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70" r:id="rId2"/>
    <p:sldId id="300" r:id="rId3"/>
    <p:sldId id="256" r:id="rId4"/>
    <p:sldId id="278" r:id="rId5"/>
    <p:sldId id="257" r:id="rId6"/>
    <p:sldId id="279" r:id="rId7"/>
    <p:sldId id="274" r:id="rId8"/>
    <p:sldId id="258" r:id="rId9"/>
    <p:sldId id="280" r:id="rId10"/>
    <p:sldId id="275" r:id="rId11"/>
    <p:sldId id="281" r:id="rId12"/>
    <p:sldId id="259" r:id="rId13"/>
    <p:sldId id="312" r:id="rId14"/>
    <p:sldId id="302" r:id="rId15"/>
    <p:sldId id="260" r:id="rId16"/>
    <p:sldId id="313" r:id="rId17"/>
    <p:sldId id="261" r:id="rId18"/>
    <p:sldId id="303" r:id="rId19"/>
    <p:sldId id="304" r:id="rId20"/>
    <p:sldId id="284" r:id="rId21"/>
    <p:sldId id="314" r:id="rId22"/>
    <p:sldId id="262" r:id="rId23"/>
    <p:sldId id="264" r:id="rId24"/>
    <p:sldId id="276" r:id="rId25"/>
    <p:sldId id="265" r:id="rId26"/>
    <p:sldId id="285" r:id="rId27"/>
    <p:sldId id="291" r:id="rId28"/>
    <p:sldId id="296" r:id="rId29"/>
    <p:sldId id="292" r:id="rId30"/>
    <p:sldId id="277" r:id="rId31"/>
    <p:sldId id="293" r:id="rId32"/>
    <p:sldId id="297" r:id="rId33"/>
    <p:sldId id="267" r:id="rId34"/>
    <p:sldId id="271" r:id="rId35"/>
    <p:sldId id="299" r:id="rId36"/>
    <p:sldId id="307" r:id="rId37"/>
    <p:sldId id="308" r:id="rId38"/>
    <p:sldId id="269" r:id="rId39"/>
    <p:sldId id="289" r:id="rId40"/>
    <p:sldId id="311" r:id="rId41"/>
    <p:sldId id="290" r:id="rId42"/>
    <p:sldId id="309" r:id="rId43"/>
    <p:sldId id="310" r:id="rId4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00"/>
    <a:srgbClr val="FF3300"/>
    <a:srgbClr val="0066FF"/>
    <a:srgbClr val="9933FF"/>
    <a:srgbClr val="0066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6" autoAdjust="0"/>
    <p:restoredTop sz="94007" autoAdjust="0"/>
  </p:normalViewPr>
  <p:slideViewPr>
    <p:cSldViewPr snapToGrid="0">
      <p:cViewPr varScale="1">
        <p:scale>
          <a:sx n="107" d="100"/>
          <a:sy n="107" d="100"/>
        </p:scale>
        <p:origin x="-2082" y="-84"/>
      </p:cViewPr>
      <p:guideLst>
        <p:guide orient="horz" pos="4319"/>
        <p:guide pos="575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3C8840-49F9-46EF-8349-855FED657D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9524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473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8266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506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4440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3C8840-49F9-46EF-8349-855FED657D14}" type="slidenum">
              <a:rPr lang="zh-CN" altLang="en-US" smtClean="0"/>
              <a:pPr>
                <a:defRPr/>
              </a:pPr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76877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33F66-A4A8-4A5D-9B87-0D870F5E30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967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6D497-66C4-4B3B-95EC-5625F9D4C6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5377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6E5B4-4801-4233-9A8E-DE4CDC94E3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8105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0F9DC-2301-4B62-AE59-C1445ECBA77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803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D77FC-B120-4C94-928F-A82D070E7A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0702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37177-5F7C-4224-9182-E0379BA97BE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761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73CD8-8195-4106-969B-5C1EE79B74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437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7C1B-F995-484A-AEC6-1C2632CC01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166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B1D05-F786-4C79-A88D-3BF7B0C440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6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CE682-60F7-4393-BC42-18C4BE87AE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8502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064E5-DFE2-4D8C-8D47-9C53A3A728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571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kumimoji="0" sz="20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A436D938-AE43-4F12-BE4D-1C85AE950D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36.xml"/><Relationship Id="rId3" Type="http://schemas.openxmlformats.org/officeDocument/2006/relationships/slide" Target="slide2.xml"/><Relationship Id="rId7" Type="http://schemas.openxmlformats.org/officeDocument/2006/relationships/slide" Target="slide15.xml"/><Relationship Id="rId12" Type="http://schemas.openxmlformats.org/officeDocument/2006/relationships/slide" Target="slide3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35.xml"/><Relationship Id="rId5" Type="http://schemas.openxmlformats.org/officeDocument/2006/relationships/slide" Target="slide5.xml"/><Relationship Id="rId10" Type="http://schemas.openxmlformats.org/officeDocument/2006/relationships/slide" Target="slide34.xml"/><Relationship Id="rId4" Type="http://schemas.openxmlformats.org/officeDocument/2006/relationships/slide" Target="slide4.xml"/><Relationship Id="rId9" Type="http://schemas.openxmlformats.org/officeDocument/2006/relationships/slide" Target="slide23.xml"/><Relationship Id="rId14" Type="http://schemas.openxmlformats.org/officeDocument/2006/relationships/slide" Target="slide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959970" y="82061"/>
            <a:ext cx="1137138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E0A232C-BA25-482C-A265-68D67595A4DF}" type="slidenum">
              <a:rPr kumimoji="0" lang="zh-CN" altLang="en-US" sz="2000" smtClean="0">
                <a:solidFill>
                  <a:srgbClr val="FF0000"/>
                </a:solidFill>
              </a:rPr>
              <a:pPr eaLnBrk="1" hangingPunct="1"/>
              <a:t>1</a:t>
            </a:fld>
            <a:endParaRPr kumimoji="0" lang="en-US" altLang="zh-CN" sz="200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1001994" y="287805"/>
            <a:ext cx="66505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itchFamily="2" charset="-122"/>
              </a:rPr>
              <a:t>第6章 滚动轴承与孔、轴结合的精度设计</a:t>
            </a:r>
            <a:r>
              <a:rPr lang="zh-CN" altLang="en-US" dirty="0">
                <a:latin typeface="宋体" pitchFamily="2" charset="-122"/>
              </a:rPr>
              <a:t> </a:t>
            </a:r>
          </a:p>
        </p:txBody>
      </p:sp>
      <p:sp>
        <p:nvSpPr>
          <p:cNvPr id="2052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104234" y="773933"/>
            <a:ext cx="661047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内  容  提  要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---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------(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2)</a:t>
            </a:r>
          </a:p>
        </p:txBody>
      </p:sp>
      <p:sp>
        <p:nvSpPr>
          <p:cNvPr id="2053" name="Text Box 10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04882" y="1153112"/>
            <a:ext cx="62280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6.1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  概  述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--------------------------------------------(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4)</a:t>
            </a:r>
          </a:p>
        </p:txBody>
      </p:sp>
      <p:sp>
        <p:nvSpPr>
          <p:cNvPr id="2054" name="Text Box 1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06128" y="1470085"/>
            <a:ext cx="60315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/>
              <a:t>6.1.1 滚动轴承的组成及</a:t>
            </a:r>
            <a:r>
              <a:rPr lang="zh-CN" altLang="en-US" sz="2000" b="1" dirty="0" smtClean="0"/>
              <a:t>种类</a:t>
            </a:r>
            <a:r>
              <a:rPr lang="en-US" altLang="zh-CN" sz="2000" b="1" dirty="0" smtClean="0"/>
              <a:t>----------------------(</a:t>
            </a:r>
            <a:r>
              <a:rPr lang="zh-CN" altLang="en-US" sz="2000" dirty="0" smtClean="0"/>
              <a:t>4</a:t>
            </a:r>
            <a:r>
              <a:rPr lang="zh-CN" altLang="en-US" sz="2000" dirty="0"/>
              <a:t>)</a:t>
            </a:r>
          </a:p>
        </p:txBody>
      </p:sp>
      <p:sp>
        <p:nvSpPr>
          <p:cNvPr id="2055" name="Text 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06129" y="1873310"/>
            <a:ext cx="58806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6.1.2 滚动轴承的公差等级及其应用</a:t>
            </a:r>
            <a:r>
              <a:rPr lang="zh-CN" altLang="en-US" sz="2000" dirty="0" smtClean="0"/>
              <a:t>----------- </a:t>
            </a:r>
            <a:r>
              <a:rPr lang="zh-CN" altLang="en-US" sz="2000" dirty="0"/>
              <a:t>(5)</a:t>
            </a:r>
          </a:p>
        </p:txBody>
      </p:sp>
      <p:sp>
        <p:nvSpPr>
          <p:cNvPr id="2056" name="Rectangle 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06128" y="2227323"/>
            <a:ext cx="60315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/>
              <a:t>6.1.3  滚动轴承与孔、轴配合公差带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--------- (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)</a:t>
            </a:r>
            <a:endParaRPr lang="zh-CN" altLang="en-US" sz="2000" dirty="0"/>
          </a:p>
        </p:txBody>
      </p:sp>
      <p:sp>
        <p:nvSpPr>
          <p:cNvPr id="2057" name="Text Box 14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89267" y="2592094"/>
            <a:ext cx="6483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6.2 滚动轴承与孔、轴结合的精度设计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----------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(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1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宋体" pitchFamily="2" charset="-122"/>
              </a:rPr>
              <a:t>5)</a:t>
            </a:r>
          </a:p>
        </p:txBody>
      </p:sp>
      <p:sp>
        <p:nvSpPr>
          <p:cNvPr id="2058" name="Text Box 1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96603" y="2946460"/>
            <a:ext cx="60410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6.2.1  配合选用的依据</a:t>
            </a:r>
            <a:r>
              <a:rPr lang="zh-CN" altLang="en-US" sz="2000" dirty="0" smtClean="0"/>
              <a:t>--------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--------------------</a:t>
            </a:r>
            <a:r>
              <a:rPr lang="zh-CN" altLang="en-US" sz="2000" b="1" dirty="0" smtClean="0"/>
              <a:t>(</a:t>
            </a:r>
            <a:r>
              <a:rPr lang="zh-CN" altLang="en-US" sz="2000" b="1" dirty="0"/>
              <a:t>1</a:t>
            </a:r>
            <a:r>
              <a:rPr lang="en-US" altLang="zh-CN" sz="2000" b="1" dirty="0"/>
              <a:t>5)</a:t>
            </a:r>
            <a:r>
              <a:rPr lang="en-US" altLang="zh-CN" sz="2000" dirty="0"/>
              <a:t> </a:t>
            </a:r>
          </a:p>
        </p:txBody>
      </p:sp>
      <p:sp>
        <p:nvSpPr>
          <p:cNvPr id="2059" name="Text Box 1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106129" y="3298592"/>
            <a:ext cx="62357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6.2.2 孔、轴公差带的选用</a:t>
            </a:r>
            <a:r>
              <a:rPr lang="zh-CN" altLang="en-US" sz="2000" dirty="0"/>
              <a:t> </a:t>
            </a:r>
            <a:r>
              <a:rPr lang="zh-CN" altLang="en-US" sz="2000" dirty="0" smtClean="0"/>
              <a:t>---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------------------</a:t>
            </a:r>
            <a:r>
              <a:rPr lang="zh-CN" altLang="en-US" sz="2000" b="1" dirty="0" smtClean="0"/>
              <a:t>(</a:t>
            </a:r>
            <a:r>
              <a:rPr lang="en-US" altLang="zh-CN" sz="2000" b="1" dirty="0"/>
              <a:t>20)</a:t>
            </a:r>
          </a:p>
        </p:txBody>
      </p:sp>
      <p:sp>
        <p:nvSpPr>
          <p:cNvPr id="2060" name="Text Box 17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1094663" y="3676537"/>
            <a:ext cx="63537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6.2.3  孔、轴几何公差和表面粗糙度的选用 </a:t>
            </a:r>
            <a:r>
              <a:rPr lang="en-US" altLang="zh-CN" sz="2000" b="1" dirty="0" smtClean="0"/>
              <a:t>—</a:t>
            </a:r>
            <a:r>
              <a:rPr lang="zh-CN" altLang="en-US" sz="2000" b="1" dirty="0" smtClean="0"/>
              <a:t>(</a:t>
            </a:r>
            <a:r>
              <a:rPr lang="zh-CN" altLang="en-US" sz="2000" b="1" dirty="0" smtClean="0"/>
              <a:t>2</a:t>
            </a:r>
            <a:r>
              <a:rPr lang="en-US" altLang="zh-CN" sz="2000" b="1" dirty="0" smtClean="0"/>
              <a:t>3)</a:t>
            </a:r>
            <a:endParaRPr lang="en-US" altLang="zh-CN" sz="2000" b="1" dirty="0"/>
          </a:p>
        </p:txBody>
      </p:sp>
      <p:sp>
        <p:nvSpPr>
          <p:cNvPr id="2061" name="Text Box 1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993816" y="4439771"/>
            <a:ext cx="66409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本章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</a:rPr>
              <a:t>重点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</a:rPr>
              <a:t>(34)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2" name="Text Box 2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019450" y="4803075"/>
            <a:ext cx="65532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课 堂 练 习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---------------------------------------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------------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</a:rPr>
              <a:t>(35)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3" name="Text Box 21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1019449" y="5505222"/>
            <a:ext cx="693495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公 差 表 格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---------------------------------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</a:rPr>
              <a:t>(38)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4" name="Text Box 22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1028327" y="5156267"/>
            <a:ext cx="67218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</a:rPr>
              <a:t>习   题   六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-------------------------------==----------------</a:t>
            </a:r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75000"/>
                  </a:schemeClr>
                </a:solidFill>
              </a:rPr>
              <a:t>36</a:t>
            </a:r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</a:rPr>
              <a:t>）</a:t>
            </a:r>
            <a:endParaRPr lang="en-US" altLang="zh-CN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65" name="Text Box 23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1072437" y="4063593"/>
            <a:ext cx="658900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sz="2000" b="1" dirty="0"/>
              <a:t>6.2.4 </a:t>
            </a:r>
            <a:r>
              <a:rPr lang="zh-CN" altLang="en-US" sz="2000" b="1" dirty="0"/>
              <a:t>滚动轴承与孔、轴结合的精度设计</a:t>
            </a:r>
            <a:r>
              <a:rPr lang="zh-CN" altLang="en-US" sz="2000" b="1" dirty="0" smtClean="0"/>
              <a:t>举例</a:t>
            </a:r>
            <a:r>
              <a:rPr lang="en-US" altLang="zh-CN" sz="2000" b="1" dirty="0" smtClean="0"/>
              <a:t>—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25</a:t>
            </a:r>
            <a:r>
              <a:rPr lang="zh-CN" altLang="en-US" sz="2000" b="1" dirty="0" smtClean="0"/>
              <a:t>）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3" grpId="1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  <p:bldP spid="2063" grpId="0"/>
      <p:bldP spid="2064" grpId="0"/>
      <p:bldP spid="2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5A19871-BE6E-4E75-8C09-53EDB2908BA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136582" y="692112"/>
            <a:ext cx="61164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6.1.3  滚动轴承与其</a:t>
            </a:r>
            <a:r>
              <a:rPr lang="zh-CN" altLang="en-US" b="1" dirty="0" smtClean="0"/>
              <a:t>配合的孔</a:t>
            </a:r>
            <a:r>
              <a:rPr lang="zh-CN" altLang="en-US" b="1" dirty="0"/>
              <a:t>、</a:t>
            </a:r>
            <a:r>
              <a:rPr lang="zh-CN" altLang="en-US" b="1" dirty="0" smtClean="0"/>
              <a:t>轴公差带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184208" y="1262024"/>
            <a:ext cx="531426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 滚动轴承与孔、轴结合的特点 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163976" y="1730452"/>
            <a:ext cx="7021244" cy="941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30000"/>
              </a:spcBef>
              <a:buFontTx/>
              <a:buAutoNum type="arabicParenBoth"/>
            </a:pPr>
            <a:r>
              <a:rPr lang="zh-CN" altLang="en-US" b="1" dirty="0"/>
              <a:t>标准部件：是配合的</a:t>
            </a:r>
            <a:r>
              <a:rPr lang="zh-CN" altLang="en-US" b="1" dirty="0">
                <a:solidFill>
                  <a:srgbClr val="FF3300"/>
                </a:solidFill>
              </a:rPr>
              <a:t>基准件。</a:t>
            </a:r>
            <a:r>
              <a:rPr lang="zh-CN" altLang="en-US" b="1" dirty="0"/>
              <a:t>即轴承内圈</a:t>
            </a:r>
            <a:r>
              <a:rPr lang="zh-CN" altLang="en-US" b="1" dirty="0" smtClean="0"/>
              <a:t>内径</a:t>
            </a:r>
            <a:endParaRPr lang="en-US" altLang="zh-CN" b="1" dirty="0" smtClean="0"/>
          </a:p>
          <a:p>
            <a:pPr marL="0" indent="0" algn="l" eaLnBrk="1" hangingPunct="1">
              <a:spcBef>
                <a:spcPct val="3000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  为</a:t>
            </a:r>
            <a:r>
              <a:rPr lang="zh-CN" altLang="en-US" b="1" dirty="0" smtClean="0">
                <a:solidFill>
                  <a:srgbClr val="FF3300"/>
                </a:solidFill>
              </a:rPr>
              <a:t>基准孔</a:t>
            </a:r>
            <a:r>
              <a:rPr lang="zh-CN" altLang="en-US" b="1" dirty="0" smtClean="0"/>
              <a:t>外圈</a:t>
            </a:r>
            <a:r>
              <a:rPr lang="zh-CN" altLang="en-US" b="1" dirty="0"/>
              <a:t>外径为</a:t>
            </a:r>
            <a:r>
              <a:rPr lang="zh-CN" altLang="en-US" b="1" dirty="0">
                <a:solidFill>
                  <a:srgbClr val="FF3300"/>
                </a:solidFill>
              </a:rPr>
              <a:t>基准轴。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246572" y="3695662"/>
            <a:ext cx="5189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(3)  薄壁件：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244239" y="2636806"/>
            <a:ext cx="425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(2)  易损件：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148696" y="3094006"/>
            <a:ext cx="76263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需常拆卸，故一般选</a:t>
            </a:r>
            <a:r>
              <a:rPr lang="zh-CN" altLang="en-US" b="1" dirty="0">
                <a:solidFill>
                  <a:srgbClr val="FF3300"/>
                </a:solidFill>
              </a:rPr>
              <a:t>较松</a:t>
            </a:r>
            <a:r>
              <a:rPr lang="zh-CN" altLang="en-US" b="1" dirty="0"/>
              <a:t>的过盈配合或过渡配合。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707910" y="4155983"/>
            <a:ext cx="7361892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轴承内、外圈为薄壁零件，在自由状态存放时易变形，当轴承内圈与轴颈，外圈与外壳孔装配后，这种变形会得到矫正。因此，</a:t>
            </a:r>
            <a:r>
              <a:rPr lang="zh-CN" altLang="en-US" b="1" dirty="0">
                <a:solidFill>
                  <a:srgbClr val="FF3300"/>
                </a:solidFill>
              </a:rPr>
              <a:t>轴承内、外圈与轴颈、外壳孔配合采用单一径向平面平均直径。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48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48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 autoUpdateAnimBg="0"/>
      <p:bldP spid="34821" grpId="0" build="p" autoUpdateAnimBg="0"/>
      <p:bldP spid="34822" grpId="0" build="p" autoUpdateAnimBg="0"/>
      <p:bldP spid="34823" grpId="0" build="p" autoUpdateAnimBg="0"/>
      <p:bldP spid="34824" grpId="0" build="p" autoUpdateAnimBg="0"/>
      <p:bldP spid="34826" grpId="0" autoUpdateAnimBg="0"/>
      <p:bldP spid="3483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508694-452F-47B5-94B0-5DC1384E069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9156" name="Text Box 1028"/>
          <p:cNvSpPr txBox="1">
            <a:spLocks noChangeArrowheads="1"/>
          </p:cNvSpPr>
          <p:nvPr/>
        </p:nvSpPr>
        <p:spPr bwMode="auto">
          <a:xfrm>
            <a:off x="1310880" y="762757"/>
            <a:ext cx="641471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b="1" dirty="0"/>
              <a:t>2.</a:t>
            </a:r>
            <a:r>
              <a:rPr lang="zh-CN" altLang="en-US" b="1" dirty="0">
                <a:latin typeface="宋体" pitchFamily="2" charset="-122"/>
              </a:rPr>
              <a:t> 滚动轴承内、外圈公差带（见图</a:t>
            </a:r>
            <a:r>
              <a:rPr lang="en-US" altLang="zh-CN" b="1" dirty="0">
                <a:latin typeface="宋体" pitchFamily="2" charset="-122"/>
              </a:rPr>
              <a:t>6.2</a:t>
            </a:r>
            <a:r>
              <a:rPr lang="zh-CN" altLang="en-US" b="1" dirty="0">
                <a:latin typeface="宋体" pitchFamily="2" charset="-122"/>
              </a:rPr>
              <a:t>）</a:t>
            </a:r>
            <a:endParaRPr lang="zh-CN" altLang="en-US" b="1" dirty="0"/>
          </a:p>
        </p:txBody>
      </p:sp>
      <p:sp>
        <p:nvSpPr>
          <p:cNvPr id="49160" name="Text Box 1032"/>
          <p:cNvSpPr txBox="1">
            <a:spLocks noChangeArrowheads="1"/>
          </p:cNvSpPr>
          <p:nvPr/>
        </p:nvSpPr>
        <p:spPr bwMode="auto">
          <a:xfrm>
            <a:off x="1281664" y="1309963"/>
            <a:ext cx="3519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(1) 内圈 </a:t>
            </a:r>
            <a:r>
              <a:rPr lang="zh-CN" altLang="en-US" b="1" dirty="0">
                <a:cs typeface="Times New Roman" pitchFamily="18" charset="0"/>
              </a:rPr>
              <a:t>— </a:t>
            </a:r>
            <a:r>
              <a:rPr lang="zh-CN" altLang="en-US" b="1" dirty="0"/>
              <a:t>基准孔</a:t>
            </a:r>
          </a:p>
        </p:txBody>
      </p:sp>
      <p:sp>
        <p:nvSpPr>
          <p:cNvPr id="49162" name="Text Box 1034"/>
          <p:cNvSpPr txBox="1">
            <a:spLocks noChangeArrowheads="1"/>
          </p:cNvSpPr>
          <p:nvPr/>
        </p:nvSpPr>
        <p:spPr bwMode="auto">
          <a:xfrm>
            <a:off x="4215069" y="1305402"/>
            <a:ext cx="1876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>
                <a:solidFill>
                  <a:srgbClr val="FF3300"/>
                </a:solidFill>
              </a:rPr>
              <a:t>ES = 0</a:t>
            </a:r>
          </a:p>
        </p:txBody>
      </p:sp>
      <p:sp>
        <p:nvSpPr>
          <p:cNvPr id="49163" name="Text Box 1035"/>
          <p:cNvSpPr txBox="1">
            <a:spLocks noChangeArrowheads="1"/>
          </p:cNvSpPr>
          <p:nvPr/>
        </p:nvSpPr>
        <p:spPr bwMode="auto">
          <a:xfrm>
            <a:off x="1335285" y="1840576"/>
            <a:ext cx="5014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(2) 外圈 </a:t>
            </a:r>
            <a:r>
              <a:rPr lang="zh-CN" altLang="en-US" b="1" dirty="0">
                <a:cs typeface="Times New Roman" pitchFamily="18" charset="0"/>
              </a:rPr>
              <a:t>—</a:t>
            </a:r>
            <a:r>
              <a:rPr lang="zh-CN" altLang="en-US" b="1" dirty="0"/>
              <a:t>基准轴</a:t>
            </a:r>
          </a:p>
        </p:txBody>
      </p:sp>
      <p:sp>
        <p:nvSpPr>
          <p:cNvPr id="49165" name="Text Box 1037"/>
          <p:cNvSpPr txBox="1">
            <a:spLocks noChangeArrowheads="1"/>
          </p:cNvSpPr>
          <p:nvPr/>
        </p:nvSpPr>
        <p:spPr bwMode="auto">
          <a:xfrm>
            <a:off x="4239011" y="1825092"/>
            <a:ext cx="2382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 err="1">
                <a:solidFill>
                  <a:srgbClr val="FF3300"/>
                </a:solidFill>
              </a:rPr>
              <a:t>es</a:t>
            </a:r>
            <a:r>
              <a:rPr lang="en-US" altLang="zh-CN" b="1" dirty="0">
                <a:solidFill>
                  <a:srgbClr val="FF3300"/>
                </a:solidFill>
              </a:rPr>
              <a:t> = 0</a:t>
            </a:r>
          </a:p>
        </p:txBody>
      </p:sp>
      <p:sp>
        <p:nvSpPr>
          <p:cNvPr id="49167" name="Text Box 1039"/>
          <p:cNvSpPr txBox="1">
            <a:spLocks noChangeArrowheads="1"/>
          </p:cNvSpPr>
          <p:nvPr/>
        </p:nvSpPr>
        <p:spPr bwMode="auto">
          <a:xfrm>
            <a:off x="1314617" y="5310901"/>
            <a:ext cx="7151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其</a:t>
            </a:r>
            <a:r>
              <a:rPr lang="zh-CN" altLang="en-US" b="1" dirty="0" smtClean="0"/>
              <a:t>特点 — </a:t>
            </a:r>
            <a:r>
              <a:rPr lang="zh-CN" altLang="en-US" b="1" dirty="0"/>
              <a:t>内、外圈的</a:t>
            </a:r>
            <a:r>
              <a:rPr lang="zh-CN" altLang="en-US" b="1" dirty="0">
                <a:solidFill>
                  <a:srgbClr val="FF3300"/>
                </a:solidFill>
              </a:rPr>
              <a:t>公差带都在零线下面。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831" y="2243011"/>
            <a:ext cx="493395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Line 1042"/>
          <p:cNvSpPr>
            <a:spLocks noChangeShapeType="1"/>
          </p:cNvSpPr>
          <p:nvPr/>
        </p:nvSpPr>
        <p:spPr bwMode="auto">
          <a:xfrm>
            <a:off x="2236881" y="3757486"/>
            <a:ext cx="427934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17" name="Line 1042"/>
          <p:cNvSpPr>
            <a:spLocks noChangeShapeType="1"/>
          </p:cNvSpPr>
          <p:nvPr/>
        </p:nvSpPr>
        <p:spPr bwMode="auto">
          <a:xfrm>
            <a:off x="2148414" y="2701039"/>
            <a:ext cx="445222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60" grpId="0" autoUpdateAnimBg="0"/>
      <p:bldP spid="49162" grpId="0" autoUpdateAnimBg="0"/>
      <p:bldP spid="49163" grpId="0" autoUpdateAnimBg="0"/>
      <p:bldP spid="49165" grpId="0" autoUpdateAnimBg="0"/>
      <p:bldP spid="49167" grpId="0" autoUpdateAnimBg="0"/>
      <p:bldP spid="14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098F958-0E6A-442D-BF95-FD1DD6F2701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945614" y="189132"/>
            <a:ext cx="712419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b="1" dirty="0"/>
              <a:t>3.</a:t>
            </a:r>
            <a:r>
              <a:rPr lang="zh-CN" altLang="en-US" b="1" dirty="0">
                <a:latin typeface="宋体" pitchFamily="2" charset="-122"/>
              </a:rPr>
              <a:t> 与滚动轴承配合的孔、轴公差带 （见图</a:t>
            </a:r>
            <a:r>
              <a:rPr lang="en-US" altLang="zh-CN" b="1" dirty="0">
                <a:latin typeface="宋体" pitchFamily="2" charset="-122"/>
              </a:rPr>
              <a:t>6.3</a:t>
            </a:r>
            <a:r>
              <a:rPr lang="zh-CN" altLang="en-US" b="1" dirty="0">
                <a:latin typeface="宋体" pitchFamily="2" charset="-122"/>
              </a:rPr>
              <a:t>）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57787" y="5648261"/>
            <a:ext cx="67733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dirty="0"/>
              <a:t>        </a:t>
            </a:r>
            <a:r>
              <a:rPr lang="zh-CN" altLang="en-US" b="1" dirty="0" smtClean="0"/>
              <a:t>由</a:t>
            </a:r>
            <a:r>
              <a:rPr lang="zh-CN" altLang="en-US" b="1" dirty="0"/>
              <a:t>图可见，轴承内圈与轴的配合比极限与配合标准中基孔制（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</a:rPr>
              <a:t>H</a:t>
            </a:r>
            <a:r>
              <a:rPr lang="zh-CN" altLang="en-US" b="1" dirty="0"/>
              <a:t>）的配合要</a:t>
            </a:r>
            <a:r>
              <a:rPr lang="zh-CN" altLang="en-US" b="1" dirty="0">
                <a:solidFill>
                  <a:srgbClr val="FF3300"/>
                </a:solidFill>
              </a:rPr>
              <a:t>紧</a:t>
            </a:r>
            <a:r>
              <a:rPr lang="zh-CN" altLang="en-US" b="1" dirty="0"/>
              <a:t>。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60414" y="638257"/>
            <a:ext cx="74608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dirty="0"/>
              <a:t>  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en-US" altLang="zh-CN" dirty="0" smtClean="0"/>
              <a:t>GB/T275-2015</a:t>
            </a:r>
            <a:r>
              <a:rPr lang="zh-CN" altLang="en-US" b="1" dirty="0" smtClean="0"/>
              <a:t>规定</a:t>
            </a:r>
            <a:r>
              <a:rPr lang="zh-CN" altLang="en-US" b="1" dirty="0"/>
              <a:t>了滚动轴承内圈内径与轴颈配合</a:t>
            </a:r>
            <a:r>
              <a:rPr lang="en-US" altLang="zh-CN" b="1" dirty="0"/>
              <a:t>17</a:t>
            </a:r>
            <a:r>
              <a:rPr lang="zh-CN" altLang="en-US" b="1" dirty="0"/>
              <a:t>种公差带（</a:t>
            </a:r>
            <a:r>
              <a:rPr lang="zh-CN" altLang="en-US" b="1" dirty="0">
                <a:solidFill>
                  <a:srgbClr val="FF3300"/>
                </a:solidFill>
              </a:rPr>
              <a:t>均选自</a:t>
            </a:r>
            <a:r>
              <a:rPr lang="en-US" altLang="zh-CN" b="1" dirty="0">
                <a:solidFill>
                  <a:srgbClr val="FF3300"/>
                </a:solidFill>
              </a:rPr>
              <a:t>GB/T 1801 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—</a:t>
            </a:r>
            <a:r>
              <a:rPr lang="en-US" altLang="zh-CN" b="1" dirty="0">
                <a:solidFill>
                  <a:srgbClr val="FF3300"/>
                </a:solidFill>
                <a:cs typeface="Times New Roman" pitchFamily="18" charset="0"/>
              </a:rPr>
              <a:t>2009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）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42146" y="2560590"/>
            <a:ext cx="24841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/>
              <a:t>轴承内圈</a:t>
            </a:r>
            <a:r>
              <a:rPr lang="zh-CN" altLang="en-US" b="1" dirty="0"/>
              <a:t>基准孔</a:t>
            </a:r>
            <a:r>
              <a:rPr lang="zh-CN" altLang="en-US" b="1" dirty="0" smtClean="0">
                <a:solidFill>
                  <a:srgbClr val="FF0000"/>
                </a:solidFill>
              </a:rPr>
              <a:t>：   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ES = 0</a:t>
            </a:r>
          </a:p>
          <a:p>
            <a:pPr algn="l">
              <a:spcBef>
                <a:spcPts val="0"/>
              </a:spcBef>
            </a:pPr>
            <a:endParaRPr lang="en-US" altLang="zh-CN" sz="2800" b="1" dirty="0" smtClean="0"/>
          </a:p>
          <a:p>
            <a:pPr algn="l">
              <a:spcBef>
                <a:spcPts val="0"/>
              </a:spcBef>
            </a:pPr>
            <a:r>
              <a:rPr lang="zh-CN" altLang="en-US" b="1" dirty="0" smtClean="0"/>
              <a:t>基准孔</a:t>
            </a:r>
            <a:endParaRPr lang="en-US" altLang="zh-CN" b="1" dirty="0" smtClean="0"/>
          </a:p>
          <a:p>
            <a:pPr algn="l">
              <a:spcBef>
                <a:spcPts val="0"/>
              </a:spcBef>
            </a:pPr>
            <a:r>
              <a:rPr lang="en-US" altLang="zh-CN" b="1" dirty="0" smtClean="0">
                <a:solidFill>
                  <a:schemeClr val="accent1">
                    <a:lumMod val="50000"/>
                  </a:schemeClr>
                </a:solidFill>
              </a:rPr>
              <a:t>H  EI = 0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793" y="1680302"/>
            <a:ext cx="5545028" cy="396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3612296" y="2445383"/>
            <a:ext cx="3716990" cy="461665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    H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1322445" y="1723522"/>
            <a:ext cx="2289851" cy="497773"/>
          </a:xfrm>
          <a:prstGeom prst="wedgeRoundRectCallout">
            <a:avLst>
              <a:gd name="adj1" fmla="val 167025"/>
              <a:gd name="adj2" fmla="val 57207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/>
              <a:t>轴颈的公差带</a:t>
            </a: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612296" y="2921204"/>
            <a:ext cx="3716990" cy="269081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9" grpId="0" autoUpdateAnimBg="0"/>
      <p:bldP spid="10" grpId="0"/>
      <p:bldP spid="18" grpId="0"/>
      <p:bldP spid="20" grpId="0" animBg="1" autoUpdateAnimBg="0"/>
      <p:bldP spid="21" grpId="0" animBg="1" autoUpdateAnimBg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B1D05-F786-4C79-A88D-3BF7B0C440AC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675023" y="315329"/>
            <a:ext cx="727937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en-US" altLang="zh-CN" dirty="0" smtClean="0"/>
              <a:t>GB/T275-2015</a:t>
            </a:r>
            <a:r>
              <a:rPr lang="zh-CN" altLang="en-US" b="1" dirty="0" smtClean="0"/>
              <a:t>规定</a:t>
            </a:r>
            <a:r>
              <a:rPr lang="zh-CN" altLang="en-US" b="1" dirty="0"/>
              <a:t>了滚动轴承外圈外径与外壳孔配合</a:t>
            </a:r>
            <a:r>
              <a:rPr lang="en-US" altLang="zh-CN" b="1" dirty="0"/>
              <a:t>16</a:t>
            </a:r>
            <a:r>
              <a:rPr lang="zh-CN" altLang="en-US" b="1" dirty="0"/>
              <a:t>种公差带（</a:t>
            </a:r>
            <a:r>
              <a:rPr lang="zh-CN" altLang="en-US" b="1" dirty="0">
                <a:solidFill>
                  <a:srgbClr val="FF3300"/>
                </a:solidFill>
              </a:rPr>
              <a:t>均</a:t>
            </a:r>
            <a:r>
              <a:rPr lang="zh-CN" altLang="en-US" b="1" dirty="0" smtClean="0">
                <a:solidFill>
                  <a:srgbClr val="FF3300"/>
                </a:solidFill>
              </a:rPr>
              <a:t>选</a:t>
            </a:r>
            <a:r>
              <a:rPr lang="en-US" altLang="zh-CN" b="1" dirty="0" smtClean="0">
                <a:solidFill>
                  <a:srgbClr val="FF3300"/>
                </a:solidFill>
              </a:rPr>
              <a:t>GB/T </a:t>
            </a:r>
            <a:r>
              <a:rPr lang="en-US" altLang="zh-CN" b="1" dirty="0">
                <a:solidFill>
                  <a:srgbClr val="FF3300"/>
                </a:solidFill>
              </a:rPr>
              <a:t>1801 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—</a:t>
            </a:r>
            <a:r>
              <a:rPr lang="en-US" altLang="zh-CN" b="1" dirty="0">
                <a:solidFill>
                  <a:srgbClr val="FF3300"/>
                </a:solidFill>
                <a:cs typeface="Times New Roman" pitchFamily="18" charset="0"/>
              </a:rPr>
              <a:t>2009</a:t>
            </a:r>
            <a:r>
              <a:rPr lang="zh-CN" altLang="en-US" b="1" dirty="0">
                <a:solidFill>
                  <a:srgbClr val="FF3300"/>
                </a:solidFill>
                <a:cs typeface="Times New Roman" pitchFamily="18" charset="0"/>
              </a:rPr>
              <a:t>）</a:t>
            </a:r>
            <a:r>
              <a:rPr lang="zh-CN" altLang="en-US" b="1" dirty="0"/>
              <a:t>。</a:t>
            </a:r>
            <a:endParaRPr lang="en-US" altLang="zh-CN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52945" y="1208472"/>
            <a:ext cx="3052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rgbClr val="C00000"/>
                </a:solidFill>
              </a:rPr>
              <a:t>轴承外圈： </a:t>
            </a:r>
            <a:r>
              <a:rPr lang="en-US" altLang="zh-CN" b="1" dirty="0" err="1" smtClean="0"/>
              <a:t>es</a:t>
            </a:r>
            <a:r>
              <a:rPr lang="en-US" altLang="zh-CN" b="1" dirty="0" smtClean="0"/>
              <a:t> = 0</a:t>
            </a:r>
            <a:endParaRPr lang="zh-CN" altLang="en-US" b="1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91" y="1836978"/>
            <a:ext cx="7465672" cy="441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1552328" y="3176033"/>
            <a:ext cx="5549804" cy="37502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12" name="圆角矩形标注 11"/>
          <p:cNvSpPr/>
          <p:nvPr/>
        </p:nvSpPr>
        <p:spPr bwMode="auto">
          <a:xfrm>
            <a:off x="6049108" y="1326720"/>
            <a:ext cx="1994061" cy="510778"/>
          </a:xfrm>
          <a:prstGeom prst="wedgeRoundRectCallout">
            <a:avLst>
              <a:gd name="adj1" fmla="val -187539"/>
              <a:gd name="adj2" fmla="val 255502"/>
              <a:gd name="adj3" fmla="val 16667"/>
            </a:avLst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rPr>
              <a:t>孔的公差带</a:t>
            </a:r>
          </a:p>
        </p:txBody>
      </p:sp>
    </p:spTree>
    <p:extLst>
      <p:ext uri="{BB962C8B-B14F-4D97-AF65-F5344CB8AC3E}">
        <p14:creationId xmlns:p14="http://schemas.microsoft.com/office/powerpoint/2010/main" val="1165440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AB4F358-4017-4AD5-ABF0-B0182827C08D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682302" y="478418"/>
            <a:ext cx="762254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>
                <a:latin typeface="宋体" pitchFamily="2" charset="-122"/>
              </a:rPr>
              <a:t>  </a:t>
            </a:r>
            <a:r>
              <a:rPr lang="en-US" altLang="zh-CN" b="1" dirty="0" smtClean="0">
                <a:latin typeface="宋体" pitchFamily="2" charset="-122"/>
              </a:rPr>
              <a:t> </a:t>
            </a:r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en-US" altLang="zh-CN" b="1" dirty="0">
                <a:latin typeface="宋体" pitchFamily="2" charset="-122"/>
              </a:rPr>
              <a:t>3</a:t>
            </a:r>
            <a:r>
              <a:rPr lang="zh-CN" altLang="en-US" b="1" dirty="0" smtClean="0">
                <a:latin typeface="宋体" pitchFamily="2" charset="-122"/>
              </a:rPr>
              <a:t>）</a:t>
            </a:r>
            <a:r>
              <a:rPr lang="en-US" altLang="zh-CN" b="1" dirty="0" smtClean="0">
                <a:latin typeface="宋体" pitchFamily="2" charset="-122"/>
              </a:rPr>
              <a:t>GB/T275</a:t>
            </a:r>
            <a:r>
              <a:rPr lang="en-US" altLang="zh-CN" b="1" dirty="0" smtClean="0"/>
              <a:t>—</a:t>
            </a:r>
            <a:r>
              <a:rPr lang="en-US" altLang="zh-CN" b="1" dirty="0" smtClean="0">
                <a:latin typeface="宋体" pitchFamily="2" charset="-122"/>
              </a:rPr>
              <a:t>2015</a:t>
            </a:r>
            <a:r>
              <a:rPr lang="zh-CN" altLang="en-US" b="1" dirty="0" smtClean="0">
                <a:latin typeface="宋体" pitchFamily="2" charset="-122"/>
              </a:rPr>
              <a:t>规定的轴与</a:t>
            </a:r>
            <a:r>
              <a:rPr lang="zh-CN" altLang="en-US" b="1" dirty="0">
                <a:latin typeface="宋体" pitchFamily="2" charset="-122"/>
              </a:rPr>
              <a:t>轴承座孔公差带（见图</a:t>
            </a:r>
            <a:r>
              <a:rPr lang="en-US" altLang="zh-CN" b="1" dirty="0">
                <a:latin typeface="宋体" pitchFamily="2" charset="-122"/>
              </a:rPr>
              <a:t>6.3</a:t>
            </a:r>
            <a:r>
              <a:rPr lang="zh-CN" altLang="en-US" b="1" dirty="0">
                <a:latin typeface="宋体" pitchFamily="2" charset="-122"/>
              </a:rPr>
              <a:t>）适用范围为：</a:t>
            </a: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256407" y="1291458"/>
            <a:ext cx="7153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① 对轴承的旋转精度和运转平稳性无特殊要求。</a:t>
            </a: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1255467" y="1778114"/>
            <a:ext cx="56247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②  轴为实体或厚壁空心的轴。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1223424" y="2232079"/>
            <a:ext cx="598527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③  轴与外壳孔的材料为钢或铸铁。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1215485" y="2682929"/>
            <a:ext cx="6956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④  轴承的工作温度不超过</a:t>
            </a:r>
            <a:r>
              <a:rPr lang="en-US" altLang="zh-CN" b="1" dirty="0"/>
              <a:t>100</a:t>
            </a:r>
            <a:r>
              <a:rPr lang="en-US" altLang="zh-CN" b="1" dirty="0">
                <a:latin typeface="宋体" pitchFamily="2" charset="-122"/>
              </a:rPr>
              <a:t>℃</a:t>
            </a:r>
            <a:r>
              <a:rPr lang="zh-CN" altLang="en-US" b="1" dirty="0">
                <a:cs typeface="Times New Roman" pitchFamily="18" charset="0"/>
              </a:rPr>
              <a:t>的场合。</a:t>
            </a: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1119703" y="3164468"/>
            <a:ext cx="5840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(4) </a:t>
            </a:r>
            <a:r>
              <a:rPr lang="zh-CN" altLang="en-US" b="1" dirty="0"/>
              <a:t>轴颈与外壳孔的公差等级的选用</a:t>
            </a:r>
          </a:p>
        </p:txBody>
      </p:sp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415808" y="3580393"/>
            <a:ext cx="7995579" cy="125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15000"/>
              </a:spcBef>
            </a:pPr>
            <a:r>
              <a:rPr lang="zh-CN" altLang="en-US" b="1" dirty="0"/>
              <a:t>         轴颈与外壳孔的公差等级与滚动轴承的公差等级有关。</a:t>
            </a:r>
          </a:p>
          <a:p>
            <a:pPr algn="l" eaLnBrk="1" hangingPunct="1">
              <a:spcBef>
                <a:spcPct val="15000"/>
              </a:spcBef>
            </a:pPr>
            <a:r>
              <a:rPr lang="zh-CN" altLang="en-US" b="1" dirty="0"/>
              <a:t>         </a:t>
            </a:r>
            <a:r>
              <a:rPr lang="zh-CN" altLang="en-US" b="1" dirty="0" smtClean="0"/>
              <a:t>对</a:t>
            </a:r>
            <a:r>
              <a:rPr lang="zh-CN" altLang="en-US" b="1" dirty="0">
                <a:solidFill>
                  <a:srgbClr val="FF0000"/>
                </a:solidFill>
              </a:rPr>
              <a:t>普通级</a:t>
            </a:r>
            <a:r>
              <a:rPr lang="zh-CN" altLang="en-US" b="1" dirty="0" smtClean="0">
                <a:solidFill>
                  <a:srgbClr val="FF3300"/>
                </a:solidFill>
              </a:rPr>
              <a:t>、</a:t>
            </a:r>
            <a:r>
              <a:rPr lang="en-US" altLang="zh-CN" b="1" dirty="0">
                <a:solidFill>
                  <a:srgbClr val="FF3300"/>
                </a:solidFill>
              </a:rPr>
              <a:t>6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：轴一般取</a:t>
            </a:r>
            <a:r>
              <a:rPr lang="en-US" altLang="zh-CN" b="1" dirty="0"/>
              <a:t>IT6; </a:t>
            </a:r>
            <a:r>
              <a:rPr lang="zh-CN" altLang="en-US" b="1" dirty="0"/>
              <a:t>孔取</a:t>
            </a:r>
            <a:r>
              <a:rPr lang="en-US" altLang="zh-CN" b="1" dirty="0"/>
              <a:t>IT7</a:t>
            </a:r>
            <a:r>
              <a:rPr lang="zh-CN" altLang="en-US" b="1" dirty="0"/>
              <a:t>。对旋转精度和运转平稳性要求高的场合，轴取</a:t>
            </a:r>
            <a:r>
              <a:rPr lang="en-US" altLang="zh-CN" b="1" dirty="0"/>
              <a:t>IT5;</a:t>
            </a:r>
            <a:r>
              <a:rPr lang="zh-CN" altLang="en-US" b="1" dirty="0"/>
              <a:t>孔取</a:t>
            </a:r>
            <a:r>
              <a:rPr lang="en-US" altLang="zh-CN" b="1" dirty="0"/>
              <a:t>IT6</a:t>
            </a:r>
            <a:r>
              <a:rPr lang="zh-CN" altLang="en-US" b="1" dirty="0"/>
              <a:t>。</a:t>
            </a: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994510" y="4841048"/>
            <a:ext cx="635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对</a:t>
            </a:r>
            <a:r>
              <a:rPr lang="en-US" altLang="zh-CN" b="1" dirty="0">
                <a:solidFill>
                  <a:srgbClr val="FF3300"/>
                </a:solidFill>
              </a:rPr>
              <a:t>5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：轴、孔均取</a:t>
            </a:r>
            <a:r>
              <a:rPr lang="en-US" altLang="zh-CN" b="1" dirty="0"/>
              <a:t>IT6</a:t>
            </a:r>
            <a:r>
              <a:rPr lang="zh-CN" altLang="en-US" b="1" dirty="0"/>
              <a:t>。</a:t>
            </a: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452956" y="5259561"/>
            <a:ext cx="79406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对</a:t>
            </a:r>
            <a:r>
              <a:rPr lang="en-US" altLang="zh-CN" b="1" dirty="0">
                <a:solidFill>
                  <a:srgbClr val="FF3300"/>
                </a:solidFill>
              </a:rPr>
              <a:t>4</a:t>
            </a:r>
            <a:r>
              <a:rPr lang="zh-CN" altLang="en-US" b="1" dirty="0">
                <a:solidFill>
                  <a:srgbClr val="FF3300"/>
                </a:solidFill>
              </a:rPr>
              <a:t>级的轴承</a:t>
            </a:r>
            <a:r>
              <a:rPr lang="zh-CN" altLang="en-US" b="1" dirty="0"/>
              <a:t>：轴取</a:t>
            </a:r>
            <a:r>
              <a:rPr lang="en-US" altLang="zh-CN" b="1" dirty="0"/>
              <a:t>IT5</a:t>
            </a:r>
            <a:r>
              <a:rPr lang="zh-CN" altLang="en-US" b="1" dirty="0"/>
              <a:t>、孔取</a:t>
            </a:r>
            <a:r>
              <a:rPr lang="en-US" altLang="zh-CN" b="1" dirty="0"/>
              <a:t>IT6,</a:t>
            </a:r>
            <a:r>
              <a:rPr lang="zh-CN" altLang="en-US" b="1" dirty="0"/>
              <a:t>要求更高的场合，轴取</a:t>
            </a:r>
            <a:r>
              <a:rPr lang="en-US" altLang="zh-CN" b="1" dirty="0"/>
              <a:t>IT4</a:t>
            </a:r>
            <a:r>
              <a:rPr lang="zh-CN" altLang="en-US" b="1" dirty="0"/>
              <a:t>、孔取</a:t>
            </a:r>
            <a:r>
              <a:rPr lang="en-US" altLang="zh-CN" b="1" dirty="0"/>
              <a:t>IT5</a:t>
            </a:r>
            <a:r>
              <a:rPr lang="zh-CN" altLang="en-US" b="1" dirty="0"/>
              <a:t>。</a:t>
            </a: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 bwMode="auto">
          <a:xfrm>
            <a:off x="7446550" y="6431543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uild="p" autoUpdateAnimBg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  <p:bldP spid="153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933554-0D78-4A2D-85DB-4741FC15992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442605" y="912500"/>
            <a:ext cx="60370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6.2 滚动轴承与孔、轴结合的精度设计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34033" y="1374165"/>
            <a:ext cx="1851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设计内容：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115786" y="1379345"/>
            <a:ext cx="29589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（1）</a:t>
            </a:r>
            <a:r>
              <a:rPr lang="zh-CN" altLang="en-US" b="1" dirty="0">
                <a:latin typeface="宋体" pitchFamily="2" charset="-122"/>
              </a:rPr>
              <a:t>选用</a:t>
            </a:r>
            <a:r>
              <a:rPr lang="zh-CN" altLang="en-US" b="1" dirty="0" smtClean="0">
                <a:latin typeface="宋体" pitchFamily="2" charset="-122"/>
              </a:rPr>
              <a:t>依据 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246061" y="1805468"/>
            <a:ext cx="31982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（2）孔、轴</a:t>
            </a:r>
            <a:r>
              <a:rPr lang="zh-CN" altLang="en-US" b="1" dirty="0" smtClean="0"/>
              <a:t>公差带 </a:t>
            </a:r>
            <a:endParaRPr lang="zh-CN" altLang="en-US" b="1" dirty="0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211777" y="2329386"/>
            <a:ext cx="68121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（3）配合表面的几何公差和表面粗糙度</a:t>
            </a:r>
            <a:r>
              <a:rPr lang="zh-CN" altLang="en-US" b="1" dirty="0" smtClean="0"/>
              <a:t>轮廓。</a:t>
            </a:r>
            <a:endParaRPr lang="zh-CN" altLang="en-US" b="1" dirty="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396987" y="2849230"/>
            <a:ext cx="4827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6.2.1  配合选用的依据 </a:t>
            </a:r>
          </a:p>
        </p:txBody>
      </p:sp>
      <p:sp>
        <p:nvSpPr>
          <p:cNvPr id="9296" name="Text Box 80"/>
          <p:cNvSpPr txBox="1">
            <a:spLocks noChangeArrowheads="1"/>
          </p:cNvSpPr>
          <p:nvPr/>
        </p:nvSpPr>
        <p:spPr bwMode="auto">
          <a:xfrm>
            <a:off x="1361475" y="3375513"/>
            <a:ext cx="4827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选用轴与外壳孔公差带主要根据：</a:t>
            </a:r>
          </a:p>
        </p:txBody>
      </p:sp>
      <p:sp>
        <p:nvSpPr>
          <p:cNvPr id="16406" name="Text Box 82"/>
          <p:cNvSpPr txBox="1">
            <a:spLocks noChangeArrowheads="1"/>
          </p:cNvSpPr>
          <p:nvPr/>
        </p:nvSpPr>
        <p:spPr bwMode="auto">
          <a:xfrm>
            <a:off x="1210549" y="3856772"/>
            <a:ext cx="48275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en-US" altLang="zh-CN" b="1" dirty="0" smtClean="0">
                <a:latin typeface="宋体" pitchFamily="2" charset="-122"/>
              </a:rPr>
              <a:t>1</a:t>
            </a:r>
            <a:r>
              <a:rPr lang="zh-CN" altLang="en-US" b="1" dirty="0" smtClean="0">
                <a:latin typeface="宋体" pitchFamily="2" charset="-122"/>
              </a:rPr>
              <a:t>）载荷</a:t>
            </a:r>
            <a:r>
              <a:rPr lang="zh-CN" altLang="en-US" b="1" dirty="0">
                <a:latin typeface="宋体" pitchFamily="2" charset="-122"/>
              </a:rPr>
              <a:t>（负荷）类型</a:t>
            </a:r>
            <a:r>
              <a:rPr lang="zh-CN" altLang="en-US" b="1" dirty="0" smtClean="0"/>
              <a:t> </a:t>
            </a:r>
            <a:endParaRPr lang="zh-CN" altLang="en-US" b="1" dirty="0"/>
          </a:p>
        </p:txBody>
      </p:sp>
      <p:sp>
        <p:nvSpPr>
          <p:cNvPr id="9299" name="Text Box 83"/>
          <p:cNvSpPr txBox="1">
            <a:spLocks noChangeArrowheads="1"/>
          </p:cNvSpPr>
          <p:nvPr/>
        </p:nvSpPr>
        <p:spPr bwMode="auto">
          <a:xfrm>
            <a:off x="1237183" y="4297504"/>
            <a:ext cx="46855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en-US" altLang="zh-CN" b="1" dirty="0" smtClean="0">
                <a:latin typeface="宋体" pitchFamily="2" charset="-122"/>
              </a:rPr>
              <a:t>2</a:t>
            </a:r>
            <a:r>
              <a:rPr lang="zh-CN" altLang="en-US" b="1" dirty="0" smtClean="0">
                <a:latin typeface="宋体" pitchFamily="2" charset="-122"/>
              </a:rPr>
              <a:t>）载荷（负荷</a:t>
            </a:r>
            <a:r>
              <a:rPr lang="zh-CN" altLang="en-US" b="1" dirty="0">
                <a:latin typeface="宋体" pitchFamily="2" charset="-122"/>
              </a:rPr>
              <a:t>）大小</a:t>
            </a:r>
            <a:r>
              <a:rPr lang="en-US" altLang="zh-CN" b="1" dirty="0" smtClean="0"/>
              <a:t> </a:t>
            </a:r>
            <a:endParaRPr lang="en-US" altLang="zh-CN" b="1" dirty="0"/>
          </a:p>
        </p:txBody>
      </p:sp>
      <p:sp>
        <p:nvSpPr>
          <p:cNvPr id="9300" name="Text Box 84"/>
          <p:cNvSpPr txBox="1">
            <a:spLocks noChangeArrowheads="1"/>
          </p:cNvSpPr>
          <p:nvPr/>
        </p:nvSpPr>
        <p:spPr bwMode="auto">
          <a:xfrm>
            <a:off x="1254939" y="4772166"/>
            <a:ext cx="45790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en-US" altLang="zh-CN" b="1" dirty="0" smtClean="0">
                <a:latin typeface="宋体" pitchFamily="2" charset="-122"/>
              </a:rPr>
              <a:t>3</a:t>
            </a:r>
            <a:r>
              <a:rPr lang="zh-CN" altLang="en-US" b="1" dirty="0" smtClean="0">
                <a:latin typeface="宋体" pitchFamily="2" charset="-122"/>
              </a:rPr>
              <a:t>）轴承类型尺寸</a:t>
            </a:r>
            <a:endParaRPr lang="en-US" altLang="zh-CN" b="1" dirty="0"/>
          </a:p>
        </p:txBody>
      </p:sp>
      <p:sp>
        <p:nvSpPr>
          <p:cNvPr id="9301" name="Text Box 85"/>
          <p:cNvSpPr txBox="1">
            <a:spLocks noChangeArrowheads="1"/>
          </p:cNvSpPr>
          <p:nvPr/>
        </p:nvSpPr>
        <p:spPr bwMode="auto">
          <a:xfrm>
            <a:off x="1255606" y="5256354"/>
            <a:ext cx="2752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en-US" altLang="zh-CN" b="1" dirty="0" smtClean="0">
                <a:latin typeface="宋体" pitchFamily="2" charset="-122"/>
              </a:rPr>
              <a:t>4</a:t>
            </a:r>
            <a:r>
              <a:rPr lang="zh-CN" altLang="en-US" b="1" dirty="0" smtClean="0">
                <a:latin typeface="宋体" pitchFamily="2" charset="-122"/>
              </a:rPr>
              <a:t>）工作</a:t>
            </a:r>
            <a:r>
              <a:rPr lang="zh-CN" altLang="en-US" b="1" dirty="0">
                <a:latin typeface="宋体" pitchFamily="2" charset="-122"/>
              </a:rPr>
              <a:t>条件等</a:t>
            </a:r>
            <a:endParaRPr lang="en-US" altLang="zh-CN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9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9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utoUpdateAnimBg="0"/>
      <p:bldP spid="9220" grpId="0" autoUpdateAnimBg="0"/>
      <p:bldP spid="9221" grpId="0" autoUpdateAnimBg="0"/>
      <p:bldP spid="9222" grpId="0" autoUpdateAnimBg="0"/>
      <p:bldP spid="9223" grpId="0" autoUpdateAnimBg="0"/>
      <p:bldP spid="9224" grpId="0" build="p" autoUpdateAnimBg="0"/>
      <p:bldP spid="9296" grpId="0" build="p" autoUpdateAnimBg="0"/>
      <p:bldP spid="16406" grpId="0"/>
      <p:bldP spid="9299" grpId="0" build="p" autoUpdateAnimBg="0"/>
      <p:bldP spid="9300" grpId="0" build="p" autoUpdateAnimBg="0"/>
      <p:bldP spid="930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B1D05-F786-4C79-A88D-3BF7B0C440AC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105990" y="293719"/>
            <a:ext cx="37671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</a:t>
            </a:r>
            <a:r>
              <a:rPr lang="zh-CN" altLang="en-US" b="1" dirty="0">
                <a:latin typeface="宋体" pitchFamily="2" charset="-122"/>
              </a:rPr>
              <a:t> 负荷类型 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zh-CN" altLang="en-US" b="1" dirty="0">
                <a:latin typeface="宋体" pitchFamily="2" charset="-122"/>
              </a:rPr>
              <a:t>见图</a:t>
            </a:r>
            <a:r>
              <a:rPr lang="en-US" altLang="zh-CN" b="1" dirty="0">
                <a:latin typeface="宋体" pitchFamily="2" charset="-122"/>
              </a:rPr>
              <a:t>6.4)</a:t>
            </a:r>
            <a:r>
              <a:rPr lang="en-US" altLang="zh-CN" b="1" dirty="0"/>
              <a:t> </a:t>
            </a:r>
          </a:p>
        </p:txBody>
      </p:sp>
      <p:sp>
        <p:nvSpPr>
          <p:cNvPr id="4" name="Text Box 26"/>
          <p:cNvSpPr txBox="1">
            <a:spLocks noChangeArrowheads="1"/>
          </p:cNvSpPr>
          <p:nvPr/>
        </p:nvSpPr>
        <p:spPr bwMode="auto">
          <a:xfrm>
            <a:off x="3283173" y="679309"/>
            <a:ext cx="48842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① </a:t>
            </a:r>
            <a:r>
              <a:rPr lang="zh-CN" altLang="en-US" b="1" dirty="0">
                <a:solidFill>
                  <a:srgbClr val="FF3300"/>
                </a:solidFill>
              </a:rPr>
              <a:t>旋转</a:t>
            </a:r>
            <a:r>
              <a:rPr lang="zh-CN" altLang="en-US" b="1" dirty="0" smtClean="0"/>
              <a:t>负荷</a:t>
            </a:r>
            <a:r>
              <a:rPr lang="en-US" altLang="zh-CN" b="1" dirty="0" smtClean="0"/>
              <a:t>:</a:t>
            </a:r>
            <a:r>
              <a:rPr lang="zh-CN" altLang="en-US" b="1" dirty="0" smtClean="0"/>
              <a:t>选</a:t>
            </a:r>
            <a:r>
              <a:rPr lang="zh-CN" altLang="en-US" b="1" dirty="0"/>
              <a:t>紧一些</a:t>
            </a:r>
            <a:r>
              <a:rPr lang="zh-CN" altLang="en-US" b="1" dirty="0" smtClean="0"/>
              <a:t>配合</a:t>
            </a:r>
            <a:endParaRPr lang="zh-CN" altLang="en-US" b="1" dirty="0"/>
          </a:p>
        </p:txBody>
      </p:sp>
      <p:sp>
        <p:nvSpPr>
          <p:cNvPr id="5" name="Text Box 71"/>
          <p:cNvSpPr txBox="1">
            <a:spLocks noChangeArrowheads="1"/>
          </p:cNvSpPr>
          <p:nvPr/>
        </p:nvSpPr>
        <p:spPr bwMode="auto">
          <a:xfrm>
            <a:off x="1072777" y="1083267"/>
            <a:ext cx="568313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② </a:t>
            </a:r>
            <a:r>
              <a:rPr lang="zh-CN" altLang="en-US" b="1" dirty="0">
                <a:solidFill>
                  <a:srgbClr val="FF3300"/>
                </a:solidFill>
              </a:rPr>
              <a:t>定向</a:t>
            </a:r>
            <a:r>
              <a:rPr lang="zh-CN" altLang="en-US" b="1" dirty="0" smtClean="0"/>
              <a:t>负荷</a:t>
            </a:r>
            <a:r>
              <a:rPr lang="en-US" altLang="zh-CN" b="1" dirty="0"/>
              <a:t>:</a:t>
            </a:r>
            <a:r>
              <a:rPr lang="zh-CN" altLang="en-US" b="1" dirty="0"/>
              <a:t>选松一些配合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6651" y="679309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图（</a:t>
            </a:r>
            <a:r>
              <a:rPr lang="en-US" altLang="zh-CN" b="1" dirty="0" smtClean="0"/>
              <a:t>a</a:t>
            </a:r>
            <a:r>
              <a:rPr lang="zh-CN" altLang="en-US" b="1" dirty="0" smtClean="0"/>
              <a:t>）、（</a:t>
            </a:r>
            <a:r>
              <a:rPr lang="en-US" altLang="zh-CN" b="1" dirty="0" smtClean="0"/>
              <a:t>b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50801" y="1483101"/>
            <a:ext cx="48173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/>
              <a:t>图（</a:t>
            </a:r>
            <a:r>
              <a:rPr lang="en-US" altLang="zh-CN" b="1" dirty="0" smtClean="0"/>
              <a:t>c</a:t>
            </a:r>
            <a:r>
              <a:rPr lang="zh-CN" altLang="en-US" b="1" dirty="0" smtClean="0"/>
              <a:t>）、（</a:t>
            </a:r>
            <a:r>
              <a:rPr lang="en-US" altLang="zh-CN" b="1" dirty="0" smtClean="0"/>
              <a:t>d</a:t>
            </a:r>
            <a:r>
              <a:rPr lang="zh-CN" altLang="en-US" b="1" dirty="0" smtClean="0"/>
              <a:t>）多一种负荷</a:t>
            </a:r>
            <a:endParaRPr lang="zh-CN" altLang="en-US" b="1" dirty="0"/>
          </a:p>
        </p:txBody>
      </p:sp>
      <p:sp>
        <p:nvSpPr>
          <p:cNvPr id="18" name="Text Box 1078"/>
          <p:cNvSpPr txBox="1">
            <a:spLocks noChangeArrowheads="1"/>
          </p:cNvSpPr>
          <p:nvPr/>
        </p:nvSpPr>
        <p:spPr bwMode="auto">
          <a:xfrm>
            <a:off x="4991840" y="1483101"/>
            <a:ext cx="311984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ts val="0"/>
              </a:spcBef>
            </a:pP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③ </a:t>
            </a:r>
            <a:r>
              <a:rPr lang="zh-CN" altLang="en-US" b="1" dirty="0">
                <a:solidFill>
                  <a:srgbClr val="FF3300"/>
                </a:solidFill>
              </a:rPr>
              <a:t>摆动</a:t>
            </a:r>
            <a:r>
              <a:rPr lang="zh-CN" altLang="en-US" b="1" dirty="0" smtClean="0"/>
              <a:t>负荷</a:t>
            </a:r>
            <a:endParaRPr lang="en-US" altLang="zh-CN" b="1" dirty="0" smtClean="0"/>
          </a:p>
          <a:p>
            <a:pPr algn="l" eaLnBrk="1" hangingPunct="1">
              <a:spcBef>
                <a:spcPts val="0"/>
              </a:spcBef>
            </a:pPr>
            <a:r>
              <a:rPr lang="zh-CN" altLang="en-US" b="1" dirty="0" smtClean="0"/>
              <a:t>（见图</a:t>
            </a:r>
            <a:r>
              <a:rPr lang="en-US" altLang="zh-CN" b="1" dirty="0" smtClean="0"/>
              <a:t>6.5</a:t>
            </a:r>
            <a:r>
              <a:rPr lang="zh-CN" altLang="en-US" b="1" dirty="0" smtClean="0"/>
              <a:t>）：</a:t>
            </a:r>
            <a:r>
              <a:rPr lang="zh-CN" altLang="en-US" b="1" dirty="0"/>
              <a:t>正常</a:t>
            </a:r>
          </a:p>
        </p:txBody>
      </p:sp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60" y="1992983"/>
            <a:ext cx="3849879" cy="208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65" y="4119979"/>
            <a:ext cx="3711324" cy="231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370" y="2862128"/>
            <a:ext cx="29718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直接箭头连接符 25"/>
          <p:cNvCxnSpPr/>
          <p:nvPr/>
        </p:nvCxnSpPr>
        <p:spPr bwMode="auto">
          <a:xfrm>
            <a:off x="6391946" y="4208016"/>
            <a:ext cx="363964" cy="165124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AutoShape 1101"/>
          <p:cNvSpPr>
            <a:spLocks noChangeArrowheads="1"/>
          </p:cNvSpPr>
          <p:nvPr/>
        </p:nvSpPr>
        <p:spPr bwMode="auto">
          <a:xfrm>
            <a:off x="6596192" y="2314098"/>
            <a:ext cx="1402671" cy="456694"/>
          </a:xfrm>
          <a:prstGeom prst="wedgeRoundRectCallout">
            <a:avLst>
              <a:gd name="adj1" fmla="val -45963"/>
              <a:gd name="adj2" fmla="val 491059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2000" b="1" dirty="0" smtClean="0">
                <a:solidFill>
                  <a:srgbClr val="FF3300"/>
                </a:solidFill>
              </a:rPr>
              <a:t>摆动负荷</a:t>
            </a:r>
            <a:endParaRPr lang="zh-CN" altLang="en-US" sz="20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autoUpdateAnimBg="0"/>
      <p:bldP spid="5" grpId="0" autoUpdateAnimBg="0"/>
      <p:bldP spid="10" grpId="0"/>
      <p:bldP spid="17" grpId="0"/>
      <p:bldP spid="18" grpId="0" autoUpdateAnimBg="0"/>
      <p:bldP spid="29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38398CE-8E76-44F4-BD85-D02F68722D0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680854" y="166688"/>
            <a:ext cx="4635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2. </a:t>
            </a:r>
            <a:r>
              <a:rPr lang="zh-CN" altLang="en-US" b="1" dirty="0" smtClean="0">
                <a:latin typeface="宋体" pitchFamily="2" charset="-122"/>
              </a:rPr>
              <a:t>载荷（</a:t>
            </a:r>
            <a:r>
              <a:rPr lang="zh-CN" altLang="en-US" b="1" dirty="0"/>
              <a:t>负荷</a:t>
            </a:r>
            <a:r>
              <a:rPr lang="zh-CN" altLang="en-US" b="1" dirty="0" smtClean="0">
                <a:latin typeface="宋体" pitchFamily="2" charset="-122"/>
              </a:rPr>
              <a:t>）大小</a:t>
            </a:r>
            <a:r>
              <a:rPr lang="zh-CN" altLang="en-US" b="1" dirty="0" smtClean="0"/>
              <a:t> </a:t>
            </a:r>
            <a:endParaRPr lang="zh-CN" altLang="en-US" b="1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740642" y="3569641"/>
            <a:ext cx="248516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3. </a:t>
            </a:r>
            <a:r>
              <a:rPr lang="zh-CN" altLang="en-US" b="1" dirty="0">
                <a:latin typeface="宋体" pitchFamily="2" charset="-122"/>
              </a:rPr>
              <a:t>工作条件</a:t>
            </a:r>
            <a:endParaRPr lang="zh-CN" altLang="en-US" b="1" dirty="0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470102" y="3953980"/>
            <a:ext cx="334165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（</a:t>
            </a:r>
            <a:r>
              <a:rPr lang="en-US" altLang="zh-CN" b="1" dirty="0">
                <a:latin typeface="宋体" pitchFamily="2" charset="-122"/>
              </a:rPr>
              <a:t>1</a:t>
            </a:r>
            <a:r>
              <a:rPr lang="zh-CN" altLang="en-US" b="1" dirty="0">
                <a:latin typeface="宋体" pitchFamily="2" charset="-122"/>
              </a:rPr>
              <a:t>）工作</a:t>
            </a: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温度</a:t>
            </a:r>
            <a:r>
              <a:rPr lang="zh-CN" altLang="en-US" b="1" dirty="0">
                <a:latin typeface="宋体" pitchFamily="2" charset="-122"/>
              </a:rPr>
              <a:t>的影响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1693187" y="4287877"/>
            <a:ext cx="2453213" cy="584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如轴承温度</a:t>
            </a:r>
            <a:r>
              <a:rPr lang="zh-CN" altLang="en-US" sz="3200" b="1" dirty="0">
                <a:solidFill>
                  <a:srgbClr val="FF3300"/>
                </a:solidFill>
              </a:rPr>
              <a:t>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0" name="Text Box 20"/>
              <p:cNvSpPr txBox="1">
                <a:spLocks noChangeArrowheads="1"/>
              </p:cNvSpPr>
              <p:nvPr/>
            </p:nvSpPr>
            <p:spPr bwMode="auto">
              <a:xfrm>
                <a:off x="1638553" y="4800498"/>
                <a:ext cx="383011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b="1" dirty="0" smtClean="0"/>
                  <a:t>与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90H6</a:t>
                </a:r>
                <a:r>
                  <a:rPr lang="zh-CN" altLang="en-US" b="1" dirty="0"/>
                  <a:t>孔的配合变紧；</a:t>
                </a:r>
              </a:p>
            </p:txBody>
          </p:sp>
        </mc:Choice>
        <mc:Fallback xmlns="">
          <p:sp>
            <p:nvSpPr>
              <p:cNvPr id="10260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38553" y="4800498"/>
                <a:ext cx="3830118" cy="457200"/>
              </a:xfrm>
              <a:prstGeom prst="rect">
                <a:avLst/>
              </a:prstGeom>
              <a:blipFill rotWithShape="1">
                <a:blip r:embed="rId3"/>
                <a:stretch>
                  <a:fillRect l="-2548" t="-14667" b="-32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61" name="Text Box 21"/>
              <p:cNvSpPr txBox="1">
                <a:spLocks noChangeArrowheads="1"/>
              </p:cNvSpPr>
              <p:nvPr/>
            </p:nvSpPr>
            <p:spPr bwMode="auto">
              <a:xfrm>
                <a:off x="1629905" y="5232966"/>
                <a:ext cx="3723366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b="1" dirty="0" smtClean="0"/>
                  <a:t>与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45k5</a:t>
                </a:r>
                <a:r>
                  <a:rPr lang="zh-CN" altLang="en-US" b="1" dirty="0"/>
                  <a:t>轴的配合变松。</a:t>
                </a:r>
              </a:p>
            </p:txBody>
          </p:sp>
        </mc:Choice>
        <mc:Fallback xmlns="">
          <p:sp>
            <p:nvSpPr>
              <p:cNvPr id="10261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29905" y="5232966"/>
                <a:ext cx="3723366" cy="457200"/>
              </a:xfrm>
              <a:prstGeom prst="rect">
                <a:avLst/>
              </a:prstGeom>
              <a:blipFill rotWithShape="1">
                <a:blip r:embed="rId4"/>
                <a:stretch>
                  <a:fillRect l="-2455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997249" y="573088"/>
            <a:ext cx="68683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         滚动轴承</a:t>
            </a:r>
            <a:r>
              <a:rPr lang="zh-CN" altLang="en-US" b="1" dirty="0"/>
              <a:t>套圈与轴、外壳孔配合的最小过盈</a:t>
            </a:r>
            <a:r>
              <a:rPr lang="zh-CN" altLang="en-US" b="1" dirty="0" smtClean="0"/>
              <a:t>取决于载荷</a:t>
            </a:r>
            <a:r>
              <a:rPr lang="zh-CN" altLang="en-US" b="1" dirty="0"/>
              <a:t>大小</a:t>
            </a:r>
            <a:r>
              <a:rPr lang="zh-CN" altLang="en-US" b="1" dirty="0" smtClean="0"/>
              <a:t>。</a:t>
            </a:r>
            <a:r>
              <a:rPr lang="zh-CN" altLang="en-US" b="1" dirty="0">
                <a:latin typeface="宋体" pitchFamily="2" charset="-122"/>
              </a:rPr>
              <a:t>载荷大小</a:t>
            </a:r>
            <a:r>
              <a:rPr lang="zh-CN" altLang="en-US" b="1" dirty="0"/>
              <a:t> 见表</a:t>
            </a:r>
            <a:r>
              <a:rPr lang="en-US" altLang="zh-CN" b="1" dirty="0"/>
              <a:t>6.2</a:t>
            </a:r>
            <a:r>
              <a:rPr lang="zh-CN" altLang="en-US" b="1" dirty="0" smtClean="0"/>
              <a:t>。</a:t>
            </a:r>
            <a:endParaRPr lang="en-US" altLang="zh-CN" b="1" dirty="0"/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1106814" y="2737802"/>
            <a:ext cx="44211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b="1" dirty="0"/>
              <a:t>轻负荷：选松一些的配合。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b="1" dirty="0"/>
              <a:t>重负荷：选紧一些的配合。</a:t>
            </a:r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822829" y="5647505"/>
            <a:ext cx="464584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</a:pPr>
            <a:r>
              <a:rPr lang="zh-CN" altLang="en-US" b="1" dirty="0" smtClean="0">
                <a:latin typeface="宋体" pitchFamily="2" charset="-122"/>
              </a:rPr>
              <a:t>     选配</a:t>
            </a:r>
            <a:r>
              <a:rPr lang="zh-CN" altLang="en-US" b="1" dirty="0">
                <a:latin typeface="宋体" pitchFamily="2" charset="-122"/>
              </a:rPr>
              <a:t>合时，要考虑温度</a:t>
            </a:r>
            <a:r>
              <a:rPr lang="zh-CN" altLang="en-US" b="1" dirty="0" smtClean="0">
                <a:latin typeface="宋体" pitchFamily="2" charset="-122"/>
              </a:rPr>
              <a:t>的</a:t>
            </a:r>
            <a:endParaRPr lang="en-US" altLang="zh-CN" b="1" dirty="0" smtClean="0">
              <a:latin typeface="宋体" pitchFamily="2" charset="-122"/>
            </a:endParaRPr>
          </a:p>
          <a:p>
            <a:pPr algn="just" eaLnBrk="1" hangingPunct="1">
              <a:spcBef>
                <a:spcPct val="0"/>
              </a:spcBef>
            </a:pPr>
            <a:r>
              <a:rPr lang="zh-CN" altLang="en-US" b="1" dirty="0" smtClean="0">
                <a:latin typeface="宋体" pitchFamily="2" charset="-122"/>
              </a:rPr>
              <a:t>影响，并</a:t>
            </a:r>
            <a:r>
              <a:rPr lang="zh-CN" altLang="en-US" b="1" dirty="0">
                <a:latin typeface="宋体" pitchFamily="2" charset="-122"/>
              </a:rPr>
              <a:t>加以修正。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66" y="1369868"/>
            <a:ext cx="6601750" cy="102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2" y="2399636"/>
            <a:ext cx="60579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136" y="2739757"/>
            <a:ext cx="2528111" cy="3602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  <p:bldP spid="10244" grpId="0" build="p" autoUpdateAnimBg="0"/>
      <p:bldP spid="10250" grpId="0" autoUpdateAnimBg="0"/>
      <p:bldP spid="10259" grpId="0"/>
      <p:bldP spid="10260" grpId="0" autoUpdateAnimBg="0"/>
      <p:bldP spid="10261" grpId="0" autoUpdateAnimBg="0"/>
      <p:bldP spid="10267" grpId="0" build="p" autoUpdateAnimBg="0"/>
      <p:bldP spid="10269" grpId="0" autoUpdateAnimBg="0"/>
      <p:bldP spid="1027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83D35DB-17C8-4B8A-B27C-9D12C33C2369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328020" y="359536"/>
            <a:ext cx="522373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 </a:t>
            </a:r>
            <a:r>
              <a:rPr lang="zh-CN" altLang="en-US" b="1" dirty="0">
                <a:latin typeface="宋体" pitchFamily="2" charset="-122"/>
              </a:rPr>
              <a:t>旋转精度和旋转速度的影响</a:t>
            </a:r>
            <a:endParaRPr lang="zh-CN" altLang="en-US" b="1" dirty="0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44013" y="775022"/>
            <a:ext cx="71342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 因机器要求有较高的 </a:t>
            </a:r>
            <a:r>
              <a:rPr lang="zh-CN" altLang="en-US" b="1" dirty="0">
                <a:latin typeface="宋体" pitchFamily="2" charset="-122"/>
              </a:rPr>
              <a:t>旋转精度和速度时，则应选用较高精度等级的轴承。因此，与轴承配合的轴、外壳孔也应选择较高的标准公差等级。</a:t>
            </a:r>
            <a:endParaRPr lang="zh-CN" altLang="en-US" b="1" dirty="0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853478" y="1938546"/>
            <a:ext cx="71691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       关于轴承的旋转速度对配合的影响，一般为速度越高，配合应该越紧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1552025" y="2740413"/>
            <a:ext cx="547914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>
                <a:latin typeface="宋体" pitchFamily="2" charset="-122"/>
              </a:rPr>
              <a:t>4. </a:t>
            </a:r>
            <a:r>
              <a:rPr lang="zh-CN" altLang="en-US" b="1" dirty="0">
                <a:latin typeface="宋体" pitchFamily="2" charset="-122"/>
              </a:rPr>
              <a:t>轴和外壳孔的结构与材料</a:t>
            </a:r>
            <a:endParaRPr lang="zh-CN" altLang="en-US" b="1" dirty="0"/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880526" y="3169038"/>
            <a:ext cx="697622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    为了装卸方便，可以选用剖分式外壳。如果剖分式的外壳孔与外圈配合较紧，会使外圈产生椭圆变形，因此，宜采用较松配合。</a:t>
            </a:r>
            <a:endParaRPr lang="zh-CN" altLang="en-US" b="1" dirty="0"/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883167" y="4354787"/>
            <a:ext cx="713338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    当轴承安装在薄壁外壳、轻合金外壳或薄壁的心轴上时，为了保证轴承工作有足够的支承刚度和强度，所采用的配合应比在厚壁外壳、铸铁外壳或实心轴上紧些。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6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6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6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build="p" autoUpdateAnimBg="0"/>
      <p:bldP spid="96261" grpId="0" build="p" autoUpdateAnimBg="0"/>
      <p:bldP spid="96262" grpId="0" build="p" autoUpdateAnimBg="0"/>
      <p:bldP spid="96263" grpId="0" build="p" autoUpdateAnimBg="0"/>
      <p:bldP spid="96264" grpId="0" build="p" autoUpdateAnimBg="0"/>
      <p:bldP spid="9626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5BF3F1-8D4B-4182-9B84-D9A120A453B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19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1208043" y="736416"/>
            <a:ext cx="543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5. </a:t>
            </a:r>
            <a:r>
              <a:rPr lang="zh-CN" altLang="en-US" b="1" dirty="0"/>
              <a:t>安装和拆卸的条件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544008" y="1165041"/>
            <a:ext cx="7830344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    考虑轴承安装和拆卸方便，宜采用较松的配合，这对重型机械用的大型和特大型轴承尤为重要。如果要求装卸方便，而又需紧配合时，可采用分离型轴承，或内圈带锥孔、带紧定套和推卸套的轴承。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559883" y="3014479"/>
            <a:ext cx="7476836" cy="245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b="1" dirty="0"/>
              <a:t>        除上述条件外，还需考虑：当要求轴承内圈或外圈能沿轴向移动时，则内圈与轴或外圈与孔应选较松的配合。</a:t>
            </a:r>
          </a:p>
          <a:p>
            <a:pPr algn="l" eaLnBrk="1" hangingPunct="1">
              <a:spcBef>
                <a:spcPct val="20000"/>
              </a:spcBef>
            </a:pPr>
            <a:r>
              <a:rPr lang="zh-CN" altLang="en-US" b="1" dirty="0"/>
              <a:t>        滚动轴承的尺寸愈大，选取的配合愈紧。</a:t>
            </a:r>
          </a:p>
          <a:p>
            <a:pPr algn="l" eaLnBrk="1" hangingPunct="1">
              <a:spcBef>
                <a:spcPct val="20000"/>
              </a:spcBef>
            </a:pPr>
            <a:r>
              <a:rPr lang="zh-CN" altLang="en-US" b="1" dirty="0"/>
              <a:t>        </a:t>
            </a:r>
            <a:r>
              <a:rPr lang="zh-CN" altLang="en-US" b="1" dirty="0" smtClean="0"/>
              <a:t>滚动轴承</a:t>
            </a:r>
            <a:r>
              <a:rPr lang="zh-CN" altLang="en-US" b="1" dirty="0"/>
              <a:t>的工作温度高于</a:t>
            </a:r>
            <a:r>
              <a:rPr lang="en-US" altLang="zh-CN" b="1" dirty="0"/>
              <a:t>100</a:t>
            </a:r>
            <a:r>
              <a:rPr lang="en-US" altLang="zh-CN" b="1" dirty="0">
                <a:latin typeface="宋体" pitchFamily="2" charset="-122"/>
              </a:rPr>
              <a:t>℃</a:t>
            </a:r>
            <a:r>
              <a:rPr lang="zh-CN" altLang="en-US" b="1" dirty="0">
                <a:latin typeface="宋体" pitchFamily="2" charset="-122"/>
              </a:rPr>
              <a:t>，应对所选的配合进行适当修正。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  <p:bldP spid="972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57BC623-EE9C-477B-BC27-266BB86FFA1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1565569" y="460467"/>
            <a:ext cx="4409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3300"/>
                </a:solidFill>
              </a:rPr>
              <a:t>内  容  提  要</a:t>
            </a:r>
            <a:r>
              <a:rPr lang="zh-CN" altLang="en-US" sz="2800" b="1" dirty="0">
                <a:solidFill>
                  <a:srgbClr val="FF3300"/>
                </a:solidFill>
              </a:rPr>
              <a:t>: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239059" y="1252538"/>
            <a:ext cx="6713538" cy="393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 滚动轴承的公差等级及其应用；</a:t>
            </a:r>
          </a:p>
          <a:p>
            <a:pPr algn="l" eaLnBrk="1" hangingPunct="1"/>
            <a:r>
              <a:rPr lang="en-US" altLang="zh-CN" b="1" dirty="0"/>
              <a:t>2. </a:t>
            </a:r>
            <a:r>
              <a:rPr lang="zh-CN" altLang="en-US" b="1" dirty="0"/>
              <a:t>滚动轴承内径和外径的公差带；</a:t>
            </a:r>
          </a:p>
          <a:p>
            <a:pPr algn="l" eaLnBrk="1" hangingPunct="1"/>
            <a:r>
              <a:rPr lang="zh-CN" altLang="en-US" b="1" dirty="0"/>
              <a:t>3. 与滚动轴承配合的孔、轴</a:t>
            </a:r>
            <a:r>
              <a:rPr lang="zh-CN" altLang="en-US" b="1" dirty="0" smtClean="0"/>
              <a:t>公差带</a:t>
            </a:r>
            <a:endParaRPr lang="en-US" altLang="zh-CN" b="1" dirty="0" smtClean="0"/>
          </a:p>
          <a:p>
            <a:pPr algn="l" eaLnBrk="1" hangingPunct="1"/>
            <a:r>
              <a:rPr lang="en-US" altLang="zh-CN" b="1" dirty="0"/>
              <a:t> </a:t>
            </a:r>
            <a:r>
              <a:rPr lang="en-US" altLang="zh-CN" b="1" dirty="0" smtClean="0"/>
              <a:t>    </a:t>
            </a:r>
            <a:r>
              <a:rPr lang="zh-CN" altLang="en-US" b="1" dirty="0" smtClean="0"/>
              <a:t>（取自 </a:t>
            </a:r>
            <a:r>
              <a:rPr lang="en-US" altLang="zh-CN" b="1" dirty="0"/>
              <a:t>GB/ 1801 —  2009）；</a:t>
            </a:r>
          </a:p>
          <a:p>
            <a:pPr algn="l" eaLnBrk="1" hangingPunct="1"/>
            <a:r>
              <a:rPr lang="en-US" altLang="zh-CN" b="1" dirty="0"/>
              <a:t>4. </a:t>
            </a:r>
            <a:r>
              <a:rPr lang="zh-CN" altLang="en-US" b="1" dirty="0"/>
              <a:t>滚动轴承与孔、轴配合的选用；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5. 轴颈和外壳孔的尺寸公差、几何公差和表</a:t>
            </a:r>
          </a:p>
          <a:p>
            <a:pPr algn="l" eaLnBrk="1" hangingPunct="1">
              <a:lnSpc>
                <a:spcPct val="120000"/>
              </a:lnSpc>
            </a:pPr>
            <a:r>
              <a:rPr lang="zh-CN" altLang="en-US" b="1" dirty="0"/>
              <a:t>    面粗糙度轮廓及其在图样上的标注。</a:t>
            </a: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31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build="p" autoUpdateAnimBg="0" advAuto="2000"/>
      <p:bldP spid="93189" grpId="0" build="p" autoUpdateAnimBg="0" advAuto="15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F91DD2B-4449-403D-98AA-CCF4761A6FC9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02" y="451700"/>
            <a:ext cx="7306322" cy="6188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66775" y="220872"/>
            <a:ext cx="37554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6.2.2 孔、轴尺寸公差带的选用</a:t>
            </a:r>
            <a:r>
              <a:rPr lang="zh-CN" altLang="en-US" sz="2000" dirty="0"/>
              <a:t> 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225855" y="208770"/>
            <a:ext cx="35421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 dirty="0">
                <a:latin typeface="宋体" pitchFamily="2" charset="-122"/>
              </a:rPr>
              <a:t>（参照表</a:t>
            </a:r>
            <a:r>
              <a:rPr lang="zh-CN" altLang="en-US" sz="2000" b="1" dirty="0"/>
              <a:t>6</a:t>
            </a:r>
            <a:r>
              <a:rPr lang="zh-CN" altLang="en-US" sz="2000" b="1" dirty="0" smtClean="0"/>
              <a:t>.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 </a:t>
            </a:r>
            <a:r>
              <a:rPr lang="zh-CN" altLang="en-US" sz="2000" b="1" dirty="0"/>
              <a:t>—表6</a:t>
            </a:r>
            <a:r>
              <a:rPr lang="zh-CN" altLang="en-US" sz="2000" b="1" dirty="0" smtClean="0"/>
              <a:t>.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选用</a:t>
            </a:r>
            <a:r>
              <a:rPr lang="zh-CN" altLang="en-US" sz="2000" b="1" dirty="0"/>
              <a:t>）</a:t>
            </a:r>
            <a:endParaRPr lang="en-US" altLang="zh-CN" sz="2000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utoUpdateAnimBg="0"/>
      <p:bldP spid="1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B1D05-F786-4C79-A88D-3BF7B0C440AC}" type="slidenum">
              <a:rPr lang="zh-CN" altLang="en-US" smtClean="0"/>
              <a:pPr>
                <a:defRPr/>
              </a:pPr>
              <a:t>21</a:t>
            </a:fld>
            <a:endParaRPr lang="en-US" altLang="zh-CN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914400"/>
            <a:ext cx="8886825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9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F1BE139-01E7-46B2-8FFD-12E538B8CE6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3" y="1122924"/>
            <a:ext cx="7954280" cy="4166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">
            <a:hlinkClick r:id="rId3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A5F5F82-0E49-405F-9122-31A20721766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077654" y="209430"/>
            <a:ext cx="69566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000" b="1" dirty="0"/>
              <a:t>6.2.3  孔、轴几何公差和表面粗糙度轮廓参数值的选用 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141153" y="658693"/>
            <a:ext cx="41016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 dirty="0"/>
              <a:t>1. </a:t>
            </a:r>
            <a:r>
              <a:rPr lang="zh-CN" altLang="en-US" sz="2000" b="1" dirty="0">
                <a:latin typeface="宋体" pitchFamily="2" charset="-122"/>
              </a:rPr>
              <a:t>几何公差(如表6</a:t>
            </a:r>
            <a:r>
              <a:rPr lang="zh-CN" altLang="en-US" sz="2000" b="1" dirty="0" smtClean="0">
                <a:latin typeface="宋体" pitchFamily="2" charset="-122"/>
              </a:rPr>
              <a:t>.</a:t>
            </a:r>
            <a:r>
              <a:rPr lang="en-US" altLang="zh-CN" sz="2000" b="1" dirty="0" smtClean="0">
                <a:latin typeface="宋体" pitchFamily="2" charset="-122"/>
              </a:rPr>
              <a:t>5</a:t>
            </a:r>
            <a:r>
              <a:rPr lang="zh-CN" altLang="en-US" sz="2000" b="1" dirty="0" smtClean="0">
                <a:latin typeface="宋体" pitchFamily="2" charset="-122"/>
              </a:rPr>
              <a:t>所</a:t>
            </a:r>
            <a:r>
              <a:rPr lang="zh-CN" altLang="en-US" sz="2000" b="1" dirty="0">
                <a:latin typeface="宋体" pitchFamily="2" charset="-122"/>
              </a:rPr>
              <a:t>示）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1059220" y="5025205"/>
            <a:ext cx="6330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例如6级向心轴承，</a:t>
            </a:r>
            <a:r>
              <a:rPr lang="en-US" altLang="zh-CN" b="1" i="1" dirty="0"/>
              <a:t>d 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  <a:ea typeface="Dotum" pitchFamily="34" charset="-127"/>
              </a:rPr>
              <a:t>Φ</a:t>
            </a:r>
            <a:r>
              <a:rPr lang="en-US" altLang="zh-CN" b="1" dirty="0"/>
              <a:t>45， </a:t>
            </a:r>
            <a:r>
              <a:rPr lang="en-US" altLang="zh-CN" b="1" i="1" dirty="0"/>
              <a:t>D 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  <a:ea typeface="Batang" pitchFamily="18" charset="-127"/>
              </a:rPr>
              <a:t>Φ</a:t>
            </a:r>
            <a:r>
              <a:rPr lang="en-US" altLang="zh-CN" b="1" dirty="0"/>
              <a:t>100。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1075753" y="5433252"/>
            <a:ext cx="677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   颈：     </a:t>
            </a:r>
            <a:r>
              <a:rPr lang="en-US" altLang="zh-CN" b="1" i="1" dirty="0"/>
              <a:t>t = </a:t>
            </a:r>
            <a:r>
              <a:rPr lang="en-US" altLang="zh-CN" b="1" dirty="0"/>
              <a:t>?      </a:t>
            </a:r>
            <a:r>
              <a:rPr lang="zh-CN" altLang="en-US" b="1" dirty="0"/>
              <a:t>轴肩： 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1</a:t>
            </a:r>
            <a:r>
              <a:rPr lang="en-US" altLang="zh-CN" b="1" i="1" dirty="0"/>
              <a:t> = </a:t>
            </a:r>
            <a:r>
              <a:rPr lang="en-US" altLang="zh-CN" b="1" dirty="0"/>
              <a:t>?</a:t>
            </a:r>
            <a:endParaRPr lang="zh-CN" altLang="en-US" b="1" dirty="0"/>
          </a:p>
        </p:txBody>
      </p:sp>
      <p:sp>
        <p:nvSpPr>
          <p:cNvPr id="13343" name="Rectangle 31"/>
          <p:cNvSpPr>
            <a:spLocks noChangeArrowheads="1"/>
          </p:cNvSpPr>
          <p:nvPr/>
        </p:nvSpPr>
        <p:spPr bwMode="auto">
          <a:xfrm>
            <a:off x="1051941" y="5824778"/>
            <a:ext cx="585490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外壳孔：</a:t>
            </a:r>
            <a:r>
              <a:rPr lang="en-US" altLang="zh-CN" dirty="0"/>
              <a:t>     </a:t>
            </a:r>
            <a:r>
              <a:rPr lang="en-US" altLang="zh-CN" b="1" i="1" dirty="0"/>
              <a:t>t = </a:t>
            </a:r>
            <a:r>
              <a:rPr lang="en-US" altLang="zh-CN" b="1" dirty="0"/>
              <a:t>?    </a:t>
            </a:r>
            <a:r>
              <a:rPr lang="zh-CN" altLang="en-US" b="1" dirty="0"/>
              <a:t>外壳孔肩： </a:t>
            </a:r>
            <a:r>
              <a:rPr lang="en-US" altLang="zh-CN" b="1" i="1" dirty="0"/>
              <a:t>t</a:t>
            </a:r>
            <a:r>
              <a:rPr lang="en-US" altLang="zh-CN" b="1" baseline="-25000" dirty="0"/>
              <a:t>1</a:t>
            </a:r>
            <a:r>
              <a:rPr lang="en-US" altLang="zh-CN" b="1" i="1" dirty="0"/>
              <a:t> = </a:t>
            </a:r>
            <a:r>
              <a:rPr lang="en-US" altLang="zh-CN" b="1" dirty="0"/>
              <a:t>?</a:t>
            </a:r>
            <a:endParaRPr lang="zh-CN" altLang="en-US" b="1" dirty="0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14" y="1030821"/>
            <a:ext cx="7295578" cy="406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23" grpId="0" autoUpdateAnimBg="0"/>
      <p:bldP spid="13329" grpId="0" autoUpdateAnimBg="0"/>
      <p:bldP spid="13334" grpId="0" autoUpdateAnimBg="0"/>
      <p:bldP spid="1334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E501812-635D-4228-91DC-2D38D19C1E7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182287" y="587083"/>
            <a:ext cx="49522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2. </a:t>
            </a:r>
            <a:r>
              <a:rPr lang="zh-CN" altLang="en-US" b="1" dirty="0">
                <a:latin typeface="宋体" pitchFamily="2" charset="-122"/>
              </a:rPr>
              <a:t>表面粗糙度（如表6</a:t>
            </a:r>
            <a:r>
              <a:rPr lang="zh-CN" altLang="en-US" b="1" dirty="0" smtClean="0">
                <a:latin typeface="宋体" pitchFamily="2" charset="-122"/>
              </a:rPr>
              <a:t>.</a:t>
            </a:r>
            <a:r>
              <a:rPr lang="en-US" altLang="zh-CN" b="1" dirty="0" smtClean="0">
                <a:latin typeface="宋体" pitchFamily="2" charset="-122"/>
              </a:rPr>
              <a:t>6</a:t>
            </a:r>
            <a:r>
              <a:rPr lang="zh-CN" altLang="en-US" b="1" dirty="0" smtClean="0">
                <a:latin typeface="宋体" pitchFamily="2" charset="-122"/>
              </a:rPr>
              <a:t>所</a:t>
            </a:r>
            <a:r>
              <a:rPr lang="zh-CN" altLang="en-US" b="1" dirty="0">
                <a:latin typeface="宋体" pitchFamily="2" charset="-122"/>
              </a:rPr>
              <a:t>示）</a:t>
            </a:r>
            <a:endParaRPr lang="en-US" altLang="zh-CN" b="1" dirty="0">
              <a:latin typeface="宋体" pitchFamily="2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969966" y="4160878"/>
            <a:ext cx="43743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例如6</a:t>
            </a:r>
            <a:r>
              <a:rPr lang="zh-CN" altLang="en-US" b="1" dirty="0"/>
              <a:t>级向心轴承</a:t>
            </a:r>
            <a:r>
              <a:rPr lang="en-US" altLang="zh-CN" b="1" i="1" dirty="0" smtClean="0"/>
              <a:t>d 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45h6 ，</a:t>
            </a:r>
            <a:endParaRPr lang="zh-CN" altLang="en-US" b="1" dirty="0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933893" y="4586328"/>
            <a:ext cx="641408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轴颈</a:t>
            </a:r>
            <a:r>
              <a:rPr lang="en-US" altLang="zh-CN" b="1" i="1" dirty="0"/>
              <a:t>Ra</a:t>
            </a:r>
            <a:r>
              <a:rPr lang="zh-CN" altLang="en-US" b="1" dirty="0"/>
              <a:t>的上限值为0.8</a:t>
            </a:r>
            <a:r>
              <a:rPr lang="en-US" altLang="zh-CN" b="1" dirty="0" err="1"/>
              <a:t>μm</a:t>
            </a:r>
            <a:r>
              <a:rPr lang="en-US" altLang="zh-CN" b="1" dirty="0" smtClean="0"/>
              <a:t>,  </a:t>
            </a:r>
            <a:r>
              <a:rPr lang="zh-CN" altLang="en-US" b="1" dirty="0" smtClean="0"/>
              <a:t>端面为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 </a:t>
            </a:r>
            <a:r>
              <a:rPr lang="en-US" altLang="zh-CN" b="1" dirty="0" err="1"/>
              <a:t>μm</a:t>
            </a:r>
            <a:r>
              <a:rPr lang="zh-CN" altLang="en-US" b="1" dirty="0"/>
              <a:t> 。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904608" y="5053053"/>
            <a:ext cx="65981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外壳孔</a:t>
            </a:r>
            <a:r>
              <a:rPr lang="en-US" altLang="zh-CN" b="1" i="1" dirty="0"/>
              <a:t>Ra</a:t>
            </a:r>
            <a:r>
              <a:rPr lang="zh-CN" altLang="en-US" b="1" dirty="0"/>
              <a:t>的上限值为1.6</a:t>
            </a:r>
            <a:r>
              <a:rPr lang="en-US" altLang="zh-CN" b="1" dirty="0" err="1"/>
              <a:t>μm</a:t>
            </a:r>
            <a:r>
              <a:rPr lang="en-US" altLang="zh-CN" b="1" dirty="0"/>
              <a:t>，</a:t>
            </a:r>
            <a:r>
              <a:rPr lang="zh-CN" altLang="en-US" b="1" dirty="0"/>
              <a:t>端面为3.2 </a:t>
            </a:r>
            <a:r>
              <a:rPr lang="en-US" altLang="zh-CN" b="1" dirty="0" err="1"/>
              <a:t>μm</a:t>
            </a:r>
            <a:r>
              <a:rPr lang="zh-CN" altLang="en-US" b="1" dirty="0"/>
              <a:t> 。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5140874" y="4168009"/>
            <a:ext cx="231634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b="1" i="1" dirty="0"/>
              <a:t>D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100J7。</a:t>
            </a:r>
            <a:endParaRPr lang="zh-CN" altLang="en-US" b="1" dirty="0"/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37" y="1199458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71" grpId="0" autoUpdateAnimBg="0"/>
      <p:bldP spid="36872" grpId="0" autoUpdateAnimBg="0"/>
      <p:bldP spid="36874" grpId="0" autoUpdateAnimBg="0"/>
      <p:bldP spid="3687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0F1B376-CC33-409F-92F9-22454C769AB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8679" name="Text Box 62"/>
          <p:cNvSpPr txBox="1">
            <a:spLocks noChangeArrowheads="1"/>
          </p:cNvSpPr>
          <p:nvPr/>
        </p:nvSpPr>
        <p:spPr bwMode="auto">
          <a:xfrm>
            <a:off x="979813" y="425030"/>
            <a:ext cx="72356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6.2.4 </a:t>
            </a:r>
            <a:r>
              <a:rPr lang="zh-CN" altLang="en-US" b="1" dirty="0"/>
              <a:t>滚动轴承与孔、轴结合的精度设计举例</a:t>
            </a:r>
          </a:p>
        </p:txBody>
      </p:sp>
      <p:sp>
        <p:nvSpPr>
          <p:cNvPr id="2" name="矩形 1"/>
          <p:cNvSpPr/>
          <p:nvPr/>
        </p:nvSpPr>
        <p:spPr>
          <a:xfrm>
            <a:off x="445362" y="886662"/>
            <a:ext cx="78996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b="1" dirty="0" smtClean="0"/>
              <a:t>         某</a:t>
            </a:r>
            <a:r>
              <a:rPr lang="zh-CN" altLang="en-US" sz="2000" b="1" dirty="0"/>
              <a:t>一圆柱齿轮减速器的小齿轮轴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如图</a:t>
            </a:r>
            <a:r>
              <a:rPr lang="en-US" altLang="zh-CN" sz="2000" b="1" dirty="0"/>
              <a:t>6. 6 </a:t>
            </a:r>
            <a:r>
              <a:rPr lang="zh-CN" altLang="en-US" sz="2000" b="1" dirty="0"/>
              <a:t>所示。要求齿轮轴的旋转精度比较高</a:t>
            </a:r>
            <a:r>
              <a:rPr lang="en-US" altLang="zh-CN" sz="2000" b="1" dirty="0"/>
              <a:t>,</a:t>
            </a:r>
            <a:r>
              <a:rPr lang="zh-CN" altLang="en-US" sz="2000" b="1" dirty="0" smtClean="0"/>
              <a:t>两端</a:t>
            </a:r>
            <a:r>
              <a:rPr lang="zh-CN" altLang="en-US" sz="2000" b="1" dirty="0"/>
              <a:t>装有</a:t>
            </a:r>
            <a:r>
              <a:rPr lang="en-US" altLang="zh-CN" sz="2000" b="1" dirty="0"/>
              <a:t>6 </a:t>
            </a:r>
            <a:r>
              <a:rPr lang="zh-CN" altLang="en-US" sz="2000" b="1" dirty="0"/>
              <a:t>级单列向心球轴承</a:t>
            </a:r>
            <a:r>
              <a:rPr lang="en-US" altLang="zh-CN" sz="2000" b="1" dirty="0"/>
              <a:t>(</a:t>
            </a:r>
            <a:r>
              <a:rPr lang="zh-CN" altLang="en-US" sz="2000" b="1" dirty="0"/>
              <a:t>代号</a:t>
            </a:r>
            <a:r>
              <a:rPr lang="en-US" altLang="zh-CN" sz="2000" b="1" dirty="0"/>
              <a:t>6308),</a:t>
            </a:r>
            <a:r>
              <a:rPr lang="zh-CN" altLang="en-US" sz="2000" b="1" dirty="0"/>
              <a:t>轴承尺寸为</a:t>
            </a:r>
            <a:r>
              <a:rPr lang="en-US" altLang="zh-CN" sz="2000" b="1" dirty="0"/>
              <a:t>:40 mm </a:t>
            </a:r>
            <a:r>
              <a:rPr lang="en-US" altLang="zh-CN" sz="2000" b="1" dirty="0">
                <a:latin typeface="隶书"/>
                <a:ea typeface="隶书"/>
              </a:rPr>
              <a:t>×</a:t>
            </a:r>
            <a:r>
              <a:rPr lang="en-US" altLang="zh-CN" sz="2000" b="1" dirty="0" smtClean="0"/>
              <a:t>90 </a:t>
            </a:r>
            <a:r>
              <a:rPr lang="en-US" altLang="zh-CN" sz="2000" b="1" dirty="0"/>
              <a:t>mm </a:t>
            </a:r>
            <a:r>
              <a:rPr lang="en-US" altLang="zh-CN" sz="2000" b="1" dirty="0">
                <a:latin typeface="隶书"/>
                <a:ea typeface="隶书"/>
              </a:rPr>
              <a:t>× </a:t>
            </a:r>
            <a:r>
              <a:rPr lang="en-US" altLang="zh-CN" sz="2000" b="1" dirty="0" smtClean="0"/>
              <a:t>23 </a:t>
            </a:r>
            <a:r>
              <a:rPr lang="en-US" altLang="zh-CN" sz="2000" b="1" dirty="0"/>
              <a:t>mm,</a:t>
            </a:r>
            <a:r>
              <a:rPr lang="zh-CN" altLang="en-US" sz="2000" b="1" dirty="0"/>
              <a:t>径向</a:t>
            </a:r>
            <a:r>
              <a:rPr lang="zh-CN" altLang="en-US" sz="2000" b="1" dirty="0" smtClean="0"/>
              <a:t>额定动载荷</a:t>
            </a:r>
            <a:r>
              <a:rPr lang="en-US" altLang="zh-CN" sz="2000" b="1" i="1" dirty="0"/>
              <a:t>C</a:t>
            </a:r>
            <a:r>
              <a:rPr lang="en-US" altLang="zh-CN" sz="2000" b="1" dirty="0"/>
              <a:t>r </a:t>
            </a:r>
            <a:r>
              <a:rPr lang="zh-CN" altLang="en-US" sz="2000" b="1" dirty="0"/>
              <a:t>为</a:t>
            </a:r>
            <a:r>
              <a:rPr lang="en-US" altLang="zh-CN" sz="2000" b="1" dirty="0"/>
              <a:t>32 000 N,</a:t>
            </a:r>
            <a:r>
              <a:rPr lang="zh-CN" altLang="en-US" sz="2000" b="1" dirty="0"/>
              <a:t>轴承承受的径向当量动载荷</a:t>
            </a:r>
            <a:r>
              <a:rPr lang="en-US" altLang="zh-CN" sz="2000" b="1" i="1" dirty="0" err="1"/>
              <a:t>P</a:t>
            </a:r>
            <a:r>
              <a:rPr lang="en-US" altLang="zh-CN" sz="2000" b="1" dirty="0" err="1"/>
              <a:t>r</a:t>
            </a:r>
            <a:r>
              <a:rPr lang="en-US" altLang="zh-CN" sz="2000" b="1" dirty="0"/>
              <a:t> = 3 600 N</a:t>
            </a:r>
            <a:r>
              <a:rPr lang="zh-CN" altLang="en-US" sz="2000" b="1" dirty="0"/>
              <a:t>。试用查表法确定</a:t>
            </a:r>
            <a:r>
              <a:rPr lang="zh-CN" altLang="en-US" sz="2000" b="1" dirty="0" smtClean="0"/>
              <a:t>轴颈和</a:t>
            </a:r>
            <a:r>
              <a:rPr lang="zh-CN" altLang="en-US" sz="2000" b="1" dirty="0"/>
              <a:t>轴承座孔的公差带代号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画出公差带图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并确定孔、轴的几何公差值和表面粗糙度</a:t>
            </a:r>
            <a:r>
              <a:rPr lang="zh-CN" altLang="en-US" sz="2000" b="1" dirty="0" smtClean="0"/>
              <a:t>轮廓幅度</a:t>
            </a:r>
            <a:r>
              <a:rPr lang="zh-CN" altLang="en-US" sz="2000" b="1" dirty="0"/>
              <a:t>参数值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将它们分别标注在装配图和零件图上。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03" y="2875485"/>
            <a:ext cx="5515715" cy="357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61"/>
          <p:cNvSpPr>
            <a:spLocks noChangeArrowheads="1"/>
          </p:cNvSpPr>
          <p:nvPr/>
        </p:nvSpPr>
        <p:spPr bwMode="auto">
          <a:xfrm>
            <a:off x="5846467" y="2848852"/>
            <a:ext cx="1655163" cy="640072"/>
          </a:xfrm>
          <a:prstGeom prst="wedgeEllipseCallout">
            <a:avLst>
              <a:gd name="adj1" fmla="val -148441"/>
              <a:gd name="adj2" fmla="val 24468"/>
            </a:avLst>
          </a:prstGeom>
          <a:solidFill>
            <a:schemeClr val="bg1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/>
              <a:t>外壳孔</a:t>
            </a:r>
          </a:p>
        </p:txBody>
      </p:sp>
      <p:sp>
        <p:nvSpPr>
          <p:cNvPr id="10" name="AutoShape 60"/>
          <p:cNvSpPr>
            <a:spLocks noChangeArrowheads="1"/>
          </p:cNvSpPr>
          <p:nvPr/>
        </p:nvSpPr>
        <p:spPr bwMode="auto">
          <a:xfrm>
            <a:off x="6314594" y="4660950"/>
            <a:ext cx="1568777" cy="639019"/>
          </a:xfrm>
          <a:prstGeom prst="wedgeEllipseCallout">
            <a:avLst>
              <a:gd name="adj1" fmla="val -166055"/>
              <a:gd name="adj2" fmla="val -83494"/>
            </a:avLst>
          </a:prstGeom>
          <a:solidFill>
            <a:schemeClr val="bg1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 smtClean="0"/>
              <a:t>轴 颈</a:t>
            </a:r>
            <a:endParaRPr lang="zh-CN" alt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" grpId="0"/>
      <p:bldP spid="9" grpId="0" animBg="1" autoUpdateAnimBg="0"/>
      <p:bldP spid="10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879A2BF-FE38-4BF8-A17C-A25E307FD35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495402" y="203200"/>
            <a:ext cx="7078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解：（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）确定轴颈公差带</a:t>
            </a:r>
            <a:r>
              <a:rPr lang="zh-CN" altLang="en-US" b="1" dirty="0"/>
              <a:t>代号（见图</a:t>
            </a:r>
            <a:r>
              <a:rPr lang="en-US" altLang="zh-CN" b="1" dirty="0"/>
              <a:t>6.6</a:t>
            </a:r>
            <a:r>
              <a:rPr lang="zh-CN" altLang="en-US" b="1" dirty="0"/>
              <a:t>所示）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530327" y="671513"/>
            <a:ext cx="4389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①  轴承内圈同轴一起旋转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424623" y="1188076"/>
            <a:ext cx="27447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 </a:t>
            </a:r>
            <a:r>
              <a:rPr lang="zh-CN" altLang="en-US" b="1" dirty="0" smtClean="0"/>
              <a:t>②载荷大小，</a:t>
            </a:r>
            <a:endParaRPr lang="zh-CN" altLang="en-US" b="1" dirty="0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4401132" y="677863"/>
            <a:ext cx="316339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内圈承受旋转负荷；</a:t>
            </a:r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566504" y="2753124"/>
            <a:ext cx="4424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latin typeface="宋体" pitchFamily="2" charset="-122"/>
              </a:rPr>
              <a:t>③查表</a:t>
            </a:r>
            <a:r>
              <a:rPr lang="zh-CN" altLang="en-US" b="1" dirty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得</a:t>
            </a:r>
            <a:r>
              <a:rPr lang="zh-CN" altLang="en-US" b="1" dirty="0"/>
              <a:t>轴颈公差带代号</a:t>
            </a:r>
          </a:p>
        </p:txBody>
      </p:sp>
      <p:sp>
        <p:nvSpPr>
          <p:cNvPr id="61481" name="AutoShape 41"/>
          <p:cNvSpPr>
            <a:spLocks noChangeArrowheads="1"/>
          </p:cNvSpPr>
          <p:nvPr/>
        </p:nvSpPr>
        <p:spPr bwMode="auto">
          <a:xfrm>
            <a:off x="6133513" y="2905524"/>
            <a:ext cx="1644084" cy="609600"/>
          </a:xfrm>
          <a:prstGeom prst="wedgeEllipseCallout">
            <a:avLst>
              <a:gd name="adj1" fmla="val -11703"/>
              <a:gd name="adj2" fmla="val 266156"/>
            </a:avLst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40k5</a:t>
            </a:r>
          </a:p>
        </p:txBody>
      </p:sp>
      <p:grpSp>
        <p:nvGrpSpPr>
          <p:cNvPr id="61484" name="Group 44"/>
          <p:cNvGrpSpPr>
            <a:grpSpLocks/>
          </p:cNvGrpSpPr>
          <p:nvPr/>
        </p:nvGrpSpPr>
        <p:grpSpPr bwMode="auto">
          <a:xfrm>
            <a:off x="6016280" y="4010706"/>
            <a:ext cx="1828800" cy="1533525"/>
            <a:chOff x="4041" y="743"/>
            <a:chExt cx="1290" cy="1064"/>
          </a:xfrm>
        </p:grpSpPr>
        <p:grpSp>
          <p:nvGrpSpPr>
            <p:cNvPr id="29711" name="Group 42"/>
            <p:cNvGrpSpPr>
              <a:grpSpLocks/>
            </p:cNvGrpSpPr>
            <p:nvPr/>
          </p:nvGrpSpPr>
          <p:grpSpPr bwMode="auto">
            <a:xfrm>
              <a:off x="4041" y="743"/>
              <a:ext cx="1290" cy="1064"/>
              <a:chOff x="3622" y="997"/>
              <a:chExt cx="1290" cy="850"/>
            </a:xfrm>
          </p:grpSpPr>
          <p:grpSp>
            <p:nvGrpSpPr>
              <p:cNvPr id="29713" name="Group 30"/>
              <p:cNvGrpSpPr>
                <a:grpSpLocks/>
              </p:cNvGrpSpPr>
              <p:nvPr/>
            </p:nvGrpSpPr>
            <p:grpSpPr bwMode="auto">
              <a:xfrm>
                <a:off x="3622" y="997"/>
                <a:ext cx="1290" cy="850"/>
                <a:chOff x="1640" y="429"/>
                <a:chExt cx="1592" cy="1026"/>
              </a:xfrm>
            </p:grpSpPr>
            <p:sp>
              <p:nvSpPr>
                <p:cNvPr id="29715" name="Rectangle 31"/>
                <p:cNvSpPr>
                  <a:spLocks noChangeArrowheads="1"/>
                </p:cNvSpPr>
                <p:nvPr/>
              </p:nvSpPr>
              <p:spPr bwMode="auto">
                <a:xfrm>
                  <a:off x="1943" y="634"/>
                  <a:ext cx="762" cy="634"/>
                </a:xfrm>
                <a:prstGeom prst="rect">
                  <a:avLst/>
                </a:prstGeom>
                <a:noFill/>
                <a:ln w="762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6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1855" y="634"/>
                  <a:ext cx="69" cy="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7" name="Line 33"/>
                <p:cNvSpPr>
                  <a:spLocks noChangeShapeType="1"/>
                </p:cNvSpPr>
                <p:nvPr/>
              </p:nvSpPr>
              <p:spPr bwMode="auto">
                <a:xfrm flipH="1" flipV="1">
                  <a:off x="1835" y="1171"/>
                  <a:ext cx="98" cy="88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8" name="Line 34"/>
                <p:cNvSpPr>
                  <a:spLocks noChangeShapeType="1"/>
                </p:cNvSpPr>
                <p:nvPr/>
              </p:nvSpPr>
              <p:spPr bwMode="auto">
                <a:xfrm>
                  <a:off x="1855" y="693"/>
                  <a:ext cx="0" cy="517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19" name="Line 35"/>
                <p:cNvSpPr>
                  <a:spLocks noChangeShapeType="1"/>
                </p:cNvSpPr>
                <p:nvPr/>
              </p:nvSpPr>
              <p:spPr bwMode="auto">
                <a:xfrm>
                  <a:off x="2704" y="450"/>
                  <a:ext cx="0" cy="1005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0" name="Line 36"/>
                <p:cNvSpPr>
                  <a:spLocks noChangeShapeType="1"/>
                </p:cNvSpPr>
                <p:nvPr/>
              </p:nvSpPr>
              <p:spPr bwMode="auto">
                <a:xfrm>
                  <a:off x="2704" y="440"/>
                  <a:ext cx="3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1" name="Line 37"/>
                <p:cNvSpPr>
                  <a:spLocks noChangeShapeType="1"/>
                </p:cNvSpPr>
                <p:nvPr/>
              </p:nvSpPr>
              <p:spPr bwMode="auto">
                <a:xfrm>
                  <a:off x="2716" y="1427"/>
                  <a:ext cx="332" cy="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2" name="Freeform 38"/>
                <p:cNvSpPr>
                  <a:spLocks/>
                </p:cNvSpPr>
                <p:nvPr/>
              </p:nvSpPr>
              <p:spPr bwMode="auto">
                <a:xfrm>
                  <a:off x="3016" y="429"/>
                  <a:ext cx="118" cy="986"/>
                </a:xfrm>
                <a:custGeom>
                  <a:avLst/>
                  <a:gdLst>
                    <a:gd name="T0" fmla="*/ 0 w 118"/>
                    <a:gd name="T1" fmla="*/ 0 h 986"/>
                    <a:gd name="T2" fmla="*/ 88 w 118"/>
                    <a:gd name="T3" fmla="*/ 176 h 986"/>
                    <a:gd name="T4" fmla="*/ 108 w 118"/>
                    <a:gd name="T5" fmla="*/ 234 h 986"/>
                    <a:gd name="T6" fmla="*/ 118 w 118"/>
                    <a:gd name="T7" fmla="*/ 264 h 986"/>
                    <a:gd name="T8" fmla="*/ 108 w 118"/>
                    <a:gd name="T9" fmla="*/ 586 h 986"/>
                    <a:gd name="T10" fmla="*/ 59 w 118"/>
                    <a:gd name="T11" fmla="*/ 703 h 986"/>
                    <a:gd name="T12" fmla="*/ 30 w 118"/>
                    <a:gd name="T13" fmla="*/ 986 h 9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8" h="986">
                      <a:moveTo>
                        <a:pt x="0" y="0"/>
                      </a:moveTo>
                      <a:cubicBezTo>
                        <a:pt x="44" y="65"/>
                        <a:pt x="64" y="102"/>
                        <a:pt x="88" y="176"/>
                      </a:cubicBezTo>
                      <a:cubicBezTo>
                        <a:pt x="94" y="195"/>
                        <a:pt x="101" y="215"/>
                        <a:pt x="108" y="234"/>
                      </a:cubicBezTo>
                      <a:cubicBezTo>
                        <a:pt x="111" y="244"/>
                        <a:pt x="118" y="264"/>
                        <a:pt x="118" y="264"/>
                      </a:cubicBezTo>
                      <a:cubicBezTo>
                        <a:pt x="115" y="371"/>
                        <a:pt x="116" y="479"/>
                        <a:pt x="108" y="586"/>
                      </a:cubicBezTo>
                      <a:cubicBezTo>
                        <a:pt x="105" y="629"/>
                        <a:pt x="73" y="664"/>
                        <a:pt x="59" y="703"/>
                      </a:cubicBezTo>
                      <a:cubicBezTo>
                        <a:pt x="51" y="799"/>
                        <a:pt x="30" y="891"/>
                        <a:pt x="30" y="986"/>
                      </a:cubicBezTo>
                    </a:path>
                  </a:pathLst>
                </a:custGeom>
                <a:noFill/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23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640" y="929"/>
                  <a:ext cx="1592" cy="2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9714" name="Line 40"/>
              <p:cNvSpPr>
                <a:spLocks noChangeShapeType="1"/>
              </p:cNvSpPr>
              <p:nvPr/>
            </p:nvSpPr>
            <p:spPr bwMode="auto">
              <a:xfrm>
                <a:off x="4139" y="1181"/>
                <a:ext cx="0" cy="498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712" name="Text Box 43"/>
            <p:cNvSpPr txBox="1">
              <a:spLocks noChangeArrowheads="1"/>
            </p:cNvSpPr>
            <p:nvPr/>
          </p:nvSpPr>
          <p:spPr bwMode="auto">
            <a:xfrm rot="-5400000">
              <a:off x="4201" y="1095"/>
              <a:ext cx="517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 i="1">
                  <a:latin typeface="Swis721 BT" pitchFamily="34" charset="0"/>
                </a:rPr>
                <a:t>Φ</a:t>
              </a:r>
              <a:r>
                <a:rPr lang="en-US" altLang="zh-CN" b="1"/>
                <a:t>40</a:t>
              </a:r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52" y="1731310"/>
            <a:ext cx="7249209" cy="101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58" y="1115530"/>
            <a:ext cx="3172704" cy="5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5885150" y="1178351"/>
            <a:ext cx="189244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查表</a:t>
            </a:r>
            <a:r>
              <a:rPr lang="en-US" altLang="zh-CN" b="1" dirty="0" smtClean="0"/>
              <a:t>6.2</a:t>
            </a:r>
            <a:endParaRPr lang="en-US" altLang="zh-CN" b="1" dirty="0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12" y="3211220"/>
            <a:ext cx="5188803" cy="353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4691628" y="2052629"/>
            <a:ext cx="1441884" cy="67235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4931105" y="5563524"/>
            <a:ext cx="918305" cy="36469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uild="p" autoUpdateAnimBg="0"/>
      <p:bldP spid="61450" grpId="0" autoUpdateAnimBg="0"/>
      <p:bldP spid="61451" grpId="0" autoUpdateAnimBg="0"/>
      <p:bldP spid="61456" grpId="0" autoUpdateAnimBg="0"/>
      <p:bldP spid="61457" grpId="0" autoUpdateAnimBg="0"/>
      <p:bldP spid="61481" grpId="0" animBg="1" autoUpdateAnimBg="0"/>
      <p:bldP spid="32" grpId="1"/>
      <p:bldP spid="4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2BF19BC-6395-4D66-B32C-BE6ADC127ED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3737" name="Rectangle 1033"/>
          <p:cNvSpPr>
            <a:spLocks noChangeArrowheads="1"/>
          </p:cNvSpPr>
          <p:nvPr/>
        </p:nvSpPr>
        <p:spPr bwMode="auto">
          <a:xfrm>
            <a:off x="686612" y="456036"/>
            <a:ext cx="63515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>
                <a:latin typeface="宋体" pitchFamily="2" charset="-122"/>
              </a:rPr>
              <a:t>④查表</a:t>
            </a:r>
            <a:r>
              <a:rPr lang="zh-CN" altLang="en-US" b="1" dirty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得</a:t>
            </a:r>
            <a:r>
              <a:rPr lang="zh-CN" altLang="en-US" b="1" dirty="0"/>
              <a:t>外壳孔的公差带代号为</a:t>
            </a:r>
          </a:p>
        </p:txBody>
      </p:sp>
      <p:sp>
        <p:nvSpPr>
          <p:cNvPr id="73738" name="Text Box 1034"/>
          <p:cNvSpPr txBox="1">
            <a:spLocks noChangeArrowheads="1"/>
          </p:cNvSpPr>
          <p:nvPr/>
        </p:nvSpPr>
        <p:spPr bwMode="auto">
          <a:xfrm>
            <a:off x="5661620" y="523097"/>
            <a:ext cx="135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H7</a:t>
            </a:r>
          </a:p>
        </p:txBody>
      </p:sp>
      <p:sp>
        <p:nvSpPr>
          <p:cNvPr id="73739" name="Rectangle 1035"/>
          <p:cNvSpPr>
            <a:spLocks noChangeArrowheads="1"/>
          </p:cNvSpPr>
          <p:nvPr/>
        </p:nvSpPr>
        <p:spPr bwMode="auto">
          <a:xfrm>
            <a:off x="695490" y="1044729"/>
            <a:ext cx="47831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∵齿轮旋转精度较高， </a:t>
            </a:r>
            <a:r>
              <a:rPr lang="zh-CN" altLang="en-US" b="1" dirty="0">
                <a:solidFill>
                  <a:srgbClr val="FF3300"/>
                </a:solidFill>
              </a:rPr>
              <a:t>∴取</a:t>
            </a:r>
            <a:r>
              <a:rPr lang="en-US" altLang="zh-CN" b="1" dirty="0">
                <a:solidFill>
                  <a:srgbClr val="FF3300"/>
                </a:solidFill>
              </a:rPr>
              <a:t>H6</a:t>
            </a:r>
          </a:p>
        </p:txBody>
      </p:sp>
      <p:grpSp>
        <p:nvGrpSpPr>
          <p:cNvPr id="73779" name="Group 1075"/>
          <p:cNvGrpSpPr>
            <a:grpSpLocks/>
          </p:cNvGrpSpPr>
          <p:nvPr/>
        </p:nvGrpSpPr>
        <p:grpSpPr bwMode="auto">
          <a:xfrm>
            <a:off x="6712538" y="2364288"/>
            <a:ext cx="1720850" cy="2403475"/>
            <a:chOff x="3716" y="818"/>
            <a:chExt cx="1084" cy="1514"/>
          </a:xfrm>
        </p:grpSpPr>
        <p:sp>
          <p:nvSpPr>
            <p:cNvPr id="30730" name="Rectangle 1049"/>
            <p:cNvSpPr>
              <a:spLocks noChangeArrowheads="1"/>
            </p:cNvSpPr>
            <p:nvPr/>
          </p:nvSpPr>
          <p:spPr bwMode="auto">
            <a:xfrm>
              <a:off x="3825" y="1127"/>
              <a:ext cx="547" cy="918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1" name="Rectangle 1050"/>
            <p:cNvSpPr>
              <a:spLocks noChangeArrowheads="1"/>
            </p:cNvSpPr>
            <p:nvPr/>
          </p:nvSpPr>
          <p:spPr bwMode="auto">
            <a:xfrm>
              <a:off x="4383" y="1042"/>
              <a:ext cx="111" cy="1086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2" name="Rectangle 1051"/>
            <p:cNvSpPr>
              <a:spLocks noChangeArrowheads="1"/>
            </p:cNvSpPr>
            <p:nvPr/>
          </p:nvSpPr>
          <p:spPr bwMode="auto">
            <a:xfrm>
              <a:off x="4492" y="1232"/>
              <a:ext cx="194" cy="715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3" name="Line 1052"/>
            <p:cNvSpPr>
              <a:spLocks noChangeShapeType="1"/>
            </p:cNvSpPr>
            <p:nvPr/>
          </p:nvSpPr>
          <p:spPr bwMode="auto">
            <a:xfrm>
              <a:off x="3826" y="826"/>
              <a:ext cx="0" cy="145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4" name="Line 1053"/>
            <p:cNvSpPr>
              <a:spLocks noChangeShapeType="1"/>
            </p:cNvSpPr>
            <p:nvPr/>
          </p:nvSpPr>
          <p:spPr bwMode="auto">
            <a:xfrm>
              <a:off x="4679" y="829"/>
              <a:ext cx="0" cy="145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5" name="Line 1054"/>
            <p:cNvSpPr>
              <a:spLocks noChangeShapeType="1"/>
            </p:cNvSpPr>
            <p:nvPr/>
          </p:nvSpPr>
          <p:spPr bwMode="auto">
            <a:xfrm flipV="1">
              <a:off x="3716" y="1611"/>
              <a:ext cx="108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6" name="Freeform 1055"/>
            <p:cNvSpPr>
              <a:spLocks/>
            </p:cNvSpPr>
            <p:nvPr/>
          </p:nvSpPr>
          <p:spPr bwMode="auto">
            <a:xfrm>
              <a:off x="3816" y="818"/>
              <a:ext cx="853" cy="63"/>
            </a:xfrm>
            <a:custGeom>
              <a:avLst/>
              <a:gdLst>
                <a:gd name="T0" fmla="*/ 0 w 899"/>
                <a:gd name="T1" fmla="*/ 7 h 88"/>
                <a:gd name="T2" fmla="*/ 150 w 899"/>
                <a:gd name="T3" fmla="*/ 17 h 88"/>
                <a:gd name="T4" fmla="*/ 201 w 899"/>
                <a:gd name="T5" fmla="*/ 25 h 88"/>
                <a:gd name="T6" fmla="*/ 350 w 899"/>
                <a:gd name="T7" fmla="*/ 21 h 88"/>
                <a:gd name="T8" fmla="*/ 459 w 899"/>
                <a:gd name="T9" fmla="*/ 7 h 88"/>
                <a:gd name="T10" fmla="*/ 768 w 899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99" h="88">
                  <a:moveTo>
                    <a:pt x="0" y="19"/>
                  </a:moveTo>
                  <a:cubicBezTo>
                    <a:pt x="130" y="30"/>
                    <a:pt x="85" y="17"/>
                    <a:pt x="176" y="48"/>
                  </a:cubicBezTo>
                  <a:cubicBezTo>
                    <a:pt x="196" y="55"/>
                    <a:pt x="235" y="68"/>
                    <a:pt x="235" y="68"/>
                  </a:cubicBezTo>
                  <a:cubicBezTo>
                    <a:pt x="293" y="65"/>
                    <a:pt x="352" y="63"/>
                    <a:pt x="410" y="58"/>
                  </a:cubicBezTo>
                  <a:cubicBezTo>
                    <a:pt x="452" y="54"/>
                    <a:pt x="497" y="20"/>
                    <a:pt x="537" y="19"/>
                  </a:cubicBezTo>
                  <a:cubicBezTo>
                    <a:pt x="893" y="9"/>
                    <a:pt x="802" y="88"/>
                    <a:pt x="899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7" name="Freeform 1056"/>
            <p:cNvSpPr>
              <a:spLocks/>
            </p:cNvSpPr>
            <p:nvPr/>
          </p:nvSpPr>
          <p:spPr bwMode="auto">
            <a:xfrm>
              <a:off x="3831" y="2248"/>
              <a:ext cx="847" cy="77"/>
            </a:xfrm>
            <a:custGeom>
              <a:avLst/>
              <a:gdLst>
                <a:gd name="T0" fmla="*/ 3 w 892"/>
                <a:gd name="T1" fmla="*/ 0 h 107"/>
                <a:gd name="T2" fmla="*/ 10 w 892"/>
                <a:gd name="T3" fmla="*/ 29 h 107"/>
                <a:gd name="T4" fmla="*/ 95 w 892"/>
                <a:gd name="T5" fmla="*/ 40 h 107"/>
                <a:gd name="T6" fmla="*/ 271 w 892"/>
                <a:gd name="T7" fmla="*/ 29 h 107"/>
                <a:gd name="T8" fmla="*/ 421 w 892"/>
                <a:gd name="T9" fmla="*/ 11 h 107"/>
                <a:gd name="T10" fmla="*/ 471 w 892"/>
                <a:gd name="T11" fmla="*/ 3 h 107"/>
                <a:gd name="T12" fmla="*/ 654 w 892"/>
                <a:gd name="T13" fmla="*/ 7 h 107"/>
                <a:gd name="T14" fmla="*/ 763 w 892"/>
                <a:gd name="T15" fmla="*/ 3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2" h="107">
                  <a:moveTo>
                    <a:pt x="3" y="0"/>
                  </a:moveTo>
                  <a:cubicBezTo>
                    <a:pt x="6" y="26"/>
                    <a:pt x="0" y="55"/>
                    <a:pt x="13" y="78"/>
                  </a:cubicBezTo>
                  <a:cubicBezTo>
                    <a:pt x="15" y="81"/>
                    <a:pt x="90" y="100"/>
                    <a:pt x="111" y="107"/>
                  </a:cubicBezTo>
                  <a:cubicBezTo>
                    <a:pt x="204" y="100"/>
                    <a:pt x="239" y="98"/>
                    <a:pt x="316" y="78"/>
                  </a:cubicBezTo>
                  <a:cubicBezTo>
                    <a:pt x="367" y="43"/>
                    <a:pt x="432" y="49"/>
                    <a:pt x="492" y="29"/>
                  </a:cubicBezTo>
                  <a:cubicBezTo>
                    <a:pt x="511" y="23"/>
                    <a:pt x="550" y="9"/>
                    <a:pt x="550" y="9"/>
                  </a:cubicBezTo>
                  <a:cubicBezTo>
                    <a:pt x="622" y="12"/>
                    <a:pt x="693" y="13"/>
                    <a:pt x="765" y="19"/>
                  </a:cubicBezTo>
                  <a:cubicBezTo>
                    <a:pt x="799" y="22"/>
                    <a:pt x="892" y="72"/>
                    <a:pt x="892" y="9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8" name="Line 1057"/>
            <p:cNvSpPr>
              <a:spLocks noChangeShapeType="1"/>
            </p:cNvSpPr>
            <p:nvPr/>
          </p:nvSpPr>
          <p:spPr bwMode="auto">
            <a:xfrm flipH="1">
              <a:off x="3825" y="867"/>
              <a:ext cx="232" cy="1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39" name="Line 1058"/>
            <p:cNvSpPr>
              <a:spLocks noChangeShapeType="1"/>
            </p:cNvSpPr>
            <p:nvPr/>
          </p:nvSpPr>
          <p:spPr bwMode="auto">
            <a:xfrm flipH="1">
              <a:off x="3882" y="846"/>
              <a:ext cx="473" cy="2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0" name="Line 1059"/>
            <p:cNvSpPr>
              <a:spLocks noChangeShapeType="1"/>
            </p:cNvSpPr>
            <p:nvPr/>
          </p:nvSpPr>
          <p:spPr bwMode="auto">
            <a:xfrm flipH="1">
              <a:off x="4140" y="860"/>
              <a:ext cx="436" cy="2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1" name="Line 1060"/>
            <p:cNvSpPr>
              <a:spLocks noChangeShapeType="1"/>
            </p:cNvSpPr>
            <p:nvPr/>
          </p:nvSpPr>
          <p:spPr bwMode="auto">
            <a:xfrm flipH="1">
              <a:off x="4492" y="972"/>
              <a:ext cx="168" cy="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2" name="Line 1061"/>
            <p:cNvSpPr>
              <a:spLocks noChangeShapeType="1"/>
            </p:cNvSpPr>
            <p:nvPr/>
          </p:nvSpPr>
          <p:spPr bwMode="auto">
            <a:xfrm flipH="1">
              <a:off x="4501" y="1092"/>
              <a:ext cx="167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3" name="Line 1062"/>
            <p:cNvSpPr>
              <a:spLocks noChangeShapeType="1"/>
            </p:cNvSpPr>
            <p:nvPr/>
          </p:nvSpPr>
          <p:spPr bwMode="auto">
            <a:xfrm flipH="1">
              <a:off x="3788" y="2066"/>
              <a:ext cx="204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4" name="Line 1063"/>
            <p:cNvSpPr>
              <a:spLocks noChangeShapeType="1"/>
            </p:cNvSpPr>
            <p:nvPr/>
          </p:nvSpPr>
          <p:spPr bwMode="auto">
            <a:xfrm flipH="1">
              <a:off x="3873" y="2066"/>
              <a:ext cx="333" cy="2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5" name="Line 1064"/>
            <p:cNvSpPr>
              <a:spLocks noChangeShapeType="1"/>
            </p:cNvSpPr>
            <p:nvPr/>
          </p:nvSpPr>
          <p:spPr bwMode="auto">
            <a:xfrm flipH="1">
              <a:off x="4076" y="2129"/>
              <a:ext cx="296" cy="2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6" name="Line 1065"/>
            <p:cNvSpPr>
              <a:spLocks noChangeShapeType="1"/>
            </p:cNvSpPr>
            <p:nvPr/>
          </p:nvSpPr>
          <p:spPr bwMode="auto">
            <a:xfrm flipH="1">
              <a:off x="4512" y="1946"/>
              <a:ext cx="83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0747" name="Line 1066"/>
            <p:cNvSpPr>
              <a:spLocks noChangeShapeType="1"/>
            </p:cNvSpPr>
            <p:nvPr/>
          </p:nvSpPr>
          <p:spPr bwMode="auto">
            <a:xfrm flipH="1">
              <a:off x="4391" y="2094"/>
              <a:ext cx="278" cy="1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0748" name="Group 1072"/>
            <p:cNvGrpSpPr>
              <a:grpSpLocks/>
            </p:cNvGrpSpPr>
            <p:nvPr/>
          </p:nvGrpSpPr>
          <p:grpSpPr bwMode="auto">
            <a:xfrm>
              <a:off x="3828" y="1086"/>
              <a:ext cx="288" cy="950"/>
              <a:chOff x="3828" y="1210"/>
              <a:chExt cx="288" cy="908"/>
            </a:xfrm>
          </p:grpSpPr>
          <p:sp>
            <p:nvSpPr>
              <p:cNvPr id="30749" name="Line 1067"/>
              <p:cNvSpPr>
                <a:spLocks noChangeShapeType="1"/>
              </p:cNvSpPr>
              <p:nvPr/>
            </p:nvSpPr>
            <p:spPr bwMode="auto">
              <a:xfrm>
                <a:off x="4069" y="1210"/>
                <a:ext cx="0" cy="908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0750" name="Text Box 1071"/>
              <p:cNvSpPr txBox="1">
                <a:spLocks noChangeArrowheads="1"/>
              </p:cNvSpPr>
              <p:nvPr/>
            </p:nvSpPr>
            <p:spPr bwMode="auto">
              <a:xfrm rot="-5400000">
                <a:off x="3717" y="1453"/>
                <a:ext cx="51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algn="ctr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 i="1">
                    <a:latin typeface="Swis721 BT" pitchFamily="34" charset="0"/>
                  </a:rPr>
                  <a:t>Φ</a:t>
                </a:r>
                <a:r>
                  <a:rPr lang="en-US" altLang="zh-CN" sz="2000" b="1" i="1"/>
                  <a:t> </a:t>
                </a:r>
                <a:r>
                  <a:rPr lang="en-US" altLang="zh-CN" sz="2000" b="1"/>
                  <a:t>9</a:t>
                </a:r>
                <a:r>
                  <a:rPr lang="en-US" altLang="zh-CN" b="1"/>
                  <a:t>0</a:t>
                </a:r>
              </a:p>
            </p:txBody>
          </p:sp>
        </p:grpSp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953" y="2062068"/>
            <a:ext cx="6573549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Rectangle 1069"/>
          <p:cNvSpPr>
            <a:spLocks noChangeArrowheads="1"/>
          </p:cNvSpPr>
          <p:nvPr/>
        </p:nvSpPr>
        <p:spPr bwMode="auto">
          <a:xfrm>
            <a:off x="5743717" y="2867777"/>
            <a:ext cx="736984" cy="383903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dirty="0"/>
          </a:p>
        </p:txBody>
      </p:sp>
      <p:sp>
        <p:nvSpPr>
          <p:cNvPr id="37" name="AutoShape 1068"/>
          <p:cNvSpPr>
            <a:spLocks noChangeArrowheads="1"/>
          </p:cNvSpPr>
          <p:nvPr/>
        </p:nvSpPr>
        <p:spPr bwMode="auto">
          <a:xfrm>
            <a:off x="5469749" y="1349406"/>
            <a:ext cx="1341995" cy="575389"/>
          </a:xfrm>
          <a:prstGeom prst="wedgeRoundRectCallout">
            <a:avLst>
              <a:gd name="adj1" fmla="val 66553"/>
              <a:gd name="adj2" fmla="val 266327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90H6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7" grpId="0" autoUpdateAnimBg="0"/>
      <p:bldP spid="73738" grpId="0" autoUpdateAnimBg="0"/>
      <p:bldP spid="73739" grpId="0" autoUpdateAnimBg="0"/>
      <p:bldP spid="36" grpId="1" animBg="1"/>
      <p:bldP spid="37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FD72A90-A4CE-4F85-8A2E-FEB3B3FE11E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064366" y="285277"/>
            <a:ext cx="6821488" cy="49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⑤ </a:t>
            </a:r>
            <a:r>
              <a:rPr lang="zh-CN" altLang="en-US" b="1" dirty="0"/>
              <a:t>查表6.1得</a:t>
            </a:r>
            <a:r>
              <a:rPr lang="en-US" altLang="zh-CN" b="1" dirty="0">
                <a:solidFill>
                  <a:srgbClr val="FF3300"/>
                </a:solidFill>
              </a:rPr>
              <a:t>6</a:t>
            </a:r>
            <a:r>
              <a:rPr lang="zh-CN" altLang="en-US" b="1" dirty="0">
                <a:solidFill>
                  <a:srgbClr val="FF3300"/>
                </a:solidFill>
              </a:rPr>
              <a:t>级轴承</a:t>
            </a:r>
            <a:r>
              <a:rPr lang="zh-CN" altLang="en-US" b="1" dirty="0"/>
              <a:t>内、外圈的极限偏差</a:t>
            </a:r>
            <a:endParaRPr lang="en-US" altLang="zh-CN" b="1" dirty="0"/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1006642" y="749300"/>
            <a:ext cx="4337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轴承内圈</a:t>
            </a:r>
            <a:r>
              <a:rPr lang="en-US" altLang="zh-CN" b="1" dirty="0"/>
              <a:t>(</a:t>
            </a:r>
            <a:r>
              <a:rPr lang="el-GR" altLang="zh-CN" b="1" i="1" dirty="0">
                <a:latin typeface="Swis721 BT" pitchFamily="34" charset="0"/>
                <a:ea typeface="Arial Unicode MS" pitchFamily="34" charset="-122"/>
                <a:cs typeface="Times New Roman" pitchFamily="18" charset="0"/>
              </a:rPr>
              <a:t>Φ</a:t>
            </a:r>
            <a:r>
              <a:rPr lang="en-US" altLang="zh-CN" b="1" dirty="0">
                <a:cs typeface="Times New Roman" pitchFamily="18" charset="0"/>
              </a:rPr>
              <a:t>40)</a:t>
            </a:r>
            <a:r>
              <a:rPr lang="zh-CN" altLang="en-US" b="1" dirty="0"/>
              <a:t>极限偏差为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4637255" y="747713"/>
            <a:ext cx="339704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ES = 0,   EI = -10μm。 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1014580" y="1151118"/>
            <a:ext cx="4135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轴承外圈</a:t>
            </a:r>
            <a:r>
              <a:rPr lang="en-US" altLang="zh-CN" b="1" dirty="0"/>
              <a:t>(</a:t>
            </a:r>
            <a:r>
              <a:rPr lang="el-GR" altLang="zh-CN" b="1" i="1" dirty="0">
                <a:latin typeface="Swis721 BT" pitchFamily="34" charset="0"/>
                <a:ea typeface="Arial Unicode MS" pitchFamily="34" charset="-122"/>
                <a:cs typeface="Times New Roman" pitchFamily="18" charset="0"/>
              </a:rPr>
              <a:t>Φ</a:t>
            </a:r>
            <a:r>
              <a:rPr lang="en-US" altLang="zh-CN" b="1" dirty="0">
                <a:ea typeface="Arial Unicode MS" pitchFamily="34" charset="-122"/>
                <a:cs typeface="Times New Roman" pitchFamily="18" charset="0"/>
              </a:rPr>
              <a:t>90)</a:t>
            </a:r>
            <a:r>
              <a:rPr lang="zh-CN" altLang="en-US" b="1" dirty="0"/>
              <a:t>极限偏差为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4653131" y="1140886"/>
            <a:ext cx="3549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en-US" altLang="zh-CN" b="1" dirty="0" err="1">
                <a:solidFill>
                  <a:srgbClr val="FF0000"/>
                </a:solidFill>
              </a:rPr>
              <a:t>es</a:t>
            </a:r>
            <a:r>
              <a:rPr lang="en-US" altLang="zh-CN" b="1" dirty="0">
                <a:solidFill>
                  <a:srgbClr val="FF0000"/>
                </a:solidFill>
              </a:rPr>
              <a:t> = 0,    </a:t>
            </a:r>
            <a:r>
              <a:rPr lang="en-US" altLang="zh-CN" b="1" dirty="0" err="1">
                <a:solidFill>
                  <a:srgbClr val="FF0000"/>
                </a:solidFill>
              </a:rPr>
              <a:t>ei</a:t>
            </a:r>
            <a:r>
              <a:rPr lang="en-US" altLang="zh-CN" b="1" dirty="0">
                <a:solidFill>
                  <a:srgbClr val="FF0000"/>
                </a:solidFill>
              </a:rPr>
              <a:t> = -13 </a:t>
            </a:r>
            <a:r>
              <a:rPr lang="en-US" altLang="zh-CN" b="1" dirty="0" err="1">
                <a:solidFill>
                  <a:srgbClr val="FF0000"/>
                </a:solidFill>
              </a:rPr>
              <a:t>μm</a:t>
            </a:r>
            <a:r>
              <a:rPr lang="en-US" altLang="zh-CN" b="1" dirty="0"/>
              <a:t>。 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58" y="1704606"/>
            <a:ext cx="6132528" cy="457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2894120" y="5822311"/>
            <a:ext cx="1051998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805344" y="3534858"/>
            <a:ext cx="1154842" cy="4572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autoUpdateAnimBg="0"/>
      <p:bldP spid="83973" grpId="0" autoUpdateAnimBg="0"/>
      <p:bldP spid="83974" grpId="0" autoUpdateAnimBg="0"/>
      <p:bldP spid="83975" grpId="0" autoUpdateAnimBg="0"/>
      <p:bldP spid="83976" grpId="0" autoUpdateAnimBg="0"/>
      <p:bldP spid="4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F127498-BFA1-410C-8F8B-DEB5A86F1135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29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069842" y="192088"/>
            <a:ext cx="6902327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⑥</a:t>
            </a:r>
            <a:r>
              <a:rPr lang="zh-CN" altLang="en-US" b="1" dirty="0"/>
              <a:t> 画滚动轴承与孔、轴配合的尺寸公差带</a:t>
            </a:r>
            <a:r>
              <a:rPr lang="zh-CN" altLang="en-US" b="1" dirty="0" smtClean="0"/>
              <a:t>图</a:t>
            </a:r>
            <a:endParaRPr lang="en-US" altLang="zh-CN" b="1" dirty="0" smtClean="0"/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b="1" dirty="0"/>
              <a:t> 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（</a:t>
            </a:r>
            <a:r>
              <a:rPr lang="zh-CN" altLang="en-US" b="1" dirty="0"/>
              <a:t>见图6.7）</a:t>
            </a:r>
          </a:p>
        </p:txBody>
      </p:sp>
      <p:pic>
        <p:nvPicPr>
          <p:cNvPr id="32863" name="Picture 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52" y="1057222"/>
            <a:ext cx="6477000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866" name="Picture 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52" y="5410148"/>
            <a:ext cx="5990583" cy="35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867" name="Picture 9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34" y="5884045"/>
            <a:ext cx="6032291" cy="35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7B75808-7466-4CE8-8449-30A4109E1B5B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52946" y="174625"/>
            <a:ext cx="6715047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宋体" pitchFamily="2" charset="-122"/>
              </a:rPr>
              <a:t>第6章 滚 动 轴 承 与 孔、轴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宋体" pitchFamily="2" charset="-122"/>
              </a:rPr>
              <a:t>      </a:t>
            </a:r>
            <a:r>
              <a:rPr lang="zh-CN" altLang="en-US" sz="2800" b="1" dirty="0" smtClean="0">
                <a:latin typeface="宋体" pitchFamily="2" charset="-122"/>
              </a:rPr>
              <a:t>结 </a:t>
            </a:r>
            <a:r>
              <a:rPr lang="zh-CN" altLang="en-US" sz="2800" b="1" dirty="0">
                <a:latin typeface="宋体" pitchFamily="2" charset="-122"/>
              </a:rPr>
              <a:t>合 的 精 度 设 计</a:t>
            </a:r>
            <a:r>
              <a:rPr lang="zh-CN" altLang="en-US" sz="2800" dirty="0">
                <a:latin typeface="宋体" pitchFamily="2" charset="-122"/>
              </a:rPr>
              <a:t> 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304781" y="4120891"/>
            <a:ext cx="656971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dirty="0"/>
              <a:t>        </a:t>
            </a:r>
            <a:r>
              <a:rPr lang="zh-CN" altLang="en-US" b="1" dirty="0"/>
              <a:t>它们的精度设计,实际上是</a:t>
            </a:r>
            <a:r>
              <a:rPr lang="zh-CN" altLang="en-US" b="1" dirty="0">
                <a:solidFill>
                  <a:srgbClr val="FF3300"/>
                </a:solidFill>
              </a:rPr>
              <a:t>尺寸公差、几何公差和表面粗糙度轮廓</a:t>
            </a:r>
            <a:r>
              <a:rPr lang="zh-CN" altLang="en-US" b="1" dirty="0"/>
              <a:t>在以上典型</a:t>
            </a:r>
            <a:r>
              <a:rPr lang="zh-CN" altLang="en-US" b="1" dirty="0" smtClean="0"/>
              <a:t>零件精度设计中</a:t>
            </a:r>
            <a:r>
              <a:rPr lang="zh-CN" altLang="en-US" b="1" dirty="0"/>
              <a:t>的实际应用</a:t>
            </a:r>
            <a:r>
              <a:rPr lang="zh-CN" altLang="en-US" dirty="0"/>
              <a:t>。 </a:t>
            </a:r>
          </a:p>
        </p:txBody>
      </p:sp>
      <p:sp>
        <p:nvSpPr>
          <p:cNvPr id="5156" name="Rectangle 36"/>
          <p:cNvSpPr>
            <a:spLocks noChangeArrowheads="1"/>
          </p:cNvSpPr>
          <p:nvPr/>
        </p:nvSpPr>
        <p:spPr bwMode="auto">
          <a:xfrm>
            <a:off x="966707" y="1281293"/>
            <a:ext cx="63341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b="1" dirty="0"/>
              <a:t>本章开始学习</a:t>
            </a:r>
            <a:r>
              <a:rPr lang="zh-CN" altLang="en-US" b="1" dirty="0">
                <a:solidFill>
                  <a:srgbClr val="FF3300"/>
                </a:solidFill>
              </a:rPr>
              <a:t>典型</a:t>
            </a:r>
            <a:r>
              <a:rPr lang="zh-CN" altLang="en-US" b="1" dirty="0" smtClean="0"/>
              <a:t>零、部件的机械精度</a:t>
            </a:r>
            <a:r>
              <a:rPr lang="zh-CN" altLang="en-US" b="1" dirty="0"/>
              <a:t>设计。</a:t>
            </a:r>
          </a:p>
        </p:txBody>
      </p: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3383249" y="1905060"/>
            <a:ext cx="2943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 smtClean="0"/>
              <a:t>滚 动 轴 承</a:t>
            </a:r>
            <a:endParaRPr lang="zh-CN" altLang="en-US" b="1" dirty="0"/>
          </a:p>
        </p:txBody>
      </p:sp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3383249" y="2291123"/>
            <a:ext cx="25447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 smtClean="0"/>
              <a:t>键 和 花 键</a:t>
            </a:r>
            <a:endParaRPr lang="zh-CN" altLang="en-US" b="1" dirty="0"/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411823" y="2661897"/>
            <a:ext cx="19748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圆    </a:t>
            </a:r>
            <a:r>
              <a:rPr lang="zh-CN" altLang="en-US" b="1" dirty="0" smtClean="0"/>
              <a:t>      锥</a:t>
            </a:r>
            <a:endParaRPr lang="zh-CN" altLang="en-US" b="1" dirty="0"/>
          </a:p>
        </p:txBody>
      </p:sp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3411823" y="3073180"/>
            <a:ext cx="34686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 smtClean="0"/>
              <a:t>普 通 螺 纹</a:t>
            </a:r>
            <a:endParaRPr lang="zh-CN" altLang="en-US" b="1" dirty="0"/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3447335" y="3482288"/>
            <a:ext cx="3411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 smtClean="0"/>
              <a:t>圆 柱 齿 轮</a:t>
            </a:r>
            <a:endParaRPr lang="zh-CN" altLang="en-US" b="1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458" y="1984391"/>
            <a:ext cx="14287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56" grpId="0" autoUpdateAnimBg="0"/>
      <p:bldP spid="5159" grpId="0" autoUpdateAnimBg="0"/>
      <p:bldP spid="5160" grpId="0" autoUpdateAnimBg="0"/>
      <p:bldP spid="5161" grpId="0" autoUpdateAnimBg="0"/>
      <p:bldP spid="5162" grpId="0" autoUpdateAnimBg="0"/>
      <p:bldP spid="516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2A0FB03-5C08-49F4-B4E5-D880668E6CE8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401023" y="259749"/>
            <a:ext cx="6418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b="1" dirty="0"/>
              <a:t>（2）确定配合表面的几何 公差(查表6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5)</a:t>
            </a:r>
            <a:endParaRPr lang="en-US" altLang="zh-CN" b="1" dirty="0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395918" y="697312"/>
            <a:ext cx="2397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圆柱度公差</a:t>
            </a:r>
            <a:endParaRPr lang="en-US" altLang="zh-CN" b="1" dirty="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412087" y="1268225"/>
            <a:ext cx="240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轴向圆跳动</a:t>
            </a:r>
            <a:endParaRPr lang="en-US" altLang="zh-CN" b="1" dirty="0"/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3450144" y="729062"/>
            <a:ext cx="190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i="1" dirty="0"/>
              <a:t>t </a:t>
            </a:r>
            <a:r>
              <a:rPr lang="en-US" altLang="zh-CN" b="1" dirty="0"/>
              <a:t>= 0.0025</a:t>
            </a:r>
            <a:endParaRPr lang="zh-CN" altLang="en-US" b="1" dirty="0"/>
          </a:p>
        </p:txBody>
      </p:sp>
      <p:sp>
        <p:nvSpPr>
          <p:cNvPr id="41001" name="Text Box 41"/>
          <p:cNvSpPr txBox="1">
            <a:spLocks noChangeArrowheads="1"/>
          </p:cNvSpPr>
          <p:nvPr/>
        </p:nvSpPr>
        <p:spPr bwMode="auto">
          <a:xfrm>
            <a:off x="1387395" y="1817262"/>
            <a:ext cx="3779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圆柱度公差 </a:t>
            </a:r>
            <a:r>
              <a:rPr lang="zh-CN" altLang="en-US" b="1" i="1" dirty="0"/>
              <a:t> </a:t>
            </a:r>
            <a:r>
              <a:rPr lang="en-US" altLang="zh-CN" b="1" i="1" dirty="0"/>
              <a:t>t </a:t>
            </a:r>
            <a:r>
              <a:rPr lang="en-US" altLang="zh-CN" b="1" dirty="0"/>
              <a:t>= 0.006</a:t>
            </a:r>
          </a:p>
        </p:txBody>
      </p:sp>
      <p:grpSp>
        <p:nvGrpSpPr>
          <p:cNvPr id="41019" name="Group 59"/>
          <p:cNvGrpSpPr>
            <a:grpSpLocks/>
          </p:cNvGrpSpPr>
          <p:nvPr/>
        </p:nvGrpSpPr>
        <p:grpSpPr bwMode="auto">
          <a:xfrm>
            <a:off x="5986463" y="453372"/>
            <a:ext cx="2170113" cy="2185088"/>
            <a:chOff x="3075" y="314"/>
            <a:chExt cx="1592" cy="1463"/>
          </a:xfrm>
        </p:grpSpPr>
        <p:grpSp>
          <p:nvGrpSpPr>
            <p:cNvPr id="33836" name="Group 60"/>
            <p:cNvGrpSpPr>
              <a:grpSpLocks/>
            </p:cNvGrpSpPr>
            <p:nvPr/>
          </p:nvGrpSpPr>
          <p:grpSpPr bwMode="auto">
            <a:xfrm>
              <a:off x="3075" y="751"/>
              <a:ext cx="1592" cy="1026"/>
              <a:chOff x="1640" y="429"/>
              <a:chExt cx="1592" cy="1026"/>
            </a:xfrm>
          </p:grpSpPr>
          <p:sp>
            <p:nvSpPr>
              <p:cNvPr id="33841" name="Rectangle 61"/>
              <p:cNvSpPr>
                <a:spLocks noChangeArrowheads="1"/>
              </p:cNvSpPr>
              <p:nvPr/>
            </p:nvSpPr>
            <p:spPr bwMode="auto">
              <a:xfrm>
                <a:off x="1943" y="634"/>
                <a:ext cx="762" cy="634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2" name="Line 62"/>
              <p:cNvSpPr>
                <a:spLocks noChangeShapeType="1"/>
              </p:cNvSpPr>
              <p:nvPr/>
            </p:nvSpPr>
            <p:spPr bwMode="auto">
              <a:xfrm flipH="1">
                <a:off x="1855" y="634"/>
                <a:ext cx="69" cy="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3" name="Line 63"/>
              <p:cNvSpPr>
                <a:spLocks noChangeShapeType="1"/>
              </p:cNvSpPr>
              <p:nvPr/>
            </p:nvSpPr>
            <p:spPr bwMode="auto">
              <a:xfrm flipH="1" flipV="1">
                <a:off x="1835" y="1171"/>
                <a:ext cx="98" cy="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4" name="Line 64"/>
              <p:cNvSpPr>
                <a:spLocks noChangeShapeType="1"/>
              </p:cNvSpPr>
              <p:nvPr/>
            </p:nvSpPr>
            <p:spPr bwMode="auto">
              <a:xfrm>
                <a:off x="1855" y="693"/>
                <a:ext cx="0" cy="517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5" name="Line 65"/>
              <p:cNvSpPr>
                <a:spLocks noChangeShapeType="1"/>
              </p:cNvSpPr>
              <p:nvPr/>
            </p:nvSpPr>
            <p:spPr bwMode="auto">
              <a:xfrm>
                <a:off x="2704" y="450"/>
                <a:ext cx="0" cy="1005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6" name="Line 66"/>
              <p:cNvSpPr>
                <a:spLocks noChangeShapeType="1"/>
              </p:cNvSpPr>
              <p:nvPr/>
            </p:nvSpPr>
            <p:spPr bwMode="auto">
              <a:xfrm>
                <a:off x="2704" y="440"/>
                <a:ext cx="3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7" name="Line 67"/>
              <p:cNvSpPr>
                <a:spLocks noChangeShapeType="1"/>
              </p:cNvSpPr>
              <p:nvPr/>
            </p:nvSpPr>
            <p:spPr bwMode="auto">
              <a:xfrm>
                <a:off x="2716" y="1427"/>
                <a:ext cx="33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8" name="Freeform 68"/>
              <p:cNvSpPr>
                <a:spLocks/>
              </p:cNvSpPr>
              <p:nvPr/>
            </p:nvSpPr>
            <p:spPr bwMode="auto">
              <a:xfrm>
                <a:off x="3016" y="429"/>
                <a:ext cx="118" cy="986"/>
              </a:xfrm>
              <a:custGeom>
                <a:avLst/>
                <a:gdLst>
                  <a:gd name="T0" fmla="*/ 0 w 118"/>
                  <a:gd name="T1" fmla="*/ 0 h 986"/>
                  <a:gd name="T2" fmla="*/ 88 w 118"/>
                  <a:gd name="T3" fmla="*/ 176 h 986"/>
                  <a:gd name="T4" fmla="*/ 108 w 118"/>
                  <a:gd name="T5" fmla="*/ 234 h 986"/>
                  <a:gd name="T6" fmla="*/ 118 w 118"/>
                  <a:gd name="T7" fmla="*/ 264 h 986"/>
                  <a:gd name="T8" fmla="*/ 108 w 118"/>
                  <a:gd name="T9" fmla="*/ 586 h 986"/>
                  <a:gd name="T10" fmla="*/ 59 w 118"/>
                  <a:gd name="T11" fmla="*/ 703 h 986"/>
                  <a:gd name="T12" fmla="*/ 30 w 118"/>
                  <a:gd name="T13" fmla="*/ 986 h 9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8" h="986">
                    <a:moveTo>
                      <a:pt x="0" y="0"/>
                    </a:moveTo>
                    <a:cubicBezTo>
                      <a:pt x="44" y="65"/>
                      <a:pt x="64" y="102"/>
                      <a:pt x="88" y="176"/>
                    </a:cubicBezTo>
                    <a:cubicBezTo>
                      <a:pt x="94" y="195"/>
                      <a:pt x="101" y="215"/>
                      <a:pt x="108" y="234"/>
                    </a:cubicBezTo>
                    <a:cubicBezTo>
                      <a:pt x="111" y="244"/>
                      <a:pt x="118" y="264"/>
                      <a:pt x="118" y="264"/>
                    </a:cubicBezTo>
                    <a:cubicBezTo>
                      <a:pt x="115" y="371"/>
                      <a:pt x="116" y="479"/>
                      <a:pt x="108" y="586"/>
                    </a:cubicBezTo>
                    <a:cubicBezTo>
                      <a:pt x="105" y="629"/>
                      <a:pt x="73" y="664"/>
                      <a:pt x="59" y="703"/>
                    </a:cubicBezTo>
                    <a:cubicBezTo>
                      <a:pt x="51" y="799"/>
                      <a:pt x="30" y="891"/>
                      <a:pt x="30" y="986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49" name="Line 69"/>
              <p:cNvSpPr>
                <a:spLocks noChangeShapeType="1"/>
              </p:cNvSpPr>
              <p:nvPr/>
            </p:nvSpPr>
            <p:spPr bwMode="auto">
              <a:xfrm flipV="1">
                <a:off x="1640" y="929"/>
                <a:ext cx="1592" cy="2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37" name="Line 70"/>
            <p:cNvSpPr>
              <a:spLocks noChangeShapeType="1"/>
            </p:cNvSpPr>
            <p:nvPr/>
          </p:nvSpPr>
          <p:spPr bwMode="auto">
            <a:xfrm>
              <a:off x="3729" y="946"/>
              <a:ext cx="0" cy="6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38" name="Line 71"/>
            <p:cNvSpPr>
              <a:spLocks noChangeShapeType="1"/>
            </p:cNvSpPr>
            <p:nvPr/>
          </p:nvSpPr>
          <p:spPr bwMode="auto">
            <a:xfrm>
              <a:off x="3730" y="594"/>
              <a:ext cx="0" cy="3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39" name="Line 72"/>
            <p:cNvSpPr>
              <a:spLocks noChangeShapeType="1"/>
            </p:cNvSpPr>
            <p:nvPr/>
          </p:nvSpPr>
          <p:spPr bwMode="auto">
            <a:xfrm>
              <a:off x="3739" y="595"/>
              <a:ext cx="7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3840" name="Text Box 73"/>
            <p:cNvSpPr txBox="1">
              <a:spLocks noChangeArrowheads="1"/>
            </p:cNvSpPr>
            <p:nvPr/>
          </p:nvSpPr>
          <p:spPr bwMode="auto">
            <a:xfrm>
              <a:off x="3656" y="314"/>
              <a:ext cx="85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i="1" dirty="0">
                  <a:latin typeface="Swis721 BT" pitchFamily="34" charset="0"/>
                </a:rPr>
                <a:t>Φ</a:t>
              </a:r>
              <a:r>
                <a:rPr lang="en-US" altLang="zh-CN" dirty="0"/>
                <a:t>40k5</a:t>
              </a:r>
            </a:p>
          </p:txBody>
        </p:sp>
      </p:grpSp>
      <p:grpSp>
        <p:nvGrpSpPr>
          <p:cNvPr id="41034" name="Group 74"/>
          <p:cNvGrpSpPr>
            <a:grpSpLocks/>
          </p:cNvGrpSpPr>
          <p:nvPr/>
        </p:nvGrpSpPr>
        <p:grpSpPr bwMode="auto">
          <a:xfrm>
            <a:off x="6824663" y="2713039"/>
            <a:ext cx="1438275" cy="3162300"/>
            <a:chOff x="1896" y="1601"/>
            <a:chExt cx="1142" cy="2109"/>
          </a:xfrm>
        </p:grpSpPr>
        <p:grpSp>
          <p:nvGrpSpPr>
            <p:cNvPr id="33815" name="Group 75"/>
            <p:cNvGrpSpPr>
              <a:grpSpLocks/>
            </p:cNvGrpSpPr>
            <p:nvPr/>
          </p:nvGrpSpPr>
          <p:grpSpPr bwMode="auto">
            <a:xfrm>
              <a:off x="1896" y="1601"/>
              <a:ext cx="1142" cy="2109"/>
              <a:chOff x="1896" y="1601"/>
              <a:chExt cx="1142" cy="2109"/>
            </a:xfrm>
          </p:grpSpPr>
          <p:sp>
            <p:nvSpPr>
              <p:cNvPr id="33818" name="Rectangle 76"/>
              <p:cNvSpPr>
                <a:spLocks noChangeArrowheads="1"/>
              </p:cNvSpPr>
              <p:nvPr/>
            </p:nvSpPr>
            <p:spPr bwMode="auto">
              <a:xfrm>
                <a:off x="2011" y="2031"/>
                <a:ext cx="576" cy="1279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19" name="Rectangle 77"/>
              <p:cNvSpPr>
                <a:spLocks noChangeArrowheads="1"/>
              </p:cNvSpPr>
              <p:nvPr/>
            </p:nvSpPr>
            <p:spPr bwMode="auto">
              <a:xfrm>
                <a:off x="2599" y="1913"/>
                <a:ext cx="117" cy="1513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0" name="Rectangle 78"/>
              <p:cNvSpPr>
                <a:spLocks noChangeArrowheads="1"/>
              </p:cNvSpPr>
              <p:nvPr/>
            </p:nvSpPr>
            <p:spPr bwMode="auto">
              <a:xfrm>
                <a:off x="2714" y="2178"/>
                <a:ext cx="204" cy="996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1" name="Line 79"/>
              <p:cNvSpPr>
                <a:spLocks noChangeShapeType="1"/>
              </p:cNvSpPr>
              <p:nvPr/>
            </p:nvSpPr>
            <p:spPr bwMode="auto">
              <a:xfrm>
                <a:off x="2012" y="1612"/>
                <a:ext cx="0" cy="203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2" name="Line 80"/>
              <p:cNvSpPr>
                <a:spLocks noChangeShapeType="1"/>
              </p:cNvSpPr>
              <p:nvPr/>
            </p:nvSpPr>
            <p:spPr bwMode="auto">
              <a:xfrm>
                <a:off x="2911" y="1617"/>
                <a:ext cx="0" cy="203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3" name="Line 81"/>
              <p:cNvSpPr>
                <a:spLocks noChangeShapeType="1"/>
              </p:cNvSpPr>
              <p:nvPr/>
            </p:nvSpPr>
            <p:spPr bwMode="auto">
              <a:xfrm flipV="1">
                <a:off x="1896" y="2705"/>
                <a:ext cx="1142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4" name="Freeform 82"/>
              <p:cNvSpPr>
                <a:spLocks/>
              </p:cNvSpPr>
              <p:nvPr/>
            </p:nvSpPr>
            <p:spPr bwMode="auto">
              <a:xfrm>
                <a:off x="2001" y="1601"/>
                <a:ext cx="899" cy="88"/>
              </a:xfrm>
              <a:custGeom>
                <a:avLst/>
                <a:gdLst>
                  <a:gd name="T0" fmla="*/ 0 w 899"/>
                  <a:gd name="T1" fmla="*/ 19 h 88"/>
                  <a:gd name="T2" fmla="*/ 176 w 899"/>
                  <a:gd name="T3" fmla="*/ 48 h 88"/>
                  <a:gd name="T4" fmla="*/ 235 w 899"/>
                  <a:gd name="T5" fmla="*/ 68 h 88"/>
                  <a:gd name="T6" fmla="*/ 410 w 899"/>
                  <a:gd name="T7" fmla="*/ 58 h 88"/>
                  <a:gd name="T8" fmla="*/ 537 w 899"/>
                  <a:gd name="T9" fmla="*/ 19 h 88"/>
                  <a:gd name="T10" fmla="*/ 899 w 899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99" h="88">
                    <a:moveTo>
                      <a:pt x="0" y="19"/>
                    </a:moveTo>
                    <a:cubicBezTo>
                      <a:pt x="130" y="30"/>
                      <a:pt x="85" y="17"/>
                      <a:pt x="176" y="48"/>
                    </a:cubicBezTo>
                    <a:cubicBezTo>
                      <a:pt x="196" y="55"/>
                      <a:pt x="235" y="68"/>
                      <a:pt x="235" y="68"/>
                    </a:cubicBezTo>
                    <a:cubicBezTo>
                      <a:pt x="293" y="65"/>
                      <a:pt x="352" y="63"/>
                      <a:pt x="410" y="58"/>
                    </a:cubicBezTo>
                    <a:cubicBezTo>
                      <a:pt x="452" y="54"/>
                      <a:pt x="497" y="20"/>
                      <a:pt x="537" y="19"/>
                    </a:cubicBezTo>
                    <a:cubicBezTo>
                      <a:pt x="893" y="9"/>
                      <a:pt x="802" y="88"/>
                      <a:pt x="899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5" name="Freeform 83"/>
              <p:cNvSpPr>
                <a:spLocks/>
              </p:cNvSpPr>
              <p:nvPr/>
            </p:nvSpPr>
            <p:spPr bwMode="auto">
              <a:xfrm>
                <a:off x="2017" y="3593"/>
                <a:ext cx="892" cy="107"/>
              </a:xfrm>
              <a:custGeom>
                <a:avLst/>
                <a:gdLst>
                  <a:gd name="T0" fmla="*/ 3 w 892"/>
                  <a:gd name="T1" fmla="*/ 0 h 107"/>
                  <a:gd name="T2" fmla="*/ 13 w 892"/>
                  <a:gd name="T3" fmla="*/ 78 h 107"/>
                  <a:gd name="T4" fmla="*/ 111 w 892"/>
                  <a:gd name="T5" fmla="*/ 107 h 107"/>
                  <a:gd name="T6" fmla="*/ 316 w 892"/>
                  <a:gd name="T7" fmla="*/ 78 h 107"/>
                  <a:gd name="T8" fmla="*/ 492 w 892"/>
                  <a:gd name="T9" fmla="*/ 29 h 107"/>
                  <a:gd name="T10" fmla="*/ 550 w 892"/>
                  <a:gd name="T11" fmla="*/ 9 h 107"/>
                  <a:gd name="T12" fmla="*/ 765 w 892"/>
                  <a:gd name="T13" fmla="*/ 19 h 107"/>
                  <a:gd name="T14" fmla="*/ 892 w 892"/>
                  <a:gd name="T15" fmla="*/ 9 h 10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92" h="107">
                    <a:moveTo>
                      <a:pt x="3" y="0"/>
                    </a:moveTo>
                    <a:cubicBezTo>
                      <a:pt x="6" y="26"/>
                      <a:pt x="0" y="55"/>
                      <a:pt x="13" y="78"/>
                    </a:cubicBezTo>
                    <a:cubicBezTo>
                      <a:pt x="15" y="81"/>
                      <a:pt x="90" y="100"/>
                      <a:pt x="111" y="107"/>
                    </a:cubicBezTo>
                    <a:cubicBezTo>
                      <a:pt x="204" y="100"/>
                      <a:pt x="239" y="98"/>
                      <a:pt x="316" y="78"/>
                    </a:cubicBezTo>
                    <a:cubicBezTo>
                      <a:pt x="367" y="43"/>
                      <a:pt x="432" y="49"/>
                      <a:pt x="492" y="29"/>
                    </a:cubicBezTo>
                    <a:cubicBezTo>
                      <a:pt x="511" y="23"/>
                      <a:pt x="550" y="9"/>
                      <a:pt x="550" y="9"/>
                    </a:cubicBezTo>
                    <a:cubicBezTo>
                      <a:pt x="622" y="12"/>
                      <a:pt x="693" y="13"/>
                      <a:pt x="765" y="19"/>
                    </a:cubicBezTo>
                    <a:cubicBezTo>
                      <a:pt x="799" y="22"/>
                      <a:pt x="892" y="72"/>
                      <a:pt x="892" y="9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6" name="Line 84"/>
              <p:cNvSpPr>
                <a:spLocks noChangeShapeType="1"/>
              </p:cNvSpPr>
              <p:nvPr/>
            </p:nvSpPr>
            <p:spPr bwMode="auto">
              <a:xfrm flipH="1">
                <a:off x="2011" y="1669"/>
                <a:ext cx="244" cy="1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7" name="Line 85"/>
              <p:cNvSpPr>
                <a:spLocks noChangeShapeType="1"/>
              </p:cNvSpPr>
              <p:nvPr/>
            </p:nvSpPr>
            <p:spPr bwMode="auto">
              <a:xfrm flipH="1">
                <a:off x="2071" y="1640"/>
                <a:ext cx="498" cy="3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8" name="Line 86"/>
              <p:cNvSpPr>
                <a:spLocks noChangeShapeType="1"/>
              </p:cNvSpPr>
              <p:nvPr/>
            </p:nvSpPr>
            <p:spPr bwMode="auto">
              <a:xfrm flipH="1">
                <a:off x="2343" y="1659"/>
                <a:ext cx="459" cy="3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29" name="Line 87"/>
              <p:cNvSpPr>
                <a:spLocks noChangeShapeType="1"/>
              </p:cNvSpPr>
              <p:nvPr/>
            </p:nvSpPr>
            <p:spPr bwMode="auto">
              <a:xfrm flipH="1">
                <a:off x="2714" y="1816"/>
                <a:ext cx="176" cy="1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0" name="Line 88"/>
              <p:cNvSpPr>
                <a:spLocks noChangeShapeType="1"/>
              </p:cNvSpPr>
              <p:nvPr/>
            </p:nvSpPr>
            <p:spPr bwMode="auto">
              <a:xfrm flipH="1">
                <a:off x="2723" y="1982"/>
                <a:ext cx="176" cy="10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1" name="Line 89"/>
              <p:cNvSpPr>
                <a:spLocks noChangeShapeType="1"/>
              </p:cNvSpPr>
              <p:nvPr/>
            </p:nvSpPr>
            <p:spPr bwMode="auto">
              <a:xfrm flipH="1">
                <a:off x="1972" y="3339"/>
                <a:ext cx="215" cy="2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2" name="Line 90"/>
              <p:cNvSpPr>
                <a:spLocks noChangeShapeType="1"/>
              </p:cNvSpPr>
              <p:nvPr/>
            </p:nvSpPr>
            <p:spPr bwMode="auto">
              <a:xfrm flipH="1">
                <a:off x="2061" y="3339"/>
                <a:ext cx="351" cy="32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3" name="Line 91"/>
              <p:cNvSpPr>
                <a:spLocks noChangeShapeType="1"/>
              </p:cNvSpPr>
              <p:nvPr/>
            </p:nvSpPr>
            <p:spPr bwMode="auto">
              <a:xfrm flipH="1">
                <a:off x="2275" y="3427"/>
                <a:ext cx="312" cy="2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4" name="Line 92"/>
              <p:cNvSpPr>
                <a:spLocks noChangeShapeType="1"/>
              </p:cNvSpPr>
              <p:nvPr/>
            </p:nvSpPr>
            <p:spPr bwMode="auto">
              <a:xfrm flipH="1">
                <a:off x="2735" y="3172"/>
                <a:ext cx="87" cy="1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3835" name="Line 93"/>
              <p:cNvSpPr>
                <a:spLocks noChangeShapeType="1"/>
              </p:cNvSpPr>
              <p:nvPr/>
            </p:nvSpPr>
            <p:spPr bwMode="auto">
              <a:xfrm flipH="1">
                <a:off x="2607" y="3378"/>
                <a:ext cx="293" cy="2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816" name="Text Box 94"/>
            <p:cNvSpPr txBox="1">
              <a:spLocks noChangeArrowheads="1"/>
            </p:cNvSpPr>
            <p:nvPr/>
          </p:nvSpPr>
          <p:spPr bwMode="auto">
            <a:xfrm rot="16200000">
              <a:off x="1778" y="2554"/>
              <a:ext cx="73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i="1" dirty="0">
                  <a:latin typeface="Swis721 BT" pitchFamily="34" charset="0"/>
                </a:rPr>
                <a:t>Φ</a:t>
              </a:r>
              <a:r>
                <a:rPr lang="en-US" altLang="zh-CN" dirty="0"/>
                <a:t>90H6</a:t>
              </a:r>
            </a:p>
          </p:txBody>
        </p:sp>
        <p:sp>
          <p:nvSpPr>
            <p:cNvPr id="33817" name="Line 95"/>
            <p:cNvSpPr>
              <a:spLocks noChangeShapeType="1"/>
            </p:cNvSpPr>
            <p:nvPr/>
          </p:nvSpPr>
          <p:spPr bwMode="auto">
            <a:xfrm>
              <a:off x="2324" y="2040"/>
              <a:ext cx="0" cy="12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10988"/>
            <a:ext cx="6288623" cy="353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 bwMode="auto">
          <a:xfrm>
            <a:off x="2146300" y="5017289"/>
            <a:ext cx="631825" cy="37941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683506" y="5014301"/>
            <a:ext cx="631825" cy="37941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3469259" y="5496888"/>
            <a:ext cx="631825" cy="37941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5902764" y="5477886"/>
            <a:ext cx="631825" cy="37941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1343004" y="2372046"/>
            <a:ext cx="240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轴向圆跳动</a:t>
            </a:r>
            <a:endParaRPr lang="en-US" altLang="zh-CN" b="1" dirty="0"/>
          </a:p>
        </p:txBody>
      </p:sp>
      <p:pic>
        <p:nvPicPr>
          <p:cNvPr id="33894" name="Picture 1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935" y="2443070"/>
            <a:ext cx="1451937" cy="397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922" name="Picture 1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31" y="697312"/>
            <a:ext cx="7524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923" name="Picture 1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53" y="1749888"/>
            <a:ext cx="65722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925" name="Picture 13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796" y="1345825"/>
            <a:ext cx="15525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 autoUpdateAnimBg="0"/>
      <p:bldP spid="40967" grpId="0"/>
      <p:bldP spid="40968" grpId="0"/>
      <p:bldP spid="40978" grpId="0"/>
      <p:bldP spid="41001" grpId="0"/>
      <p:bldP spid="2" grpId="0" animBg="1"/>
      <p:bldP spid="64" grpId="0" animBg="1"/>
      <p:bldP spid="66" grpId="0" animBg="1"/>
      <p:bldP spid="67" grpId="0" animBg="1"/>
      <p:bldP spid="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3BEC385-F15B-4984-9737-C56B24FD3581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641931" y="366766"/>
            <a:ext cx="64513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（3）确定各表面的</a:t>
            </a:r>
            <a:r>
              <a:rPr lang="en-US" altLang="zh-CN" b="1" i="1" dirty="0"/>
              <a:t>Ra</a:t>
            </a:r>
            <a:r>
              <a:rPr lang="zh-CN" altLang="en-US" b="1" dirty="0"/>
              <a:t>上限值 （查表6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903401" y="833024"/>
            <a:ext cx="2786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轴: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40k5</a:t>
            </a:r>
          </a:p>
        </p:txBody>
      </p:sp>
      <p:grpSp>
        <p:nvGrpSpPr>
          <p:cNvPr id="77842" name="Group 18"/>
          <p:cNvGrpSpPr>
            <a:grpSpLocks/>
          </p:cNvGrpSpPr>
          <p:nvPr/>
        </p:nvGrpSpPr>
        <p:grpSpPr bwMode="auto">
          <a:xfrm>
            <a:off x="3441700" y="1425575"/>
            <a:ext cx="2247900" cy="2016125"/>
            <a:chOff x="1640" y="429"/>
            <a:chExt cx="1592" cy="1026"/>
          </a:xfrm>
        </p:grpSpPr>
        <p:sp>
          <p:nvSpPr>
            <p:cNvPr id="34827" name="Rectangle 19"/>
            <p:cNvSpPr>
              <a:spLocks noChangeArrowheads="1"/>
            </p:cNvSpPr>
            <p:nvPr/>
          </p:nvSpPr>
          <p:spPr bwMode="auto">
            <a:xfrm>
              <a:off x="1943" y="634"/>
              <a:ext cx="762" cy="634"/>
            </a:xfrm>
            <a:prstGeom prst="rect">
              <a:avLst/>
            </a:prstGeom>
            <a:noFill/>
            <a:ln w="762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4828" name="Line 20"/>
            <p:cNvSpPr>
              <a:spLocks noChangeShapeType="1"/>
            </p:cNvSpPr>
            <p:nvPr/>
          </p:nvSpPr>
          <p:spPr bwMode="auto">
            <a:xfrm flipH="1">
              <a:off x="1855" y="634"/>
              <a:ext cx="69" cy="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29" name="Line 21"/>
            <p:cNvSpPr>
              <a:spLocks noChangeShapeType="1"/>
            </p:cNvSpPr>
            <p:nvPr/>
          </p:nvSpPr>
          <p:spPr bwMode="auto">
            <a:xfrm flipH="1" flipV="1">
              <a:off x="1835" y="1171"/>
              <a:ext cx="98" cy="8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0" name="Line 22"/>
            <p:cNvSpPr>
              <a:spLocks noChangeShapeType="1"/>
            </p:cNvSpPr>
            <p:nvPr/>
          </p:nvSpPr>
          <p:spPr bwMode="auto">
            <a:xfrm>
              <a:off x="1855" y="693"/>
              <a:ext cx="0" cy="51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1" name="Line 23"/>
            <p:cNvSpPr>
              <a:spLocks noChangeShapeType="1"/>
            </p:cNvSpPr>
            <p:nvPr/>
          </p:nvSpPr>
          <p:spPr bwMode="auto">
            <a:xfrm>
              <a:off x="2704" y="450"/>
              <a:ext cx="0" cy="100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2" name="Line 24"/>
            <p:cNvSpPr>
              <a:spLocks noChangeShapeType="1"/>
            </p:cNvSpPr>
            <p:nvPr/>
          </p:nvSpPr>
          <p:spPr bwMode="auto">
            <a:xfrm>
              <a:off x="2704" y="440"/>
              <a:ext cx="33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3" name="Line 25"/>
            <p:cNvSpPr>
              <a:spLocks noChangeShapeType="1"/>
            </p:cNvSpPr>
            <p:nvPr/>
          </p:nvSpPr>
          <p:spPr bwMode="auto">
            <a:xfrm>
              <a:off x="2716" y="1427"/>
              <a:ext cx="33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4" name="Freeform 26"/>
            <p:cNvSpPr>
              <a:spLocks/>
            </p:cNvSpPr>
            <p:nvPr/>
          </p:nvSpPr>
          <p:spPr bwMode="auto">
            <a:xfrm>
              <a:off x="3016" y="429"/>
              <a:ext cx="118" cy="986"/>
            </a:xfrm>
            <a:custGeom>
              <a:avLst/>
              <a:gdLst>
                <a:gd name="T0" fmla="*/ 0 w 118"/>
                <a:gd name="T1" fmla="*/ 0 h 986"/>
                <a:gd name="T2" fmla="*/ 88 w 118"/>
                <a:gd name="T3" fmla="*/ 176 h 986"/>
                <a:gd name="T4" fmla="*/ 108 w 118"/>
                <a:gd name="T5" fmla="*/ 234 h 986"/>
                <a:gd name="T6" fmla="*/ 118 w 118"/>
                <a:gd name="T7" fmla="*/ 264 h 986"/>
                <a:gd name="T8" fmla="*/ 108 w 118"/>
                <a:gd name="T9" fmla="*/ 586 h 986"/>
                <a:gd name="T10" fmla="*/ 59 w 118"/>
                <a:gd name="T11" fmla="*/ 703 h 986"/>
                <a:gd name="T12" fmla="*/ 30 w 118"/>
                <a:gd name="T13" fmla="*/ 986 h 9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" h="986">
                  <a:moveTo>
                    <a:pt x="0" y="0"/>
                  </a:moveTo>
                  <a:cubicBezTo>
                    <a:pt x="44" y="65"/>
                    <a:pt x="64" y="102"/>
                    <a:pt x="88" y="176"/>
                  </a:cubicBezTo>
                  <a:cubicBezTo>
                    <a:pt x="94" y="195"/>
                    <a:pt x="101" y="215"/>
                    <a:pt x="108" y="234"/>
                  </a:cubicBezTo>
                  <a:cubicBezTo>
                    <a:pt x="111" y="244"/>
                    <a:pt x="118" y="264"/>
                    <a:pt x="118" y="264"/>
                  </a:cubicBezTo>
                  <a:cubicBezTo>
                    <a:pt x="115" y="371"/>
                    <a:pt x="116" y="479"/>
                    <a:pt x="108" y="586"/>
                  </a:cubicBezTo>
                  <a:cubicBezTo>
                    <a:pt x="105" y="629"/>
                    <a:pt x="73" y="664"/>
                    <a:pt x="59" y="703"/>
                  </a:cubicBezTo>
                  <a:cubicBezTo>
                    <a:pt x="51" y="799"/>
                    <a:pt x="30" y="891"/>
                    <a:pt x="30" y="986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35" name="Line 27"/>
            <p:cNvSpPr>
              <a:spLocks noChangeShapeType="1"/>
            </p:cNvSpPr>
            <p:nvPr/>
          </p:nvSpPr>
          <p:spPr bwMode="auto">
            <a:xfrm flipV="1">
              <a:off x="1640" y="929"/>
              <a:ext cx="1592" cy="2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856" name="AutoShape 32"/>
          <p:cNvSpPr>
            <a:spLocks noChangeArrowheads="1"/>
          </p:cNvSpPr>
          <p:nvPr/>
        </p:nvSpPr>
        <p:spPr bwMode="auto">
          <a:xfrm>
            <a:off x="1438182" y="1754188"/>
            <a:ext cx="1401855" cy="864725"/>
          </a:xfrm>
          <a:prstGeom prst="wedgeRoundRectCallout">
            <a:avLst>
              <a:gd name="adj1" fmla="val 182593"/>
              <a:gd name="adj2" fmla="val 19666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b="1" dirty="0"/>
              <a:t>轴肩</a:t>
            </a:r>
          </a:p>
          <a:p>
            <a:pPr>
              <a:spcBef>
                <a:spcPct val="0"/>
              </a:spcBef>
            </a:pPr>
            <a:r>
              <a:rPr lang="en-US" altLang="zh-CN" b="1" dirty="0" smtClean="0"/>
              <a:t>6.3</a:t>
            </a:r>
            <a:r>
              <a:rPr lang="zh-CN" altLang="en-US" b="1" dirty="0" smtClean="0"/>
              <a:t> </a:t>
            </a:r>
            <a:r>
              <a:rPr lang="en-US" altLang="zh-CN" b="1" dirty="0" err="1">
                <a:ea typeface="楷体_GB2312" pitchFamily="49" charset="-122"/>
              </a:rPr>
              <a:t>μm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77858" name="AutoShape 34"/>
          <p:cNvSpPr>
            <a:spLocks/>
          </p:cNvSpPr>
          <p:nvPr/>
        </p:nvSpPr>
        <p:spPr bwMode="auto">
          <a:xfrm>
            <a:off x="6081713" y="1094376"/>
            <a:ext cx="1766147" cy="476974"/>
          </a:xfrm>
          <a:prstGeom prst="borderCallout3">
            <a:avLst>
              <a:gd name="adj1" fmla="val 10199"/>
              <a:gd name="adj2" fmla="val -3931"/>
              <a:gd name="adj3" fmla="val 10199"/>
              <a:gd name="adj4" fmla="val -107944"/>
              <a:gd name="adj5" fmla="val 10199"/>
              <a:gd name="adj6" fmla="val -107944"/>
              <a:gd name="adj7" fmla="val 142927"/>
              <a:gd name="adj8" fmla="val -101799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/>
              <a:t>轴颈0.4</a:t>
            </a:r>
            <a:r>
              <a:rPr lang="en-US" altLang="zh-CN" b="1" dirty="0" err="1"/>
              <a:t>μm</a:t>
            </a:r>
            <a:endParaRPr lang="en-US" altLang="zh-CN" b="1" dirty="0"/>
          </a:p>
          <a:p>
            <a:endParaRPr lang="zh-CN" altLang="en-U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0" y="3423271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6614965" y="4952766"/>
            <a:ext cx="604837" cy="3873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614964" y="5879022"/>
            <a:ext cx="604837" cy="3873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uild="p" autoUpdateAnimBg="0"/>
      <p:bldP spid="77829" grpId="0" autoUpdateAnimBg="0"/>
      <p:bldP spid="77856" grpId="0" animBg="1"/>
      <p:bldP spid="77858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0580890-6F7E-43AB-B8FB-50CC91B3A9C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6041" name="Text Box 25"/>
          <p:cNvSpPr txBox="1">
            <a:spLocks noChangeArrowheads="1"/>
          </p:cNvSpPr>
          <p:nvPr/>
        </p:nvSpPr>
        <p:spPr bwMode="auto">
          <a:xfrm>
            <a:off x="973885" y="393700"/>
            <a:ext cx="20711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孔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/>
              <a:t>90H6: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0" y="3574197"/>
            <a:ext cx="7817360" cy="304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4652331" y="5455920"/>
            <a:ext cx="652462" cy="3111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1" name="Rectangle 26"/>
          <p:cNvSpPr>
            <a:spLocks noChangeArrowheads="1"/>
          </p:cNvSpPr>
          <p:nvPr/>
        </p:nvSpPr>
        <p:spPr bwMode="auto">
          <a:xfrm>
            <a:off x="4666690" y="6074899"/>
            <a:ext cx="652462" cy="31115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550" y="349837"/>
            <a:ext cx="151447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8"/>
          <p:cNvSpPr>
            <a:spLocks/>
          </p:cNvSpPr>
          <p:nvPr/>
        </p:nvSpPr>
        <p:spPr bwMode="auto">
          <a:xfrm>
            <a:off x="5245216" y="1578168"/>
            <a:ext cx="1342516" cy="803830"/>
          </a:xfrm>
          <a:prstGeom prst="borderCallout3">
            <a:avLst>
              <a:gd name="adj1" fmla="val 10343"/>
              <a:gd name="adj2" fmla="val -3917"/>
              <a:gd name="adj3" fmla="val 10343"/>
              <a:gd name="adj4" fmla="val -92495"/>
              <a:gd name="adj5" fmla="val 10343"/>
              <a:gd name="adj6" fmla="val -110350"/>
              <a:gd name="adj7" fmla="val -69664"/>
              <a:gd name="adj8" fmla="val -107761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ts val="0"/>
              </a:spcBef>
            </a:pPr>
            <a:r>
              <a:rPr lang="zh-CN" altLang="en-US" b="1" dirty="0"/>
              <a:t>外壳</a:t>
            </a:r>
            <a:r>
              <a:rPr lang="zh-CN" altLang="en-US" b="1" dirty="0" smtClean="0"/>
              <a:t>孔</a:t>
            </a:r>
            <a:endParaRPr lang="en-US" altLang="zh-CN" b="1" dirty="0" smtClean="0"/>
          </a:p>
          <a:p>
            <a:pPr>
              <a:spcBef>
                <a:spcPts val="0"/>
              </a:spcBef>
            </a:pPr>
            <a:r>
              <a:rPr lang="zh-CN" altLang="en-US" b="1" dirty="0" smtClean="0"/>
              <a:t>1</a:t>
            </a:r>
            <a:r>
              <a:rPr lang="zh-CN" altLang="en-US" b="1" dirty="0"/>
              <a:t>.6</a:t>
            </a:r>
            <a:r>
              <a:rPr lang="en-US" altLang="zh-CN" b="1" dirty="0" err="1"/>
              <a:t>μm</a:t>
            </a:r>
            <a:endParaRPr lang="zh-CN" altLang="en-US" b="1" dirty="0"/>
          </a:p>
        </p:txBody>
      </p:sp>
      <p:sp>
        <p:nvSpPr>
          <p:cNvPr id="33" name="AutoShape 32"/>
          <p:cNvSpPr>
            <a:spLocks/>
          </p:cNvSpPr>
          <p:nvPr/>
        </p:nvSpPr>
        <p:spPr bwMode="auto">
          <a:xfrm>
            <a:off x="1043235" y="2173579"/>
            <a:ext cx="1577358" cy="807282"/>
          </a:xfrm>
          <a:prstGeom prst="borderCallout1">
            <a:avLst>
              <a:gd name="adj1" fmla="val 10028"/>
              <a:gd name="adj2" fmla="val 103370"/>
              <a:gd name="adj3" fmla="val 8508"/>
              <a:gd name="adj4" fmla="val 193794"/>
            </a:avLst>
          </a:prstGeom>
          <a:noFill/>
          <a:ln w="571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b="1" dirty="0"/>
              <a:t>外壳孔</a:t>
            </a:r>
            <a:r>
              <a:rPr lang="zh-CN" altLang="en-US" b="1" dirty="0" smtClean="0"/>
              <a:t>肩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.</a:t>
            </a:r>
            <a:r>
              <a:rPr lang="en-US" altLang="zh-CN" b="1" dirty="0" smtClean="0"/>
              <a:t>3μm</a:t>
            </a:r>
            <a:endParaRPr lang="zh-CN" altLang="en-US" b="1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6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41" grpId="0" autoUpdateAnimBg="0"/>
      <p:bldP spid="30" grpId="0" animBg="1"/>
      <p:bldP spid="31" grpId="0" animBg="1"/>
      <p:bldP spid="32" grpId="0" animBg="1" autoUpdateAnimBg="0"/>
      <p:bldP spid="33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6BA5659-E554-4F66-BAC4-033FF700078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125120" y="427279"/>
            <a:ext cx="250584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（4）</a:t>
            </a:r>
            <a:r>
              <a:rPr lang="zh-CN" altLang="en-US" b="1" dirty="0"/>
              <a:t>标注 </a:t>
            </a: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2894490" y="409431"/>
            <a:ext cx="43741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装配图的标注图</a:t>
            </a:r>
            <a:r>
              <a:rPr lang="en-US" altLang="zh-CN" b="1" dirty="0"/>
              <a:t>6.8</a:t>
            </a:r>
            <a:r>
              <a:rPr lang="zh-CN" altLang="en-US" b="1" dirty="0"/>
              <a:t>（</a:t>
            </a:r>
            <a:r>
              <a:rPr lang="en-US" altLang="zh-CN" b="1" dirty="0"/>
              <a:t>a</a:t>
            </a:r>
            <a:r>
              <a:rPr lang="zh-CN" altLang="en-US" b="1" dirty="0"/>
              <a:t>）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67" y="1819156"/>
            <a:ext cx="4966081" cy="337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40" y="1668442"/>
            <a:ext cx="2694481" cy="367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332769" y="862092"/>
            <a:ext cx="539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零件图的标注图</a:t>
            </a:r>
            <a:r>
              <a:rPr lang="en-US" altLang="zh-CN" b="1" dirty="0"/>
              <a:t>6.8</a:t>
            </a:r>
            <a:r>
              <a:rPr lang="zh-CN" altLang="en-US" b="1" dirty="0"/>
              <a:t>（</a:t>
            </a:r>
            <a:r>
              <a:rPr lang="en-US" altLang="zh-CN" b="1" dirty="0"/>
              <a:t>b</a:t>
            </a:r>
            <a:r>
              <a:rPr lang="zh-CN" altLang="en-US" b="1" dirty="0"/>
              <a:t>）、（</a:t>
            </a:r>
            <a:r>
              <a:rPr lang="en-US" altLang="zh-CN" b="1" dirty="0"/>
              <a:t>c</a:t>
            </a:r>
            <a:r>
              <a:rPr lang="zh-CN" altLang="en-US" b="1" dirty="0"/>
              <a:t>）</a:t>
            </a:r>
            <a:endParaRPr lang="en-US" altLang="zh-CN" b="1" dirty="0"/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9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uild="p" autoUpdateAnimBg="0"/>
      <p:bldP spid="19482" grpId="0" autoUpdateAnimBg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7BE5986-8F1D-4E0B-BD43-ADB494C1AB9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19138" y="530866"/>
            <a:ext cx="79105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solidFill>
                  <a:srgbClr val="FF3300"/>
                </a:solidFill>
              </a:rPr>
              <a:t>本章重点: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71867" y="4412783"/>
            <a:ext cx="721569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作业 </a:t>
            </a:r>
            <a:r>
              <a:rPr lang="en-US" altLang="zh-CN" b="1" dirty="0"/>
              <a:t>P154   </a:t>
            </a:r>
            <a:r>
              <a:rPr lang="zh-CN" altLang="en-US" b="1" dirty="0"/>
              <a:t>思考题1、2、3、4，作业题 1、2</a:t>
            </a:r>
            <a:r>
              <a:rPr lang="zh-CN" altLang="en-US" b="1" dirty="0">
                <a:latin typeface="宋体" pitchFamily="2" charset="-122"/>
              </a:rPr>
              <a:t>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31838" y="1090613"/>
            <a:ext cx="8099425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 滚动轴承的公差等级及其应用范围；</a:t>
            </a:r>
          </a:p>
          <a:p>
            <a:pPr algn="l" eaLnBrk="1" hangingPunct="1"/>
            <a:r>
              <a:rPr lang="zh-CN" altLang="en-US" b="1" dirty="0"/>
              <a:t>2. 滚动轴承的内、外径公差特点</a:t>
            </a:r>
            <a:r>
              <a:rPr lang="zh-CN" altLang="en-US" b="1" dirty="0" smtClean="0"/>
              <a:t>—</a:t>
            </a:r>
            <a:endParaRPr lang="en-US" altLang="zh-CN" b="1" dirty="0" smtClean="0"/>
          </a:p>
          <a:p>
            <a:pPr algn="l" eaLnBrk="1" hangingPunct="1"/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两种</a:t>
            </a:r>
            <a:r>
              <a:rPr lang="zh-CN" altLang="en-US" b="1" dirty="0"/>
              <a:t>公差和公差带位置</a:t>
            </a:r>
            <a:r>
              <a:rPr lang="zh-CN" altLang="en-US" b="1" dirty="0" smtClean="0"/>
              <a:t>；  </a:t>
            </a:r>
            <a:endParaRPr lang="zh-CN" altLang="en-US" b="1" dirty="0"/>
          </a:p>
          <a:p>
            <a:pPr algn="l" eaLnBrk="1" hangingPunct="1"/>
            <a:r>
              <a:rPr lang="zh-CN" altLang="en-US" b="1" dirty="0" smtClean="0"/>
              <a:t>3</a:t>
            </a:r>
            <a:r>
              <a:rPr lang="zh-CN" altLang="en-US" b="1" dirty="0"/>
              <a:t>. 滚动轴承的配合特点—标准部件、薄壁件和易损件；</a:t>
            </a:r>
          </a:p>
          <a:p>
            <a:pPr algn="l" eaLnBrk="1" hangingPunct="1"/>
            <a:r>
              <a:rPr lang="zh-CN" altLang="en-US" b="1" dirty="0"/>
              <a:t>4. 滚动轴承配合的选用—基准制、配合选用依据、配合表 </a:t>
            </a:r>
          </a:p>
          <a:p>
            <a:pPr algn="l" eaLnBrk="1" hangingPunct="1"/>
            <a:r>
              <a:rPr lang="zh-CN" altLang="en-US" b="1" dirty="0"/>
              <a:t>   面的几何公差和表面粗糙度及公差在图样上的标注。</a:t>
            </a: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utoUpdateAnimBg="0" advAuto="1000"/>
      <p:bldP spid="27651" grpId="0" build="p" autoUpdateAnimBg="0"/>
      <p:bldP spid="27652" grpId="0" uiExpand="1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DA428FB-148D-481C-A62C-503CFB916B8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273050" y="971550"/>
            <a:ext cx="5186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ea typeface="楷体_GB2312" pitchFamily="49" charset="-122"/>
              </a:rPr>
              <a:t>  </a:t>
            </a:r>
            <a:r>
              <a:rPr lang="zh-CN" altLang="en-US" b="1">
                <a:ea typeface="楷体_GB2312" pitchFamily="49" charset="-122"/>
              </a:rPr>
              <a:t>试将下列要求标在图上：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126" name="Rectangle 14"/>
              <p:cNvSpPr>
                <a:spLocks noChangeArrowheads="1"/>
              </p:cNvSpPr>
              <p:nvPr/>
            </p:nvSpPr>
            <p:spPr bwMode="auto">
              <a:xfrm>
                <a:off x="650875" y="1382713"/>
                <a:ext cx="6854825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altLang="zh-CN" b="1" dirty="0">
                    <a:ea typeface="楷体_GB2312" pitchFamily="49" charset="-122"/>
                  </a:rPr>
                  <a:t>(1) </a:t>
                </a:r>
                <a:r>
                  <a:rPr lang="zh-CN" altLang="en-US" b="1" dirty="0">
                    <a:ea typeface="楷体_GB2312" pitchFamily="49" charset="-122"/>
                  </a:rPr>
                  <a:t>大端圆柱面：尺寸要求为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>
                    <a:ea typeface="楷体_GB2312" pitchFamily="49" charset="-122"/>
                  </a:rPr>
                  <a:t>４5 h7 mm</a:t>
                </a:r>
                <a:r>
                  <a:rPr lang="en-US" altLang="zh-CN" dirty="0">
                    <a:ea typeface="楷体_GB2312" pitchFamily="49" charset="-122"/>
                  </a:rPr>
                  <a:t> ，</a:t>
                </a:r>
              </a:p>
            </p:txBody>
          </p:sp>
        </mc:Choice>
        <mc:Fallback xmlns="">
          <p:sp>
            <p:nvSpPr>
              <p:cNvPr id="90126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875" y="1382713"/>
                <a:ext cx="6854825" cy="457200"/>
              </a:xfrm>
              <a:prstGeom prst="rect">
                <a:avLst/>
              </a:prstGeom>
              <a:blipFill rotWithShape="1">
                <a:blip r:embed="rId2"/>
                <a:stretch>
                  <a:fillRect l="-1423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127" name="Rectangle 15"/>
          <p:cNvSpPr>
            <a:spLocks noChangeArrowheads="1"/>
          </p:cNvSpPr>
          <p:nvPr/>
        </p:nvSpPr>
        <p:spPr bwMode="auto">
          <a:xfrm>
            <a:off x="1123950" y="1752600"/>
            <a:ext cx="3238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并采用包容要求</a:t>
            </a:r>
            <a:r>
              <a:rPr lang="zh-CN" altLang="en-US">
                <a:ea typeface="楷体_GB2312" pitchFamily="49" charset="-122"/>
              </a:rPr>
              <a:t>，</a:t>
            </a:r>
          </a:p>
        </p:txBody>
      </p:sp>
      <p:sp>
        <p:nvSpPr>
          <p:cNvPr id="90128" name="Rectangle 16"/>
          <p:cNvSpPr>
            <a:spLocks noChangeArrowheads="1"/>
          </p:cNvSpPr>
          <p:nvPr/>
        </p:nvSpPr>
        <p:spPr bwMode="auto">
          <a:xfrm>
            <a:off x="1011238" y="2214563"/>
            <a:ext cx="6821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表面粗糙度</a:t>
            </a:r>
            <a:r>
              <a:rPr lang="zh-CN" altLang="en-US" b="1" i="1">
                <a:ea typeface="楷体_GB2312" pitchFamily="49" charset="-122"/>
              </a:rPr>
              <a:t>Ｒ</a:t>
            </a:r>
            <a:r>
              <a:rPr lang="en-US" altLang="zh-CN" b="1" i="1">
                <a:ea typeface="楷体_GB2312" pitchFamily="49" charset="-122"/>
              </a:rPr>
              <a:t>a</a:t>
            </a:r>
            <a:r>
              <a:rPr lang="zh-CN" altLang="en-US" b="1">
                <a:ea typeface="楷体_GB2312" pitchFamily="49" charset="-122"/>
              </a:rPr>
              <a:t>的上限值为0.8</a:t>
            </a:r>
            <a:r>
              <a:rPr lang="en-US" altLang="zh-CN" b="1">
                <a:ea typeface="楷体_GB2312" pitchFamily="49" charset="-122"/>
              </a:rPr>
              <a:t>μ</a:t>
            </a:r>
            <a:r>
              <a:rPr lang="zh-CN" altLang="en-US" b="1">
                <a:ea typeface="楷体_GB2312" pitchFamily="49" charset="-122"/>
              </a:rPr>
              <a:t>ｍ；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130" name="Rectangle 18"/>
              <p:cNvSpPr>
                <a:spLocks noChangeArrowheads="1"/>
              </p:cNvSpPr>
              <p:nvPr/>
            </p:nvSpPr>
            <p:spPr bwMode="auto">
              <a:xfrm>
                <a:off x="650875" y="2660650"/>
                <a:ext cx="7324725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spcBef>
                    <a:spcPct val="0"/>
                  </a:spcBef>
                </a:pPr>
                <a:r>
                  <a:rPr lang="en-US" altLang="zh-CN" b="1" dirty="0">
                    <a:ea typeface="楷体_GB2312" pitchFamily="49" charset="-122"/>
                  </a:rPr>
                  <a:t>(2)  </a:t>
                </a:r>
                <a:r>
                  <a:rPr lang="zh-CN" altLang="en-US" b="1" dirty="0">
                    <a:ea typeface="楷体_GB2312" pitchFamily="49" charset="-122"/>
                  </a:rPr>
                  <a:t>小端圆柱面：尺寸为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>
                    <a:ea typeface="楷体_GB2312" pitchFamily="49" charset="-122"/>
                  </a:rPr>
                  <a:t>25</a:t>
                </a:r>
                <a:r>
                  <a:rPr lang="en-US" altLang="zh-CN" b="1" dirty="0">
                    <a:latin typeface="楷体_GB2312" pitchFamily="49" charset="-122"/>
                    <a:ea typeface="楷体_GB2312" pitchFamily="49" charset="-122"/>
                  </a:rPr>
                  <a:t>±</a:t>
                </a:r>
                <a:r>
                  <a:rPr lang="en-US" altLang="zh-CN" b="1" dirty="0">
                    <a:ea typeface="楷体_GB2312" pitchFamily="49" charset="-122"/>
                  </a:rPr>
                  <a:t>0.007mm</a:t>
                </a:r>
                <a:r>
                  <a:rPr lang="zh-CN" altLang="en-US" b="1" dirty="0">
                    <a:ea typeface="楷体_GB2312" pitchFamily="49" charset="-122"/>
                  </a:rPr>
                  <a:t>，</a:t>
                </a:r>
              </a:p>
            </p:txBody>
          </p:sp>
        </mc:Choice>
        <mc:Fallback xmlns="">
          <p:sp>
            <p:nvSpPr>
              <p:cNvPr id="90130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875" y="2660650"/>
                <a:ext cx="7324725" cy="457200"/>
              </a:xfrm>
              <a:prstGeom prst="rect">
                <a:avLst/>
              </a:prstGeom>
              <a:blipFill rotWithShape="1">
                <a:blip r:embed="rId3"/>
                <a:stretch>
                  <a:fillRect l="-1332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131" name="Rectangle 19"/>
          <p:cNvSpPr>
            <a:spLocks noChangeArrowheads="1"/>
          </p:cNvSpPr>
          <p:nvPr/>
        </p:nvSpPr>
        <p:spPr bwMode="auto">
          <a:xfrm>
            <a:off x="1203325" y="3089275"/>
            <a:ext cx="4246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圆度公差为0.01</a:t>
            </a:r>
            <a:r>
              <a:rPr lang="en-US" altLang="zh-CN" b="1">
                <a:ea typeface="楷体_GB2312" pitchFamily="49" charset="-122"/>
              </a:rPr>
              <a:t>mm，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90132" name="Rectangle 20"/>
          <p:cNvSpPr>
            <a:spLocks noChangeArrowheads="1"/>
          </p:cNvSpPr>
          <p:nvPr/>
        </p:nvSpPr>
        <p:spPr bwMode="auto">
          <a:xfrm>
            <a:off x="1247775" y="3500438"/>
            <a:ext cx="6042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b="1" i="1">
                <a:ea typeface="楷体_GB2312" pitchFamily="49" charset="-122"/>
              </a:rPr>
              <a:t>Rz</a:t>
            </a:r>
            <a:r>
              <a:rPr lang="zh-CN" altLang="en-US" b="1">
                <a:ea typeface="楷体_GB2312" pitchFamily="49" charset="-122"/>
              </a:rPr>
              <a:t>的</a:t>
            </a:r>
            <a:r>
              <a:rPr lang="zh-CN" altLang="en-US" b="1" i="1">
                <a:ea typeface="楷体_GB2312" pitchFamily="49" charset="-122"/>
              </a:rPr>
              <a:t> </a:t>
            </a:r>
            <a:r>
              <a:rPr lang="zh-CN" altLang="en-US" b="1">
                <a:ea typeface="楷体_GB2312" pitchFamily="49" charset="-122"/>
              </a:rPr>
              <a:t>最大值为1.6</a:t>
            </a:r>
            <a:r>
              <a:rPr lang="en-US" altLang="zh-CN" b="1">
                <a:ea typeface="楷体_GB2312" pitchFamily="49" charset="-122"/>
              </a:rPr>
              <a:t>μm，</a:t>
            </a:r>
            <a:r>
              <a:rPr lang="zh-CN" altLang="en-US" b="1">
                <a:ea typeface="楷体_GB2312" pitchFamily="49" charset="-122"/>
              </a:rPr>
              <a:t>其余表面</a:t>
            </a:r>
            <a:r>
              <a:rPr lang="zh-CN" altLang="en-US" b="1" i="1">
                <a:ea typeface="楷体_GB2312" pitchFamily="49" charset="-122"/>
              </a:rPr>
              <a:t>Ｒ</a:t>
            </a:r>
            <a:r>
              <a:rPr lang="en-US" altLang="zh-CN" b="1" i="1">
                <a:ea typeface="楷体_GB2312" pitchFamily="49" charset="-122"/>
              </a:rPr>
              <a:t>a </a:t>
            </a:r>
            <a:r>
              <a:rPr lang="zh-CN" altLang="en-US" b="1">
                <a:ea typeface="楷体_GB2312" pitchFamily="49" charset="-122"/>
              </a:rPr>
              <a:t>的上限</a:t>
            </a:r>
          </a:p>
          <a:p>
            <a:pPr algn="l">
              <a:spcBef>
                <a:spcPct val="0"/>
              </a:spcBef>
            </a:pPr>
            <a:r>
              <a:rPr lang="zh-CN" altLang="en-US" b="1">
                <a:ea typeface="楷体_GB2312" pitchFamily="49" charset="-122"/>
              </a:rPr>
              <a:t>值均为6.3</a:t>
            </a:r>
            <a:r>
              <a:rPr lang="en-US" altLang="zh-CN" b="1">
                <a:ea typeface="楷体_GB2312" pitchFamily="49" charset="-122"/>
              </a:rPr>
              <a:t>μ</a:t>
            </a:r>
            <a:r>
              <a:rPr lang="zh-CN" altLang="en-US" b="1">
                <a:ea typeface="楷体_GB2312" pitchFamily="49" charset="-122"/>
              </a:rPr>
              <a:t>ｍ</a:t>
            </a:r>
            <a:r>
              <a:rPr lang="en-US" altLang="zh-CN" b="1">
                <a:ea typeface="楷体_GB2312" pitchFamily="49" charset="-122"/>
              </a:rPr>
              <a:t>。</a:t>
            </a:r>
            <a:endParaRPr lang="zh-CN" altLang="en-US" b="1">
              <a:ea typeface="楷体_GB2312" pitchFamily="49" charset="-122"/>
            </a:endParaRPr>
          </a:p>
        </p:txBody>
      </p:sp>
      <p:grpSp>
        <p:nvGrpSpPr>
          <p:cNvPr id="90134" name="Group 22"/>
          <p:cNvGrpSpPr>
            <a:grpSpLocks/>
          </p:cNvGrpSpPr>
          <p:nvPr/>
        </p:nvGrpSpPr>
        <p:grpSpPr bwMode="auto">
          <a:xfrm>
            <a:off x="1444625" y="4467225"/>
            <a:ext cx="4725988" cy="2076450"/>
            <a:chOff x="910" y="2814"/>
            <a:chExt cx="2977" cy="1308"/>
          </a:xfrm>
        </p:grpSpPr>
        <p:sp>
          <p:nvSpPr>
            <p:cNvPr id="39948" name="Rectangle 6"/>
            <p:cNvSpPr>
              <a:spLocks noChangeArrowheads="1"/>
            </p:cNvSpPr>
            <p:nvPr/>
          </p:nvSpPr>
          <p:spPr bwMode="auto">
            <a:xfrm>
              <a:off x="2018" y="3132"/>
              <a:ext cx="1684" cy="672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9949" name="Group 7"/>
            <p:cNvGrpSpPr>
              <a:grpSpLocks/>
            </p:cNvGrpSpPr>
            <p:nvPr/>
          </p:nvGrpSpPr>
          <p:grpSpPr bwMode="auto">
            <a:xfrm>
              <a:off x="1087" y="2814"/>
              <a:ext cx="931" cy="1308"/>
              <a:chOff x="3407" y="3796"/>
              <a:chExt cx="1316" cy="1147"/>
            </a:xfrm>
          </p:grpSpPr>
          <p:sp>
            <p:nvSpPr>
              <p:cNvPr id="39951" name="Rectangle 8"/>
              <p:cNvSpPr>
                <a:spLocks noChangeArrowheads="1"/>
              </p:cNvSpPr>
              <p:nvPr/>
            </p:nvSpPr>
            <p:spPr bwMode="auto">
              <a:xfrm>
                <a:off x="3519" y="3796"/>
                <a:ext cx="1204" cy="1147"/>
              </a:xfrm>
              <a:prstGeom prst="rect">
                <a:avLst/>
              </a:prstGeom>
              <a:solidFill>
                <a:srgbClr val="FFFFFF"/>
              </a:solidFill>
              <a:ln w="571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2" name="Line 9"/>
              <p:cNvSpPr>
                <a:spLocks noChangeShapeType="1"/>
              </p:cNvSpPr>
              <p:nvPr/>
            </p:nvSpPr>
            <p:spPr bwMode="auto">
              <a:xfrm>
                <a:off x="3407" y="3920"/>
                <a:ext cx="0" cy="93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3" name="Line 10"/>
              <p:cNvSpPr>
                <a:spLocks noChangeShapeType="1"/>
              </p:cNvSpPr>
              <p:nvPr/>
            </p:nvSpPr>
            <p:spPr bwMode="auto">
              <a:xfrm flipV="1">
                <a:off x="3407" y="3796"/>
                <a:ext cx="112" cy="124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4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3413" y="4825"/>
                <a:ext cx="112" cy="124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50" name="Line 21"/>
            <p:cNvSpPr>
              <a:spLocks noChangeShapeType="1"/>
            </p:cNvSpPr>
            <p:nvPr/>
          </p:nvSpPr>
          <p:spPr bwMode="auto">
            <a:xfrm>
              <a:off x="910" y="3476"/>
              <a:ext cx="29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1154344" y="349774"/>
            <a:ext cx="2930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课 堂 练 习</a:t>
            </a: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5" grpId="0" autoUpdateAnimBg="0"/>
      <p:bldP spid="90126" grpId="0" autoUpdateAnimBg="0"/>
      <p:bldP spid="90127" grpId="0" autoUpdateAnimBg="0"/>
      <p:bldP spid="90128" grpId="0" autoUpdateAnimBg="0"/>
      <p:bldP spid="90130" grpId="0" autoUpdateAnimBg="0"/>
      <p:bldP spid="90131" grpId="0" autoUpdateAnimBg="0"/>
      <p:bldP spid="90132" grpId="0" autoUpdateAnimBg="0"/>
      <p:bldP spid="9013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9B353FF-0F6C-47C6-AFCE-8E5F01AC9865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1722438" y="254000"/>
            <a:ext cx="47101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/>
              <a:t>习      </a:t>
            </a:r>
            <a:r>
              <a:rPr lang="zh-CN" altLang="en-US" sz="2800" b="1" dirty="0" smtClean="0"/>
              <a:t>题 </a:t>
            </a:r>
            <a:r>
              <a:rPr lang="zh-CN" altLang="en-US" sz="2800" b="1" dirty="0" smtClean="0"/>
              <a:t>     </a:t>
            </a:r>
            <a:r>
              <a:rPr lang="zh-CN" altLang="en-US" sz="2800" b="1" dirty="0" smtClean="0"/>
              <a:t>六</a:t>
            </a:r>
            <a:endParaRPr lang="en-US" altLang="zh-CN" sz="2800" b="1" dirty="0"/>
          </a:p>
        </p:txBody>
      </p:sp>
      <p:sp>
        <p:nvSpPr>
          <p:cNvPr id="2" name="矩形 1"/>
          <p:cNvSpPr/>
          <p:nvPr/>
        </p:nvSpPr>
        <p:spPr>
          <a:xfrm>
            <a:off x="599666" y="777220"/>
            <a:ext cx="75855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zh-CN" altLang="en-US" b="1" dirty="0" smtClean="0"/>
              <a:t>        一</a:t>
            </a:r>
            <a:r>
              <a:rPr lang="zh-CN" altLang="en-US" b="1" dirty="0"/>
              <a:t>、思考题</a:t>
            </a:r>
          </a:p>
          <a:p>
            <a:pPr algn="l">
              <a:spcBef>
                <a:spcPts val="0"/>
              </a:spcBef>
            </a:pPr>
            <a:r>
              <a:rPr lang="en-US" altLang="zh-CN" b="1" dirty="0" smtClean="0"/>
              <a:t>         1</a:t>
            </a:r>
            <a:r>
              <a:rPr lang="en-US" altLang="zh-CN" b="1" dirty="0"/>
              <a:t>. </a:t>
            </a:r>
            <a:r>
              <a:rPr lang="zh-CN" altLang="en-US" b="1" dirty="0"/>
              <a:t>向心球轴承的公差等级分几级</a:t>
            </a:r>
            <a:r>
              <a:rPr lang="en-US" altLang="zh-CN" b="1" dirty="0"/>
              <a:t>,</a:t>
            </a:r>
            <a:r>
              <a:rPr lang="zh-CN" altLang="en-US" b="1" dirty="0"/>
              <a:t>划分的依据是什么</a:t>
            </a:r>
            <a:r>
              <a:rPr lang="en-US" altLang="zh-CN" b="1" dirty="0"/>
              <a:t>? </a:t>
            </a:r>
            <a:r>
              <a:rPr lang="zh-CN" altLang="en-US" b="1" dirty="0"/>
              <a:t>用得最多的是哪些等级</a:t>
            </a:r>
            <a:r>
              <a:rPr lang="en-US" altLang="zh-CN" b="1" dirty="0"/>
              <a:t>?</a:t>
            </a:r>
          </a:p>
          <a:p>
            <a:pPr algn="l">
              <a:spcBef>
                <a:spcPts val="0"/>
              </a:spcBef>
            </a:pPr>
            <a:r>
              <a:rPr lang="en-US" altLang="zh-CN" b="1" dirty="0" smtClean="0"/>
              <a:t>         2</a:t>
            </a:r>
            <a:r>
              <a:rPr lang="en-US" altLang="zh-CN" b="1" dirty="0"/>
              <a:t>. </a:t>
            </a:r>
            <a:r>
              <a:rPr lang="zh-CN" altLang="en-US" b="1" dirty="0"/>
              <a:t>滚动轴承内圈与轴、外圈与轴承座孔的配合</a:t>
            </a:r>
            <a:r>
              <a:rPr lang="en-US" altLang="zh-CN" b="1" dirty="0"/>
              <a:t>,</a:t>
            </a:r>
            <a:r>
              <a:rPr lang="zh-CN" altLang="en-US" b="1" dirty="0"/>
              <a:t>分别采用何种基准制</a:t>
            </a:r>
            <a:r>
              <a:rPr lang="en-US" altLang="zh-CN" b="1" dirty="0"/>
              <a:t>? </a:t>
            </a:r>
            <a:r>
              <a:rPr lang="zh-CN" altLang="en-US" b="1" dirty="0"/>
              <a:t>有什么特点</a:t>
            </a:r>
            <a:r>
              <a:rPr lang="en-US" altLang="zh-CN" b="1" dirty="0"/>
              <a:t>?</a:t>
            </a:r>
          </a:p>
          <a:p>
            <a:pPr algn="l">
              <a:spcBef>
                <a:spcPts val="0"/>
              </a:spcBef>
            </a:pPr>
            <a:r>
              <a:rPr lang="en-US" altLang="zh-CN" b="1" dirty="0" smtClean="0"/>
              <a:t>        3</a:t>
            </a:r>
            <a:r>
              <a:rPr lang="en-US" altLang="zh-CN" b="1" dirty="0"/>
              <a:t>. </a:t>
            </a:r>
            <a:r>
              <a:rPr lang="zh-CN" altLang="en-US" b="1" dirty="0"/>
              <a:t>滚动轴承内圈内径公差带分布有何特点</a:t>
            </a:r>
            <a:r>
              <a:rPr lang="en-US" altLang="zh-CN" b="1" dirty="0"/>
              <a:t>? </a:t>
            </a:r>
            <a:r>
              <a:rPr lang="zh-CN" altLang="en-US" b="1" dirty="0"/>
              <a:t>为什么</a:t>
            </a:r>
            <a:r>
              <a:rPr lang="en-US" altLang="zh-CN" b="1" dirty="0"/>
              <a:t>?</a:t>
            </a:r>
          </a:p>
          <a:p>
            <a:pPr algn="l">
              <a:spcBef>
                <a:spcPts val="0"/>
              </a:spcBef>
            </a:pPr>
            <a:r>
              <a:rPr lang="en-US" altLang="zh-CN" b="1" dirty="0" smtClean="0"/>
              <a:t>        4</a:t>
            </a:r>
            <a:r>
              <a:rPr lang="en-US" altLang="zh-CN" b="1" dirty="0"/>
              <a:t>. </a:t>
            </a:r>
            <a:r>
              <a:rPr lang="zh-CN" altLang="en-US" b="1" dirty="0"/>
              <a:t>选择滚动轴承与轴、轴承座孔的配合时</a:t>
            </a:r>
            <a:r>
              <a:rPr lang="en-US" altLang="zh-CN" b="1" dirty="0"/>
              <a:t>,</a:t>
            </a:r>
            <a:r>
              <a:rPr lang="zh-CN" altLang="en-US" b="1" dirty="0"/>
              <a:t>应考虑哪些主要因素</a:t>
            </a:r>
            <a:r>
              <a:rPr lang="en-US" altLang="zh-CN" b="1" dirty="0"/>
              <a:t>?</a:t>
            </a:r>
          </a:p>
          <a:p>
            <a:pPr algn="l">
              <a:spcBef>
                <a:spcPts val="0"/>
              </a:spcBef>
            </a:pPr>
            <a:r>
              <a:rPr lang="en-US" altLang="zh-CN" b="1" dirty="0" smtClean="0"/>
              <a:t>        5</a:t>
            </a:r>
            <a:r>
              <a:rPr lang="en-US" altLang="zh-CN" b="1" dirty="0"/>
              <a:t>. </a:t>
            </a:r>
            <a:r>
              <a:rPr lang="zh-CN" altLang="en-US" b="1" dirty="0"/>
              <a:t>滚动轴承与孔、轴结合的精度设计内容有</a:t>
            </a:r>
            <a:r>
              <a:rPr lang="zh-CN" altLang="en-US" b="1" dirty="0" smtClean="0"/>
              <a:t>哪些</a:t>
            </a:r>
            <a:r>
              <a:rPr lang="en-US" altLang="zh-CN" b="1" dirty="0" smtClean="0"/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664011" y="4193540"/>
            <a:ext cx="73347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</a:pPr>
            <a:r>
              <a:rPr lang="zh-CN" altLang="en-US" b="1" dirty="0"/>
              <a:t> </a:t>
            </a:r>
            <a:r>
              <a:rPr lang="zh-CN" altLang="en-US" b="1" dirty="0" smtClean="0"/>
              <a:t>        二</a:t>
            </a:r>
            <a:r>
              <a:rPr lang="zh-CN" altLang="en-US" b="1" dirty="0"/>
              <a:t>、作业题</a:t>
            </a:r>
          </a:p>
          <a:p>
            <a:pPr algn="l">
              <a:spcBef>
                <a:spcPts val="0"/>
              </a:spcBef>
            </a:pPr>
            <a:r>
              <a:rPr lang="en-US" altLang="zh-CN" b="1" dirty="0"/>
              <a:t>         </a:t>
            </a:r>
            <a:r>
              <a:rPr lang="en-US" altLang="zh-CN" b="1" dirty="0" smtClean="0"/>
              <a:t>1</a:t>
            </a:r>
            <a:r>
              <a:rPr lang="en-US" altLang="zh-CN" b="1" dirty="0"/>
              <a:t>. </a:t>
            </a:r>
            <a:r>
              <a:rPr lang="zh-CN" altLang="en-US" b="1" dirty="0"/>
              <a:t>有一</a:t>
            </a:r>
            <a:r>
              <a:rPr lang="en-US" altLang="zh-CN" b="1" dirty="0"/>
              <a:t>6 </a:t>
            </a:r>
            <a:r>
              <a:rPr lang="zh-CN" altLang="en-US" b="1" dirty="0"/>
              <a:t>级</a:t>
            </a:r>
            <a:r>
              <a:rPr lang="en-US" altLang="zh-CN" b="1" dirty="0"/>
              <a:t>6309 </a:t>
            </a:r>
            <a:r>
              <a:rPr lang="zh-CN" altLang="en-US" b="1" dirty="0"/>
              <a:t>的滚动轴承</a:t>
            </a:r>
            <a:r>
              <a:rPr lang="en-US" altLang="zh-CN" b="1" dirty="0"/>
              <a:t>,</a:t>
            </a:r>
            <a:r>
              <a:rPr lang="zh-CN" altLang="en-US" b="1" dirty="0"/>
              <a:t>内径为</a:t>
            </a:r>
            <a:r>
              <a:rPr lang="en-US" altLang="zh-CN" b="1" dirty="0"/>
              <a:t>45 mm,</a:t>
            </a:r>
            <a:r>
              <a:rPr lang="zh-CN" altLang="en-US" b="1" dirty="0"/>
              <a:t>外径为</a:t>
            </a:r>
            <a:r>
              <a:rPr lang="en-US" altLang="zh-CN" b="1" dirty="0"/>
              <a:t>100 mm</a:t>
            </a:r>
            <a:r>
              <a:rPr lang="zh-CN" altLang="en-US" b="1" dirty="0"/>
              <a:t>。内圈与轴颈的配合选为</a:t>
            </a:r>
            <a:r>
              <a:rPr lang="en-US" altLang="zh-CN" b="1" dirty="0"/>
              <a:t>j5,</a:t>
            </a:r>
            <a:r>
              <a:rPr lang="zh-CN" altLang="en-US" b="1" dirty="0"/>
              <a:t>外圈与轴承座孔的配合为</a:t>
            </a:r>
            <a:r>
              <a:rPr lang="en-US" altLang="zh-CN" b="1" dirty="0"/>
              <a:t>H6,</a:t>
            </a:r>
            <a:r>
              <a:rPr lang="zh-CN" altLang="en-US" b="1" dirty="0"/>
              <a:t>试画出配合的尺寸公差带图</a:t>
            </a:r>
            <a:r>
              <a:rPr lang="en-US" altLang="zh-CN" b="1" dirty="0"/>
              <a:t>,</a:t>
            </a:r>
            <a:r>
              <a:rPr lang="zh-CN" altLang="en-US" b="1" dirty="0"/>
              <a:t>并计算它们的极限过盈和极限间隙。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AC951C1-C80A-40BB-88D2-549E91C1BC9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7" name="圆角矩形 26">
            <a:hlinkClick r:id="rId3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32745" y="2129049"/>
                <a:ext cx="4425181" cy="41549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ts val="0"/>
                  </a:spcBef>
                </a:pPr>
                <a:r>
                  <a:rPr lang="en-US" altLang="zh-CN" b="1" dirty="0" smtClean="0"/>
                  <a:t>         3. </a:t>
                </a:r>
                <a:r>
                  <a:rPr lang="zh-CN" altLang="en-US" b="1" dirty="0"/>
                  <a:t>如图</a:t>
                </a:r>
                <a:r>
                  <a:rPr lang="en-US" altLang="zh-CN" b="1" dirty="0"/>
                  <a:t>6. 9 </a:t>
                </a:r>
                <a:r>
                  <a:rPr lang="zh-CN" altLang="en-US" b="1" dirty="0"/>
                  <a:t>所示</a:t>
                </a:r>
                <a:r>
                  <a:rPr lang="en-US" altLang="zh-CN" b="1" dirty="0"/>
                  <a:t>,</a:t>
                </a:r>
                <a:r>
                  <a:rPr lang="zh-CN" altLang="en-US" b="1" dirty="0"/>
                  <a:t>应用在减速器中的普通级</a:t>
                </a:r>
                <a:r>
                  <a:rPr lang="en-US" altLang="zh-CN" b="1" dirty="0"/>
                  <a:t>6 </a:t>
                </a:r>
                <a:r>
                  <a:rPr lang="en-US" altLang="zh-CN" b="1" dirty="0" smtClean="0"/>
                  <a:t>207</a:t>
                </a:r>
                <a:r>
                  <a:rPr lang="zh-CN" altLang="en-US" b="1" dirty="0"/>
                  <a:t>滚动轴承</a:t>
                </a:r>
                <a:r>
                  <a:rPr lang="en-US" altLang="zh-CN" b="1" dirty="0" smtClean="0"/>
                  <a:t>(</a:t>
                </a:r>
                <a:r>
                  <a:rPr lang="en-US" altLang="zh-CN" b="1" i="1" dirty="0" smtClean="0"/>
                  <a:t>d</a:t>
                </a:r>
                <a:r>
                  <a:rPr lang="en-US" altLang="zh-CN" b="1" dirty="0" smtClean="0"/>
                  <a:t> </a:t>
                </a:r>
                <a:r>
                  <a:rPr lang="en-US" altLang="zh-CN" b="1" dirty="0"/>
                  <a:t>= </a:t>
                </a:r>
                <a:r>
                  <a:rPr lang="el-GR" altLang="zh-CN" b="1" i="1" dirty="0">
                    <a:latin typeface="Times New Roman"/>
                    <a:cs typeface="Times New Roman"/>
                  </a:rPr>
                  <a:t>ϕ </a:t>
                </a:r>
                <a:r>
                  <a:rPr lang="en-US" altLang="zh-CN" b="1" dirty="0" smtClean="0"/>
                  <a:t>35 </a:t>
                </a:r>
                <a:r>
                  <a:rPr lang="en-US" altLang="zh-CN" b="1" dirty="0" err="1"/>
                  <a:t>mm,</a:t>
                </a:r>
                <a:r>
                  <a:rPr lang="en-US" altLang="zh-CN" b="1" i="1" dirty="0" err="1"/>
                  <a:t>D</a:t>
                </a:r>
                <a:r>
                  <a:rPr lang="en-US" altLang="zh-CN" b="1" dirty="0"/>
                  <a:t> = </a:t>
                </a:r>
                <a:r>
                  <a:rPr lang="el-GR" altLang="zh-CN" b="1" i="1" dirty="0" smtClean="0">
                    <a:latin typeface="Times New Roman"/>
                    <a:cs typeface="Times New Roman"/>
                  </a:rPr>
                  <a:t>ϕ</a:t>
                </a:r>
                <a:r>
                  <a:rPr lang="en-US" altLang="zh-CN" b="1" dirty="0" smtClean="0"/>
                  <a:t>72 </a:t>
                </a:r>
                <a:r>
                  <a:rPr lang="en-US" altLang="zh-CN" b="1" dirty="0"/>
                  <a:t>mm,</a:t>
                </a:r>
                <a:r>
                  <a:rPr lang="zh-CN" altLang="en-US" b="1" dirty="0"/>
                  <a:t>径向额定</a:t>
                </a:r>
                <a:r>
                  <a:rPr lang="zh-CN" altLang="en-US" b="1" dirty="0" smtClean="0"/>
                  <a:t>动载荷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altLang="zh-CN" b="1" i="0" smtClean="0">
                            <a:latin typeface="Cambria Math"/>
                          </a:rPr>
                          <m:t>𝐫</m:t>
                        </m:r>
                      </m:sub>
                    </m:sSub>
                  </m:oMath>
                </a14:m>
                <a:r>
                  <a:rPr lang="en-US" altLang="zh-CN" b="1" dirty="0" smtClean="0"/>
                  <a:t> </a:t>
                </a:r>
                <a:r>
                  <a:rPr lang="zh-CN" altLang="en-US" b="1" dirty="0"/>
                  <a:t>为</a:t>
                </a:r>
                <a:r>
                  <a:rPr lang="en-US" altLang="zh-CN" b="1" dirty="0"/>
                  <a:t>25 500 N),</a:t>
                </a:r>
                <a:r>
                  <a:rPr lang="zh-CN" altLang="en-US" b="1" dirty="0" smtClean="0"/>
                  <a:t>其工作情况为</a:t>
                </a:r>
                <a:r>
                  <a:rPr lang="en-US" altLang="zh-CN" b="1" dirty="0" smtClean="0"/>
                  <a:t>:</a:t>
                </a:r>
                <a:r>
                  <a:rPr lang="zh-CN" altLang="en-US" b="1" dirty="0" smtClean="0"/>
                  <a:t>轴承座孔固定</a:t>
                </a:r>
                <a:r>
                  <a:rPr lang="en-US" altLang="zh-CN" b="1" dirty="0" smtClean="0"/>
                  <a:t>,</a:t>
                </a:r>
                <a:r>
                  <a:rPr lang="zh-CN" altLang="en-US" b="1" dirty="0" smtClean="0"/>
                  <a:t>轴旋转</a:t>
                </a:r>
                <a:r>
                  <a:rPr lang="en-US" altLang="zh-CN" b="1" dirty="0" smtClean="0"/>
                  <a:t>,</a:t>
                </a:r>
                <a:r>
                  <a:rPr lang="zh-CN" altLang="en-US" b="1" dirty="0" smtClean="0"/>
                  <a:t>转速为</a:t>
                </a:r>
                <a:r>
                  <a:rPr lang="en-US" altLang="zh-CN" b="1" dirty="0" smtClean="0"/>
                  <a:t>980 r/ min,</a:t>
                </a:r>
                <a:r>
                  <a:rPr lang="zh-CN" altLang="en-US" b="1" dirty="0" smtClean="0"/>
                  <a:t>承受的径向当量</a:t>
                </a:r>
                <a:r>
                  <a:rPr lang="zh-CN" altLang="en-US" b="1" dirty="0"/>
                  <a:t>动载荷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 dirty="0" smtClean="0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altLang="zh-CN" b="1" i="0" dirty="0" smtClean="0">
                            <a:latin typeface="Cambria Math"/>
                          </a:rPr>
                          <m:t>𝐫</m:t>
                        </m:r>
                      </m:sub>
                    </m:sSub>
                  </m:oMath>
                </a14:m>
                <a:r>
                  <a:rPr lang="en-US" altLang="zh-CN" b="1" dirty="0"/>
                  <a:t> </a:t>
                </a:r>
                <a:r>
                  <a:rPr lang="zh-CN" altLang="en-US" b="1" dirty="0"/>
                  <a:t>为</a:t>
                </a:r>
                <a:r>
                  <a:rPr lang="en-US" altLang="zh-CN" b="1" dirty="0"/>
                  <a:t>1 300 N,</a:t>
                </a:r>
                <a:r>
                  <a:rPr lang="zh-CN" altLang="en-US" b="1" dirty="0"/>
                  <a:t>试确定</a:t>
                </a:r>
                <a:r>
                  <a:rPr lang="en-US" altLang="zh-CN" b="1" dirty="0"/>
                  <a:t>:</a:t>
                </a:r>
                <a:r>
                  <a:rPr lang="zh-CN" altLang="en-US" b="1" dirty="0"/>
                  <a:t>轴和孔的公差带代号、几何公差</a:t>
                </a:r>
                <a:r>
                  <a:rPr lang="zh-CN" altLang="en-US" b="1" dirty="0" smtClean="0"/>
                  <a:t>和表面粗糙度</a:t>
                </a:r>
                <a:r>
                  <a:rPr lang="zh-CN" altLang="en-US" b="1" dirty="0"/>
                  <a:t>轮廓幅度参数值</a:t>
                </a:r>
                <a:r>
                  <a:rPr lang="en-US" altLang="zh-CN" b="1" dirty="0"/>
                  <a:t>,</a:t>
                </a:r>
                <a:r>
                  <a:rPr lang="zh-CN" altLang="en-US" b="1" dirty="0"/>
                  <a:t>并将它们分别标注在装配图和</a:t>
                </a:r>
                <a:r>
                  <a:rPr lang="zh-CN" altLang="en-US" b="1" dirty="0" smtClean="0"/>
                  <a:t>零件图上</a:t>
                </a:r>
                <a:r>
                  <a:rPr lang="zh-CN" altLang="en-US" b="1" dirty="0"/>
                  <a:t>。</a:t>
                </a:r>
                <a:endParaRPr lang="zh-CN" altLang="en-US" b="1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745" y="2129049"/>
                <a:ext cx="4425181" cy="4154984"/>
              </a:xfrm>
              <a:prstGeom prst="rect">
                <a:avLst/>
              </a:prstGeom>
              <a:blipFill rotWithShape="1">
                <a:blip r:embed="rId4"/>
                <a:stretch>
                  <a:fillRect l="-2066" t="-1613" r="-2204" b="-1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32745" y="623591"/>
            <a:ext cx="7488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b="1" dirty="0"/>
              <a:t> </a:t>
            </a:r>
            <a:r>
              <a:rPr lang="en-US" altLang="zh-CN" b="1" dirty="0" smtClean="0"/>
              <a:t>       2</a:t>
            </a:r>
            <a:r>
              <a:rPr lang="en-US" altLang="zh-CN" b="1" dirty="0"/>
              <a:t>. </a:t>
            </a:r>
            <a:r>
              <a:rPr lang="zh-CN" altLang="en-US" b="1" dirty="0"/>
              <a:t>皮带轮与轴配合</a:t>
            </a:r>
            <a:r>
              <a:rPr lang="zh-CN" altLang="en-US" b="1" dirty="0" smtClean="0"/>
              <a:t>为 </a:t>
            </a:r>
            <a:r>
              <a:rPr lang="el-GR" altLang="zh-CN" b="1" i="1" dirty="0" smtClean="0">
                <a:latin typeface="Times New Roman"/>
                <a:cs typeface="Times New Roman"/>
              </a:rPr>
              <a:t>ϕ</a:t>
            </a:r>
            <a:r>
              <a:rPr lang="en-US" altLang="zh-CN" b="1" dirty="0" smtClean="0"/>
              <a:t>40H7</a:t>
            </a:r>
            <a:r>
              <a:rPr lang="en-US" altLang="zh-CN" b="1" dirty="0"/>
              <a:t>/ js6,</a:t>
            </a:r>
            <a:r>
              <a:rPr lang="zh-CN" altLang="en-US" b="1" dirty="0"/>
              <a:t>滚动轴承内圈与轴配合</a:t>
            </a:r>
            <a:r>
              <a:rPr lang="zh-CN" altLang="en-US" b="1" dirty="0" smtClean="0"/>
              <a:t>为 </a:t>
            </a:r>
            <a:r>
              <a:rPr lang="el-GR" altLang="zh-CN" b="1" i="1" dirty="0" smtClean="0">
                <a:latin typeface="Times New Roman"/>
                <a:cs typeface="Times New Roman"/>
              </a:rPr>
              <a:t>ϕ</a:t>
            </a:r>
            <a:r>
              <a:rPr lang="en-US" altLang="zh-CN" b="1" dirty="0" smtClean="0"/>
              <a:t>40js6</a:t>
            </a:r>
            <a:r>
              <a:rPr lang="en-US" altLang="zh-CN" b="1" dirty="0"/>
              <a:t>,</a:t>
            </a:r>
            <a:r>
              <a:rPr lang="zh-CN" altLang="en-US" b="1" dirty="0"/>
              <a:t>试画出上述两种配合的公差带图</a:t>
            </a:r>
            <a:r>
              <a:rPr lang="en-US" altLang="zh-CN" b="1" dirty="0"/>
              <a:t>,</a:t>
            </a:r>
            <a:r>
              <a:rPr lang="zh-CN" altLang="en-US" b="1" dirty="0"/>
              <a:t>并根据平均过盈量大小比较该两种配合的松紧</a:t>
            </a:r>
            <a:r>
              <a:rPr lang="en-US" altLang="zh-CN" b="1" dirty="0"/>
              <a:t>(</a:t>
            </a:r>
            <a:r>
              <a:rPr lang="zh-CN" altLang="en-US" b="1" dirty="0"/>
              <a:t>轴承公差等级为普通级</a:t>
            </a:r>
            <a:r>
              <a:rPr lang="en-US" altLang="zh-CN" b="1" dirty="0"/>
              <a:t>)</a:t>
            </a:r>
            <a:r>
              <a:rPr lang="zh-CN" altLang="en-US" b="1" dirty="0"/>
              <a:t>。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444" y="2255761"/>
            <a:ext cx="3256359" cy="320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78AFC555-5663-45AC-B0C8-7907D3E6DB7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676" y="293059"/>
            <a:ext cx="5875404" cy="6311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6C96ECF-2AFD-4BA4-9F7A-3DC400D849F3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39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2" y="1575435"/>
            <a:ext cx="8224925" cy="12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F0B5EE0-5273-4151-AED9-B135466AA747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3012" name="Text Box 1028"/>
          <p:cNvSpPr txBox="1">
            <a:spLocks noChangeArrowheads="1"/>
          </p:cNvSpPr>
          <p:nvPr/>
        </p:nvSpPr>
        <p:spPr bwMode="auto">
          <a:xfrm>
            <a:off x="1900645" y="336664"/>
            <a:ext cx="22896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6.1</a:t>
            </a:r>
            <a:r>
              <a:rPr lang="zh-CN" altLang="en-US" b="1" dirty="0">
                <a:latin typeface="宋体" pitchFamily="2" charset="-122"/>
              </a:rPr>
              <a:t>  概  述</a:t>
            </a:r>
            <a:r>
              <a:rPr lang="zh-CN" altLang="en-US" dirty="0"/>
              <a:t> </a:t>
            </a:r>
          </a:p>
        </p:txBody>
      </p:sp>
      <p:sp>
        <p:nvSpPr>
          <p:cNvPr id="43013" name="Text Box 1029"/>
          <p:cNvSpPr txBox="1">
            <a:spLocks noChangeArrowheads="1"/>
          </p:cNvSpPr>
          <p:nvPr/>
        </p:nvSpPr>
        <p:spPr bwMode="auto">
          <a:xfrm>
            <a:off x="917269" y="868634"/>
            <a:ext cx="440610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6.1.1 滚动轴承的组成及种类</a:t>
            </a:r>
            <a:r>
              <a:rPr lang="zh-CN" altLang="en-US" dirty="0"/>
              <a:t> </a:t>
            </a:r>
          </a:p>
        </p:txBody>
      </p:sp>
      <p:sp>
        <p:nvSpPr>
          <p:cNvPr id="43014" name="Text Box 1030"/>
          <p:cNvSpPr txBox="1">
            <a:spLocks noChangeArrowheads="1"/>
          </p:cNvSpPr>
          <p:nvPr/>
        </p:nvSpPr>
        <p:spPr bwMode="auto">
          <a:xfrm>
            <a:off x="922506" y="1396391"/>
            <a:ext cx="43508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spcBef>
                <a:spcPts val="0"/>
              </a:spcBef>
              <a:buFontTx/>
              <a:buAutoNum type="arabicPeriod"/>
            </a:pPr>
            <a:r>
              <a:rPr lang="zh-CN" altLang="en-US" b="1" dirty="0">
                <a:latin typeface="宋体" pitchFamily="2" charset="-122"/>
              </a:rPr>
              <a:t>组成</a:t>
            </a:r>
            <a:r>
              <a:rPr lang="en-US" altLang="zh-CN" b="1" dirty="0">
                <a:latin typeface="宋体" pitchFamily="2" charset="-122"/>
              </a:rPr>
              <a:t>:</a:t>
            </a:r>
            <a:r>
              <a:rPr lang="zh-CN" altLang="en-US" b="1" dirty="0">
                <a:latin typeface="宋体" pitchFamily="2" charset="-122"/>
              </a:rPr>
              <a:t>内圈、</a:t>
            </a:r>
            <a:r>
              <a:rPr lang="zh-CN" altLang="en-US" b="1" dirty="0" smtClean="0">
                <a:latin typeface="宋体" pitchFamily="2" charset="-122"/>
              </a:rPr>
              <a:t>外圈</a:t>
            </a:r>
            <a:r>
              <a:rPr lang="zh-CN" altLang="en-US" b="1" dirty="0">
                <a:latin typeface="宋体" pitchFamily="2" charset="-122"/>
              </a:rPr>
              <a:t>、滚动体和保持架。如图</a:t>
            </a:r>
            <a:r>
              <a:rPr lang="en-US" altLang="zh-CN" b="1" dirty="0">
                <a:latin typeface="宋体" pitchFamily="2" charset="-122"/>
              </a:rPr>
              <a:t>6.1</a:t>
            </a:r>
            <a:r>
              <a:rPr lang="zh-CN" altLang="en-US" b="1" dirty="0">
                <a:latin typeface="宋体" pitchFamily="2" charset="-122"/>
              </a:rPr>
              <a:t>所示。</a:t>
            </a:r>
            <a:endParaRPr lang="en-US" altLang="zh-CN" b="1" dirty="0" smtClean="0">
              <a:latin typeface="宋体" pitchFamily="2" charset="-122"/>
            </a:endParaRPr>
          </a:p>
        </p:txBody>
      </p:sp>
      <p:sp>
        <p:nvSpPr>
          <p:cNvPr id="43015" name="Text Box 1031"/>
          <p:cNvSpPr txBox="1">
            <a:spLocks noChangeArrowheads="1"/>
          </p:cNvSpPr>
          <p:nvPr/>
        </p:nvSpPr>
        <p:spPr bwMode="auto">
          <a:xfrm>
            <a:off x="922506" y="2226773"/>
            <a:ext cx="208328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 2.</a:t>
            </a:r>
            <a:r>
              <a:rPr lang="zh-CN" altLang="en-US" b="1" dirty="0" smtClean="0">
                <a:latin typeface="宋体" pitchFamily="2" charset="-122"/>
              </a:rPr>
              <a:t> 种类 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43018" name="Text Box 1034"/>
          <p:cNvSpPr txBox="1">
            <a:spLocks noChangeArrowheads="1"/>
          </p:cNvSpPr>
          <p:nvPr/>
        </p:nvSpPr>
        <p:spPr bwMode="auto">
          <a:xfrm>
            <a:off x="2495886" y="2550803"/>
            <a:ext cx="1687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球轴承</a:t>
            </a:r>
          </a:p>
        </p:txBody>
      </p:sp>
      <p:sp>
        <p:nvSpPr>
          <p:cNvPr id="43022" name="Text Box 1038"/>
          <p:cNvSpPr txBox="1">
            <a:spLocks noChangeArrowheads="1"/>
          </p:cNvSpPr>
          <p:nvPr/>
        </p:nvSpPr>
        <p:spPr bwMode="auto">
          <a:xfrm>
            <a:off x="3380950" y="2918990"/>
            <a:ext cx="162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圆柱轴承</a:t>
            </a:r>
            <a:endParaRPr lang="en-US" altLang="zh-CN" b="1" dirty="0"/>
          </a:p>
        </p:txBody>
      </p:sp>
      <p:sp>
        <p:nvSpPr>
          <p:cNvPr id="43023" name="Text Box 1039"/>
          <p:cNvSpPr txBox="1">
            <a:spLocks noChangeArrowheads="1"/>
          </p:cNvSpPr>
          <p:nvPr/>
        </p:nvSpPr>
        <p:spPr bwMode="auto">
          <a:xfrm>
            <a:off x="3395238" y="3624073"/>
            <a:ext cx="162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圆锥轴承</a:t>
            </a:r>
          </a:p>
        </p:txBody>
      </p:sp>
      <p:sp>
        <p:nvSpPr>
          <p:cNvPr id="43029" name="Text Box 1045"/>
          <p:cNvSpPr txBox="1">
            <a:spLocks noChangeArrowheads="1"/>
          </p:cNvSpPr>
          <p:nvPr/>
        </p:nvSpPr>
        <p:spPr bwMode="auto">
          <a:xfrm>
            <a:off x="2418457" y="4327278"/>
            <a:ext cx="221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向心轴承 </a:t>
            </a:r>
            <a:r>
              <a:rPr lang="zh-CN" altLang="en-US" b="1" dirty="0">
                <a:cs typeface="Times New Roman" pitchFamily="18" charset="0"/>
              </a:rPr>
              <a:t>—</a:t>
            </a:r>
            <a:endParaRPr lang="zh-CN" altLang="en-US" b="1" dirty="0"/>
          </a:p>
        </p:txBody>
      </p:sp>
      <p:sp>
        <p:nvSpPr>
          <p:cNvPr id="43030" name="Text Box 1046"/>
          <p:cNvSpPr txBox="1">
            <a:spLocks noChangeArrowheads="1"/>
          </p:cNvSpPr>
          <p:nvPr/>
        </p:nvSpPr>
        <p:spPr bwMode="auto">
          <a:xfrm>
            <a:off x="2007416" y="4881729"/>
            <a:ext cx="31948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推力轴承</a:t>
            </a:r>
            <a:r>
              <a:rPr lang="zh-CN" altLang="en-US" b="1" dirty="0" smtClean="0">
                <a:cs typeface="Times New Roman" pitchFamily="18" charset="0"/>
              </a:rPr>
              <a:t>—</a:t>
            </a:r>
            <a:r>
              <a:rPr lang="zh-CN" altLang="en-US" b="1" dirty="0" smtClean="0"/>
              <a:t>轴向力</a:t>
            </a:r>
            <a:endParaRPr lang="zh-CN" altLang="en-US" b="1" dirty="0"/>
          </a:p>
        </p:txBody>
      </p:sp>
      <p:sp>
        <p:nvSpPr>
          <p:cNvPr id="43031" name="Text Box 1047"/>
          <p:cNvSpPr txBox="1">
            <a:spLocks noChangeArrowheads="1"/>
          </p:cNvSpPr>
          <p:nvPr/>
        </p:nvSpPr>
        <p:spPr bwMode="auto">
          <a:xfrm>
            <a:off x="1628315" y="5381136"/>
            <a:ext cx="44662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向心推力轴承</a:t>
            </a:r>
            <a:r>
              <a:rPr lang="zh-CN" altLang="en-US" b="1" dirty="0" smtClean="0">
                <a:cs typeface="Times New Roman" pitchFamily="18" charset="0"/>
              </a:rPr>
              <a:t>—</a:t>
            </a:r>
            <a:r>
              <a:rPr lang="zh-CN" altLang="en-US" b="1" dirty="0"/>
              <a:t>径向力、</a:t>
            </a:r>
            <a:r>
              <a:rPr lang="zh-CN" altLang="en-US" b="1" dirty="0" smtClean="0"/>
              <a:t>轴力</a:t>
            </a:r>
            <a:endParaRPr lang="zh-CN" altLang="en-US" b="1" dirty="0"/>
          </a:p>
        </p:txBody>
      </p:sp>
      <p:sp>
        <p:nvSpPr>
          <p:cNvPr id="43032" name="Text Box 1048"/>
          <p:cNvSpPr txBox="1">
            <a:spLocks noChangeArrowheads="1"/>
          </p:cNvSpPr>
          <p:nvPr/>
        </p:nvSpPr>
        <p:spPr bwMode="auto">
          <a:xfrm>
            <a:off x="4061748" y="4327474"/>
            <a:ext cx="1809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径向力</a:t>
            </a:r>
          </a:p>
        </p:txBody>
      </p:sp>
      <p:sp>
        <p:nvSpPr>
          <p:cNvPr id="2" name="圆角矩形 1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36" y="2567005"/>
            <a:ext cx="180975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363" y="2942540"/>
            <a:ext cx="990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93" y="4952750"/>
            <a:ext cx="12573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65" y="1089918"/>
            <a:ext cx="2966020" cy="3959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Line 1052"/>
          <p:cNvSpPr>
            <a:spLocks noChangeShapeType="1"/>
          </p:cNvSpPr>
          <p:nvPr/>
        </p:nvSpPr>
        <p:spPr bwMode="auto">
          <a:xfrm>
            <a:off x="7435071" y="1669285"/>
            <a:ext cx="75016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42" name="Line 1053"/>
          <p:cNvSpPr>
            <a:spLocks noChangeShapeType="1"/>
          </p:cNvSpPr>
          <p:nvPr/>
        </p:nvSpPr>
        <p:spPr bwMode="auto">
          <a:xfrm>
            <a:off x="7432221" y="2171426"/>
            <a:ext cx="672422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43" name="Line 1057"/>
          <p:cNvSpPr>
            <a:spLocks noChangeShapeType="1"/>
          </p:cNvSpPr>
          <p:nvPr/>
        </p:nvSpPr>
        <p:spPr bwMode="auto">
          <a:xfrm>
            <a:off x="7280269" y="2918990"/>
            <a:ext cx="825054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44" name="Line 1051"/>
          <p:cNvSpPr>
            <a:spLocks noChangeShapeType="1"/>
          </p:cNvSpPr>
          <p:nvPr/>
        </p:nvSpPr>
        <p:spPr bwMode="auto">
          <a:xfrm flipV="1">
            <a:off x="7393563" y="3852673"/>
            <a:ext cx="858042" cy="3025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45" name="Line 1054"/>
          <p:cNvSpPr>
            <a:spLocks noChangeShapeType="1"/>
          </p:cNvSpPr>
          <p:nvPr/>
        </p:nvSpPr>
        <p:spPr bwMode="auto">
          <a:xfrm>
            <a:off x="7413252" y="4334133"/>
            <a:ext cx="980401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46" name="Line 1056"/>
          <p:cNvSpPr>
            <a:spLocks noChangeShapeType="1"/>
          </p:cNvSpPr>
          <p:nvPr/>
        </p:nvSpPr>
        <p:spPr bwMode="auto">
          <a:xfrm>
            <a:off x="7272067" y="878588"/>
            <a:ext cx="0" cy="990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3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  <p:bldP spid="43013" grpId="0" build="p" autoUpdateAnimBg="0"/>
      <p:bldP spid="43014" grpId="0" uiExpand="1" build="p" autoUpdateAnimBg="0"/>
      <p:bldP spid="43015" grpId="0" build="p" autoUpdateAnimBg="0"/>
      <p:bldP spid="43018" grpId="0" autoUpdateAnimBg="0"/>
      <p:bldP spid="43022" grpId="0" autoUpdateAnimBg="0"/>
      <p:bldP spid="43023" grpId="0" autoUpdateAnimBg="0"/>
      <p:bldP spid="43029" grpId="0" autoUpdateAnimBg="0"/>
      <p:bldP spid="43030" grpId="0" autoUpdateAnimBg="0"/>
      <p:bldP spid="43031" grpId="0" autoUpdateAnimBg="0"/>
      <p:bldP spid="43032" grpId="0" autoUpdateAnimBg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0B6B85B-E451-40B8-8138-26EE2CBB6F4C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40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953" y="341432"/>
            <a:ext cx="4698096" cy="618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13D0D66-E6E0-45D0-BC80-1E5641CDC91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41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252538"/>
            <a:ext cx="829627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FCA3E5A-98B9-4031-A1D9-959A07EFA1CD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42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1233488"/>
            <a:ext cx="8324850" cy="439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1E8B8CA-7E72-4D5C-ABE9-44C8DCD73B1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43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766888"/>
            <a:ext cx="8401050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>
            <a:hlinkClick r:id="rId3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10AC41F-A0E9-4229-AF44-1D502C9E95E6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5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63452" y="363141"/>
            <a:ext cx="60216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6.1.2 滚动轴承的公差等级及其应用</a:t>
            </a:r>
            <a:r>
              <a:rPr lang="zh-CN" altLang="en-US" dirty="0"/>
              <a:t>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174631" y="842686"/>
            <a:ext cx="460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1.</a:t>
            </a:r>
            <a:r>
              <a:rPr lang="zh-CN" altLang="en-US" b="1" dirty="0">
                <a:latin typeface="宋体" pitchFamily="2" charset="-122"/>
              </a:rPr>
              <a:t> 滚动轴承的公差等级</a:t>
            </a:r>
            <a:r>
              <a:rPr lang="zh-CN" altLang="en-US" b="1" dirty="0"/>
              <a:t> 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036805" y="1346801"/>
            <a:ext cx="5180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 smtClean="0"/>
              <a:t>  根据</a:t>
            </a:r>
            <a:r>
              <a:rPr lang="zh-CN" altLang="en-US" b="1" dirty="0"/>
              <a:t>（1）尺寸精度（</a:t>
            </a:r>
            <a:r>
              <a:rPr lang="en-US" altLang="zh-CN" b="1" i="1" dirty="0">
                <a:solidFill>
                  <a:srgbClr val="FF3300"/>
                </a:solidFill>
              </a:rPr>
              <a:t>D</a:t>
            </a:r>
            <a:r>
              <a:rPr lang="zh-CN" altLang="en-US" b="1" i="1" dirty="0">
                <a:solidFill>
                  <a:srgbClr val="FF3300"/>
                </a:solidFill>
              </a:rPr>
              <a:t>、</a:t>
            </a:r>
            <a:r>
              <a:rPr lang="en-US" altLang="zh-CN" b="1" i="1" dirty="0">
                <a:solidFill>
                  <a:srgbClr val="FF3300"/>
                </a:solidFill>
              </a:rPr>
              <a:t>d</a:t>
            </a:r>
            <a:r>
              <a:rPr lang="zh-CN" altLang="en-US" b="1" i="1" dirty="0">
                <a:solidFill>
                  <a:srgbClr val="FF3300"/>
                </a:solidFill>
              </a:rPr>
              <a:t>、</a:t>
            </a:r>
            <a:r>
              <a:rPr lang="en-US" altLang="zh-CN" b="1" i="1" dirty="0">
                <a:solidFill>
                  <a:srgbClr val="FF3300"/>
                </a:solidFill>
              </a:rPr>
              <a:t>B</a:t>
            </a:r>
            <a:r>
              <a:rPr lang="zh-CN" altLang="en-US" b="1" dirty="0"/>
              <a:t>）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14427" y="2312365"/>
            <a:ext cx="3997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① </a:t>
            </a:r>
            <a:r>
              <a:rPr lang="zh-CN" altLang="en-US" b="1" dirty="0"/>
              <a:t>向心 轴承的公差等级为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186323" y="5275610"/>
            <a:ext cx="619283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/>
              <a:t>其中 </a:t>
            </a:r>
            <a:r>
              <a:rPr lang="zh-CN" altLang="en-US" b="1" dirty="0" smtClean="0"/>
              <a:t>普通级精度</a:t>
            </a:r>
            <a:r>
              <a:rPr lang="zh-CN" altLang="en-US" b="1" dirty="0"/>
              <a:t>最低；其次依次增高。</a:t>
            </a:r>
          </a:p>
        </p:txBody>
      </p:sp>
      <p:sp>
        <p:nvSpPr>
          <p:cNvPr id="6255" name="Text Box 111"/>
          <p:cNvSpPr txBox="1">
            <a:spLocks noChangeArrowheads="1"/>
          </p:cNvSpPr>
          <p:nvPr/>
        </p:nvSpPr>
        <p:spPr bwMode="auto">
          <a:xfrm>
            <a:off x="1079707" y="5738615"/>
            <a:ext cx="6600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 各公差等级的公差如表表6.1所示（下页）。</a:t>
            </a:r>
          </a:p>
        </p:txBody>
      </p:sp>
      <p:sp>
        <p:nvSpPr>
          <p:cNvPr id="6268" name="Text Box 124"/>
          <p:cNvSpPr txBox="1">
            <a:spLocks noChangeArrowheads="1"/>
          </p:cNvSpPr>
          <p:nvPr/>
        </p:nvSpPr>
        <p:spPr bwMode="auto">
          <a:xfrm>
            <a:off x="1115066" y="2835955"/>
            <a:ext cx="4131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en-US" altLang="zh-CN" b="1" dirty="0"/>
              <a:t> </a:t>
            </a:r>
            <a:r>
              <a:rPr lang="zh-CN" altLang="en-US" b="1" dirty="0"/>
              <a:t>普通</a:t>
            </a:r>
            <a:r>
              <a:rPr lang="zh-CN" altLang="en-US" b="1" dirty="0" smtClean="0"/>
              <a:t>级</a:t>
            </a:r>
            <a:r>
              <a:rPr lang="en-US" altLang="zh-CN" b="1" dirty="0" smtClean="0"/>
              <a:t>、6、5、4、2 </a:t>
            </a:r>
            <a:r>
              <a:rPr lang="zh-CN" altLang="en-US" b="1" dirty="0">
                <a:solidFill>
                  <a:srgbClr val="FF0000"/>
                </a:solidFill>
              </a:rPr>
              <a:t>五 级</a:t>
            </a:r>
            <a:r>
              <a:rPr lang="zh-CN" altLang="en-US" b="1" dirty="0"/>
              <a:t>；</a:t>
            </a:r>
          </a:p>
        </p:txBody>
      </p:sp>
      <p:sp>
        <p:nvSpPr>
          <p:cNvPr id="6269" name="Text Box 125"/>
          <p:cNvSpPr txBox="1">
            <a:spLocks noChangeArrowheads="1"/>
          </p:cNvSpPr>
          <p:nvPr/>
        </p:nvSpPr>
        <p:spPr bwMode="auto">
          <a:xfrm>
            <a:off x="1126583" y="3870505"/>
            <a:ext cx="4403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 b="1" dirty="0"/>
              <a:t> </a:t>
            </a:r>
            <a:r>
              <a:rPr lang="zh-CN" altLang="en-US" b="1" dirty="0" smtClean="0"/>
              <a:t>普通级</a:t>
            </a:r>
            <a:r>
              <a:rPr lang="en-US" altLang="zh-CN" b="1" dirty="0" smtClean="0"/>
              <a:t>、6X、5、4 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>
                <a:solidFill>
                  <a:srgbClr val="FF33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五级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pic>
        <p:nvPicPr>
          <p:cNvPr id="6364" name="Picture 2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938" y="955609"/>
            <a:ext cx="1730375" cy="384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65" name="Rectangle 221"/>
          <p:cNvSpPr>
            <a:spLocks noChangeArrowheads="1"/>
          </p:cNvSpPr>
          <p:nvPr/>
        </p:nvSpPr>
        <p:spPr bwMode="auto">
          <a:xfrm>
            <a:off x="6216817" y="2414521"/>
            <a:ext cx="403159" cy="60325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  <p:sp>
        <p:nvSpPr>
          <p:cNvPr id="6367" name="Oval 223"/>
          <p:cNvSpPr>
            <a:spLocks noChangeArrowheads="1"/>
          </p:cNvSpPr>
          <p:nvPr/>
        </p:nvSpPr>
        <p:spPr bwMode="auto">
          <a:xfrm>
            <a:off x="6669188" y="2412934"/>
            <a:ext cx="325438" cy="5588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368" name="Rectangle 224"/>
          <p:cNvSpPr>
            <a:spLocks noChangeArrowheads="1"/>
          </p:cNvSpPr>
          <p:nvPr/>
        </p:nvSpPr>
        <p:spPr bwMode="auto">
          <a:xfrm>
            <a:off x="7285138" y="4392486"/>
            <a:ext cx="417513" cy="3556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370" name="Rectangle 226"/>
          <p:cNvSpPr>
            <a:spLocks noChangeArrowheads="1"/>
          </p:cNvSpPr>
          <p:nvPr/>
        </p:nvSpPr>
        <p:spPr bwMode="auto">
          <a:xfrm>
            <a:off x="1764173" y="1812939"/>
            <a:ext cx="3765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b="1" dirty="0"/>
              <a:t>（2）旋转精度分</a:t>
            </a:r>
          </a:p>
        </p:txBody>
      </p:sp>
      <p:sp>
        <p:nvSpPr>
          <p:cNvPr id="6371" name="Text Box 227"/>
          <p:cNvSpPr txBox="1">
            <a:spLocks noChangeArrowheads="1"/>
          </p:cNvSpPr>
          <p:nvPr/>
        </p:nvSpPr>
        <p:spPr bwMode="auto">
          <a:xfrm>
            <a:off x="1219982" y="3377380"/>
            <a:ext cx="458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② </a:t>
            </a:r>
            <a:r>
              <a:rPr lang="zh-CN" altLang="en-US" b="1" dirty="0"/>
              <a:t>圆锥滚子轴承的公差等级为</a:t>
            </a:r>
          </a:p>
        </p:txBody>
      </p:sp>
      <p:sp>
        <p:nvSpPr>
          <p:cNvPr id="6372" name="Text Box 228"/>
          <p:cNvSpPr txBox="1">
            <a:spLocks noChangeArrowheads="1"/>
          </p:cNvSpPr>
          <p:nvPr/>
        </p:nvSpPr>
        <p:spPr bwMode="auto">
          <a:xfrm>
            <a:off x="1190231" y="4336997"/>
            <a:ext cx="458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latin typeface="宋体" pitchFamily="2" charset="-122"/>
              </a:rPr>
              <a:t>③ </a:t>
            </a:r>
            <a:r>
              <a:rPr lang="zh-CN" altLang="en-US" b="1" dirty="0"/>
              <a:t>推力轴承的公差等级为</a:t>
            </a:r>
          </a:p>
        </p:txBody>
      </p:sp>
      <p:sp>
        <p:nvSpPr>
          <p:cNvPr id="6373" name="Text Box 229"/>
          <p:cNvSpPr txBox="1">
            <a:spLocks noChangeArrowheads="1"/>
          </p:cNvSpPr>
          <p:nvPr/>
        </p:nvSpPr>
        <p:spPr bwMode="auto">
          <a:xfrm>
            <a:off x="1287364" y="4799548"/>
            <a:ext cx="381731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 smtClean="0"/>
              <a:t>普通级</a:t>
            </a:r>
            <a:r>
              <a:rPr lang="en-US" altLang="zh-CN" b="1" dirty="0" smtClean="0"/>
              <a:t>、6、5、4 </a:t>
            </a:r>
            <a:r>
              <a:rPr lang="zh-CN" altLang="en-US" b="1" dirty="0">
                <a:solidFill>
                  <a:srgbClr val="FF3300"/>
                </a:solidFill>
              </a:rPr>
              <a:t>四 </a:t>
            </a:r>
            <a:r>
              <a:rPr lang="zh-CN" altLang="en-US" b="1" dirty="0">
                <a:solidFill>
                  <a:srgbClr val="FF0000"/>
                </a:solidFill>
              </a:rPr>
              <a:t>级</a:t>
            </a:r>
            <a:r>
              <a:rPr lang="zh-CN" altLang="en-US" b="1" dirty="0"/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6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6147" grpId="0" build="p" autoUpdateAnimBg="0"/>
      <p:bldP spid="6148" grpId="0" autoUpdateAnimBg="0"/>
      <p:bldP spid="6149" grpId="0" autoUpdateAnimBg="0"/>
      <p:bldP spid="6151" grpId="0" autoUpdateAnimBg="0"/>
      <p:bldP spid="6255" grpId="0" autoUpdateAnimBg="0"/>
      <p:bldP spid="6268" grpId="0" autoUpdateAnimBg="0"/>
      <p:bldP spid="6269" grpId="0" autoUpdateAnimBg="0"/>
      <p:bldP spid="6365" grpId="0" animBg="1"/>
      <p:bldP spid="6367" grpId="0" animBg="1"/>
      <p:bldP spid="6368" grpId="0" animBg="1"/>
      <p:bldP spid="6370" grpId="0" autoUpdateAnimBg="0"/>
      <p:bldP spid="6371" grpId="0" autoUpdateAnimBg="0"/>
      <p:bldP spid="6372" grpId="0" autoUpdateAnimBg="0"/>
      <p:bldP spid="63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A2A3B97-10BE-4165-AF0E-A4438920E7B0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6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66" y="211217"/>
            <a:ext cx="6652750" cy="6256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7B3F5F4-F3BD-4324-8722-66114828297F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7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118136" y="670485"/>
            <a:ext cx="67215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由表</a:t>
            </a:r>
            <a:r>
              <a:rPr lang="en-US" altLang="zh-CN" b="1" dirty="0"/>
              <a:t>6.1</a:t>
            </a:r>
            <a:r>
              <a:rPr lang="zh-CN" altLang="en-US" b="1" dirty="0"/>
              <a:t>中可见，轴承的内外径尺寸有</a:t>
            </a:r>
            <a:r>
              <a:rPr lang="zh-CN" altLang="en-US" b="1" dirty="0">
                <a:solidFill>
                  <a:srgbClr val="FF3300"/>
                </a:solidFill>
              </a:rPr>
              <a:t>2种公差</a:t>
            </a:r>
            <a:r>
              <a:rPr lang="zh-CN" altLang="en-US" b="1" dirty="0"/>
              <a:t>：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04819" y="1178605"/>
            <a:ext cx="74818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（1）单一平面内的</a:t>
            </a:r>
            <a:r>
              <a:rPr lang="zh-CN" altLang="en-US" b="1" dirty="0">
                <a:solidFill>
                  <a:srgbClr val="FF3300"/>
                </a:solidFill>
              </a:rPr>
              <a:t>平均直径</a:t>
            </a:r>
            <a:r>
              <a:rPr lang="zh-CN" altLang="en-US" b="1" dirty="0"/>
              <a:t>公差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651444" y="1172081"/>
            <a:ext cx="29066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 smtClean="0"/>
              <a:t>配合尺寸的公差</a:t>
            </a:r>
            <a:endParaRPr lang="zh-CN" altLang="en-US" b="1" dirty="0"/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320443" y="2888174"/>
            <a:ext cx="2787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为控制配合尺寸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939744" y="3453900"/>
            <a:ext cx="4711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（2）单一平面内的</a:t>
            </a:r>
            <a:r>
              <a:rPr lang="zh-CN" altLang="en-US" b="1" dirty="0">
                <a:solidFill>
                  <a:srgbClr val="FF3300"/>
                </a:solidFill>
              </a:rPr>
              <a:t>直径</a:t>
            </a:r>
            <a:r>
              <a:rPr lang="zh-CN" altLang="en-US" b="1" dirty="0"/>
              <a:t>公差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037875" y="3486709"/>
            <a:ext cx="2662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 smtClean="0"/>
              <a:t>实际尺寸的公差</a:t>
            </a:r>
            <a:endParaRPr lang="zh-CN" altLang="en-US" b="1" dirty="0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560386" y="5211657"/>
            <a:ext cx="29185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为控制实际尺寸</a:t>
            </a:r>
          </a:p>
        </p:txBody>
      </p:sp>
      <p:pic>
        <p:nvPicPr>
          <p:cNvPr id="8336" name="Picture 1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44" y="1704421"/>
            <a:ext cx="57340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37" name="Picture 1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412" y="2320634"/>
            <a:ext cx="473392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40" name="Picture 1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410" y="3943909"/>
            <a:ext cx="28575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41" name="Picture 14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508" y="4618011"/>
            <a:ext cx="40957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2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build="p" autoUpdateAnimBg="0"/>
      <p:bldP spid="32775" grpId="0" autoUpdateAnimBg="0"/>
      <p:bldP spid="32777" grpId="0" autoUpdateAnimBg="0"/>
      <p:bldP spid="32778" grpId="0" build="p" autoUpdateAnimBg="0"/>
      <p:bldP spid="32780" grpId="0" autoUpdateAnimBg="0"/>
      <p:bldP spid="3278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4A0E537-5143-4F88-8D12-799AFE8D56DA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8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235837" y="448316"/>
            <a:ext cx="39338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/>
              <a:t>2.</a:t>
            </a:r>
            <a:r>
              <a:rPr lang="zh-CN" altLang="en-US" b="1" dirty="0">
                <a:latin typeface="宋体" pitchFamily="2" charset="-122"/>
              </a:rPr>
              <a:t> 各公差等级的应用</a:t>
            </a:r>
            <a:r>
              <a:rPr lang="zh-CN" altLang="en-US" b="1" dirty="0"/>
              <a:t>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221549" y="995416"/>
            <a:ext cx="3651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</a:rPr>
              <a:t>普通</a:t>
            </a:r>
            <a:r>
              <a:rPr lang="zh-CN" altLang="en-US" b="1" dirty="0" smtClean="0">
                <a:solidFill>
                  <a:srgbClr val="FF0000"/>
                </a:solidFill>
              </a:rPr>
              <a:t>级</a:t>
            </a:r>
            <a:r>
              <a:rPr lang="zh-CN" altLang="en-US" b="1" dirty="0" smtClean="0"/>
              <a:t>：</a:t>
            </a:r>
            <a:endParaRPr lang="zh-CN" altLang="en-US" b="1" dirty="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8063" y="2508891"/>
            <a:ext cx="7567260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latin typeface="宋体" pitchFamily="2" charset="-122"/>
              </a:rPr>
              <a:t>   </a:t>
            </a:r>
            <a:r>
              <a:rPr lang="zh-CN" altLang="en-US" b="1" dirty="0" smtClean="0">
                <a:latin typeface="宋体" pitchFamily="2" charset="-122"/>
              </a:rPr>
              <a:t> 多</a:t>
            </a:r>
            <a:r>
              <a:rPr lang="zh-CN" altLang="en-US" b="1" dirty="0">
                <a:latin typeface="宋体" pitchFamily="2" charset="-122"/>
              </a:rPr>
              <a:t>用于旋转精度和运动平稳性要求较高或转速较高的旋转机构中（如普通机床主轴支承）。</a:t>
            </a:r>
            <a:r>
              <a:rPr lang="zh-CN" altLang="en-US" b="1" dirty="0"/>
              <a:t> </a:t>
            </a: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914215" y="1522406"/>
            <a:ext cx="71911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最广泛地应用于精度要求不高的一般旋转机构中。</a:t>
            </a:r>
          </a:p>
        </p:txBody>
      </p:sp>
      <p:sp>
        <p:nvSpPr>
          <p:cNvPr id="7208" name="Text Box 40"/>
          <p:cNvSpPr txBox="1">
            <a:spLocks noChangeArrowheads="1"/>
          </p:cNvSpPr>
          <p:nvPr/>
        </p:nvSpPr>
        <p:spPr bwMode="auto">
          <a:xfrm>
            <a:off x="1217177" y="1973757"/>
            <a:ext cx="53611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6(6</a:t>
            </a:r>
            <a:r>
              <a:rPr lang="en-US" altLang="zh-CN" b="1" dirty="0"/>
              <a:t>X) </a:t>
            </a:r>
            <a:r>
              <a:rPr lang="zh-CN" altLang="en-US" b="1" dirty="0"/>
              <a:t>级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中等级</a:t>
            </a:r>
            <a:r>
              <a:rPr lang="zh-CN" altLang="en-US" b="1" dirty="0">
                <a:latin typeface="宋体" pitchFamily="2" charset="-122"/>
              </a:rPr>
              <a:t>)和</a:t>
            </a:r>
            <a:r>
              <a:rPr lang="zh-CN" altLang="en-US" b="1" dirty="0"/>
              <a:t>5级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较高级</a:t>
            </a:r>
            <a:r>
              <a:rPr lang="zh-CN" altLang="en-US" b="1" dirty="0">
                <a:latin typeface="宋体" pitchFamily="2" charset="-122"/>
              </a:rPr>
              <a:t>)：</a:t>
            </a:r>
          </a:p>
        </p:txBody>
      </p:sp>
      <p:grpSp>
        <p:nvGrpSpPr>
          <p:cNvPr id="7206" name="Group 38"/>
          <p:cNvGrpSpPr>
            <a:grpSpLocks/>
          </p:cNvGrpSpPr>
          <p:nvPr/>
        </p:nvGrpSpPr>
        <p:grpSpPr bwMode="auto">
          <a:xfrm>
            <a:off x="1689734" y="3704165"/>
            <a:ext cx="5472113" cy="1684584"/>
            <a:chOff x="3408" y="2640"/>
            <a:chExt cx="1968" cy="672"/>
          </a:xfrm>
        </p:grpSpPr>
        <p:sp>
          <p:nvSpPr>
            <p:cNvPr id="9227" name="Line 14"/>
            <p:cNvSpPr>
              <a:spLocks noChangeShapeType="1"/>
            </p:cNvSpPr>
            <p:nvPr/>
          </p:nvSpPr>
          <p:spPr bwMode="auto">
            <a:xfrm>
              <a:off x="3408" y="2976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9228" name="Group 26"/>
            <p:cNvGrpSpPr>
              <a:grpSpLocks/>
            </p:cNvGrpSpPr>
            <p:nvPr/>
          </p:nvGrpSpPr>
          <p:grpSpPr bwMode="auto">
            <a:xfrm>
              <a:off x="3648" y="2640"/>
              <a:ext cx="240" cy="672"/>
              <a:chOff x="3648" y="2640"/>
              <a:chExt cx="240" cy="672"/>
            </a:xfrm>
          </p:grpSpPr>
          <p:grpSp>
            <p:nvGrpSpPr>
              <p:cNvPr id="9240" name="Group 20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9246" name="Group 18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48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9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47" name="Oval 1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1" name="Group 21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9242" name="Group 22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44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5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43" name="Oval 25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229" name="Group 27"/>
            <p:cNvGrpSpPr>
              <a:grpSpLocks/>
            </p:cNvGrpSpPr>
            <p:nvPr/>
          </p:nvGrpSpPr>
          <p:grpSpPr bwMode="auto">
            <a:xfrm>
              <a:off x="4800" y="2640"/>
              <a:ext cx="240" cy="672"/>
              <a:chOff x="3648" y="2640"/>
              <a:chExt cx="240" cy="672"/>
            </a:xfrm>
          </p:grpSpPr>
          <p:grpSp>
            <p:nvGrpSpPr>
              <p:cNvPr id="9230" name="Group 28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9236" name="Group 29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38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9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37" name="Oval 32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31" name="Group 33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9232" name="Group 34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9234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5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33" name="Oval 3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241" name="Text Box 73"/>
          <p:cNvSpPr txBox="1">
            <a:spLocks noChangeArrowheads="1"/>
          </p:cNvSpPr>
          <p:nvPr/>
        </p:nvSpPr>
        <p:spPr bwMode="auto">
          <a:xfrm>
            <a:off x="5169662" y="5503665"/>
            <a:ext cx="1592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5  级</a:t>
            </a:r>
          </a:p>
        </p:txBody>
      </p:sp>
      <p:sp>
        <p:nvSpPr>
          <p:cNvPr id="7242" name="Text Box 74"/>
          <p:cNvSpPr txBox="1">
            <a:spLocks noChangeArrowheads="1"/>
          </p:cNvSpPr>
          <p:nvPr/>
        </p:nvSpPr>
        <p:spPr bwMode="auto">
          <a:xfrm>
            <a:off x="2240644" y="5498240"/>
            <a:ext cx="131043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6   级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71" grpId="0" autoUpdateAnimBg="0"/>
      <p:bldP spid="7173" grpId="0" autoUpdateAnimBg="0"/>
      <p:bldP spid="7207" grpId="0" autoUpdateAnimBg="0"/>
      <p:bldP spid="7208" grpId="0" autoUpdateAnimBg="0"/>
      <p:bldP spid="7241" grpId="0" autoUpdateAnimBg="0"/>
      <p:bldP spid="724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588E972-C615-4294-B14A-B21FB3C0DAC2}" type="slidenum">
              <a:rPr kumimoji="0" lang="zh-CN" altLang="en-US" sz="2000" smtClean="0">
                <a:solidFill>
                  <a:srgbClr val="0000FF"/>
                </a:solidFill>
              </a:rPr>
              <a:pPr eaLnBrk="1" hangingPunct="1"/>
              <a:t>9</a:t>
            </a:fld>
            <a:endParaRPr kumimoji="0"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1631950" y="3197225"/>
            <a:ext cx="5106988" cy="1463675"/>
            <a:chOff x="3408" y="2640"/>
            <a:chExt cx="1968" cy="672"/>
          </a:xfrm>
        </p:grpSpPr>
        <p:sp>
          <p:nvSpPr>
            <p:cNvPr id="10252" name="Line 6"/>
            <p:cNvSpPr>
              <a:spLocks noChangeShapeType="1"/>
            </p:cNvSpPr>
            <p:nvPr/>
          </p:nvSpPr>
          <p:spPr bwMode="auto">
            <a:xfrm>
              <a:off x="3408" y="2976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0253" name="Group 7"/>
            <p:cNvGrpSpPr>
              <a:grpSpLocks/>
            </p:cNvGrpSpPr>
            <p:nvPr/>
          </p:nvGrpSpPr>
          <p:grpSpPr bwMode="auto">
            <a:xfrm>
              <a:off x="3648" y="2640"/>
              <a:ext cx="240" cy="672"/>
              <a:chOff x="3648" y="2640"/>
              <a:chExt cx="240" cy="672"/>
            </a:xfrm>
          </p:grpSpPr>
          <p:grpSp>
            <p:nvGrpSpPr>
              <p:cNvPr id="10265" name="Group 8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10271" name="Group 9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73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4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72" name="Oval 12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66" name="Group 13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10267" name="Group 14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69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0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68" name="Oval 17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54" name="Group 18"/>
            <p:cNvGrpSpPr>
              <a:grpSpLocks/>
            </p:cNvGrpSpPr>
            <p:nvPr/>
          </p:nvGrpSpPr>
          <p:grpSpPr bwMode="auto">
            <a:xfrm>
              <a:off x="4800" y="2640"/>
              <a:ext cx="240" cy="672"/>
              <a:chOff x="3648" y="2640"/>
              <a:chExt cx="240" cy="672"/>
            </a:xfrm>
          </p:grpSpPr>
          <p:grpSp>
            <p:nvGrpSpPr>
              <p:cNvPr id="10255" name="Group 19"/>
              <p:cNvGrpSpPr>
                <a:grpSpLocks/>
              </p:cNvGrpSpPr>
              <p:nvPr/>
            </p:nvGrpSpPr>
            <p:grpSpPr bwMode="auto">
              <a:xfrm>
                <a:off x="3648" y="2640"/>
                <a:ext cx="240" cy="240"/>
                <a:chOff x="3648" y="2640"/>
                <a:chExt cx="240" cy="240"/>
              </a:xfrm>
            </p:grpSpPr>
            <p:grpSp>
              <p:nvGrpSpPr>
                <p:cNvPr id="10261" name="Group 20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63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4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62" name="Oval 23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56" name="Group 24"/>
              <p:cNvGrpSpPr>
                <a:grpSpLocks/>
              </p:cNvGrpSpPr>
              <p:nvPr/>
            </p:nvGrpSpPr>
            <p:grpSpPr bwMode="auto">
              <a:xfrm>
                <a:off x="3648" y="3072"/>
                <a:ext cx="240" cy="240"/>
                <a:chOff x="3648" y="2640"/>
                <a:chExt cx="240" cy="240"/>
              </a:xfrm>
            </p:grpSpPr>
            <p:grpSp>
              <p:nvGrpSpPr>
                <p:cNvPr id="10257" name="Group 25"/>
                <p:cNvGrpSpPr>
                  <a:grpSpLocks/>
                </p:cNvGrpSpPr>
                <p:nvPr/>
              </p:nvGrpSpPr>
              <p:grpSpPr bwMode="auto">
                <a:xfrm>
                  <a:off x="3648" y="2640"/>
                  <a:ext cx="240" cy="240"/>
                  <a:chOff x="3648" y="2592"/>
                  <a:chExt cx="240" cy="240"/>
                </a:xfrm>
              </p:grpSpPr>
              <p:sp>
                <p:nvSpPr>
                  <p:cNvPr id="102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59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0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3648" y="2832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58" name="Oval 28"/>
                <p:cNvSpPr>
                  <a:spLocks noChangeArrowheads="1"/>
                </p:cNvSpPr>
                <p:nvPr/>
              </p:nvSpPr>
              <p:spPr bwMode="auto">
                <a:xfrm>
                  <a:off x="3696" y="2688"/>
                  <a:ext cx="144" cy="14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7151" name="Text Box 47"/>
          <p:cNvSpPr txBox="1">
            <a:spLocks noChangeArrowheads="1"/>
          </p:cNvSpPr>
          <p:nvPr/>
        </p:nvSpPr>
        <p:spPr bwMode="auto">
          <a:xfrm>
            <a:off x="556979" y="791569"/>
            <a:ext cx="7282004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     多用于转速很高和旋转精度要求很高的机床或机器的旋转机构中（如精密机床主轴支承）。</a:t>
            </a:r>
            <a:r>
              <a:rPr lang="zh-CN" altLang="en-US" b="1" dirty="0"/>
              <a:t> </a:t>
            </a:r>
          </a:p>
        </p:txBody>
      </p:sp>
      <p:sp>
        <p:nvSpPr>
          <p:cNvPr id="47152" name="Text Box 48"/>
          <p:cNvSpPr txBox="1">
            <a:spLocks noChangeArrowheads="1"/>
          </p:cNvSpPr>
          <p:nvPr/>
        </p:nvSpPr>
        <p:spPr bwMode="auto">
          <a:xfrm>
            <a:off x="640906" y="2205754"/>
            <a:ext cx="7376156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b="1" dirty="0">
                <a:latin typeface="宋体" pitchFamily="2" charset="-122"/>
              </a:rPr>
              <a:t>    多用于特别精密机床的主轴支承（如坐标镗床主轴支承） 。</a:t>
            </a:r>
            <a:r>
              <a:rPr lang="zh-CN" altLang="en-US" b="1" dirty="0"/>
              <a:t> </a:t>
            </a:r>
          </a:p>
        </p:txBody>
      </p:sp>
      <p:sp>
        <p:nvSpPr>
          <p:cNvPr id="47153" name="Text Box 49"/>
          <p:cNvSpPr txBox="1">
            <a:spLocks noChangeArrowheads="1"/>
          </p:cNvSpPr>
          <p:nvPr/>
        </p:nvSpPr>
        <p:spPr bwMode="auto">
          <a:xfrm>
            <a:off x="1377822" y="361357"/>
            <a:ext cx="44688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>
                <a:latin typeface="宋体" pitchFamily="2" charset="-122"/>
              </a:rPr>
              <a:t>4 级(</a:t>
            </a: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精密级</a:t>
            </a:r>
            <a:r>
              <a:rPr lang="zh-CN" altLang="en-US" b="1" dirty="0">
                <a:latin typeface="宋体" pitchFamily="2" charset="-122"/>
              </a:rPr>
              <a:t>)：</a:t>
            </a:r>
          </a:p>
        </p:txBody>
      </p:sp>
      <p:sp>
        <p:nvSpPr>
          <p:cNvPr id="47154" name="Text Box 50"/>
          <p:cNvSpPr txBox="1">
            <a:spLocks noChangeArrowheads="1"/>
          </p:cNvSpPr>
          <p:nvPr/>
        </p:nvSpPr>
        <p:spPr bwMode="auto">
          <a:xfrm>
            <a:off x="1384783" y="1709500"/>
            <a:ext cx="30807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b="1" dirty="0"/>
              <a:t>2  级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zh-CN" altLang="en-US" b="1" dirty="0">
                <a:solidFill>
                  <a:srgbClr val="FF3300"/>
                </a:solidFill>
                <a:latin typeface="宋体" pitchFamily="2" charset="-122"/>
              </a:rPr>
              <a:t>超精级</a:t>
            </a:r>
            <a:r>
              <a:rPr lang="zh-CN" altLang="en-US" b="1" dirty="0">
                <a:latin typeface="宋体" pitchFamily="2" charset="-122"/>
              </a:rPr>
              <a:t>)：</a:t>
            </a:r>
          </a:p>
        </p:txBody>
      </p:sp>
      <p:sp>
        <p:nvSpPr>
          <p:cNvPr id="47158" name="Text Box 54"/>
          <p:cNvSpPr txBox="1">
            <a:spLocks noChangeArrowheads="1"/>
          </p:cNvSpPr>
          <p:nvPr/>
        </p:nvSpPr>
        <p:spPr bwMode="auto">
          <a:xfrm>
            <a:off x="5184775" y="486251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3300"/>
                </a:solidFill>
              </a:rPr>
              <a:t>4  级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47159" name="Text Box 55"/>
          <p:cNvSpPr txBox="1">
            <a:spLocks noChangeArrowheads="1"/>
          </p:cNvSpPr>
          <p:nvPr/>
        </p:nvSpPr>
        <p:spPr bwMode="auto">
          <a:xfrm>
            <a:off x="2111375" y="4862513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5  级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47160" name="Text Box 56"/>
          <p:cNvSpPr txBox="1">
            <a:spLocks noChangeArrowheads="1"/>
          </p:cNvSpPr>
          <p:nvPr/>
        </p:nvSpPr>
        <p:spPr bwMode="auto">
          <a:xfrm>
            <a:off x="5213350" y="5391037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2  级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47161" name="Text Box 57"/>
          <p:cNvSpPr txBox="1">
            <a:spLocks noChangeArrowheads="1"/>
          </p:cNvSpPr>
          <p:nvPr/>
        </p:nvSpPr>
        <p:spPr bwMode="auto">
          <a:xfrm>
            <a:off x="2139950" y="5346647"/>
            <a:ext cx="896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</a:rPr>
              <a:t>4  级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35" name="圆角矩形 34">
            <a:hlinkClick r:id="rId2" action="ppaction://hlinksldjump"/>
          </p:cNvPr>
          <p:cNvSpPr/>
          <p:nvPr/>
        </p:nvSpPr>
        <p:spPr bwMode="auto">
          <a:xfrm>
            <a:off x="7375526" y="6156325"/>
            <a:ext cx="1322387" cy="442674"/>
          </a:xfrm>
          <a:prstGeom prst="roundRect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4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51" grpId="0" autoUpdateAnimBg="0"/>
      <p:bldP spid="47152" grpId="0" autoUpdateAnimBg="0"/>
      <p:bldP spid="47153" grpId="0" autoUpdateAnimBg="0"/>
      <p:bldP spid="47154" grpId="0" autoUpdateAnimBg="0"/>
      <p:bldP spid="47158" grpId="0" autoUpdateAnimBg="0"/>
      <p:bldP spid="47159" grpId="0" autoUpdateAnimBg="0"/>
      <p:bldP spid="47160" grpId="0" autoUpdateAnimBg="0"/>
      <p:bldP spid="47161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6125</TotalTime>
  <Words>2743</Words>
  <Application>Microsoft Office PowerPoint</Application>
  <PresentationFormat>全屏显示(4:3)</PresentationFormat>
  <Paragraphs>298</Paragraphs>
  <Slides>43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293</cp:revision>
  <dcterms:created xsi:type="dcterms:W3CDTF">1601-01-01T00:00:00Z</dcterms:created>
  <dcterms:modified xsi:type="dcterms:W3CDTF">2020-02-11T13:28:04Z</dcterms:modified>
</cp:coreProperties>
</file>