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311" r:id="rId3"/>
    <p:sldId id="310" r:id="rId4"/>
    <p:sldId id="256" r:id="rId5"/>
    <p:sldId id="294" r:id="rId6"/>
    <p:sldId id="293" r:id="rId7"/>
    <p:sldId id="296" r:id="rId8"/>
    <p:sldId id="297" r:id="rId9"/>
    <p:sldId id="298" r:id="rId10"/>
    <p:sldId id="299" r:id="rId11"/>
    <p:sldId id="278" r:id="rId12"/>
    <p:sldId id="300" r:id="rId13"/>
    <p:sldId id="260" r:id="rId14"/>
    <p:sldId id="301" r:id="rId15"/>
    <p:sldId id="302" r:id="rId16"/>
    <p:sldId id="312" r:id="rId17"/>
    <p:sldId id="263" r:id="rId18"/>
    <p:sldId id="314" r:id="rId19"/>
    <p:sldId id="315" r:id="rId20"/>
    <p:sldId id="313" r:id="rId21"/>
    <p:sldId id="303" r:id="rId22"/>
    <p:sldId id="316" r:id="rId23"/>
    <p:sldId id="285" r:id="rId24"/>
    <p:sldId id="279" r:id="rId25"/>
    <p:sldId id="292" r:id="rId26"/>
    <p:sldId id="265" r:id="rId27"/>
    <p:sldId id="304" r:id="rId28"/>
    <p:sldId id="286" r:id="rId29"/>
    <p:sldId id="266" r:id="rId30"/>
    <p:sldId id="305" r:id="rId31"/>
    <p:sldId id="306" r:id="rId32"/>
    <p:sldId id="287" r:id="rId33"/>
    <p:sldId id="267" r:id="rId34"/>
    <p:sldId id="288" r:id="rId35"/>
    <p:sldId id="289" r:id="rId36"/>
    <p:sldId id="307" r:id="rId37"/>
    <p:sldId id="270" r:id="rId38"/>
    <p:sldId id="290" r:id="rId39"/>
    <p:sldId id="271" r:id="rId40"/>
    <p:sldId id="291" r:id="rId41"/>
    <p:sldId id="272" r:id="rId43"/>
    <p:sldId id="281" r:id="rId44"/>
    <p:sldId id="317" r:id="rId45"/>
    <p:sldId id="309" r:id="rId46"/>
    <p:sldId id="318" r:id="rId47"/>
    <p:sldId id="276" r:id="rId48"/>
  </p:sldIdLst>
  <p:sldSz cx="20162520" cy="14401800"/>
  <p:notesSz cx="6858000" cy="9144000"/>
  <p:defaultTextStyle>
    <a:defPPr>
      <a:defRPr lang="zh-CN"/>
    </a:defPPr>
    <a:lvl1pPr algn="ctr" rtl="0" fontAlgn="base">
      <a:spcBef>
        <a:spcPct val="0"/>
      </a:spcBef>
      <a:spcAft>
        <a:spcPct val="0"/>
      </a:spcAft>
      <a:defRPr kumimoji="1" sz="3200" kern="1200">
        <a:solidFill>
          <a:schemeClr val="tx1"/>
        </a:solidFill>
        <a:latin typeface="Times New Roman" panose="02020603050405020304" pitchFamily="18" charset="0"/>
        <a:ea typeface="宋体" panose="02010600030101010101" pitchFamily="2" charset="-122"/>
        <a:cs typeface="+mn-cs"/>
      </a:defRPr>
    </a:lvl1pPr>
    <a:lvl2pPr marL="611505" algn="ctr" rtl="0" fontAlgn="base">
      <a:spcBef>
        <a:spcPct val="0"/>
      </a:spcBef>
      <a:spcAft>
        <a:spcPct val="0"/>
      </a:spcAft>
      <a:defRPr kumimoji="1" sz="3200" kern="1200">
        <a:solidFill>
          <a:schemeClr val="tx1"/>
        </a:solidFill>
        <a:latin typeface="Times New Roman" panose="02020603050405020304" pitchFamily="18" charset="0"/>
        <a:ea typeface="宋体" panose="02010600030101010101" pitchFamily="2" charset="-122"/>
        <a:cs typeface="+mn-cs"/>
      </a:defRPr>
    </a:lvl2pPr>
    <a:lvl3pPr marL="1223645" algn="ctr" rtl="0" fontAlgn="base">
      <a:spcBef>
        <a:spcPct val="0"/>
      </a:spcBef>
      <a:spcAft>
        <a:spcPct val="0"/>
      </a:spcAft>
      <a:defRPr kumimoji="1" sz="3200" kern="1200">
        <a:solidFill>
          <a:schemeClr val="tx1"/>
        </a:solidFill>
        <a:latin typeface="Times New Roman" panose="02020603050405020304" pitchFamily="18" charset="0"/>
        <a:ea typeface="宋体" panose="02010600030101010101" pitchFamily="2" charset="-122"/>
        <a:cs typeface="+mn-cs"/>
      </a:defRPr>
    </a:lvl3pPr>
    <a:lvl4pPr marL="1835150" algn="ctr" rtl="0" fontAlgn="base">
      <a:spcBef>
        <a:spcPct val="0"/>
      </a:spcBef>
      <a:spcAft>
        <a:spcPct val="0"/>
      </a:spcAft>
      <a:defRPr kumimoji="1" sz="3200" kern="1200">
        <a:solidFill>
          <a:schemeClr val="tx1"/>
        </a:solidFill>
        <a:latin typeface="Times New Roman" panose="02020603050405020304" pitchFamily="18" charset="0"/>
        <a:ea typeface="宋体" panose="02010600030101010101" pitchFamily="2" charset="-122"/>
        <a:cs typeface="+mn-cs"/>
      </a:defRPr>
    </a:lvl4pPr>
    <a:lvl5pPr marL="2446655" algn="ctr" rtl="0" fontAlgn="base">
      <a:spcBef>
        <a:spcPct val="0"/>
      </a:spcBef>
      <a:spcAft>
        <a:spcPct val="0"/>
      </a:spcAft>
      <a:defRPr kumimoji="1" sz="3200" kern="1200">
        <a:solidFill>
          <a:schemeClr val="tx1"/>
        </a:solidFill>
        <a:latin typeface="Times New Roman" panose="02020603050405020304" pitchFamily="18" charset="0"/>
        <a:ea typeface="宋体" panose="02010600030101010101" pitchFamily="2" charset="-122"/>
        <a:cs typeface="+mn-cs"/>
      </a:defRPr>
    </a:lvl5pPr>
    <a:lvl6pPr marL="3058160" algn="l" defTabSz="1223645" rtl="0" eaLnBrk="1" latinLnBrk="0" hangingPunct="1">
      <a:defRPr kumimoji="1" sz="3200" kern="1200">
        <a:solidFill>
          <a:schemeClr val="tx1"/>
        </a:solidFill>
        <a:latin typeface="Times New Roman" panose="02020603050405020304" pitchFamily="18" charset="0"/>
        <a:ea typeface="宋体" panose="02010600030101010101" pitchFamily="2" charset="-122"/>
        <a:cs typeface="+mn-cs"/>
      </a:defRPr>
    </a:lvl6pPr>
    <a:lvl7pPr marL="3670300" algn="l" defTabSz="1223645" rtl="0" eaLnBrk="1" latinLnBrk="0" hangingPunct="1">
      <a:defRPr kumimoji="1" sz="3200" kern="1200">
        <a:solidFill>
          <a:schemeClr val="tx1"/>
        </a:solidFill>
        <a:latin typeface="Times New Roman" panose="02020603050405020304" pitchFamily="18" charset="0"/>
        <a:ea typeface="宋体" panose="02010600030101010101" pitchFamily="2" charset="-122"/>
        <a:cs typeface="+mn-cs"/>
      </a:defRPr>
    </a:lvl7pPr>
    <a:lvl8pPr marL="4281805" algn="l" defTabSz="1223645" rtl="0" eaLnBrk="1" latinLnBrk="0" hangingPunct="1">
      <a:defRPr kumimoji="1" sz="3200" kern="1200">
        <a:solidFill>
          <a:schemeClr val="tx1"/>
        </a:solidFill>
        <a:latin typeface="Times New Roman" panose="02020603050405020304" pitchFamily="18" charset="0"/>
        <a:ea typeface="宋体" panose="02010600030101010101" pitchFamily="2" charset="-122"/>
        <a:cs typeface="+mn-cs"/>
      </a:defRPr>
    </a:lvl8pPr>
    <a:lvl9pPr marL="4893310" algn="l" defTabSz="1223645" rtl="0" eaLnBrk="1" latinLnBrk="0" hangingPunct="1">
      <a:defRPr kumimoji="1" sz="32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FF3399"/>
    <a:srgbClr val="FF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52" autoAdjust="0"/>
    <p:restoredTop sz="94685" autoAdjust="0"/>
  </p:normalViewPr>
  <p:slideViewPr>
    <p:cSldViewPr snapToGrid="0">
      <p:cViewPr>
        <p:scale>
          <a:sx n="33" d="100"/>
          <a:sy n="33" d="100"/>
        </p:scale>
        <p:origin x="-2892" y="-906"/>
      </p:cViewPr>
      <p:guideLst>
        <p:guide orient="horz" pos="4537"/>
        <p:guide pos="635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notesMaster" Target="notesMasters/notesMaster1.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a:lvl1pPr>
          </a:lstStyle>
          <a:p>
            <a:pPr>
              <a:defRPr/>
            </a:pPr>
            <a:endParaRPr lang="en-US" altLang="zh-CN"/>
          </a:p>
        </p:txBody>
      </p:sp>
      <p:sp>
        <p:nvSpPr>
          <p:cNvPr id="2150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44036" name="Rectangle 4"/>
          <p:cNvSpPr>
            <a:spLocks noGrp="1" noRot="1" noChangeAspect="1" noChangeArrowheads="1" noTextEdit="1"/>
          </p:cNvSpPr>
          <p:nvPr>
            <p:ph type="sldImg" idx="2"/>
          </p:nvPr>
        </p:nvSpPr>
        <p:spPr bwMode="auto">
          <a:xfrm>
            <a:off x="1028700" y="685800"/>
            <a:ext cx="48006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151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a:lvl1pPr>
          </a:lstStyle>
          <a:p>
            <a:pPr>
              <a:defRPr/>
            </a:pPr>
            <a:endParaRPr lang="en-US" altLang="zh-CN"/>
          </a:p>
        </p:txBody>
      </p:sp>
      <p:sp>
        <p:nvSpPr>
          <p:cNvPr id="2151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D4B8314D-E13C-4D8D-9F58-8BDEFE2D67C6}"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Times New Roman" panose="02020603050405020304" pitchFamily="18" charset="0"/>
        <a:ea typeface="宋体" panose="02010600030101010101" pitchFamily="2" charset="-122"/>
        <a:cs typeface="+mn-cs"/>
      </a:defRPr>
    </a:lvl1pPr>
    <a:lvl2pPr marL="611505" algn="l" rtl="0" eaLnBrk="0" fontAlgn="base" hangingPunct="0">
      <a:spcBef>
        <a:spcPct val="30000"/>
      </a:spcBef>
      <a:spcAft>
        <a:spcPct val="0"/>
      </a:spcAft>
      <a:defRPr kumimoji="1" sz="1600" kern="1200">
        <a:solidFill>
          <a:schemeClr val="tx1"/>
        </a:solidFill>
        <a:latin typeface="Times New Roman" panose="02020603050405020304" pitchFamily="18" charset="0"/>
        <a:ea typeface="宋体" panose="02010600030101010101" pitchFamily="2" charset="-122"/>
        <a:cs typeface="+mn-cs"/>
      </a:defRPr>
    </a:lvl2pPr>
    <a:lvl3pPr marL="1223645" algn="l" rtl="0" eaLnBrk="0" fontAlgn="base" hangingPunct="0">
      <a:spcBef>
        <a:spcPct val="30000"/>
      </a:spcBef>
      <a:spcAft>
        <a:spcPct val="0"/>
      </a:spcAft>
      <a:defRPr kumimoji="1" sz="1600" kern="1200">
        <a:solidFill>
          <a:schemeClr val="tx1"/>
        </a:solidFill>
        <a:latin typeface="Times New Roman" panose="02020603050405020304" pitchFamily="18" charset="0"/>
        <a:ea typeface="宋体" panose="02010600030101010101" pitchFamily="2" charset="-122"/>
        <a:cs typeface="+mn-cs"/>
      </a:defRPr>
    </a:lvl3pPr>
    <a:lvl4pPr marL="1835150" algn="l" rtl="0" eaLnBrk="0" fontAlgn="base" hangingPunct="0">
      <a:spcBef>
        <a:spcPct val="30000"/>
      </a:spcBef>
      <a:spcAft>
        <a:spcPct val="0"/>
      </a:spcAft>
      <a:defRPr kumimoji="1" sz="1600" kern="1200">
        <a:solidFill>
          <a:schemeClr val="tx1"/>
        </a:solidFill>
        <a:latin typeface="Times New Roman" panose="02020603050405020304" pitchFamily="18" charset="0"/>
        <a:ea typeface="宋体" panose="02010600030101010101" pitchFamily="2" charset="-122"/>
        <a:cs typeface="+mn-cs"/>
      </a:defRPr>
    </a:lvl4pPr>
    <a:lvl5pPr marL="2446655" algn="l" rtl="0" eaLnBrk="0" fontAlgn="base" hangingPunct="0">
      <a:spcBef>
        <a:spcPct val="30000"/>
      </a:spcBef>
      <a:spcAft>
        <a:spcPct val="0"/>
      </a:spcAft>
      <a:defRPr kumimoji="1" sz="1600" kern="1200">
        <a:solidFill>
          <a:schemeClr val="tx1"/>
        </a:solidFill>
        <a:latin typeface="Times New Roman" panose="02020603050405020304" pitchFamily="18" charset="0"/>
        <a:ea typeface="宋体" panose="02010600030101010101" pitchFamily="2" charset="-122"/>
        <a:cs typeface="+mn-cs"/>
      </a:defRPr>
    </a:lvl5pPr>
    <a:lvl6pPr marL="3058160" algn="l" defTabSz="1223645" rtl="0" eaLnBrk="1" latinLnBrk="0" hangingPunct="1">
      <a:defRPr sz="1600" kern="1200">
        <a:solidFill>
          <a:schemeClr val="tx1"/>
        </a:solidFill>
        <a:latin typeface="+mn-lt"/>
        <a:ea typeface="+mn-ea"/>
        <a:cs typeface="+mn-cs"/>
      </a:defRPr>
    </a:lvl6pPr>
    <a:lvl7pPr marL="3670300" algn="l" defTabSz="1223645" rtl="0" eaLnBrk="1" latinLnBrk="0" hangingPunct="1">
      <a:defRPr sz="1600" kern="1200">
        <a:solidFill>
          <a:schemeClr val="tx1"/>
        </a:solidFill>
        <a:latin typeface="+mn-lt"/>
        <a:ea typeface="+mn-ea"/>
        <a:cs typeface="+mn-cs"/>
      </a:defRPr>
    </a:lvl7pPr>
    <a:lvl8pPr marL="4281805" algn="l" defTabSz="1223645" rtl="0" eaLnBrk="1" latinLnBrk="0" hangingPunct="1">
      <a:defRPr sz="1600" kern="1200">
        <a:solidFill>
          <a:schemeClr val="tx1"/>
        </a:solidFill>
        <a:latin typeface="+mn-lt"/>
        <a:ea typeface="+mn-ea"/>
        <a:cs typeface="+mn-cs"/>
      </a:defRPr>
    </a:lvl8pPr>
    <a:lvl9pPr marL="4893310" algn="l" defTabSz="122364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4B8314D-E13C-4D8D-9F58-8BDEFE2D67C6}"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12215" y="4474559"/>
            <a:ext cx="17138413" cy="308638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3024428" y="8161022"/>
            <a:ext cx="14113987" cy="3680459"/>
          </a:xfrm>
        </p:spPr>
        <p:txBody>
          <a:bodyPr/>
          <a:lstStyle>
            <a:lvl1pPr marL="0" indent="0" algn="ctr">
              <a:buNone/>
              <a:defRPr/>
            </a:lvl1pPr>
            <a:lvl2pPr marL="611505" indent="0" algn="ctr">
              <a:buNone/>
              <a:defRPr/>
            </a:lvl2pPr>
            <a:lvl3pPr marL="1223645" indent="0" algn="ctr">
              <a:buNone/>
              <a:defRPr/>
            </a:lvl3pPr>
            <a:lvl4pPr marL="1835150" indent="0" algn="ctr">
              <a:buNone/>
              <a:defRPr/>
            </a:lvl4pPr>
            <a:lvl5pPr marL="2446655" indent="0" algn="ctr">
              <a:buNone/>
              <a:defRPr/>
            </a:lvl5pPr>
            <a:lvl6pPr marL="3058160" indent="0" algn="ctr">
              <a:buNone/>
              <a:defRPr/>
            </a:lvl6pPr>
            <a:lvl7pPr marL="3670300" indent="0" algn="ctr">
              <a:buNone/>
              <a:defRPr/>
            </a:lvl7pPr>
            <a:lvl8pPr marL="4281805" indent="0" algn="ctr">
              <a:buNone/>
              <a:defRPr/>
            </a:lvl8pPr>
            <a:lvl9pPr marL="489331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270D39B-E377-49EF-8149-B9F345AADC78}"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3CB4893-ACA4-4A16-A54F-2FB672AB3532}"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366025" y="1280160"/>
            <a:ext cx="4284603" cy="1152144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512213" y="1280160"/>
            <a:ext cx="12657100" cy="1152144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C41CB02-EB99-4ABE-9F00-D51439C34D4C}"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C28DD79-E438-40D8-925F-20DF4EF37F4D}"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592130" y="9255159"/>
            <a:ext cx="17138413" cy="2860358"/>
          </a:xfrm>
        </p:spPr>
        <p:txBody>
          <a:bodyPr anchor="t"/>
          <a:lstStyle>
            <a:lvl1pPr algn="l">
              <a:defRPr sz="54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592130" y="6104765"/>
            <a:ext cx="17138413" cy="3150394"/>
          </a:xfrm>
        </p:spPr>
        <p:txBody>
          <a:bodyPr anchor="b"/>
          <a:lstStyle>
            <a:lvl1pPr marL="0" indent="0">
              <a:buNone/>
              <a:defRPr sz="2700"/>
            </a:lvl1pPr>
            <a:lvl2pPr marL="611505" indent="0">
              <a:buNone/>
              <a:defRPr sz="2400"/>
            </a:lvl2pPr>
            <a:lvl3pPr marL="1223645" indent="0">
              <a:buNone/>
              <a:defRPr sz="2200"/>
            </a:lvl3pPr>
            <a:lvl4pPr marL="1835150" indent="0">
              <a:buNone/>
              <a:defRPr sz="1800"/>
            </a:lvl4pPr>
            <a:lvl5pPr marL="2446655" indent="0">
              <a:buNone/>
              <a:defRPr sz="1800"/>
            </a:lvl5pPr>
            <a:lvl6pPr marL="3058160" indent="0">
              <a:buNone/>
              <a:defRPr sz="1800"/>
            </a:lvl6pPr>
            <a:lvl7pPr marL="3670300" indent="0">
              <a:buNone/>
              <a:defRPr sz="1800"/>
            </a:lvl7pPr>
            <a:lvl8pPr marL="4281805" indent="0">
              <a:buNone/>
              <a:defRPr sz="1800"/>
            </a:lvl8pPr>
            <a:lvl9pPr marL="4893310" indent="0">
              <a:buNone/>
              <a:defRPr sz="18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E4AD82B-C7E1-4DB2-A2F2-E1FE71BC5DEF}"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512214" y="4160520"/>
            <a:ext cx="8470850" cy="8641080"/>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10179775" y="4160520"/>
            <a:ext cx="8470850" cy="8641080"/>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7994EFA-4035-4E71-801D-F2E0972BF54E}"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08143" y="576072"/>
            <a:ext cx="18146554" cy="24003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08142" y="3224407"/>
            <a:ext cx="8909352" cy="1342169"/>
          </a:xfrm>
        </p:spPr>
        <p:txBody>
          <a:bodyPr anchor="b"/>
          <a:lstStyle>
            <a:lvl1pPr marL="0" indent="0">
              <a:buNone/>
              <a:defRPr sz="3200" b="1"/>
            </a:lvl1pPr>
            <a:lvl2pPr marL="611505" indent="0">
              <a:buNone/>
              <a:defRPr sz="2700" b="1"/>
            </a:lvl2pPr>
            <a:lvl3pPr marL="1223645" indent="0">
              <a:buNone/>
              <a:defRPr sz="2400" b="1"/>
            </a:lvl3pPr>
            <a:lvl4pPr marL="1835150" indent="0">
              <a:buNone/>
              <a:defRPr sz="2200" b="1"/>
            </a:lvl4pPr>
            <a:lvl5pPr marL="2446655" indent="0">
              <a:buNone/>
              <a:defRPr sz="2200" b="1"/>
            </a:lvl5pPr>
            <a:lvl6pPr marL="3058160" indent="0">
              <a:buNone/>
              <a:defRPr sz="2200" b="1"/>
            </a:lvl6pPr>
            <a:lvl7pPr marL="3670300" indent="0">
              <a:buNone/>
              <a:defRPr sz="2200" b="1"/>
            </a:lvl7pPr>
            <a:lvl8pPr marL="4281805" indent="0">
              <a:buNone/>
              <a:defRPr sz="2200" b="1"/>
            </a:lvl8pPr>
            <a:lvl9pPr marL="4893310" indent="0">
              <a:buNone/>
              <a:defRPr sz="2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008142" y="4566574"/>
            <a:ext cx="8909352" cy="8299037"/>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10243300" y="3224407"/>
            <a:ext cx="8911399" cy="1342169"/>
          </a:xfrm>
        </p:spPr>
        <p:txBody>
          <a:bodyPr anchor="b"/>
          <a:lstStyle>
            <a:lvl1pPr marL="0" indent="0">
              <a:buNone/>
              <a:defRPr sz="3200" b="1"/>
            </a:lvl1pPr>
            <a:lvl2pPr marL="611505" indent="0">
              <a:buNone/>
              <a:defRPr sz="2700" b="1"/>
            </a:lvl2pPr>
            <a:lvl3pPr marL="1223645" indent="0">
              <a:buNone/>
              <a:defRPr sz="2400" b="1"/>
            </a:lvl3pPr>
            <a:lvl4pPr marL="1835150" indent="0">
              <a:buNone/>
              <a:defRPr sz="2200" b="1"/>
            </a:lvl4pPr>
            <a:lvl5pPr marL="2446655" indent="0">
              <a:buNone/>
              <a:defRPr sz="2200" b="1"/>
            </a:lvl5pPr>
            <a:lvl6pPr marL="3058160" indent="0">
              <a:buNone/>
              <a:defRPr sz="2200" b="1"/>
            </a:lvl6pPr>
            <a:lvl7pPr marL="3670300" indent="0">
              <a:buNone/>
              <a:defRPr sz="2200" b="1"/>
            </a:lvl7pPr>
            <a:lvl8pPr marL="4281805" indent="0">
              <a:buNone/>
              <a:defRPr sz="2200" b="1"/>
            </a:lvl8pPr>
            <a:lvl9pPr marL="4893310" indent="0">
              <a:buNone/>
              <a:defRPr sz="2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10243300" y="4566574"/>
            <a:ext cx="8911399" cy="8299037"/>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E277167-1CDD-4F6E-A603-8329B448E69A}"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0DCFD6B-107A-4F6C-B023-8A8CDF0251C9}"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F31D9BC7-78C4-4FB1-ACAA-0585DBD7BAA2}"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08142" y="574074"/>
            <a:ext cx="6632838" cy="2440305"/>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7882770" y="574075"/>
            <a:ext cx="11271928" cy="12291536"/>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1008142" y="3014380"/>
            <a:ext cx="6632838" cy="9851231"/>
          </a:xfrm>
        </p:spPr>
        <p:txBody>
          <a:bodyPr/>
          <a:lstStyle>
            <a:lvl1pPr marL="0" indent="0">
              <a:buNone/>
              <a:defRPr sz="1800"/>
            </a:lvl1pPr>
            <a:lvl2pPr marL="611505" indent="0">
              <a:buNone/>
              <a:defRPr sz="1600"/>
            </a:lvl2pPr>
            <a:lvl3pPr marL="1223645" indent="0">
              <a:buNone/>
              <a:defRPr sz="1300"/>
            </a:lvl3pPr>
            <a:lvl4pPr marL="1835150" indent="0">
              <a:buNone/>
              <a:defRPr sz="1200"/>
            </a:lvl4pPr>
            <a:lvl5pPr marL="2446655" indent="0">
              <a:buNone/>
              <a:defRPr sz="1200"/>
            </a:lvl5pPr>
            <a:lvl6pPr marL="3058160" indent="0">
              <a:buNone/>
              <a:defRPr sz="1200"/>
            </a:lvl6pPr>
            <a:lvl7pPr marL="3670300" indent="0">
              <a:buNone/>
              <a:defRPr sz="1200"/>
            </a:lvl7pPr>
            <a:lvl8pPr marL="4281805" indent="0">
              <a:buNone/>
              <a:defRPr sz="1200"/>
            </a:lvl8pPr>
            <a:lvl9pPr marL="4893310" indent="0">
              <a:buNone/>
              <a:defRPr sz="12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0E73C73-07DE-48F8-B0F8-1A60E0C3BD1C}"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52656" y="10081264"/>
            <a:ext cx="12097703" cy="1190149"/>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952656" y="1286162"/>
            <a:ext cx="12097703" cy="8641080"/>
          </a:xfrm>
        </p:spPr>
        <p:txBody>
          <a:bodyPr/>
          <a:lstStyle>
            <a:lvl1pPr marL="0" indent="0">
              <a:buNone/>
              <a:defRPr sz="4300"/>
            </a:lvl1pPr>
            <a:lvl2pPr marL="611505" indent="0">
              <a:buNone/>
              <a:defRPr sz="3800"/>
            </a:lvl2pPr>
            <a:lvl3pPr marL="1223645" indent="0">
              <a:buNone/>
              <a:defRPr sz="3200"/>
            </a:lvl3pPr>
            <a:lvl4pPr marL="1835150" indent="0">
              <a:buNone/>
              <a:defRPr sz="2700"/>
            </a:lvl4pPr>
            <a:lvl5pPr marL="2446655" indent="0">
              <a:buNone/>
              <a:defRPr sz="2700"/>
            </a:lvl5pPr>
            <a:lvl6pPr marL="3058160" indent="0">
              <a:buNone/>
              <a:defRPr sz="2700"/>
            </a:lvl6pPr>
            <a:lvl7pPr marL="3670300" indent="0">
              <a:buNone/>
              <a:defRPr sz="2700"/>
            </a:lvl7pPr>
            <a:lvl8pPr marL="4281805" indent="0">
              <a:buNone/>
              <a:defRPr sz="2700"/>
            </a:lvl8pPr>
            <a:lvl9pPr marL="4893310" indent="0">
              <a:buNone/>
              <a:defRPr sz="2700"/>
            </a:lvl9pPr>
          </a:lstStyle>
          <a:p>
            <a:pPr lvl="0"/>
            <a:endParaRPr lang="zh-CN" altLang="en-US" noProof="0" smtClean="0"/>
          </a:p>
        </p:txBody>
      </p:sp>
      <p:sp>
        <p:nvSpPr>
          <p:cNvPr id="4" name="文本占位符 3"/>
          <p:cNvSpPr>
            <a:spLocks noGrp="1"/>
          </p:cNvSpPr>
          <p:nvPr>
            <p:ph type="body" sz="half" idx="2"/>
          </p:nvPr>
        </p:nvSpPr>
        <p:spPr>
          <a:xfrm>
            <a:off x="3952656" y="11271412"/>
            <a:ext cx="12097703" cy="1690210"/>
          </a:xfrm>
        </p:spPr>
        <p:txBody>
          <a:bodyPr/>
          <a:lstStyle>
            <a:lvl1pPr marL="0" indent="0">
              <a:buNone/>
              <a:defRPr sz="1800"/>
            </a:lvl1pPr>
            <a:lvl2pPr marL="611505" indent="0">
              <a:buNone/>
              <a:defRPr sz="1600"/>
            </a:lvl2pPr>
            <a:lvl3pPr marL="1223645" indent="0">
              <a:buNone/>
              <a:defRPr sz="1300"/>
            </a:lvl3pPr>
            <a:lvl4pPr marL="1835150" indent="0">
              <a:buNone/>
              <a:defRPr sz="1200"/>
            </a:lvl4pPr>
            <a:lvl5pPr marL="2446655" indent="0">
              <a:buNone/>
              <a:defRPr sz="1200"/>
            </a:lvl5pPr>
            <a:lvl6pPr marL="3058160" indent="0">
              <a:buNone/>
              <a:defRPr sz="1200"/>
            </a:lvl6pPr>
            <a:lvl7pPr marL="3670300" indent="0">
              <a:buNone/>
              <a:defRPr sz="1200"/>
            </a:lvl7pPr>
            <a:lvl8pPr marL="4281805" indent="0">
              <a:buNone/>
              <a:defRPr sz="1200"/>
            </a:lvl8pPr>
            <a:lvl9pPr marL="4893310" indent="0">
              <a:buNone/>
              <a:defRPr sz="12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AAE43E9-2777-4498-AE99-B1C2A96A480F}"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12215" y="1280160"/>
            <a:ext cx="17138413"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790" tIns="103394" rIns="206790" bIns="103394"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1512215" y="4160520"/>
            <a:ext cx="17138413" cy="8641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790" tIns="103394" rIns="206790" bIns="103394"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1512213" y="13121641"/>
            <a:ext cx="4200592" cy="96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790" tIns="103394" rIns="206790" bIns="103394" numCol="1" anchor="t" anchorCtr="0" compatLnSpc="1"/>
          <a:lstStyle>
            <a:lvl1pPr algn="l" defTabSz="2066290">
              <a:defRPr/>
            </a:lvl1pPr>
          </a:lstStyle>
          <a:p>
            <a:pPr>
              <a:defRPr/>
            </a:pPr>
            <a:endParaRPr lang="en-US" altLang="zh-CN"/>
          </a:p>
        </p:txBody>
      </p:sp>
      <p:sp>
        <p:nvSpPr>
          <p:cNvPr id="1029" name="Rectangle 5"/>
          <p:cNvSpPr>
            <a:spLocks noGrp="1" noChangeArrowheads="1"/>
          </p:cNvSpPr>
          <p:nvPr>
            <p:ph type="ftr" sz="quarter" idx="3"/>
          </p:nvPr>
        </p:nvSpPr>
        <p:spPr bwMode="auto">
          <a:xfrm>
            <a:off x="6888972" y="13121641"/>
            <a:ext cx="6384899" cy="96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790" tIns="103394" rIns="206790" bIns="103394" numCol="1" anchor="t" anchorCtr="0" compatLnSpc="1"/>
          <a:lstStyle>
            <a:lvl1pPr defTabSz="2066290">
              <a:defRPr/>
            </a:lvl1pPr>
          </a:lstStyle>
          <a:p>
            <a:pPr>
              <a:defRPr/>
            </a:pPr>
            <a:endParaRPr lang="en-US" altLang="zh-CN"/>
          </a:p>
        </p:txBody>
      </p:sp>
      <p:sp>
        <p:nvSpPr>
          <p:cNvPr id="1030" name="Rectangle 6"/>
          <p:cNvSpPr>
            <a:spLocks noGrp="1" noChangeArrowheads="1"/>
          </p:cNvSpPr>
          <p:nvPr>
            <p:ph type="sldNum" sz="quarter" idx="4"/>
          </p:nvPr>
        </p:nvSpPr>
        <p:spPr bwMode="auto">
          <a:xfrm>
            <a:off x="15460228" y="1"/>
            <a:ext cx="4200592" cy="96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790" tIns="103394" rIns="206790" bIns="103394" numCol="1" anchor="t" anchorCtr="0" compatLnSpc="1"/>
          <a:lstStyle>
            <a:lvl1pPr algn="r" defTabSz="2066290">
              <a:defRPr sz="4400" b="1">
                <a:solidFill>
                  <a:srgbClr val="0000FF"/>
                </a:solidFill>
              </a:defRPr>
            </a:lvl1pPr>
          </a:lstStyle>
          <a:p>
            <a:pPr>
              <a:defRPr/>
            </a:pPr>
            <a:fld id="{78627BF2-74F1-4B3F-B8E1-EE5DD4301566}"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2066290" rtl="0" eaLnBrk="0" fontAlgn="base" hangingPunct="0">
        <a:spcBef>
          <a:spcPct val="0"/>
        </a:spcBef>
        <a:spcAft>
          <a:spcPct val="0"/>
        </a:spcAft>
        <a:defRPr kumimoji="1" sz="9900">
          <a:solidFill>
            <a:schemeClr val="tx2"/>
          </a:solidFill>
          <a:latin typeface="+mj-lt"/>
          <a:ea typeface="+mj-ea"/>
          <a:cs typeface="+mj-cs"/>
        </a:defRPr>
      </a:lvl1pPr>
      <a:lvl2pPr algn="ctr" defTabSz="2066290" rtl="0" eaLnBrk="0" fontAlgn="base" hangingPunct="0">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2pPr>
      <a:lvl3pPr algn="ctr" defTabSz="2066290" rtl="0" eaLnBrk="0" fontAlgn="base" hangingPunct="0">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3pPr>
      <a:lvl4pPr algn="ctr" defTabSz="2066290" rtl="0" eaLnBrk="0" fontAlgn="base" hangingPunct="0">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4pPr>
      <a:lvl5pPr algn="ctr" defTabSz="2066290" rtl="0" eaLnBrk="0" fontAlgn="base" hangingPunct="0">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5pPr>
      <a:lvl6pPr marL="611505" algn="ctr" defTabSz="2066290" rtl="0" fontAlgn="base">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6pPr>
      <a:lvl7pPr marL="1223645" algn="ctr" defTabSz="2066290" rtl="0" fontAlgn="base">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7pPr>
      <a:lvl8pPr marL="1835150" algn="ctr" defTabSz="2066290" rtl="0" fontAlgn="base">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8pPr>
      <a:lvl9pPr marL="2446655" algn="ctr" defTabSz="2066290" rtl="0" fontAlgn="base">
        <a:spcBef>
          <a:spcPct val="0"/>
        </a:spcBef>
        <a:spcAft>
          <a:spcPct val="0"/>
        </a:spcAft>
        <a:defRPr kumimoji="1" sz="9900">
          <a:solidFill>
            <a:schemeClr val="tx2"/>
          </a:solidFill>
          <a:latin typeface="Times New Roman" panose="02020603050405020304" pitchFamily="18" charset="0"/>
          <a:ea typeface="宋体" panose="02010600030101010101" pitchFamily="2" charset="-122"/>
        </a:defRPr>
      </a:lvl9pPr>
    </p:titleStyle>
    <p:bodyStyle>
      <a:lvl1pPr marL="777240" indent="-777240" algn="l" defTabSz="2066290" rtl="0" eaLnBrk="0" fontAlgn="base" hangingPunct="0">
        <a:spcBef>
          <a:spcPct val="20000"/>
        </a:spcBef>
        <a:spcAft>
          <a:spcPct val="0"/>
        </a:spcAft>
        <a:buChar char="•"/>
        <a:defRPr kumimoji="1" sz="7300">
          <a:solidFill>
            <a:schemeClr val="tx1"/>
          </a:solidFill>
          <a:latin typeface="+mn-lt"/>
          <a:ea typeface="+mn-ea"/>
          <a:cs typeface="+mn-cs"/>
        </a:defRPr>
      </a:lvl1pPr>
      <a:lvl2pPr marL="1680210" indent="-645795" algn="l" defTabSz="2066290" rtl="0" eaLnBrk="0" fontAlgn="base" hangingPunct="0">
        <a:spcBef>
          <a:spcPct val="20000"/>
        </a:spcBef>
        <a:spcAft>
          <a:spcPct val="0"/>
        </a:spcAft>
        <a:buChar char="–"/>
        <a:defRPr kumimoji="1" sz="6500">
          <a:solidFill>
            <a:schemeClr val="tx1"/>
          </a:solidFill>
          <a:latin typeface="+mn-lt"/>
          <a:ea typeface="+mn-ea"/>
        </a:defRPr>
      </a:lvl2pPr>
      <a:lvl3pPr marL="2582545" indent="-516255" algn="l" defTabSz="2066290" rtl="0" eaLnBrk="0" fontAlgn="base" hangingPunct="0">
        <a:spcBef>
          <a:spcPct val="20000"/>
        </a:spcBef>
        <a:spcAft>
          <a:spcPct val="0"/>
        </a:spcAft>
        <a:buChar char="•"/>
        <a:defRPr kumimoji="1" sz="5500">
          <a:solidFill>
            <a:schemeClr val="tx1"/>
          </a:solidFill>
          <a:latin typeface="+mn-lt"/>
          <a:ea typeface="+mn-ea"/>
        </a:defRPr>
      </a:lvl3pPr>
      <a:lvl4pPr marL="3618865" indent="-518160" algn="l" defTabSz="2066290" rtl="0" eaLnBrk="0" fontAlgn="base" hangingPunct="0">
        <a:spcBef>
          <a:spcPct val="20000"/>
        </a:spcBef>
        <a:spcAft>
          <a:spcPct val="0"/>
        </a:spcAft>
        <a:buChar char="–"/>
        <a:defRPr kumimoji="1" sz="4400">
          <a:solidFill>
            <a:schemeClr val="tx1"/>
          </a:solidFill>
          <a:latin typeface="+mn-lt"/>
          <a:ea typeface="+mn-ea"/>
        </a:defRPr>
      </a:lvl4pPr>
      <a:lvl5pPr marL="4653280" indent="-516255" algn="l" defTabSz="2066290" rtl="0" eaLnBrk="0" fontAlgn="base" hangingPunct="0">
        <a:spcBef>
          <a:spcPct val="20000"/>
        </a:spcBef>
        <a:spcAft>
          <a:spcPct val="0"/>
        </a:spcAft>
        <a:buChar char="»"/>
        <a:defRPr kumimoji="1" sz="4400">
          <a:solidFill>
            <a:schemeClr val="tx1"/>
          </a:solidFill>
          <a:latin typeface="+mn-lt"/>
          <a:ea typeface="+mn-ea"/>
        </a:defRPr>
      </a:lvl5pPr>
      <a:lvl6pPr marL="5265420" indent="-516255" algn="l" defTabSz="2066290" rtl="0" fontAlgn="base">
        <a:spcBef>
          <a:spcPct val="20000"/>
        </a:spcBef>
        <a:spcAft>
          <a:spcPct val="0"/>
        </a:spcAft>
        <a:buChar char="»"/>
        <a:defRPr kumimoji="1" sz="4400">
          <a:solidFill>
            <a:schemeClr val="tx1"/>
          </a:solidFill>
          <a:latin typeface="+mn-lt"/>
          <a:ea typeface="+mn-ea"/>
        </a:defRPr>
      </a:lvl6pPr>
      <a:lvl7pPr marL="5876925" indent="-516255" algn="l" defTabSz="2066290" rtl="0" fontAlgn="base">
        <a:spcBef>
          <a:spcPct val="20000"/>
        </a:spcBef>
        <a:spcAft>
          <a:spcPct val="0"/>
        </a:spcAft>
        <a:buChar char="»"/>
        <a:defRPr kumimoji="1" sz="4400">
          <a:solidFill>
            <a:schemeClr val="tx1"/>
          </a:solidFill>
          <a:latin typeface="+mn-lt"/>
          <a:ea typeface="+mn-ea"/>
        </a:defRPr>
      </a:lvl7pPr>
      <a:lvl8pPr marL="6488430" indent="-516255" algn="l" defTabSz="2066290" rtl="0" fontAlgn="base">
        <a:spcBef>
          <a:spcPct val="20000"/>
        </a:spcBef>
        <a:spcAft>
          <a:spcPct val="0"/>
        </a:spcAft>
        <a:buChar char="»"/>
        <a:defRPr kumimoji="1" sz="4400">
          <a:solidFill>
            <a:schemeClr val="tx1"/>
          </a:solidFill>
          <a:latin typeface="+mn-lt"/>
          <a:ea typeface="+mn-ea"/>
        </a:defRPr>
      </a:lvl8pPr>
      <a:lvl9pPr marL="7099935" indent="-516255" algn="l" defTabSz="2066290" rtl="0" fontAlgn="base">
        <a:spcBef>
          <a:spcPct val="20000"/>
        </a:spcBef>
        <a:spcAft>
          <a:spcPct val="0"/>
        </a:spcAft>
        <a:buChar char="»"/>
        <a:defRPr kumimoji="1" sz="4400">
          <a:solidFill>
            <a:schemeClr val="tx1"/>
          </a:solidFill>
          <a:latin typeface="+mn-lt"/>
          <a:ea typeface="+mn-ea"/>
        </a:defRPr>
      </a:lvl9pPr>
    </p:bodyStyle>
    <p:otherStyle>
      <a:defPPr>
        <a:defRPr lang="zh-CN"/>
      </a:defPPr>
      <a:lvl1pPr marL="0" algn="l" defTabSz="1223645" rtl="0" eaLnBrk="1" latinLnBrk="0" hangingPunct="1">
        <a:defRPr sz="2400" kern="1200">
          <a:solidFill>
            <a:schemeClr val="tx1"/>
          </a:solidFill>
          <a:latin typeface="+mn-lt"/>
          <a:ea typeface="+mn-ea"/>
          <a:cs typeface="+mn-cs"/>
        </a:defRPr>
      </a:lvl1pPr>
      <a:lvl2pPr marL="611505" algn="l" defTabSz="1223645" rtl="0" eaLnBrk="1" latinLnBrk="0" hangingPunct="1">
        <a:defRPr sz="2400" kern="1200">
          <a:solidFill>
            <a:schemeClr val="tx1"/>
          </a:solidFill>
          <a:latin typeface="+mn-lt"/>
          <a:ea typeface="+mn-ea"/>
          <a:cs typeface="+mn-cs"/>
        </a:defRPr>
      </a:lvl2pPr>
      <a:lvl3pPr marL="1223645" algn="l" defTabSz="1223645" rtl="0" eaLnBrk="1" latinLnBrk="0" hangingPunct="1">
        <a:defRPr sz="2400" kern="1200">
          <a:solidFill>
            <a:schemeClr val="tx1"/>
          </a:solidFill>
          <a:latin typeface="+mn-lt"/>
          <a:ea typeface="+mn-ea"/>
          <a:cs typeface="+mn-cs"/>
        </a:defRPr>
      </a:lvl3pPr>
      <a:lvl4pPr marL="1835150" algn="l" defTabSz="1223645" rtl="0" eaLnBrk="1" latinLnBrk="0" hangingPunct="1">
        <a:defRPr sz="2400" kern="1200">
          <a:solidFill>
            <a:schemeClr val="tx1"/>
          </a:solidFill>
          <a:latin typeface="+mn-lt"/>
          <a:ea typeface="+mn-ea"/>
          <a:cs typeface="+mn-cs"/>
        </a:defRPr>
      </a:lvl4pPr>
      <a:lvl5pPr marL="2446655" algn="l" defTabSz="1223645" rtl="0" eaLnBrk="1" latinLnBrk="0" hangingPunct="1">
        <a:defRPr sz="2400" kern="1200">
          <a:solidFill>
            <a:schemeClr val="tx1"/>
          </a:solidFill>
          <a:latin typeface="+mn-lt"/>
          <a:ea typeface="+mn-ea"/>
          <a:cs typeface="+mn-cs"/>
        </a:defRPr>
      </a:lvl5pPr>
      <a:lvl6pPr marL="3058160" algn="l" defTabSz="1223645" rtl="0" eaLnBrk="1" latinLnBrk="0" hangingPunct="1">
        <a:defRPr sz="2400" kern="1200">
          <a:solidFill>
            <a:schemeClr val="tx1"/>
          </a:solidFill>
          <a:latin typeface="+mn-lt"/>
          <a:ea typeface="+mn-ea"/>
          <a:cs typeface="+mn-cs"/>
        </a:defRPr>
      </a:lvl6pPr>
      <a:lvl7pPr marL="3670300" algn="l" defTabSz="1223645" rtl="0" eaLnBrk="1" latinLnBrk="0" hangingPunct="1">
        <a:defRPr sz="2400" kern="1200">
          <a:solidFill>
            <a:schemeClr val="tx1"/>
          </a:solidFill>
          <a:latin typeface="+mn-lt"/>
          <a:ea typeface="+mn-ea"/>
          <a:cs typeface="+mn-cs"/>
        </a:defRPr>
      </a:lvl7pPr>
      <a:lvl8pPr marL="4281805" algn="l" defTabSz="1223645" rtl="0" eaLnBrk="1" latinLnBrk="0" hangingPunct="1">
        <a:defRPr sz="2400" kern="1200">
          <a:solidFill>
            <a:schemeClr val="tx1"/>
          </a:solidFill>
          <a:latin typeface="+mn-lt"/>
          <a:ea typeface="+mn-ea"/>
          <a:cs typeface="+mn-cs"/>
        </a:defRPr>
      </a:lvl8pPr>
      <a:lvl9pPr marL="4893310" algn="l" defTabSz="122364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36.xml"/><Relationship Id="rId8" Type="http://schemas.openxmlformats.org/officeDocument/2006/relationships/slide" Target="slide32.xml"/><Relationship Id="rId7" Type="http://schemas.openxmlformats.org/officeDocument/2006/relationships/slide" Target="slide23.xml"/><Relationship Id="rId6" Type="http://schemas.openxmlformats.org/officeDocument/2006/relationships/slide" Target="slide45.xml"/><Relationship Id="rId5" Type="http://schemas.openxmlformats.org/officeDocument/2006/relationships/slide" Target="slide17.xml"/><Relationship Id="rId4" Type="http://schemas.openxmlformats.org/officeDocument/2006/relationships/slide" Target="slide16.xml"/><Relationship Id="rId3" Type="http://schemas.openxmlformats.org/officeDocument/2006/relationships/slide" Target="slide12.xml"/><Relationship Id="rId2" Type="http://schemas.openxmlformats.org/officeDocument/2006/relationships/slide" Target="slide4.xml"/><Relationship Id="rId11" Type="http://schemas.openxmlformats.org/officeDocument/2006/relationships/slideLayout" Target="../slideLayouts/slideLayout7.xml"/><Relationship Id="rId10" Type="http://schemas.openxmlformats.org/officeDocument/2006/relationships/slide" Target="slide39.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wmf"/><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xml"/><Relationship Id="rId2" Type="http://schemas.openxmlformats.org/officeDocument/2006/relationships/image" Target="../media/image15.wmf"/><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3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 Target="slide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slide" Target="slide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png"/><Relationship Id="rId1" Type="http://schemas.openxmlformats.org/officeDocument/2006/relationships/image" Target="../media/image5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0.png"/><Relationship Id="rId3" Type="http://schemas.openxmlformats.org/officeDocument/2006/relationships/slide" Target="slide1.xml"/><Relationship Id="rId2" Type="http://schemas.openxmlformats.org/officeDocument/2006/relationships/image" Target="../media/image59.png"/><Relationship Id="rId1"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wm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31D9BC7-78C4-4FB1-ACAA-0585DBD7BAA2}" type="slidenum">
              <a:rPr lang="en-US" altLang="zh-CN" smtClean="0"/>
            </a:fld>
            <a:endParaRPr lang="en-US" altLang="zh-CN"/>
          </a:p>
        </p:txBody>
      </p:sp>
      <p:sp>
        <p:nvSpPr>
          <p:cNvPr id="3" name="Text Box 1031">
            <a:hlinkClick r:id="rId1" action="ppaction://hlinksldjump"/>
          </p:cNvPr>
          <p:cNvSpPr txBox="1">
            <a:spLocks noChangeArrowheads="1"/>
          </p:cNvSpPr>
          <p:nvPr/>
        </p:nvSpPr>
        <p:spPr bwMode="auto">
          <a:xfrm>
            <a:off x="1632837" y="2406079"/>
            <a:ext cx="17392497"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solidFill>
                  <a:schemeClr val="accent1">
                    <a:lumMod val="75000"/>
                  </a:schemeClr>
                </a:solidFill>
                <a:latin typeface="宋体" panose="02010600030101010101" pitchFamily="2" charset="-122"/>
              </a:rPr>
              <a:t>4.1   </a:t>
            </a:r>
            <a:r>
              <a:rPr lang="zh-CN" altLang="en-US" sz="4300" b="1" dirty="0">
                <a:solidFill>
                  <a:schemeClr val="accent1">
                    <a:lumMod val="75000"/>
                  </a:schemeClr>
                </a:solidFill>
                <a:latin typeface="宋体" panose="02010600030101010101" pitchFamily="2" charset="-122"/>
              </a:rPr>
              <a:t>概  </a:t>
            </a:r>
            <a:r>
              <a:rPr lang="zh-CN" altLang="en-US" sz="4300" b="1" dirty="0" smtClean="0">
                <a:solidFill>
                  <a:schemeClr val="accent1">
                    <a:lumMod val="75000"/>
                  </a:schemeClr>
                </a:solidFill>
                <a:latin typeface="宋体" panose="02010600030101010101" pitchFamily="2" charset="-122"/>
              </a:rPr>
              <a:t>述</a:t>
            </a:r>
            <a:r>
              <a:rPr lang="en-US" altLang="zh-CN" sz="4300" dirty="0" smtClean="0">
                <a:solidFill>
                  <a:schemeClr val="accent1">
                    <a:lumMod val="75000"/>
                  </a:schemeClr>
                </a:solidFill>
                <a:latin typeface="宋体" panose="02010600030101010101" pitchFamily="2" charset="-122"/>
              </a:rPr>
              <a:t>-------------------------------------</a:t>
            </a:r>
            <a:r>
              <a:rPr lang="zh-CN" altLang="en-US" sz="4300" dirty="0" smtClean="0">
                <a:solidFill>
                  <a:schemeClr val="accent1">
                    <a:lumMod val="75000"/>
                  </a:schemeClr>
                </a:solidFill>
              </a:rPr>
              <a:t> </a:t>
            </a:r>
            <a:r>
              <a:rPr lang="zh-CN" altLang="en-US" sz="4300" b="1" dirty="0" smtClean="0">
                <a:solidFill>
                  <a:schemeClr val="accent1">
                    <a:lumMod val="75000"/>
                  </a:schemeClr>
                </a:solidFill>
              </a:rPr>
              <a:t>（</a:t>
            </a:r>
            <a:r>
              <a:rPr lang="en-US" altLang="zh-CN" sz="4300" b="1" dirty="0" smtClean="0">
                <a:solidFill>
                  <a:schemeClr val="accent1">
                    <a:lumMod val="75000"/>
                  </a:schemeClr>
                </a:solidFill>
              </a:rPr>
              <a:t>2</a:t>
            </a:r>
            <a:r>
              <a:rPr lang="zh-CN" altLang="en-US" sz="4300" b="1" dirty="0" smtClean="0">
                <a:solidFill>
                  <a:schemeClr val="accent1">
                    <a:lumMod val="75000"/>
                  </a:schemeClr>
                </a:solidFill>
              </a:rPr>
              <a:t>）</a:t>
            </a:r>
            <a:endParaRPr lang="en-US" altLang="zh-CN" sz="4300" b="1" dirty="0">
              <a:solidFill>
                <a:schemeClr val="accent1">
                  <a:lumMod val="75000"/>
                </a:schemeClr>
              </a:solidFill>
            </a:endParaRPr>
          </a:p>
        </p:txBody>
      </p:sp>
      <p:sp>
        <p:nvSpPr>
          <p:cNvPr id="4" name="Text Box 1032"/>
          <p:cNvSpPr txBox="1">
            <a:spLocks noChangeArrowheads="1"/>
          </p:cNvSpPr>
          <p:nvPr/>
        </p:nvSpPr>
        <p:spPr bwMode="auto">
          <a:xfrm>
            <a:off x="1703822" y="3225190"/>
            <a:ext cx="17759183"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t>4.1.1  </a:t>
            </a:r>
            <a:r>
              <a:rPr lang="zh-CN" altLang="en-US" sz="4300" b="1" dirty="0"/>
              <a:t>零件几何误差的产生及其影响 </a:t>
            </a:r>
            <a:r>
              <a:rPr lang="en-US" altLang="zh-CN" sz="4300" b="1" dirty="0" smtClean="0"/>
              <a:t>---------------------(3)</a:t>
            </a:r>
            <a:endParaRPr lang="en-US" altLang="zh-CN" sz="4300" b="1" dirty="0"/>
          </a:p>
        </p:txBody>
      </p:sp>
      <p:sp>
        <p:nvSpPr>
          <p:cNvPr id="5" name="Text Box 1033">
            <a:hlinkClick r:id="rId2" action="ppaction://hlinksldjump"/>
          </p:cNvPr>
          <p:cNvSpPr txBox="1">
            <a:spLocks noChangeArrowheads="1"/>
          </p:cNvSpPr>
          <p:nvPr/>
        </p:nvSpPr>
        <p:spPr bwMode="auto">
          <a:xfrm>
            <a:off x="1760758" y="4177099"/>
            <a:ext cx="17233011"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latin typeface="宋体" panose="02010600030101010101" pitchFamily="2" charset="-122"/>
              </a:rPr>
              <a:t>4.1.2 </a:t>
            </a:r>
            <a:r>
              <a:rPr lang="zh-CN" altLang="en-US" sz="4300" b="1" dirty="0">
                <a:latin typeface="宋体" panose="02010600030101010101" pitchFamily="2" charset="-122"/>
              </a:rPr>
              <a:t>几何误差的研究对象</a:t>
            </a:r>
            <a:r>
              <a:rPr lang="en-US" altLang="zh-CN" sz="4300" b="1" dirty="0"/>
              <a:t>——</a:t>
            </a:r>
            <a:r>
              <a:rPr lang="zh-CN" altLang="en-US" sz="4300" b="1" dirty="0">
                <a:latin typeface="宋体" panose="02010600030101010101" pitchFamily="2" charset="-122"/>
              </a:rPr>
              <a:t>几何要素 </a:t>
            </a:r>
            <a:r>
              <a:rPr lang="en-US" altLang="zh-CN" sz="4300" b="1" dirty="0" smtClean="0"/>
              <a:t>------------</a:t>
            </a:r>
            <a:r>
              <a:rPr lang="en-US" altLang="zh-CN" sz="4300" b="1" dirty="0" smtClean="0">
                <a:latin typeface="宋体" panose="02010600030101010101" pitchFamily="2" charset="-122"/>
              </a:rPr>
              <a:t>(4)</a:t>
            </a:r>
            <a:endParaRPr lang="en-US" altLang="zh-CN" sz="4300" b="1" dirty="0">
              <a:latin typeface="宋体" panose="02010600030101010101" pitchFamily="2" charset="-122"/>
            </a:endParaRPr>
          </a:p>
        </p:txBody>
      </p:sp>
      <p:sp>
        <p:nvSpPr>
          <p:cNvPr id="6" name="Text Box 1034">
            <a:hlinkClick r:id="rId3" action="ppaction://hlinksldjump"/>
          </p:cNvPr>
          <p:cNvSpPr txBox="1">
            <a:spLocks noChangeArrowheads="1"/>
          </p:cNvSpPr>
          <p:nvPr/>
        </p:nvSpPr>
        <p:spPr bwMode="auto">
          <a:xfrm>
            <a:off x="1792469" y="5045369"/>
            <a:ext cx="15966345"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latin typeface="宋体" panose="02010600030101010101" pitchFamily="2" charset="-122"/>
              </a:rPr>
              <a:t>4.1.3 </a:t>
            </a:r>
            <a:r>
              <a:rPr lang="zh-CN" altLang="en-US" sz="4300" b="1" dirty="0">
                <a:latin typeface="宋体" panose="02010600030101010101" pitchFamily="2" charset="-122"/>
              </a:rPr>
              <a:t>几何公差特征项目及符号</a:t>
            </a:r>
            <a:r>
              <a:rPr lang="en-US" altLang="zh-CN" sz="4300" b="1" dirty="0"/>
              <a:t>-------------------------</a:t>
            </a:r>
            <a:r>
              <a:rPr lang="en-US" altLang="zh-CN" sz="4300" b="1" dirty="0">
                <a:latin typeface="宋体" panose="02010600030101010101" pitchFamily="2" charset="-122"/>
              </a:rPr>
              <a:t>(</a:t>
            </a:r>
            <a:r>
              <a:rPr lang="en-US" altLang="zh-CN" sz="4300" b="1" dirty="0" smtClean="0">
                <a:latin typeface="宋体" panose="02010600030101010101" pitchFamily="2" charset="-122"/>
              </a:rPr>
              <a:t>12)   </a:t>
            </a:r>
            <a:endParaRPr lang="en-US" altLang="zh-CN" sz="4300" b="1" dirty="0">
              <a:latin typeface="宋体" panose="02010600030101010101" pitchFamily="2" charset="-122"/>
            </a:endParaRPr>
          </a:p>
        </p:txBody>
      </p:sp>
      <p:sp>
        <p:nvSpPr>
          <p:cNvPr id="7" name="Text Box 1035">
            <a:hlinkClick r:id="rId4" action="ppaction://hlinksldjump"/>
          </p:cNvPr>
          <p:cNvSpPr txBox="1">
            <a:spLocks noChangeArrowheads="1"/>
          </p:cNvSpPr>
          <p:nvPr/>
        </p:nvSpPr>
        <p:spPr bwMode="auto">
          <a:xfrm>
            <a:off x="1559808" y="5850900"/>
            <a:ext cx="17503147"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solidFill>
                  <a:schemeClr val="accent1">
                    <a:lumMod val="75000"/>
                  </a:schemeClr>
                </a:solidFill>
              </a:rPr>
              <a:t>4.2   </a:t>
            </a:r>
            <a:r>
              <a:rPr lang="zh-CN" altLang="en-US" sz="4300" b="1" dirty="0">
                <a:solidFill>
                  <a:srgbClr val="FF0000"/>
                </a:solidFill>
              </a:rPr>
              <a:t>几何公差在图样上标注的方法 </a:t>
            </a:r>
            <a:r>
              <a:rPr lang="en-US" altLang="zh-CN" sz="4300" b="1" dirty="0" smtClean="0">
                <a:solidFill>
                  <a:schemeClr val="accent1">
                    <a:lumMod val="75000"/>
                  </a:schemeClr>
                </a:solidFill>
              </a:rPr>
              <a:t>-------------------------------(</a:t>
            </a:r>
            <a:r>
              <a:rPr lang="en-US" altLang="zh-CN" sz="4300" b="1" dirty="0">
                <a:solidFill>
                  <a:schemeClr val="accent1">
                    <a:lumMod val="75000"/>
                  </a:schemeClr>
                </a:solidFill>
              </a:rPr>
              <a:t>16)</a:t>
            </a:r>
            <a:endParaRPr lang="en-US" altLang="zh-CN" sz="4300" b="1" dirty="0">
              <a:solidFill>
                <a:schemeClr val="accent1">
                  <a:lumMod val="75000"/>
                </a:schemeClr>
              </a:solidFill>
            </a:endParaRPr>
          </a:p>
        </p:txBody>
      </p:sp>
      <p:sp>
        <p:nvSpPr>
          <p:cNvPr id="8" name="Text Box 1036">
            <a:hlinkClick r:id="rId5" action="ppaction://hlinksldjump"/>
          </p:cNvPr>
          <p:cNvSpPr txBox="1">
            <a:spLocks noChangeArrowheads="1"/>
          </p:cNvSpPr>
          <p:nvPr/>
        </p:nvSpPr>
        <p:spPr bwMode="auto">
          <a:xfrm>
            <a:off x="1888773" y="6705776"/>
            <a:ext cx="16179448"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t>4.2.1   </a:t>
            </a:r>
            <a:r>
              <a:rPr lang="zh-CN" altLang="en-US" sz="4300" b="1" dirty="0"/>
              <a:t>公差框格</a:t>
            </a:r>
            <a:r>
              <a:rPr lang="en-US" altLang="zh-CN" sz="4300" b="1" dirty="0" smtClean="0"/>
              <a:t>------------------------------------------------(17)</a:t>
            </a:r>
            <a:endParaRPr lang="en-US" altLang="zh-CN" sz="4300" b="1" dirty="0"/>
          </a:p>
        </p:txBody>
      </p:sp>
      <p:sp>
        <p:nvSpPr>
          <p:cNvPr id="10" name="Text Box 1039">
            <a:hlinkClick r:id="rId6" action="ppaction://hlinksldjump"/>
          </p:cNvPr>
          <p:cNvSpPr txBox="1">
            <a:spLocks noChangeArrowheads="1"/>
          </p:cNvSpPr>
          <p:nvPr/>
        </p:nvSpPr>
        <p:spPr bwMode="auto">
          <a:xfrm>
            <a:off x="1713992" y="11153511"/>
            <a:ext cx="17136900" cy="9044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sz="4300" b="1" dirty="0"/>
              <a:t>课堂练习</a:t>
            </a:r>
            <a:r>
              <a:rPr kumimoji="0" lang="en-US" altLang="zh-CN" sz="4300" b="1" dirty="0"/>
              <a:t>- </a:t>
            </a:r>
            <a:r>
              <a:rPr lang="en-US" altLang="zh-CN" sz="4300" b="1" dirty="0" smtClean="0">
                <a:solidFill>
                  <a:schemeClr val="accent1">
                    <a:lumMod val="75000"/>
                  </a:schemeClr>
                </a:solidFill>
              </a:rPr>
              <a:t>---------------------------------------------------------------</a:t>
            </a:r>
            <a:r>
              <a:rPr kumimoji="0" lang="en-US" altLang="zh-CN" sz="4300" b="1" dirty="0" smtClean="0">
                <a:solidFill>
                  <a:schemeClr val="accent1">
                    <a:lumMod val="75000"/>
                  </a:schemeClr>
                </a:solidFill>
              </a:rPr>
              <a:t>(45)</a:t>
            </a:r>
            <a:endParaRPr kumimoji="0" lang="en-US" altLang="zh-CN" sz="4300" b="1" dirty="0">
              <a:solidFill>
                <a:schemeClr val="accent1">
                  <a:lumMod val="75000"/>
                </a:schemeClr>
              </a:solidFill>
            </a:endParaRPr>
          </a:p>
        </p:txBody>
      </p:sp>
      <p:sp>
        <p:nvSpPr>
          <p:cNvPr id="12" name="Text Box 1036">
            <a:hlinkClick r:id="rId7" action="ppaction://hlinksldjump"/>
          </p:cNvPr>
          <p:cNvSpPr txBox="1">
            <a:spLocks noChangeArrowheads="1"/>
          </p:cNvSpPr>
          <p:nvPr/>
        </p:nvSpPr>
        <p:spPr bwMode="auto">
          <a:xfrm>
            <a:off x="1902706" y="7592802"/>
            <a:ext cx="16179448"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t>4.2.2   </a:t>
            </a:r>
            <a:r>
              <a:rPr lang="zh-CN" altLang="en-US" sz="4300" b="1" dirty="0"/>
              <a:t>辅助平面与要素框格</a:t>
            </a:r>
            <a:r>
              <a:rPr lang="en-US" altLang="zh-CN" sz="4300" b="1" dirty="0" smtClean="0"/>
              <a:t>---------------------------------(23)</a:t>
            </a:r>
            <a:endParaRPr lang="en-US" altLang="zh-CN" sz="4300" b="1" dirty="0"/>
          </a:p>
        </p:txBody>
      </p:sp>
      <p:sp>
        <p:nvSpPr>
          <p:cNvPr id="13" name="Text Box 1027"/>
          <p:cNvSpPr txBox="1">
            <a:spLocks noChangeArrowheads="1"/>
          </p:cNvSpPr>
          <p:nvPr/>
        </p:nvSpPr>
        <p:spPr bwMode="auto">
          <a:xfrm>
            <a:off x="1798012" y="769361"/>
            <a:ext cx="14869408" cy="113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pPr>
            <a:r>
              <a:rPr lang="zh-CN" altLang="en-US" sz="6000" b="1" dirty="0">
                <a:latin typeface="宋体" panose="02010600030101010101" pitchFamily="2" charset="-122"/>
              </a:rPr>
              <a:t>第</a:t>
            </a:r>
            <a:r>
              <a:rPr lang="en-US" altLang="zh-CN" sz="6000" b="1" dirty="0">
                <a:latin typeface="宋体" panose="02010600030101010101" pitchFamily="2" charset="-122"/>
              </a:rPr>
              <a:t>4</a:t>
            </a:r>
            <a:r>
              <a:rPr lang="zh-CN" altLang="en-US" sz="6000" b="1" dirty="0">
                <a:latin typeface="宋体" panose="02010600030101010101" pitchFamily="2" charset="-122"/>
              </a:rPr>
              <a:t>章 几何精度精度设计与</a:t>
            </a:r>
            <a:r>
              <a:rPr lang="zh-CN" altLang="en-US" sz="6000" b="1" dirty="0" smtClean="0">
                <a:latin typeface="宋体" panose="02010600030101010101" pitchFamily="2" charset="-122"/>
              </a:rPr>
              <a:t>检测（</a:t>
            </a:r>
            <a:r>
              <a:rPr lang="en-US" altLang="zh-CN" sz="6000" b="1" dirty="0" smtClean="0">
                <a:latin typeface="宋体" panose="02010600030101010101" pitchFamily="2" charset="-122"/>
              </a:rPr>
              <a:t>1/4</a:t>
            </a:r>
            <a:r>
              <a:rPr lang="zh-CN" altLang="en-US" sz="6000" b="1" dirty="0" smtClean="0">
                <a:latin typeface="宋体" panose="02010600030101010101" pitchFamily="2" charset="-122"/>
              </a:rPr>
              <a:t>）</a:t>
            </a:r>
            <a:r>
              <a:rPr lang="en-US" altLang="zh-CN" sz="6000" b="1" dirty="0" smtClean="0">
                <a:latin typeface="宋体" panose="02010600030101010101" pitchFamily="2" charset="-122"/>
              </a:rPr>
              <a:t>      </a:t>
            </a:r>
            <a:endParaRPr lang="en-US" altLang="zh-CN" sz="6000" dirty="0">
              <a:latin typeface="宋体" panose="02010600030101010101" pitchFamily="2" charset="-122"/>
            </a:endParaRPr>
          </a:p>
        </p:txBody>
      </p:sp>
      <p:sp>
        <p:nvSpPr>
          <p:cNvPr id="14" name="Text Box 1036">
            <a:hlinkClick r:id="rId8" action="ppaction://hlinksldjump"/>
          </p:cNvPr>
          <p:cNvSpPr txBox="1">
            <a:spLocks noChangeArrowheads="1"/>
          </p:cNvSpPr>
          <p:nvPr/>
        </p:nvSpPr>
        <p:spPr bwMode="auto">
          <a:xfrm>
            <a:off x="1925036" y="8468650"/>
            <a:ext cx="16179448"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smtClean="0"/>
              <a:t>4.2.3  </a:t>
            </a:r>
            <a:r>
              <a:rPr lang="zh-CN" altLang="en-US" sz="4300" b="1" dirty="0" smtClean="0"/>
              <a:t>被测要素的标注方法</a:t>
            </a:r>
            <a:r>
              <a:rPr lang="en-US" altLang="zh-CN" sz="4300" b="1" dirty="0" smtClean="0"/>
              <a:t>----------------------------------(32)</a:t>
            </a:r>
            <a:endParaRPr lang="en-US" altLang="zh-CN" sz="4300" b="1" dirty="0"/>
          </a:p>
        </p:txBody>
      </p:sp>
      <p:sp>
        <p:nvSpPr>
          <p:cNvPr id="15" name="Text Box 1036">
            <a:hlinkClick r:id="rId9" action="ppaction://hlinksldjump"/>
          </p:cNvPr>
          <p:cNvSpPr txBox="1">
            <a:spLocks noChangeArrowheads="1"/>
          </p:cNvSpPr>
          <p:nvPr/>
        </p:nvSpPr>
        <p:spPr bwMode="auto">
          <a:xfrm>
            <a:off x="1935344" y="9320911"/>
            <a:ext cx="16179448"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smtClean="0"/>
              <a:t>4.2.4  </a:t>
            </a:r>
            <a:r>
              <a:rPr lang="zh-CN" altLang="en-US" sz="4300" b="1" dirty="0" smtClean="0"/>
              <a:t>基准要素的标注方法</a:t>
            </a:r>
            <a:r>
              <a:rPr lang="en-US" altLang="zh-CN" sz="4300" b="1" dirty="0" smtClean="0"/>
              <a:t>--------------------------------</a:t>
            </a:r>
            <a:r>
              <a:rPr lang="zh-CN" altLang="en-US" sz="4300" b="1" dirty="0" smtClean="0"/>
              <a:t>（</a:t>
            </a:r>
            <a:r>
              <a:rPr lang="en-US" altLang="zh-CN" sz="4300" b="1" dirty="0" smtClean="0"/>
              <a:t>36</a:t>
            </a:r>
            <a:r>
              <a:rPr lang="zh-CN" altLang="en-US" sz="4300" b="1" dirty="0" smtClean="0"/>
              <a:t>）</a:t>
            </a:r>
            <a:endParaRPr lang="en-US" altLang="zh-CN" sz="4300" b="1" dirty="0"/>
          </a:p>
        </p:txBody>
      </p:sp>
      <p:sp>
        <p:nvSpPr>
          <p:cNvPr id="16" name="Text Box 1036">
            <a:hlinkClick r:id="rId10" action="ppaction://hlinksldjump"/>
          </p:cNvPr>
          <p:cNvSpPr txBox="1">
            <a:spLocks noChangeArrowheads="1"/>
          </p:cNvSpPr>
          <p:nvPr/>
        </p:nvSpPr>
        <p:spPr bwMode="auto">
          <a:xfrm>
            <a:off x="1959858" y="10243481"/>
            <a:ext cx="16179448" cy="870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smtClean="0"/>
              <a:t>4.2.5 </a:t>
            </a:r>
            <a:r>
              <a:rPr lang="zh-CN" altLang="en-US" sz="4300" b="1" dirty="0" smtClean="0"/>
              <a:t>公差框格相邻区域的标注方法</a:t>
            </a:r>
            <a:r>
              <a:rPr lang="en-US" altLang="zh-CN" sz="4300" b="1" dirty="0" smtClean="0"/>
              <a:t>-----------------------(39)</a:t>
            </a:r>
            <a:endParaRPr lang="en-US" altLang="zh-CN" sz="4300" b="1"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0" grpId="0"/>
      <p:bldP spid="12" grpId="0"/>
      <p:bldP spid="13" grpId="0"/>
      <p:bldP spid="14"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CBE3E383-997D-4563-BDCF-2BA1D6F70DFF}" type="slidenum">
              <a:rPr lang="en-US" altLang="zh-CN" sz="4400">
                <a:solidFill>
                  <a:srgbClr val="0000FF"/>
                </a:solidFill>
              </a:rPr>
            </a:fld>
            <a:endParaRPr lang="en-US" altLang="zh-CN" sz="4400">
              <a:solidFill>
                <a:srgbClr val="0000FF"/>
              </a:solidFill>
            </a:endParaRPr>
          </a:p>
        </p:txBody>
      </p:sp>
      <p:sp>
        <p:nvSpPr>
          <p:cNvPr id="28679" name="Text Box 7"/>
          <p:cNvSpPr txBox="1">
            <a:spLocks noChangeArrowheads="1"/>
          </p:cNvSpPr>
          <p:nvPr/>
        </p:nvSpPr>
        <p:spPr bwMode="auto">
          <a:xfrm>
            <a:off x="2082830" y="1008126"/>
            <a:ext cx="8376594" cy="1000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900" b="1"/>
              <a:t>2. </a:t>
            </a:r>
            <a:r>
              <a:rPr lang="zh-CN" altLang="en-US" sz="4900" b="1">
                <a:latin typeface="宋体" panose="02010600030101010101" pitchFamily="2" charset="-122"/>
              </a:rPr>
              <a:t>按</a:t>
            </a:r>
            <a:r>
              <a:rPr lang="zh-CN" altLang="en-US" sz="4900" b="1">
                <a:solidFill>
                  <a:srgbClr val="FF3300"/>
                </a:solidFill>
                <a:latin typeface="宋体" panose="02010600030101010101" pitchFamily="2" charset="-122"/>
              </a:rPr>
              <a:t>检测</a:t>
            </a:r>
            <a:r>
              <a:rPr lang="zh-CN" altLang="en-US" sz="4900" b="1">
                <a:latin typeface="宋体" panose="02010600030101010101" pitchFamily="2" charset="-122"/>
              </a:rPr>
              <a:t>关系分</a:t>
            </a:r>
            <a:r>
              <a:rPr lang="zh-CN" altLang="en-US" sz="4900" b="1"/>
              <a:t> </a:t>
            </a:r>
            <a:endParaRPr lang="zh-CN" altLang="en-US" sz="4900" b="1"/>
          </a:p>
        </p:txBody>
      </p:sp>
      <mc:AlternateContent xmlns:mc="http://schemas.openxmlformats.org/markup-compatibility/2006">
        <mc:Choice xmlns:a14="http://schemas.microsoft.com/office/drawing/2010/main" Requires="a14">
          <p:sp>
            <p:nvSpPr>
              <p:cNvPr id="28680" name="Text Box 8"/>
              <p:cNvSpPr txBox="1">
                <a:spLocks noChangeArrowheads="1"/>
              </p:cNvSpPr>
              <p:nvPr/>
            </p:nvSpPr>
            <p:spPr bwMode="auto">
              <a:xfrm>
                <a:off x="1609692" y="2918367"/>
                <a:ext cx="8444212" cy="491741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206790" tIns="103394" rIns="206790" bIns="103394">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4900" b="1" dirty="0">
                    <a:latin typeface="宋体" pitchFamily="2" charset="-122"/>
                  </a:rPr>
                  <a:t>    </a:t>
                </a:r>
                <a:r>
                  <a:rPr lang="zh-CN" altLang="en-US" sz="4900" b="1" dirty="0">
                    <a:latin typeface="宋体" pitchFamily="2" charset="-122"/>
                  </a:rPr>
                  <a:t>被测要素</a:t>
                </a:r>
                <a:r>
                  <a:rPr lang="en-US" altLang="zh-CN" sz="4900" b="1" dirty="0"/>
                  <a:t>—</a:t>
                </a:r>
                <a:r>
                  <a:rPr lang="zh-CN" altLang="en-US" sz="4900" b="1" dirty="0">
                    <a:latin typeface="宋体" pitchFamily="2" charset="-122"/>
                  </a:rPr>
                  <a:t>是指图样给出了几何公差要求的要素</a:t>
                </a:r>
                <a:r>
                  <a:rPr lang="en-US" altLang="zh-CN" sz="4900" b="1" dirty="0">
                    <a:latin typeface="宋体" pitchFamily="2" charset="-122"/>
                  </a:rPr>
                  <a:t>,</a:t>
                </a:r>
                <a:r>
                  <a:rPr lang="zh-CN" altLang="en-US" sz="4900" b="1" dirty="0">
                    <a:latin typeface="宋体" pitchFamily="2" charset="-122"/>
                  </a:rPr>
                  <a:t>也就是需要研究和检测的要素。</a:t>
                </a:r>
                <a:r>
                  <a:rPr lang="zh-CN" altLang="en-US" sz="4900" b="1" dirty="0"/>
                  <a:t>如图</a:t>
                </a:r>
                <a:r>
                  <a:rPr lang="en-US" altLang="zh-CN" sz="4900" b="1" dirty="0"/>
                  <a:t>4.1(a)</a:t>
                </a:r>
                <a:r>
                  <a:rPr lang="zh-CN" altLang="en-US" sz="4900" b="1" dirty="0"/>
                  <a:t>中</a:t>
                </a:r>
                <a14:m>
                  <m:oMath xmlns:m="http://schemas.openxmlformats.org/officeDocument/2006/math">
                    <m:r>
                      <a:rPr lang="el-GR" altLang="zh-CN" sz="4900" b="1" i="1" dirty="0">
                        <a:latin typeface="Cambria Math"/>
                        <a:ea typeface="Cambria Math"/>
                        <a:cs typeface="Times New Roman" pitchFamily="18" charset="0"/>
                      </a:rPr>
                      <m:t>∅</m:t>
                    </m:r>
                  </m:oMath>
                </a14:m>
                <a:r>
                  <a:rPr lang="en-US" altLang="zh-CN" sz="4900" b="1" i="1" dirty="0">
                    <a:cs typeface="Times New Roman" pitchFamily="18" charset="0"/>
                  </a:rPr>
                  <a:t>d</a:t>
                </a:r>
                <a:r>
                  <a:rPr lang="en-US" altLang="zh-CN" sz="4900" b="1" baseline="-25000" dirty="0">
                    <a:cs typeface="Times New Roman" pitchFamily="18" charset="0"/>
                  </a:rPr>
                  <a:t>1</a:t>
                </a:r>
                <a:r>
                  <a:rPr lang="zh-CN" altLang="en-US" sz="4900" b="1" dirty="0">
                    <a:cs typeface="Times New Roman" pitchFamily="18" charset="0"/>
                  </a:rPr>
                  <a:t>表面和轴线</a:t>
                </a:r>
                <a:r>
                  <a:rPr lang="zh-CN" altLang="en-US" sz="4900" b="1" dirty="0"/>
                  <a:t>所示。</a:t>
                </a:r>
              </a:p>
            </p:txBody>
          </p:sp>
        </mc:Choice>
        <mc:Fallback>
          <p:sp>
            <p:nvSpPr>
              <p:cNvPr id="28680" name="Text Box 8"/>
              <p:cNvSpPr txBox="1">
                <a:spLocks noRot="1" noChangeAspect="1" noMove="1" noResize="1" noEditPoints="1" noAdjustHandles="1" noChangeArrowheads="1" noChangeShapeType="1" noTextEdit="1"/>
              </p:cNvSpPr>
              <p:nvPr/>
            </p:nvSpPr>
            <p:spPr bwMode="auto">
              <a:xfrm>
                <a:off x="992281" y="3055939"/>
                <a:ext cx="6031485" cy="3480058"/>
              </a:xfrm>
              <a:prstGeom prst="rect">
                <a:avLst/>
              </a:prstGeom>
              <a:blipFill rotWithShape="1">
                <a:blip r:embed="rId1"/>
                <a:stretch>
                  <a:fillRect l="-2123" t="-1051" b="-22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28681" name="Text Box 9"/>
          <p:cNvSpPr txBox="1">
            <a:spLocks noChangeArrowheads="1"/>
          </p:cNvSpPr>
          <p:nvPr/>
        </p:nvSpPr>
        <p:spPr bwMode="auto">
          <a:xfrm>
            <a:off x="2056194" y="1980248"/>
            <a:ext cx="7036503" cy="2090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900" b="1" dirty="0"/>
              <a:t>(1)  </a:t>
            </a:r>
            <a:r>
              <a:rPr lang="zh-CN" altLang="en-US" sz="4900" b="1" dirty="0">
                <a:solidFill>
                  <a:srgbClr val="FF3300"/>
                </a:solidFill>
              </a:rPr>
              <a:t>被测要素</a:t>
            </a:r>
            <a:r>
              <a:rPr lang="zh-CN" altLang="en-US" sz="4900" dirty="0"/>
              <a:t>：</a:t>
            </a:r>
            <a:endParaRPr lang="zh-CN" altLang="en-US" sz="4900" dirty="0"/>
          </a:p>
          <a:p>
            <a:pPr algn="l" eaLnBrk="1" hangingPunct="1">
              <a:spcBef>
                <a:spcPct val="50000"/>
              </a:spcBef>
            </a:pPr>
            <a:endParaRPr lang="zh-CN" altLang="en-US" sz="4900" dirty="0"/>
          </a:p>
        </p:txBody>
      </p:sp>
      <p:grpSp>
        <p:nvGrpSpPr>
          <p:cNvPr id="28722" name="Group 50"/>
          <p:cNvGrpSpPr/>
          <p:nvPr/>
        </p:nvGrpSpPr>
        <p:grpSpPr bwMode="auto">
          <a:xfrm>
            <a:off x="10741869" y="1778224"/>
            <a:ext cx="2263574" cy="1398174"/>
            <a:chOff x="5420" y="2434"/>
            <a:chExt cx="477" cy="666"/>
          </a:xfrm>
        </p:grpSpPr>
        <p:sp>
          <p:nvSpPr>
            <p:cNvPr id="12307" name="Line 38"/>
            <p:cNvSpPr>
              <a:spLocks noChangeShapeType="1"/>
            </p:cNvSpPr>
            <p:nvPr/>
          </p:nvSpPr>
          <p:spPr bwMode="auto">
            <a:xfrm flipH="1" flipV="1">
              <a:off x="5550" y="2753"/>
              <a:ext cx="347" cy="347"/>
            </a:xfrm>
            <a:prstGeom prst="line">
              <a:avLst/>
            </a:prstGeom>
            <a:noFill/>
            <a:ln w="28575">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8" name="Text Box 39"/>
            <p:cNvSpPr txBox="1">
              <a:spLocks noChangeArrowheads="1"/>
            </p:cNvSpPr>
            <p:nvPr/>
          </p:nvSpPr>
          <p:spPr bwMode="auto">
            <a:xfrm>
              <a:off x="5420" y="2434"/>
              <a:ext cx="186" cy="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5400" b="1">
                  <a:solidFill>
                    <a:srgbClr val="FF3300"/>
                  </a:solidFill>
                </a:rPr>
                <a:t>Ⅰ</a:t>
              </a:r>
              <a:endParaRPr lang="en-US" altLang="zh-CN" sz="5400" b="1">
                <a:solidFill>
                  <a:srgbClr val="FF3300"/>
                </a:solidFill>
              </a:endParaRPr>
            </a:p>
          </p:txBody>
        </p:sp>
      </p:grpSp>
      <p:grpSp>
        <p:nvGrpSpPr>
          <p:cNvPr id="28719" name="Group 47"/>
          <p:cNvGrpSpPr/>
          <p:nvPr/>
        </p:nvGrpSpPr>
        <p:grpSpPr bwMode="auto">
          <a:xfrm>
            <a:off x="11278076" y="982125"/>
            <a:ext cx="7556966" cy="7114890"/>
            <a:chOff x="5119" y="2023"/>
            <a:chExt cx="3688" cy="3557"/>
          </a:xfrm>
        </p:grpSpPr>
        <p:pic>
          <p:nvPicPr>
            <p:cNvPr id="12302"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9" y="2023"/>
              <a:ext cx="3688" cy="3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03" name="Line 41"/>
            <p:cNvSpPr>
              <a:spLocks noChangeShapeType="1"/>
            </p:cNvSpPr>
            <p:nvPr/>
          </p:nvSpPr>
          <p:spPr bwMode="auto">
            <a:xfrm>
              <a:off x="5659" y="3557"/>
              <a:ext cx="1875" cy="0"/>
            </a:xfrm>
            <a:prstGeom prst="line">
              <a:avLst/>
            </a:prstGeom>
            <a:noFill/>
            <a:ln w="57150">
              <a:solidFill>
                <a:srgbClr val="FF3399"/>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4" name="Line 42"/>
            <p:cNvSpPr>
              <a:spLocks noChangeShapeType="1"/>
            </p:cNvSpPr>
            <p:nvPr/>
          </p:nvSpPr>
          <p:spPr bwMode="auto">
            <a:xfrm>
              <a:off x="5797" y="3118"/>
              <a:ext cx="1581" cy="0"/>
            </a:xfrm>
            <a:prstGeom prst="line">
              <a:avLst/>
            </a:prstGeom>
            <a:noFill/>
            <a:ln w="57150">
              <a:solidFill>
                <a:srgbClr val="FF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5" name="Line 43"/>
            <p:cNvSpPr>
              <a:spLocks noChangeShapeType="1"/>
            </p:cNvSpPr>
            <p:nvPr/>
          </p:nvSpPr>
          <p:spPr bwMode="auto">
            <a:xfrm>
              <a:off x="5788" y="4024"/>
              <a:ext cx="1581" cy="0"/>
            </a:xfrm>
            <a:prstGeom prst="line">
              <a:avLst/>
            </a:prstGeom>
            <a:noFill/>
            <a:ln w="57150">
              <a:solidFill>
                <a:srgbClr val="FF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6" name="Rectangle 46"/>
            <p:cNvSpPr>
              <a:spLocks noChangeArrowheads="1"/>
            </p:cNvSpPr>
            <p:nvPr/>
          </p:nvSpPr>
          <p:spPr bwMode="auto">
            <a:xfrm>
              <a:off x="6446" y="5275"/>
              <a:ext cx="1491" cy="302"/>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800" b="1"/>
                <a:t>图</a:t>
              </a:r>
              <a:r>
                <a:rPr lang="en-US" altLang="zh-CN" sz="3800" b="1"/>
                <a:t>4.1</a:t>
              </a:r>
              <a:r>
                <a:rPr lang="zh-CN" altLang="en-US" sz="3800" b="1"/>
                <a:t>（</a:t>
              </a:r>
              <a:r>
                <a:rPr lang="en-US" altLang="zh-CN" sz="3800" b="1"/>
                <a:t>a</a:t>
              </a:r>
              <a:r>
                <a:rPr lang="zh-CN" altLang="en-US" sz="3800" b="1"/>
                <a:t>）</a:t>
              </a:r>
              <a:endParaRPr lang="zh-CN" altLang="en-US" sz="3800" b="1"/>
            </a:p>
          </p:txBody>
        </p:sp>
      </p:grpSp>
      <p:grpSp>
        <p:nvGrpSpPr>
          <p:cNvPr id="28721" name="Group 49"/>
          <p:cNvGrpSpPr/>
          <p:nvPr/>
        </p:nvGrpSpPr>
        <p:grpSpPr bwMode="auto">
          <a:xfrm>
            <a:off x="10099865" y="4108510"/>
            <a:ext cx="3178107" cy="1358170"/>
            <a:chOff x="4767" y="3566"/>
            <a:chExt cx="1551" cy="679"/>
          </a:xfrm>
        </p:grpSpPr>
        <p:sp>
          <p:nvSpPr>
            <p:cNvPr id="12300" name="Text Box 40"/>
            <p:cNvSpPr txBox="1">
              <a:spLocks noChangeArrowheads="1"/>
            </p:cNvSpPr>
            <p:nvPr/>
          </p:nvSpPr>
          <p:spPr bwMode="auto">
            <a:xfrm>
              <a:off x="4767" y="3783"/>
              <a:ext cx="430" cy="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dist" eaLnBrk="1" hangingPunct="1"/>
              <a:r>
                <a:rPr lang="en-US" altLang="zh-CN" sz="5400" b="1">
                  <a:solidFill>
                    <a:srgbClr val="FF3300"/>
                  </a:solidFill>
                </a:rPr>
                <a:t>Ⅱ</a:t>
              </a:r>
              <a:endParaRPr lang="en-US" altLang="zh-CN" sz="5400" b="1">
                <a:solidFill>
                  <a:srgbClr val="FF3300"/>
                </a:solidFill>
              </a:endParaRPr>
            </a:p>
          </p:txBody>
        </p:sp>
        <p:sp>
          <p:nvSpPr>
            <p:cNvPr id="12301" name="Line 48"/>
            <p:cNvSpPr>
              <a:spLocks noChangeShapeType="1"/>
            </p:cNvSpPr>
            <p:nvPr/>
          </p:nvSpPr>
          <p:spPr bwMode="auto">
            <a:xfrm flipV="1">
              <a:off x="5147" y="3566"/>
              <a:ext cx="1171" cy="439"/>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8723" name="Text Box 51"/>
          <p:cNvSpPr txBox="1">
            <a:spLocks noChangeArrowheads="1"/>
          </p:cNvSpPr>
          <p:nvPr/>
        </p:nvSpPr>
        <p:spPr bwMode="auto">
          <a:xfrm>
            <a:off x="2015600" y="7333986"/>
            <a:ext cx="10714582" cy="106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4900" b="1" dirty="0"/>
              <a:t>被测要素按其功能要求又可分为：</a:t>
            </a:r>
            <a:endParaRPr lang="zh-CN" altLang="en-US" sz="4900" b="1" dirty="0"/>
          </a:p>
        </p:txBody>
      </p:sp>
      <p:sp>
        <p:nvSpPr>
          <p:cNvPr id="28724" name="Text Box 52"/>
          <p:cNvSpPr txBox="1">
            <a:spLocks noChangeArrowheads="1"/>
          </p:cNvSpPr>
          <p:nvPr/>
        </p:nvSpPr>
        <p:spPr bwMode="auto">
          <a:xfrm>
            <a:off x="879445" y="8323043"/>
            <a:ext cx="17065656" cy="2008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900" b="1" dirty="0"/>
              <a:t>       (a)  </a:t>
            </a:r>
            <a:r>
              <a:rPr lang="zh-CN" altLang="en-US" sz="4900" b="1" dirty="0">
                <a:solidFill>
                  <a:srgbClr val="FF3300"/>
                </a:solidFill>
              </a:rPr>
              <a:t>单一要素</a:t>
            </a:r>
            <a:r>
              <a:rPr lang="en-US" altLang="zh-CN" sz="4900" b="1" dirty="0"/>
              <a:t>—</a:t>
            </a:r>
            <a:r>
              <a:rPr lang="zh-CN" altLang="en-US" sz="4900" b="1" dirty="0"/>
              <a:t>是指对要素本身提出形状公差要求的被测要素。 如图</a:t>
            </a:r>
            <a:r>
              <a:rPr lang="en-US" altLang="zh-CN" sz="4900" b="1" dirty="0"/>
              <a:t>4.1</a:t>
            </a:r>
            <a:r>
              <a:rPr lang="zh-CN" altLang="en-US" sz="4900" b="1" dirty="0"/>
              <a:t>（</a:t>
            </a:r>
            <a:r>
              <a:rPr lang="en-US" altLang="zh-CN" sz="4900" b="1" dirty="0"/>
              <a:t>a</a:t>
            </a:r>
            <a:r>
              <a:rPr lang="zh-CN" altLang="en-US" sz="4900" b="1" dirty="0"/>
              <a:t>）中的</a:t>
            </a:r>
            <a:r>
              <a:rPr lang="en-US" altLang="zh-CN" sz="4900" b="1" dirty="0">
                <a:solidFill>
                  <a:srgbClr val="FF3300"/>
                </a:solidFill>
              </a:rPr>
              <a:t>Ⅰ</a:t>
            </a:r>
            <a:r>
              <a:rPr lang="zh-CN" altLang="en-US" sz="4900" b="1" dirty="0"/>
              <a:t>。</a:t>
            </a:r>
            <a:endParaRPr lang="zh-CN" altLang="en-US" sz="4900" b="1" dirty="0"/>
          </a:p>
        </p:txBody>
      </p:sp>
      <p:sp>
        <p:nvSpPr>
          <p:cNvPr id="28725" name="Text Box 53"/>
          <p:cNvSpPr txBox="1">
            <a:spLocks noChangeArrowheads="1"/>
          </p:cNvSpPr>
          <p:nvPr/>
        </p:nvSpPr>
        <p:spPr bwMode="auto">
          <a:xfrm>
            <a:off x="992269" y="10085259"/>
            <a:ext cx="16695656" cy="2948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900" b="1" dirty="0"/>
              <a:t>       (b)  </a:t>
            </a:r>
            <a:r>
              <a:rPr lang="zh-CN" altLang="en-US" sz="4900" b="1" dirty="0">
                <a:solidFill>
                  <a:srgbClr val="FF3300"/>
                </a:solidFill>
              </a:rPr>
              <a:t>关联要素</a:t>
            </a:r>
            <a:r>
              <a:rPr lang="en-US" altLang="zh-CN" sz="4900" b="1" dirty="0"/>
              <a:t>—</a:t>
            </a:r>
            <a:r>
              <a:rPr lang="zh-CN" altLang="en-US" sz="4900" b="1" dirty="0"/>
              <a:t>是指相对基准要素有方向或（和）位置功能要求而给出方向或位置公差要求的被测要素。如图</a:t>
            </a:r>
            <a:r>
              <a:rPr lang="en-US" altLang="zh-CN" sz="4900" b="1" dirty="0"/>
              <a:t>4.1(a)</a:t>
            </a:r>
            <a:r>
              <a:rPr lang="zh-CN" altLang="en-US" sz="4900" b="1" dirty="0"/>
              <a:t>中 </a:t>
            </a:r>
            <a:r>
              <a:rPr lang="en-US" altLang="zh-CN" sz="4900" b="1" i="1" dirty="0"/>
              <a:t>Φd</a:t>
            </a:r>
            <a:r>
              <a:rPr lang="en-US" altLang="zh-CN" sz="4900" b="1" baseline="-25000" dirty="0"/>
              <a:t>1</a:t>
            </a:r>
            <a:r>
              <a:rPr lang="zh-CN" altLang="en-US" sz="4900" b="1" dirty="0"/>
              <a:t>的轴线</a:t>
            </a:r>
            <a:r>
              <a:rPr lang="en-US" altLang="zh-CN" sz="4900" b="1" dirty="0">
                <a:solidFill>
                  <a:srgbClr val="FF3300"/>
                </a:solidFill>
              </a:rPr>
              <a:t>Ⅱ</a:t>
            </a:r>
            <a:r>
              <a:rPr lang="zh-CN" altLang="en-US" sz="4900" b="1" dirty="0"/>
              <a:t>。</a:t>
            </a:r>
            <a:endParaRPr lang="zh-CN" altLang="en-US" sz="49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8679"/>
                                        </p:tgtEl>
                                        <p:attrNameLst>
                                          <p:attrName>style.visibility</p:attrName>
                                        </p:attrNameLst>
                                      </p:cBhvr>
                                      <p:to>
                                        <p:strVal val="visible"/>
                                      </p:to>
                                    </p:set>
                                    <p:animEffect transition="in" filter="wipe(left)">
                                      <p:cBhvr>
                                        <p:cTn id="7" dur="300"/>
                                        <p:tgtEl>
                                          <p:spTgt spid="286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8681"/>
                                        </p:tgtEl>
                                        <p:attrNameLst>
                                          <p:attrName>style.visibility</p:attrName>
                                        </p:attrNameLst>
                                      </p:cBhvr>
                                      <p:to>
                                        <p:strVal val="visible"/>
                                      </p:to>
                                    </p:set>
                                    <p:animEffect transition="in" filter="wipe(left)">
                                      <p:cBhvr>
                                        <p:cTn id="12" dur="300"/>
                                        <p:tgtEl>
                                          <p:spTgt spid="286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8680"/>
                                        </p:tgtEl>
                                        <p:attrNameLst>
                                          <p:attrName>style.visibility</p:attrName>
                                        </p:attrNameLst>
                                      </p:cBhvr>
                                      <p:to>
                                        <p:strVal val="visible"/>
                                      </p:to>
                                    </p:set>
                                    <p:animEffect transition="in" filter="wipe(left)">
                                      <p:cBhvr>
                                        <p:cTn id="17" dur="300"/>
                                        <p:tgtEl>
                                          <p:spTgt spid="2868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8719"/>
                                        </p:tgtEl>
                                        <p:attrNameLst>
                                          <p:attrName>style.visibility</p:attrName>
                                        </p:attrNameLst>
                                      </p:cBhvr>
                                      <p:to>
                                        <p:strVal val="visible"/>
                                      </p:to>
                                    </p:set>
                                    <p:anim calcmode="lin" valueType="num">
                                      <p:cBhvr additive="base">
                                        <p:cTn id="22" dur="500" fill="hold"/>
                                        <p:tgtEl>
                                          <p:spTgt spid="28719"/>
                                        </p:tgtEl>
                                        <p:attrNameLst>
                                          <p:attrName>ppt_x</p:attrName>
                                        </p:attrNameLst>
                                      </p:cBhvr>
                                      <p:tavLst>
                                        <p:tav tm="0">
                                          <p:val>
                                            <p:strVal val="1+#ppt_w/2"/>
                                          </p:val>
                                        </p:tav>
                                        <p:tav tm="100000">
                                          <p:val>
                                            <p:strVal val="#ppt_x"/>
                                          </p:val>
                                        </p:tav>
                                      </p:tavLst>
                                    </p:anim>
                                    <p:anim calcmode="lin" valueType="num">
                                      <p:cBhvr additive="base">
                                        <p:cTn id="23" dur="500" fill="hold"/>
                                        <p:tgtEl>
                                          <p:spTgt spid="2871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8723"/>
                                        </p:tgtEl>
                                        <p:attrNameLst>
                                          <p:attrName>style.visibility</p:attrName>
                                        </p:attrNameLst>
                                      </p:cBhvr>
                                      <p:to>
                                        <p:strVal val="visible"/>
                                      </p:to>
                                    </p:set>
                                    <p:animEffect transition="in" filter="wipe(left)">
                                      <p:cBhvr>
                                        <p:cTn id="28" dur="300"/>
                                        <p:tgtEl>
                                          <p:spTgt spid="2872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8724"/>
                                        </p:tgtEl>
                                        <p:attrNameLst>
                                          <p:attrName>style.visibility</p:attrName>
                                        </p:attrNameLst>
                                      </p:cBhvr>
                                      <p:to>
                                        <p:strVal val="visible"/>
                                      </p:to>
                                    </p:set>
                                    <p:animEffect transition="in" filter="wipe(left)">
                                      <p:cBhvr>
                                        <p:cTn id="33" dur="300"/>
                                        <p:tgtEl>
                                          <p:spTgt spid="28724"/>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 fill="hold" nodeType="clickEffect">
                                  <p:stCondLst>
                                    <p:cond delay="0"/>
                                  </p:stCondLst>
                                  <p:childTnLst>
                                    <p:set>
                                      <p:cBhvr>
                                        <p:cTn id="37" dur="1" fill="hold">
                                          <p:stCondLst>
                                            <p:cond delay="0"/>
                                          </p:stCondLst>
                                        </p:cTn>
                                        <p:tgtEl>
                                          <p:spTgt spid="28722"/>
                                        </p:tgtEl>
                                        <p:attrNameLst>
                                          <p:attrName>style.visibility</p:attrName>
                                        </p:attrNameLst>
                                      </p:cBhvr>
                                      <p:to>
                                        <p:strVal val="visible"/>
                                      </p:to>
                                    </p:set>
                                    <p:anim calcmode="lin" valueType="num">
                                      <p:cBhvr>
                                        <p:cTn id="38" dur="500" fill="hold"/>
                                        <p:tgtEl>
                                          <p:spTgt spid="28722"/>
                                        </p:tgtEl>
                                        <p:attrNameLst>
                                          <p:attrName>ppt_x</p:attrName>
                                        </p:attrNameLst>
                                      </p:cBhvr>
                                      <p:tavLst>
                                        <p:tav tm="0">
                                          <p:val>
                                            <p:strVal val="#ppt_x"/>
                                          </p:val>
                                        </p:tav>
                                        <p:tav tm="100000">
                                          <p:val>
                                            <p:strVal val="#ppt_x"/>
                                          </p:val>
                                        </p:tav>
                                      </p:tavLst>
                                    </p:anim>
                                    <p:anim calcmode="lin" valueType="num">
                                      <p:cBhvr>
                                        <p:cTn id="39" dur="500" fill="hold"/>
                                        <p:tgtEl>
                                          <p:spTgt spid="28722"/>
                                        </p:tgtEl>
                                        <p:attrNameLst>
                                          <p:attrName>ppt_y</p:attrName>
                                        </p:attrNameLst>
                                      </p:cBhvr>
                                      <p:tavLst>
                                        <p:tav tm="0">
                                          <p:val>
                                            <p:strVal val="#ppt_y-#ppt_h/2"/>
                                          </p:val>
                                        </p:tav>
                                        <p:tav tm="100000">
                                          <p:val>
                                            <p:strVal val="#ppt_y"/>
                                          </p:val>
                                        </p:tav>
                                      </p:tavLst>
                                    </p:anim>
                                    <p:anim calcmode="lin" valueType="num">
                                      <p:cBhvr>
                                        <p:cTn id="40" dur="500" fill="hold"/>
                                        <p:tgtEl>
                                          <p:spTgt spid="28722"/>
                                        </p:tgtEl>
                                        <p:attrNameLst>
                                          <p:attrName>ppt_w</p:attrName>
                                        </p:attrNameLst>
                                      </p:cBhvr>
                                      <p:tavLst>
                                        <p:tav tm="0">
                                          <p:val>
                                            <p:strVal val="#ppt_w"/>
                                          </p:val>
                                        </p:tav>
                                        <p:tav tm="100000">
                                          <p:val>
                                            <p:strVal val="#ppt_w"/>
                                          </p:val>
                                        </p:tav>
                                      </p:tavLst>
                                    </p:anim>
                                    <p:anim calcmode="lin" valueType="num">
                                      <p:cBhvr>
                                        <p:cTn id="41" dur="500" fill="hold"/>
                                        <p:tgtEl>
                                          <p:spTgt spid="28722"/>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28725"/>
                                        </p:tgtEl>
                                        <p:attrNameLst>
                                          <p:attrName>style.visibility</p:attrName>
                                        </p:attrNameLst>
                                      </p:cBhvr>
                                      <p:to>
                                        <p:strVal val="visible"/>
                                      </p:to>
                                    </p:set>
                                    <p:animEffect transition="in" filter="wipe(left)">
                                      <p:cBhvr>
                                        <p:cTn id="46" dur="300"/>
                                        <p:tgtEl>
                                          <p:spTgt spid="28725"/>
                                        </p:tgtEl>
                                      </p:cBhvr>
                                    </p:animEffect>
                                  </p:childTnLst>
                                </p:cTn>
                              </p:par>
                            </p:childTnLst>
                          </p:cTn>
                        </p:par>
                      </p:childTnLst>
                    </p:cTn>
                  </p:par>
                  <p:par>
                    <p:cTn id="47" fill="hold">
                      <p:stCondLst>
                        <p:cond delay="indefinite"/>
                      </p:stCondLst>
                      <p:childTnLst>
                        <p:par>
                          <p:cTn id="48" fill="hold">
                            <p:stCondLst>
                              <p:cond delay="0"/>
                            </p:stCondLst>
                            <p:childTnLst>
                              <p:par>
                                <p:cTn id="49" presetID="17" presetClass="entr" presetSubtype="8" fill="hold" nodeType="clickEffect">
                                  <p:stCondLst>
                                    <p:cond delay="0"/>
                                  </p:stCondLst>
                                  <p:childTnLst>
                                    <p:set>
                                      <p:cBhvr>
                                        <p:cTn id="50" dur="1" fill="hold">
                                          <p:stCondLst>
                                            <p:cond delay="0"/>
                                          </p:stCondLst>
                                        </p:cTn>
                                        <p:tgtEl>
                                          <p:spTgt spid="28721"/>
                                        </p:tgtEl>
                                        <p:attrNameLst>
                                          <p:attrName>style.visibility</p:attrName>
                                        </p:attrNameLst>
                                      </p:cBhvr>
                                      <p:to>
                                        <p:strVal val="visible"/>
                                      </p:to>
                                    </p:set>
                                    <p:anim calcmode="lin" valueType="num">
                                      <p:cBhvr>
                                        <p:cTn id="51" dur="500" fill="hold"/>
                                        <p:tgtEl>
                                          <p:spTgt spid="28721"/>
                                        </p:tgtEl>
                                        <p:attrNameLst>
                                          <p:attrName>ppt_x</p:attrName>
                                        </p:attrNameLst>
                                      </p:cBhvr>
                                      <p:tavLst>
                                        <p:tav tm="0">
                                          <p:val>
                                            <p:strVal val="#ppt_x-#ppt_w/2"/>
                                          </p:val>
                                        </p:tav>
                                        <p:tav tm="100000">
                                          <p:val>
                                            <p:strVal val="#ppt_x"/>
                                          </p:val>
                                        </p:tav>
                                      </p:tavLst>
                                    </p:anim>
                                    <p:anim calcmode="lin" valueType="num">
                                      <p:cBhvr>
                                        <p:cTn id="52" dur="500" fill="hold"/>
                                        <p:tgtEl>
                                          <p:spTgt spid="28721"/>
                                        </p:tgtEl>
                                        <p:attrNameLst>
                                          <p:attrName>ppt_y</p:attrName>
                                        </p:attrNameLst>
                                      </p:cBhvr>
                                      <p:tavLst>
                                        <p:tav tm="0">
                                          <p:val>
                                            <p:strVal val="#ppt_y"/>
                                          </p:val>
                                        </p:tav>
                                        <p:tav tm="100000">
                                          <p:val>
                                            <p:strVal val="#ppt_y"/>
                                          </p:val>
                                        </p:tav>
                                      </p:tavLst>
                                    </p:anim>
                                    <p:anim calcmode="lin" valueType="num">
                                      <p:cBhvr>
                                        <p:cTn id="53" dur="500" fill="hold"/>
                                        <p:tgtEl>
                                          <p:spTgt spid="28721"/>
                                        </p:tgtEl>
                                        <p:attrNameLst>
                                          <p:attrName>ppt_w</p:attrName>
                                        </p:attrNameLst>
                                      </p:cBhvr>
                                      <p:tavLst>
                                        <p:tav tm="0">
                                          <p:val>
                                            <p:fltVal val="0"/>
                                          </p:val>
                                        </p:tav>
                                        <p:tav tm="100000">
                                          <p:val>
                                            <p:strVal val="#ppt_w"/>
                                          </p:val>
                                        </p:tav>
                                      </p:tavLst>
                                    </p:anim>
                                    <p:anim calcmode="lin" valueType="num">
                                      <p:cBhvr>
                                        <p:cTn id="54" dur="500" fill="hold"/>
                                        <p:tgtEl>
                                          <p:spTgt spid="287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autoUpdateAnimBg="0"/>
      <p:bldP spid="28680" grpId="0" bldLvl="0" animBg="1" autoUpdateAnimBg="0"/>
      <p:bldP spid="28681" grpId="0" bldLvl="0" animBg="1" autoUpdateAnimBg="0"/>
      <p:bldP spid="28723" grpId="0" autoUpdateAnimBg="0"/>
      <p:bldP spid="28724" grpId="0" autoUpdateAnimBg="0"/>
      <p:bldP spid="2872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473A6E78-A73D-497E-955E-2C3E592A9E69}" type="slidenum">
              <a:rPr lang="en-US" altLang="zh-CN" sz="4400">
                <a:solidFill>
                  <a:srgbClr val="0000FF"/>
                </a:solidFill>
              </a:rPr>
            </a:fld>
            <a:endParaRPr lang="en-US" altLang="zh-CN" sz="4400">
              <a:solidFill>
                <a:srgbClr val="0000FF"/>
              </a:solidFill>
            </a:endParaRPr>
          </a:p>
        </p:txBody>
      </p:sp>
      <p:sp>
        <p:nvSpPr>
          <p:cNvPr id="66564" name="Text Box 4"/>
          <p:cNvSpPr txBox="1">
            <a:spLocks noChangeArrowheads="1"/>
          </p:cNvSpPr>
          <p:nvPr/>
        </p:nvSpPr>
        <p:spPr bwMode="auto">
          <a:xfrm>
            <a:off x="995750" y="830460"/>
            <a:ext cx="7138957" cy="1256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6500" b="1" dirty="0"/>
              <a:t>（</a:t>
            </a:r>
            <a:r>
              <a:rPr lang="en-US" altLang="zh-CN" sz="6500" b="1" dirty="0"/>
              <a:t>2</a:t>
            </a:r>
            <a:r>
              <a:rPr lang="zh-CN" altLang="en-US" sz="6500" b="1" dirty="0"/>
              <a:t>）</a:t>
            </a:r>
            <a:r>
              <a:rPr lang="zh-CN" altLang="en-US" sz="6500" b="1" dirty="0">
                <a:solidFill>
                  <a:srgbClr val="FF3300"/>
                </a:solidFill>
              </a:rPr>
              <a:t>基准要素</a:t>
            </a:r>
            <a:r>
              <a:rPr lang="zh-CN" altLang="en-US" sz="6500" dirty="0"/>
              <a:t>：</a:t>
            </a:r>
            <a:endParaRPr lang="zh-CN" altLang="en-US" sz="6500" dirty="0"/>
          </a:p>
        </p:txBody>
      </p:sp>
      <p:sp>
        <p:nvSpPr>
          <p:cNvPr id="66565" name="Text Box 5"/>
          <p:cNvSpPr txBox="1">
            <a:spLocks noChangeArrowheads="1"/>
          </p:cNvSpPr>
          <p:nvPr/>
        </p:nvSpPr>
        <p:spPr bwMode="auto">
          <a:xfrm>
            <a:off x="1633696" y="2032608"/>
            <a:ext cx="16050357" cy="2711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kumimoji="0" lang="zh-CN" altLang="en-US" sz="6500" b="1" dirty="0">
                <a:latin typeface="宋体" panose="02010600030101010101" pitchFamily="2" charset="-122"/>
              </a:rPr>
              <a:t>是指图样上规定用来确定被测要素的方向或位置的要素。</a:t>
            </a:r>
            <a:endParaRPr kumimoji="0" lang="zh-CN" altLang="en-US" sz="6500" b="1" dirty="0">
              <a:latin typeface="宋体" panose="02010600030101010101" pitchFamily="2" charset="-122"/>
            </a:endParaRPr>
          </a:p>
        </p:txBody>
      </p:sp>
      <mc:AlternateContent xmlns:mc="http://schemas.openxmlformats.org/markup-compatibility/2006">
        <mc:Choice xmlns:a14="http://schemas.microsoft.com/office/drawing/2010/main" Requires="a14">
          <p:sp>
            <p:nvSpPr>
              <p:cNvPr id="66566" name="Text Box 6"/>
              <p:cNvSpPr txBox="1">
                <a:spLocks noChangeArrowheads="1"/>
              </p:cNvSpPr>
              <p:nvPr/>
            </p:nvSpPr>
            <p:spPr bwMode="auto">
              <a:xfrm>
                <a:off x="1058297" y="4286540"/>
                <a:ext cx="8622483" cy="2711070"/>
              </a:xfrm>
              <a:prstGeom prst="rect">
                <a:avLst/>
              </a:prstGeom>
              <a:noFill/>
              <a:ln>
                <a:noFill/>
              </a:ln>
              <a:effectLst/>
              <a:extLst>
                <a:ext uri="{909E8E84-426E-40DD-AFC4-6F175D3DCCD1}">
                  <a14:hiddenFill>
                    <a:solidFill>
                      <a:schemeClr val="accent1"/>
                    </a:solidFill>
                  </a14:hiddenFill>
                </a:ext>
                <a:ext uri="{91240B29-F687-4F45-9708-019B960494DF}">
                  <a14:hiddenLine w="2857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206790" tIns="103394" rIns="206790" bIns="103394">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kumimoji="0" lang="en-US" altLang="zh-CN" sz="6500" dirty="0">
                    <a:latin typeface="宋体" pitchFamily="2" charset="-122"/>
                  </a:rPr>
                  <a:t>    </a:t>
                </a:r>
                <a:r>
                  <a:rPr kumimoji="0" lang="zh-CN" altLang="en-US" sz="6500" b="1" dirty="0">
                    <a:latin typeface="宋体" pitchFamily="2" charset="-122"/>
                  </a:rPr>
                  <a:t>如图</a:t>
                </a:r>
                <a:r>
                  <a:rPr kumimoji="0" lang="en-US" altLang="zh-CN" sz="6500" b="1" dirty="0">
                    <a:latin typeface="宋体" pitchFamily="2" charset="-122"/>
                  </a:rPr>
                  <a:t>4.1</a:t>
                </a:r>
                <a:r>
                  <a:rPr kumimoji="0" lang="zh-CN" altLang="en-US" sz="6500" b="1" dirty="0">
                    <a:latin typeface="宋体" pitchFamily="2" charset="-122"/>
                  </a:rPr>
                  <a:t>（</a:t>
                </a:r>
                <a:r>
                  <a:rPr kumimoji="0" lang="en-US" altLang="zh-CN" sz="6500" b="1" dirty="0">
                    <a:latin typeface="宋体" pitchFamily="2" charset="-122"/>
                  </a:rPr>
                  <a:t>a</a:t>
                </a:r>
                <a:r>
                  <a:rPr kumimoji="0" lang="zh-CN" altLang="en-US" sz="6500" b="1" dirty="0">
                    <a:latin typeface="宋体" pitchFamily="2" charset="-122"/>
                  </a:rPr>
                  <a:t>）中</a:t>
                </a:r>
                <a14:m>
                  <m:oMath xmlns:m="http://schemas.openxmlformats.org/officeDocument/2006/math">
                    <m:r>
                      <a:rPr kumimoji="0" lang="en-US" altLang="zh-CN" sz="6500" b="1" i="1" dirty="0">
                        <a:latin typeface="Cambria Math"/>
                        <a:ea typeface="Cambria Math"/>
                      </a:rPr>
                      <m:t>∅</m:t>
                    </m:r>
                  </m:oMath>
                </a14:m>
                <a:r>
                  <a:rPr kumimoji="0" lang="en-US" altLang="zh-CN" sz="6500" b="1" i="1" dirty="0">
                    <a:latin typeface="宋体" pitchFamily="2" charset="-122"/>
                  </a:rPr>
                  <a:t>d</a:t>
                </a:r>
                <a:r>
                  <a:rPr kumimoji="0" lang="en-US" altLang="zh-CN" sz="6500" b="1" baseline="-25000" dirty="0">
                    <a:latin typeface="宋体" pitchFamily="2" charset="-122"/>
                  </a:rPr>
                  <a:t>2</a:t>
                </a:r>
                <a:r>
                  <a:rPr kumimoji="0" lang="zh-CN" altLang="en-US" sz="6500" b="1" dirty="0">
                    <a:latin typeface="宋体" pitchFamily="2" charset="-122"/>
                  </a:rPr>
                  <a:t>的左端面</a:t>
                </a:r>
                <a:r>
                  <a:rPr kumimoji="0" lang="zh-CN" altLang="en-US" sz="6500" b="1" baseline="-25000" dirty="0">
                    <a:solidFill>
                      <a:srgbClr val="FF3300"/>
                    </a:solidFill>
                    <a:latin typeface="宋体" pitchFamily="2" charset="-122"/>
                  </a:rPr>
                  <a:t> </a:t>
                </a:r>
                <a:r>
                  <a:rPr kumimoji="0" lang="en-US" altLang="zh-CN" sz="6500" b="1" dirty="0">
                    <a:solidFill>
                      <a:srgbClr val="FF3300"/>
                    </a:solidFill>
                    <a:latin typeface="宋体" pitchFamily="2" charset="-122"/>
                  </a:rPr>
                  <a:t>Ⅲ</a:t>
                </a:r>
                <a:r>
                  <a:rPr kumimoji="0" lang="zh-CN" altLang="en-US" sz="6500" b="1" dirty="0">
                    <a:latin typeface="宋体" pitchFamily="2" charset="-122"/>
                  </a:rPr>
                  <a:t>。</a:t>
                </a:r>
              </a:p>
            </p:txBody>
          </p:sp>
        </mc:Choice>
        <mc:Fallback>
          <p:sp>
            <p:nvSpPr>
              <p:cNvPr id="66566" name="Text Box 6"/>
              <p:cNvSpPr txBox="1">
                <a:spLocks noRot="1" noChangeAspect="1" noMove="1" noResize="1" noEditPoints="1" noAdjustHandles="1" noChangeArrowheads="1" noChangeShapeType="1" noTextEdit="1"/>
              </p:cNvSpPr>
              <p:nvPr/>
            </p:nvSpPr>
            <p:spPr bwMode="auto">
              <a:xfrm>
                <a:off x="1218829" y="4743135"/>
                <a:ext cx="6158819" cy="1911350"/>
              </a:xfrm>
              <a:prstGeom prst="rect">
                <a:avLst/>
              </a:prstGeom>
              <a:blipFill rotWithShape="1">
                <a:blip r:embed="rId1"/>
                <a:stretch>
                  <a:fillRect t="-4140" r="-3465" b="-89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66567" name="Text Box 7"/>
          <p:cNvSpPr txBox="1">
            <a:spLocks noChangeArrowheads="1"/>
          </p:cNvSpPr>
          <p:nvPr/>
        </p:nvSpPr>
        <p:spPr bwMode="auto">
          <a:xfrm>
            <a:off x="1218319" y="6853718"/>
            <a:ext cx="8202425" cy="2592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6790" tIns="103394" rIns="206790" bIns="103394"/>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5500" dirty="0">
                <a:latin typeface="宋体" panose="02010600030101010101" pitchFamily="2" charset="-122"/>
              </a:rPr>
              <a:t> </a:t>
            </a:r>
            <a:r>
              <a:rPr kumimoji="0" lang="zh-CN" altLang="en-US" sz="6500" b="1" dirty="0">
                <a:solidFill>
                  <a:srgbClr val="FF3300"/>
                </a:solidFill>
                <a:latin typeface="宋体" panose="02010600030101010101" pitchFamily="2" charset="-122"/>
              </a:rPr>
              <a:t>基准</a:t>
            </a:r>
            <a:r>
              <a:rPr kumimoji="0" lang="zh-CN" altLang="en-US" sz="6500" dirty="0">
                <a:latin typeface="宋体" panose="02010600030101010101" pitchFamily="2" charset="-122"/>
              </a:rPr>
              <a:t>－</a:t>
            </a:r>
            <a:endParaRPr kumimoji="0" lang="en-US" altLang="zh-CN" sz="6500" dirty="0">
              <a:latin typeface="宋体" panose="02010600030101010101" pitchFamily="2" charset="-122"/>
            </a:endParaRPr>
          </a:p>
          <a:p>
            <a:pPr algn="just"/>
            <a:r>
              <a:rPr kumimoji="0" lang="zh-CN" altLang="en-US" sz="6500" b="1" dirty="0">
                <a:latin typeface="宋体" panose="02010600030101010101" pitchFamily="2" charset="-122"/>
              </a:rPr>
              <a:t>理想的基准要素。</a:t>
            </a:r>
            <a:endParaRPr kumimoji="0" lang="zh-CN" altLang="en-US" sz="6500" b="1" dirty="0">
              <a:latin typeface="宋体" panose="02010600030101010101" pitchFamily="2" charset="-122"/>
            </a:endParaRPr>
          </a:p>
        </p:txBody>
      </p:sp>
      <p:grpSp>
        <p:nvGrpSpPr>
          <p:cNvPr id="66592" name="Group 32"/>
          <p:cNvGrpSpPr/>
          <p:nvPr/>
        </p:nvGrpSpPr>
        <p:grpSpPr bwMode="auto">
          <a:xfrm>
            <a:off x="9767916" y="2890364"/>
            <a:ext cx="8276189" cy="7114890"/>
            <a:chOff x="4767" y="1445"/>
            <a:chExt cx="4039" cy="3557"/>
          </a:xfrm>
        </p:grpSpPr>
        <p:sp>
          <p:nvSpPr>
            <p:cNvPr id="13322" name="Rectangle 19"/>
            <p:cNvSpPr>
              <a:spLocks noChangeArrowheads="1"/>
            </p:cNvSpPr>
            <p:nvPr/>
          </p:nvSpPr>
          <p:spPr bwMode="auto">
            <a:xfrm>
              <a:off x="6445" y="4697"/>
              <a:ext cx="1491" cy="302"/>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800"/>
                <a:t>图</a:t>
              </a:r>
              <a:r>
                <a:rPr lang="en-US" altLang="zh-CN" sz="3800"/>
                <a:t>4.1</a:t>
              </a:r>
              <a:r>
                <a:rPr lang="zh-CN" altLang="en-US" sz="3800"/>
                <a:t>（</a:t>
              </a:r>
              <a:r>
                <a:rPr lang="en-US" altLang="zh-CN" sz="3800"/>
                <a:t>a</a:t>
              </a:r>
              <a:r>
                <a:rPr lang="zh-CN" altLang="en-US" sz="3800"/>
                <a:t>）</a:t>
              </a:r>
              <a:endParaRPr lang="zh-CN" altLang="en-US" sz="3800"/>
            </a:p>
          </p:txBody>
        </p:sp>
        <p:grpSp>
          <p:nvGrpSpPr>
            <p:cNvPr id="13323" name="Group 20"/>
            <p:cNvGrpSpPr/>
            <p:nvPr/>
          </p:nvGrpSpPr>
          <p:grpSpPr bwMode="auto">
            <a:xfrm>
              <a:off x="5298" y="1772"/>
              <a:ext cx="599" cy="734"/>
              <a:chOff x="5298" y="2366"/>
              <a:chExt cx="599" cy="734"/>
            </a:xfrm>
          </p:grpSpPr>
          <p:sp>
            <p:nvSpPr>
              <p:cNvPr id="13333" name="Line 21"/>
              <p:cNvSpPr>
                <a:spLocks noChangeShapeType="1"/>
              </p:cNvSpPr>
              <p:nvPr/>
            </p:nvSpPr>
            <p:spPr bwMode="auto">
              <a:xfrm flipH="1" flipV="1">
                <a:off x="5550" y="2753"/>
                <a:ext cx="347" cy="347"/>
              </a:xfrm>
              <a:prstGeom prst="line">
                <a:avLst/>
              </a:prstGeom>
              <a:noFill/>
              <a:ln w="28575">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4" name="Text Box 22"/>
              <p:cNvSpPr txBox="1">
                <a:spLocks noChangeArrowheads="1"/>
              </p:cNvSpPr>
              <p:nvPr/>
            </p:nvSpPr>
            <p:spPr bwMode="auto">
              <a:xfrm>
                <a:off x="5298" y="2366"/>
                <a:ext cx="430"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5400" b="1">
                    <a:solidFill>
                      <a:srgbClr val="FF3300"/>
                    </a:solidFill>
                  </a:rPr>
                  <a:t>Ⅰ</a:t>
                </a:r>
                <a:endParaRPr lang="en-US" altLang="zh-CN" sz="5400" b="1">
                  <a:solidFill>
                    <a:srgbClr val="FF3300"/>
                  </a:solidFill>
                </a:endParaRPr>
              </a:p>
            </p:txBody>
          </p:sp>
        </p:grpSp>
        <p:grpSp>
          <p:nvGrpSpPr>
            <p:cNvPr id="13324" name="Group 23"/>
            <p:cNvGrpSpPr/>
            <p:nvPr/>
          </p:nvGrpSpPr>
          <p:grpSpPr bwMode="auto">
            <a:xfrm>
              <a:off x="5118" y="1445"/>
              <a:ext cx="3688" cy="3557"/>
              <a:chOff x="5119" y="2023"/>
              <a:chExt cx="3688" cy="3557"/>
            </a:xfrm>
          </p:grpSpPr>
          <p:pic>
            <p:nvPicPr>
              <p:cNvPr id="13328" name="Picture 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9" y="2023"/>
                <a:ext cx="3688" cy="3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29" name="Line 25"/>
              <p:cNvSpPr>
                <a:spLocks noChangeShapeType="1"/>
              </p:cNvSpPr>
              <p:nvPr/>
            </p:nvSpPr>
            <p:spPr bwMode="auto">
              <a:xfrm>
                <a:off x="5659" y="3557"/>
                <a:ext cx="1875" cy="0"/>
              </a:xfrm>
              <a:prstGeom prst="line">
                <a:avLst/>
              </a:prstGeom>
              <a:noFill/>
              <a:ln w="28575">
                <a:solidFill>
                  <a:srgbClr val="FF3399"/>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0" name="Line 26"/>
              <p:cNvSpPr>
                <a:spLocks noChangeShapeType="1"/>
              </p:cNvSpPr>
              <p:nvPr/>
            </p:nvSpPr>
            <p:spPr bwMode="auto">
              <a:xfrm>
                <a:off x="5797" y="3118"/>
                <a:ext cx="1581" cy="0"/>
              </a:xfrm>
              <a:prstGeom prst="line">
                <a:avLst/>
              </a:prstGeom>
              <a:noFill/>
              <a:ln w="57150">
                <a:solidFill>
                  <a:srgbClr val="FF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1" name="Line 27"/>
              <p:cNvSpPr>
                <a:spLocks noChangeShapeType="1"/>
              </p:cNvSpPr>
              <p:nvPr/>
            </p:nvSpPr>
            <p:spPr bwMode="auto">
              <a:xfrm>
                <a:off x="5788" y="4024"/>
                <a:ext cx="1581" cy="0"/>
              </a:xfrm>
              <a:prstGeom prst="line">
                <a:avLst/>
              </a:prstGeom>
              <a:noFill/>
              <a:ln w="57150">
                <a:solidFill>
                  <a:srgbClr val="FF3399"/>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2" name="Rectangle 28"/>
              <p:cNvSpPr>
                <a:spLocks noChangeArrowheads="1"/>
              </p:cNvSpPr>
              <p:nvPr/>
            </p:nvSpPr>
            <p:spPr bwMode="auto">
              <a:xfrm>
                <a:off x="6446" y="5275"/>
                <a:ext cx="1491" cy="302"/>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800" b="1"/>
                  <a:t>图</a:t>
                </a:r>
                <a:r>
                  <a:rPr lang="en-US" altLang="zh-CN" sz="3800" b="1"/>
                  <a:t>4.1</a:t>
                </a:r>
                <a:r>
                  <a:rPr lang="zh-CN" altLang="en-US" sz="3800" b="1"/>
                  <a:t>（</a:t>
                </a:r>
                <a:r>
                  <a:rPr lang="en-US" altLang="zh-CN" sz="3800" b="1"/>
                  <a:t>a</a:t>
                </a:r>
                <a:r>
                  <a:rPr lang="zh-CN" altLang="en-US" sz="3800" b="1"/>
                  <a:t>）</a:t>
                </a:r>
                <a:endParaRPr lang="zh-CN" altLang="en-US" sz="3800" b="1"/>
              </a:p>
            </p:txBody>
          </p:sp>
        </p:grpSp>
        <p:grpSp>
          <p:nvGrpSpPr>
            <p:cNvPr id="13325" name="Group 29"/>
            <p:cNvGrpSpPr/>
            <p:nvPr/>
          </p:nvGrpSpPr>
          <p:grpSpPr bwMode="auto">
            <a:xfrm>
              <a:off x="4767" y="3008"/>
              <a:ext cx="1551" cy="697"/>
              <a:chOff x="4767" y="3566"/>
              <a:chExt cx="1551" cy="697"/>
            </a:xfrm>
          </p:grpSpPr>
          <p:sp>
            <p:nvSpPr>
              <p:cNvPr id="13326" name="Text Box 30"/>
              <p:cNvSpPr txBox="1">
                <a:spLocks noChangeArrowheads="1"/>
              </p:cNvSpPr>
              <p:nvPr/>
            </p:nvSpPr>
            <p:spPr bwMode="auto">
              <a:xfrm>
                <a:off x="4767" y="3783"/>
                <a:ext cx="430"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5400" b="1">
                    <a:solidFill>
                      <a:srgbClr val="FF3300"/>
                    </a:solidFill>
                  </a:rPr>
                  <a:t>Ⅱ</a:t>
                </a:r>
                <a:endParaRPr lang="en-US" altLang="zh-CN" sz="5400" b="1">
                  <a:solidFill>
                    <a:srgbClr val="FF3300"/>
                  </a:solidFill>
                </a:endParaRPr>
              </a:p>
            </p:txBody>
          </p:sp>
          <p:sp>
            <p:nvSpPr>
              <p:cNvPr id="13327" name="Line 31"/>
              <p:cNvSpPr>
                <a:spLocks noChangeShapeType="1"/>
              </p:cNvSpPr>
              <p:nvPr/>
            </p:nvSpPr>
            <p:spPr bwMode="auto">
              <a:xfrm flipV="1">
                <a:off x="5147" y="3566"/>
                <a:ext cx="1171" cy="439"/>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66594" name="AutoShape 34"/>
          <p:cNvSpPr>
            <a:spLocks noChangeArrowheads="1"/>
          </p:cNvSpPr>
          <p:nvPr/>
        </p:nvSpPr>
        <p:spPr bwMode="auto">
          <a:xfrm>
            <a:off x="8954433" y="8371048"/>
            <a:ext cx="2885088" cy="1464183"/>
          </a:xfrm>
          <a:prstGeom prst="wedgeRoundRectCallout">
            <a:avLst>
              <a:gd name="adj1" fmla="val 158038"/>
              <a:gd name="adj2" fmla="val -114442"/>
              <a:gd name="adj3" fmla="val 16667"/>
            </a:avLst>
          </a:prstGeom>
          <a:solidFill>
            <a:schemeClr val="bg1"/>
          </a:solidFill>
          <a:ln w="57150">
            <a:solidFill>
              <a:srgbClr val="FF3399"/>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lstStyle/>
          <a:p>
            <a:r>
              <a:rPr lang="zh-CN" altLang="en-US" sz="4300" b="1">
                <a:solidFill>
                  <a:srgbClr val="FF3300"/>
                </a:solidFill>
              </a:rPr>
              <a:t>基准要素</a:t>
            </a:r>
            <a:r>
              <a:rPr lang="en-US" altLang="zh-CN" sz="4300" b="1">
                <a:solidFill>
                  <a:srgbClr val="FF3300"/>
                </a:solidFill>
              </a:rPr>
              <a:t>Ⅲ</a:t>
            </a:r>
            <a:endParaRPr lang="en-US" altLang="zh-CN" sz="4300" b="1">
              <a:solidFill>
                <a:srgbClr val="FF3300"/>
              </a:solidFill>
            </a:endParaRPr>
          </a:p>
        </p:txBody>
      </p:sp>
      <p:sp>
        <p:nvSpPr>
          <p:cNvPr id="66595" name="Text Box 35"/>
          <p:cNvSpPr txBox="1">
            <a:spLocks noChangeArrowheads="1"/>
          </p:cNvSpPr>
          <p:nvPr/>
        </p:nvSpPr>
        <p:spPr bwMode="auto">
          <a:xfrm>
            <a:off x="1395418" y="10409304"/>
            <a:ext cx="17746986" cy="2392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5900" dirty="0"/>
              <a:t>        </a:t>
            </a:r>
            <a:r>
              <a:rPr lang="zh-CN" altLang="en-US" sz="5900" b="1" dirty="0"/>
              <a:t>应当指出，基准要素本身按其功能要求可以</a:t>
            </a:r>
            <a:endParaRPr lang="zh-CN" altLang="en-US" sz="5900" b="1" dirty="0"/>
          </a:p>
          <a:p>
            <a:pPr algn="l" eaLnBrk="1" hangingPunct="1">
              <a:lnSpc>
                <a:spcPct val="120000"/>
              </a:lnSpc>
            </a:pPr>
            <a:r>
              <a:rPr lang="zh-CN" altLang="en-US" sz="5900" b="1" dirty="0"/>
              <a:t>是单一要素或关联要素。</a:t>
            </a:r>
            <a:endParaRPr lang="zh-CN" altLang="en-US" sz="5900" b="1" dirty="0"/>
          </a:p>
        </p:txBody>
      </p:sp>
      <p:sp>
        <p:nvSpPr>
          <p:cNvPr id="23" name="圆角矩形 22">
            <a:hlinkClick r:id="rId3" action="ppaction://hlinksldjump"/>
          </p:cNvPr>
          <p:cNvSpPr/>
          <p:nvPr/>
        </p:nvSpPr>
        <p:spPr bwMode="auto">
          <a:xfrm>
            <a:off x="15746503" y="11630024"/>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gtEl>
                                        <p:attrNameLst>
                                          <p:attrName>style.visibility</p:attrName>
                                        </p:attrNameLst>
                                      </p:cBhvr>
                                      <p:to>
                                        <p:strVal val="visible"/>
                                      </p:to>
                                    </p:set>
                                    <p:animEffect transition="in" filter="wipe(left)">
                                      <p:cBhvr>
                                        <p:cTn id="7" dur="300"/>
                                        <p:tgtEl>
                                          <p:spTgt spid="66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6565"/>
                                        </p:tgtEl>
                                        <p:attrNameLst>
                                          <p:attrName>style.visibility</p:attrName>
                                        </p:attrNameLst>
                                      </p:cBhvr>
                                      <p:to>
                                        <p:strVal val="visible"/>
                                      </p:to>
                                    </p:set>
                                    <p:animEffect transition="in" filter="wipe(left)">
                                      <p:cBhvr>
                                        <p:cTn id="12" dur="300"/>
                                        <p:tgtEl>
                                          <p:spTgt spid="665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6566"/>
                                        </p:tgtEl>
                                        <p:attrNameLst>
                                          <p:attrName>style.visibility</p:attrName>
                                        </p:attrNameLst>
                                      </p:cBhvr>
                                      <p:to>
                                        <p:strVal val="visible"/>
                                      </p:to>
                                    </p:set>
                                    <p:animEffect transition="in" filter="wipe(left)">
                                      <p:cBhvr>
                                        <p:cTn id="17" dur="300"/>
                                        <p:tgtEl>
                                          <p:spTgt spid="6656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6592"/>
                                        </p:tgtEl>
                                        <p:attrNameLst>
                                          <p:attrName>style.visibility</p:attrName>
                                        </p:attrNameLst>
                                      </p:cBhvr>
                                      <p:to>
                                        <p:strVal val="visible"/>
                                      </p:to>
                                    </p:set>
                                    <p:anim calcmode="lin" valueType="num">
                                      <p:cBhvr additive="base">
                                        <p:cTn id="22" dur="500" fill="hold"/>
                                        <p:tgtEl>
                                          <p:spTgt spid="66592"/>
                                        </p:tgtEl>
                                        <p:attrNameLst>
                                          <p:attrName>ppt_x</p:attrName>
                                        </p:attrNameLst>
                                      </p:cBhvr>
                                      <p:tavLst>
                                        <p:tav tm="0">
                                          <p:val>
                                            <p:strVal val="1+#ppt_w/2"/>
                                          </p:val>
                                        </p:tav>
                                        <p:tav tm="100000">
                                          <p:val>
                                            <p:strVal val="#ppt_x"/>
                                          </p:val>
                                        </p:tav>
                                      </p:tavLst>
                                    </p:anim>
                                    <p:anim calcmode="lin" valueType="num">
                                      <p:cBhvr additive="base">
                                        <p:cTn id="23" dur="500" fill="hold"/>
                                        <p:tgtEl>
                                          <p:spTgt spid="6659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6594"/>
                                        </p:tgtEl>
                                        <p:attrNameLst>
                                          <p:attrName>style.visibility</p:attrName>
                                        </p:attrNameLst>
                                      </p:cBhvr>
                                      <p:to>
                                        <p:strVal val="visible"/>
                                      </p:to>
                                    </p:set>
                                    <p:animEffect transition="in" filter="wipe(left)">
                                      <p:cBhvr>
                                        <p:cTn id="28" dur="300"/>
                                        <p:tgtEl>
                                          <p:spTgt spid="6659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6567"/>
                                        </p:tgtEl>
                                        <p:attrNameLst>
                                          <p:attrName>style.visibility</p:attrName>
                                        </p:attrNameLst>
                                      </p:cBhvr>
                                      <p:to>
                                        <p:strVal val="visible"/>
                                      </p:to>
                                    </p:set>
                                    <p:animEffect transition="in" filter="wipe(left)">
                                      <p:cBhvr>
                                        <p:cTn id="33" dur="300"/>
                                        <p:tgtEl>
                                          <p:spTgt spid="6656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6595"/>
                                        </p:tgtEl>
                                        <p:attrNameLst>
                                          <p:attrName>style.visibility</p:attrName>
                                        </p:attrNameLst>
                                      </p:cBhvr>
                                      <p:to>
                                        <p:strVal val="visible"/>
                                      </p:to>
                                    </p:set>
                                    <p:animEffect transition="in" filter="wipe(left)">
                                      <p:cBhvr>
                                        <p:cTn id="38" dur="300"/>
                                        <p:tgtEl>
                                          <p:spTgt spid="66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P spid="66565" grpId="0" autoUpdateAnimBg="0"/>
      <p:bldP spid="66566" grpId="0" bldLvl="0" animBg="1" autoUpdateAnimBg="0"/>
      <p:bldP spid="66567" grpId="0" autoUpdateAnimBg="0"/>
      <p:bldP spid="66594" grpId="0" animBg="1" autoUpdateAnimBg="0"/>
      <p:bldP spid="6659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C5B76239-C0E1-4A07-A460-22E8EFA55A08}" type="slidenum">
              <a:rPr lang="en-US" altLang="zh-CN" sz="4400">
                <a:solidFill>
                  <a:srgbClr val="0000FF"/>
                </a:solidFill>
              </a:rPr>
            </a:fld>
            <a:endParaRPr lang="en-US" altLang="zh-CN" sz="4400">
              <a:solidFill>
                <a:srgbClr val="0000FF"/>
              </a:solidFill>
            </a:endParaRPr>
          </a:p>
        </p:txBody>
      </p:sp>
      <p:sp>
        <p:nvSpPr>
          <p:cNvPr id="6172" name="Text Box 28"/>
          <p:cNvSpPr txBox="1">
            <a:spLocks noChangeArrowheads="1"/>
          </p:cNvSpPr>
          <p:nvPr/>
        </p:nvSpPr>
        <p:spPr bwMode="auto">
          <a:xfrm>
            <a:off x="1887438" y="318328"/>
            <a:ext cx="15058127" cy="885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400" b="1" dirty="0">
                <a:latin typeface="宋体" panose="02010600030101010101" pitchFamily="2" charset="-122"/>
              </a:rPr>
              <a:t>4.1.3 </a:t>
            </a:r>
            <a:r>
              <a:rPr lang="zh-CN" altLang="en-US" sz="4400" b="1" dirty="0">
                <a:latin typeface="宋体" panose="02010600030101010101" pitchFamily="2" charset="-122"/>
              </a:rPr>
              <a:t>几何</a:t>
            </a:r>
            <a:r>
              <a:rPr lang="zh-CN" altLang="en-US" sz="4400" b="1" dirty="0" smtClean="0">
                <a:latin typeface="宋体" panose="02010600030101010101" pitchFamily="2" charset="-122"/>
              </a:rPr>
              <a:t>公差特征项目及符号   </a:t>
            </a:r>
            <a:endParaRPr lang="zh-CN" altLang="en-US" sz="4400" b="1" dirty="0">
              <a:latin typeface="宋体" panose="02010600030101010101" pitchFamily="2" charset="-122"/>
            </a:endParaRPr>
          </a:p>
        </p:txBody>
      </p:sp>
      <p:sp>
        <p:nvSpPr>
          <p:cNvPr id="6183" name="Text Box 39"/>
          <p:cNvSpPr txBox="1">
            <a:spLocks noChangeArrowheads="1"/>
          </p:cNvSpPr>
          <p:nvPr/>
        </p:nvSpPr>
        <p:spPr bwMode="auto">
          <a:xfrm>
            <a:off x="1981770" y="1261301"/>
            <a:ext cx="16820580" cy="825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3800" b="1" dirty="0"/>
              <a:t>1. </a:t>
            </a:r>
            <a:r>
              <a:rPr lang="zh-CN" altLang="en-US" sz="3800" b="1" dirty="0">
                <a:solidFill>
                  <a:srgbClr val="C00000"/>
                </a:solidFill>
              </a:rPr>
              <a:t>几何公差的类型、几何</a:t>
            </a:r>
            <a:r>
              <a:rPr lang="zh-CN" altLang="en-US" sz="3800" b="1" dirty="0" smtClean="0">
                <a:solidFill>
                  <a:srgbClr val="C00000"/>
                </a:solidFill>
              </a:rPr>
              <a:t>公差特征项目及符号</a:t>
            </a:r>
            <a:r>
              <a:rPr lang="zh-CN" altLang="en-US" sz="3800" b="1" dirty="0"/>
              <a:t>如表</a:t>
            </a:r>
            <a:r>
              <a:rPr lang="en-US" altLang="zh-CN" sz="3800" b="1" dirty="0"/>
              <a:t>4.1</a:t>
            </a:r>
            <a:r>
              <a:rPr lang="zh-CN" altLang="en-US" sz="3800" b="1" dirty="0"/>
              <a:t>所示。</a:t>
            </a:r>
            <a:endParaRPr lang="zh-CN" altLang="en-US" sz="3800" b="1" dirty="0"/>
          </a:p>
        </p:txBody>
      </p:sp>
      <p:pic>
        <p:nvPicPr>
          <p:cNvPr id="102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8870" y="2086561"/>
            <a:ext cx="16477680" cy="11993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72"/>
                                        </p:tgtEl>
                                        <p:attrNameLst>
                                          <p:attrName>style.visibility</p:attrName>
                                        </p:attrNameLst>
                                      </p:cBhvr>
                                      <p:to>
                                        <p:strVal val="visible"/>
                                      </p:to>
                                    </p:set>
                                    <p:animEffect transition="in" filter="wipe(left)">
                                      <p:cBhvr>
                                        <p:cTn id="7" dur="300"/>
                                        <p:tgtEl>
                                          <p:spTgt spid="61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83"/>
                                        </p:tgtEl>
                                        <p:attrNameLst>
                                          <p:attrName>style.visibility</p:attrName>
                                        </p:attrNameLst>
                                      </p:cBhvr>
                                      <p:to>
                                        <p:strVal val="visible"/>
                                      </p:to>
                                    </p:set>
                                    <p:animEffect transition="in" filter="wipe(left)">
                                      <p:cBhvr>
                                        <p:cTn id="12" dur="300"/>
                                        <p:tgtEl>
                                          <p:spTgt spid="618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circle(out)">
                                      <p:cBhvr>
                                        <p:cTn id="17" dur="2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 grpId="0" autoUpdateAnimBg="0"/>
      <p:bldP spid="618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CC58F4FD-CE9A-4119-BF07-EF0D0305A1F7}" type="slidenum">
              <a:rPr lang="en-US" altLang="zh-CN" sz="4400">
                <a:solidFill>
                  <a:srgbClr val="0000FF"/>
                </a:solidFill>
              </a:rPr>
            </a:fld>
            <a:endParaRPr lang="en-US" altLang="zh-CN" sz="4400">
              <a:solidFill>
                <a:srgbClr val="0000FF"/>
              </a:solidFill>
            </a:endParaRPr>
          </a:p>
        </p:txBody>
      </p:sp>
      <p:sp>
        <p:nvSpPr>
          <p:cNvPr id="67589" name="Text Box 5"/>
          <p:cNvSpPr txBox="1">
            <a:spLocks noChangeArrowheads="1"/>
          </p:cNvSpPr>
          <p:nvPr/>
        </p:nvSpPr>
        <p:spPr bwMode="auto">
          <a:xfrm>
            <a:off x="790528" y="416053"/>
            <a:ext cx="17029129" cy="1600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FF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000" dirty="0"/>
              <a:t>        </a:t>
            </a:r>
            <a:r>
              <a:rPr lang="zh-CN" altLang="en-US" sz="4000" b="1" dirty="0"/>
              <a:t>由表</a:t>
            </a:r>
            <a:r>
              <a:rPr lang="en-US" altLang="zh-CN" sz="4000" b="1" dirty="0"/>
              <a:t>4.1</a:t>
            </a:r>
            <a:r>
              <a:rPr lang="zh-CN" altLang="en-US" sz="4000" b="1" dirty="0"/>
              <a:t>可见</a:t>
            </a:r>
            <a:r>
              <a:rPr lang="zh-CN" altLang="en-US" sz="4000" b="1" dirty="0">
                <a:solidFill>
                  <a:srgbClr val="FF3300"/>
                </a:solidFill>
              </a:rPr>
              <a:t>几何公差</a:t>
            </a:r>
            <a:r>
              <a:rPr lang="zh-CN" altLang="en-US" sz="4000" b="1" dirty="0"/>
              <a:t>分为</a:t>
            </a:r>
            <a:r>
              <a:rPr lang="zh-CN" altLang="en-US" sz="4000" b="1" dirty="0">
                <a:solidFill>
                  <a:srgbClr val="FF3300"/>
                </a:solidFill>
              </a:rPr>
              <a:t>形状</a:t>
            </a:r>
            <a:r>
              <a:rPr lang="zh-CN" altLang="en-US" sz="4000" b="1" dirty="0"/>
              <a:t>公差</a:t>
            </a:r>
            <a:r>
              <a:rPr lang="en-US" altLang="zh-CN" sz="4000" b="1" dirty="0"/>
              <a:t>(6</a:t>
            </a:r>
            <a:r>
              <a:rPr lang="zh-CN" altLang="en-US" sz="4000" b="1" dirty="0"/>
              <a:t>项</a:t>
            </a:r>
            <a:r>
              <a:rPr lang="en-US" altLang="zh-CN" sz="4000" b="1" dirty="0"/>
              <a:t>)</a:t>
            </a:r>
            <a:r>
              <a:rPr lang="zh-CN" altLang="en-US" sz="4000" b="1" dirty="0"/>
              <a:t>、</a:t>
            </a:r>
            <a:r>
              <a:rPr lang="zh-CN" altLang="en-US" sz="4000" b="1" dirty="0">
                <a:solidFill>
                  <a:srgbClr val="FF3300"/>
                </a:solidFill>
              </a:rPr>
              <a:t>方向</a:t>
            </a:r>
            <a:r>
              <a:rPr lang="zh-CN" altLang="en-US" sz="4000" b="1" dirty="0"/>
              <a:t>公差（</a:t>
            </a:r>
            <a:r>
              <a:rPr lang="en-US" altLang="zh-CN" sz="4000" b="1" dirty="0"/>
              <a:t>5</a:t>
            </a:r>
            <a:r>
              <a:rPr lang="zh-CN" altLang="en-US" sz="4000" b="1" dirty="0"/>
              <a:t>项）、</a:t>
            </a:r>
            <a:r>
              <a:rPr lang="zh-CN" altLang="en-US" sz="4000" b="1" dirty="0">
                <a:solidFill>
                  <a:srgbClr val="FF3300"/>
                </a:solidFill>
              </a:rPr>
              <a:t>位置</a:t>
            </a:r>
            <a:r>
              <a:rPr lang="zh-CN" altLang="en-US" sz="4000" b="1" dirty="0"/>
              <a:t>公差（</a:t>
            </a:r>
            <a:r>
              <a:rPr lang="en-US" altLang="zh-CN" sz="4000" b="1" dirty="0"/>
              <a:t>6</a:t>
            </a:r>
            <a:r>
              <a:rPr lang="zh-CN" altLang="en-US" sz="4000" b="1" dirty="0"/>
              <a:t>项）和</a:t>
            </a:r>
            <a:r>
              <a:rPr lang="zh-CN" altLang="en-US" sz="4000" b="1" dirty="0">
                <a:solidFill>
                  <a:srgbClr val="FF3300"/>
                </a:solidFill>
              </a:rPr>
              <a:t>跳动</a:t>
            </a:r>
            <a:r>
              <a:rPr lang="zh-CN" altLang="en-US" sz="4000" b="1" dirty="0"/>
              <a:t>公差（</a:t>
            </a:r>
            <a:r>
              <a:rPr lang="en-US" altLang="zh-CN" sz="4000" b="1" dirty="0"/>
              <a:t>2</a:t>
            </a:r>
            <a:r>
              <a:rPr lang="zh-CN" altLang="en-US" sz="4000" b="1" dirty="0"/>
              <a:t>项）共</a:t>
            </a:r>
            <a:r>
              <a:rPr lang="zh-CN" altLang="en-US" sz="4000" b="1" dirty="0">
                <a:solidFill>
                  <a:srgbClr val="FF3300"/>
                </a:solidFill>
              </a:rPr>
              <a:t>四类（</a:t>
            </a:r>
            <a:r>
              <a:rPr lang="en-US" altLang="zh-CN" sz="4000" b="1" dirty="0">
                <a:solidFill>
                  <a:srgbClr val="FF3300"/>
                </a:solidFill>
              </a:rPr>
              <a:t>19</a:t>
            </a:r>
            <a:r>
              <a:rPr lang="zh-CN" altLang="en-US" sz="4000" b="1" dirty="0">
                <a:solidFill>
                  <a:srgbClr val="FF3300"/>
                </a:solidFill>
              </a:rPr>
              <a:t>项）</a:t>
            </a:r>
            <a:r>
              <a:rPr lang="zh-CN" altLang="en-US" sz="4000" b="1" dirty="0"/>
              <a:t>。</a:t>
            </a:r>
            <a:endParaRPr lang="zh-CN" altLang="en-US" sz="4000" b="1" dirty="0"/>
          </a:p>
        </p:txBody>
      </p:sp>
      <p:sp>
        <p:nvSpPr>
          <p:cNvPr id="67590" name="Text Box 6"/>
          <p:cNvSpPr txBox="1">
            <a:spLocks noChangeArrowheads="1"/>
          </p:cNvSpPr>
          <p:nvPr/>
        </p:nvSpPr>
        <p:spPr bwMode="auto">
          <a:xfrm>
            <a:off x="819096" y="1887218"/>
            <a:ext cx="17429186" cy="862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000" dirty="0"/>
              <a:t>        </a:t>
            </a:r>
            <a:r>
              <a:rPr lang="zh-CN" altLang="en-US" sz="4000" b="1" dirty="0"/>
              <a:t>其中形状公差是对</a:t>
            </a:r>
            <a:r>
              <a:rPr lang="zh-CN" altLang="en-US" sz="4000" b="1" dirty="0">
                <a:solidFill>
                  <a:srgbClr val="FF3300"/>
                </a:solidFill>
              </a:rPr>
              <a:t>单一要素</a:t>
            </a:r>
            <a:r>
              <a:rPr lang="zh-CN" altLang="en-US" sz="4000" b="1" dirty="0"/>
              <a:t>提出的几何特征，因此，</a:t>
            </a:r>
            <a:r>
              <a:rPr lang="zh-CN" altLang="en-US" sz="4000" b="1" dirty="0">
                <a:solidFill>
                  <a:srgbClr val="FF3300"/>
                </a:solidFill>
              </a:rPr>
              <a:t>无基准要求</a:t>
            </a:r>
            <a:r>
              <a:rPr lang="zh-CN" altLang="en-US" sz="4000" b="1" dirty="0"/>
              <a:t>。</a:t>
            </a:r>
            <a:endParaRPr lang="zh-CN" altLang="en-US" sz="4000" b="1" dirty="0"/>
          </a:p>
        </p:txBody>
      </p:sp>
      <p:sp>
        <p:nvSpPr>
          <p:cNvPr id="67591" name="Text Box 7"/>
          <p:cNvSpPr txBox="1">
            <a:spLocks noChangeArrowheads="1"/>
          </p:cNvSpPr>
          <p:nvPr/>
        </p:nvSpPr>
        <p:spPr bwMode="auto">
          <a:xfrm>
            <a:off x="847678" y="2598452"/>
            <a:ext cx="18085620" cy="1600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000" dirty="0"/>
              <a:t>        </a:t>
            </a:r>
            <a:r>
              <a:rPr lang="zh-CN" altLang="en-US" sz="4000" b="1" dirty="0"/>
              <a:t>方向公差、位置公差和跳动公差是对</a:t>
            </a:r>
            <a:r>
              <a:rPr lang="zh-CN" altLang="en-US" sz="4000" b="1" dirty="0">
                <a:solidFill>
                  <a:srgbClr val="FF3300"/>
                </a:solidFill>
              </a:rPr>
              <a:t>关联要素</a:t>
            </a:r>
            <a:r>
              <a:rPr lang="zh-CN" altLang="en-US" sz="4000" b="1" dirty="0"/>
              <a:t>提出的几何特征，因此，在大多数情况下都</a:t>
            </a:r>
            <a:r>
              <a:rPr lang="zh-CN" altLang="en-US" sz="4000" b="1" dirty="0">
                <a:solidFill>
                  <a:srgbClr val="FF3300"/>
                </a:solidFill>
              </a:rPr>
              <a:t>有基准要求</a:t>
            </a:r>
            <a:r>
              <a:rPr lang="zh-CN" altLang="en-US" sz="4000" b="1" dirty="0"/>
              <a:t>。</a:t>
            </a:r>
            <a:endParaRPr lang="zh-CN" altLang="en-US" sz="4000" b="1" dirty="0"/>
          </a:p>
        </p:txBody>
      </p:sp>
      <p:pic>
        <p:nvPicPr>
          <p:cNvPr id="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6514" y="4056434"/>
            <a:ext cx="13521286" cy="9841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7589"/>
                                        </p:tgtEl>
                                        <p:attrNameLst>
                                          <p:attrName>style.visibility</p:attrName>
                                        </p:attrNameLst>
                                      </p:cBhvr>
                                      <p:to>
                                        <p:strVal val="visible"/>
                                      </p:to>
                                    </p:set>
                                    <p:animEffect transition="in" filter="wipe(left)">
                                      <p:cBhvr>
                                        <p:cTn id="13" dur="300"/>
                                        <p:tgtEl>
                                          <p:spTgt spid="6758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7590"/>
                                        </p:tgtEl>
                                        <p:attrNameLst>
                                          <p:attrName>style.visibility</p:attrName>
                                        </p:attrNameLst>
                                      </p:cBhvr>
                                      <p:to>
                                        <p:strVal val="visible"/>
                                      </p:to>
                                    </p:set>
                                    <p:animEffect transition="in" filter="wipe(left)">
                                      <p:cBhvr>
                                        <p:cTn id="18" dur="300"/>
                                        <p:tgtEl>
                                          <p:spTgt spid="6759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7591"/>
                                        </p:tgtEl>
                                        <p:attrNameLst>
                                          <p:attrName>style.visibility</p:attrName>
                                        </p:attrNameLst>
                                      </p:cBhvr>
                                      <p:to>
                                        <p:strVal val="visible"/>
                                      </p:to>
                                    </p:set>
                                    <p:animEffect transition="in" filter="wipe(left)">
                                      <p:cBhvr>
                                        <p:cTn id="23" dur="3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utoUpdateAnimBg="0"/>
      <p:bldP spid="67590" grpId="0" autoUpdateAnimBg="0"/>
      <p:bldP spid="6759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232C06BB-9F26-4378-A777-F1CC9D5E313E}" type="slidenum">
              <a:rPr lang="en-US" altLang="zh-CN" sz="4400">
                <a:solidFill>
                  <a:srgbClr val="0000FF"/>
                </a:solidFill>
              </a:rPr>
            </a:fld>
            <a:endParaRPr lang="en-US" altLang="zh-CN" sz="4400">
              <a:solidFill>
                <a:srgbClr val="0000FF"/>
              </a:solidFill>
            </a:endParaRPr>
          </a:p>
        </p:txBody>
      </p:sp>
      <p:sp>
        <p:nvSpPr>
          <p:cNvPr id="68614" name="Text Box 6"/>
          <p:cNvSpPr txBox="1">
            <a:spLocks noChangeArrowheads="1"/>
          </p:cNvSpPr>
          <p:nvPr/>
        </p:nvSpPr>
        <p:spPr bwMode="auto">
          <a:xfrm>
            <a:off x="1900089" y="282036"/>
            <a:ext cx="15429490" cy="791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000" b="1" dirty="0"/>
              <a:t>2.   </a:t>
            </a:r>
            <a:r>
              <a:rPr lang="zh-CN" altLang="en-US" sz="4000" b="1" dirty="0"/>
              <a:t>几何公差的附加符号     如表</a:t>
            </a:r>
            <a:r>
              <a:rPr lang="en-US" altLang="zh-CN" sz="4000" b="1" dirty="0"/>
              <a:t>4.2</a:t>
            </a:r>
            <a:r>
              <a:rPr lang="zh-CN" altLang="en-US" sz="4000" b="1" dirty="0"/>
              <a:t>所示</a:t>
            </a:r>
            <a:endParaRPr lang="zh-CN" altLang="en-US" sz="4000" b="1" dirty="0"/>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9974" y="1433512"/>
            <a:ext cx="17789526" cy="1244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8614"/>
                                        </p:tgtEl>
                                        <p:attrNameLst>
                                          <p:attrName>style.visibility</p:attrName>
                                        </p:attrNameLst>
                                      </p:cBhvr>
                                      <p:to>
                                        <p:strVal val="visible"/>
                                      </p:to>
                                    </p:set>
                                    <p:animEffect transition="in" filter="wipe(left)">
                                      <p:cBhvr>
                                        <p:cTn id="7" dur="300"/>
                                        <p:tgtEl>
                                          <p:spTgt spid="686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ppt_x"/>
                                          </p:val>
                                        </p:tav>
                                        <p:tav tm="100000">
                                          <p:val>
                                            <p:strVal val="#ppt_x"/>
                                          </p:val>
                                        </p:tav>
                                      </p:tavLst>
                                    </p:anim>
                                    <p:anim calcmode="lin" valueType="num">
                                      <p:cBhvr additive="base">
                                        <p:cTn id="13"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DC28DD79-E438-40D8-925F-20DF4EF37F4D}" type="slidenum">
              <a:rPr lang="en-US" altLang="zh-CN" smtClean="0"/>
            </a:fld>
            <a:endParaRPr lang="en-US" altLang="zh-CN"/>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98887" y="85725"/>
            <a:ext cx="11374437" cy="14121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a:hlinkClick r:id="rId2" action="ppaction://hlinksldjump"/>
          </p:cNvPr>
          <p:cNvSpPr/>
          <p:nvPr/>
        </p:nvSpPr>
        <p:spPr bwMode="auto">
          <a:xfrm>
            <a:off x="15746503" y="12372974"/>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up)">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FBD883EE-1257-4D30-B3F7-39D1AFE4F582}" type="slidenum">
              <a:rPr lang="en-US" altLang="zh-CN" sz="4400">
                <a:solidFill>
                  <a:srgbClr val="0000FF"/>
                </a:solidFill>
              </a:rPr>
            </a:fld>
            <a:endParaRPr lang="en-US" altLang="zh-CN" sz="4400">
              <a:solidFill>
                <a:srgbClr val="0000FF"/>
              </a:solidFill>
            </a:endParaRPr>
          </a:p>
        </p:txBody>
      </p:sp>
      <p:sp>
        <p:nvSpPr>
          <p:cNvPr id="9218" name="Text Box 2"/>
          <p:cNvSpPr txBox="1">
            <a:spLocks noChangeArrowheads="1"/>
          </p:cNvSpPr>
          <p:nvPr/>
        </p:nvSpPr>
        <p:spPr bwMode="auto">
          <a:xfrm>
            <a:off x="3116158" y="1043950"/>
            <a:ext cx="13803795"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t>4.2   </a:t>
            </a:r>
            <a:r>
              <a:rPr lang="zh-CN" altLang="en-US" sz="4300" b="1" dirty="0">
                <a:solidFill>
                  <a:srgbClr val="C00000"/>
                </a:solidFill>
              </a:rPr>
              <a:t>几何</a:t>
            </a:r>
            <a:r>
              <a:rPr lang="zh-CN" altLang="en-US" sz="4300" b="1" dirty="0" smtClean="0">
                <a:solidFill>
                  <a:srgbClr val="C00000"/>
                </a:solidFill>
              </a:rPr>
              <a:t>公差在图样上标注的方法 </a:t>
            </a:r>
            <a:endParaRPr lang="zh-CN" altLang="en-US" sz="4300" b="1" dirty="0">
              <a:solidFill>
                <a:srgbClr val="C00000"/>
              </a:solidFill>
            </a:endParaRPr>
          </a:p>
        </p:txBody>
      </p:sp>
      <p:sp>
        <p:nvSpPr>
          <p:cNvPr id="11" name="Text Box 2"/>
          <p:cNvSpPr txBox="1">
            <a:spLocks noChangeArrowheads="1"/>
          </p:cNvSpPr>
          <p:nvPr/>
        </p:nvSpPr>
        <p:spPr bwMode="auto">
          <a:xfrm>
            <a:off x="1487381" y="1982221"/>
            <a:ext cx="12638697" cy="870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smtClean="0"/>
              <a:t> </a:t>
            </a:r>
            <a:r>
              <a:rPr lang="zh-CN" altLang="en-US" sz="4300" b="1" dirty="0"/>
              <a:t>几何</a:t>
            </a:r>
            <a:r>
              <a:rPr lang="zh-CN" altLang="en-US" sz="4300" b="1" dirty="0" smtClean="0"/>
              <a:t>公差在图样上规范标注的内容：</a:t>
            </a:r>
            <a:r>
              <a:rPr lang="en-US" altLang="zh-CN" sz="4300" b="1" dirty="0" smtClean="0"/>
              <a:t>1—</a:t>
            </a:r>
            <a:r>
              <a:rPr lang="zh-CN" altLang="en-US" sz="4300" b="1" dirty="0" smtClean="0"/>
              <a:t>公差框格</a:t>
            </a:r>
            <a:r>
              <a:rPr lang="en-US" altLang="zh-CN" sz="4300" b="1" dirty="0" smtClean="0"/>
              <a:t>, </a:t>
            </a:r>
            <a:endParaRPr lang="zh-CN" altLang="en-US" sz="4300" b="1" dirty="0"/>
          </a:p>
        </p:txBody>
      </p:sp>
      <p:sp>
        <p:nvSpPr>
          <p:cNvPr id="2" name="矩形 1"/>
          <p:cNvSpPr/>
          <p:nvPr/>
        </p:nvSpPr>
        <p:spPr>
          <a:xfrm>
            <a:off x="14126079" y="2153673"/>
            <a:ext cx="5762121" cy="584775"/>
          </a:xfrm>
          <a:prstGeom prst="rect">
            <a:avLst/>
          </a:prstGeom>
        </p:spPr>
        <p:txBody>
          <a:bodyPr wrap="square">
            <a:spAutoFit/>
          </a:bodyPr>
          <a:lstStyle/>
          <a:p>
            <a:pPr algn="l" eaLnBrk="1" hangingPunct="1">
              <a:spcBef>
                <a:spcPct val="50000"/>
              </a:spcBef>
            </a:pPr>
            <a:r>
              <a:rPr lang="en-US" altLang="zh-CN" b="1" dirty="0"/>
              <a:t>2 </a:t>
            </a:r>
            <a:r>
              <a:rPr lang="en-US" altLang="zh-CN" b="1" dirty="0" smtClean="0"/>
              <a:t>—</a:t>
            </a:r>
            <a:r>
              <a:rPr lang="zh-CN" altLang="en-US" b="1" dirty="0" smtClean="0"/>
              <a:t>辅助平面和要素框格</a:t>
            </a:r>
            <a:r>
              <a:rPr lang="en-US" altLang="zh-CN" b="1" dirty="0" smtClean="0"/>
              <a:t>,</a:t>
            </a:r>
            <a:endParaRPr lang="zh-CN" altLang="en-US" b="1" dirty="0"/>
          </a:p>
        </p:txBody>
      </p:sp>
      <p:sp>
        <p:nvSpPr>
          <p:cNvPr id="13" name="矩形 12"/>
          <p:cNvSpPr/>
          <p:nvPr/>
        </p:nvSpPr>
        <p:spPr>
          <a:xfrm>
            <a:off x="1038729" y="2905146"/>
            <a:ext cx="5296404" cy="584775"/>
          </a:xfrm>
          <a:prstGeom prst="rect">
            <a:avLst/>
          </a:prstGeom>
        </p:spPr>
        <p:txBody>
          <a:bodyPr wrap="square">
            <a:spAutoFit/>
          </a:bodyPr>
          <a:lstStyle/>
          <a:p>
            <a:pPr algn="l" eaLnBrk="1" hangingPunct="1">
              <a:spcBef>
                <a:spcPct val="50000"/>
              </a:spcBef>
            </a:pPr>
            <a:r>
              <a:rPr lang="en-US" altLang="zh-CN" b="1" dirty="0" smtClean="0"/>
              <a:t>3 —</a:t>
            </a:r>
            <a:r>
              <a:rPr lang="zh-CN" altLang="en-US" b="1" dirty="0" smtClean="0"/>
              <a:t>相邻（补充）标注，</a:t>
            </a:r>
            <a:r>
              <a:rPr lang="en-US" altLang="zh-CN" b="1" dirty="0" smtClean="0"/>
              <a:t> </a:t>
            </a:r>
            <a:endParaRPr lang="zh-CN" altLang="en-US" b="1" dirty="0"/>
          </a:p>
        </p:txBody>
      </p:sp>
      <p:sp>
        <p:nvSpPr>
          <p:cNvPr id="14" name="矩形 13"/>
          <p:cNvSpPr/>
          <p:nvPr/>
        </p:nvSpPr>
        <p:spPr>
          <a:xfrm>
            <a:off x="5820783" y="2962296"/>
            <a:ext cx="3352548" cy="584775"/>
          </a:xfrm>
          <a:prstGeom prst="rect">
            <a:avLst/>
          </a:prstGeom>
        </p:spPr>
        <p:txBody>
          <a:bodyPr wrap="square">
            <a:spAutoFit/>
          </a:bodyPr>
          <a:lstStyle/>
          <a:p>
            <a:pPr algn="l" eaLnBrk="1" hangingPunct="1">
              <a:spcBef>
                <a:spcPct val="50000"/>
              </a:spcBef>
            </a:pPr>
            <a:r>
              <a:rPr lang="en-US" altLang="zh-CN" b="1" dirty="0" smtClean="0"/>
              <a:t>4—</a:t>
            </a:r>
            <a:r>
              <a:rPr lang="zh-CN" altLang="en-US" b="1" dirty="0" smtClean="0"/>
              <a:t>参照线，</a:t>
            </a:r>
            <a:r>
              <a:rPr lang="en-US" altLang="zh-CN" b="1" dirty="0" smtClean="0"/>
              <a:t> </a:t>
            </a:r>
            <a:endParaRPr lang="zh-CN" altLang="en-US" b="1" dirty="0"/>
          </a:p>
        </p:txBody>
      </p:sp>
      <p:sp>
        <p:nvSpPr>
          <p:cNvPr id="15" name="矩形 14"/>
          <p:cNvSpPr/>
          <p:nvPr/>
        </p:nvSpPr>
        <p:spPr>
          <a:xfrm>
            <a:off x="8430381" y="2962296"/>
            <a:ext cx="4314069" cy="584775"/>
          </a:xfrm>
          <a:prstGeom prst="rect">
            <a:avLst/>
          </a:prstGeom>
        </p:spPr>
        <p:txBody>
          <a:bodyPr wrap="square">
            <a:spAutoFit/>
          </a:bodyPr>
          <a:lstStyle/>
          <a:p>
            <a:pPr algn="l" eaLnBrk="1" hangingPunct="1">
              <a:spcBef>
                <a:spcPct val="50000"/>
              </a:spcBef>
            </a:pPr>
            <a:r>
              <a:rPr lang="en-US" altLang="zh-CN" b="1" dirty="0"/>
              <a:t>5</a:t>
            </a:r>
            <a:r>
              <a:rPr lang="en-US" altLang="zh-CN" b="1" dirty="0" smtClean="0"/>
              <a:t> —</a:t>
            </a:r>
            <a:r>
              <a:rPr lang="zh-CN" altLang="en-US" b="1" dirty="0" smtClean="0"/>
              <a:t>指引线。</a:t>
            </a:r>
            <a:endParaRPr lang="zh-CN" altLang="en-US" b="1" dirty="0"/>
          </a:p>
        </p:txBody>
      </p:sp>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5949" y="3714750"/>
            <a:ext cx="19243651"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椭圆 3"/>
          <p:cNvSpPr/>
          <p:nvPr/>
        </p:nvSpPr>
        <p:spPr bwMode="auto">
          <a:xfrm>
            <a:off x="862895" y="4657725"/>
            <a:ext cx="1058032" cy="942975"/>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0" name="椭圆 19"/>
          <p:cNvSpPr/>
          <p:nvPr/>
        </p:nvSpPr>
        <p:spPr bwMode="auto">
          <a:xfrm>
            <a:off x="9815133" y="3971924"/>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1" name="椭圆 20"/>
          <p:cNvSpPr/>
          <p:nvPr/>
        </p:nvSpPr>
        <p:spPr bwMode="auto">
          <a:xfrm>
            <a:off x="17120734" y="5953125"/>
            <a:ext cx="767216" cy="847726"/>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2" name="椭圆 21"/>
          <p:cNvSpPr/>
          <p:nvPr/>
        </p:nvSpPr>
        <p:spPr bwMode="auto">
          <a:xfrm>
            <a:off x="6335133" y="3814761"/>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3" name="椭圆 22"/>
          <p:cNvSpPr/>
          <p:nvPr/>
        </p:nvSpPr>
        <p:spPr bwMode="auto">
          <a:xfrm>
            <a:off x="17945100" y="3967160"/>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4" name="椭圆 23"/>
          <p:cNvSpPr/>
          <p:nvPr/>
        </p:nvSpPr>
        <p:spPr bwMode="auto">
          <a:xfrm>
            <a:off x="1391911" y="5791199"/>
            <a:ext cx="1030214" cy="885827"/>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5" name="椭圆 24"/>
          <p:cNvSpPr/>
          <p:nvPr/>
        </p:nvSpPr>
        <p:spPr bwMode="auto">
          <a:xfrm>
            <a:off x="12068175" y="6067425"/>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6" name="椭圆 25"/>
          <p:cNvSpPr/>
          <p:nvPr/>
        </p:nvSpPr>
        <p:spPr bwMode="auto">
          <a:xfrm>
            <a:off x="15649448" y="3483282"/>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7" name="椭圆 26"/>
          <p:cNvSpPr/>
          <p:nvPr/>
        </p:nvSpPr>
        <p:spPr bwMode="auto">
          <a:xfrm>
            <a:off x="6088240" y="6029325"/>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8" name="椭圆 27"/>
          <p:cNvSpPr/>
          <p:nvPr/>
        </p:nvSpPr>
        <p:spPr bwMode="auto">
          <a:xfrm>
            <a:off x="3659113" y="3400422"/>
            <a:ext cx="1058032" cy="1200151"/>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9" name="椭圆 28"/>
          <p:cNvSpPr/>
          <p:nvPr/>
        </p:nvSpPr>
        <p:spPr bwMode="auto">
          <a:xfrm>
            <a:off x="1182360" y="6677027"/>
            <a:ext cx="1058032" cy="723900"/>
          </a:xfrm>
          <a:prstGeom prst="ellipse">
            <a:avLst/>
          </a:prstGeom>
          <a:noFill/>
          <a:ln w="7620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矩形 4"/>
          <p:cNvSpPr/>
          <p:nvPr/>
        </p:nvSpPr>
        <p:spPr>
          <a:xfrm>
            <a:off x="1315932" y="8051928"/>
            <a:ext cx="16983907" cy="5170646"/>
          </a:xfrm>
          <a:prstGeom prst="rect">
            <a:avLst/>
          </a:prstGeom>
        </p:spPr>
        <p:txBody>
          <a:bodyPr wrap="square">
            <a:spAutoFit/>
          </a:bodyPr>
          <a:lstStyle/>
          <a:p>
            <a:pPr algn="l">
              <a:lnSpc>
                <a:spcPct val="150000"/>
              </a:lnSpc>
            </a:pPr>
            <a:r>
              <a:rPr lang="zh-CN" altLang="en-US" sz="4400" dirty="0"/>
              <a:t> </a:t>
            </a:r>
            <a:r>
              <a:rPr lang="zh-CN" altLang="en-US" sz="4400" dirty="0" smtClean="0"/>
              <a:t>       </a:t>
            </a:r>
            <a:r>
              <a:rPr lang="zh-CN" altLang="en-US" sz="4400" b="1" dirty="0" smtClean="0"/>
              <a:t>几何</a:t>
            </a:r>
            <a:r>
              <a:rPr lang="zh-CN" altLang="en-US" sz="4400" b="1" dirty="0"/>
              <a:t>公差框格应使用参照线、指引</a:t>
            </a:r>
            <a:r>
              <a:rPr lang="zh-CN" altLang="en-US" sz="4400" b="1" dirty="0" smtClean="0"/>
              <a:t>线与被</a:t>
            </a:r>
            <a:r>
              <a:rPr lang="zh-CN" altLang="en-US" sz="4400" b="1" dirty="0"/>
              <a:t>测要素相连。如果</a:t>
            </a:r>
            <a:r>
              <a:rPr lang="zh-CN" altLang="en-US" sz="4400" b="1" dirty="0" smtClean="0"/>
              <a:t>没有可选的</a:t>
            </a:r>
            <a:r>
              <a:rPr lang="zh-CN" altLang="en-US" sz="4400" b="1" dirty="0"/>
              <a:t>辅助平面或</a:t>
            </a:r>
            <a:r>
              <a:rPr lang="zh-CN" altLang="en-US" sz="4400" b="1" dirty="0" smtClean="0"/>
              <a:t>要素</a:t>
            </a:r>
            <a:r>
              <a:rPr lang="zh-CN" altLang="en-US" sz="4400" b="1" dirty="0"/>
              <a:t>标注</a:t>
            </a:r>
            <a:r>
              <a:rPr lang="en-US" altLang="zh-CN" sz="4400" b="1" dirty="0"/>
              <a:t>,</a:t>
            </a:r>
            <a:r>
              <a:rPr lang="zh-CN" altLang="en-US" sz="4400" b="1" dirty="0"/>
              <a:t>参照线应与公差框格的</a:t>
            </a:r>
            <a:r>
              <a:rPr lang="zh-CN" altLang="en-US" sz="4400" b="1" dirty="0">
                <a:solidFill>
                  <a:srgbClr val="C00000"/>
                </a:solidFill>
              </a:rPr>
              <a:t>左侧或右侧中点相连。如果有</a:t>
            </a:r>
            <a:r>
              <a:rPr lang="zh-CN" altLang="en-US" sz="4400" b="1" dirty="0" smtClean="0">
                <a:solidFill>
                  <a:srgbClr val="C00000"/>
                </a:solidFill>
              </a:rPr>
              <a:t>可选的辅助平面</a:t>
            </a:r>
            <a:r>
              <a:rPr lang="zh-CN" altLang="en-US" sz="4400" b="1" dirty="0">
                <a:solidFill>
                  <a:srgbClr val="C00000"/>
                </a:solidFill>
              </a:rPr>
              <a:t>和要素标注</a:t>
            </a:r>
            <a:r>
              <a:rPr lang="en-US" altLang="zh-CN" sz="4400" b="1" dirty="0">
                <a:solidFill>
                  <a:srgbClr val="C00000"/>
                </a:solidFill>
              </a:rPr>
              <a:t>,</a:t>
            </a:r>
            <a:r>
              <a:rPr lang="zh-CN" altLang="en-US" sz="4400" b="1" dirty="0" smtClean="0">
                <a:solidFill>
                  <a:srgbClr val="C00000"/>
                </a:solidFill>
              </a:rPr>
              <a:t>参照</a:t>
            </a:r>
            <a:r>
              <a:rPr lang="zh-CN" altLang="en-US" sz="4400" b="1" dirty="0">
                <a:solidFill>
                  <a:srgbClr val="C00000"/>
                </a:solidFill>
              </a:rPr>
              <a:t>线应与公差框格的左侧中点或最后一个辅助平面和要素框格的右侧中点相连</a:t>
            </a:r>
            <a:r>
              <a:rPr lang="zh-CN" altLang="en-US" sz="4400" b="1" dirty="0"/>
              <a:t>。此</a:t>
            </a:r>
            <a:r>
              <a:rPr lang="zh-CN" altLang="en-US" sz="4400" b="1" dirty="0" smtClean="0"/>
              <a:t>标注同时</a:t>
            </a:r>
            <a:r>
              <a:rPr lang="zh-CN" altLang="en-US" sz="4400" b="1" dirty="0"/>
              <a:t>适用于二维与三维的标注。</a:t>
            </a:r>
            <a:endParaRPr lang="zh-CN" altLang="en-US" sz="4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wipe(left)">
                                      <p:cBhvr>
                                        <p:cTn id="17" dur="5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down)">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down)">
                                      <p:cBhvr>
                                        <p:cTn id="72" dur="5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down)">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wipe(left)">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ipe(down)">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nodeType="clickEffect">
                                  <p:stCondLst>
                                    <p:cond delay="0"/>
                                  </p:stCondLst>
                                  <p:childTnLst>
                                    <p:set>
                                      <p:cBhvr>
                                        <p:cTn id="96" dur="1" fill="hold">
                                          <p:stCondLst>
                                            <p:cond delay="0"/>
                                          </p:stCondLst>
                                        </p:cTn>
                                        <p:tgtEl>
                                          <p:spTgt spid="5">
                                            <p:txEl>
                                              <p:pRg st="0" end="0"/>
                                            </p:txEl>
                                          </p:spTgt>
                                        </p:tgtEl>
                                        <p:attrNameLst>
                                          <p:attrName>style.visibility</p:attrName>
                                        </p:attrNameLst>
                                      </p:cBhvr>
                                      <p:to>
                                        <p:strVal val="visible"/>
                                      </p:to>
                                    </p:set>
                                    <p:animEffect transition="in" filter="wipe(up)">
                                      <p:cBhvr>
                                        <p:cTn id="9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build="p"/>
      <p:bldP spid="11" grpId="0"/>
      <p:bldP spid="2" grpId="0"/>
      <p:bldP spid="13" grpId="0"/>
      <p:bldP spid="14" grpId="0"/>
      <p:bldP spid="15" grpId="0"/>
      <p:bldP spid="4"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31D9BC7-78C4-4FB1-ACAA-0585DBD7BAA2}" type="slidenum">
              <a:rPr lang="en-US" altLang="zh-CN" smtClean="0"/>
            </a:fld>
            <a:endParaRPr lang="en-US" altLang="zh-CN"/>
          </a:p>
        </p:txBody>
      </p:sp>
      <p:sp>
        <p:nvSpPr>
          <p:cNvPr id="3" name="Text Box 3"/>
          <p:cNvSpPr txBox="1">
            <a:spLocks noChangeArrowheads="1"/>
          </p:cNvSpPr>
          <p:nvPr/>
        </p:nvSpPr>
        <p:spPr bwMode="auto">
          <a:xfrm>
            <a:off x="1674411" y="630732"/>
            <a:ext cx="11257584" cy="947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800" b="1" dirty="0"/>
              <a:t>4.2.1   </a:t>
            </a:r>
            <a:r>
              <a:rPr lang="zh-CN" altLang="en-US" sz="4800" b="1" dirty="0" smtClean="0">
                <a:solidFill>
                  <a:srgbClr val="FF0000"/>
                </a:solidFill>
              </a:rPr>
              <a:t>公差框格 </a:t>
            </a:r>
            <a:endParaRPr lang="zh-CN" altLang="en-US" sz="4800" b="1" dirty="0">
              <a:solidFill>
                <a:srgbClr val="FF0000"/>
              </a:solidFill>
            </a:endParaRPr>
          </a:p>
        </p:txBody>
      </p:sp>
      <p:sp>
        <p:nvSpPr>
          <p:cNvPr id="4" name="矩形 3"/>
          <p:cNvSpPr/>
          <p:nvPr/>
        </p:nvSpPr>
        <p:spPr>
          <a:xfrm>
            <a:off x="725488" y="1523078"/>
            <a:ext cx="17676812" cy="2862322"/>
          </a:xfrm>
          <a:prstGeom prst="rect">
            <a:avLst/>
          </a:prstGeom>
        </p:spPr>
        <p:txBody>
          <a:bodyPr wrap="square">
            <a:spAutoFit/>
          </a:bodyPr>
          <a:lstStyle/>
          <a:p>
            <a:pPr algn="l">
              <a:lnSpc>
                <a:spcPct val="150000"/>
              </a:lnSpc>
            </a:pPr>
            <a:r>
              <a:rPr lang="zh-CN" altLang="en-US" b="1" dirty="0" smtClean="0"/>
              <a:t>          </a:t>
            </a:r>
            <a:r>
              <a:rPr lang="zh-CN" altLang="en-US" sz="4000" b="1" dirty="0" smtClean="0"/>
              <a:t>几何</a:t>
            </a:r>
            <a:r>
              <a:rPr lang="zh-CN" altLang="en-US" sz="4000" b="1" dirty="0"/>
              <a:t>公差要求应标注在划分成</a:t>
            </a:r>
            <a:r>
              <a:rPr lang="zh-CN" altLang="en-US" sz="4000" b="1" dirty="0">
                <a:solidFill>
                  <a:srgbClr val="FF0000"/>
                </a:solidFill>
              </a:rPr>
              <a:t>两个或三个部分</a:t>
            </a:r>
            <a:r>
              <a:rPr lang="zh-CN" altLang="en-US" sz="4000" b="1" dirty="0"/>
              <a:t>的矩形框格内</a:t>
            </a:r>
            <a:r>
              <a:rPr lang="en-US" altLang="zh-CN" sz="4000" b="1" dirty="0"/>
              <a:t>,</a:t>
            </a:r>
            <a:r>
              <a:rPr lang="zh-CN" altLang="en-US" sz="4000" b="1" dirty="0" smtClean="0"/>
              <a:t>见下图</a:t>
            </a:r>
            <a:r>
              <a:rPr lang="en-US" altLang="zh-CN" sz="4000" b="1" dirty="0" smtClean="0"/>
              <a:t>,</a:t>
            </a:r>
            <a:r>
              <a:rPr lang="zh-CN" altLang="en-US" sz="4000" b="1" dirty="0"/>
              <a:t>第一个为</a:t>
            </a:r>
            <a:r>
              <a:rPr lang="zh-CN" altLang="en-US" sz="4000" b="1" dirty="0" smtClean="0"/>
              <a:t>特征</a:t>
            </a:r>
            <a:r>
              <a:rPr lang="zh-CN" altLang="en-US" sz="4000" b="1" dirty="0"/>
              <a:t>项目符号部分</a:t>
            </a:r>
            <a:r>
              <a:rPr lang="en-US" altLang="zh-CN" sz="4000" b="1" dirty="0"/>
              <a:t>,</a:t>
            </a:r>
            <a:r>
              <a:rPr lang="zh-CN" altLang="en-US" sz="4000" b="1" dirty="0"/>
              <a:t>第二个为公差带、要素与特征部分</a:t>
            </a:r>
            <a:r>
              <a:rPr lang="en-US" altLang="zh-CN" sz="4000" b="1" dirty="0"/>
              <a:t>,</a:t>
            </a:r>
            <a:r>
              <a:rPr lang="zh-CN" altLang="en-US" sz="4000" b="1" dirty="0"/>
              <a:t>第三个为基准部分</a:t>
            </a:r>
            <a:r>
              <a:rPr lang="en-US" altLang="zh-CN" sz="4000" b="1" dirty="0"/>
              <a:t>,</a:t>
            </a:r>
            <a:r>
              <a:rPr lang="zh-CN" altLang="en-US" sz="4000" b="1" dirty="0"/>
              <a:t>基准部分可</a:t>
            </a:r>
            <a:r>
              <a:rPr lang="zh-CN" altLang="en-US" sz="4000" b="1" dirty="0" smtClean="0"/>
              <a:t>包含一至三个格</a:t>
            </a:r>
            <a:r>
              <a:rPr lang="en-US" altLang="zh-CN" sz="4000" b="1" dirty="0"/>
              <a:t>,</a:t>
            </a:r>
            <a:r>
              <a:rPr lang="zh-CN" altLang="en-US" sz="4000" b="1" dirty="0"/>
              <a:t>这些部分为自左向右顺序排列。</a:t>
            </a:r>
            <a:endParaRPr lang="zh-CN" altLang="en-US" sz="4000" b="1" dirty="0"/>
          </a:p>
        </p:txBody>
      </p:sp>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28489" y="4385400"/>
            <a:ext cx="7459662" cy="1371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组合 18"/>
          <p:cNvGrpSpPr/>
          <p:nvPr/>
        </p:nvGrpSpPr>
        <p:grpSpPr>
          <a:xfrm>
            <a:off x="16789621" y="5756814"/>
            <a:ext cx="2028824" cy="1669701"/>
            <a:chOff x="16789621" y="5756814"/>
            <a:chExt cx="2028824" cy="1669701"/>
          </a:xfrm>
        </p:grpSpPr>
        <p:cxnSp>
          <p:nvCxnSpPr>
            <p:cNvPr id="14" name="直接箭头连接符 13"/>
            <p:cNvCxnSpPr/>
            <p:nvPr/>
          </p:nvCxnSpPr>
          <p:spPr bwMode="auto">
            <a:xfrm flipH="1" flipV="1">
              <a:off x="17218245" y="5756815"/>
              <a:ext cx="755430" cy="1015459"/>
            </a:xfrm>
            <a:prstGeom prst="straightConnector1">
              <a:avLst/>
            </a:prstGeom>
            <a:solidFill>
              <a:schemeClr val="accent1"/>
            </a:solidFill>
            <a:ln w="571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箭头连接符 14"/>
            <p:cNvCxnSpPr/>
            <p:nvPr/>
          </p:nvCxnSpPr>
          <p:spPr bwMode="auto">
            <a:xfrm flipV="1">
              <a:off x="17973675" y="5756814"/>
              <a:ext cx="844770" cy="1015460"/>
            </a:xfrm>
            <a:prstGeom prst="straightConnector1">
              <a:avLst/>
            </a:prstGeom>
            <a:solidFill>
              <a:schemeClr val="accent1"/>
            </a:solidFill>
            <a:ln w="571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16789621" y="6318519"/>
              <a:ext cx="1549290" cy="1107996"/>
            </a:xfrm>
            <a:prstGeom prst="rect">
              <a:avLst/>
            </a:prstGeom>
            <a:noFill/>
          </p:spPr>
          <p:txBody>
            <a:bodyPr wrap="square" rtlCol="0">
              <a:spAutoFit/>
            </a:bodyPr>
            <a:lstStyle/>
            <a:p>
              <a:r>
                <a:rPr lang="en-US" altLang="zh-CN" sz="6600" b="1" dirty="0" smtClean="0"/>
                <a:t>3</a:t>
              </a:r>
              <a:endParaRPr lang="zh-CN" altLang="en-US" sz="6600" b="1" dirty="0"/>
            </a:p>
          </p:txBody>
        </p:sp>
      </p:grpSp>
      <p:grpSp>
        <p:nvGrpSpPr>
          <p:cNvPr id="24" name="组合 23"/>
          <p:cNvGrpSpPr/>
          <p:nvPr/>
        </p:nvGrpSpPr>
        <p:grpSpPr>
          <a:xfrm>
            <a:off x="12003308" y="5506259"/>
            <a:ext cx="1500188" cy="1501425"/>
            <a:chOff x="12003308" y="5534834"/>
            <a:chExt cx="1500188" cy="1501425"/>
          </a:xfrm>
        </p:grpSpPr>
        <p:cxnSp>
          <p:nvCxnSpPr>
            <p:cNvPr id="12" name="直接箭头连接符 11"/>
            <p:cNvCxnSpPr/>
            <p:nvPr/>
          </p:nvCxnSpPr>
          <p:spPr bwMode="auto">
            <a:xfrm flipV="1">
              <a:off x="13046295" y="5534834"/>
              <a:ext cx="0" cy="1015460"/>
            </a:xfrm>
            <a:prstGeom prst="straightConnector1">
              <a:avLst/>
            </a:prstGeom>
            <a:solidFill>
              <a:schemeClr val="accent1"/>
            </a:solidFill>
            <a:ln w="571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Box 20"/>
            <p:cNvSpPr txBox="1"/>
            <p:nvPr/>
          </p:nvSpPr>
          <p:spPr>
            <a:xfrm>
              <a:off x="12003308" y="5928263"/>
              <a:ext cx="1500188" cy="1107996"/>
            </a:xfrm>
            <a:prstGeom prst="rect">
              <a:avLst/>
            </a:prstGeom>
            <a:noFill/>
          </p:spPr>
          <p:txBody>
            <a:bodyPr wrap="square" rtlCol="0">
              <a:spAutoFit/>
            </a:bodyPr>
            <a:lstStyle/>
            <a:p>
              <a:r>
                <a:rPr lang="en-US" altLang="zh-CN" sz="6600" b="1" dirty="0" smtClean="0"/>
                <a:t>1</a:t>
              </a:r>
              <a:endParaRPr lang="zh-CN" altLang="en-US" sz="6600" b="1" dirty="0"/>
            </a:p>
          </p:txBody>
        </p:sp>
      </p:grpSp>
      <p:grpSp>
        <p:nvGrpSpPr>
          <p:cNvPr id="20" name="组合 19"/>
          <p:cNvGrpSpPr/>
          <p:nvPr/>
        </p:nvGrpSpPr>
        <p:grpSpPr>
          <a:xfrm>
            <a:off x="14260732" y="5620558"/>
            <a:ext cx="1489924" cy="1630013"/>
            <a:chOff x="14260732" y="5620558"/>
            <a:chExt cx="1489924" cy="1630013"/>
          </a:xfrm>
        </p:grpSpPr>
        <p:cxnSp>
          <p:nvCxnSpPr>
            <p:cNvPr id="8" name="直接箭头连接符 7"/>
            <p:cNvCxnSpPr/>
            <p:nvPr/>
          </p:nvCxnSpPr>
          <p:spPr bwMode="auto">
            <a:xfrm flipV="1">
              <a:off x="15217994" y="5620558"/>
              <a:ext cx="208073" cy="929736"/>
            </a:xfrm>
            <a:prstGeom prst="straightConnector1">
              <a:avLst/>
            </a:prstGeom>
            <a:solidFill>
              <a:schemeClr val="accent1"/>
            </a:solidFill>
            <a:ln w="571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14260732" y="6142575"/>
              <a:ext cx="1489924" cy="1107996"/>
            </a:xfrm>
            <a:prstGeom prst="rect">
              <a:avLst/>
            </a:prstGeom>
            <a:noFill/>
          </p:spPr>
          <p:txBody>
            <a:bodyPr wrap="square" rtlCol="0">
              <a:spAutoFit/>
            </a:bodyPr>
            <a:lstStyle/>
            <a:p>
              <a:r>
                <a:rPr lang="en-US" altLang="zh-CN" sz="6600" b="1" dirty="0" smtClean="0"/>
                <a:t>2</a:t>
              </a:r>
              <a:endParaRPr lang="zh-CN" altLang="en-US" sz="6600" b="1" dirty="0"/>
            </a:p>
          </p:txBody>
        </p:sp>
      </p:grpSp>
      <p:sp>
        <p:nvSpPr>
          <p:cNvPr id="25" name="矩形 24"/>
          <p:cNvSpPr/>
          <p:nvPr/>
        </p:nvSpPr>
        <p:spPr>
          <a:xfrm>
            <a:off x="1674409" y="5467761"/>
            <a:ext cx="10080625" cy="1938992"/>
          </a:xfrm>
          <a:prstGeom prst="rect">
            <a:avLst/>
          </a:prstGeom>
        </p:spPr>
        <p:txBody>
          <a:bodyPr>
            <a:spAutoFit/>
          </a:bodyPr>
          <a:lstStyle/>
          <a:p>
            <a:pPr algn="l">
              <a:lnSpc>
                <a:spcPct val="150000"/>
              </a:lnSpc>
            </a:pPr>
            <a:r>
              <a:rPr lang="zh-CN" altLang="en-US" sz="4000" b="1" dirty="0" smtClean="0">
                <a:solidFill>
                  <a:srgbClr val="FF0000"/>
                </a:solidFill>
              </a:rPr>
              <a:t>公差</a:t>
            </a:r>
            <a:r>
              <a:rPr lang="zh-CN" altLang="en-US" sz="4000" b="1" dirty="0">
                <a:solidFill>
                  <a:srgbClr val="FF0000"/>
                </a:solidFill>
              </a:rPr>
              <a:t>框格第一部分</a:t>
            </a:r>
            <a:r>
              <a:rPr lang="en-US" altLang="zh-CN" sz="4000" b="1" dirty="0"/>
              <a:t>,</a:t>
            </a:r>
            <a:r>
              <a:rPr lang="zh-CN" altLang="en-US" sz="4000" b="1" dirty="0"/>
              <a:t>即第</a:t>
            </a:r>
            <a:r>
              <a:rPr lang="en-US" altLang="zh-CN" sz="4000" b="1" dirty="0"/>
              <a:t>1 </a:t>
            </a:r>
            <a:r>
              <a:rPr lang="zh-CN" altLang="en-US" sz="4000" b="1" dirty="0"/>
              <a:t>格为</a:t>
            </a:r>
            <a:r>
              <a:rPr lang="zh-CN" altLang="en-US" sz="4000" b="1" dirty="0" smtClean="0"/>
              <a:t>几何</a:t>
            </a:r>
            <a:r>
              <a:rPr lang="zh-CN" altLang="en-US" sz="4000" b="1" dirty="0"/>
              <a:t>公差</a:t>
            </a:r>
            <a:r>
              <a:rPr lang="zh-CN" altLang="en-US" sz="4000" b="1" dirty="0" smtClean="0"/>
              <a:t>特征</a:t>
            </a:r>
            <a:r>
              <a:rPr lang="zh-CN" altLang="en-US" sz="4000" b="1" dirty="0"/>
              <a:t>项目符号</a:t>
            </a:r>
            <a:r>
              <a:rPr lang="en-US" altLang="zh-CN" sz="4000" b="1" dirty="0"/>
              <a:t>,</a:t>
            </a:r>
            <a:r>
              <a:rPr lang="zh-CN" altLang="en-US" sz="4000" b="1" dirty="0"/>
              <a:t>见表</a:t>
            </a:r>
            <a:r>
              <a:rPr lang="en-US" altLang="zh-CN" sz="4000" b="1" dirty="0"/>
              <a:t>4. 1</a:t>
            </a:r>
            <a:r>
              <a:rPr lang="zh-CN" altLang="en-US" sz="4000" b="1" dirty="0"/>
              <a:t>。</a:t>
            </a:r>
            <a:endParaRPr lang="zh-CN" altLang="en-US" sz="4000" b="1" dirty="0"/>
          </a:p>
        </p:txBody>
      </p:sp>
      <p:sp>
        <p:nvSpPr>
          <p:cNvPr id="26" name="矩形 25"/>
          <p:cNvSpPr/>
          <p:nvPr/>
        </p:nvSpPr>
        <p:spPr>
          <a:xfrm>
            <a:off x="1769119" y="4642575"/>
            <a:ext cx="7774931" cy="830997"/>
          </a:xfrm>
          <a:prstGeom prst="rect">
            <a:avLst/>
          </a:prstGeom>
        </p:spPr>
        <p:txBody>
          <a:bodyPr wrap="square">
            <a:spAutoFit/>
          </a:bodyPr>
          <a:lstStyle/>
          <a:p>
            <a:pPr algn="l"/>
            <a:r>
              <a:rPr lang="en-US" altLang="zh-CN" sz="4800" b="1" dirty="0" smtClean="0"/>
              <a:t>1. </a:t>
            </a:r>
            <a:r>
              <a:rPr lang="zh-CN" altLang="en-US" sz="4800" b="1" dirty="0" smtClean="0"/>
              <a:t> 特征</a:t>
            </a:r>
            <a:r>
              <a:rPr lang="zh-CN" altLang="en-US" sz="4800" b="1" dirty="0"/>
              <a:t>项目符号</a:t>
            </a:r>
            <a:endParaRPr lang="zh-CN" altLang="en-US" sz="4800" dirty="0"/>
          </a:p>
        </p:txBody>
      </p:sp>
      <p:pic>
        <p:nvPicPr>
          <p:cNvPr id="2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1731" y="7150559"/>
            <a:ext cx="9308593" cy="646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bwMode="auto">
          <a:xfrm>
            <a:off x="7074120" y="7915275"/>
            <a:ext cx="1371600" cy="5743575"/>
          </a:xfrm>
          <a:prstGeom prst="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3" name="矩形 32"/>
          <p:cNvSpPr/>
          <p:nvPr/>
        </p:nvSpPr>
        <p:spPr bwMode="auto">
          <a:xfrm>
            <a:off x="11706391" y="7915275"/>
            <a:ext cx="1371600" cy="5743575"/>
          </a:xfrm>
          <a:prstGeom prst="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additive="base">
                                        <p:cTn id="17" dur="500" fill="hold"/>
                                        <p:tgtEl>
                                          <p:spTgt spid="1027"/>
                                        </p:tgtEl>
                                        <p:attrNameLst>
                                          <p:attrName>ppt_x</p:attrName>
                                        </p:attrNameLst>
                                      </p:cBhvr>
                                      <p:tavLst>
                                        <p:tav tm="0">
                                          <p:val>
                                            <p:strVal val="1+#ppt_w/2"/>
                                          </p:val>
                                        </p:tav>
                                        <p:tav tm="100000">
                                          <p:val>
                                            <p:strVal val="#ppt_x"/>
                                          </p:val>
                                        </p:tav>
                                      </p:tavLst>
                                    </p:anim>
                                    <p:anim calcmode="lin" valueType="num">
                                      <p:cBhvr additive="base">
                                        <p:cTn id="18"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32" fill="hold"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circle(out)">
                                      <p:cBhvr>
                                        <p:cTn id="48" dur="20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down)">
                                      <p:cBhvr>
                                        <p:cTn id="5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25" grpId="0"/>
      <p:bldP spid="26" grpId="0"/>
      <p:bldP spid="28" grpId="0" animBg="1"/>
      <p:bldP spid="3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31D9BC7-78C4-4FB1-ACAA-0585DBD7BAA2}" type="slidenum">
              <a:rPr lang="en-US" altLang="zh-CN" smtClean="0"/>
            </a:fld>
            <a:endParaRPr lang="en-US" altLang="zh-CN"/>
          </a:p>
        </p:txBody>
      </p:sp>
      <p:sp>
        <p:nvSpPr>
          <p:cNvPr id="3" name="矩形 2"/>
          <p:cNvSpPr/>
          <p:nvPr/>
        </p:nvSpPr>
        <p:spPr>
          <a:xfrm>
            <a:off x="782639" y="1030635"/>
            <a:ext cx="14133512" cy="1015663"/>
          </a:xfrm>
          <a:prstGeom prst="rect">
            <a:avLst/>
          </a:prstGeom>
        </p:spPr>
        <p:txBody>
          <a:bodyPr wrap="square">
            <a:spAutoFit/>
          </a:bodyPr>
          <a:lstStyle/>
          <a:p>
            <a:pPr algn="l">
              <a:lnSpc>
                <a:spcPct val="150000"/>
              </a:lnSpc>
            </a:pPr>
            <a:r>
              <a:rPr lang="zh-CN" altLang="en-US" sz="4000" b="1" dirty="0" smtClean="0">
                <a:solidFill>
                  <a:srgbClr val="FF0000"/>
                </a:solidFill>
              </a:rPr>
              <a:t>         公差</a:t>
            </a:r>
            <a:r>
              <a:rPr lang="zh-CN" altLang="en-US" sz="4000" b="1" dirty="0">
                <a:solidFill>
                  <a:srgbClr val="FF0000"/>
                </a:solidFill>
              </a:rPr>
              <a:t>框格第二部分</a:t>
            </a:r>
            <a:r>
              <a:rPr lang="en-US" altLang="zh-CN" sz="4000" b="1" dirty="0"/>
              <a:t>,</a:t>
            </a:r>
            <a:r>
              <a:rPr lang="zh-CN" altLang="en-US" sz="4000" b="1" dirty="0"/>
              <a:t>即第</a:t>
            </a:r>
            <a:r>
              <a:rPr lang="en-US" altLang="zh-CN" sz="4000" b="1" dirty="0"/>
              <a:t>2 </a:t>
            </a:r>
            <a:r>
              <a:rPr lang="zh-CN" altLang="en-US" sz="4000" b="1" dirty="0"/>
              <a:t>格为</a:t>
            </a:r>
            <a:r>
              <a:rPr lang="zh-CN" altLang="en-US" sz="4000" b="1" dirty="0">
                <a:solidFill>
                  <a:srgbClr val="FF0000"/>
                </a:solidFill>
              </a:rPr>
              <a:t>公差带、要素与特征</a:t>
            </a:r>
            <a:r>
              <a:rPr lang="zh-CN" altLang="en-US" sz="4000" b="1" dirty="0" smtClean="0"/>
              <a:t>。</a:t>
            </a:r>
            <a:endParaRPr lang="zh-CN" altLang="en-US" sz="4000" b="1" dirty="0"/>
          </a:p>
        </p:txBody>
      </p:sp>
      <p:sp>
        <p:nvSpPr>
          <p:cNvPr id="4" name="矩形 3"/>
          <p:cNvSpPr/>
          <p:nvPr/>
        </p:nvSpPr>
        <p:spPr>
          <a:xfrm>
            <a:off x="2042784" y="404397"/>
            <a:ext cx="10187316" cy="830997"/>
          </a:xfrm>
          <a:prstGeom prst="rect">
            <a:avLst/>
          </a:prstGeom>
        </p:spPr>
        <p:txBody>
          <a:bodyPr wrap="square">
            <a:spAutoFit/>
          </a:bodyPr>
          <a:lstStyle/>
          <a:p>
            <a:pPr algn="l"/>
            <a:r>
              <a:rPr lang="en-US" altLang="zh-CN" sz="4800" b="1" dirty="0"/>
              <a:t>2</a:t>
            </a:r>
            <a:r>
              <a:rPr lang="en-US" altLang="zh-CN" sz="4800" b="1" dirty="0">
                <a:solidFill>
                  <a:srgbClr val="FF0000"/>
                </a:solidFill>
              </a:rPr>
              <a:t>. </a:t>
            </a:r>
            <a:r>
              <a:rPr lang="zh-CN" altLang="en-US" sz="4800" b="1" dirty="0">
                <a:solidFill>
                  <a:srgbClr val="FF0000"/>
                </a:solidFill>
              </a:rPr>
              <a:t>公差带、要素与特征</a:t>
            </a:r>
            <a:endParaRPr lang="zh-CN" altLang="en-US" sz="4800" b="1" dirty="0">
              <a:solidFill>
                <a:srgbClr val="FF0000"/>
              </a:solidFill>
            </a:endParaRPr>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4134" y="4664480"/>
            <a:ext cx="17649201" cy="8708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974473" y="1020009"/>
            <a:ext cx="17759691" cy="2862322"/>
          </a:xfrm>
          <a:prstGeom prst="rect">
            <a:avLst/>
          </a:prstGeom>
        </p:spPr>
        <p:txBody>
          <a:bodyPr wrap="square">
            <a:spAutoFit/>
          </a:bodyPr>
          <a:lstStyle/>
          <a:p>
            <a:pPr algn="l">
              <a:lnSpc>
                <a:spcPct val="150000"/>
              </a:lnSpc>
            </a:pPr>
            <a:r>
              <a:rPr lang="zh-CN" altLang="en-US" sz="4000" b="1" dirty="0" smtClean="0"/>
              <a:t>                                                                                                    表</a:t>
            </a:r>
            <a:r>
              <a:rPr lang="en-US" altLang="zh-CN" sz="4000" b="1" dirty="0"/>
              <a:t>4. 3 </a:t>
            </a:r>
            <a:r>
              <a:rPr lang="zh-CN" altLang="en-US" sz="4000" b="1" dirty="0"/>
              <a:t>为用于在公差框格的公差带、要素与特征部分的规范元素</a:t>
            </a:r>
            <a:r>
              <a:rPr lang="en-US" altLang="zh-CN" sz="4000" b="1" dirty="0"/>
              <a:t>,</a:t>
            </a:r>
            <a:r>
              <a:rPr lang="zh-CN" altLang="en-US" sz="4000" b="1" dirty="0"/>
              <a:t>并给出了这些元素应有的组别和标注顺序。</a:t>
            </a:r>
            <a:r>
              <a:rPr lang="zh-CN" altLang="en-US" sz="4000" b="1" dirty="0">
                <a:solidFill>
                  <a:srgbClr val="FF0000"/>
                </a:solidFill>
              </a:rPr>
              <a:t>除公差带宽度（即强制性的）外</a:t>
            </a:r>
            <a:r>
              <a:rPr lang="en-US" altLang="zh-CN" sz="4000" b="1" dirty="0">
                <a:solidFill>
                  <a:srgbClr val="FF0000"/>
                </a:solidFill>
              </a:rPr>
              <a:t>,</a:t>
            </a:r>
            <a:r>
              <a:rPr lang="zh-CN" altLang="en-US" sz="4000" b="1" dirty="0"/>
              <a:t>其余的元素都是可选的。</a:t>
            </a:r>
            <a:endParaRPr lang="zh-CN" altLang="en-US" sz="4000" b="1" dirty="0"/>
          </a:p>
        </p:txBody>
      </p:sp>
      <p:sp>
        <p:nvSpPr>
          <p:cNvPr id="6" name="TextBox 5"/>
          <p:cNvSpPr txBox="1"/>
          <p:nvPr/>
        </p:nvSpPr>
        <p:spPr>
          <a:xfrm>
            <a:off x="1888873" y="3879920"/>
            <a:ext cx="18041310" cy="707886"/>
          </a:xfrm>
          <a:prstGeom prst="rect">
            <a:avLst/>
          </a:prstGeom>
          <a:noFill/>
        </p:spPr>
        <p:txBody>
          <a:bodyPr wrap="square" rtlCol="0">
            <a:spAutoFit/>
          </a:bodyPr>
          <a:lstStyle/>
          <a:p>
            <a:pPr algn="l"/>
            <a:r>
              <a:rPr lang="zh-CN" altLang="en-US" sz="4000" b="1" dirty="0" smtClean="0"/>
              <a:t>在此只讲公差带。要素与特征方面的内容以后讲标注和检验时逐步介绍。   </a:t>
            </a:r>
            <a:endParaRPr lang="zh-CN" altLang="en-US" sz="4000" b="1"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051"/>
                                        </p:tgtEl>
                                        <p:attrNameLst>
                                          <p:attrName>style.visibility</p:attrName>
                                        </p:attrNameLst>
                                      </p:cBhvr>
                                      <p:to>
                                        <p:strVal val="visible"/>
                                      </p:to>
                                    </p:set>
                                    <p:anim calcmode="lin" valueType="num">
                                      <p:cBhvr additive="base">
                                        <p:cTn id="22" dur="500" fill="hold"/>
                                        <p:tgtEl>
                                          <p:spTgt spid="2051"/>
                                        </p:tgtEl>
                                        <p:attrNameLst>
                                          <p:attrName>ppt_x</p:attrName>
                                        </p:attrNameLst>
                                      </p:cBhvr>
                                      <p:tavLst>
                                        <p:tav tm="0">
                                          <p:val>
                                            <p:strVal val="#ppt_x"/>
                                          </p:val>
                                        </p:tav>
                                        <p:tav tm="100000">
                                          <p:val>
                                            <p:strVal val="#ppt_x"/>
                                          </p:val>
                                        </p:tav>
                                      </p:tavLst>
                                    </p:anim>
                                    <p:anim calcmode="lin" valueType="num">
                                      <p:cBhvr additive="base">
                                        <p:cTn id="23"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31D9BC7-78C4-4FB1-ACAA-0585DBD7BAA2}" type="slidenum">
              <a:rPr lang="en-US" altLang="zh-CN" smtClean="0"/>
            </a:fld>
            <a:endParaRPr lang="en-US" altLang="zh-CN"/>
          </a:p>
        </p:txBody>
      </p:sp>
      <p:sp>
        <p:nvSpPr>
          <p:cNvPr id="3" name="矩形 2"/>
          <p:cNvSpPr/>
          <p:nvPr/>
        </p:nvSpPr>
        <p:spPr>
          <a:xfrm>
            <a:off x="867873" y="425828"/>
            <a:ext cx="18334037" cy="3416320"/>
          </a:xfrm>
          <a:prstGeom prst="rect">
            <a:avLst/>
          </a:prstGeom>
        </p:spPr>
        <p:txBody>
          <a:bodyPr wrap="square">
            <a:spAutoFit/>
          </a:bodyPr>
          <a:lstStyle/>
          <a:p>
            <a:pPr algn="l">
              <a:lnSpc>
                <a:spcPct val="150000"/>
              </a:lnSpc>
            </a:pPr>
            <a:r>
              <a:rPr lang="zh-CN" altLang="en-US" sz="3600" b="1" dirty="0" smtClean="0"/>
              <a:t>        </a:t>
            </a:r>
            <a:r>
              <a:rPr lang="zh-CN" altLang="en-US" sz="3600" b="1" dirty="0" smtClean="0">
                <a:solidFill>
                  <a:srgbClr val="C00000"/>
                </a:solidFill>
              </a:rPr>
              <a:t>几何</a:t>
            </a:r>
            <a:r>
              <a:rPr lang="zh-CN" altLang="en-US" sz="3600" b="1" dirty="0">
                <a:solidFill>
                  <a:srgbClr val="C00000"/>
                </a:solidFill>
              </a:rPr>
              <a:t>公差带</a:t>
            </a:r>
            <a:r>
              <a:rPr lang="zh-CN" altLang="en-US" sz="3600" b="1" dirty="0"/>
              <a:t>是指由一个或两个理想的几何线要素或面要素所限定的、由一个或多</a:t>
            </a:r>
            <a:r>
              <a:rPr lang="zh-CN" altLang="en-US" sz="3600" b="1" dirty="0" smtClean="0"/>
              <a:t>个线</a:t>
            </a:r>
            <a:r>
              <a:rPr lang="zh-CN" altLang="en-US" sz="3600" b="1" dirty="0"/>
              <a:t>线线性尺寸表示公差值其大小的区域</a:t>
            </a:r>
            <a:r>
              <a:rPr lang="en-US" altLang="zh-CN" sz="3600" b="1" dirty="0"/>
              <a:t>,</a:t>
            </a:r>
            <a:r>
              <a:rPr lang="zh-CN" altLang="en-US" sz="3600" b="1" dirty="0"/>
              <a:t>它是限制实际被测要素变动的区域。若被测</a:t>
            </a:r>
            <a:r>
              <a:rPr lang="zh-CN" altLang="en-US" sz="3600" b="1" dirty="0" smtClean="0"/>
              <a:t>实际要素</a:t>
            </a:r>
            <a:r>
              <a:rPr lang="zh-CN" altLang="en-US" sz="3600" b="1" dirty="0"/>
              <a:t>全部位于公差带内</a:t>
            </a:r>
            <a:r>
              <a:rPr lang="en-US" altLang="zh-CN" sz="3600" b="1" dirty="0"/>
              <a:t>,</a:t>
            </a:r>
            <a:r>
              <a:rPr lang="zh-CN" altLang="en-US" sz="3600" b="1" dirty="0"/>
              <a:t>则零件合格</a:t>
            </a:r>
            <a:r>
              <a:rPr lang="en-US" altLang="zh-CN" sz="3600" b="1" dirty="0"/>
              <a:t>,</a:t>
            </a:r>
            <a:r>
              <a:rPr lang="zh-CN" altLang="en-US" sz="3600" b="1" dirty="0"/>
              <a:t>反之则不合格。几何公差带具有</a:t>
            </a:r>
            <a:r>
              <a:rPr lang="zh-CN" altLang="en-US" sz="3600" b="1" dirty="0">
                <a:solidFill>
                  <a:srgbClr val="C00000"/>
                </a:solidFill>
              </a:rPr>
              <a:t>形状、大小、</a:t>
            </a:r>
            <a:r>
              <a:rPr lang="zh-CN" altLang="en-US" sz="3600" b="1" dirty="0" smtClean="0">
                <a:solidFill>
                  <a:srgbClr val="C00000"/>
                </a:solidFill>
              </a:rPr>
              <a:t>方向和</a:t>
            </a:r>
            <a:r>
              <a:rPr lang="zh-CN" altLang="en-US" sz="3600" b="1" dirty="0">
                <a:solidFill>
                  <a:srgbClr val="C00000"/>
                </a:solidFill>
              </a:rPr>
              <a:t>位置</a:t>
            </a:r>
            <a:r>
              <a:rPr lang="zh-CN" altLang="en-US" sz="3600" b="1" dirty="0"/>
              <a:t>四个特征</a:t>
            </a:r>
            <a:r>
              <a:rPr lang="en-US" altLang="zh-CN" sz="3600" b="1" dirty="0"/>
              <a:t>,</a:t>
            </a:r>
            <a:r>
              <a:rPr lang="zh-CN" altLang="en-US" sz="3600" b="1" dirty="0"/>
              <a:t>该四个特征将在标注中都能体现出来</a:t>
            </a:r>
            <a:r>
              <a:rPr lang="zh-CN" altLang="en-US" sz="3600" b="1" dirty="0" smtClean="0"/>
              <a:t>。</a:t>
            </a:r>
            <a:endParaRPr lang="zh-CN" altLang="en-US" sz="3600" b="1" dirty="0"/>
          </a:p>
        </p:txBody>
      </p:sp>
      <p:sp>
        <p:nvSpPr>
          <p:cNvPr id="10" name="TextBox 9"/>
          <p:cNvSpPr txBox="1"/>
          <p:nvPr/>
        </p:nvSpPr>
        <p:spPr>
          <a:xfrm>
            <a:off x="1400175" y="3699273"/>
            <a:ext cx="9886950" cy="707886"/>
          </a:xfrm>
          <a:prstGeom prst="rect">
            <a:avLst/>
          </a:prstGeom>
          <a:noFill/>
        </p:spPr>
        <p:txBody>
          <a:bodyPr wrap="square" rtlCol="0">
            <a:spAutoFit/>
          </a:bodyPr>
          <a:lstStyle/>
          <a:p>
            <a:pPr algn="l"/>
            <a:r>
              <a:rPr lang="zh-CN" altLang="en-US" sz="4000" b="1" dirty="0" smtClean="0">
                <a:solidFill>
                  <a:srgbClr val="C00000"/>
                </a:solidFill>
              </a:rPr>
              <a:t>（</a:t>
            </a:r>
            <a:r>
              <a:rPr lang="en-US" altLang="zh-CN" sz="4000" b="1" dirty="0" smtClean="0">
                <a:solidFill>
                  <a:srgbClr val="C00000"/>
                </a:solidFill>
              </a:rPr>
              <a:t>1</a:t>
            </a:r>
            <a:r>
              <a:rPr lang="zh-CN" altLang="en-US" sz="4000" b="1" dirty="0" smtClean="0">
                <a:solidFill>
                  <a:srgbClr val="C00000"/>
                </a:solidFill>
              </a:rPr>
              <a:t>）公差带形状</a:t>
            </a:r>
            <a:endParaRPr lang="zh-CN" altLang="en-US" sz="4000" b="1" dirty="0">
              <a:solidFill>
                <a:srgbClr val="C00000"/>
              </a:solidFill>
            </a:endParaRPr>
          </a:p>
        </p:txBody>
      </p:sp>
      <p:sp>
        <p:nvSpPr>
          <p:cNvPr id="11" name="矩形 10"/>
          <p:cNvSpPr/>
          <p:nvPr/>
        </p:nvSpPr>
        <p:spPr>
          <a:xfrm>
            <a:off x="1639888" y="4488270"/>
            <a:ext cx="17447722" cy="584775"/>
          </a:xfrm>
          <a:prstGeom prst="rect">
            <a:avLst/>
          </a:prstGeom>
        </p:spPr>
        <p:txBody>
          <a:bodyPr wrap="square">
            <a:spAutoFit/>
          </a:bodyPr>
          <a:lstStyle/>
          <a:p>
            <a:pPr algn="l"/>
            <a:r>
              <a:rPr lang="zh-CN" altLang="en-US" b="1" dirty="0"/>
              <a:t>几何公差带形状是由被测要素的几何形状、特征项目和标注形式</a:t>
            </a:r>
            <a:r>
              <a:rPr lang="zh-CN" altLang="en-US" b="1" dirty="0" smtClean="0"/>
              <a:t>决定，见表</a:t>
            </a:r>
            <a:r>
              <a:rPr lang="en-US" altLang="zh-CN" b="1" dirty="0"/>
              <a:t>4. </a:t>
            </a:r>
            <a:r>
              <a:rPr lang="en-US" altLang="zh-CN" b="1" dirty="0" smtClean="0"/>
              <a:t>4</a:t>
            </a:r>
            <a:r>
              <a:rPr lang="zh-CN" altLang="en-US" b="1" dirty="0" smtClean="0"/>
              <a:t>。</a:t>
            </a:r>
            <a:r>
              <a:rPr lang="en-US" altLang="zh-CN" b="1" dirty="0" smtClean="0"/>
              <a:t> </a:t>
            </a:r>
            <a:endParaRPr lang="zh-CN" altLang="en-US" b="1" dirty="0"/>
          </a:p>
        </p:txBody>
      </p:sp>
      <p:pic>
        <p:nvPicPr>
          <p:cNvPr id="10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43150" y="5110163"/>
            <a:ext cx="14573250" cy="878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cBhvr additive="base">
                                        <p:cTn id="22" dur="500" fill="hold"/>
                                        <p:tgtEl>
                                          <p:spTgt spid="1027"/>
                                        </p:tgtEl>
                                        <p:attrNameLst>
                                          <p:attrName>ppt_x</p:attrName>
                                        </p:attrNameLst>
                                      </p:cBhvr>
                                      <p:tavLst>
                                        <p:tav tm="0">
                                          <p:val>
                                            <p:strVal val="#ppt_x"/>
                                          </p:val>
                                        </p:tav>
                                        <p:tav tm="100000">
                                          <p:val>
                                            <p:strVal val="#ppt_x"/>
                                          </p:val>
                                        </p:tav>
                                      </p:tavLst>
                                    </p:anim>
                                    <p:anim calcmode="lin" valueType="num">
                                      <p:cBhvr additive="base">
                                        <p:cTn id="23"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F2BA6C6D-6C64-4F7A-8579-487851B0039D}" type="slidenum">
              <a:rPr lang="en-US" altLang="zh-CN" sz="4400">
                <a:solidFill>
                  <a:srgbClr val="0000FF"/>
                </a:solidFill>
              </a:rPr>
            </a:fld>
            <a:endParaRPr lang="en-US" altLang="zh-CN" sz="4400">
              <a:solidFill>
                <a:srgbClr val="0000FF"/>
              </a:solidFill>
            </a:endParaRPr>
          </a:p>
        </p:txBody>
      </p:sp>
      <p:sp>
        <p:nvSpPr>
          <p:cNvPr id="16" name="灯片编号占位符 3"/>
          <p:cNvSpPr txBox="1"/>
          <p:nvPr/>
        </p:nvSpPr>
        <p:spPr bwMode="auto">
          <a:xfrm>
            <a:off x="15460228" y="1"/>
            <a:ext cx="4200592" cy="96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790" tIns="103394" rIns="206790" bIns="103394" numCol="1" anchor="t" anchorCtr="0" compatLnSpc="1"/>
          <a:lstStyle>
            <a:defPPr>
              <a:defRPr lang="zh-CN"/>
            </a:defPPr>
            <a:lvl1pPr algn="r" defTabSz="1915795" rtl="0" eaLnBrk="0" fontAlgn="base" hangingPunct="0">
              <a:spcBef>
                <a:spcPct val="0"/>
              </a:spcBef>
              <a:spcAft>
                <a:spcPct val="0"/>
              </a:spcAft>
              <a:defRPr kumimoji="1" sz="3000" b="1" kern="1200">
                <a:solidFill>
                  <a:schemeClr val="tx1"/>
                </a:solidFill>
                <a:latin typeface="Times New Roman" panose="02020603050405020304" pitchFamily="18" charset="0"/>
                <a:ea typeface="宋体" panose="02010600030101010101" pitchFamily="2" charset="-122"/>
                <a:cs typeface="+mn-cs"/>
              </a:defRPr>
            </a:lvl1pPr>
            <a:lvl2pPr marL="921385" indent="-354330" algn="ctr" defTabSz="1915795" rtl="0" eaLnBrk="0" fontAlgn="base"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2pPr>
            <a:lvl3pPr marL="1417955" indent="-283845" algn="ctr" defTabSz="1915795" rtl="0" eaLnBrk="0" fontAlgn="base"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3pPr>
            <a:lvl4pPr marL="1985010" indent="-283845" algn="ctr" defTabSz="1915795" rtl="0" eaLnBrk="0" fontAlgn="base"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4pPr>
            <a:lvl5pPr marL="2552065" indent="-283845" algn="ctr" defTabSz="1915795" rtl="0" eaLnBrk="0" fontAlgn="base"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5pPr>
            <a:lvl6pPr marL="3119120" indent="-283845" algn="ctr" defTabSz="1915795" rtl="0" eaLnBrk="0" fontAlgn="base" latinLnBrk="0"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6pPr>
            <a:lvl7pPr marL="3686175" indent="-283845" algn="ctr" defTabSz="1915795" rtl="0" eaLnBrk="0" fontAlgn="base" latinLnBrk="0"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7pPr>
            <a:lvl8pPr marL="4253230" indent="-283845" algn="ctr" defTabSz="1915795" rtl="0" eaLnBrk="0" fontAlgn="base" latinLnBrk="0"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8pPr>
            <a:lvl9pPr marL="4820285" indent="-283845" algn="ctr" defTabSz="1915795" rtl="0" eaLnBrk="0" fontAlgn="base" latinLnBrk="0" hangingPunct="0">
              <a:spcBef>
                <a:spcPct val="0"/>
              </a:spcBef>
              <a:spcAft>
                <a:spcPct val="0"/>
              </a:spcAft>
              <a:defRPr kumimoji="1" sz="3000" kern="1200">
                <a:solidFill>
                  <a:schemeClr val="tx1"/>
                </a:solidFill>
                <a:latin typeface="Times New Roman" panose="02020603050405020304" pitchFamily="18" charset="0"/>
                <a:ea typeface="宋体" panose="02010600030101010101" pitchFamily="2" charset="-122"/>
                <a:cs typeface="+mn-cs"/>
              </a:defRPr>
            </a:lvl9pPr>
          </a:lstStyle>
          <a:p>
            <a:pPr eaLnBrk="1" hangingPunct="1"/>
            <a:fld id="{59C78C7E-82AE-4031-B31D-EB98D2611E83}" type="slidenum">
              <a:rPr lang="en-US" altLang="zh-CN" sz="4400">
                <a:solidFill>
                  <a:srgbClr val="0000FF"/>
                </a:solidFill>
              </a:rPr>
            </a:fld>
            <a:endParaRPr lang="en-US" altLang="zh-CN" sz="4400">
              <a:solidFill>
                <a:srgbClr val="0000FF"/>
              </a:solidFill>
            </a:endParaRPr>
          </a:p>
        </p:txBody>
      </p:sp>
      <p:sp>
        <p:nvSpPr>
          <p:cNvPr id="17" name="Text Box 2"/>
          <p:cNvSpPr txBox="1">
            <a:spLocks noChangeArrowheads="1"/>
          </p:cNvSpPr>
          <p:nvPr/>
        </p:nvSpPr>
        <p:spPr bwMode="auto">
          <a:xfrm>
            <a:off x="1040733" y="533372"/>
            <a:ext cx="15385581" cy="1080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pPr>
            <a:r>
              <a:rPr lang="zh-CN" altLang="en-US" sz="5400" b="1" dirty="0">
                <a:latin typeface="宋体" panose="02010600030101010101" pitchFamily="2" charset="-122"/>
              </a:rPr>
              <a:t>第</a:t>
            </a:r>
            <a:r>
              <a:rPr lang="en-US" altLang="zh-CN" sz="5400" b="1" dirty="0">
                <a:latin typeface="宋体" panose="02010600030101010101" pitchFamily="2" charset="-122"/>
              </a:rPr>
              <a:t>4</a:t>
            </a:r>
            <a:r>
              <a:rPr lang="zh-CN" altLang="en-US" sz="5400" b="1" dirty="0">
                <a:latin typeface="宋体" panose="02010600030101010101" pitchFamily="2" charset="-122"/>
              </a:rPr>
              <a:t>章 几何精度设计与检测        </a:t>
            </a:r>
            <a:endParaRPr lang="zh-CN" altLang="en-US" sz="5400" dirty="0">
              <a:latin typeface="宋体" panose="02010600030101010101" pitchFamily="2" charset="-122"/>
            </a:endParaRPr>
          </a:p>
        </p:txBody>
      </p:sp>
      <p:sp>
        <p:nvSpPr>
          <p:cNvPr id="18" name="Text Box 3"/>
          <p:cNvSpPr txBox="1">
            <a:spLocks noChangeArrowheads="1"/>
          </p:cNvSpPr>
          <p:nvPr/>
        </p:nvSpPr>
        <p:spPr bwMode="auto">
          <a:xfrm>
            <a:off x="5291477" y="1638121"/>
            <a:ext cx="8526177" cy="90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300" b="1" dirty="0">
                <a:latin typeface="宋体" panose="02010600030101010101" pitchFamily="2" charset="-122"/>
              </a:rPr>
              <a:t>4.1   </a:t>
            </a:r>
            <a:r>
              <a:rPr lang="zh-CN" altLang="en-US" sz="4300" b="1" dirty="0">
                <a:latin typeface="宋体" panose="02010600030101010101" pitchFamily="2" charset="-122"/>
              </a:rPr>
              <a:t>概  述</a:t>
            </a:r>
            <a:r>
              <a:rPr lang="zh-CN" altLang="en-US" sz="4300" b="1" dirty="0"/>
              <a:t> </a:t>
            </a:r>
            <a:endParaRPr lang="zh-CN" altLang="en-US" sz="4300" b="1" dirty="0"/>
          </a:p>
        </p:txBody>
      </p:sp>
      <p:sp>
        <p:nvSpPr>
          <p:cNvPr id="19" name="Text Box 4"/>
          <p:cNvSpPr txBox="1">
            <a:spLocks noChangeArrowheads="1"/>
          </p:cNvSpPr>
          <p:nvPr/>
        </p:nvSpPr>
        <p:spPr bwMode="auto">
          <a:xfrm>
            <a:off x="1731465" y="2432304"/>
            <a:ext cx="12595627" cy="962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4900" b="1" dirty="0"/>
              <a:t>几何</a:t>
            </a:r>
            <a:r>
              <a:rPr lang="zh-CN" altLang="en-US" sz="4400" b="1" dirty="0"/>
              <a:t>公差</a:t>
            </a:r>
            <a:r>
              <a:rPr lang="zh-CN" altLang="en-US" sz="4900" b="1" dirty="0"/>
              <a:t>是控制几何误差的。</a:t>
            </a:r>
            <a:endParaRPr lang="zh-CN" altLang="en-US" sz="4900" b="1" dirty="0"/>
          </a:p>
        </p:txBody>
      </p:sp>
      <p:sp>
        <p:nvSpPr>
          <p:cNvPr id="20" name="Text Box 17"/>
          <p:cNvSpPr txBox="1">
            <a:spLocks noChangeArrowheads="1"/>
          </p:cNvSpPr>
          <p:nvPr/>
        </p:nvSpPr>
        <p:spPr bwMode="auto">
          <a:xfrm>
            <a:off x="541589" y="3433650"/>
            <a:ext cx="18922079" cy="2756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3900" b="1" dirty="0">
                <a:solidFill>
                  <a:srgbClr val="FF3399"/>
                </a:solidFill>
              </a:rPr>
              <a:t>        几何误差</a:t>
            </a:r>
            <a:r>
              <a:rPr lang="en-US" altLang="zh-CN" sz="3900" b="1" dirty="0">
                <a:solidFill>
                  <a:srgbClr val="FF3399"/>
                </a:solidFill>
              </a:rPr>
              <a:t>: </a:t>
            </a:r>
            <a:r>
              <a:rPr lang="zh-CN" altLang="en-US" sz="3900" b="1" dirty="0"/>
              <a:t>是指零件加工后的实际形状、方向和相互位置与理想形状、方向和相互位置的差异。在形状上的差异称</a:t>
            </a:r>
            <a:r>
              <a:rPr lang="zh-CN" altLang="en-US" sz="3900" b="1" dirty="0">
                <a:solidFill>
                  <a:srgbClr val="FF3399"/>
                </a:solidFill>
              </a:rPr>
              <a:t>形状误差</a:t>
            </a:r>
            <a:r>
              <a:rPr lang="zh-CN" altLang="en-US" sz="3900" b="1" dirty="0"/>
              <a:t>，在方向上的差异称</a:t>
            </a:r>
            <a:r>
              <a:rPr lang="zh-CN" altLang="en-US" sz="3900" b="1" dirty="0">
                <a:solidFill>
                  <a:srgbClr val="FF3399"/>
                </a:solidFill>
              </a:rPr>
              <a:t>方向误差</a:t>
            </a:r>
            <a:r>
              <a:rPr lang="zh-CN" altLang="en-US" sz="4900" b="1" dirty="0"/>
              <a:t>，在相互位置上的差异称</a:t>
            </a:r>
            <a:r>
              <a:rPr lang="zh-CN" altLang="en-US" sz="4900" b="1" dirty="0">
                <a:solidFill>
                  <a:srgbClr val="FF3399"/>
                </a:solidFill>
              </a:rPr>
              <a:t>位置误差。</a:t>
            </a:r>
            <a:endParaRPr lang="zh-CN" altLang="en-US" sz="4900" b="1" dirty="0">
              <a:solidFill>
                <a:srgbClr val="FF3399"/>
              </a:solidFill>
            </a:endParaRPr>
          </a:p>
        </p:txBody>
      </p:sp>
      <p:sp>
        <p:nvSpPr>
          <p:cNvPr id="21" name="Text Box 31"/>
          <p:cNvSpPr txBox="1">
            <a:spLocks noChangeArrowheads="1"/>
          </p:cNvSpPr>
          <p:nvPr/>
        </p:nvSpPr>
        <p:spPr bwMode="auto">
          <a:xfrm>
            <a:off x="533249" y="5888644"/>
            <a:ext cx="10764343" cy="2814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5400" b="1" dirty="0"/>
              <a:t>       </a:t>
            </a:r>
            <a:r>
              <a:rPr lang="zh-CN" altLang="en-US" sz="4300" b="1" dirty="0"/>
              <a:t>如图</a:t>
            </a:r>
            <a:r>
              <a:rPr lang="en-US" altLang="zh-CN" sz="4300" b="1" dirty="0"/>
              <a:t>4.1(b)  </a:t>
            </a:r>
            <a:r>
              <a:rPr lang="zh-CN" altLang="en-US" sz="4300" b="1" dirty="0"/>
              <a:t>所示，加工后的零件存在加工误差，如形状误差（圆柱度误差）和方向误差（垂直度误差）等。</a:t>
            </a:r>
            <a:endParaRPr lang="zh-CN" altLang="en-US" sz="4300" b="1" dirty="0"/>
          </a:p>
        </p:txBody>
      </p:sp>
      <p:sp>
        <p:nvSpPr>
          <p:cNvPr id="23" name="Text Box 37"/>
          <p:cNvSpPr txBox="1">
            <a:spLocks noChangeArrowheads="1"/>
          </p:cNvSpPr>
          <p:nvPr/>
        </p:nvSpPr>
        <p:spPr bwMode="auto">
          <a:xfrm>
            <a:off x="818945" y="8490798"/>
            <a:ext cx="9640869" cy="1893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5400" b="1" dirty="0"/>
              <a:t>      </a:t>
            </a:r>
            <a:r>
              <a:rPr lang="zh-CN" altLang="en-US" sz="3800" b="1" dirty="0"/>
              <a:t>在图</a:t>
            </a:r>
            <a:r>
              <a:rPr lang="en-US" altLang="zh-CN" sz="3800" b="1" dirty="0"/>
              <a:t>4.1(a)</a:t>
            </a:r>
            <a:r>
              <a:rPr lang="zh-CN" altLang="en-US" sz="3800" b="1" dirty="0"/>
              <a:t>中给出了圆柱度公差和垂直度公差来控制其误差：</a:t>
            </a:r>
            <a:endParaRPr lang="zh-CN" altLang="en-US" sz="3800" b="1" dirty="0"/>
          </a:p>
        </p:txBody>
      </p:sp>
      <p:pic>
        <p:nvPicPr>
          <p:cNvPr id="24" name="Picture 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747994" y="5975614"/>
            <a:ext cx="8106384" cy="4418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848282" y="11282812"/>
            <a:ext cx="2784392" cy="854906"/>
          </a:xfrm>
          <a:prstGeom prst="rect">
            <a:avLst/>
          </a:prstGeom>
          <a:noFill/>
        </p:spPr>
        <p:txBody>
          <a:bodyPr wrap="square" lIns="98627" tIns="49314" rIns="98627" bIns="49314" rtlCol="0">
            <a:spAutoFit/>
          </a:bodyPr>
          <a:lstStyle/>
          <a:p>
            <a:pPr algn="l"/>
            <a:r>
              <a:rPr lang="zh-CN" altLang="en-US" sz="4700" b="1" dirty="0"/>
              <a:t>则合格</a:t>
            </a:r>
            <a:endParaRPr lang="zh-CN" altLang="en-US" sz="4700" b="1" dirty="0"/>
          </a:p>
        </p:txBody>
      </p:sp>
      <p:sp>
        <p:nvSpPr>
          <p:cNvPr id="6" name="右箭头 5"/>
          <p:cNvSpPr/>
          <p:nvPr/>
        </p:nvSpPr>
        <p:spPr bwMode="auto">
          <a:xfrm>
            <a:off x="12701495" y="11003024"/>
            <a:ext cx="2653678" cy="1375939"/>
          </a:xfrm>
          <a:prstGeom prst="rightArrow">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627" tIns="49314" rIns="98627" bIns="49314" numCol="1" spcCol="0" rtlCol="0" anchor="t" anchorCtr="0" compatLnSpc="1"/>
          <a:lstStyle/>
          <a:p>
            <a:pPr defTabSz="986155"/>
            <a:endParaRPr lang="zh-CN" altLang="en-US" sz="260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519" y="10542307"/>
            <a:ext cx="10966877" cy="1983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3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left)">
                                      <p:cBhvr>
                                        <p:cTn id="12" dur="3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9"/>
                                        </p:tgtEl>
                                        <p:attrNameLst>
                                          <p:attrName>style.visibility</p:attrName>
                                        </p:attrNameLst>
                                      </p:cBhvr>
                                      <p:to>
                                        <p:strVal val="visible"/>
                                      </p:to>
                                    </p:set>
                                    <p:animEffect transition="in" filter="wipe(left)">
                                      <p:cBhvr>
                                        <p:cTn id="17" dur="3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xEl>
                                              <p:pRg st="0" end="0"/>
                                            </p:txEl>
                                          </p:spTgt>
                                        </p:tgtEl>
                                        <p:attrNameLst>
                                          <p:attrName>style.visibility</p:attrName>
                                        </p:attrNameLst>
                                      </p:cBhvr>
                                      <p:to>
                                        <p:strVal val="visible"/>
                                      </p:to>
                                    </p:set>
                                    <p:animEffect transition="in" filter="wipe(left)">
                                      <p:cBhvr>
                                        <p:cTn id="22" dur="500"/>
                                        <p:tgtEl>
                                          <p:spTgt spid="2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1"/>
                                        </p:tgtEl>
                                        <p:attrNameLst>
                                          <p:attrName>style.visibility</p:attrName>
                                        </p:attrNameLst>
                                      </p:cBhvr>
                                      <p:to>
                                        <p:strVal val="visible"/>
                                      </p:to>
                                    </p:set>
                                    <p:animEffect transition="in" filter="wipe(left)">
                                      <p:cBhvr>
                                        <p:cTn id="27" dur="3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1+#ppt_w/2"/>
                                          </p:val>
                                        </p:tav>
                                        <p:tav tm="100000">
                                          <p:val>
                                            <p:strVal val="#ppt_x"/>
                                          </p:val>
                                        </p:tav>
                                      </p:tavLst>
                                    </p:anim>
                                    <p:anim calcmode="lin" valueType="num">
                                      <p:cBhvr additive="base">
                                        <p:cTn id="3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3"/>
                                        </p:tgtEl>
                                        <p:attrNameLst>
                                          <p:attrName>style.visibility</p:attrName>
                                        </p:attrNameLst>
                                      </p:cBhvr>
                                      <p:to>
                                        <p:strVal val="visible"/>
                                      </p:to>
                                    </p:set>
                                    <p:animEffect transition="in" filter="wipe(left)">
                                      <p:cBhvr>
                                        <p:cTn id="38" dur="3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124"/>
                                        </p:tgtEl>
                                        <p:attrNameLst>
                                          <p:attrName>style.visibility</p:attrName>
                                        </p:attrNameLst>
                                      </p:cBhvr>
                                      <p:to>
                                        <p:strVal val="visible"/>
                                      </p:to>
                                    </p:set>
                                    <p:animEffect transition="in" filter="wipe(left)">
                                      <p:cBhvr>
                                        <p:cTn id="43" dur="500"/>
                                        <p:tgtEl>
                                          <p:spTgt spid="512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build="p"/>
      <p:bldP spid="18" grpId="0" autoUpdateAnimBg="0" build="p"/>
      <p:bldP spid="19" grpId="0" autoUpdateAnimBg="0"/>
      <p:bldP spid="21" grpId="0" autoUpdateAnimBg="0"/>
      <p:bldP spid="23" grpId="0" autoUpdateAnimBg="0"/>
      <p:bldP spid="2" grpId="0"/>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8CE831C6-3035-40B2-996B-EC1CDAB5AD38}" type="slidenum">
              <a:rPr lang="en-US" altLang="zh-CN" sz="4400">
                <a:solidFill>
                  <a:srgbClr val="0000FF"/>
                </a:solidFill>
              </a:rPr>
            </a:fld>
            <a:endParaRPr lang="en-US" altLang="zh-CN" sz="4400">
              <a:solidFill>
                <a:srgbClr val="0000FF"/>
              </a:solidFill>
            </a:endParaRPr>
          </a:p>
        </p:txBody>
      </p:sp>
      <p:sp>
        <p:nvSpPr>
          <p:cNvPr id="35" name="TextBox 34"/>
          <p:cNvSpPr txBox="1"/>
          <p:nvPr/>
        </p:nvSpPr>
        <p:spPr>
          <a:xfrm>
            <a:off x="1487400" y="8732907"/>
            <a:ext cx="9886950" cy="707886"/>
          </a:xfrm>
          <a:prstGeom prst="rect">
            <a:avLst/>
          </a:prstGeom>
          <a:noFill/>
        </p:spPr>
        <p:txBody>
          <a:bodyPr wrap="square" rtlCol="0">
            <a:spAutoFit/>
          </a:bodyPr>
          <a:lstStyle/>
          <a:p>
            <a:pPr algn="l"/>
            <a:r>
              <a:rPr lang="zh-CN" altLang="en-US" sz="4000" b="1" dirty="0" smtClean="0">
                <a:solidFill>
                  <a:srgbClr val="C00000"/>
                </a:solidFill>
              </a:rPr>
              <a:t>（</a:t>
            </a:r>
            <a:r>
              <a:rPr lang="en-US" altLang="zh-CN" sz="4000" b="1" dirty="0">
                <a:solidFill>
                  <a:srgbClr val="C00000"/>
                </a:solidFill>
              </a:rPr>
              <a:t>2</a:t>
            </a:r>
            <a:r>
              <a:rPr lang="zh-CN" altLang="en-US" sz="4000" b="1" dirty="0" smtClean="0">
                <a:solidFill>
                  <a:srgbClr val="C00000"/>
                </a:solidFill>
              </a:rPr>
              <a:t>）公差带</a:t>
            </a:r>
            <a:r>
              <a:rPr lang="zh-CN" altLang="en-US" sz="4000" b="1" dirty="0">
                <a:solidFill>
                  <a:srgbClr val="C00000"/>
                </a:solidFill>
              </a:rPr>
              <a:t>大小</a:t>
            </a:r>
            <a:endParaRPr lang="zh-CN" altLang="en-US" sz="4000" b="1" dirty="0">
              <a:solidFill>
                <a:srgbClr val="C00000"/>
              </a:solidFill>
            </a:endParaRPr>
          </a:p>
        </p:txBody>
      </p:sp>
      <p:sp>
        <p:nvSpPr>
          <p:cNvPr id="4" name="矩形 3"/>
          <p:cNvSpPr/>
          <p:nvPr/>
        </p:nvSpPr>
        <p:spPr>
          <a:xfrm>
            <a:off x="611187" y="9361200"/>
            <a:ext cx="18791238" cy="2862322"/>
          </a:xfrm>
          <a:prstGeom prst="rect">
            <a:avLst/>
          </a:prstGeom>
        </p:spPr>
        <p:txBody>
          <a:bodyPr wrap="square">
            <a:spAutoFit/>
          </a:bodyPr>
          <a:lstStyle/>
          <a:p>
            <a:pPr algn="l">
              <a:lnSpc>
                <a:spcPct val="150000"/>
              </a:lnSpc>
            </a:pPr>
            <a:r>
              <a:rPr lang="zh-CN" altLang="en-US" sz="4000" b="1" dirty="0" smtClean="0"/>
              <a:t>          公差带</a:t>
            </a:r>
            <a:r>
              <a:rPr lang="zh-CN" altLang="en-US" sz="4000" b="1" dirty="0"/>
              <a:t>大小是</a:t>
            </a:r>
            <a:r>
              <a:rPr lang="zh-CN" altLang="en-US" sz="4000" b="1" dirty="0">
                <a:solidFill>
                  <a:srgbClr val="C00000"/>
                </a:solidFill>
              </a:rPr>
              <a:t>用它的宽度或直径表示</a:t>
            </a:r>
            <a:r>
              <a:rPr lang="en-US" altLang="zh-CN" sz="4000" b="1" dirty="0">
                <a:solidFill>
                  <a:srgbClr val="C00000"/>
                </a:solidFill>
              </a:rPr>
              <a:t>,</a:t>
            </a:r>
            <a:r>
              <a:rPr lang="zh-CN" altLang="en-US" sz="4000" b="1" dirty="0">
                <a:solidFill>
                  <a:srgbClr val="C00000"/>
                </a:solidFill>
              </a:rPr>
              <a:t>由给定的公差值</a:t>
            </a:r>
            <a:r>
              <a:rPr lang="en-US" altLang="zh-CN" sz="4000" b="1" i="1" dirty="0">
                <a:solidFill>
                  <a:srgbClr val="C00000"/>
                </a:solidFill>
              </a:rPr>
              <a:t>t </a:t>
            </a:r>
            <a:r>
              <a:rPr lang="zh-CN" altLang="en-US" sz="4000" b="1" dirty="0">
                <a:solidFill>
                  <a:srgbClr val="C00000"/>
                </a:solidFill>
              </a:rPr>
              <a:t>决定</a:t>
            </a:r>
            <a:r>
              <a:rPr lang="zh-CN" altLang="en-US" sz="4000" b="1" dirty="0"/>
              <a:t>。如果公差带</a:t>
            </a:r>
            <a:r>
              <a:rPr lang="zh-CN" altLang="en-US" sz="4000" b="1" dirty="0" smtClean="0"/>
              <a:t>是圆形</a:t>
            </a:r>
            <a:r>
              <a:rPr lang="zh-CN" altLang="en-US" sz="4000" b="1" dirty="0"/>
              <a:t>、圆柱形</a:t>
            </a:r>
            <a:r>
              <a:rPr lang="en-US" altLang="zh-CN" sz="4000" b="1" dirty="0"/>
              <a:t>,</a:t>
            </a:r>
            <a:r>
              <a:rPr lang="zh-CN" altLang="en-US" sz="4000" b="1" dirty="0"/>
              <a:t>圆管形</a:t>
            </a:r>
            <a:r>
              <a:rPr lang="en-US" altLang="zh-CN" sz="4000" b="1" dirty="0"/>
              <a:t>,</a:t>
            </a:r>
            <a:r>
              <a:rPr lang="zh-CN" altLang="en-US" sz="4000" b="1" dirty="0"/>
              <a:t>公差值前应标注</a:t>
            </a:r>
            <a:r>
              <a:rPr lang="zh-CN" altLang="en-US" sz="4000" b="1" dirty="0" smtClean="0"/>
              <a:t>符号 “</a:t>
            </a:r>
            <a:r>
              <a:rPr lang="el-GR" altLang="zh-CN" sz="4000" b="1" i="1" dirty="0"/>
              <a:t>ϕ</a:t>
            </a:r>
            <a:r>
              <a:rPr lang="en-US" altLang="zh-CN" sz="4000" b="1" dirty="0" smtClean="0"/>
              <a:t>”,</a:t>
            </a:r>
            <a:r>
              <a:rPr lang="zh-CN" altLang="en-US" sz="4000" b="1" dirty="0"/>
              <a:t>如果是</a:t>
            </a:r>
            <a:r>
              <a:rPr lang="zh-CN" altLang="en-US" sz="4000" b="1" dirty="0" smtClean="0"/>
              <a:t>球形应标注“</a:t>
            </a:r>
            <a:r>
              <a:rPr lang="en-US" altLang="zh-CN" sz="4000" b="1" i="1" dirty="0" smtClean="0"/>
              <a:t>S </a:t>
            </a:r>
            <a:r>
              <a:rPr lang="el-GR" altLang="zh-CN" sz="4000" b="1" i="1" dirty="0" smtClean="0"/>
              <a:t>ϕ</a:t>
            </a:r>
            <a:r>
              <a:rPr lang="en-US" altLang="zh-CN" sz="4000" b="1" dirty="0" smtClean="0"/>
              <a:t>”</a:t>
            </a:r>
            <a:r>
              <a:rPr lang="en-US" altLang="zh-CN" sz="4000" dirty="0" smtClean="0"/>
              <a:t>,</a:t>
            </a:r>
            <a:r>
              <a:rPr lang="zh-CN" altLang="en-US" sz="4000" b="1" dirty="0" smtClean="0"/>
              <a:t>见</a:t>
            </a:r>
            <a:r>
              <a:rPr lang="zh-CN" altLang="en-US" sz="4000" b="1" dirty="0"/>
              <a:t>图</a:t>
            </a:r>
            <a:r>
              <a:rPr lang="en-US" altLang="zh-CN" sz="4000" b="1" dirty="0" smtClean="0"/>
              <a:t>4.5(d</a:t>
            </a:r>
            <a:r>
              <a:rPr lang="en-US" altLang="zh-CN" sz="4000" b="1" dirty="0"/>
              <a:t>) </a:t>
            </a:r>
            <a:r>
              <a:rPr lang="zh-CN" altLang="en-US" sz="4000" b="1" dirty="0"/>
              <a:t>和</a:t>
            </a:r>
            <a:r>
              <a:rPr lang="en-US" altLang="zh-CN" sz="4000" b="1" dirty="0"/>
              <a:t>(e</a:t>
            </a:r>
            <a:r>
              <a:rPr lang="en-US" altLang="zh-CN" sz="4000" b="1" dirty="0" smtClean="0"/>
              <a:t>), </a:t>
            </a:r>
            <a:r>
              <a:rPr lang="zh-CN" altLang="en-US" sz="4000" b="1" dirty="0"/>
              <a:t>公差值是强制性的规定元素</a:t>
            </a:r>
            <a:r>
              <a:rPr lang="en-US" altLang="zh-CN" sz="4000" b="1" dirty="0"/>
              <a:t>,</a:t>
            </a:r>
            <a:r>
              <a:rPr lang="zh-CN" altLang="en-US" sz="4000" b="1" dirty="0"/>
              <a:t>它应以线性尺寸所使用的单位</a:t>
            </a:r>
            <a:r>
              <a:rPr lang="en-US" altLang="zh-CN" sz="4000" b="1" dirty="0"/>
              <a:t>(mm) </a:t>
            </a:r>
            <a:r>
              <a:rPr lang="zh-CN" altLang="en-US" sz="4000" b="1" dirty="0"/>
              <a:t>给出</a:t>
            </a:r>
            <a:r>
              <a:rPr lang="zh-CN" altLang="en-US" sz="4000" b="1" dirty="0" smtClean="0"/>
              <a:t>。</a:t>
            </a:r>
            <a:endParaRPr lang="zh-CN" altLang="en-US" sz="4000" b="1" dirty="0"/>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94200" y="12225338"/>
            <a:ext cx="9950450" cy="157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4363" y="342900"/>
            <a:ext cx="16832262" cy="840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1+#ppt_w/2"/>
                                          </p:val>
                                        </p:tav>
                                        <p:tav tm="100000">
                                          <p:val>
                                            <p:strVal val="#ppt_x"/>
                                          </p:val>
                                        </p:tav>
                                      </p:tavLst>
                                    </p:anim>
                                    <p:anim calcmode="lin" valueType="num">
                                      <p:cBhvr additive="base">
                                        <p:cTn id="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circle(in)">
                                      <p:cBhvr>
                                        <p:cTn id="23"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DC28DD79-E438-40D8-925F-20DF4EF37F4D}" type="slidenum">
              <a:rPr lang="en-US" altLang="zh-CN" smtClean="0"/>
            </a:fld>
            <a:endParaRPr lang="en-US" altLang="zh-CN"/>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19800" y="9263063"/>
            <a:ext cx="18771563" cy="456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a:xfrm>
            <a:off x="1477000" y="505330"/>
            <a:ext cx="17276762" cy="2862322"/>
          </a:xfrm>
          <a:prstGeom prst="rect">
            <a:avLst/>
          </a:prstGeom>
        </p:spPr>
        <p:txBody>
          <a:bodyPr wrap="square">
            <a:spAutoFit/>
          </a:bodyPr>
          <a:lstStyle/>
          <a:p>
            <a:pPr algn="l">
              <a:lnSpc>
                <a:spcPct val="150000"/>
              </a:lnSpc>
            </a:pPr>
            <a:r>
              <a:rPr lang="zh-CN" altLang="en-US" sz="4000" b="1" dirty="0" smtClean="0"/>
              <a:t>         公差带</a:t>
            </a:r>
            <a:r>
              <a:rPr lang="zh-CN" altLang="en-US" sz="4000" b="1" dirty="0"/>
              <a:t>默认具有恒定的宽度。如果公差带宽度在两个值之间发生线性变化</a:t>
            </a:r>
            <a:r>
              <a:rPr lang="en-US" altLang="zh-CN" sz="4000" b="1" dirty="0"/>
              <a:t>,</a:t>
            </a:r>
            <a:r>
              <a:rPr lang="zh-CN" altLang="en-US" sz="4000" b="1" dirty="0"/>
              <a:t>这两数值之间应采用“</a:t>
            </a:r>
            <a:r>
              <a:rPr lang="en-US" altLang="zh-CN" sz="4000" b="1" dirty="0" smtClean="0"/>
              <a:t>—</a:t>
            </a:r>
            <a:r>
              <a:rPr lang="zh-CN" altLang="en-US" sz="4000" b="1" dirty="0" smtClean="0"/>
              <a:t>”分开</a:t>
            </a:r>
            <a:r>
              <a:rPr lang="en-US" altLang="zh-CN" sz="4000" b="1" dirty="0"/>
              <a:t>,</a:t>
            </a:r>
            <a:r>
              <a:rPr lang="zh-CN" altLang="en-US" sz="4000" b="1" dirty="0"/>
              <a:t>见图</a:t>
            </a:r>
            <a:r>
              <a:rPr lang="en-US" altLang="zh-CN" sz="4000" b="1" dirty="0"/>
              <a:t>4. 5(g),</a:t>
            </a:r>
            <a:r>
              <a:rPr lang="zh-CN" altLang="en-US" sz="4000" b="1" dirty="0"/>
              <a:t>表示在被测要素上从</a:t>
            </a:r>
            <a:r>
              <a:rPr lang="en-US" altLang="zh-CN" sz="4000" b="1" dirty="0"/>
              <a:t>K </a:t>
            </a:r>
            <a:r>
              <a:rPr lang="zh-CN" altLang="en-US" sz="4000" b="1" dirty="0"/>
              <a:t>到</a:t>
            </a:r>
            <a:r>
              <a:rPr lang="en-US" altLang="zh-CN" sz="4000" b="1" dirty="0"/>
              <a:t>N </a:t>
            </a:r>
            <a:r>
              <a:rPr lang="zh-CN" altLang="en-US" sz="4000" b="1" dirty="0"/>
              <a:t>之间公差值从</a:t>
            </a:r>
            <a:r>
              <a:rPr lang="en-US" altLang="zh-CN" sz="4000" b="1" dirty="0"/>
              <a:t>0. 1 </a:t>
            </a:r>
            <a:r>
              <a:rPr lang="zh-CN" altLang="en-US" sz="4000" b="1" dirty="0"/>
              <a:t>到</a:t>
            </a:r>
            <a:r>
              <a:rPr lang="en-US" altLang="zh-CN" sz="4000" b="1" dirty="0"/>
              <a:t>0. 2 </a:t>
            </a:r>
            <a:r>
              <a:rPr lang="zh-CN" altLang="en-US" sz="4000" b="1" dirty="0"/>
              <a:t>按比例变化。</a:t>
            </a:r>
            <a:endParaRPr lang="zh-CN" altLang="en-US" sz="4000" b="1" dirty="0"/>
          </a:p>
        </p:txBody>
      </p:sp>
      <p:sp>
        <p:nvSpPr>
          <p:cNvPr id="30" name="圆角矩形 29"/>
          <p:cNvSpPr/>
          <p:nvPr/>
        </p:nvSpPr>
        <p:spPr bwMode="auto">
          <a:xfrm>
            <a:off x="4919181" y="10732293"/>
            <a:ext cx="3739044" cy="1983582"/>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1" name="矩形 30"/>
          <p:cNvSpPr/>
          <p:nvPr/>
        </p:nvSpPr>
        <p:spPr>
          <a:xfrm>
            <a:off x="1734175" y="3332440"/>
            <a:ext cx="14938751" cy="707886"/>
          </a:xfrm>
          <a:prstGeom prst="rect">
            <a:avLst/>
          </a:prstGeom>
        </p:spPr>
        <p:txBody>
          <a:bodyPr wrap="square">
            <a:spAutoFit/>
          </a:bodyPr>
          <a:lstStyle/>
          <a:p>
            <a:r>
              <a:rPr lang="zh-CN" altLang="en-US" sz="4000" b="1" dirty="0"/>
              <a:t>如果公差带宽度的变化是非线性的</a:t>
            </a:r>
            <a:r>
              <a:rPr lang="en-US" altLang="zh-CN" sz="4000" b="1" dirty="0"/>
              <a:t>,</a:t>
            </a:r>
            <a:r>
              <a:rPr lang="zh-CN" altLang="en-US" sz="4000" b="1" dirty="0"/>
              <a:t>应通过其他方式标注。</a:t>
            </a:r>
            <a:endParaRPr lang="zh-CN" altLang="en-US" sz="4000" b="1" dirty="0"/>
          </a:p>
        </p:txBody>
      </p:sp>
      <p:sp>
        <p:nvSpPr>
          <p:cNvPr id="2048" name="矩形 2047"/>
          <p:cNvSpPr/>
          <p:nvPr/>
        </p:nvSpPr>
        <p:spPr>
          <a:xfrm>
            <a:off x="1334125" y="3963204"/>
            <a:ext cx="17725400" cy="2862322"/>
          </a:xfrm>
          <a:prstGeom prst="rect">
            <a:avLst/>
          </a:prstGeom>
        </p:spPr>
        <p:txBody>
          <a:bodyPr wrap="square">
            <a:spAutoFit/>
          </a:bodyPr>
          <a:lstStyle/>
          <a:p>
            <a:pPr algn="l">
              <a:lnSpc>
                <a:spcPct val="150000"/>
              </a:lnSpc>
            </a:pPr>
            <a:r>
              <a:rPr lang="zh-CN" altLang="en-US" sz="4000" b="1" dirty="0" smtClean="0"/>
              <a:t>         公差</a:t>
            </a:r>
            <a:r>
              <a:rPr lang="zh-CN" altLang="en-US" sz="4000" b="1" dirty="0"/>
              <a:t>默认适用于整个被测要素。如果公差适用于整个要素内的任何局部区域</a:t>
            </a:r>
            <a:r>
              <a:rPr lang="en-US" altLang="zh-CN" sz="4000" b="1" dirty="0"/>
              <a:t>,</a:t>
            </a:r>
            <a:r>
              <a:rPr lang="zh-CN" altLang="en-US" sz="4000" b="1" dirty="0"/>
              <a:t>则</a:t>
            </a:r>
            <a:r>
              <a:rPr lang="zh-CN" altLang="en-US" sz="4000" b="1" dirty="0" smtClean="0"/>
              <a:t>应使用</a:t>
            </a:r>
            <a:r>
              <a:rPr lang="zh-CN" altLang="en-US" sz="4000" b="1" dirty="0"/>
              <a:t>线性与</a:t>
            </a:r>
            <a:r>
              <a:rPr lang="en-US" altLang="zh-CN" sz="4000" b="1" dirty="0"/>
              <a:t>/ </a:t>
            </a:r>
            <a:r>
              <a:rPr lang="zh-CN" altLang="en-US" sz="4000" b="1" dirty="0"/>
              <a:t>或角度单位</a:t>
            </a:r>
            <a:r>
              <a:rPr lang="en-US" altLang="zh-CN" sz="4000" b="1" dirty="0"/>
              <a:t>(</a:t>
            </a:r>
            <a:r>
              <a:rPr lang="zh-CN" altLang="en-US" sz="4000" b="1" dirty="0"/>
              <a:t>如适用</a:t>
            </a:r>
            <a:r>
              <a:rPr lang="en-US" altLang="zh-CN" sz="4000" b="1" dirty="0"/>
              <a:t>) </a:t>
            </a:r>
            <a:r>
              <a:rPr lang="zh-CN" altLang="en-US" sz="4000" b="1" dirty="0"/>
              <a:t>将局部区域的范围添加在公差值后面</a:t>
            </a:r>
            <a:r>
              <a:rPr lang="en-US" altLang="zh-CN" sz="4000" b="1" dirty="0"/>
              <a:t>,</a:t>
            </a:r>
            <a:r>
              <a:rPr lang="zh-CN" altLang="en-US" sz="4000" b="1" dirty="0"/>
              <a:t>并用斜杠</a:t>
            </a:r>
            <a:r>
              <a:rPr lang="zh-CN" altLang="en-US" sz="4000" b="1" dirty="0" smtClean="0"/>
              <a:t>分开</a:t>
            </a:r>
            <a:r>
              <a:rPr lang="en-US" altLang="zh-CN" sz="4000" b="1" dirty="0"/>
              <a:t>,</a:t>
            </a:r>
            <a:r>
              <a:rPr lang="zh-CN" altLang="en-US" sz="4000" b="1" dirty="0"/>
              <a:t>见图</a:t>
            </a:r>
            <a:r>
              <a:rPr lang="en-US" altLang="zh-CN" sz="4000" b="1" dirty="0"/>
              <a:t>4. 5(h</a:t>
            </a:r>
            <a:r>
              <a:rPr lang="en-US" altLang="zh-CN" sz="4000" b="1" dirty="0" smtClean="0"/>
              <a:t>)</a:t>
            </a:r>
            <a:r>
              <a:rPr lang="zh-CN" altLang="en-US" sz="4000" b="1" dirty="0" smtClean="0"/>
              <a:t>。</a:t>
            </a:r>
            <a:endParaRPr lang="zh-CN" altLang="en-US" sz="4000" b="1" dirty="0"/>
          </a:p>
        </p:txBody>
      </p:sp>
      <p:sp>
        <p:nvSpPr>
          <p:cNvPr id="34" name="圆角矩形 33"/>
          <p:cNvSpPr/>
          <p:nvPr/>
        </p:nvSpPr>
        <p:spPr bwMode="auto">
          <a:xfrm>
            <a:off x="8858250" y="10932318"/>
            <a:ext cx="6112650" cy="1926432"/>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049" name="矩形 2048"/>
          <p:cNvSpPr/>
          <p:nvPr/>
        </p:nvSpPr>
        <p:spPr>
          <a:xfrm>
            <a:off x="1969955" y="6708488"/>
            <a:ext cx="6527101" cy="707886"/>
          </a:xfrm>
          <a:prstGeom prst="rect">
            <a:avLst/>
          </a:prstGeom>
        </p:spPr>
        <p:txBody>
          <a:bodyPr wrap="square">
            <a:spAutoFit/>
          </a:bodyPr>
          <a:lstStyle/>
          <a:p>
            <a:pPr algn="l"/>
            <a:r>
              <a:rPr lang="zh-CN" altLang="en-US" sz="4000" b="1" dirty="0" smtClean="0">
                <a:solidFill>
                  <a:srgbClr val="C00000"/>
                </a:solidFill>
              </a:rPr>
              <a:t>（</a:t>
            </a:r>
            <a:r>
              <a:rPr lang="en-US" altLang="zh-CN" sz="4000" b="1" dirty="0" smtClean="0">
                <a:solidFill>
                  <a:srgbClr val="C00000"/>
                </a:solidFill>
              </a:rPr>
              <a:t>3</a:t>
            </a:r>
            <a:r>
              <a:rPr lang="zh-CN" altLang="en-US" sz="4000" b="1" dirty="0" smtClean="0">
                <a:solidFill>
                  <a:srgbClr val="C00000"/>
                </a:solidFill>
              </a:rPr>
              <a:t>）公差带方向</a:t>
            </a:r>
            <a:endParaRPr lang="zh-CN" altLang="en-US" sz="4000" b="1" dirty="0">
              <a:solidFill>
                <a:srgbClr val="C00000"/>
              </a:solidFill>
            </a:endParaRPr>
          </a:p>
        </p:txBody>
      </p:sp>
      <p:sp>
        <p:nvSpPr>
          <p:cNvPr id="2051" name="矩形 2050"/>
          <p:cNvSpPr/>
          <p:nvPr/>
        </p:nvSpPr>
        <p:spPr>
          <a:xfrm>
            <a:off x="1019800" y="7302074"/>
            <a:ext cx="18039725" cy="1938992"/>
          </a:xfrm>
          <a:prstGeom prst="rect">
            <a:avLst/>
          </a:prstGeom>
        </p:spPr>
        <p:txBody>
          <a:bodyPr wrap="square">
            <a:spAutoFit/>
          </a:bodyPr>
          <a:lstStyle/>
          <a:p>
            <a:pPr algn="l">
              <a:lnSpc>
                <a:spcPct val="150000"/>
              </a:lnSpc>
            </a:pPr>
            <a:r>
              <a:rPr lang="zh-CN" altLang="en-US" sz="4000" b="1" dirty="0" smtClean="0"/>
              <a:t>         几何</a:t>
            </a:r>
            <a:r>
              <a:rPr lang="zh-CN" altLang="en-US" sz="4000" b="1" dirty="0"/>
              <a:t>公差带的方向一般默认为公差值给的</a:t>
            </a:r>
            <a:r>
              <a:rPr lang="zh-CN" altLang="en-US" sz="4000" b="1" dirty="0">
                <a:solidFill>
                  <a:srgbClr val="C00000"/>
                </a:solidFill>
              </a:rPr>
              <a:t>公差带宽度方向</a:t>
            </a:r>
            <a:r>
              <a:rPr lang="en-US" altLang="zh-CN" sz="4000" b="1" dirty="0"/>
              <a:t>,</a:t>
            </a:r>
            <a:r>
              <a:rPr lang="zh-CN" altLang="en-US" sz="4000" b="1" dirty="0"/>
              <a:t>即被测要素的法向。</a:t>
            </a:r>
            <a:r>
              <a:rPr lang="zh-CN" altLang="en-US" sz="4000" b="1" dirty="0" smtClean="0"/>
              <a:t>对于</a:t>
            </a:r>
            <a:r>
              <a:rPr lang="zh-CN" altLang="en-US" sz="4000" b="1" dirty="0"/>
              <a:t>导出要素</a:t>
            </a:r>
            <a:r>
              <a:rPr lang="en-US" altLang="zh-CN" sz="4000" b="1" dirty="0"/>
              <a:t>(</a:t>
            </a:r>
            <a:r>
              <a:rPr lang="zh-CN" altLang="en-US" sz="4000" b="1" dirty="0"/>
              <a:t>中心线和中心点</a:t>
            </a:r>
            <a:r>
              <a:rPr lang="en-US" altLang="zh-CN" sz="4000" b="1" dirty="0"/>
              <a:t>) </a:t>
            </a:r>
            <a:r>
              <a:rPr lang="zh-CN" altLang="en-US" sz="4000" b="1" dirty="0"/>
              <a:t>公差带的方向</a:t>
            </a:r>
            <a:r>
              <a:rPr lang="zh-CN" altLang="en-US" sz="4000" b="1" dirty="0" smtClean="0"/>
              <a:t>应用</a:t>
            </a:r>
            <a:r>
              <a:rPr lang="zh-CN" altLang="en-US" sz="4000" b="1" dirty="0"/>
              <a:t>定向平面框格确定。</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additive="base">
                                        <p:cTn id="12" dur="500" fill="hold"/>
                                        <p:tgtEl>
                                          <p:spTgt spid="2050"/>
                                        </p:tgtEl>
                                        <p:attrNameLst>
                                          <p:attrName>ppt_x</p:attrName>
                                        </p:attrNameLst>
                                      </p:cBhvr>
                                      <p:tavLst>
                                        <p:tav tm="0">
                                          <p:val>
                                            <p:strVal val="#ppt_x"/>
                                          </p:val>
                                        </p:tav>
                                        <p:tav tm="100000">
                                          <p:val>
                                            <p:strVal val="#ppt_x"/>
                                          </p:val>
                                        </p:tav>
                                      </p:tavLst>
                                    </p:anim>
                                    <p:anim calcmode="lin" valueType="num">
                                      <p:cBhvr additive="base">
                                        <p:cTn id="13"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down)">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048"/>
                                        </p:tgtEl>
                                        <p:attrNameLst>
                                          <p:attrName>style.visibility</p:attrName>
                                        </p:attrNameLst>
                                      </p:cBhvr>
                                      <p:to>
                                        <p:strVal val="visible"/>
                                      </p:to>
                                    </p:set>
                                    <p:animEffect transition="in" filter="wipe(left)">
                                      <p:cBhvr>
                                        <p:cTn id="28" dur="500"/>
                                        <p:tgtEl>
                                          <p:spTgt spid="2048"/>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32"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circle(out)">
                                      <p:cBhvr>
                                        <p:cTn id="33" dur="2000"/>
                                        <p:tgtEl>
                                          <p:spTgt spid="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049"/>
                                        </p:tgtEl>
                                        <p:attrNameLst>
                                          <p:attrName>style.visibility</p:attrName>
                                        </p:attrNameLst>
                                      </p:cBhvr>
                                      <p:to>
                                        <p:strVal val="visible"/>
                                      </p:to>
                                    </p:set>
                                    <p:animEffect transition="in" filter="wipe(left)">
                                      <p:cBhvr>
                                        <p:cTn id="38" dur="500"/>
                                        <p:tgtEl>
                                          <p:spTgt spid="204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051"/>
                                        </p:tgtEl>
                                        <p:attrNameLst>
                                          <p:attrName>style.visibility</p:attrName>
                                        </p:attrNameLst>
                                      </p:cBhvr>
                                      <p:to>
                                        <p:strVal val="visible"/>
                                      </p:to>
                                    </p:set>
                                    <p:animEffect transition="in" filter="wipe(left)">
                                      <p:cBhvr>
                                        <p:cTn id="43"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31" grpId="0"/>
      <p:bldP spid="2048" grpId="0"/>
      <p:bldP spid="34" grpId="0" animBg="1"/>
      <p:bldP spid="2049" grpId="0"/>
      <p:bldP spid="20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F1465390-4B0F-4796-8F77-AAC7F5A691A0}" type="slidenum">
              <a:rPr lang="en-US" altLang="zh-CN" sz="4400">
                <a:solidFill>
                  <a:srgbClr val="0000FF"/>
                </a:solidFill>
              </a:rPr>
            </a:fld>
            <a:endParaRPr lang="en-US" altLang="zh-CN" sz="4400">
              <a:solidFill>
                <a:srgbClr val="0000FF"/>
              </a:solidFill>
            </a:endParaRPr>
          </a:p>
        </p:txBody>
      </p:sp>
      <p:sp>
        <p:nvSpPr>
          <p:cNvPr id="19" name="矩形 18"/>
          <p:cNvSpPr/>
          <p:nvPr/>
        </p:nvSpPr>
        <p:spPr>
          <a:xfrm>
            <a:off x="1741355" y="364838"/>
            <a:ext cx="6527101" cy="707886"/>
          </a:xfrm>
          <a:prstGeom prst="rect">
            <a:avLst/>
          </a:prstGeom>
        </p:spPr>
        <p:txBody>
          <a:bodyPr wrap="square">
            <a:spAutoFit/>
          </a:bodyPr>
          <a:lstStyle/>
          <a:p>
            <a:pPr algn="l"/>
            <a:r>
              <a:rPr lang="zh-CN" altLang="en-US" sz="4000" b="1" dirty="0" smtClean="0">
                <a:solidFill>
                  <a:srgbClr val="C00000"/>
                </a:solidFill>
              </a:rPr>
              <a:t>（</a:t>
            </a:r>
            <a:r>
              <a:rPr lang="en-US" altLang="zh-CN" sz="4000" b="1" dirty="0">
                <a:solidFill>
                  <a:srgbClr val="C00000"/>
                </a:solidFill>
              </a:rPr>
              <a:t>4</a:t>
            </a:r>
            <a:r>
              <a:rPr lang="zh-CN" altLang="en-US" sz="4000" b="1" dirty="0" smtClean="0">
                <a:solidFill>
                  <a:srgbClr val="C00000"/>
                </a:solidFill>
              </a:rPr>
              <a:t>）公差带位置</a:t>
            </a:r>
            <a:endParaRPr lang="zh-CN" altLang="en-US" sz="4000" b="1" dirty="0">
              <a:solidFill>
                <a:srgbClr val="C00000"/>
              </a:solidFill>
            </a:endParaRPr>
          </a:p>
        </p:txBody>
      </p:sp>
      <p:sp>
        <p:nvSpPr>
          <p:cNvPr id="2" name="矩形 1"/>
          <p:cNvSpPr/>
          <p:nvPr/>
        </p:nvSpPr>
        <p:spPr>
          <a:xfrm>
            <a:off x="771525" y="883474"/>
            <a:ext cx="17773650" cy="1938992"/>
          </a:xfrm>
          <a:prstGeom prst="rect">
            <a:avLst/>
          </a:prstGeom>
        </p:spPr>
        <p:txBody>
          <a:bodyPr wrap="square">
            <a:spAutoFit/>
          </a:bodyPr>
          <a:lstStyle/>
          <a:p>
            <a:pPr algn="l">
              <a:lnSpc>
                <a:spcPct val="150000"/>
              </a:lnSpc>
            </a:pPr>
            <a:r>
              <a:rPr lang="zh-CN" altLang="en-US" sz="4000" b="1" dirty="0" smtClean="0"/>
              <a:t>          几何</a:t>
            </a:r>
            <a:r>
              <a:rPr lang="zh-CN" altLang="en-US" sz="4000" b="1" dirty="0"/>
              <a:t>公差带的位置一般默认其中心位于理论正确要素</a:t>
            </a:r>
            <a:r>
              <a:rPr lang="en-US" altLang="zh-CN" sz="4000" b="1" dirty="0"/>
              <a:t>(TEF) </a:t>
            </a:r>
            <a:r>
              <a:rPr lang="zh-CN" altLang="en-US" sz="4000" b="1" dirty="0"/>
              <a:t>上</a:t>
            </a:r>
            <a:r>
              <a:rPr lang="en-US" altLang="zh-CN" sz="4000" b="1" dirty="0"/>
              <a:t>,TEF</a:t>
            </a:r>
            <a:r>
              <a:rPr lang="zh-CN" altLang="en-US" sz="4000" b="1" dirty="0"/>
              <a:t>作为参照要素</a:t>
            </a:r>
            <a:r>
              <a:rPr lang="en-US" altLang="zh-CN" sz="4000" b="1" dirty="0" smtClean="0"/>
              <a:t>,</a:t>
            </a:r>
            <a:r>
              <a:rPr lang="zh-CN" altLang="en-US" sz="4000" b="1" dirty="0" smtClean="0"/>
              <a:t>公差带</a:t>
            </a:r>
            <a:r>
              <a:rPr lang="zh-CN" altLang="en-US" sz="4000" b="1" dirty="0"/>
              <a:t>对称于参照</a:t>
            </a:r>
            <a:r>
              <a:rPr lang="zh-CN" altLang="en-US" sz="4000" b="1" dirty="0" smtClean="0"/>
              <a:t>要素，否则</a:t>
            </a:r>
            <a:r>
              <a:rPr lang="en-US" altLang="zh-CN" sz="4000" b="1" dirty="0"/>
              <a:t>,</a:t>
            </a:r>
            <a:r>
              <a:rPr lang="zh-CN" altLang="en-US" sz="4000" b="1" dirty="0"/>
              <a:t>应另有标注</a:t>
            </a:r>
            <a:r>
              <a:rPr lang="zh-CN" altLang="en-US" sz="4000" b="1" dirty="0" smtClean="0"/>
              <a:t>。</a:t>
            </a:r>
            <a:endParaRPr lang="zh-CN" altLang="en-US" sz="4000" b="1" dirty="0"/>
          </a:p>
        </p:txBody>
      </p:sp>
      <p:sp>
        <p:nvSpPr>
          <p:cNvPr id="3" name="矩形 2"/>
          <p:cNvSpPr/>
          <p:nvPr/>
        </p:nvSpPr>
        <p:spPr>
          <a:xfrm>
            <a:off x="811212" y="3451057"/>
            <a:ext cx="18534063" cy="2745495"/>
          </a:xfrm>
          <a:prstGeom prst="rect">
            <a:avLst/>
          </a:prstGeom>
        </p:spPr>
        <p:txBody>
          <a:bodyPr wrap="square">
            <a:spAutoFit/>
          </a:bodyPr>
          <a:lstStyle/>
          <a:p>
            <a:pPr algn="l">
              <a:lnSpc>
                <a:spcPct val="150000"/>
              </a:lnSpc>
            </a:pPr>
            <a:r>
              <a:rPr lang="zh-CN" altLang="en-US" sz="4000" b="1" dirty="0" smtClean="0"/>
              <a:t>         公差</a:t>
            </a:r>
            <a:r>
              <a:rPr lang="zh-CN" altLang="en-US" sz="4000" b="1" dirty="0"/>
              <a:t>框格第三部分为基准字母</a:t>
            </a:r>
            <a:r>
              <a:rPr lang="en-US" altLang="zh-CN" sz="4000" b="1" dirty="0"/>
              <a:t>,</a:t>
            </a:r>
            <a:r>
              <a:rPr lang="zh-CN" altLang="en-US" sz="4000" b="1" dirty="0"/>
              <a:t>即第</a:t>
            </a:r>
            <a:r>
              <a:rPr lang="en-US" altLang="zh-CN" sz="4000" b="1" dirty="0"/>
              <a:t>3 </a:t>
            </a:r>
            <a:r>
              <a:rPr lang="zh-CN" altLang="en-US" sz="4000" b="1" dirty="0"/>
              <a:t>至第</a:t>
            </a:r>
            <a:r>
              <a:rPr lang="en-US" altLang="zh-CN" sz="4000" b="1" dirty="0"/>
              <a:t>5 </a:t>
            </a:r>
            <a:r>
              <a:rPr lang="zh-CN" altLang="en-US" sz="4000" b="1" dirty="0"/>
              <a:t>格</a:t>
            </a:r>
            <a:r>
              <a:rPr lang="en-US" altLang="zh-CN" sz="4000" b="1" dirty="0"/>
              <a:t>,</a:t>
            </a:r>
            <a:r>
              <a:rPr lang="zh-CN" altLang="en-US" sz="4000" b="1" dirty="0"/>
              <a:t>见图</a:t>
            </a:r>
            <a:r>
              <a:rPr lang="en-US" altLang="zh-CN" sz="4000" b="1" dirty="0"/>
              <a:t>4. 5</a:t>
            </a:r>
            <a:r>
              <a:rPr lang="zh-CN" altLang="en-US" sz="4000" b="1" dirty="0" smtClean="0"/>
              <a:t>。关联</a:t>
            </a:r>
            <a:r>
              <a:rPr lang="zh-CN" altLang="en-US" sz="4000" b="1" dirty="0"/>
              <a:t>要素的方向、位置和跳动公差的位置由基准或基准体系来确定。基准分</a:t>
            </a:r>
            <a:r>
              <a:rPr lang="zh-CN" altLang="en-US" sz="4000" b="1" dirty="0">
                <a:solidFill>
                  <a:srgbClr val="C00000"/>
                </a:solidFill>
              </a:rPr>
              <a:t>单一</a:t>
            </a:r>
            <a:r>
              <a:rPr lang="zh-CN" altLang="en-US" sz="4000" b="1" dirty="0" smtClean="0">
                <a:solidFill>
                  <a:srgbClr val="C00000"/>
                </a:solidFill>
              </a:rPr>
              <a:t>基准</a:t>
            </a:r>
            <a:r>
              <a:rPr lang="zh-CN" altLang="en-US" sz="4000" b="1" dirty="0">
                <a:solidFill>
                  <a:srgbClr val="C00000"/>
                </a:solidFill>
              </a:rPr>
              <a:t>、公共基准</a:t>
            </a:r>
            <a:r>
              <a:rPr lang="en-US" altLang="zh-CN" sz="4000" b="1" dirty="0">
                <a:solidFill>
                  <a:srgbClr val="C00000"/>
                </a:solidFill>
              </a:rPr>
              <a:t>(</a:t>
            </a:r>
            <a:r>
              <a:rPr lang="zh-CN" altLang="en-US" sz="4000" b="1" dirty="0">
                <a:solidFill>
                  <a:srgbClr val="C00000"/>
                </a:solidFill>
              </a:rPr>
              <a:t>组合基准</a:t>
            </a:r>
            <a:r>
              <a:rPr lang="en-US" altLang="zh-CN" sz="4000" b="1" dirty="0">
                <a:solidFill>
                  <a:srgbClr val="C00000"/>
                </a:solidFill>
              </a:rPr>
              <a:t>) </a:t>
            </a:r>
            <a:r>
              <a:rPr lang="zh-CN" altLang="en-US" sz="4000" b="1" dirty="0">
                <a:solidFill>
                  <a:srgbClr val="C00000"/>
                </a:solidFill>
              </a:rPr>
              <a:t>和三基面体系三类</a:t>
            </a:r>
            <a:r>
              <a:rPr lang="zh-CN" altLang="en-US" sz="4000" b="1" dirty="0" smtClean="0">
                <a:solidFill>
                  <a:srgbClr val="C00000"/>
                </a:solidFill>
              </a:rPr>
              <a:t>。</a:t>
            </a:r>
            <a:endParaRPr lang="zh-CN" altLang="en-US" sz="4000" b="1" dirty="0">
              <a:solidFill>
                <a:srgbClr val="C00000"/>
              </a:solidFill>
            </a:endParaRPr>
          </a:p>
        </p:txBody>
      </p:sp>
      <p:sp>
        <p:nvSpPr>
          <p:cNvPr id="4" name="矩形 3"/>
          <p:cNvSpPr/>
          <p:nvPr/>
        </p:nvSpPr>
        <p:spPr>
          <a:xfrm>
            <a:off x="1928540" y="2686229"/>
            <a:ext cx="4472259" cy="830997"/>
          </a:xfrm>
          <a:prstGeom prst="rect">
            <a:avLst/>
          </a:prstGeom>
        </p:spPr>
        <p:txBody>
          <a:bodyPr wrap="square">
            <a:spAutoFit/>
          </a:bodyPr>
          <a:lstStyle/>
          <a:p>
            <a:pPr algn="l"/>
            <a:r>
              <a:rPr lang="en-US" altLang="zh-CN" sz="4800" b="1" dirty="0"/>
              <a:t>3. </a:t>
            </a:r>
            <a:r>
              <a:rPr lang="en-US" altLang="zh-CN" sz="4800" b="1" dirty="0" smtClean="0"/>
              <a:t> </a:t>
            </a:r>
            <a:r>
              <a:rPr lang="zh-CN" altLang="en-US" sz="4800" b="1" dirty="0" smtClean="0"/>
              <a:t>基  准</a:t>
            </a:r>
            <a:endParaRPr lang="zh-CN" altLang="en-US" sz="4800" b="1" dirty="0"/>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1212" y="11439792"/>
            <a:ext cx="18770601" cy="1923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250019" y="6046531"/>
            <a:ext cx="18095256" cy="1938992"/>
          </a:xfrm>
          <a:prstGeom prst="rect">
            <a:avLst/>
          </a:prstGeom>
        </p:spPr>
        <p:txBody>
          <a:bodyPr wrap="square">
            <a:spAutoFit/>
          </a:bodyPr>
          <a:lstStyle/>
          <a:p>
            <a:pPr algn="l">
              <a:lnSpc>
                <a:spcPct val="150000"/>
              </a:lnSpc>
            </a:pPr>
            <a:r>
              <a:rPr lang="zh-CN" altLang="en-US" sz="4000" b="1" dirty="0" smtClean="0"/>
              <a:t>         </a:t>
            </a:r>
            <a:r>
              <a:rPr lang="zh-CN" altLang="en-US" sz="4000" b="1" dirty="0" smtClean="0">
                <a:solidFill>
                  <a:srgbClr val="C00000"/>
                </a:solidFill>
              </a:rPr>
              <a:t>单一</a:t>
            </a:r>
            <a:r>
              <a:rPr lang="zh-CN" altLang="en-US" sz="4000" b="1" dirty="0">
                <a:solidFill>
                  <a:srgbClr val="C00000"/>
                </a:solidFill>
              </a:rPr>
              <a:t>基准</a:t>
            </a:r>
            <a:r>
              <a:rPr lang="zh-CN" altLang="en-US" sz="4000" b="1" dirty="0"/>
              <a:t>是由一个基准要素建立的基准</a:t>
            </a:r>
            <a:r>
              <a:rPr lang="en-US" altLang="zh-CN" sz="4000" b="1" dirty="0"/>
              <a:t>,</a:t>
            </a:r>
            <a:r>
              <a:rPr lang="zh-CN" altLang="en-US" sz="4000" b="1" dirty="0"/>
              <a:t>它从一个单一表面或一个尺寸要素中获得</a:t>
            </a:r>
            <a:r>
              <a:rPr lang="en-US" altLang="zh-CN" sz="4000" b="1" dirty="0" smtClean="0"/>
              <a:t>,</a:t>
            </a:r>
            <a:r>
              <a:rPr lang="zh-CN" altLang="en-US" sz="4000" b="1" dirty="0" smtClean="0"/>
              <a:t>用</a:t>
            </a:r>
            <a:r>
              <a:rPr lang="zh-CN" altLang="en-US" sz="4000" b="1" dirty="0"/>
              <a:t>一个大写字母表示</a:t>
            </a:r>
            <a:r>
              <a:rPr lang="en-US" altLang="zh-CN" sz="4000" b="1" dirty="0"/>
              <a:t>,</a:t>
            </a:r>
            <a:r>
              <a:rPr lang="zh-CN" altLang="en-US" sz="4000" b="1" dirty="0"/>
              <a:t>如</a:t>
            </a:r>
            <a:r>
              <a:rPr lang="en-US" altLang="zh-CN" sz="4000" b="1" dirty="0"/>
              <a:t>4. 5(b) </a:t>
            </a:r>
            <a:r>
              <a:rPr lang="zh-CN" altLang="en-US" sz="4000" b="1" dirty="0"/>
              <a:t>所示</a:t>
            </a:r>
            <a:r>
              <a:rPr lang="zh-CN" altLang="en-US" sz="4000" b="1" dirty="0" smtClean="0"/>
              <a:t>。</a:t>
            </a:r>
            <a:endParaRPr lang="zh-CN" altLang="en-US" sz="4000" b="1" dirty="0"/>
          </a:p>
        </p:txBody>
      </p:sp>
      <p:sp>
        <p:nvSpPr>
          <p:cNvPr id="6" name="矩形 5"/>
          <p:cNvSpPr/>
          <p:nvPr/>
        </p:nvSpPr>
        <p:spPr>
          <a:xfrm>
            <a:off x="674687" y="9484009"/>
            <a:ext cx="18870613" cy="1938992"/>
          </a:xfrm>
          <a:prstGeom prst="rect">
            <a:avLst/>
          </a:prstGeom>
        </p:spPr>
        <p:txBody>
          <a:bodyPr wrap="square">
            <a:spAutoFit/>
          </a:bodyPr>
          <a:lstStyle/>
          <a:p>
            <a:pPr algn="l">
              <a:lnSpc>
                <a:spcPct val="150000"/>
              </a:lnSpc>
            </a:pPr>
            <a:r>
              <a:rPr lang="zh-CN" altLang="en-US" sz="4000" b="1" dirty="0" smtClean="0">
                <a:solidFill>
                  <a:srgbClr val="C00000"/>
                </a:solidFill>
              </a:rPr>
              <a:t>         多</a:t>
            </a:r>
            <a:r>
              <a:rPr lang="zh-CN" altLang="en-US" sz="4000" b="1" dirty="0">
                <a:solidFill>
                  <a:srgbClr val="C00000"/>
                </a:solidFill>
              </a:rPr>
              <a:t>基准</a:t>
            </a:r>
            <a:r>
              <a:rPr lang="zh-CN" altLang="en-US" sz="4000" b="1" dirty="0"/>
              <a:t>是由两个或三个单一基准或公共基准建立的基准体系</a:t>
            </a:r>
            <a:r>
              <a:rPr lang="en-US" altLang="zh-CN" sz="4000" b="1" dirty="0"/>
              <a:t>,</a:t>
            </a:r>
            <a:r>
              <a:rPr lang="zh-CN" altLang="en-US" sz="4000" b="1" dirty="0"/>
              <a:t>表示基准的</a:t>
            </a:r>
            <a:r>
              <a:rPr lang="zh-CN" altLang="en-US" sz="4000" b="1" dirty="0" smtClean="0"/>
              <a:t>大写字母按</a:t>
            </a:r>
            <a:r>
              <a:rPr lang="zh-CN" altLang="en-US" sz="4000" b="1" dirty="0"/>
              <a:t>基准的</a:t>
            </a:r>
            <a:r>
              <a:rPr lang="zh-CN" altLang="en-US" sz="4000" b="1" dirty="0">
                <a:solidFill>
                  <a:srgbClr val="C00000"/>
                </a:solidFill>
              </a:rPr>
              <a:t>优先顺序</a:t>
            </a:r>
            <a:r>
              <a:rPr lang="zh-CN" altLang="en-US" sz="4000" b="1" dirty="0"/>
              <a:t>自左至右填写在公差框格内</a:t>
            </a:r>
            <a:r>
              <a:rPr lang="en-US" altLang="zh-CN" sz="4000" b="1" dirty="0"/>
              <a:t>,</a:t>
            </a:r>
            <a:r>
              <a:rPr lang="zh-CN" altLang="en-US" sz="4000" b="1" dirty="0"/>
              <a:t>如图</a:t>
            </a:r>
            <a:r>
              <a:rPr lang="en-US" altLang="zh-CN" sz="4000" b="1" dirty="0"/>
              <a:t>4. </a:t>
            </a:r>
            <a:r>
              <a:rPr lang="en-US" altLang="zh-CN" sz="4000" b="1" dirty="0" smtClean="0"/>
              <a:t>5(c) </a:t>
            </a:r>
            <a:r>
              <a:rPr lang="zh-CN" altLang="en-US" sz="4000" b="1" dirty="0"/>
              <a:t>和</a:t>
            </a:r>
            <a:r>
              <a:rPr lang="en-US" altLang="zh-CN" sz="4000" b="1" dirty="0" smtClean="0"/>
              <a:t>(d) </a:t>
            </a:r>
            <a:r>
              <a:rPr lang="zh-CN" altLang="en-US" sz="4000" b="1" dirty="0"/>
              <a:t>所示</a:t>
            </a:r>
            <a:r>
              <a:rPr lang="zh-CN" altLang="en-US" sz="4000" b="1" dirty="0" smtClean="0"/>
              <a:t>。</a:t>
            </a:r>
            <a:endParaRPr lang="zh-CN" altLang="en-US" sz="4000" b="1" dirty="0"/>
          </a:p>
        </p:txBody>
      </p:sp>
      <p:sp>
        <p:nvSpPr>
          <p:cNvPr id="7" name="矩形 6"/>
          <p:cNvSpPr/>
          <p:nvPr/>
        </p:nvSpPr>
        <p:spPr>
          <a:xfrm>
            <a:off x="811211" y="7782971"/>
            <a:ext cx="18534063" cy="1938992"/>
          </a:xfrm>
          <a:prstGeom prst="rect">
            <a:avLst/>
          </a:prstGeom>
        </p:spPr>
        <p:txBody>
          <a:bodyPr wrap="square">
            <a:spAutoFit/>
          </a:bodyPr>
          <a:lstStyle/>
          <a:p>
            <a:pPr algn="l">
              <a:lnSpc>
                <a:spcPct val="150000"/>
              </a:lnSpc>
            </a:pPr>
            <a:r>
              <a:rPr lang="zh-CN" altLang="en-US" sz="4000" b="1" dirty="0" smtClean="0"/>
              <a:t>         </a:t>
            </a:r>
            <a:r>
              <a:rPr lang="zh-CN" altLang="en-US" sz="4000" b="1" dirty="0" smtClean="0">
                <a:solidFill>
                  <a:srgbClr val="C00000"/>
                </a:solidFill>
              </a:rPr>
              <a:t>公共</a:t>
            </a:r>
            <a:r>
              <a:rPr lang="zh-CN" altLang="en-US" sz="4000" b="1" dirty="0">
                <a:solidFill>
                  <a:srgbClr val="C00000"/>
                </a:solidFill>
              </a:rPr>
              <a:t>基准</a:t>
            </a:r>
            <a:r>
              <a:rPr lang="zh-CN" altLang="en-US" sz="4000" b="1" dirty="0"/>
              <a:t>是由两个同时为基准要素建立的组合</a:t>
            </a:r>
            <a:r>
              <a:rPr lang="en-US" altLang="zh-CN" sz="4000" b="1" dirty="0"/>
              <a:t>(</a:t>
            </a:r>
            <a:r>
              <a:rPr lang="zh-CN" altLang="en-US" sz="4000" b="1" dirty="0"/>
              <a:t>作为一个</a:t>
            </a:r>
            <a:r>
              <a:rPr lang="en-US" altLang="zh-CN" sz="4000" b="1" dirty="0"/>
              <a:t>) </a:t>
            </a:r>
            <a:r>
              <a:rPr lang="zh-CN" altLang="en-US" sz="4000" b="1" dirty="0"/>
              <a:t>基准</a:t>
            </a:r>
            <a:r>
              <a:rPr lang="en-US" altLang="zh-CN" sz="4000" b="1" dirty="0"/>
              <a:t>,</a:t>
            </a:r>
            <a:r>
              <a:rPr lang="zh-CN" altLang="en-US" sz="4000" b="1" dirty="0"/>
              <a:t>中间用短横线隔开的不同的大写字母表示</a:t>
            </a:r>
            <a:r>
              <a:rPr lang="en-US" altLang="zh-CN" sz="4000" b="1" dirty="0"/>
              <a:t>,</a:t>
            </a:r>
            <a:r>
              <a:rPr lang="zh-CN" altLang="en-US" sz="4000" b="1" dirty="0"/>
              <a:t>如图</a:t>
            </a:r>
            <a:r>
              <a:rPr lang="en-US" altLang="zh-CN" sz="4000" b="1" dirty="0"/>
              <a:t>4. 5(f) </a:t>
            </a:r>
            <a:r>
              <a:rPr lang="zh-CN" altLang="en-US" sz="4000" b="1" dirty="0"/>
              <a:t>所示。</a:t>
            </a:r>
            <a:endParaRPr lang="zh-CN" altLang="en-US" sz="4000" b="1" dirty="0"/>
          </a:p>
        </p:txBody>
      </p:sp>
      <p:sp>
        <p:nvSpPr>
          <p:cNvPr id="11" name="圆角矩形 10">
            <a:hlinkClick r:id="rId2" action="ppaction://hlinksldjump"/>
          </p:cNvPr>
          <p:cNvSpPr/>
          <p:nvPr/>
        </p:nvSpPr>
        <p:spPr bwMode="auto">
          <a:xfrm>
            <a:off x="12174628" y="13001624"/>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100"/>
                                        </p:tgtEl>
                                        <p:attrNameLst>
                                          <p:attrName>style.visibility</p:attrName>
                                        </p:attrNameLst>
                                      </p:cBhvr>
                                      <p:to>
                                        <p:strVal val="visible"/>
                                      </p:to>
                                    </p:set>
                                    <p:anim calcmode="lin" valueType="num">
                                      <p:cBhvr additive="base">
                                        <p:cTn id="22" dur="500" fill="hold"/>
                                        <p:tgtEl>
                                          <p:spTgt spid="4100"/>
                                        </p:tgtEl>
                                        <p:attrNameLst>
                                          <p:attrName>ppt_x</p:attrName>
                                        </p:attrNameLst>
                                      </p:cBhvr>
                                      <p:tavLst>
                                        <p:tav tm="0">
                                          <p:val>
                                            <p:strVal val="#ppt_x"/>
                                          </p:val>
                                        </p:tav>
                                        <p:tav tm="100000">
                                          <p:val>
                                            <p:strVal val="#ppt_x"/>
                                          </p:val>
                                        </p:tav>
                                      </p:tavLst>
                                    </p:anim>
                                    <p:anim calcmode="lin" valueType="num">
                                      <p:cBhvr additive="base">
                                        <p:cTn id="23"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3" grpId="0"/>
      <p:bldP spid="4" grpId="0"/>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73C4D813-46B1-4DE4-89AB-EF2729E8C9DC}"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3566538" y="487949"/>
            <a:ext cx="9492237" cy="830997"/>
          </a:xfrm>
          <a:prstGeom prst="rect">
            <a:avLst/>
          </a:prstGeom>
        </p:spPr>
        <p:txBody>
          <a:bodyPr wrap="square">
            <a:spAutoFit/>
          </a:bodyPr>
          <a:lstStyle/>
          <a:p>
            <a:pPr algn="l"/>
            <a:r>
              <a:rPr lang="en-US" altLang="zh-CN" sz="4800" b="1" dirty="0"/>
              <a:t>4. 2. </a:t>
            </a:r>
            <a:r>
              <a:rPr lang="en-US" altLang="zh-CN" sz="4800" b="1" dirty="0" smtClean="0"/>
              <a:t>2</a:t>
            </a:r>
            <a:r>
              <a:rPr lang="zh-CN" altLang="en-US" sz="4800" b="1" dirty="0"/>
              <a:t> </a:t>
            </a:r>
            <a:r>
              <a:rPr lang="zh-CN" altLang="en-US" sz="4800" b="1" dirty="0" smtClean="0"/>
              <a:t>辅助</a:t>
            </a:r>
            <a:r>
              <a:rPr lang="zh-CN" altLang="en-US" sz="4800" b="1" dirty="0"/>
              <a:t>平面与要素框格</a:t>
            </a:r>
            <a:endParaRPr lang="zh-CN" altLang="en-US" sz="4800" b="1" dirty="0"/>
          </a:p>
        </p:txBody>
      </p:sp>
      <p:sp>
        <p:nvSpPr>
          <p:cNvPr id="3" name="矩形 2"/>
          <p:cNvSpPr/>
          <p:nvPr/>
        </p:nvSpPr>
        <p:spPr>
          <a:xfrm>
            <a:off x="896937" y="1318946"/>
            <a:ext cx="18619787" cy="4708981"/>
          </a:xfrm>
          <a:prstGeom prst="rect">
            <a:avLst/>
          </a:prstGeom>
        </p:spPr>
        <p:txBody>
          <a:bodyPr wrap="square">
            <a:spAutoFit/>
          </a:bodyPr>
          <a:lstStyle/>
          <a:p>
            <a:pPr algn="l">
              <a:lnSpc>
                <a:spcPct val="150000"/>
              </a:lnSpc>
            </a:pPr>
            <a:r>
              <a:rPr lang="zh-CN" altLang="en-US" sz="4000" b="1" dirty="0" smtClean="0"/>
              <a:t>         辅助</a:t>
            </a:r>
            <a:r>
              <a:rPr lang="zh-CN" altLang="en-US" sz="4000" b="1" dirty="0"/>
              <a:t>平面与要素框格有</a:t>
            </a:r>
            <a:r>
              <a:rPr lang="zh-CN" altLang="en-US" sz="4000" b="1" dirty="0">
                <a:solidFill>
                  <a:srgbClr val="C00000"/>
                </a:solidFill>
              </a:rPr>
              <a:t>相交平面框格、定向平面框格、方向要素框格和组合平面框</a:t>
            </a:r>
            <a:r>
              <a:rPr lang="zh-CN" altLang="en-US" sz="4000" b="1" dirty="0" smtClean="0">
                <a:solidFill>
                  <a:srgbClr val="C00000"/>
                </a:solidFill>
              </a:rPr>
              <a:t>格四</a:t>
            </a:r>
            <a:r>
              <a:rPr lang="zh-CN" altLang="en-US" sz="4000" b="1" dirty="0">
                <a:solidFill>
                  <a:srgbClr val="C00000"/>
                </a:solidFill>
              </a:rPr>
              <a:t>种</a:t>
            </a:r>
            <a:r>
              <a:rPr lang="en-US" altLang="zh-CN" sz="4000" b="1" dirty="0"/>
              <a:t>,</a:t>
            </a:r>
            <a:r>
              <a:rPr lang="zh-CN" altLang="en-US" sz="4000" b="1" dirty="0"/>
              <a:t>这些均可标注在</a:t>
            </a:r>
            <a:r>
              <a:rPr lang="zh-CN" altLang="en-US" sz="4000" b="1" dirty="0">
                <a:solidFill>
                  <a:srgbClr val="C00000"/>
                </a:solidFill>
              </a:rPr>
              <a:t>公差框格的右侧。</a:t>
            </a:r>
            <a:r>
              <a:rPr lang="zh-CN" altLang="en-US" sz="4000" b="1" dirty="0"/>
              <a:t>如果需标注其中的若干个</a:t>
            </a:r>
            <a:r>
              <a:rPr lang="en-US" altLang="zh-CN" sz="4000" b="1" dirty="0"/>
              <a:t>,</a:t>
            </a:r>
            <a:r>
              <a:rPr lang="zh-CN" altLang="en-US" sz="4000" b="1" dirty="0"/>
              <a:t>应按相交平面框格</a:t>
            </a:r>
            <a:r>
              <a:rPr lang="zh-CN" altLang="en-US" sz="4000" b="1" dirty="0" smtClean="0"/>
              <a:t>、定向</a:t>
            </a:r>
            <a:r>
              <a:rPr lang="zh-CN" altLang="en-US" sz="4000" b="1" dirty="0"/>
              <a:t>平面框格或方向要素框格</a:t>
            </a:r>
            <a:r>
              <a:rPr lang="en-US" altLang="zh-CN" sz="4000" b="1" dirty="0"/>
              <a:t>(</a:t>
            </a:r>
            <a:r>
              <a:rPr lang="zh-CN" altLang="en-US" sz="4000" b="1" dirty="0"/>
              <a:t>此两个不应一同标注</a:t>
            </a:r>
            <a:r>
              <a:rPr lang="en-US" altLang="zh-CN" sz="4000" b="1" dirty="0"/>
              <a:t>) </a:t>
            </a:r>
            <a:r>
              <a:rPr lang="zh-CN" altLang="en-US" sz="4000" b="1" dirty="0"/>
              <a:t>和组合平面框格的顺序标注在</a:t>
            </a:r>
            <a:r>
              <a:rPr lang="zh-CN" altLang="en-US" sz="4000" b="1" dirty="0" smtClean="0"/>
              <a:t>公差</a:t>
            </a:r>
            <a:r>
              <a:rPr lang="zh-CN" altLang="en-US" sz="4000" b="1" dirty="0"/>
              <a:t>框格右侧。当标注此类框格中的任何一个时</a:t>
            </a:r>
            <a:r>
              <a:rPr lang="en-US" altLang="zh-CN" sz="4000" b="1" dirty="0"/>
              <a:t>,</a:t>
            </a:r>
            <a:r>
              <a:rPr lang="zh-CN" altLang="en-US" sz="4000" b="1" dirty="0"/>
              <a:t>参照线可连接于公差框格的左侧或右侧</a:t>
            </a:r>
            <a:r>
              <a:rPr lang="en-US" altLang="zh-CN" sz="4000" b="1" dirty="0" smtClean="0"/>
              <a:t>,</a:t>
            </a:r>
            <a:r>
              <a:rPr lang="zh-CN" altLang="en-US" sz="4000" b="1" dirty="0" smtClean="0"/>
              <a:t>或</a:t>
            </a:r>
            <a:r>
              <a:rPr lang="zh-CN" altLang="en-US" sz="4000" b="1" dirty="0"/>
              <a:t>最后一个可选框格的右侧</a:t>
            </a:r>
            <a:r>
              <a:rPr lang="en-US" altLang="zh-CN" sz="4000" b="1" dirty="0"/>
              <a:t>,</a:t>
            </a:r>
            <a:r>
              <a:rPr lang="zh-CN" altLang="en-US" sz="4000" b="1" dirty="0"/>
              <a:t>如图</a:t>
            </a:r>
            <a:r>
              <a:rPr lang="en-US" altLang="zh-CN" sz="4000" b="1" dirty="0"/>
              <a:t>4. 4 </a:t>
            </a:r>
            <a:r>
              <a:rPr lang="zh-CN" altLang="en-US" sz="4000" b="1" dirty="0"/>
              <a:t>所示</a:t>
            </a:r>
            <a:endParaRPr lang="zh-CN" altLang="en-US" sz="4000" b="1" dirty="0"/>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65288" y="5919788"/>
            <a:ext cx="16365537" cy="4192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椭圆 3"/>
          <p:cNvSpPr/>
          <p:nvPr/>
        </p:nvSpPr>
        <p:spPr bwMode="auto">
          <a:xfrm>
            <a:off x="6457947" y="6091239"/>
            <a:ext cx="1200153" cy="1271587"/>
          </a:xfrm>
          <a:prstGeom prst="ellipse">
            <a:avLst/>
          </a:prstGeom>
          <a:noFill/>
          <a:ln w="571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0" name="椭圆 19"/>
          <p:cNvSpPr/>
          <p:nvPr/>
        </p:nvSpPr>
        <p:spPr bwMode="auto">
          <a:xfrm>
            <a:off x="17060609" y="6205539"/>
            <a:ext cx="1027367" cy="1228725"/>
          </a:xfrm>
          <a:prstGeom prst="ellipse">
            <a:avLst/>
          </a:prstGeom>
          <a:noFill/>
          <a:ln w="571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矩形 4"/>
          <p:cNvSpPr/>
          <p:nvPr/>
        </p:nvSpPr>
        <p:spPr>
          <a:xfrm>
            <a:off x="864488" y="10979349"/>
            <a:ext cx="17933987" cy="1938992"/>
          </a:xfrm>
          <a:prstGeom prst="rect">
            <a:avLst/>
          </a:prstGeom>
        </p:spPr>
        <p:txBody>
          <a:bodyPr wrap="square">
            <a:spAutoFit/>
          </a:bodyPr>
          <a:lstStyle/>
          <a:p>
            <a:pPr algn="l">
              <a:lnSpc>
                <a:spcPct val="150000"/>
              </a:lnSpc>
            </a:pPr>
            <a:r>
              <a:rPr lang="zh-CN" altLang="en-US" sz="4000" b="1" dirty="0" smtClean="0"/>
              <a:t>         相交</a:t>
            </a:r>
            <a:r>
              <a:rPr lang="zh-CN" altLang="en-US" sz="4000" b="1" dirty="0"/>
              <a:t>平面是由零件的提取要素建立的平面</a:t>
            </a:r>
            <a:r>
              <a:rPr lang="en-US" altLang="zh-CN" sz="4000" b="1" dirty="0"/>
              <a:t>,</a:t>
            </a:r>
            <a:r>
              <a:rPr lang="zh-CN" altLang="en-US" sz="4000" b="1" dirty="0"/>
              <a:t>用于标识该面上的</a:t>
            </a:r>
            <a:r>
              <a:rPr lang="zh-CN" altLang="en-US" sz="4000" b="1" dirty="0">
                <a:solidFill>
                  <a:srgbClr val="C00000"/>
                </a:solidFill>
              </a:rPr>
              <a:t>线要素</a:t>
            </a:r>
            <a:r>
              <a:rPr lang="en-US" altLang="zh-CN" sz="4000" b="1" dirty="0"/>
              <a:t>(</a:t>
            </a:r>
            <a:r>
              <a:rPr lang="zh-CN" altLang="en-US" sz="4000" b="1" dirty="0"/>
              <a:t>组成要素</a:t>
            </a:r>
            <a:r>
              <a:rPr lang="zh-CN" altLang="en-US" sz="4000" b="1" dirty="0" smtClean="0"/>
              <a:t>或中心</a:t>
            </a:r>
            <a:r>
              <a:rPr lang="zh-CN" altLang="en-US" sz="4000" b="1" dirty="0"/>
              <a:t>要素</a:t>
            </a:r>
            <a:r>
              <a:rPr lang="en-US" altLang="zh-CN" sz="4000" b="1" dirty="0"/>
              <a:t>) </a:t>
            </a:r>
            <a:r>
              <a:rPr lang="zh-CN" altLang="en-US" sz="4000" b="1" dirty="0"/>
              <a:t>或提取</a:t>
            </a:r>
            <a:r>
              <a:rPr lang="zh-CN" altLang="en-US" sz="4000" b="1" dirty="0">
                <a:solidFill>
                  <a:srgbClr val="C00000"/>
                </a:solidFill>
              </a:rPr>
              <a:t>线上的点要素</a:t>
            </a:r>
            <a:r>
              <a:rPr lang="zh-CN" altLang="en-US" sz="4000" b="1" dirty="0" smtClean="0"/>
              <a:t>。</a:t>
            </a:r>
            <a:endParaRPr lang="zh-CN" altLang="en-US" sz="4000" b="1" dirty="0"/>
          </a:p>
        </p:txBody>
      </p:sp>
      <p:sp>
        <p:nvSpPr>
          <p:cNvPr id="6" name="矩形 5"/>
          <p:cNvSpPr/>
          <p:nvPr/>
        </p:nvSpPr>
        <p:spPr>
          <a:xfrm>
            <a:off x="1174841" y="10167235"/>
            <a:ext cx="6111782" cy="830997"/>
          </a:xfrm>
          <a:prstGeom prst="rect">
            <a:avLst/>
          </a:prstGeom>
        </p:spPr>
        <p:txBody>
          <a:bodyPr wrap="square">
            <a:spAutoFit/>
          </a:bodyPr>
          <a:lstStyle/>
          <a:p>
            <a:r>
              <a:rPr lang="en-US" altLang="zh-CN" sz="4800" b="1" dirty="0"/>
              <a:t>1. </a:t>
            </a:r>
            <a:r>
              <a:rPr lang="zh-CN" altLang="en-US" sz="4800" b="1" dirty="0"/>
              <a:t>相交平面框格</a:t>
            </a:r>
            <a:endParaRPr lang="zh-CN" altLang="en-US" sz="48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wipe(left)">
                                      <p:cBhvr>
                                        <p:cTn id="17" dur="500"/>
                                        <p:tgtEl>
                                          <p:spTgt spid="512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32"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circle(out)">
                                      <p:cBhvr>
                                        <p:cTn id="27" dur="20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20" grpId="0" animBg="1"/>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B1FC7188-3C4C-4798-BE6E-ADD7EE5AA0CF}" type="slidenum">
              <a:rPr lang="en-US" altLang="zh-CN" sz="4400">
                <a:solidFill>
                  <a:srgbClr val="0000FF"/>
                </a:solidFill>
              </a:rPr>
            </a:fld>
            <a:endParaRPr lang="en-US" altLang="zh-CN" sz="4400">
              <a:solidFill>
                <a:srgbClr val="0000FF"/>
              </a:solidFill>
            </a:endParaRPr>
          </a:p>
        </p:txBody>
      </p:sp>
      <p:sp>
        <p:nvSpPr>
          <p:cNvPr id="22" name="矩形 21"/>
          <p:cNvSpPr/>
          <p:nvPr/>
        </p:nvSpPr>
        <p:spPr>
          <a:xfrm>
            <a:off x="786315" y="1123028"/>
            <a:ext cx="18158907" cy="1938992"/>
          </a:xfrm>
          <a:prstGeom prst="rect">
            <a:avLst/>
          </a:prstGeom>
        </p:spPr>
        <p:txBody>
          <a:bodyPr wrap="square">
            <a:spAutoFit/>
          </a:bodyPr>
          <a:lstStyle/>
          <a:p>
            <a:pPr algn="l">
              <a:lnSpc>
                <a:spcPct val="150000"/>
              </a:lnSpc>
            </a:pPr>
            <a:r>
              <a:rPr lang="zh-CN" altLang="en-US" sz="4000" b="1" dirty="0"/>
              <a:t> </a:t>
            </a:r>
            <a:r>
              <a:rPr lang="zh-CN" altLang="en-US" sz="4000" b="1" dirty="0" smtClean="0"/>
              <a:t>          用相交平面确定</a:t>
            </a:r>
            <a:r>
              <a:rPr lang="zh-CN" altLang="en-US" sz="4000" b="1" dirty="0"/>
              <a:t>相交平面上线要素要求的方向</a:t>
            </a:r>
            <a:r>
              <a:rPr lang="zh-CN" altLang="en-US" sz="4000" b="1" dirty="0" smtClean="0"/>
              <a:t>。仅</a:t>
            </a:r>
            <a:r>
              <a:rPr lang="zh-CN" altLang="en-US" sz="4000" b="1" dirty="0"/>
              <a:t>当面要素为回转型</a:t>
            </a:r>
            <a:r>
              <a:rPr lang="en-US" altLang="zh-CN" sz="4000" b="1" dirty="0"/>
              <a:t>(</a:t>
            </a:r>
            <a:r>
              <a:rPr lang="zh-CN" altLang="en-US" sz="4000" b="1" dirty="0"/>
              <a:t>如圆锥或</a:t>
            </a:r>
            <a:r>
              <a:rPr lang="zh-CN" altLang="en-US" sz="4000" b="1" dirty="0" smtClean="0"/>
              <a:t>圆环）、</a:t>
            </a:r>
            <a:r>
              <a:rPr lang="zh-CN" altLang="en-US" sz="4000" b="1" dirty="0"/>
              <a:t>圆柱型</a:t>
            </a:r>
            <a:r>
              <a:rPr lang="en-US" altLang="zh-CN" sz="4000" b="1" dirty="0"/>
              <a:t>(</a:t>
            </a:r>
            <a:r>
              <a:rPr lang="zh-CN" altLang="en-US" sz="4000" b="1" dirty="0"/>
              <a:t>如圆柱</a:t>
            </a:r>
            <a:r>
              <a:rPr lang="en-US" altLang="zh-CN" sz="4000" b="1" dirty="0"/>
              <a:t>) </a:t>
            </a:r>
            <a:r>
              <a:rPr lang="zh-CN" altLang="en-US" sz="4000" b="1" dirty="0"/>
              <a:t>和平面型</a:t>
            </a:r>
            <a:r>
              <a:rPr lang="en-US" altLang="zh-CN" sz="4000" b="1" dirty="0"/>
              <a:t>(</a:t>
            </a:r>
            <a:r>
              <a:rPr lang="zh-CN" altLang="en-US" sz="4000" b="1" dirty="0"/>
              <a:t>如平面</a:t>
            </a:r>
            <a:r>
              <a:rPr lang="en-US" altLang="zh-CN" sz="4000" b="1" dirty="0"/>
              <a:t>) </a:t>
            </a:r>
            <a:r>
              <a:rPr lang="zh-CN" altLang="en-US" sz="4000" b="1" dirty="0"/>
              <a:t>时</a:t>
            </a:r>
            <a:r>
              <a:rPr lang="en-US" altLang="zh-CN" sz="4000" b="1" dirty="0"/>
              <a:t>,</a:t>
            </a:r>
            <a:r>
              <a:rPr lang="zh-CN" altLang="en-US" sz="4000" b="1" dirty="0"/>
              <a:t>才</a:t>
            </a:r>
            <a:r>
              <a:rPr lang="zh-CN" altLang="en-US" sz="4000" b="1" dirty="0" smtClean="0"/>
              <a:t>可构建</a:t>
            </a:r>
            <a:r>
              <a:rPr lang="zh-CN" altLang="en-US" sz="4000" b="1" dirty="0"/>
              <a:t>相交平面族。</a:t>
            </a:r>
            <a:endParaRPr lang="zh-CN" altLang="en-US" sz="4000" b="1" dirty="0"/>
          </a:p>
        </p:txBody>
      </p:sp>
      <p:sp>
        <p:nvSpPr>
          <p:cNvPr id="2" name="矩形 1"/>
          <p:cNvSpPr/>
          <p:nvPr/>
        </p:nvSpPr>
        <p:spPr>
          <a:xfrm>
            <a:off x="2026896" y="479138"/>
            <a:ext cx="7838871" cy="830997"/>
          </a:xfrm>
          <a:prstGeom prst="rect">
            <a:avLst/>
          </a:prstGeom>
        </p:spPr>
        <p:txBody>
          <a:bodyPr wrap="square">
            <a:spAutoFit/>
          </a:bodyPr>
          <a:lstStyle/>
          <a:p>
            <a:pPr algn="l"/>
            <a:r>
              <a:rPr lang="en-US" altLang="zh-CN" sz="4800" b="1" dirty="0"/>
              <a:t>(1</a:t>
            </a:r>
            <a:r>
              <a:rPr lang="en-US" altLang="zh-CN" sz="4800" b="1" dirty="0" smtClean="0"/>
              <a:t>)  </a:t>
            </a:r>
            <a:r>
              <a:rPr lang="zh-CN" altLang="en-US" sz="4800" b="1" dirty="0"/>
              <a:t>相交平面的作用</a:t>
            </a:r>
            <a:endParaRPr lang="zh-CN" altLang="en-US" sz="4800" dirty="0"/>
          </a:p>
        </p:txBody>
      </p:sp>
      <p:sp>
        <p:nvSpPr>
          <p:cNvPr id="3" name="矩形 2"/>
          <p:cNvSpPr/>
          <p:nvPr/>
        </p:nvSpPr>
        <p:spPr>
          <a:xfrm>
            <a:off x="814890" y="3899089"/>
            <a:ext cx="18387507" cy="2745495"/>
          </a:xfrm>
          <a:prstGeom prst="rect">
            <a:avLst/>
          </a:prstGeom>
        </p:spPr>
        <p:txBody>
          <a:bodyPr wrap="square">
            <a:spAutoFit/>
          </a:bodyPr>
          <a:lstStyle/>
          <a:p>
            <a:pPr algn="l">
              <a:lnSpc>
                <a:spcPct val="150000"/>
              </a:lnSpc>
            </a:pPr>
            <a:r>
              <a:rPr lang="zh-CN" altLang="en-US" sz="4000" b="1" dirty="0" smtClean="0"/>
              <a:t>         相交</a:t>
            </a:r>
            <a:r>
              <a:rPr lang="zh-CN" altLang="en-US" sz="4000" b="1" dirty="0"/>
              <a:t>平面应使用相交平面框格标注</a:t>
            </a:r>
            <a:r>
              <a:rPr lang="en-US" altLang="zh-CN" sz="4000" b="1" dirty="0"/>
              <a:t>,</a:t>
            </a:r>
            <a:r>
              <a:rPr lang="zh-CN" altLang="en-US" sz="4000" b="1" dirty="0"/>
              <a:t>它作为公差框格的延伸</a:t>
            </a:r>
            <a:r>
              <a:rPr lang="zh-CN" altLang="en-US" sz="4000" b="1" dirty="0" smtClean="0"/>
              <a:t>部分</a:t>
            </a:r>
            <a:r>
              <a:rPr lang="en-US" altLang="zh-CN" sz="4000" b="1" dirty="0" smtClean="0"/>
              <a:t>,</a:t>
            </a:r>
            <a:r>
              <a:rPr lang="zh-CN" altLang="en-US" sz="4000" b="1" dirty="0" smtClean="0"/>
              <a:t>标注</a:t>
            </a:r>
            <a:r>
              <a:rPr lang="zh-CN" altLang="en-US" sz="4000" b="1" dirty="0"/>
              <a:t>在其右侧。相交平面框格有</a:t>
            </a:r>
            <a:r>
              <a:rPr lang="zh-CN" altLang="en-US" sz="4000" b="1" dirty="0">
                <a:solidFill>
                  <a:srgbClr val="C00000"/>
                </a:solidFill>
              </a:rPr>
              <a:t>四种型式</a:t>
            </a:r>
            <a:r>
              <a:rPr lang="en-US" altLang="zh-CN" sz="4000" b="1" dirty="0"/>
              <a:t>,</a:t>
            </a:r>
            <a:r>
              <a:rPr lang="zh-CN" altLang="en-US" sz="4000" b="1" dirty="0"/>
              <a:t>见表</a:t>
            </a:r>
            <a:r>
              <a:rPr lang="en-US" altLang="zh-CN" sz="4000" b="1" dirty="0"/>
              <a:t>4. 2</a:t>
            </a:r>
            <a:r>
              <a:rPr lang="zh-CN" altLang="en-US" sz="4000" b="1" dirty="0"/>
              <a:t>。用特征符号定义相交平面</a:t>
            </a:r>
            <a:r>
              <a:rPr lang="zh-CN" altLang="en-US" sz="4000" b="1" dirty="0" smtClean="0"/>
              <a:t>相对于</a:t>
            </a:r>
            <a:r>
              <a:rPr lang="zh-CN" altLang="en-US" sz="4000" b="1" dirty="0"/>
              <a:t>基准的构建方式</a:t>
            </a:r>
            <a:r>
              <a:rPr lang="en-US" altLang="zh-CN" sz="4000" b="1" dirty="0"/>
              <a:t>,</a:t>
            </a:r>
            <a:r>
              <a:rPr lang="zh-CN" altLang="en-US" sz="4000" b="1" dirty="0"/>
              <a:t>并将其放置在相交平面框格的第一格</a:t>
            </a:r>
            <a:r>
              <a:rPr lang="en-US" altLang="zh-CN" sz="4000" b="1" dirty="0"/>
              <a:t>,</a:t>
            </a:r>
            <a:r>
              <a:rPr lang="zh-CN" altLang="en-US" sz="4000" b="1" dirty="0"/>
              <a:t>其基准字母放置在第二格</a:t>
            </a:r>
            <a:r>
              <a:rPr lang="zh-CN" altLang="en-US" sz="4000" b="1" dirty="0" smtClean="0"/>
              <a:t>。</a:t>
            </a:r>
            <a:endParaRPr lang="zh-CN" altLang="en-US" sz="4000" b="1" dirty="0"/>
          </a:p>
        </p:txBody>
      </p:sp>
      <p:sp>
        <p:nvSpPr>
          <p:cNvPr id="4" name="矩形 3"/>
          <p:cNvSpPr/>
          <p:nvPr/>
        </p:nvSpPr>
        <p:spPr>
          <a:xfrm>
            <a:off x="1884611" y="10258426"/>
            <a:ext cx="16133759" cy="707886"/>
          </a:xfrm>
          <a:prstGeom prst="rect">
            <a:avLst/>
          </a:prstGeom>
        </p:spPr>
        <p:txBody>
          <a:bodyPr wrap="square">
            <a:spAutoFit/>
          </a:bodyPr>
          <a:lstStyle/>
          <a:p>
            <a:pPr algn="l"/>
            <a:r>
              <a:rPr lang="zh-CN" altLang="en-US" sz="4000" b="1" dirty="0" smtClean="0"/>
              <a:t>几何</a:t>
            </a:r>
            <a:r>
              <a:rPr lang="zh-CN" altLang="en-US" sz="4000" b="1" dirty="0"/>
              <a:t>公差标注中包含相交平面框格</a:t>
            </a:r>
            <a:r>
              <a:rPr lang="en-US" altLang="zh-CN" sz="4000" b="1" dirty="0"/>
              <a:t>,</a:t>
            </a:r>
            <a:r>
              <a:rPr lang="zh-CN" altLang="en-US" sz="4000" b="1" dirty="0"/>
              <a:t>则应</a:t>
            </a:r>
            <a:r>
              <a:rPr lang="zh-CN" altLang="en-US" sz="4000" b="1" dirty="0" smtClean="0"/>
              <a:t>符</a:t>
            </a:r>
            <a:r>
              <a:rPr lang="zh-CN" altLang="en-US" sz="4000" b="1" dirty="0"/>
              <a:t>合</a:t>
            </a:r>
            <a:r>
              <a:rPr lang="zh-CN" altLang="en-US" sz="4000" b="1" dirty="0" smtClean="0"/>
              <a:t>下列</a:t>
            </a:r>
            <a:r>
              <a:rPr lang="zh-CN" altLang="en-US" sz="4000" b="1" dirty="0"/>
              <a:t>规则</a:t>
            </a:r>
            <a:r>
              <a:rPr lang="en-US" altLang="zh-CN" sz="4000" b="1" dirty="0"/>
              <a:t>:</a:t>
            </a:r>
            <a:endParaRPr lang="zh-CN" altLang="en-US" sz="4000" b="1" dirty="0"/>
          </a:p>
        </p:txBody>
      </p:sp>
      <p:sp>
        <p:nvSpPr>
          <p:cNvPr id="5" name="矩形 4"/>
          <p:cNvSpPr/>
          <p:nvPr/>
        </p:nvSpPr>
        <p:spPr>
          <a:xfrm>
            <a:off x="2074394" y="3044578"/>
            <a:ext cx="6098056" cy="830997"/>
          </a:xfrm>
          <a:prstGeom prst="rect">
            <a:avLst/>
          </a:prstGeom>
        </p:spPr>
        <p:txBody>
          <a:bodyPr wrap="square">
            <a:spAutoFit/>
          </a:bodyPr>
          <a:lstStyle/>
          <a:p>
            <a:pPr algn="l"/>
            <a:r>
              <a:rPr lang="en-US" altLang="zh-CN" b="1" dirty="0"/>
              <a:t>(</a:t>
            </a:r>
            <a:r>
              <a:rPr lang="en-US" altLang="zh-CN" sz="4800" b="1" dirty="0"/>
              <a:t>2) </a:t>
            </a:r>
            <a:r>
              <a:rPr lang="zh-CN" altLang="en-US" sz="4800" b="1" dirty="0"/>
              <a:t>相交平面框格</a:t>
            </a:r>
            <a:endParaRPr lang="zh-CN" altLang="en-US" sz="4800" dirty="0"/>
          </a:p>
        </p:txBody>
      </p:sp>
      <p:grpSp>
        <p:nvGrpSpPr>
          <p:cNvPr id="7" name="组合 6"/>
          <p:cNvGrpSpPr/>
          <p:nvPr/>
        </p:nvGrpSpPr>
        <p:grpSpPr>
          <a:xfrm>
            <a:off x="1866252" y="6895356"/>
            <a:ext cx="15461264" cy="2108328"/>
            <a:chOff x="1523352" y="5838081"/>
            <a:chExt cx="16684830" cy="2910932"/>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3352" y="5838081"/>
              <a:ext cx="16684830" cy="2165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727870" y="7918016"/>
              <a:ext cx="6275793" cy="830997"/>
            </a:xfrm>
            <a:prstGeom prst="rect">
              <a:avLst/>
            </a:prstGeom>
          </p:spPr>
          <p:txBody>
            <a:bodyPr wrap="square">
              <a:spAutoFit/>
            </a:bodyPr>
            <a:lstStyle/>
            <a:p>
              <a:pPr algn="l"/>
              <a:r>
                <a:rPr lang="zh-CN" altLang="en-US" sz="4800" b="1" dirty="0" smtClean="0"/>
                <a:t>相 交 平 面 框 格</a:t>
              </a:r>
              <a:endParaRPr lang="zh-CN" altLang="en-US" sz="4800" dirty="0"/>
            </a:p>
          </p:txBody>
        </p:sp>
      </p:grpSp>
      <p:sp>
        <p:nvSpPr>
          <p:cNvPr id="8" name="矩形 7"/>
          <p:cNvSpPr/>
          <p:nvPr/>
        </p:nvSpPr>
        <p:spPr>
          <a:xfrm>
            <a:off x="1843526" y="9308813"/>
            <a:ext cx="9775316" cy="830997"/>
          </a:xfrm>
          <a:prstGeom prst="rect">
            <a:avLst/>
          </a:prstGeom>
        </p:spPr>
        <p:txBody>
          <a:bodyPr wrap="square">
            <a:spAutoFit/>
          </a:bodyPr>
          <a:lstStyle/>
          <a:p>
            <a:pPr algn="l"/>
            <a:r>
              <a:rPr lang="en-US" altLang="zh-CN" sz="4800" b="1" dirty="0"/>
              <a:t>(3) </a:t>
            </a:r>
            <a:r>
              <a:rPr lang="zh-CN" altLang="en-US" sz="4800" b="1" dirty="0"/>
              <a:t>相交平面的应用规则</a:t>
            </a:r>
            <a:endParaRPr lang="zh-CN" altLang="en-US" sz="4800" dirty="0"/>
          </a:p>
        </p:txBody>
      </p:sp>
      <p:sp>
        <p:nvSpPr>
          <p:cNvPr id="10" name="矩形 9"/>
          <p:cNvSpPr/>
          <p:nvPr/>
        </p:nvSpPr>
        <p:spPr>
          <a:xfrm>
            <a:off x="727518" y="11016645"/>
            <a:ext cx="17417604" cy="1938992"/>
          </a:xfrm>
          <a:prstGeom prst="rect">
            <a:avLst/>
          </a:prstGeom>
        </p:spPr>
        <p:txBody>
          <a:bodyPr wrap="square">
            <a:spAutoFit/>
          </a:bodyPr>
          <a:lstStyle/>
          <a:p>
            <a:pPr algn="l">
              <a:lnSpc>
                <a:spcPct val="150000"/>
              </a:lnSpc>
            </a:pPr>
            <a:r>
              <a:rPr lang="zh-CN" altLang="en-US" sz="3600" b="1" dirty="0" smtClean="0"/>
              <a:t>          </a:t>
            </a:r>
            <a:r>
              <a:rPr lang="zh-CN" altLang="en-US" sz="4000" b="1" dirty="0" smtClean="0"/>
              <a:t>当</a:t>
            </a:r>
            <a:r>
              <a:rPr lang="zh-CN" altLang="en-US" sz="4000" b="1" dirty="0"/>
              <a:t>被测要素是组成要素上的线要素时</a:t>
            </a:r>
            <a:r>
              <a:rPr lang="en-US" altLang="zh-CN" sz="4000" b="1" dirty="0"/>
              <a:t>,</a:t>
            </a:r>
            <a:r>
              <a:rPr lang="zh-CN" altLang="en-US" sz="4000" b="1" dirty="0"/>
              <a:t>应标注相交平面框格</a:t>
            </a:r>
            <a:r>
              <a:rPr lang="en-US" altLang="zh-CN" sz="4000" b="1" dirty="0"/>
              <a:t>,</a:t>
            </a:r>
            <a:r>
              <a:rPr lang="zh-CN" altLang="en-US" sz="4000" b="1" dirty="0"/>
              <a:t>以免产生误解</a:t>
            </a:r>
            <a:r>
              <a:rPr lang="en-US" altLang="zh-CN" sz="4000" b="1" dirty="0"/>
              <a:t>,</a:t>
            </a:r>
            <a:r>
              <a:rPr lang="zh-CN" altLang="en-US" sz="4000" b="1" dirty="0"/>
              <a:t>除非被测</a:t>
            </a:r>
            <a:r>
              <a:rPr lang="zh-CN" altLang="en-US" sz="4000" b="1" dirty="0" smtClean="0"/>
              <a:t>要素</a:t>
            </a:r>
            <a:r>
              <a:rPr lang="zh-CN" altLang="en-US" sz="4000" b="1" dirty="0"/>
              <a:t>是圆柱、圆锥或球的母球的直线度或圆度。</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3" grpId="0"/>
      <p:bldP spid="4" grpId="0"/>
      <p:bldP spid="5" grpId="0"/>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332B8C74-DDEA-46D8-B887-0BE5D6AC8EA5}" type="slidenum">
              <a:rPr lang="en-US" altLang="zh-CN" sz="4400">
                <a:solidFill>
                  <a:srgbClr val="0000FF"/>
                </a:solidFill>
              </a:rPr>
            </a:fld>
            <a:endParaRPr lang="en-US" altLang="zh-CN" sz="4400">
              <a:solidFill>
                <a:srgbClr val="0000FF"/>
              </a:solidFill>
            </a:endParaRPr>
          </a:p>
        </p:txBody>
      </p:sp>
      <p:sp>
        <p:nvSpPr>
          <p:cNvPr id="3" name="矩形 2"/>
          <p:cNvSpPr/>
          <p:nvPr/>
        </p:nvSpPr>
        <p:spPr>
          <a:xfrm>
            <a:off x="1582738" y="996056"/>
            <a:ext cx="9247187" cy="6555641"/>
          </a:xfrm>
          <a:prstGeom prst="rect">
            <a:avLst/>
          </a:prstGeom>
        </p:spPr>
        <p:txBody>
          <a:bodyPr wrap="square">
            <a:spAutoFit/>
          </a:bodyPr>
          <a:lstStyle/>
          <a:p>
            <a:pPr algn="l">
              <a:lnSpc>
                <a:spcPct val="150000"/>
              </a:lnSpc>
            </a:pPr>
            <a:r>
              <a:rPr lang="zh-CN" altLang="en-US" sz="4000" b="1" dirty="0" smtClean="0"/>
              <a:t>        当</a:t>
            </a:r>
            <a:r>
              <a:rPr lang="zh-CN" altLang="en-US" sz="4000" b="1" dirty="0"/>
              <a:t>被测要素是在一个给定方向上的所有线要素</a:t>
            </a:r>
            <a:r>
              <a:rPr lang="en-US" altLang="zh-CN" sz="4000" b="1" dirty="0"/>
              <a:t>,</a:t>
            </a:r>
            <a:r>
              <a:rPr lang="zh-CN" altLang="en-US" sz="4000" b="1" dirty="0"/>
              <a:t>而且</a:t>
            </a:r>
            <a:r>
              <a:rPr lang="zh-CN" altLang="en-US" sz="4000" b="1" dirty="0">
                <a:solidFill>
                  <a:srgbClr val="C00000"/>
                </a:solidFill>
              </a:rPr>
              <a:t>特征符号并未明确表明被测</a:t>
            </a:r>
            <a:r>
              <a:rPr lang="zh-CN" altLang="en-US" sz="4000" b="1" dirty="0" smtClean="0">
                <a:solidFill>
                  <a:srgbClr val="C00000"/>
                </a:solidFill>
              </a:rPr>
              <a:t>要素</a:t>
            </a:r>
            <a:r>
              <a:rPr lang="zh-CN" altLang="en-US" sz="4000" b="1" dirty="0">
                <a:solidFill>
                  <a:srgbClr val="C00000"/>
                </a:solidFill>
              </a:rPr>
              <a:t>是平面要素还是该要素上的线要素时</a:t>
            </a:r>
            <a:r>
              <a:rPr lang="en-US" altLang="zh-CN" sz="4000" b="1" dirty="0">
                <a:solidFill>
                  <a:srgbClr val="C00000"/>
                </a:solidFill>
              </a:rPr>
              <a:t>,</a:t>
            </a:r>
            <a:r>
              <a:rPr lang="zh-CN" altLang="en-US" sz="4000" b="1" dirty="0"/>
              <a:t>应使用相交</a:t>
            </a:r>
            <a:r>
              <a:rPr lang="zh-CN" altLang="en-US" sz="4000" b="1" dirty="0" smtClean="0"/>
              <a:t>平面</a:t>
            </a:r>
            <a:r>
              <a:rPr lang="zh-CN" altLang="en-US" sz="4000" b="1" dirty="0"/>
              <a:t>框格表示出被测要素是要素上的线要素</a:t>
            </a:r>
            <a:r>
              <a:rPr lang="en-US" altLang="zh-CN" sz="4000" b="1" dirty="0"/>
              <a:t>,</a:t>
            </a:r>
            <a:r>
              <a:rPr lang="zh-CN" altLang="en-US" sz="4000" b="1" dirty="0"/>
              <a:t>及这些线</a:t>
            </a:r>
            <a:r>
              <a:rPr lang="zh-CN" altLang="en-US" sz="4000" b="1" dirty="0" smtClean="0"/>
              <a:t>要素的</a:t>
            </a:r>
            <a:r>
              <a:rPr lang="zh-CN" altLang="en-US" sz="4000" b="1" dirty="0"/>
              <a:t>方向</a:t>
            </a:r>
            <a:r>
              <a:rPr lang="en-US" altLang="zh-CN" sz="4000" b="1" dirty="0"/>
              <a:t>,</a:t>
            </a:r>
            <a:r>
              <a:rPr lang="zh-CN" altLang="en-US" sz="4000" b="1" dirty="0"/>
              <a:t>见图</a:t>
            </a:r>
            <a:r>
              <a:rPr lang="en-US" altLang="zh-CN" sz="4000" b="1" dirty="0"/>
              <a:t>4. </a:t>
            </a:r>
            <a:r>
              <a:rPr lang="en-US" altLang="zh-CN" sz="4000" b="1" dirty="0" smtClean="0"/>
              <a:t>6</a:t>
            </a:r>
            <a:r>
              <a:rPr lang="zh-CN" altLang="en-US" sz="4000" b="1" dirty="0" smtClean="0"/>
              <a:t>。</a:t>
            </a:r>
            <a:r>
              <a:rPr lang="en-US" altLang="zh-CN" sz="4000" b="1" dirty="0" smtClean="0"/>
              <a:t> </a:t>
            </a:r>
            <a:r>
              <a:rPr lang="zh-CN" altLang="en-US" sz="4000" b="1" dirty="0"/>
              <a:t>此时被测要素是该面要素上与基准</a:t>
            </a:r>
            <a:r>
              <a:rPr lang="en-US" altLang="zh-CN" sz="4000" b="1" i="1" dirty="0" smtClean="0"/>
              <a:t>C</a:t>
            </a:r>
            <a:r>
              <a:rPr lang="zh-CN" altLang="en-US" sz="4000" b="1" dirty="0" smtClean="0"/>
              <a:t>平行的</a:t>
            </a:r>
            <a:r>
              <a:rPr lang="zh-CN" altLang="en-US" sz="4000" b="1" dirty="0"/>
              <a:t>所有线要素</a:t>
            </a:r>
            <a:r>
              <a:rPr lang="zh-CN" altLang="en-US" sz="4000" b="1" dirty="0" smtClean="0"/>
              <a:t>。</a:t>
            </a:r>
            <a:endParaRPr lang="zh-CN" altLang="en-US" sz="4000" b="1" dirty="0"/>
          </a:p>
        </p:txBody>
      </p:sp>
      <p:grpSp>
        <p:nvGrpSpPr>
          <p:cNvPr id="5" name="组合 4"/>
          <p:cNvGrpSpPr/>
          <p:nvPr/>
        </p:nvGrpSpPr>
        <p:grpSpPr>
          <a:xfrm>
            <a:off x="11439047" y="1160284"/>
            <a:ext cx="6906103" cy="6530704"/>
            <a:chOff x="11256964" y="3757612"/>
            <a:chExt cx="8088312" cy="7182895"/>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256964" y="3757612"/>
              <a:ext cx="8088312" cy="647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1313494" y="10229630"/>
              <a:ext cx="7295517" cy="710877"/>
            </a:xfrm>
            <a:prstGeom prst="rect">
              <a:avLst/>
            </a:prstGeom>
          </p:spPr>
          <p:txBody>
            <a:bodyPr wrap="square">
              <a:spAutoFit/>
            </a:bodyPr>
            <a:lstStyle/>
            <a:p>
              <a:r>
                <a:rPr lang="zh-CN" altLang="en-US" sz="3600" b="1" dirty="0"/>
                <a:t>图</a:t>
              </a:r>
              <a:r>
                <a:rPr lang="en-US" altLang="zh-CN" sz="3600" b="1" dirty="0"/>
                <a:t>4. 6 </a:t>
              </a:r>
              <a:r>
                <a:rPr lang="zh-CN" altLang="en-US" sz="3600" b="1" dirty="0"/>
                <a:t> </a:t>
              </a:r>
              <a:r>
                <a:rPr lang="zh-CN" altLang="en-US" sz="3600" b="1" dirty="0" smtClean="0"/>
                <a:t>相交</a:t>
              </a:r>
              <a:r>
                <a:rPr lang="zh-CN" altLang="en-US" sz="3600" b="1" dirty="0"/>
                <a:t>平面框格的示例</a:t>
              </a:r>
              <a:endParaRPr lang="zh-CN" altLang="en-US" sz="3600" b="1" dirty="0"/>
            </a:p>
          </p:txBody>
        </p:sp>
      </p:grpSp>
      <p:sp>
        <p:nvSpPr>
          <p:cNvPr id="6" name="矩形 5"/>
          <p:cNvSpPr/>
          <p:nvPr/>
        </p:nvSpPr>
        <p:spPr>
          <a:xfrm>
            <a:off x="1582738" y="8570149"/>
            <a:ext cx="14190662" cy="707886"/>
          </a:xfrm>
          <a:prstGeom prst="rect">
            <a:avLst/>
          </a:prstGeom>
        </p:spPr>
        <p:txBody>
          <a:bodyPr wrap="square">
            <a:spAutoFit/>
          </a:bodyPr>
          <a:lstStyle/>
          <a:p>
            <a:pPr algn="l"/>
            <a:r>
              <a:rPr lang="zh-CN" altLang="en-US" sz="4000" b="1" dirty="0" smtClean="0"/>
              <a:t>定向</a:t>
            </a:r>
            <a:r>
              <a:rPr lang="zh-CN" altLang="en-US" sz="4000" b="1" dirty="0"/>
              <a:t>平面是由提取要素建立的平面</a:t>
            </a:r>
            <a:r>
              <a:rPr lang="en-US" altLang="zh-CN" sz="4000" b="1" dirty="0"/>
              <a:t>,</a:t>
            </a:r>
            <a:r>
              <a:rPr lang="zh-CN" altLang="en-US" sz="4000" b="1" dirty="0"/>
              <a:t>用于标识</a:t>
            </a:r>
            <a:r>
              <a:rPr lang="zh-CN" altLang="en-US" sz="4000" b="1" dirty="0" smtClean="0"/>
              <a:t>公差带方向。</a:t>
            </a:r>
            <a:endParaRPr lang="zh-CN" altLang="en-US" sz="4000" b="1" dirty="0"/>
          </a:p>
        </p:txBody>
      </p:sp>
      <p:sp>
        <p:nvSpPr>
          <p:cNvPr id="2" name="矩形 1"/>
          <p:cNvSpPr/>
          <p:nvPr/>
        </p:nvSpPr>
        <p:spPr>
          <a:xfrm>
            <a:off x="1639888" y="7586910"/>
            <a:ext cx="7132637" cy="830997"/>
          </a:xfrm>
          <a:prstGeom prst="rect">
            <a:avLst/>
          </a:prstGeom>
        </p:spPr>
        <p:txBody>
          <a:bodyPr wrap="square">
            <a:spAutoFit/>
          </a:bodyPr>
          <a:lstStyle/>
          <a:p>
            <a:pPr algn="l"/>
            <a:r>
              <a:rPr lang="en-US" altLang="zh-CN" sz="4800" b="1" dirty="0"/>
              <a:t>2. </a:t>
            </a:r>
            <a:r>
              <a:rPr lang="zh-CN" altLang="en-US" sz="4800" b="1" dirty="0"/>
              <a:t>定向平面框格</a:t>
            </a:r>
            <a:endParaRPr lang="zh-CN" altLang="en-US" sz="4800" b="1" dirty="0"/>
          </a:p>
        </p:txBody>
      </p:sp>
      <p:sp>
        <p:nvSpPr>
          <p:cNvPr id="7" name="矩形 6"/>
          <p:cNvSpPr/>
          <p:nvPr/>
        </p:nvSpPr>
        <p:spPr>
          <a:xfrm>
            <a:off x="1708943" y="9444931"/>
            <a:ext cx="6149182" cy="707886"/>
          </a:xfrm>
          <a:prstGeom prst="rect">
            <a:avLst/>
          </a:prstGeom>
        </p:spPr>
        <p:txBody>
          <a:bodyPr wrap="square">
            <a:spAutoFit/>
          </a:bodyPr>
          <a:lstStyle/>
          <a:p>
            <a:pPr algn="l"/>
            <a:r>
              <a:rPr lang="en-US" altLang="zh-CN" sz="4000" b="1" dirty="0" smtClean="0"/>
              <a:t>(</a:t>
            </a:r>
            <a:r>
              <a:rPr lang="en-US" altLang="zh-CN" sz="4000" b="1" dirty="0"/>
              <a:t>1) </a:t>
            </a:r>
            <a:r>
              <a:rPr lang="zh-CN" altLang="en-US" sz="4000" b="1" dirty="0"/>
              <a:t>定向平面的</a:t>
            </a:r>
            <a:r>
              <a:rPr lang="zh-CN" altLang="en-US" sz="4000" b="1" dirty="0" smtClean="0"/>
              <a:t>作用</a:t>
            </a:r>
            <a:endParaRPr lang="en-US" altLang="zh-CN" sz="4000" b="1" dirty="0"/>
          </a:p>
        </p:txBody>
      </p:sp>
      <p:sp>
        <p:nvSpPr>
          <p:cNvPr id="8" name="矩形 7"/>
          <p:cNvSpPr/>
          <p:nvPr/>
        </p:nvSpPr>
        <p:spPr>
          <a:xfrm>
            <a:off x="1769599" y="10166063"/>
            <a:ext cx="9669448" cy="707886"/>
          </a:xfrm>
          <a:prstGeom prst="rect">
            <a:avLst/>
          </a:prstGeom>
        </p:spPr>
        <p:txBody>
          <a:bodyPr wrap="square">
            <a:spAutoFit/>
          </a:bodyPr>
          <a:lstStyle/>
          <a:p>
            <a:pPr algn="l"/>
            <a:r>
              <a:rPr lang="zh-CN" altLang="en-US" sz="4000" b="1" dirty="0" smtClean="0"/>
              <a:t>在</a:t>
            </a:r>
            <a:r>
              <a:rPr lang="zh-CN" altLang="en-US" sz="4000" b="1" dirty="0"/>
              <a:t>下列情况中应标注定向平面</a:t>
            </a:r>
            <a:r>
              <a:rPr lang="en-US" altLang="zh-CN" sz="4000" b="1" dirty="0"/>
              <a:t>:</a:t>
            </a:r>
            <a:endParaRPr lang="en-US" altLang="zh-CN" sz="4000" b="1" dirty="0"/>
          </a:p>
        </p:txBody>
      </p:sp>
      <p:sp>
        <p:nvSpPr>
          <p:cNvPr id="9" name="矩形 8"/>
          <p:cNvSpPr/>
          <p:nvPr/>
        </p:nvSpPr>
        <p:spPr>
          <a:xfrm>
            <a:off x="651668" y="10810162"/>
            <a:ext cx="17819687" cy="2745495"/>
          </a:xfrm>
          <a:prstGeom prst="rect">
            <a:avLst/>
          </a:prstGeom>
        </p:spPr>
        <p:txBody>
          <a:bodyPr wrap="square">
            <a:spAutoFit/>
          </a:bodyPr>
          <a:lstStyle/>
          <a:p>
            <a:pPr algn="l">
              <a:lnSpc>
                <a:spcPct val="150000"/>
              </a:lnSpc>
            </a:pPr>
            <a:r>
              <a:rPr lang="zh-CN" altLang="en-US" sz="4000" b="1" dirty="0" smtClean="0"/>
              <a:t>         被</a:t>
            </a:r>
            <a:r>
              <a:rPr lang="zh-CN" altLang="en-US" sz="4000" b="1" dirty="0"/>
              <a:t>测要素是中心线或中心点</a:t>
            </a:r>
            <a:r>
              <a:rPr lang="en-US" altLang="zh-CN" sz="4000" b="1" dirty="0"/>
              <a:t>,</a:t>
            </a:r>
            <a:r>
              <a:rPr lang="zh-CN" altLang="en-US" sz="4000" b="1" dirty="0"/>
              <a:t>且公差带的宽度是由两平行平面限定的</a:t>
            </a:r>
            <a:r>
              <a:rPr lang="en-US" altLang="zh-CN" sz="4000" b="1" dirty="0"/>
              <a:t>,</a:t>
            </a:r>
            <a:r>
              <a:rPr lang="zh-CN" altLang="en-US" sz="4000" b="1" dirty="0"/>
              <a:t>或被测要素</a:t>
            </a:r>
            <a:r>
              <a:rPr lang="zh-CN" altLang="en-US" sz="4000" b="1" dirty="0" smtClean="0"/>
              <a:t>是中心点</a:t>
            </a:r>
            <a:r>
              <a:rPr lang="en-US" altLang="zh-CN" sz="4000" b="1" dirty="0"/>
              <a:t>,</a:t>
            </a:r>
            <a:r>
              <a:rPr lang="zh-CN" altLang="en-US" sz="4000" b="1" dirty="0"/>
              <a:t>公差带是由一个圆柱限定的</a:t>
            </a:r>
            <a:r>
              <a:rPr lang="en-US" altLang="zh-CN" sz="4000" b="1" dirty="0"/>
              <a:t>,</a:t>
            </a:r>
            <a:r>
              <a:rPr lang="zh-CN" altLang="en-US" sz="4000" b="1" dirty="0"/>
              <a:t>且公差带要相对于其他要素定向</a:t>
            </a:r>
            <a:r>
              <a:rPr lang="en-US" altLang="zh-CN" sz="4000" b="1" dirty="0"/>
              <a:t>,</a:t>
            </a:r>
            <a:r>
              <a:rPr lang="zh-CN" altLang="en-US" sz="4000" b="1" dirty="0"/>
              <a:t>且该要素是</a:t>
            </a:r>
            <a:r>
              <a:rPr lang="zh-CN" altLang="en-US" sz="4000" b="1" dirty="0" smtClean="0"/>
              <a:t>基于零件</a:t>
            </a:r>
            <a:r>
              <a:rPr lang="zh-CN" altLang="en-US" sz="4000" b="1" dirty="0"/>
              <a:t>的提取要素构建的</a:t>
            </a:r>
            <a:r>
              <a:rPr lang="en-US" altLang="zh-CN" sz="4000" b="1" dirty="0"/>
              <a:t>,</a:t>
            </a:r>
            <a:r>
              <a:rPr lang="zh-CN" altLang="en-US" sz="4000" b="1" dirty="0"/>
              <a:t>能够标识公差带的方向</a:t>
            </a:r>
            <a:r>
              <a:rPr lang="zh-CN" altLang="en-US" sz="4000" b="1" dirty="0" smtClean="0"/>
              <a:t>。</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2"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9B4104DA-5685-4328-8D16-E89C78584D0D}"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1827213" y="558195"/>
            <a:ext cx="16403637" cy="1822165"/>
          </a:xfrm>
          <a:prstGeom prst="rect">
            <a:avLst/>
          </a:prstGeom>
        </p:spPr>
        <p:txBody>
          <a:bodyPr wrap="square">
            <a:spAutoFit/>
          </a:bodyPr>
          <a:lstStyle/>
          <a:p>
            <a:pPr algn="l">
              <a:lnSpc>
                <a:spcPct val="150000"/>
              </a:lnSpc>
            </a:pPr>
            <a:r>
              <a:rPr lang="zh-CN" altLang="en-US" sz="4000" b="1" dirty="0"/>
              <a:t>被测要素是矩形局部区域时</a:t>
            </a:r>
            <a:r>
              <a:rPr lang="en-US" altLang="zh-CN" sz="4000" b="1" dirty="0"/>
              <a:t>,</a:t>
            </a:r>
            <a:r>
              <a:rPr lang="zh-CN" altLang="en-US" sz="4000" b="1" dirty="0"/>
              <a:t>也可以标注定向平面。</a:t>
            </a:r>
            <a:endParaRPr lang="zh-CN" altLang="en-US" sz="4000" b="1" dirty="0"/>
          </a:p>
          <a:p>
            <a:pPr algn="l">
              <a:lnSpc>
                <a:spcPct val="150000"/>
              </a:lnSpc>
            </a:pPr>
            <a:r>
              <a:rPr lang="zh-CN" altLang="en-US" sz="4000" b="1" dirty="0"/>
              <a:t>仅当面要素为回转型、圆柱型和平面型时</a:t>
            </a:r>
            <a:r>
              <a:rPr lang="en-US" altLang="zh-CN" sz="4000" b="1" dirty="0"/>
              <a:t>,</a:t>
            </a:r>
            <a:r>
              <a:rPr lang="zh-CN" altLang="en-US" sz="4000" b="1" dirty="0"/>
              <a:t>才可用于构建定向平面。</a:t>
            </a:r>
            <a:endParaRPr lang="zh-CN" altLang="en-US" sz="4000" b="1" dirty="0"/>
          </a:p>
        </p:txBody>
      </p:sp>
      <p:sp>
        <p:nvSpPr>
          <p:cNvPr id="3" name="矩形 2"/>
          <p:cNvSpPr/>
          <p:nvPr/>
        </p:nvSpPr>
        <p:spPr>
          <a:xfrm>
            <a:off x="1668463" y="2470401"/>
            <a:ext cx="8360568" cy="830997"/>
          </a:xfrm>
          <a:prstGeom prst="rect">
            <a:avLst/>
          </a:prstGeom>
        </p:spPr>
        <p:txBody>
          <a:bodyPr wrap="square">
            <a:spAutoFit/>
          </a:bodyPr>
          <a:lstStyle/>
          <a:p>
            <a:pPr algn="l"/>
            <a:r>
              <a:rPr lang="en-US" altLang="zh-CN" sz="4800" dirty="0"/>
              <a:t>(</a:t>
            </a:r>
            <a:r>
              <a:rPr lang="en-US" altLang="zh-CN" sz="4800" b="1" dirty="0"/>
              <a:t>2) </a:t>
            </a:r>
            <a:r>
              <a:rPr lang="zh-CN" altLang="en-US" sz="4800" b="1" dirty="0"/>
              <a:t>定向平面框</a:t>
            </a:r>
            <a:r>
              <a:rPr lang="zh-CN" altLang="en-US" sz="4800" b="1" dirty="0" smtClean="0"/>
              <a:t>格</a:t>
            </a:r>
            <a:endParaRPr lang="zh-CN" altLang="en-US" sz="4800" b="1" dirty="0"/>
          </a:p>
        </p:txBody>
      </p:sp>
      <p:sp>
        <p:nvSpPr>
          <p:cNvPr id="4" name="矩形 3"/>
          <p:cNvSpPr/>
          <p:nvPr/>
        </p:nvSpPr>
        <p:spPr>
          <a:xfrm>
            <a:off x="1827213" y="3323336"/>
            <a:ext cx="14894420" cy="707886"/>
          </a:xfrm>
          <a:prstGeom prst="rect">
            <a:avLst/>
          </a:prstGeom>
        </p:spPr>
        <p:txBody>
          <a:bodyPr wrap="square">
            <a:spAutoFit/>
          </a:bodyPr>
          <a:lstStyle/>
          <a:p>
            <a:pPr algn="l"/>
            <a:r>
              <a:rPr lang="zh-CN" altLang="en-US" sz="4000" b="1" dirty="0"/>
              <a:t>定向平面应使用定向平面框</a:t>
            </a:r>
            <a:r>
              <a:rPr lang="zh-CN" altLang="en-US" sz="4000" b="1" dirty="0" smtClean="0"/>
              <a:t>格，它有</a:t>
            </a:r>
            <a:r>
              <a:rPr lang="zh-CN" altLang="en-US" sz="4000" b="1" dirty="0"/>
              <a:t>三种型式</a:t>
            </a:r>
            <a:r>
              <a:rPr lang="en-US" altLang="zh-CN" sz="4000" b="1" dirty="0"/>
              <a:t>,</a:t>
            </a:r>
            <a:r>
              <a:rPr lang="zh-CN" altLang="en-US" sz="4000" b="1" dirty="0"/>
              <a:t>见表</a:t>
            </a:r>
            <a:r>
              <a:rPr lang="en-US" altLang="zh-CN" sz="4000" b="1" dirty="0"/>
              <a:t>4. 2</a:t>
            </a:r>
            <a:r>
              <a:rPr lang="zh-CN" altLang="en-US" sz="4000" b="1" dirty="0"/>
              <a:t>。</a:t>
            </a:r>
            <a:endParaRPr lang="zh-CN" altLang="en-US" sz="4000" b="1" dirty="0"/>
          </a:p>
        </p:txBody>
      </p:sp>
      <p:grpSp>
        <p:nvGrpSpPr>
          <p:cNvPr id="6" name="组合 5"/>
          <p:cNvGrpSpPr/>
          <p:nvPr/>
        </p:nvGrpSpPr>
        <p:grpSpPr>
          <a:xfrm>
            <a:off x="2884488" y="4229101"/>
            <a:ext cx="12215809" cy="2661880"/>
            <a:chOff x="2884488" y="4543426"/>
            <a:chExt cx="12215809" cy="2661880"/>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84488" y="4543426"/>
              <a:ext cx="12215809" cy="1928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523527" y="6497420"/>
              <a:ext cx="5963748" cy="707886"/>
            </a:xfrm>
            <a:prstGeom prst="rect">
              <a:avLst/>
            </a:prstGeom>
          </p:spPr>
          <p:txBody>
            <a:bodyPr wrap="square">
              <a:spAutoFit/>
            </a:bodyPr>
            <a:lstStyle/>
            <a:p>
              <a:pPr algn="l"/>
              <a:r>
                <a:rPr lang="zh-CN" altLang="en-US" sz="4000" b="1" dirty="0" smtClean="0"/>
                <a:t>定 向平 面 框 格  </a:t>
              </a:r>
              <a:endParaRPr lang="zh-CN" altLang="en-US" sz="4000" b="1" dirty="0"/>
            </a:p>
          </p:txBody>
        </p:sp>
      </p:grpSp>
      <p:sp>
        <p:nvSpPr>
          <p:cNvPr id="7" name="矩形 6"/>
          <p:cNvSpPr/>
          <p:nvPr/>
        </p:nvSpPr>
        <p:spPr>
          <a:xfrm>
            <a:off x="1949450" y="6943815"/>
            <a:ext cx="10080625" cy="830997"/>
          </a:xfrm>
          <a:prstGeom prst="rect">
            <a:avLst/>
          </a:prstGeom>
        </p:spPr>
        <p:txBody>
          <a:bodyPr>
            <a:spAutoFit/>
          </a:bodyPr>
          <a:lstStyle/>
          <a:p>
            <a:pPr algn="l"/>
            <a:r>
              <a:rPr lang="en-US" altLang="zh-CN" sz="4000" b="1" dirty="0"/>
              <a:t>(3) </a:t>
            </a:r>
            <a:r>
              <a:rPr lang="en-US" altLang="zh-CN" sz="4000" b="1" dirty="0" smtClean="0"/>
              <a:t> </a:t>
            </a:r>
            <a:r>
              <a:rPr lang="zh-CN" altLang="en-US" sz="4800" b="1" dirty="0" smtClean="0"/>
              <a:t>定向</a:t>
            </a:r>
            <a:r>
              <a:rPr lang="zh-CN" altLang="en-US" sz="4000" b="1" dirty="0"/>
              <a:t>平面的应用</a:t>
            </a:r>
            <a:r>
              <a:rPr lang="zh-CN" altLang="en-US" sz="4000" b="1" dirty="0" smtClean="0"/>
              <a:t>规则</a:t>
            </a:r>
            <a:endParaRPr lang="zh-CN" altLang="en-US" sz="4000" b="1" dirty="0"/>
          </a:p>
        </p:txBody>
      </p:sp>
      <p:sp>
        <p:nvSpPr>
          <p:cNvPr id="8" name="矩形 7"/>
          <p:cNvSpPr/>
          <p:nvPr/>
        </p:nvSpPr>
        <p:spPr>
          <a:xfrm>
            <a:off x="1949450" y="7937212"/>
            <a:ext cx="14187891" cy="707886"/>
          </a:xfrm>
          <a:prstGeom prst="rect">
            <a:avLst/>
          </a:prstGeom>
        </p:spPr>
        <p:txBody>
          <a:bodyPr wrap="square">
            <a:spAutoFit/>
          </a:bodyPr>
          <a:lstStyle/>
          <a:p>
            <a:pPr algn="l"/>
            <a:r>
              <a:rPr lang="zh-CN" altLang="en-US" sz="4000" b="1" dirty="0"/>
              <a:t>几何公差标注中包含定向平面框格</a:t>
            </a:r>
            <a:r>
              <a:rPr lang="en-US" altLang="zh-CN" sz="4000" b="1" dirty="0"/>
              <a:t>,</a:t>
            </a:r>
            <a:r>
              <a:rPr lang="zh-CN" altLang="en-US" sz="4000" b="1" dirty="0"/>
              <a:t>则应符合下列规则</a:t>
            </a:r>
            <a:r>
              <a:rPr lang="en-US" altLang="zh-CN" sz="4000" b="1" dirty="0"/>
              <a:t>:</a:t>
            </a:r>
            <a:endParaRPr lang="zh-CN" altLang="en-US" sz="4000" b="1" dirty="0"/>
          </a:p>
        </p:txBody>
      </p:sp>
      <p:sp>
        <p:nvSpPr>
          <p:cNvPr id="10" name="矩形 9"/>
          <p:cNvSpPr/>
          <p:nvPr/>
        </p:nvSpPr>
        <p:spPr>
          <a:xfrm>
            <a:off x="1949450" y="8645098"/>
            <a:ext cx="16281400" cy="1822165"/>
          </a:xfrm>
          <a:prstGeom prst="rect">
            <a:avLst/>
          </a:prstGeom>
        </p:spPr>
        <p:txBody>
          <a:bodyPr wrap="square">
            <a:spAutoFit/>
          </a:bodyPr>
          <a:lstStyle/>
          <a:p>
            <a:pPr algn="l">
              <a:lnSpc>
                <a:spcPct val="150000"/>
              </a:lnSpc>
            </a:pPr>
            <a:r>
              <a:rPr lang="zh-CN" altLang="en-US" sz="4000" b="1" dirty="0"/>
              <a:t>当定向平面所定义的角度等于</a:t>
            </a:r>
            <a:r>
              <a:rPr lang="en-US" altLang="zh-CN" sz="4000" b="1" dirty="0" smtClean="0"/>
              <a:t>0</a:t>
            </a:r>
            <a:r>
              <a:rPr lang="zh-CN" altLang="en-US" sz="4000" b="1" dirty="0" smtClean="0"/>
              <a:t>度或</a:t>
            </a:r>
            <a:r>
              <a:rPr lang="en-US" altLang="zh-CN" sz="4000" b="1" dirty="0" smtClean="0"/>
              <a:t>90</a:t>
            </a:r>
            <a:r>
              <a:rPr lang="zh-CN" altLang="en-US" sz="4000" b="1" dirty="0" smtClean="0"/>
              <a:t>度时</a:t>
            </a:r>
            <a:r>
              <a:rPr lang="en-US" altLang="zh-CN" sz="4000" b="1" dirty="0"/>
              <a:t>,</a:t>
            </a:r>
            <a:r>
              <a:rPr lang="zh-CN" altLang="en-US" sz="4000" b="1" dirty="0"/>
              <a:t>应分别使用平行度符号或垂直度</a:t>
            </a:r>
            <a:r>
              <a:rPr lang="zh-CN" altLang="en-US" sz="4000" b="1" dirty="0" smtClean="0"/>
              <a:t>符号</a:t>
            </a:r>
            <a:r>
              <a:rPr lang="zh-CN" altLang="en-US" sz="4000" b="1" dirty="0"/>
              <a:t>。</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8C48DB28-9A15-421E-BCCF-2E666FBD64FC}" type="slidenum">
              <a:rPr lang="en-US" altLang="zh-CN" sz="4400">
                <a:solidFill>
                  <a:srgbClr val="0000FF"/>
                </a:solidFill>
              </a:rPr>
            </a:fld>
            <a:endParaRPr lang="en-US" altLang="zh-CN" sz="4400">
              <a:solidFill>
                <a:srgbClr val="0000FF"/>
              </a:solidFill>
            </a:endParaRPr>
          </a:p>
        </p:txBody>
      </p:sp>
      <p:grpSp>
        <p:nvGrpSpPr>
          <p:cNvPr id="4" name="组合 3"/>
          <p:cNvGrpSpPr/>
          <p:nvPr/>
        </p:nvGrpSpPr>
        <p:grpSpPr>
          <a:xfrm>
            <a:off x="3860005" y="2571752"/>
            <a:ext cx="11284745" cy="5891952"/>
            <a:chOff x="3860005" y="3686176"/>
            <a:chExt cx="11284745" cy="6245895"/>
          </a:xfrm>
        </p:grpSpPr>
        <p:pic>
          <p:nvPicPr>
            <p:cNvPr id="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60005" y="3686176"/>
              <a:ext cx="11284745" cy="5389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54638" y="9224185"/>
              <a:ext cx="8475662" cy="707886"/>
            </a:xfrm>
            <a:prstGeom prst="rect">
              <a:avLst/>
            </a:prstGeom>
          </p:spPr>
          <p:txBody>
            <a:bodyPr wrap="square">
              <a:spAutoFit/>
            </a:bodyPr>
            <a:lstStyle/>
            <a:p>
              <a:r>
                <a:rPr lang="zh-CN" altLang="en-US" dirty="0"/>
                <a:t>图</a:t>
              </a:r>
              <a:r>
                <a:rPr lang="en-US" altLang="zh-CN" sz="4000" b="1" dirty="0"/>
                <a:t>4. 7 </a:t>
              </a:r>
              <a:r>
                <a:rPr lang="zh-CN" altLang="en-US" sz="4000" b="1" dirty="0" smtClean="0"/>
                <a:t>定向</a:t>
              </a:r>
              <a:r>
                <a:rPr lang="zh-CN" altLang="en-US" sz="4000" b="1" dirty="0"/>
                <a:t>平面框格的标注示例</a:t>
              </a:r>
              <a:endParaRPr lang="zh-CN" altLang="en-US" sz="4000" b="1" dirty="0"/>
            </a:p>
          </p:txBody>
        </p:sp>
      </p:grpSp>
      <p:sp>
        <p:nvSpPr>
          <p:cNvPr id="5" name="矩形 4"/>
          <p:cNvSpPr/>
          <p:nvPr/>
        </p:nvSpPr>
        <p:spPr>
          <a:xfrm>
            <a:off x="1039813" y="415500"/>
            <a:ext cx="17791113" cy="1938992"/>
          </a:xfrm>
          <a:prstGeom prst="rect">
            <a:avLst/>
          </a:prstGeom>
        </p:spPr>
        <p:txBody>
          <a:bodyPr wrap="square">
            <a:spAutoFit/>
          </a:bodyPr>
          <a:lstStyle/>
          <a:p>
            <a:pPr algn="l">
              <a:lnSpc>
                <a:spcPct val="150000"/>
              </a:lnSpc>
            </a:pPr>
            <a:r>
              <a:rPr lang="zh-CN" altLang="en-US" sz="4000" b="1" dirty="0" smtClean="0"/>
              <a:t>         当</a:t>
            </a:r>
            <a:r>
              <a:rPr lang="zh-CN" altLang="en-US" sz="4000" b="1" dirty="0"/>
              <a:t>定向平面所定义的角度不是</a:t>
            </a:r>
            <a:r>
              <a:rPr lang="en-US" altLang="zh-CN" sz="4000" b="1" dirty="0" smtClean="0"/>
              <a:t>0</a:t>
            </a:r>
            <a:r>
              <a:rPr lang="zh-CN" altLang="en-US" sz="4000" b="1" dirty="0" smtClean="0"/>
              <a:t>度或</a:t>
            </a:r>
            <a:r>
              <a:rPr lang="en-US" altLang="zh-CN" sz="4000" b="1" dirty="0" smtClean="0"/>
              <a:t>90</a:t>
            </a:r>
            <a:r>
              <a:rPr lang="zh-CN" altLang="en-US" sz="4000" b="1" dirty="0" smtClean="0"/>
              <a:t>度时</a:t>
            </a:r>
            <a:r>
              <a:rPr lang="en-US" altLang="zh-CN" sz="4000" b="1" dirty="0"/>
              <a:t>,</a:t>
            </a:r>
            <a:r>
              <a:rPr lang="zh-CN" altLang="en-US" sz="4000" b="1" dirty="0"/>
              <a:t>应使用倾斜度符号</a:t>
            </a:r>
            <a:r>
              <a:rPr lang="en-US" altLang="zh-CN" sz="4000" b="1" dirty="0"/>
              <a:t>,</a:t>
            </a:r>
            <a:r>
              <a:rPr lang="zh-CN" altLang="en-US" sz="4000" b="1" dirty="0"/>
              <a:t>并且应明确地定义</a:t>
            </a:r>
            <a:r>
              <a:rPr lang="zh-CN" altLang="en-US" sz="4000" b="1" dirty="0" smtClean="0"/>
              <a:t>出定向</a:t>
            </a:r>
            <a:r>
              <a:rPr lang="zh-CN" altLang="en-US" sz="4000" b="1" dirty="0"/>
              <a:t>平面与定向平面框格中的基准之间的</a:t>
            </a:r>
            <a:r>
              <a:rPr lang="zh-CN" altLang="en-US" sz="4000" b="1" dirty="0" smtClean="0"/>
              <a:t>理论</a:t>
            </a:r>
            <a:r>
              <a:rPr lang="zh-CN" altLang="en-US" sz="4000" b="1" dirty="0"/>
              <a:t>夹角</a:t>
            </a:r>
            <a:r>
              <a:rPr lang="en-US" altLang="zh-CN" sz="4000" b="1" dirty="0"/>
              <a:t>,</a:t>
            </a:r>
            <a:r>
              <a:rPr lang="zh-CN" altLang="en-US" sz="4000" b="1" dirty="0"/>
              <a:t>见图</a:t>
            </a:r>
            <a:r>
              <a:rPr lang="en-US" altLang="zh-CN" sz="4000" b="1" dirty="0"/>
              <a:t>4. 7</a:t>
            </a:r>
            <a:r>
              <a:rPr lang="zh-CN" altLang="en-US" sz="4000" b="1" dirty="0"/>
              <a:t>。</a:t>
            </a:r>
            <a:endParaRPr lang="zh-CN" altLang="en-US" sz="4000" b="1" dirty="0"/>
          </a:p>
        </p:txBody>
      </p:sp>
      <p:sp>
        <p:nvSpPr>
          <p:cNvPr id="6" name="矩形 5"/>
          <p:cNvSpPr/>
          <p:nvPr/>
        </p:nvSpPr>
        <p:spPr>
          <a:xfrm>
            <a:off x="819944" y="8503321"/>
            <a:ext cx="18399919" cy="4708981"/>
          </a:xfrm>
          <a:prstGeom prst="rect">
            <a:avLst/>
          </a:prstGeom>
        </p:spPr>
        <p:txBody>
          <a:bodyPr wrap="square">
            <a:spAutoFit/>
          </a:bodyPr>
          <a:lstStyle/>
          <a:p>
            <a:pPr algn="l">
              <a:lnSpc>
                <a:spcPct val="150000"/>
              </a:lnSpc>
            </a:pPr>
            <a:r>
              <a:rPr lang="zh-CN" altLang="en-US" sz="4000" b="1" dirty="0" smtClean="0"/>
              <a:t>         当</a:t>
            </a:r>
            <a:r>
              <a:rPr lang="zh-CN" altLang="en-US" sz="4000" b="1" dirty="0"/>
              <a:t>公差框格标注有一个或多个基准时</a:t>
            </a:r>
            <a:r>
              <a:rPr lang="en-US" altLang="zh-CN" sz="4000" b="1" dirty="0"/>
              <a:t>,</a:t>
            </a:r>
            <a:r>
              <a:rPr lang="zh-CN" altLang="en-US" sz="4000" b="1" dirty="0" smtClean="0"/>
              <a:t>定向</a:t>
            </a:r>
            <a:r>
              <a:rPr lang="zh-CN" altLang="en-US" sz="4000" b="1" dirty="0"/>
              <a:t>平面应按照平行于、垂直于、或保持特定</a:t>
            </a:r>
            <a:r>
              <a:rPr lang="zh-CN" altLang="en-US" sz="4000" b="1" dirty="0" smtClean="0"/>
              <a:t>的角度</a:t>
            </a:r>
            <a:r>
              <a:rPr lang="zh-CN" altLang="en-US" sz="4000" b="1" dirty="0"/>
              <a:t>于定向平面框格构建</a:t>
            </a:r>
            <a:r>
              <a:rPr lang="en-US" altLang="zh-CN" sz="4000" b="1" dirty="0"/>
              <a:t>,</a:t>
            </a:r>
            <a:r>
              <a:rPr lang="zh-CN" altLang="en-US" sz="4000" b="1" dirty="0"/>
              <a:t>同时受公差框格</a:t>
            </a:r>
            <a:r>
              <a:rPr lang="zh-CN" altLang="en-US" sz="4000" b="1" dirty="0" smtClean="0"/>
              <a:t>内基准</a:t>
            </a:r>
            <a:r>
              <a:rPr lang="zh-CN" altLang="en-US" sz="4000" b="1" dirty="0"/>
              <a:t>的约束</a:t>
            </a:r>
            <a:r>
              <a:rPr lang="en-US" altLang="zh-CN" sz="4000" b="1" dirty="0"/>
              <a:t>(</a:t>
            </a:r>
            <a:r>
              <a:rPr lang="zh-CN" altLang="en-US" sz="4000" b="1" dirty="0"/>
              <a:t>默认</a:t>
            </a:r>
            <a:r>
              <a:rPr lang="en-US" altLang="zh-CN" sz="4000" b="1" dirty="0" smtClean="0"/>
              <a:t>0</a:t>
            </a:r>
            <a:r>
              <a:rPr lang="zh-CN" altLang="en-US" sz="4000" b="1" dirty="0"/>
              <a:t>度</a:t>
            </a:r>
            <a:r>
              <a:rPr lang="zh-CN" altLang="en-US" sz="4000" b="1" dirty="0" smtClean="0"/>
              <a:t>或</a:t>
            </a:r>
            <a:r>
              <a:rPr lang="en-US" altLang="zh-CN" sz="4000" b="1" dirty="0" smtClean="0"/>
              <a:t>90</a:t>
            </a:r>
            <a:r>
              <a:rPr lang="zh-CN" altLang="en-US" sz="4000" b="1" dirty="0"/>
              <a:t>度</a:t>
            </a:r>
            <a:r>
              <a:rPr lang="zh-CN" altLang="en-US" sz="4000" b="1" dirty="0" smtClean="0"/>
              <a:t>角</a:t>
            </a:r>
            <a:r>
              <a:rPr lang="en-US" altLang="zh-CN" sz="4000" b="1" dirty="0"/>
              <a:t>,</a:t>
            </a:r>
            <a:r>
              <a:rPr lang="zh-CN" altLang="en-US" sz="4000" b="1" dirty="0"/>
              <a:t>或使用</a:t>
            </a:r>
            <a:r>
              <a:rPr lang="en-US" altLang="zh-CN" sz="4000" b="1" dirty="0"/>
              <a:t>TED </a:t>
            </a:r>
            <a:r>
              <a:rPr lang="zh-CN" altLang="en-US" sz="4000" b="1" dirty="0" smtClean="0"/>
              <a:t>明确</a:t>
            </a:r>
            <a:r>
              <a:rPr lang="zh-CN" altLang="en-US" sz="4000" b="1" dirty="0"/>
              <a:t>标注的角度</a:t>
            </a:r>
            <a:r>
              <a:rPr lang="en-US" altLang="zh-CN" sz="4000" b="1" dirty="0"/>
              <a:t>)</a:t>
            </a:r>
            <a:r>
              <a:rPr lang="zh-CN" altLang="en-US" sz="4000" b="1" dirty="0"/>
              <a:t>。公差框格中的基准在定向平面框格所构建的定向平面之前按特定</a:t>
            </a:r>
            <a:r>
              <a:rPr lang="zh-CN" altLang="en-US" sz="4000" b="1" dirty="0" smtClean="0"/>
              <a:t>顺序规定</a:t>
            </a:r>
            <a:r>
              <a:rPr lang="zh-CN" altLang="en-US" sz="4000" b="1" dirty="0"/>
              <a:t>。若定向平面框格所标注的基准也标注在公差框格中</a:t>
            </a:r>
            <a:r>
              <a:rPr lang="en-US" altLang="zh-CN" sz="4000" b="1" dirty="0"/>
              <a:t>,</a:t>
            </a:r>
            <a:r>
              <a:rPr lang="zh-CN" altLang="en-US" sz="4000" b="1" dirty="0"/>
              <a:t>则定向平面框格只受标注</a:t>
            </a:r>
            <a:r>
              <a:rPr lang="zh-CN" altLang="en-US" sz="4000" b="1" dirty="0" smtClean="0"/>
              <a:t>在它</a:t>
            </a:r>
            <a:r>
              <a:rPr lang="zh-CN" altLang="en-US" sz="4000" b="1" dirty="0"/>
              <a:t>前面的公差框格内的基准约束</a:t>
            </a:r>
            <a:r>
              <a:rPr lang="zh-CN" altLang="en-US" sz="4000" b="1" dirty="0" smtClean="0"/>
              <a:t>。</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C6695A95-5BE1-4F98-9A0A-D1994CE2F92E}"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2476640" y="2903313"/>
            <a:ext cx="10080625" cy="830997"/>
          </a:xfrm>
          <a:prstGeom prst="rect">
            <a:avLst/>
          </a:prstGeom>
        </p:spPr>
        <p:txBody>
          <a:bodyPr>
            <a:spAutoFit/>
          </a:bodyPr>
          <a:lstStyle/>
          <a:p>
            <a:pPr algn="l"/>
            <a:r>
              <a:rPr lang="en-US" altLang="zh-CN" sz="4800" b="1" dirty="0" smtClean="0"/>
              <a:t>(</a:t>
            </a:r>
            <a:r>
              <a:rPr lang="en-US" altLang="zh-CN" sz="4800" b="1" dirty="0"/>
              <a:t>1) </a:t>
            </a:r>
            <a:r>
              <a:rPr lang="zh-CN" altLang="en-US" sz="4800" b="1" dirty="0">
                <a:solidFill>
                  <a:srgbClr val="FF0000"/>
                </a:solidFill>
              </a:rPr>
              <a:t>方向要素的作用</a:t>
            </a:r>
            <a:endParaRPr lang="zh-CN" altLang="en-US" sz="4800" b="1" dirty="0">
              <a:solidFill>
                <a:srgbClr val="FF0000"/>
              </a:solidFill>
            </a:endParaRPr>
          </a:p>
        </p:txBody>
      </p:sp>
      <p:sp>
        <p:nvSpPr>
          <p:cNvPr id="3" name="矩形 2"/>
          <p:cNvSpPr/>
          <p:nvPr/>
        </p:nvSpPr>
        <p:spPr>
          <a:xfrm>
            <a:off x="2648090" y="329626"/>
            <a:ext cx="6210160" cy="830997"/>
          </a:xfrm>
          <a:prstGeom prst="rect">
            <a:avLst/>
          </a:prstGeom>
        </p:spPr>
        <p:txBody>
          <a:bodyPr wrap="square">
            <a:spAutoFit/>
          </a:bodyPr>
          <a:lstStyle/>
          <a:p>
            <a:pPr algn="l"/>
            <a:r>
              <a:rPr lang="en-US" altLang="zh-CN" sz="4800" b="1" dirty="0"/>
              <a:t>3</a:t>
            </a:r>
            <a:r>
              <a:rPr lang="en-US" altLang="zh-CN" sz="4800" b="1" dirty="0">
                <a:solidFill>
                  <a:srgbClr val="FF0000"/>
                </a:solidFill>
              </a:rPr>
              <a:t>. </a:t>
            </a:r>
            <a:r>
              <a:rPr lang="zh-CN" altLang="en-US" sz="4800" b="1" dirty="0">
                <a:solidFill>
                  <a:srgbClr val="FF0000"/>
                </a:solidFill>
              </a:rPr>
              <a:t>方向要素框格</a:t>
            </a:r>
            <a:endParaRPr lang="zh-CN" altLang="en-US" sz="4800" b="1" dirty="0">
              <a:solidFill>
                <a:srgbClr val="FF0000"/>
              </a:solidFill>
            </a:endParaRPr>
          </a:p>
        </p:txBody>
      </p:sp>
      <p:sp>
        <p:nvSpPr>
          <p:cNvPr id="4" name="矩形 3"/>
          <p:cNvSpPr/>
          <p:nvPr/>
        </p:nvSpPr>
        <p:spPr>
          <a:xfrm>
            <a:off x="962165" y="1072545"/>
            <a:ext cx="17133887" cy="1822165"/>
          </a:xfrm>
          <a:prstGeom prst="rect">
            <a:avLst/>
          </a:prstGeom>
        </p:spPr>
        <p:txBody>
          <a:bodyPr wrap="square">
            <a:spAutoFit/>
          </a:bodyPr>
          <a:lstStyle/>
          <a:p>
            <a:pPr algn="l">
              <a:lnSpc>
                <a:spcPct val="150000"/>
              </a:lnSpc>
            </a:pPr>
            <a:r>
              <a:rPr lang="zh-CN" altLang="en-US" sz="4000" b="1" dirty="0" smtClean="0"/>
              <a:t>           方向</a:t>
            </a:r>
            <a:r>
              <a:rPr lang="zh-CN" altLang="en-US" sz="4000" b="1" dirty="0"/>
              <a:t>要素是由零件的提取要素建立的理想要素。用于标识公差带宽度</a:t>
            </a:r>
            <a:r>
              <a:rPr lang="en-US" altLang="zh-CN" sz="4000" b="1" dirty="0"/>
              <a:t>(</a:t>
            </a:r>
            <a:r>
              <a:rPr lang="zh-CN" altLang="en-US" sz="4000" b="1" dirty="0"/>
              <a:t>局部偏差</a:t>
            </a:r>
            <a:r>
              <a:rPr lang="en-US" altLang="zh-CN" sz="4000" b="1" dirty="0" smtClean="0"/>
              <a:t>)</a:t>
            </a:r>
            <a:r>
              <a:rPr lang="zh-CN" altLang="en-US" sz="4000" b="1" dirty="0" smtClean="0"/>
              <a:t>的</a:t>
            </a:r>
            <a:r>
              <a:rPr lang="zh-CN" altLang="en-US" sz="4000" b="1" dirty="0"/>
              <a:t>方向。</a:t>
            </a:r>
            <a:endParaRPr lang="zh-CN" altLang="en-US" sz="4000" b="1" dirty="0"/>
          </a:p>
        </p:txBody>
      </p:sp>
      <p:sp>
        <p:nvSpPr>
          <p:cNvPr id="5" name="矩形 4"/>
          <p:cNvSpPr/>
          <p:nvPr/>
        </p:nvSpPr>
        <p:spPr>
          <a:xfrm>
            <a:off x="1228726" y="6255131"/>
            <a:ext cx="17659349" cy="1938992"/>
          </a:xfrm>
          <a:prstGeom prst="rect">
            <a:avLst/>
          </a:prstGeom>
        </p:spPr>
        <p:txBody>
          <a:bodyPr wrap="square">
            <a:spAutoFit/>
          </a:bodyPr>
          <a:lstStyle/>
          <a:p>
            <a:pPr algn="l">
              <a:lnSpc>
                <a:spcPct val="150000"/>
              </a:lnSpc>
            </a:pPr>
            <a:r>
              <a:rPr lang="zh-CN" altLang="en-US" sz="4000" b="1" dirty="0" smtClean="0"/>
              <a:t>         在</a:t>
            </a:r>
            <a:r>
              <a:rPr lang="zh-CN" altLang="en-US" sz="4000" b="1" dirty="0"/>
              <a:t>二维标注中</a:t>
            </a:r>
            <a:r>
              <a:rPr lang="en-US" altLang="zh-CN" sz="4000" b="1" dirty="0"/>
              <a:t>,</a:t>
            </a:r>
            <a:r>
              <a:rPr lang="zh-CN" altLang="en-US" sz="4000" b="1" dirty="0"/>
              <a:t>仅当指引线的方向以及公差带宽度的方向使用</a:t>
            </a:r>
            <a:r>
              <a:rPr lang="en-US" altLang="zh-CN" sz="4000" b="1" dirty="0"/>
              <a:t>TED </a:t>
            </a:r>
            <a:r>
              <a:rPr lang="zh-CN" altLang="en-US" sz="4000" b="1" dirty="0"/>
              <a:t>标注时</a:t>
            </a:r>
            <a:r>
              <a:rPr lang="en-US" altLang="zh-CN" sz="4000" b="1" dirty="0"/>
              <a:t>,</a:t>
            </a:r>
            <a:r>
              <a:rPr lang="zh-CN" altLang="en-US" sz="4000" b="1" dirty="0"/>
              <a:t>指引</a:t>
            </a:r>
            <a:r>
              <a:rPr lang="zh-CN" altLang="en-US" sz="4000" b="1" dirty="0" smtClean="0"/>
              <a:t>线的</a:t>
            </a:r>
            <a:r>
              <a:rPr lang="zh-CN" altLang="en-US" sz="4000" b="1" dirty="0"/>
              <a:t>方向才是公差带宽度的方向</a:t>
            </a:r>
            <a:r>
              <a:rPr lang="zh-CN" altLang="en-US" sz="4000" b="1" dirty="0" smtClean="0"/>
              <a:t>。</a:t>
            </a:r>
            <a:endParaRPr lang="zh-CN" altLang="en-US" sz="4000" b="1" dirty="0"/>
          </a:p>
        </p:txBody>
      </p:sp>
      <p:sp>
        <p:nvSpPr>
          <p:cNvPr id="6" name="矩形 5"/>
          <p:cNvSpPr/>
          <p:nvPr/>
        </p:nvSpPr>
        <p:spPr>
          <a:xfrm>
            <a:off x="1228726" y="3582416"/>
            <a:ext cx="17459324" cy="2862322"/>
          </a:xfrm>
          <a:prstGeom prst="rect">
            <a:avLst/>
          </a:prstGeom>
        </p:spPr>
        <p:txBody>
          <a:bodyPr wrap="square">
            <a:spAutoFit/>
          </a:bodyPr>
          <a:lstStyle/>
          <a:p>
            <a:pPr algn="l">
              <a:lnSpc>
                <a:spcPct val="150000"/>
              </a:lnSpc>
            </a:pPr>
            <a:r>
              <a:rPr lang="zh-CN" altLang="en-US" sz="4000" b="1" dirty="0" smtClean="0"/>
              <a:t>         当</a:t>
            </a:r>
            <a:r>
              <a:rPr lang="zh-CN" altLang="en-US" sz="4000" b="1" dirty="0"/>
              <a:t>被测要素是组成要素且公差带宽度的方向与面要素不垂直时</a:t>
            </a:r>
            <a:r>
              <a:rPr lang="en-US" altLang="zh-CN" sz="4000" b="1" dirty="0"/>
              <a:t>,</a:t>
            </a:r>
            <a:r>
              <a:rPr lang="zh-CN" altLang="en-US" sz="4000" b="1" dirty="0"/>
              <a:t>应使用方向要素确定公差带宽度的方向。另外</a:t>
            </a:r>
            <a:r>
              <a:rPr lang="en-US" altLang="zh-CN" sz="4000" b="1" dirty="0"/>
              <a:t>,</a:t>
            </a:r>
            <a:r>
              <a:rPr lang="zh-CN" altLang="en-US" sz="4000" b="1" dirty="0"/>
              <a:t>应使用方向要素标注非圆柱体或球体的回转体表面圆度的公差带宽度方向。</a:t>
            </a:r>
            <a:endParaRPr lang="zh-CN" altLang="en-US" sz="4000" b="1" dirty="0"/>
          </a:p>
        </p:txBody>
      </p:sp>
      <p:sp>
        <p:nvSpPr>
          <p:cNvPr id="7" name="矩形 6"/>
          <p:cNvSpPr/>
          <p:nvPr/>
        </p:nvSpPr>
        <p:spPr>
          <a:xfrm>
            <a:off x="2211387" y="7994098"/>
            <a:ext cx="17105313" cy="1015663"/>
          </a:xfrm>
          <a:prstGeom prst="rect">
            <a:avLst/>
          </a:prstGeom>
        </p:spPr>
        <p:txBody>
          <a:bodyPr wrap="square">
            <a:spAutoFit/>
          </a:bodyPr>
          <a:lstStyle/>
          <a:p>
            <a:pPr algn="l">
              <a:lnSpc>
                <a:spcPct val="150000"/>
              </a:lnSpc>
            </a:pPr>
            <a:r>
              <a:rPr lang="zh-CN" altLang="en-US" sz="4000" b="1" dirty="0"/>
              <a:t>仅当面要素为回转型、圆柱型和平面型时</a:t>
            </a:r>
            <a:r>
              <a:rPr lang="en-US" altLang="zh-CN" sz="4000" b="1" dirty="0"/>
              <a:t>,</a:t>
            </a:r>
            <a:r>
              <a:rPr lang="zh-CN" altLang="en-US" sz="4000" b="1" dirty="0"/>
              <a:t>才可用于构建方向要素。</a:t>
            </a:r>
            <a:endParaRPr lang="zh-CN" altLang="en-US" sz="4000" b="1" dirty="0"/>
          </a:p>
        </p:txBody>
      </p:sp>
      <p:sp>
        <p:nvSpPr>
          <p:cNvPr id="8" name="矩形 7"/>
          <p:cNvSpPr/>
          <p:nvPr/>
        </p:nvSpPr>
        <p:spPr>
          <a:xfrm>
            <a:off x="1228726" y="9684574"/>
            <a:ext cx="17142480" cy="1938992"/>
          </a:xfrm>
          <a:prstGeom prst="rect">
            <a:avLst/>
          </a:prstGeom>
        </p:spPr>
        <p:txBody>
          <a:bodyPr wrap="square">
            <a:spAutoFit/>
          </a:bodyPr>
          <a:lstStyle/>
          <a:p>
            <a:pPr algn="l">
              <a:lnSpc>
                <a:spcPct val="150000"/>
              </a:lnSpc>
            </a:pPr>
            <a:r>
              <a:rPr lang="zh-CN" altLang="en-US" sz="4000" b="1" dirty="0" smtClean="0"/>
              <a:t>        方向</a:t>
            </a:r>
            <a:r>
              <a:rPr lang="zh-CN" altLang="en-US" sz="4000" b="1" dirty="0"/>
              <a:t>要素的框格是公差框格的延伸部分</a:t>
            </a:r>
            <a:r>
              <a:rPr lang="en-US" altLang="zh-CN" sz="4000" b="1" dirty="0"/>
              <a:t>,</a:t>
            </a:r>
            <a:r>
              <a:rPr lang="zh-CN" altLang="en-US" sz="4000" b="1" dirty="0"/>
              <a:t>它标注在其右侧。</a:t>
            </a:r>
            <a:r>
              <a:rPr lang="zh-CN" altLang="en-US" sz="4000" b="1" dirty="0" smtClean="0"/>
              <a:t>方向</a:t>
            </a:r>
            <a:r>
              <a:rPr lang="zh-CN" altLang="en-US" sz="4000" b="1" dirty="0"/>
              <a:t>要素框格有四种型式</a:t>
            </a:r>
            <a:r>
              <a:rPr lang="en-US" altLang="zh-CN" sz="4000" b="1" dirty="0"/>
              <a:t>,</a:t>
            </a:r>
            <a:r>
              <a:rPr lang="zh-CN" altLang="en-US" sz="4000" b="1" dirty="0"/>
              <a:t>见表</a:t>
            </a:r>
            <a:r>
              <a:rPr lang="en-US" altLang="zh-CN" sz="4000" b="1" dirty="0"/>
              <a:t>4. 2 </a:t>
            </a:r>
            <a:r>
              <a:rPr lang="zh-CN" altLang="en-US" sz="4000" b="1" dirty="0" smtClean="0"/>
              <a:t>。</a:t>
            </a:r>
            <a:endParaRPr lang="zh-CN" altLang="en-US" sz="4000" b="1" dirty="0"/>
          </a:p>
        </p:txBody>
      </p:sp>
      <p:sp>
        <p:nvSpPr>
          <p:cNvPr id="9" name="矩形 8"/>
          <p:cNvSpPr/>
          <p:nvPr/>
        </p:nvSpPr>
        <p:spPr>
          <a:xfrm>
            <a:off x="2259235" y="8858250"/>
            <a:ext cx="6540605" cy="830997"/>
          </a:xfrm>
          <a:prstGeom prst="rect">
            <a:avLst/>
          </a:prstGeom>
        </p:spPr>
        <p:txBody>
          <a:bodyPr wrap="square">
            <a:spAutoFit/>
          </a:bodyPr>
          <a:lstStyle/>
          <a:p>
            <a:pPr algn="l"/>
            <a:r>
              <a:rPr lang="en-US" altLang="zh-CN" sz="4800" b="1" dirty="0"/>
              <a:t>(2) </a:t>
            </a:r>
            <a:r>
              <a:rPr lang="zh-CN" altLang="en-US" sz="4800" b="1" dirty="0">
                <a:solidFill>
                  <a:srgbClr val="FF0000"/>
                </a:solidFill>
              </a:rPr>
              <a:t>方向要素框格</a:t>
            </a:r>
            <a:endParaRPr lang="zh-CN" altLang="en-US" sz="4800" b="1" dirty="0">
              <a:solidFill>
                <a:srgbClr val="FF0000"/>
              </a:solidFill>
            </a:endParaRPr>
          </a:p>
        </p:txBody>
      </p:sp>
      <p:grpSp>
        <p:nvGrpSpPr>
          <p:cNvPr id="11" name="组合 10"/>
          <p:cNvGrpSpPr/>
          <p:nvPr/>
        </p:nvGrpSpPr>
        <p:grpSpPr>
          <a:xfrm>
            <a:off x="3779734" y="11584783"/>
            <a:ext cx="12165116" cy="2187740"/>
            <a:chOff x="3322534" y="12041983"/>
            <a:chExt cx="12165116" cy="218774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22534" y="12041983"/>
              <a:ext cx="12165116" cy="1530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7295051" y="13521837"/>
              <a:ext cx="6735273" cy="707886"/>
            </a:xfrm>
            <a:prstGeom prst="rect">
              <a:avLst/>
            </a:prstGeom>
          </p:spPr>
          <p:txBody>
            <a:bodyPr wrap="square">
              <a:spAutoFit/>
            </a:bodyPr>
            <a:lstStyle/>
            <a:p>
              <a:pPr algn="l"/>
              <a:r>
                <a:rPr lang="zh-CN" altLang="en-US" sz="4000" b="1" dirty="0" smtClean="0"/>
                <a:t>方  向  要  素  框  格</a:t>
              </a:r>
              <a:endParaRPr lang="zh-CN" altLang="en-US" sz="4000" b="1"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20D7AABF-E53F-4F45-B29C-62E92F325101}"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3040063" y="701101"/>
            <a:ext cx="10291419" cy="830997"/>
          </a:xfrm>
          <a:prstGeom prst="rect">
            <a:avLst/>
          </a:prstGeom>
        </p:spPr>
        <p:txBody>
          <a:bodyPr wrap="square">
            <a:spAutoFit/>
          </a:bodyPr>
          <a:lstStyle/>
          <a:p>
            <a:pPr algn="l"/>
            <a:r>
              <a:rPr lang="en-US" altLang="zh-CN" sz="4800" b="1" dirty="0"/>
              <a:t>(3) </a:t>
            </a:r>
            <a:r>
              <a:rPr lang="zh-CN" altLang="en-US" sz="4800" b="1" dirty="0">
                <a:solidFill>
                  <a:srgbClr val="FF0000"/>
                </a:solidFill>
              </a:rPr>
              <a:t>方向要素的应用</a:t>
            </a:r>
            <a:r>
              <a:rPr lang="zh-CN" altLang="en-US" sz="4800" b="1" dirty="0" smtClean="0">
                <a:solidFill>
                  <a:srgbClr val="FF0000"/>
                </a:solidFill>
              </a:rPr>
              <a:t>规则</a:t>
            </a:r>
            <a:endParaRPr lang="zh-CN" altLang="en-US" sz="4800" b="1" dirty="0">
              <a:solidFill>
                <a:srgbClr val="FF0000"/>
              </a:solidFill>
            </a:endParaRPr>
          </a:p>
        </p:txBody>
      </p:sp>
      <p:sp>
        <p:nvSpPr>
          <p:cNvPr id="3" name="矩形 2"/>
          <p:cNvSpPr/>
          <p:nvPr/>
        </p:nvSpPr>
        <p:spPr>
          <a:xfrm>
            <a:off x="725487" y="6817638"/>
            <a:ext cx="17819687" cy="1822165"/>
          </a:xfrm>
          <a:prstGeom prst="rect">
            <a:avLst/>
          </a:prstGeom>
        </p:spPr>
        <p:txBody>
          <a:bodyPr wrap="square">
            <a:spAutoFit/>
          </a:bodyPr>
          <a:lstStyle/>
          <a:p>
            <a:pPr algn="l">
              <a:lnSpc>
                <a:spcPct val="150000"/>
              </a:lnSpc>
            </a:pPr>
            <a:r>
              <a:rPr lang="zh-CN" altLang="en-US" sz="4000" b="1" dirty="0" smtClean="0"/>
              <a:t>         方向</a:t>
            </a:r>
            <a:r>
              <a:rPr lang="zh-CN" altLang="en-US" sz="4000" b="1" dirty="0"/>
              <a:t>定义为与被测要素的面要素垂直时</a:t>
            </a:r>
            <a:r>
              <a:rPr lang="en-US" altLang="zh-CN" sz="4000" b="1" dirty="0"/>
              <a:t>,</a:t>
            </a:r>
            <a:r>
              <a:rPr lang="zh-CN" altLang="en-US" sz="4000" b="1" dirty="0" smtClean="0"/>
              <a:t>应用</a:t>
            </a:r>
            <a:r>
              <a:rPr lang="zh-CN" altLang="en-US" sz="4000" b="1" dirty="0"/>
              <a:t>跳动符号</a:t>
            </a:r>
            <a:r>
              <a:rPr lang="en-US" altLang="zh-CN" sz="4000" b="1" dirty="0"/>
              <a:t>,</a:t>
            </a:r>
            <a:r>
              <a:rPr lang="zh-CN" altLang="en-US" sz="4000" b="1" dirty="0"/>
              <a:t>并且被测要素</a:t>
            </a:r>
            <a:r>
              <a:rPr lang="en-US" altLang="zh-CN" sz="4000" b="1" dirty="0"/>
              <a:t>(</a:t>
            </a:r>
            <a:r>
              <a:rPr lang="zh-CN" altLang="en-US" sz="4000" b="1" dirty="0"/>
              <a:t>或其导出要素</a:t>
            </a:r>
            <a:r>
              <a:rPr lang="en-US" altLang="zh-CN" sz="4000" b="1" dirty="0"/>
              <a:t>) </a:t>
            </a:r>
            <a:r>
              <a:rPr lang="zh-CN" altLang="en-US" sz="4000" b="1" dirty="0"/>
              <a:t>应在</a:t>
            </a:r>
            <a:r>
              <a:rPr lang="zh-CN" altLang="en-US" sz="4000" b="1" dirty="0" smtClean="0"/>
              <a:t>方向</a:t>
            </a:r>
            <a:r>
              <a:rPr lang="zh-CN" altLang="en-US" sz="4000" b="1" dirty="0"/>
              <a:t>要素框格中作为基准标注</a:t>
            </a:r>
            <a:r>
              <a:rPr lang="en-US" altLang="zh-CN" sz="4000" b="1" dirty="0" smtClean="0"/>
              <a:t>;</a:t>
            </a:r>
            <a:endParaRPr lang="en-US" altLang="zh-CN" sz="4000" b="1" dirty="0"/>
          </a:p>
        </p:txBody>
      </p:sp>
      <p:grpSp>
        <p:nvGrpSpPr>
          <p:cNvPr id="9" name="组合 8"/>
          <p:cNvGrpSpPr/>
          <p:nvPr/>
        </p:nvGrpSpPr>
        <p:grpSpPr>
          <a:xfrm>
            <a:off x="12001499" y="1478758"/>
            <a:ext cx="7580495" cy="4875787"/>
            <a:chOff x="12001499" y="1478758"/>
            <a:chExt cx="7580495" cy="4875787"/>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01499" y="1478758"/>
              <a:ext cx="7580495" cy="406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2705398" y="5769770"/>
              <a:ext cx="6782752" cy="584775"/>
            </a:xfrm>
            <a:prstGeom prst="rect">
              <a:avLst/>
            </a:prstGeom>
          </p:spPr>
          <p:txBody>
            <a:bodyPr wrap="square">
              <a:spAutoFit/>
            </a:bodyPr>
            <a:lstStyle/>
            <a:p>
              <a:pPr algn="l"/>
              <a:r>
                <a:rPr lang="zh-CN" altLang="en-US" b="1" dirty="0"/>
                <a:t>图</a:t>
              </a:r>
              <a:r>
                <a:rPr lang="en-US" altLang="zh-CN" b="1" dirty="0"/>
                <a:t>4. 8 </a:t>
              </a:r>
              <a:r>
                <a:rPr lang="zh-CN" altLang="en-US" b="1" dirty="0" smtClean="0"/>
                <a:t>方向</a:t>
              </a:r>
              <a:r>
                <a:rPr lang="zh-CN" altLang="en-US" b="1" dirty="0"/>
                <a:t>要素框格的标注示例</a:t>
              </a:r>
              <a:endParaRPr lang="zh-CN" altLang="en-US" b="1" dirty="0"/>
            </a:p>
          </p:txBody>
        </p:sp>
      </p:grpSp>
      <p:sp>
        <p:nvSpPr>
          <p:cNvPr id="5" name="矩形 4"/>
          <p:cNvSpPr/>
          <p:nvPr/>
        </p:nvSpPr>
        <p:spPr>
          <a:xfrm>
            <a:off x="1796085" y="1439231"/>
            <a:ext cx="10080625" cy="3785652"/>
          </a:xfrm>
          <a:prstGeom prst="rect">
            <a:avLst/>
          </a:prstGeom>
        </p:spPr>
        <p:txBody>
          <a:bodyPr>
            <a:spAutoFit/>
          </a:bodyPr>
          <a:lstStyle/>
          <a:p>
            <a:pPr algn="l">
              <a:lnSpc>
                <a:spcPct val="150000"/>
              </a:lnSpc>
            </a:pPr>
            <a:r>
              <a:rPr lang="zh-CN" altLang="en-US" sz="4000" b="1" dirty="0" smtClean="0"/>
              <a:t>         当</a:t>
            </a:r>
            <a:r>
              <a:rPr lang="zh-CN" altLang="en-US" sz="4000" b="1" dirty="0"/>
              <a:t>被测要素是组成要素</a:t>
            </a:r>
            <a:r>
              <a:rPr lang="en-US" altLang="zh-CN" sz="4000" b="1" dirty="0"/>
              <a:t>,</a:t>
            </a:r>
            <a:r>
              <a:rPr lang="zh-CN" altLang="en-US" sz="4000" b="1" dirty="0"/>
              <a:t>且公差带的宽度与规定的</a:t>
            </a:r>
            <a:r>
              <a:rPr lang="zh-CN" altLang="en-US" sz="4000" b="1" dirty="0" smtClean="0"/>
              <a:t>几何要素</a:t>
            </a:r>
            <a:r>
              <a:rPr lang="zh-CN" altLang="en-US" sz="4000" b="1" dirty="0"/>
              <a:t>非法向关系</a:t>
            </a:r>
            <a:r>
              <a:rPr lang="en-US" altLang="zh-CN" sz="4000" b="1" dirty="0"/>
              <a:t>,</a:t>
            </a:r>
            <a:r>
              <a:rPr lang="zh-CN" altLang="en-US" sz="4000" b="1" dirty="0"/>
              <a:t>或对非圆柱体或球体的回转体表</a:t>
            </a:r>
            <a:r>
              <a:rPr lang="zh-CN" altLang="en-US" sz="4000" b="1" dirty="0" smtClean="0"/>
              <a:t>面使用</a:t>
            </a:r>
            <a:r>
              <a:rPr lang="zh-CN" altLang="en-US" sz="4000" b="1" dirty="0"/>
              <a:t>圆度公差时</a:t>
            </a:r>
            <a:r>
              <a:rPr lang="en-US" altLang="zh-CN" sz="4000" b="1" dirty="0"/>
              <a:t>,</a:t>
            </a:r>
            <a:r>
              <a:rPr lang="zh-CN" altLang="en-US" sz="4000" b="1" dirty="0"/>
              <a:t>应标注方向要素</a:t>
            </a:r>
            <a:r>
              <a:rPr lang="en-US" altLang="zh-CN" sz="4000" b="1" dirty="0"/>
              <a:t>,</a:t>
            </a:r>
            <a:r>
              <a:rPr lang="zh-CN" altLang="en-US" sz="4000" b="1" dirty="0"/>
              <a:t>见图</a:t>
            </a:r>
            <a:r>
              <a:rPr lang="en-US" altLang="zh-CN" sz="4000" b="1" dirty="0"/>
              <a:t>4. 8</a:t>
            </a:r>
            <a:r>
              <a:rPr lang="zh-CN" altLang="en-US" sz="4000" b="1" dirty="0"/>
              <a:t>。</a:t>
            </a:r>
            <a:endParaRPr lang="zh-CN" altLang="en-US" sz="4000" b="1" dirty="0"/>
          </a:p>
        </p:txBody>
      </p:sp>
      <p:sp>
        <p:nvSpPr>
          <p:cNvPr id="6" name="矩形 5"/>
          <p:cNvSpPr/>
          <p:nvPr/>
        </p:nvSpPr>
        <p:spPr>
          <a:xfrm>
            <a:off x="622899" y="5048758"/>
            <a:ext cx="10729219" cy="1822165"/>
          </a:xfrm>
          <a:prstGeom prst="rect">
            <a:avLst/>
          </a:prstGeom>
        </p:spPr>
        <p:txBody>
          <a:bodyPr wrap="none">
            <a:spAutoFit/>
          </a:bodyPr>
          <a:lstStyle/>
          <a:p>
            <a:pPr algn="l">
              <a:lnSpc>
                <a:spcPct val="150000"/>
              </a:lnSpc>
            </a:pPr>
            <a:r>
              <a:rPr lang="zh-CN" altLang="en-US" sz="4000" b="1" dirty="0" smtClean="0"/>
              <a:t>         若</a:t>
            </a:r>
            <a:r>
              <a:rPr lang="zh-CN" altLang="en-US" sz="4000" b="1" dirty="0"/>
              <a:t>几何公差规范中包含方向要素框格</a:t>
            </a:r>
            <a:r>
              <a:rPr lang="en-US" altLang="zh-CN" sz="4000" b="1" dirty="0"/>
              <a:t>,</a:t>
            </a:r>
            <a:r>
              <a:rPr lang="zh-CN" altLang="en-US" sz="4000" b="1" dirty="0"/>
              <a:t>则</a:t>
            </a:r>
            <a:r>
              <a:rPr lang="zh-CN" altLang="en-US" sz="4000" b="1" dirty="0" smtClean="0"/>
              <a:t>应</a:t>
            </a:r>
            <a:endParaRPr lang="en-US" altLang="zh-CN" sz="4000" b="1" dirty="0" smtClean="0"/>
          </a:p>
          <a:p>
            <a:pPr algn="l">
              <a:lnSpc>
                <a:spcPct val="150000"/>
              </a:lnSpc>
            </a:pPr>
            <a:r>
              <a:rPr lang="zh-CN" altLang="en-US" sz="4000" b="1" dirty="0" smtClean="0"/>
              <a:t>符合</a:t>
            </a:r>
            <a:r>
              <a:rPr lang="zh-CN" altLang="en-US" sz="4000" b="1" dirty="0"/>
              <a:t>下列规则</a:t>
            </a:r>
            <a:r>
              <a:rPr lang="en-US" altLang="zh-CN" sz="4000" b="1" dirty="0"/>
              <a:t>:</a:t>
            </a:r>
            <a:endParaRPr lang="en-US" altLang="zh-CN" sz="4000" b="1" dirty="0"/>
          </a:p>
        </p:txBody>
      </p:sp>
      <p:sp>
        <p:nvSpPr>
          <p:cNvPr id="7" name="矩形 6"/>
          <p:cNvSpPr/>
          <p:nvPr/>
        </p:nvSpPr>
        <p:spPr>
          <a:xfrm>
            <a:off x="1125537" y="10598351"/>
            <a:ext cx="17133887" cy="1938992"/>
          </a:xfrm>
          <a:prstGeom prst="rect">
            <a:avLst/>
          </a:prstGeom>
        </p:spPr>
        <p:txBody>
          <a:bodyPr wrap="square">
            <a:spAutoFit/>
          </a:bodyPr>
          <a:lstStyle/>
          <a:p>
            <a:pPr algn="l">
              <a:lnSpc>
                <a:spcPct val="150000"/>
              </a:lnSpc>
            </a:pPr>
            <a:r>
              <a:rPr lang="zh-CN" altLang="en-US" sz="4000" b="1" dirty="0" smtClean="0"/>
              <a:t>         当</a:t>
            </a:r>
            <a:r>
              <a:rPr lang="zh-CN" altLang="en-US" sz="4000" b="1" dirty="0"/>
              <a:t>方向所定义的角度不是</a:t>
            </a:r>
            <a:r>
              <a:rPr lang="en-US" altLang="zh-CN" sz="4000" b="1" dirty="0" smtClean="0"/>
              <a:t>0</a:t>
            </a:r>
            <a:r>
              <a:rPr lang="zh-CN" altLang="en-US" sz="4000" b="1" dirty="0" smtClean="0"/>
              <a:t>度或</a:t>
            </a:r>
            <a:r>
              <a:rPr lang="en-US" altLang="zh-CN" sz="4000" b="1" dirty="0" smtClean="0"/>
              <a:t>90</a:t>
            </a:r>
            <a:r>
              <a:rPr lang="zh-CN" altLang="en-US" sz="4000" b="1" dirty="0" smtClean="0"/>
              <a:t>度时</a:t>
            </a:r>
            <a:r>
              <a:rPr lang="en-US" altLang="zh-CN" sz="4000" b="1" dirty="0"/>
              <a:t>,</a:t>
            </a:r>
            <a:r>
              <a:rPr lang="zh-CN" altLang="en-US" sz="4000" b="1" dirty="0"/>
              <a:t>应使用倾斜度符号</a:t>
            </a:r>
            <a:r>
              <a:rPr lang="en-US" altLang="zh-CN" sz="4000" b="1" dirty="0"/>
              <a:t>,</a:t>
            </a:r>
            <a:r>
              <a:rPr lang="zh-CN" altLang="en-US" sz="4000" b="1" dirty="0"/>
              <a:t>而且应明确地定义出</a:t>
            </a:r>
            <a:r>
              <a:rPr lang="zh-CN" altLang="en-US" sz="4000" b="1" dirty="0" smtClean="0"/>
              <a:t>方向要素</a:t>
            </a:r>
            <a:r>
              <a:rPr lang="zh-CN" altLang="en-US" sz="4000" b="1" dirty="0"/>
              <a:t>与方向要素框格的基准之间的</a:t>
            </a:r>
            <a:r>
              <a:rPr lang="en-US" altLang="zh-CN" sz="4000" b="1" dirty="0"/>
              <a:t>TED </a:t>
            </a:r>
            <a:r>
              <a:rPr lang="zh-CN" altLang="en-US" sz="4000" b="1" dirty="0"/>
              <a:t>夹角。</a:t>
            </a:r>
            <a:endParaRPr lang="zh-CN" altLang="en-US" sz="4000" b="1" dirty="0"/>
          </a:p>
        </p:txBody>
      </p:sp>
      <p:sp>
        <p:nvSpPr>
          <p:cNvPr id="8" name="矩形 7"/>
          <p:cNvSpPr/>
          <p:nvPr/>
        </p:nvSpPr>
        <p:spPr>
          <a:xfrm>
            <a:off x="1030910" y="8696953"/>
            <a:ext cx="16771316" cy="1938992"/>
          </a:xfrm>
          <a:prstGeom prst="rect">
            <a:avLst/>
          </a:prstGeom>
        </p:spPr>
        <p:txBody>
          <a:bodyPr wrap="square">
            <a:spAutoFit/>
          </a:bodyPr>
          <a:lstStyle/>
          <a:p>
            <a:pPr algn="l">
              <a:lnSpc>
                <a:spcPct val="150000"/>
              </a:lnSpc>
            </a:pPr>
            <a:r>
              <a:rPr lang="zh-CN" altLang="en-US" sz="4000" b="1" dirty="0" smtClean="0"/>
              <a:t>        当</a:t>
            </a:r>
            <a:r>
              <a:rPr lang="zh-CN" altLang="en-US" sz="4000" b="1" dirty="0"/>
              <a:t>方向所定义的角度为等于</a:t>
            </a:r>
            <a:r>
              <a:rPr lang="en-US" altLang="zh-CN" sz="4000" b="1" dirty="0" smtClean="0"/>
              <a:t>0</a:t>
            </a:r>
            <a:r>
              <a:rPr lang="zh-CN" altLang="en-US" sz="4000" b="1" dirty="0" smtClean="0"/>
              <a:t>度或</a:t>
            </a:r>
            <a:r>
              <a:rPr lang="en-US" altLang="zh-CN" sz="4000" b="1" dirty="0" smtClean="0"/>
              <a:t>90</a:t>
            </a:r>
            <a:r>
              <a:rPr lang="zh-CN" altLang="en-US" sz="4000" b="1" dirty="0" smtClean="0"/>
              <a:t>度时</a:t>
            </a:r>
            <a:r>
              <a:rPr lang="en-US" altLang="zh-CN" sz="4000" b="1" dirty="0"/>
              <a:t>,</a:t>
            </a:r>
            <a:r>
              <a:rPr lang="zh-CN" altLang="en-US" sz="4000" b="1" dirty="0"/>
              <a:t>应分别使用平行度符号或垂直度</a:t>
            </a:r>
            <a:r>
              <a:rPr lang="zh-CN" altLang="en-US" sz="4000" b="1" dirty="0" smtClean="0"/>
              <a:t>符号</a:t>
            </a:r>
            <a:r>
              <a:rPr lang="en-US" altLang="zh-CN" sz="4000" b="1" dirty="0" smtClean="0"/>
              <a:t>:</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5"/>
          <p:cNvSpPr>
            <a:spLocks noGrp="1"/>
          </p:cNvSpPr>
          <p:nvPr>
            <p:ph type="sldNum" sz="quarter" idx="12"/>
          </p:nvPr>
        </p:nvSpPr>
        <p:spPr>
          <a:xfrm>
            <a:off x="15374503" y="285751"/>
            <a:ext cx="4200592" cy="960120"/>
          </a:xfrm>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7C2E632D-259F-4915-8002-88E162947376}" type="slidenum">
              <a:rPr lang="en-US" altLang="zh-CN" sz="4400">
                <a:solidFill>
                  <a:srgbClr val="0000FF"/>
                </a:solidFill>
              </a:rPr>
            </a:fld>
            <a:endParaRPr lang="en-US" altLang="zh-CN" sz="4400" dirty="0">
              <a:solidFill>
                <a:srgbClr val="0000FF"/>
              </a:solidFill>
            </a:endParaRPr>
          </a:p>
        </p:txBody>
      </p:sp>
      <p:sp>
        <p:nvSpPr>
          <p:cNvPr id="3" name="Text Box 4"/>
          <p:cNvSpPr txBox="1">
            <a:spLocks noChangeArrowheads="1"/>
          </p:cNvSpPr>
          <p:nvPr/>
        </p:nvSpPr>
        <p:spPr bwMode="auto">
          <a:xfrm>
            <a:off x="1459624" y="895440"/>
            <a:ext cx="14113987" cy="885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4400" b="1" dirty="0"/>
              <a:t>4.1.1  </a:t>
            </a:r>
            <a:r>
              <a:rPr lang="zh-CN" altLang="en-US" sz="4400" b="1" dirty="0"/>
              <a:t>几何误差的产生及其影响 </a:t>
            </a:r>
            <a:endParaRPr lang="zh-CN" altLang="en-US" sz="4400" b="1" dirty="0"/>
          </a:p>
        </p:txBody>
      </p:sp>
      <p:sp>
        <p:nvSpPr>
          <p:cNvPr id="4" name="Text Box 5"/>
          <p:cNvSpPr txBox="1">
            <a:spLocks noChangeArrowheads="1"/>
          </p:cNvSpPr>
          <p:nvPr/>
        </p:nvSpPr>
        <p:spPr bwMode="auto">
          <a:xfrm>
            <a:off x="1580518" y="1800968"/>
            <a:ext cx="8716739" cy="82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3800" b="1" dirty="0"/>
              <a:t>1.   </a:t>
            </a:r>
            <a:r>
              <a:rPr lang="zh-CN" altLang="en-US" sz="3800" b="1" dirty="0">
                <a:latin typeface="宋体" panose="02010600030101010101" pitchFamily="2" charset="-122"/>
              </a:rPr>
              <a:t>几何误差的产生</a:t>
            </a:r>
            <a:endParaRPr lang="zh-CN" altLang="en-US" sz="3800" b="1" dirty="0"/>
          </a:p>
        </p:txBody>
      </p:sp>
      <p:sp>
        <p:nvSpPr>
          <p:cNvPr id="5" name="Text Box 6"/>
          <p:cNvSpPr txBox="1">
            <a:spLocks noChangeArrowheads="1"/>
          </p:cNvSpPr>
          <p:nvPr/>
        </p:nvSpPr>
        <p:spPr bwMode="auto">
          <a:xfrm>
            <a:off x="1469868" y="2496424"/>
            <a:ext cx="17683465" cy="945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3800" b="1" dirty="0"/>
              <a:t>（</a:t>
            </a:r>
            <a:r>
              <a:rPr lang="en-US" altLang="zh-CN" sz="3800" b="1" dirty="0"/>
              <a:t>1</a:t>
            </a:r>
            <a:r>
              <a:rPr lang="zh-CN" altLang="en-US" sz="3800" b="1" dirty="0"/>
              <a:t>）由于零件在加工中，机床、夹具和刀具等工艺系统本身有误差</a:t>
            </a:r>
            <a:r>
              <a:rPr lang="en-US" altLang="zh-CN" sz="3800" b="1" dirty="0"/>
              <a:t>;</a:t>
            </a:r>
            <a:endParaRPr lang="en-US" altLang="zh-CN" sz="3800" b="1" dirty="0"/>
          </a:p>
        </p:txBody>
      </p:sp>
      <p:sp>
        <p:nvSpPr>
          <p:cNvPr id="6" name="Text Box 7"/>
          <p:cNvSpPr txBox="1">
            <a:spLocks noChangeArrowheads="1"/>
          </p:cNvSpPr>
          <p:nvPr/>
        </p:nvSpPr>
        <p:spPr bwMode="auto">
          <a:xfrm>
            <a:off x="1322333" y="3291156"/>
            <a:ext cx="17242916" cy="82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3800" b="1" dirty="0"/>
              <a:t> </a:t>
            </a:r>
            <a:r>
              <a:rPr lang="zh-CN" altLang="en-US" sz="3800" b="1" dirty="0"/>
              <a:t>（</a:t>
            </a:r>
            <a:r>
              <a:rPr lang="en-US" altLang="zh-CN" sz="3800" b="1" dirty="0"/>
              <a:t>2</a:t>
            </a:r>
            <a:r>
              <a:rPr lang="zh-CN" altLang="en-US" sz="3800" b="1" dirty="0"/>
              <a:t>）加工过程中有受力变形、振动和磨损等因 素产生误差。</a:t>
            </a:r>
            <a:endParaRPr lang="zh-CN" altLang="en-US" sz="3800" b="1" dirty="0"/>
          </a:p>
        </p:txBody>
      </p:sp>
      <p:sp>
        <p:nvSpPr>
          <p:cNvPr id="7" name="Text Box 8"/>
          <p:cNvSpPr txBox="1">
            <a:spLocks noChangeArrowheads="1"/>
          </p:cNvSpPr>
          <p:nvPr/>
        </p:nvSpPr>
        <p:spPr bwMode="auto">
          <a:xfrm>
            <a:off x="1580518" y="4024512"/>
            <a:ext cx="14433641" cy="824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3800" b="1" dirty="0"/>
              <a:t> 2.  </a:t>
            </a:r>
            <a:r>
              <a:rPr lang="en-US" altLang="zh-CN" sz="3800" b="1" i="1" dirty="0"/>
              <a:t> </a:t>
            </a:r>
            <a:r>
              <a:rPr lang="en-US" altLang="zh-CN" sz="3800" b="1" i="1" dirty="0">
                <a:solidFill>
                  <a:srgbClr val="FF3399"/>
                </a:solidFill>
              </a:rPr>
              <a:t>f</a:t>
            </a:r>
            <a:r>
              <a:rPr lang="zh-CN" altLang="en-US" sz="3800" b="1" baseline="-30000" dirty="0">
                <a:solidFill>
                  <a:srgbClr val="FF3399"/>
                </a:solidFill>
              </a:rPr>
              <a:t>几何</a:t>
            </a:r>
            <a:r>
              <a:rPr lang="zh-CN" altLang="en-US" sz="3800" b="1" dirty="0"/>
              <a:t>对零件使用性能的影响 </a:t>
            </a:r>
            <a:endParaRPr lang="zh-CN" altLang="en-US" sz="3800" b="1" dirty="0"/>
          </a:p>
        </p:txBody>
      </p:sp>
      <p:sp>
        <p:nvSpPr>
          <p:cNvPr id="8" name="Text Box 9"/>
          <p:cNvSpPr txBox="1">
            <a:spLocks noChangeArrowheads="1"/>
          </p:cNvSpPr>
          <p:nvPr/>
        </p:nvSpPr>
        <p:spPr bwMode="auto">
          <a:xfrm>
            <a:off x="1837692" y="4936625"/>
            <a:ext cx="13693928" cy="735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3800" dirty="0"/>
              <a:t>(1)   </a:t>
            </a:r>
            <a:r>
              <a:rPr lang="en-US" altLang="zh-CN" sz="3800" b="1" i="1" dirty="0">
                <a:solidFill>
                  <a:srgbClr val="FF3399"/>
                </a:solidFill>
              </a:rPr>
              <a:t>f</a:t>
            </a:r>
            <a:r>
              <a:rPr lang="zh-CN" altLang="en-US" sz="3800" b="1" baseline="-30000" dirty="0">
                <a:solidFill>
                  <a:srgbClr val="FF3399"/>
                </a:solidFill>
              </a:rPr>
              <a:t>几何 </a:t>
            </a:r>
            <a:r>
              <a:rPr lang="zh-CN" altLang="en-US" sz="3800" b="1" dirty="0"/>
              <a:t>影响零件的功能要求</a:t>
            </a:r>
            <a:endParaRPr lang="zh-CN" altLang="en-US" sz="3800" dirty="0"/>
          </a:p>
        </p:txBody>
      </p:sp>
      <p:sp>
        <p:nvSpPr>
          <p:cNvPr id="9" name="Text Box 10"/>
          <p:cNvSpPr txBox="1">
            <a:spLocks noChangeArrowheads="1"/>
          </p:cNvSpPr>
          <p:nvPr/>
        </p:nvSpPr>
        <p:spPr bwMode="auto">
          <a:xfrm>
            <a:off x="1580517" y="5726090"/>
            <a:ext cx="17968284" cy="1950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50000"/>
              </a:lnSpc>
            </a:pPr>
            <a:r>
              <a:rPr lang="en-US" altLang="zh-CN" sz="3800" b="1" dirty="0"/>
              <a:t> </a:t>
            </a:r>
            <a:r>
              <a:rPr lang="zh-CN" altLang="en-US" sz="3800" b="1" dirty="0"/>
              <a:t>例如机床导轨直线度、平面度有误差，将影响机床刀架的运动精度。</a:t>
            </a:r>
            <a:endParaRPr lang="zh-CN" altLang="en-US" sz="3800" b="1" dirty="0"/>
          </a:p>
          <a:p>
            <a:pPr algn="l" eaLnBrk="1" hangingPunct="1">
              <a:lnSpc>
                <a:spcPct val="150000"/>
              </a:lnSpc>
            </a:pPr>
            <a:r>
              <a:rPr lang="zh-CN" altLang="en-US" sz="3800" b="1" dirty="0"/>
              <a:t>齿轮箱体上各轴承孔的位置误差，将影响齿轮传动的齿面接触精度和齿侧间隙。</a:t>
            </a:r>
            <a:endParaRPr lang="zh-CN" altLang="en-US" sz="3800" b="1" dirty="0"/>
          </a:p>
        </p:txBody>
      </p:sp>
      <p:sp>
        <p:nvSpPr>
          <p:cNvPr id="10" name="Rectangle 11"/>
          <p:cNvSpPr>
            <a:spLocks noChangeArrowheads="1"/>
          </p:cNvSpPr>
          <p:nvPr/>
        </p:nvSpPr>
        <p:spPr bwMode="auto">
          <a:xfrm>
            <a:off x="1721342" y="7534001"/>
            <a:ext cx="15513500" cy="735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p>
            <a:pPr algn="l"/>
            <a:r>
              <a:rPr lang="en-US" altLang="zh-CN" sz="3800" b="1" dirty="0"/>
              <a:t>(2)     </a:t>
            </a:r>
            <a:r>
              <a:rPr lang="en-US" altLang="zh-CN" sz="3800" b="1" i="1" dirty="0">
                <a:solidFill>
                  <a:srgbClr val="FF3399"/>
                </a:solidFill>
              </a:rPr>
              <a:t>f</a:t>
            </a:r>
            <a:r>
              <a:rPr lang="zh-CN" altLang="en-US" sz="3800" b="1" baseline="-30000" dirty="0">
                <a:solidFill>
                  <a:srgbClr val="FF3399"/>
                </a:solidFill>
              </a:rPr>
              <a:t>几何</a:t>
            </a:r>
            <a:r>
              <a:rPr lang="zh-CN" altLang="en-US" sz="3800" b="1" dirty="0"/>
              <a:t> 影响零件的配合性质</a:t>
            </a:r>
            <a:endParaRPr lang="zh-CN" altLang="en-US" sz="3800" b="1" dirty="0"/>
          </a:p>
        </p:txBody>
      </p:sp>
      <p:sp>
        <p:nvSpPr>
          <p:cNvPr id="11" name="Text Box 12"/>
          <p:cNvSpPr txBox="1">
            <a:spLocks noChangeArrowheads="1"/>
          </p:cNvSpPr>
          <p:nvPr/>
        </p:nvSpPr>
        <p:spPr bwMode="auto">
          <a:xfrm>
            <a:off x="870050" y="8234088"/>
            <a:ext cx="17417086" cy="1950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50000"/>
              </a:lnSpc>
            </a:pPr>
            <a:r>
              <a:rPr lang="en-US" altLang="zh-CN" sz="3800" b="1" dirty="0"/>
              <a:t>        </a:t>
            </a:r>
            <a:r>
              <a:rPr lang="zh-CN" altLang="en-US" sz="3800" b="1" dirty="0"/>
              <a:t>例如孔、轴结合的间隙配合，孔轴表面有形状误差，将会使间隙分布不均，运动时磨损加快，影响寿命和精度。</a:t>
            </a:r>
            <a:endParaRPr lang="zh-CN" altLang="en-US" sz="3800" b="1" dirty="0"/>
          </a:p>
        </p:txBody>
      </p:sp>
      <p:sp>
        <p:nvSpPr>
          <p:cNvPr id="12" name="Rectangle 1040"/>
          <p:cNvSpPr>
            <a:spLocks noChangeArrowheads="1"/>
          </p:cNvSpPr>
          <p:nvPr/>
        </p:nvSpPr>
        <p:spPr bwMode="auto">
          <a:xfrm>
            <a:off x="1770519" y="10066103"/>
            <a:ext cx="15464324" cy="735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p>
            <a:pPr algn="l"/>
            <a:r>
              <a:rPr lang="en-US" altLang="zh-CN" sz="3800" dirty="0"/>
              <a:t>(3)  </a:t>
            </a:r>
            <a:r>
              <a:rPr lang="en-US" altLang="zh-CN" sz="3800" b="1" i="1" dirty="0">
                <a:solidFill>
                  <a:srgbClr val="FF3399"/>
                </a:solidFill>
              </a:rPr>
              <a:t>f</a:t>
            </a:r>
            <a:r>
              <a:rPr lang="zh-CN" altLang="en-US" sz="3800" b="1" baseline="-30000" dirty="0">
                <a:solidFill>
                  <a:srgbClr val="FF3399"/>
                </a:solidFill>
              </a:rPr>
              <a:t>几何 </a:t>
            </a:r>
            <a:r>
              <a:rPr lang="zh-CN" altLang="en-US" sz="3800" b="1" dirty="0"/>
              <a:t>影响零件的自由装配</a:t>
            </a:r>
            <a:endParaRPr lang="zh-CN" altLang="en-US" sz="3800" dirty="0"/>
          </a:p>
        </p:txBody>
      </p:sp>
      <p:sp>
        <p:nvSpPr>
          <p:cNvPr id="13" name="Text Box 1039"/>
          <p:cNvSpPr txBox="1">
            <a:spLocks noChangeArrowheads="1"/>
          </p:cNvSpPr>
          <p:nvPr/>
        </p:nvSpPr>
        <p:spPr bwMode="auto">
          <a:xfrm>
            <a:off x="1394051" y="11008325"/>
            <a:ext cx="18154750" cy="857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3800" b="1" dirty="0"/>
              <a:t>  </a:t>
            </a:r>
            <a:r>
              <a:rPr lang="zh-CN" altLang="en-US" sz="3800" b="1" dirty="0"/>
              <a:t>例如轴承盖上各螺钉孔的位置不正确，在用螺栓固定时，就会影响自由装配。</a:t>
            </a:r>
            <a:endParaRPr lang="zh-CN" altLang="en-US" sz="3800" b="1" dirty="0"/>
          </a:p>
        </p:txBody>
      </p:sp>
      <p:sp>
        <p:nvSpPr>
          <p:cNvPr id="14" name="Text Box 1042"/>
          <p:cNvSpPr txBox="1">
            <a:spLocks noChangeArrowheads="1"/>
          </p:cNvSpPr>
          <p:nvPr/>
        </p:nvSpPr>
        <p:spPr bwMode="auto">
          <a:xfrm>
            <a:off x="969893" y="11724415"/>
            <a:ext cx="18744882" cy="2008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900" b="1" dirty="0"/>
              <a:t>        </a:t>
            </a:r>
            <a:r>
              <a:rPr lang="zh-CN" altLang="en-US" sz="4900" b="1" dirty="0">
                <a:solidFill>
                  <a:srgbClr val="FF3399"/>
                </a:solidFill>
              </a:rPr>
              <a:t>总之，零件几何误差对其工作性能的影响很大，它是衡量机器、仪器</a:t>
            </a:r>
            <a:r>
              <a:rPr lang="zh-CN" altLang="en-US" sz="4900" b="1" dirty="0" smtClean="0">
                <a:solidFill>
                  <a:srgbClr val="FF3399"/>
                </a:solidFill>
              </a:rPr>
              <a:t>产品几何精度的</a:t>
            </a:r>
            <a:r>
              <a:rPr lang="zh-CN" altLang="en-US" sz="4900" b="1" dirty="0">
                <a:solidFill>
                  <a:srgbClr val="FF3399"/>
                </a:solidFill>
              </a:rPr>
              <a:t>重要指标。</a:t>
            </a:r>
            <a:endParaRPr lang="zh-CN" altLang="en-US" sz="4900" b="1" dirty="0">
              <a:solidFill>
                <a:srgbClr val="FF3399"/>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3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
                                        </p:tgtEl>
                                        <p:attrNameLst>
                                          <p:attrName>style.visibility</p:attrName>
                                        </p:attrNameLst>
                                      </p:cBhvr>
                                      <p:to>
                                        <p:strVal val="visible"/>
                                      </p:to>
                                    </p:set>
                                    <p:animEffect transition="in" filter="wipe(left)">
                                      <p:cBhvr>
                                        <p:cTn id="17" dur="3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3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
                                            <p:txEl>
                                              <p:pRg st="0" end="0"/>
                                            </p:txEl>
                                          </p:spTgt>
                                        </p:tgtEl>
                                        <p:attrNameLst>
                                          <p:attrName>style.visibility</p:attrName>
                                        </p:attrNameLst>
                                      </p:cBhvr>
                                      <p:to>
                                        <p:strVal val="visible"/>
                                      </p:to>
                                    </p:set>
                                    <p:animEffect transition="in" filter="wipe(left)">
                                      <p:cBhvr>
                                        <p:cTn id="27" dur="3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8"/>
                                        </p:tgtEl>
                                        <p:attrNameLst>
                                          <p:attrName>style.visibility</p:attrName>
                                        </p:attrNameLst>
                                      </p:cBhvr>
                                      <p:to>
                                        <p:strVal val="visible"/>
                                      </p:to>
                                    </p:set>
                                    <p:animEffect transition="in" filter="wipe(left)">
                                      <p:cBhvr>
                                        <p:cTn id="32" dur="3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
                                        </p:tgtEl>
                                        <p:attrNameLst>
                                          <p:attrName>style.visibility</p:attrName>
                                        </p:attrNameLst>
                                      </p:cBhvr>
                                      <p:to>
                                        <p:strVal val="visible"/>
                                      </p:to>
                                    </p:set>
                                    <p:animEffect transition="in" filter="wipe(left)">
                                      <p:cBhvr>
                                        <p:cTn id="37" dur="3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
                                        </p:tgtEl>
                                        <p:attrNameLst>
                                          <p:attrName>style.visibility</p:attrName>
                                        </p:attrNameLst>
                                      </p:cBhvr>
                                      <p:to>
                                        <p:strVal val="visible"/>
                                      </p:to>
                                    </p:set>
                                    <p:animEffect transition="in" filter="wipe(left)">
                                      <p:cBhvr>
                                        <p:cTn id="42" dur="3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1"/>
                                        </p:tgtEl>
                                        <p:attrNameLst>
                                          <p:attrName>style.visibility</p:attrName>
                                        </p:attrNameLst>
                                      </p:cBhvr>
                                      <p:to>
                                        <p:strVal val="visible"/>
                                      </p:to>
                                    </p:set>
                                    <p:animEffect transition="in" filter="wipe(left)">
                                      <p:cBhvr>
                                        <p:cTn id="47" dur="3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2"/>
                                        </p:tgtEl>
                                        <p:attrNameLst>
                                          <p:attrName>style.visibility</p:attrName>
                                        </p:attrNameLst>
                                      </p:cBhvr>
                                      <p:to>
                                        <p:strVal val="visible"/>
                                      </p:to>
                                    </p:set>
                                    <p:animEffect transition="in" filter="wipe(left)">
                                      <p:cBhvr>
                                        <p:cTn id="52" dur="3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3"/>
                                        </p:tgtEl>
                                        <p:attrNameLst>
                                          <p:attrName>style.visibility</p:attrName>
                                        </p:attrNameLst>
                                      </p:cBhvr>
                                      <p:to>
                                        <p:strVal val="visible"/>
                                      </p:to>
                                    </p:set>
                                    <p:animEffect transition="in" filter="wipe(left)">
                                      <p:cBhvr>
                                        <p:cTn id="57" dur="3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4"/>
                                        </p:tgtEl>
                                        <p:attrNameLst>
                                          <p:attrName>style.visibility</p:attrName>
                                        </p:attrNameLst>
                                      </p:cBhvr>
                                      <p:to>
                                        <p:strVal val="visible"/>
                                      </p:to>
                                    </p:set>
                                    <p:animEffect transition="in" filter="wipe(left)">
                                      <p:cBhvr>
                                        <p:cTn id="62"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4" grpId="0" autoUpdateAnimBg="0" build="p"/>
      <p:bldP spid="5" grpId="0" autoUpdateAnimBg="0"/>
      <p:bldP spid="6" grpId="0" autoUpdateAnimBg="0"/>
      <p:bldP spid="7" grpId="0" autoUpdateAnimBg="0" build="p"/>
      <p:bldP spid="8" grpId="0" autoUpdateAnimBg="0"/>
      <p:bldP spid="9" grpId="0" autoUpdateAnimBg="0"/>
      <p:bldP spid="10" grpId="0" autoUpdateAnimBg="0"/>
      <p:bldP spid="11" grpId="0" autoUpdateAnimBg="0"/>
      <p:bldP spid="12" grpId="0" autoUpdateAnimBg="0"/>
      <p:bldP spid="13" grpId="0" autoUpdateAnimBg="0"/>
      <p:bldP spid="14"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71806D53-DC73-4518-9E35-D62A535186C2}" type="slidenum">
              <a:rPr lang="en-US" altLang="zh-CN" sz="4400">
                <a:solidFill>
                  <a:srgbClr val="0000FF"/>
                </a:solidFill>
              </a:rPr>
            </a:fld>
            <a:endParaRPr lang="en-US" altLang="zh-CN" sz="4400">
              <a:solidFill>
                <a:srgbClr val="0000FF"/>
              </a:solidFill>
            </a:endParaRPr>
          </a:p>
        </p:txBody>
      </p:sp>
      <p:sp>
        <p:nvSpPr>
          <p:cNvPr id="3" name="矩形 2"/>
          <p:cNvSpPr/>
          <p:nvPr/>
        </p:nvSpPr>
        <p:spPr>
          <a:xfrm>
            <a:off x="782748" y="1819781"/>
            <a:ext cx="18848277" cy="1938992"/>
          </a:xfrm>
          <a:prstGeom prst="rect">
            <a:avLst/>
          </a:prstGeom>
        </p:spPr>
        <p:txBody>
          <a:bodyPr wrap="square">
            <a:spAutoFit/>
          </a:bodyPr>
          <a:lstStyle/>
          <a:p>
            <a:pPr algn="l">
              <a:lnSpc>
                <a:spcPct val="150000"/>
              </a:lnSpc>
            </a:pPr>
            <a:r>
              <a:rPr lang="zh-CN" altLang="en-US" sz="4000" b="1" dirty="0" smtClean="0"/>
              <a:t>         组合</a:t>
            </a:r>
            <a:r>
              <a:rPr lang="zh-CN" altLang="en-US" sz="4000" b="1" dirty="0"/>
              <a:t>平面是由零件上的要素建立的平面</a:t>
            </a:r>
            <a:r>
              <a:rPr lang="en-US" altLang="zh-CN" sz="4000" b="1" dirty="0"/>
              <a:t>,</a:t>
            </a:r>
            <a:r>
              <a:rPr lang="zh-CN" altLang="en-US" sz="4000" b="1" dirty="0"/>
              <a:t>用于定义封闭的组合连续要素。组合</a:t>
            </a:r>
            <a:r>
              <a:rPr lang="zh-CN" altLang="en-US" sz="4000" b="1" dirty="0" smtClean="0"/>
              <a:t>连续要素</a:t>
            </a:r>
            <a:r>
              <a:rPr lang="zh-CN" altLang="en-US" sz="4000" b="1" dirty="0"/>
              <a:t>是由单一要素无缝组合在一起的单一要素</a:t>
            </a:r>
            <a:r>
              <a:rPr lang="en-US" altLang="zh-CN" sz="4000" b="1" dirty="0"/>
              <a:t>,</a:t>
            </a:r>
            <a:r>
              <a:rPr lang="zh-CN" altLang="en-US" sz="4000" b="1" dirty="0"/>
              <a:t>它可以是封闭的或非封闭的</a:t>
            </a:r>
            <a:r>
              <a:rPr lang="zh-CN" altLang="en-US" sz="4000" b="1" dirty="0" smtClean="0"/>
              <a:t>。</a:t>
            </a:r>
            <a:endParaRPr lang="zh-CN" altLang="en-US" sz="4000" b="1" dirty="0"/>
          </a:p>
        </p:txBody>
      </p:sp>
      <p:sp>
        <p:nvSpPr>
          <p:cNvPr id="4" name="矩形 3"/>
          <p:cNvSpPr/>
          <p:nvPr/>
        </p:nvSpPr>
        <p:spPr>
          <a:xfrm>
            <a:off x="1937788" y="936338"/>
            <a:ext cx="6749012" cy="830997"/>
          </a:xfrm>
          <a:prstGeom prst="rect">
            <a:avLst/>
          </a:prstGeom>
        </p:spPr>
        <p:txBody>
          <a:bodyPr wrap="square">
            <a:spAutoFit/>
          </a:bodyPr>
          <a:lstStyle/>
          <a:p>
            <a:pPr algn="l"/>
            <a:r>
              <a:rPr lang="en-US" altLang="zh-CN" sz="4800" b="1" dirty="0"/>
              <a:t>4</a:t>
            </a:r>
            <a:r>
              <a:rPr lang="en-US" altLang="zh-CN" sz="4800" b="1" dirty="0">
                <a:solidFill>
                  <a:srgbClr val="FF0000"/>
                </a:solidFill>
              </a:rPr>
              <a:t>. </a:t>
            </a:r>
            <a:r>
              <a:rPr lang="zh-CN" altLang="en-US" sz="4800" b="1" dirty="0">
                <a:solidFill>
                  <a:srgbClr val="FF0000"/>
                </a:solidFill>
              </a:rPr>
              <a:t>组合平面框格</a:t>
            </a:r>
            <a:endParaRPr lang="zh-CN" altLang="en-US" sz="4800" b="1" dirty="0">
              <a:solidFill>
                <a:srgbClr val="FF0000"/>
              </a:solidFill>
            </a:endParaRPr>
          </a:p>
        </p:txBody>
      </p:sp>
      <p:sp>
        <p:nvSpPr>
          <p:cNvPr id="5" name="矩形 4"/>
          <p:cNvSpPr/>
          <p:nvPr/>
        </p:nvSpPr>
        <p:spPr>
          <a:xfrm>
            <a:off x="1925749" y="3787348"/>
            <a:ext cx="7659576" cy="830997"/>
          </a:xfrm>
          <a:prstGeom prst="rect">
            <a:avLst/>
          </a:prstGeom>
        </p:spPr>
        <p:txBody>
          <a:bodyPr wrap="square">
            <a:spAutoFit/>
          </a:bodyPr>
          <a:lstStyle/>
          <a:p>
            <a:pPr algn="l"/>
            <a:r>
              <a:rPr lang="en-US" altLang="zh-CN" sz="4800" b="1" dirty="0"/>
              <a:t>(1) </a:t>
            </a:r>
            <a:r>
              <a:rPr lang="zh-CN" altLang="en-US" sz="4800" b="1" dirty="0">
                <a:solidFill>
                  <a:srgbClr val="FF0000"/>
                </a:solidFill>
              </a:rPr>
              <a:t>组合平面的作用</a:t>
            </a:r>
            <a:r>
              <a:rPr lang="zh-CN" altLang="en-US" dirty="0">
                <a:solidFill>
                  <a:srgbClr val="FF0000"/>
                </a:solidFill>
              </a:rPr>
              <a:t>。</a:t>
            </a:r>
            <a:endParaRPr lang="zh-CN" altLang="en-US" dirty="0">
              <a:solidFill>
                <a:srgbClr val="FF0000"/>
              </a:solidFill>
            </a:endParaRPr>
          </a:p>
        </p:txBody>
      </p:sp>
      <p:sp>
        <p:nvSpPr>
          <p:cNvPr id="6" name="矩形 5"/>
          <p:cNvSpPr/>
          <p:nvPr/>
        </p:nvSpPr>
        <p:spPr>
          <a:xfrm>
            <a:off x="782748" y="4664690"/>
            <a:ext cx="17476676" cy="1822165"/>
          </a:xfrm>
          <a:prstGeom prst="rect">
            <a:avLst/>
          </a:prstGeom>
        </p:spPr>
        <p:txBody>
          <a:bodyPr wrap="square">
            <a:spAutoFit/>
          </a:bodyPr>
          <a:lstStyle/>
          <a:p>
            <a:pPr algn="l">
              <a:lnSpc>
                <a:spcPct val="150000"/>
              </a:lnSpc>
            </a:pPr>
            <a:r>
              <a:rPr lang="zh-CN" altLang="en-US" sz="4000" b="1" dirty="0" smtClean="0"/>
              <a:t>         当</a:t>
            </a:r>
            <a:r>
              <a:rPr lang="zh-CN" altLang="en-US" sz="4000" b="1" dirty="0"/>
              <a:t>几何公差标注</a:t>
            </a:r>
            <a:r>
              <a:rPr lang="zh-CN" altLang="en-US" sz="4000" b="1" dirty="0" smtClean="0"/>
              <a:t>“全周”“符号</a:t>
            </a:r>
            <a:r>
              <a:rPr lang="en-US" altLang="zh-CN" sz="4000" b="1" dirty="0"/>
              <a:t>,</a:t>
            </a:r>
            <a:r>
              <a:rPr lang="zh-CN" altLang="en-US" sz="4000" b="1" dirty="0"/>
              <a:t>应使用组合平面。组合平面</a:t>
            </a:r>
            <a:r>
              <a:rPr lang="zh-CN" altLang="en-US" sz="4000" b="1" dirty="0" smtClean="0"/>
              <a:t>可标识</a:t>
            </a:r>
            <a:r>
              <a:rPr lang="zh-CN" altLang="en-US" sz="4000" b="1" dirty="0"/>
              <a:t>一个平行平面族</a:t>
            </a:r>
            <a:r>
              <a:rPr lang="en-US" altLang="zh-CN" sz="4000" b="1" dirty="0"/>
              <a:t>,</a:t>
            </a:r>
            <a:r>
              <a:rPr lang="zh-CN" altLang="en-US" sz="4000" b="1" dirty="0"/>
              <a:t>可用来标识</a:t>
            </a:r>
            <a:r>
              <a:rPr lang="zh-CN" altLang="en-US" sz="4000" b="1" dirty="0" smtClean="0"/>
              <a:t>“全周”标注</a:t>
            </a:r>
            <a:r>
              <a:rPr lang="zh-CN" altLang="en-US" sz="4000" b="1" dirty="0"/>
              <a:t>所包含的要素</a:t>
            </a:r>
            <a:r>
              <a:rPr lang="zh-CN" altLang="en-US" sz="4000" b="1" dirty="0" smtClean="0"/>
              <a:t>。</a:t>
            </a:r>
            <a:endParaRPr lang="zh-CN" altLang="en-US" sz="4000" b="1" dirty="0"/>
          </a:p>
        </p:txBody>
      </p:sp>
      <p:sp>
        <p:nvSpPr>
          <p:cNvPr id="7" name="矩形 6"/>
          <p:cNvSpPr/>
          <p:nvPr/>
        </p:nvSpPr>
        <p:spPr>
          <a:xfrm>
            <a:off x="1674760" y="7527012"/>
            <a:ext cx="7012040" cy="830997"/>
          </a:xfrm>
          <a:prstGeom prst="rect">
            <a:avLst/>
          </a:prstGeom>
        </p:spPr>
        <p:txBody>
          <a:bodyPr wrap="square">
            <a:spAutoFit/>
          </a:bodyPr>
          <a:lstStyle/>
          <a:p>
            <a:pPr algn="l"/>
            <a:r>
              <a:rPr lang="en-US" altLang="zh-CN" sz="4800" b="1" dirty="0"/>
              <a:t>(2) </a:t>
            </a:r>
            <a:r>
              <a:rPr lang="zh-CN" altLang="en-US" sz="4800" b="1" dirty="0">
                <a:solidFill>
                  <a:srgbClr val="FF0000"/>
                </a:solidFill>
              </a:rPr>
              <a:t>组合平面的框格</a:t>
            </a:r>
            <a:endParaRPr lang="zh-CN" altLang="en-US" sz="4800" b="1" dirty="0">
              <a:solidFill>
                <a:srgbClr val="FF0000"/>
              </a:solidFill>
            </a:endParaRPr>
          </a:p>
        </p:txBody>
      </p:sp>
      <p:sp>
        <p:nvSpPr>
          <p:cNvPr id="8" name="矩形 7"/>
          <p:cNvSpPr/>
          <p:nvPr/>
        </p:nvSpPr>
        <p:spPr>
          <a:xfrm>
            <a:off x="1937788" y="6559659"/>
            <a:ext cx="12534201" cy="1015663"/>
          </a:xfrm>
          <a:prstGeom prst="rect">
            <a:avLst/>
          </a:prstGeom>
        </p:spPr>
        <p:txBody>
          <a:bodyPr wrap="none">
            <a:spAutoFit/>
          </a:bodyPr>
          <a:lstStyle/>
          <a:p>
            <a:pPr algn="l">
              <a:lnSpc>
                <a:spcPct val="150000"/>
              </a:lnSpc>
            </a:pPr>
            <a:r>
              <a:rPr lang="zh-CN" altLang="en-US" sz="4000" b="1" dirty="0"/>
              <a:t>可用于相交平面的同一类要素也可用于构建组合平面。</a:t>
            </a:r>
            <a:endParaRPr lang="zh-CN" altLang="en-US" sz="4000" b="1" dirty="0"/>
          </a:p>
        </p:txBody>
      </p:sp>
      <p:sp>
        <p:nvSpPr>
          <p:cNvPr id="9" name="矩形 8"/>
          <p:cNvSpPr/>
          <p:nvPr/>
        </p:nvSpPr>
        <p:spPr>
          <a:xfrm>
            <a:off x="864368" y="8360777"/>
            <a:ext cx="16766407" cy="1938992"/>
          </a:xfrm>
          <a:prstGeom prst="rect">
            <a:avLst/>
          </a:prstGeom>
        </p:spPr>
        <p:txBody>
          <a:bodyPr wrap="square">
            <a:spAutoFit/>
          </a:bodyPr>
          <a:lstStyle/>
          <a:p>
            <a:pPr algn="l">
              <a:lnSpc>
                <a:spcPct val="150000"/>
              </a:lnSpc>
            </a:pPr>
            <a:r>
              <a:rPr lang="zh-CN" altLang="en-US" sz="4000" b="1" dirty="0" smtClean="0"/>
              <a:t>         组合</a:t>
            </a:r>
            <a:r>
              <a:rPr lang="zh-CN" altLang="en-US" sz="4000" b="1" dirty="0"/>
              <a:t>平面框格是公差框格的延伸部分</a:t>
            </a:r>
            <a:r>
              <a:rPr lang="en-US" altLang="zh-CN" sz="4000" b="1" dirty="0"/>
              <a:t>,</a:t>
            </a:r>
            <a:r>
              <a:rPr lang="zh-CN" altLang="en-US" sz="4000" b="1" dirty="0"/>
              <a:t>它标注在公差框格</a:t>
            </a:r>
            <a:r>
              <a:rPr lang="zh-CN" altLang="en-US" sz="4000" b="1" dirty="0" smtClean="0"/>
              <a:t>的右侧</a:t>
            </a:r>
            <a:r>
              <a:rPr lang="zh-CN" altLang="en-US" sz="4000" b="1" dirty="0"/>
              <a:t>。组合平面框格见表</a:t>
            </a:r>
            <a:r>
              <a:rPr lang="en-US" altLang="zh-CN" sz="4000" b="1" dirty="0"/>
              <a:t>4. 2</a:t>
            </a:r>
            <a:r>
              <a:rPr lang="zh-CN" altLang="en-US" sz="4000" b="1" dirty="0" smtClean="0"/>
              <a:t>。</a:t>
            </a:r>
            <a:endParaRPr lang="zh-CN" altLang="en-US" sz="4000" b="1" dirty="0"/>
          </a:p>
        </p:txBody>
      </p:sp>
      <p:grpSp>
        <p:nvGrpSpPr>
          <p:cNvPr id="12" name="组合 11"/>
          <p:cNvGrpSpPr/>
          <p:nvPr/>
        </p:nvGrpSpPr>
        <p:grpSpPr>
          <a:xfrm>
            <a:off x="6677025" y="10042491"/>
            <a:ext cx="5816600" cy="3249128"/>
            <a:chOff x="14185900" y="8293746"/>
            <a:chExt cx="4991100" cy="2689631"/>
          </a:xfrm>
        </p:grpSpPr>
        <p:pic>
          <p:nvPicPr>
            <p:cNvPr id="40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185900" y="8293746"/>
              <a:ext cx="4991100" cy="195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15105230" y="10275491"/>
              <a:ext cx="3786614" cy="707886"/>
            </a:xfrm>
            <a:prstGeom prst="rect">
              <a:avLst/>
            </a:prstGeom>
          </p:spPr>
          <p:txBody>
            <a:bodyPr wrap="none">
              <a:spAutoFit/>
            </a:bodyPr>
            <a:lstStyle/>
            <a:p>
              <a:pPr algn="l"/>
              <a:r>
                <a:rPr lang="zh-CN" altLang="en-US" sz="4000" b="1" dirty="0"/>
                <a:t>组合平面的框格</a:t>
              </a:r>
              <a:endParaRPr lang="zh-CN" altLang="en-US" sz="4000" b="1"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B658FCF5-1138-4532-92E2-E1D70390EA30}"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1125538" y="1320671"/>
            <a:ext cx="16505238" cy="2862322"/>
          </a:xfrm>
          <a:prstGeom prst="rect">
            <a:avLst/>
          </a:prstGeom>
        </p:spPr>
        <p:txBody>
          <a:bodyPr wrap="square">
            <a:spAutoFit/>
          </a:bodyPr>
          <a:lstStyle/>
          <a:p>
            <a:pPr algn="l">
              <a:lnSpc>
                <a:spcPct val="150000"/>
              </a:lnSpc>
            </a:pPr>
            <a:r>
              <a:rPr lang="zh-CN" altLang="en-US" sz="4000" b="1" dirty="0" smtClean="0"/>
              <a:t>         当</a:t>
            </a:r>
            <a:r>
              <a:rPr lang="zh-CN" altLang="en-US" sz="4000" b="1" dirty="0"/>
              <a:t>使用</a:t>
            </a:r>
            <a:r>
              <a:rPr lang="zh-CN" altLang="en-US" sz="4000" b="1" dirty="0" smtClean="0"/>
              <a:t>“全周”符号</a:t>
            </a:r>
            <a:r>
              <a:rPr lang="zh-CN" altLang="en-US" sz="4000" b="1" dirty="0"/>
              <a:t>标识适用于</a:t>
            </a:r>
            <a:r>
              <a:rPr lang="zh-CN" altLang="en-US" sz="4000" b="1" dirty="0" smtClean="0"/>
              <a:t>要素集合</a:t>
            </a:r>
            <a:r>
              <a:rPr lang="zh-CN" altLang="en-US" sz="4000" b="1" dirty="0"/>
              <a:t>的规范时</a:t>
            </a:r>
            <a:r>
              <a:rPr lang="en-US" altLang="zh-CN" sz="4000" b="1" dirty="0"/>
              <a:t>,</a:t>
            </a:r>
            <a:r>
              <a:rPr lang="zh-CN" altLang="en-US" sz="4000" b="1" dirty="0"/>
              <a:t>应标注组合平面。组合平面可</a:t>
            </a:r>
            <a:r>
              <a:rPr lang="zh-CN" altLang="en-US" sz="4000" b="1" dirty="0" smtClean="0"/>
              <a:t>标识</a:t>
            </a:r>
            <a:r>
              <a:rPr lang="zh-CN" altLang="en-US" sz="4000" b="1" dirty="0"/>
              <a:t>一组单一要素</a:t>
            </a:r>
            <a:r>
              <a:rPr lang="en-US" altLang="zh-CN" sz="4000" b="1" dirty="0"/>
              <a:t>,</a:t>
            </a:r>
            <a:r>
              <a:rPr lang="zh-CN" altLang="en-US" sz="4000" b="1" dirty="0"/>
              <a:t>与平行于组合平面的任意平面相交为线要素或点要素</a:t>
            </a:r>
            <a:r>
              <a:rPr lang="zh-CN" altLang="en-US" sz="4000" b="1" dirty="0" smtClean="0"/>
              <a:t>。</a:t>
            </a:r>
            <a:endParaRPr lang="zh-CN" altLang="en-US" sz="4000" b="1" dirty="0"/>
          </a:p>
        </p:txBody>
      </p:sp>
      <p:sp>
        <p:nvSpPr>
          <p:cNvPr id="6" name="矩形 5"/>
          <p:cNvSpPr/>
          <p:nvPr/>
        </p:nvSpPr>
        <p:spPr>
          <a:xfrm>
            <a:off x="2104353" y="540068"/>
            <a:ext cx="9587584" cy="830997"/>
          </a:xfrm>
          <a:prstGeom prst="rect">
            <a:avLst/>
          </a:prstGeom>
        </p:spPr>
        <p:txBody>
          <a:bodyPr wrap="square">
            <a:spAutoFit/>
          </a:bodyPr>
          <a:lstStyle/>
          <a:p>
            <a:pPr algn="l"/>
            <a:r>
              <a:rPr lang="en-US" altLang="zh-CN" sz="4800" b="1" dirty="0"/>
              <a:t>(3) </a:t>
            </a:r>
            <a:r>
              <a:rPr lang="zh-CN" altLang="en-US" sz="4800" b="1" dirty="0">
                <a:solidFill>
                  <a:srgbClr val="FF0000"/>
                </a:solidFill>
              </a:rPr>
              <a:t>组合平面的应用</a:t>
            </a:r>
            <a:r>
              <a:rPr lang="zh-CN" altLang="en-US" sz="4800" b="1" dirty="0" smtClean="0">
                <a:solidFill>
                  <a:srgbClr val="FF0000"/>
                </a:solidFill>
              </a:rPr>
              <a:t>规则</a:t>
            </a:r>
            <a:endParaRPr lang="zh-CN" altLang="en-US" sz="4800" b="1" dirty="0">
              <a:solidFill>
                <a:srgbClr val="FF0000"/>
              </a:solidFill>
            </a:endParaRPr>
          </a:p>
        </p:txBody>
      </p:sp>
      <p:sp>
        <p:nvSpPr>
          <p:cNvPr id="4" name="矩形 3"/>
          <p:cNvSpPr/>
          <p:nvPr/>
        </p:nvSpPr>
        <p:spPr>
          <a:xfrm>
            <a:off x="1125537" y="4011543"/>
            <a:ext cx="16505239" cy="2862322"/>
          </a:xfrm>
          <a:prstGeom prst="rect">
            <a:avLst/>
          </a:prstGeom>
        </p:spPr>
        <p:txBody>
          <a:bodyPr wrap="square">
            <a:spAutoFit/>
          </a:bodyPr>
          <a:lstStyle/>
          <a:p>
            <a:pPr algn="l">
              <a:lnSpc>
                <a:spcPct val="150000"/>
              </a:lnSpc>
            </a:pPr>
            <a:r>
              <a:rPr lang="zh-CN" altLang="en-US" sz="4000" b="1" dirty="0" smtClean="0"/>
              <a:t>          图</a:t>
            </a:r>
            <a:r>
              <a:rPr lang="en-US" altLang="zh-CN" sz="4000" b="1" dirty="0"/>
              <a:t>4. 9(a)</a:t>
            </a:r>
            <a:r>
              <a:rPr lang="zh-CN" altLang="en-US" sz="4000" b="1" dirty="0"/>
              <a:t>、</a:t>
            </a:r>
            <a:r>
              <a:rPr lang="en-US" altLang="zh-CN" sz="4000" b="1" dirty="0"/>
              <a:t>(b)</a:t>
            </a:r>
            <a:r>
              <a:rPr lang="zh-CN" altLang="en-US" sz="4000" b="1" dirty="0"/>
              <a:t>为封闭组合且连续的表面上的一组线素上</a:t>
            </a:r>
            <a:r>
              <a:rPr lang="en-US" altLang="zh-CN" sz="4000" b="1" dirty="0"/>
              <a:t>(</a:t>
            </a:r>
            <a:r>
              <a:rPr lang="zh-CN" altLang="en-US" sz="4000" b="1" dirty="0"/>
              <a:t>由组合平面所定义的</a:t>
            </a:r>
            <a:r>
              <a:rPr lang="en-US" altLang="zh-CN" sz="4000" b="1" dirty="0"/>
              <a:t>) </a:t>
            </a:r>
            <a:r>
              <a:rPr lang="zh-CN" altLang="en-US" sz="4000" b="1" dirty="0"/>
              <a:t>的全周图样标注</a:t>
            </a:r>
            <a:r>
              <a:rPr lang="en-US" altLang="zh-CN" sz="4000" b="1" dirty="0"/>
              <a:t>,</a:t>
            </a:r>
            <a:r>
              <a:rPr lang="zh-CN" altLang="en-US" sz="4000" b="1" dirty="0"/>
              <a:t>应将用于标识相交平面的相交平面框格布置在公差框格与组合平面框格之间</a:t>
            </a:r>
            <a:r>
              <a:rPr lang="zh-CN" altLang="en-US" sz="4000" b="1" dirty="0" smtClean="0"/>
              <a:t>。</a:t>
            </a:r>
            <a:endParaRPr lang="zh-CN" altLang="en-US" sz="4000"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9862" y="8623342"/>
            <a:ext cx="16779637" cy="486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296988" y="6730990"/>
            <a:ext cx="16219488" cy="1938992"/>
          </a:xfrm>
          <a:prstGeom prst="rect">
            <a:avLst/>
          </a:prstGeom>
        </p:spPr>
        <p:txBody>
          <a:bodyPr wrap="square">
            <a:spAutoFit/>
          </a:bodyPr>
          <a:lstStyle/>
          <a:p>
            <a:pPr algn="l">
              <a:lnSpc>
                <a:spcPct val="150000"/>
              </a:lnSpc>
            </a:pPr>
            <a:r>
              <a:rPr lang="zh-CN" altLang="en-US" sz="4000" b="1" dirty="0" smtClean="0"/>
              <a:t>         图样</a:t>
            </a:r>
            <a:r>
              <a:rPr lang="zh-CN" altLang="en-US" sz="4000" b="1" dirty="0"/>
              <a:t>上的标注要求为组合公差带</a:t>
            </a:r>
            <a:r>
              <a:rPr lang="en-US" altLang="zh-CN" sz="4000" b="1" dirty="0"/>
              <a:t>(CZ),</a:t>
            </a:r>
            <a:r>
              <a:rPr lang="zh-CN" altLang="en-US" sz="4000" b="1" dirty="0"/>
              <a:t>适用于在所有横截面中的线</a:t>
            </a:r>
            <a:r>
              <a:rPr lang="en-US" altLang="zh-CN" sz="4000" b="1" dirty="0"/>
              <a:t>a</a:t>
            </a:r>
            <a:r>
              <a:rPr lang="zh-CN" altLang="en-US" sz="4000" b="1" dirty="0"/>
              <a:t>、</a:t>
            </a:r>
            <a:r>
              <a:rPr lang="en-US" altLang="zh-CN" sz="4000" b="1" dirty="0"/>
              <a:t>b</a:t>
            </a:r>
            <a:r>
              <a:rPr lang="zh-CN" altLang="en-US" sz="4000" b="1" dirty="0"/>
              <a:t>、</a:t>
            </a:r>
            <a:r>
              <a:rPr lang="en-US" altLang="zh-CN" sz="4000" b="1" dirty="0"/>
              <a:t>c</a:t>
            </a:r>
            <a:r>
              <a:rPr lang="zh-CN" altLang="en-US" sz="4000" b="1" dirty="0"/>
              <a:t>与</a:t>
            </a:r>
            <a:r>
              <a:rPr lang="en-US" altLang="zh-CN" sz="4000" b="1" dirty="0"/>
              <a:t>d,</a:t>
            </a:r>
            <a:r>
              <a:rPr lang="zh-CN" altLang="en-US" sz="4000" b="1" dirty="0"/>
              <a:t>见图</a:t>
            </a:r>
            <a:r>
              <a:rPr lang="en-US" altLang="zh-CN" sz="4000" b="1" dirty="0"/>
              <a:t>4. 9(c)</a:t>
            </a:r>
            <a:r>
              <a:rPr lang="zh-CN" altLang="en-US" sz="4000" b="1" dirty="0"/>
              <a:t>。</a:t>
            </a:r>
            <a:r>
              <a:rPr lang="en-US" altLang="zh-CN" sz="4000" b="1" dirty="0"/>
              <a:t> </a:t>
            </a:r>
            <a:endParaRPr lang="zh-CN" altLang="en-US" sz="4000" dirty="0"/>
          </a:p>
        </p:txBody>
      </p:sp>
      <p:sp>
        <p:nvSpPr>
          <p:cNvPr id="8" name="圆角矩形 7">
            <a:hlinkClick r:id="rId2" action="ppaction://hlinksldjump"/>
          </p:cNvPr>
          <p:cNvSpPr/>
          <p:nvPr/>
        </p:nvSpPr>
        <p:spPr bwMode="auto">
          <a:xfrm>
            <a:off x="15746503" y="12544424"/>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 calcmode="lin" valueType="num">
                                      <p:cBhvr additive="base">
                                        <p:cTn id="22" dur="1000" fill="hold"/>
                                        <p:tgtEl>
                                          <p:spTgt spid="1026"/>
                                        </p:tgtEl>
                                        <p:attrNameLst>
                                          <p:attrName>ppt_x</p:attrName>
                                        </p:attrNameLst>
                                      </p:cBhvr>
                                      <p:tavLst>
                                        <p:tav tm="0">
                                          <p:val>
                                            <p:strVal val="#ppt_x"/>
                                          </p:val>
                                        </p:tav>
                                        <p:tav tm="100000">
                                          <p:val>
                                            <p:strVal val="#ppt_x"/>
                                          </p:val>
                                        </p:tav>
                                      </p:tavLst>
                                    </p:anim>
                                    <p:anim calcmode="lin" valueType="num">
                                      <p:cBhvr additive="base">
                                        <p:cTn id="23" dur="10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D21FF7CD-5082-4ED4-B6E6-5ECF943A4246}" type="slidenum">
              <a:rPr lang="en-US" altLang="zh-CN" sz="4400">
                <a:solidFill>
                  <a:srgbClr val="0000FF"/>
                </a:solidFill>
              </a:rPr>
            </a:fld>
            <a:endParaRPr lang="en-US" altLang="zh-CN" sz="4400">
              <a:solidFill>
                <a:srgbClr val="0000FF"/>
              </a:solidFill>
            </a:endParaRPr>
          </a:p>
        </p:txBody>
      </p:sp>
      <p:sp>
        <p:nvSpPr>
          <p:cNvPr id="3" name="矩形 2"/>
          <p:cNvSpPr/>
          <p:nvPr/>
        </p:nvSpPr>
        <p:spPr>
          <a:xfrm>
            <a:off x="1471166" y="593438"/>
            <a:ext cx="9901684" cy="769441"/>
          </a:xfrm>
          <a:prstGeom prst="rect">
            <a:avLst/>
          </a:prstGeom>
        </p:spPr>
        <p:txBody>
          <a:bodyPr wrap="square">
            <a:spAutoFit/>
          </a:bodyPr>
          <a:lstStyle/>
          <a:p>
            <a:r>
              <a:rPr lang="en-US" altLang="zh-CN" sz="4400" b="1" dirty="0"/>
              <a:t>4. 2. </a:t>
            </a:r>
            <a:r>
              <a:rPr lang="en-US" altLang="zh-CN" sz="4400" b="1" dirty="0" smtClean="0"/>
              <a:t>3 </a:t>
            </a:r>
            <a:r>
              <a:rPr lang="zh-CN" altLang="en-US" sz="4400" b="1" dirty="0" smtClean="0"/>
              <a:t>被</a:t>
            </a:r>
            <a:r>
              <a:rPr lang="zh-CN" altLang="en-US" sz="4400" b="1" dirty="0"/>
              <a:t>测要素的标注方法</a:t>
            </a:r>
            <a:endParaRPr lang="zh-CN" altLang="en-US" sz="4400" b="1" dirty="0"/>
          </a:p>
        </p:txBody>
      </p:sp>
      <p:sp>
        <p:nvSpPr>
          <p:cNvPr id="4" name="矩形 3"/>
          <p:cNvSpPr/>
          <p:nvPr/>
        </p:nvSpPr>
        <p:spPr>
          <a:xfrm>
            <a:off x="2394898" y="1459499"/>
            <a:ext cx="10854569" cy="769441"/>
          </a:xfrm>
          <a:prstGeom prst="rect">
            <a:avLst/>
          </a:prstGeom>
        </p:spPr>
        <p:txBody>
          <a:bodyPr wrap="square">
            <a:spAutoFit/>
          </a:bodyPr>
          <a:lstStyle/>
          <a:p>
            <a:pPr algn="l"/>
            <a:r>
              <a:rPr lang="en-US" altLang="zh-CN" sz="4400" b="1" dirty="0"/>
              <a:t>1. </a:t>
            </a:r>
            <a:r>
              <a:rPr lang="zh-CN" altLang="en-US" sz="4400" b="1" dirty="0"/>
              <a:t>被测要素为组成要素的标注</a:t>
            </a:r>
            <a:endParaRPr lang="zh-CN" altLang="en-US" sz="4400" b="1" dirty="0"/>
          </a:p>
        </p:txBody>
      </p:sp>
      <p:sp>
        <p:nvSpPr>
          <p:cNvPr id="5" name="矩形 4"/>
          <p:cNvSpPr/>
          <p:nvPr/>
        </p:nvSpPr>
        <p:spPr>
          <a:xfrm>
            <a:off x="842516" y="2259570"/>
            <a:ext cx="18131284" cy="1938992"/>
          </a:xfrm>
          <a:prstGeom prst="rect">
            <a:avLst/>
          </a:prstGeom>
        </p:spPr>
        <p:txBody>
          <a:bodyPr wrap="square">
            <a:spAutoFit/>
          </a:bodyPr>
          <a:lstStyle/>
          <a:p>
            <a:pPr algn="l">
              <a:lnSpc>
                <a:spcPct val="150000"/>
              </a:lnSpc>
            </a:pPr>
            <a:r>
              <a:rPr lang="zh-CN" altLang="en-US" sz="4000" b="1" dirty="0" smtClean="0"/>
              <a:t>          用</a:t>
            </a:r>
            <a:r>
              <a:rPr lang="zh-CN" altLang="en-US" sz="4000" b="1" dirty="0"/>
              <a:t>带箭头的指引线从框格的任意</a:t>
            </a:r>
            <a:r>
              <a:rPr lang="zh-CN" altLang="en-US" sz="4000" b="1" dirty="0" smtClean="0"/>
              <a:t>一侧的中间引出</a:t>
            </a:r>
            <a:r>
              <a:rPr lang="en-US" altLang="zh-CN" sz="4000" b="1" dirty="0"/>
              <a:t>,</a:t>
            </a:r>
            <a:r>
              <a:rPr lang="zh-CN" altLang="en-US" sz="4000" b="1" dirty="0"/>
              <a:t>并且必须垂直该框格</a:t>
            </a:r>
            <a:r>
              <a:rPr lang="en-US" altLang="zh-CN" sz="4000" b="1" dirty="0"/>
              <a:t>,</a:t>
            </a:r>
            <a:r>
              <a:rPr lang="zh-CN" altLang="en-US" sz="4000" b="1" dirty="0"/>
              <a:t>它的箭头与被测</a:t>
            </a:r>
            <a:r>
              <a:rPr lang="zh-CN" altLang="en-US" sz="4000" b="1" dirty="0" smtClean="0"/>
              <a:t>要素</a:t>
            </a:r>
            <a:r>
              <a:rPr lang="zh-CN" altLang="en-US" sz="4000" b="1" dirty="0"/>
              <a:t>相连。指引线引向被测要素时</a:t>
            </a:r>
            <a:r>
              <a:rPr lang="en-US" altLang="zh-CN" sz="4000" b="1" dirty="0"/>
              <a:t>,</a:t>
            </a:r>
            <a:r>
              <a:rPr lang="zh-CN" altLang="en-US" sz="4000" b="1" dirty="0"/>
              <a:t>可以弯折</a:t>
            </a:r>
            <a:r>
              <a:rPr lang="en-US" altLang="zh-CN" sz="4000" b="1" dirty="0"/>
              <a:t>,</a:t>
            </a:r>
            <a:r>
              <a:rPr lang="zh-CN" altLang="en-US" sz="4000" b="1" dirty="0"/>
              <a:t>一般只弯折一次。</a:t>
            </a:r>
            <a:endParaRPr lang="zh-CN" altLang="en-US" sz="4000" b="1" dirty="0"/>
          </a:p>
        </p:txBody>
      </p:sp>
      <p:sp>
        <p:nvSpPr>
          <p:cNvPr id="6" name="矩形 5"/>
          <p:cNvSpPr/>
          <p:nvPr/>
        </p:nvSpPr>
        <p:spPr>
          <a:xfrm>
            <a:off x="892175" y="4024585"/>
            <a:ext cx="17367250" cy="2862322"/>
          </a:xfrm>
          <a:prstGeom prst="rect">
            <a:avLst/>
          </a:prstGeom>
        </p:spPr>
        <p:txBody>
          <a:bodyPr wrap="square">
            <a:spAutoFit/>
          </a:bodyPr>
          <a:lstStyle/>
          <a:p>
            <a:pPr algn="l">
              <a:lnSpc>
                <a:spcPct val="150000"/>
              </a:lnSpc>
            </a:pPr>
            <a:r>
              <a:rPr lang="zh-CN" altLang="en-US" sz="4000" b="1" dirty="0" smtClean="0"/>
              <a:t>         在</a:t>
            </a:r>
            <a:r>
              <a:rPr lang="zh-CN" altLang="en-US" sz="4000" b="1" dirty="0"/>
              <a:t>二维标注中</a:t>
            </a:r>
            <a:r>
              <a:rPr lang="en-US" altLang="zh-CN" sz="4000" b="1" dirty="0"/>
              <a:t>,</a:t>
            </a:r>
            <a:r>
              <a:rPr lang="zh-CN" altLang="en-US" sz="4000" b="1" dirty="0"/>
              <a:t>当公差涉及轮廓线或轮廓面</a:t>
            </a:r>
            <a:r>
              <a:rPr lang="en-US" altLang="zh-CN" sz="4000" b="1" dirty="0"/>
              <a:t>(</a:t>
            </a:r>
            <a:r>
              <a:rPr lang="zh-CN" altLang="en-US" sz="4000" b="1" dirty="0"/>
              <a:t>组成要素</a:t>
            </a:r>
            <a:r>
              <a:rPr lang="en-US" altLang="zh-CN" sz="4000" b="1" dirty="0"/>
              <a:t>) </a:t>
            </a:r>
            <a:r>
              <a:rPr lang="zh-CN" altLang="en-US" sz="4000" b="1" dirty="0"/>
              <a:t>时</a:t>
            </a:r>
            <a:r>
              <a:rPr lang="en-US" altLang="zh-CN" sz="4000" b="1" dirty="0"/>
              <a:t>,</a:t>
            </a:r>
            <a:r>
              <a:rPr lang="zh-CN" altLang="en-US" sz="4000" b="1" dirty="0"/>
              <a:t>箭头终止在该要素的</a:t>
            </a:r>
            <a:r>
              <a:rPr lang="zh-CN" altLang="en-US" sz="4000" b="1" dirty="0" smtClean="0"/>
              <a:t>轮廓</a:t>
            </a:r>
            <a:r>
              <a:rPr lang="zh-CN" altLang="en-US" sz="4000" b="1" dirty="0"/>
              <a:t>线上或其延长线上</a:t>
            </a:r>
            <a:r>
              <a:rPr lang="en-US" altLang="zh-CN" sz="4000" b="1" dirty="0"/>
              <a:t>(</a:t>
            </a:r>
            <a:r>
              <a:rPr lang="zh-CN" altLang="en-US" sz="4000" b="1" dirty="0"/>
              <a:t>应与尺寸线明显错开</a:t>
            </a:r>
            <a:r>
              <a:rPr lang="en-US" altLang="zh-CN" sz="4000" b="1" dirty="0"/>
              <a:t>),</a:t>
            </a:r>
            <a:r>
              <a:rPr lang="zh-CN" altLang="en-US" sz="4000" b="1" dirty="0"/>
              <a:t>如图</a:t>
            </a:r>
            <a:r>
              <a:rPr lang="en-US" altLang="zh-CN" sz="4000" b="1" dirty="0"/>
              <a:t>4. 10(a)</a:t>
            </a:r>
            <a:r>
              <a:rPr lang="zh-CN" altLang="en-US" sz="4000" b="1" dirty="0"/>
              <a:t>、</a:t>
            </a:r>
            <a:r>
              <a:rPr lang="en-US" altLang="zh-CN" sz="4000" b="1" dirty="0"/>
              <a:t>(b) </a:t>
            </a:r>
            <a:r>
              <a:rPr lang="zh-CN" altLang="en-US" sz="4000" b="1" dirty="0"/>
              <a:t>所示</a:t>
            </a:r>
            <a:r>
              <a:rPr lang="en-US" altLang="zh-CN" sz="4000" b="1" dirty="0"/>
              <a:t>;</a:t>
            </a:r>
            <a:r>
              <a:rPr lang="zh-CN" altLang="en-US" sz="4000" b="1" dirty="0"/>
              <a:t>箭头也可终止</a:t>
            </a:r>
            <a:r>
              <a:rPr lang="zh-CN" altLang="en-US" sz="4000" b="1" dirty="0" smtClean="0"/>
              <a:t>在引出</a:t>
            </a:r>
            <a:r>
              <a:rPr lang="zh-CN" altLang="en-US" sz="4000" b="1" dirty="0"/>
              <a:t>线的横线上</a:t>
            </a:r>
            <a:r>
              <a:rPr lang="en-US" altLang="zh-CN" sz="4000" b="1" dirty="0"/>
              <a:t>,</a:t>
            </a:r>
            <a:r>
              <a:rPr lang="zh-CN" altLang="en-US" sz="4000" b="1" dirty="0"/>
              <a:t>引出线引自被测面</a:t>
            </a:r>
            <a:r>
              <a:rPr lang="en-US" altLang="zh-CN" sz="4000" b="1" dirty="0"/>
              <a:t>,</a:t>
            </a:r>
            <a:r>
              <a:rPr lang="zh-CN" altLang="en-US" sz="4000" b="1" dirty="0"/>
              <a:t>如图</a:t>
            </a:r>
            <a:r>
              <a:rPr lang="en-US" altLang="zh-CN" sz="4000" b="1" dirty="0"/>
              <a:t>4. 10(c) </a:t>
            </a:r>
            <a:r>
              <a:rPr lang="zh-CN" altLang="en-US" sz="4000" b="1" dirty="0"/>
              <a:t>所示。</a:t>
            </a:r>
            <a:endParaRPr lang="zh-CN" altLang="en-US" sz="4000" b="1" dirty="0"/>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55913" y="6944057"/>
            <a:ext cx="14289088" cy="6378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051"/>
                                        </p:tgtEl>
                                        <p:attrNameLst>
                                          <p:attrName>style.visibility</p:attrName>
                                        </p:attrNameLst>
                                      </p:cBhvr>
                                      <p:to>
                                        <p:strVal val="visible"/>
                                      </p:to>
                                    </p:set>
                                    <p:anim calcmode="lin" valueType="num">
                                      <p:cBhvr additive="base">
                                        <p:cTn id="27" dur="500" fill="hold"/>
                                        <p:tgtEl>
                                          <p:spTgt spid="2051"/>
                                        </p:tgtEl>
                                        <p:attrNameLst>
                                          <p:attrName>ppt_x</p:attrName>
                                        </p:attrNameLst>
                                      </p:cBhvr>
                                      <p:tavLst>
                                        <p:tav tm="0">
                                          <p:val>
                                            <p:strVal val="#ppt_x"/>
                                          </p:val>
                                        </p:tav>
                                        <p:tav tm="100000">
                                          <p:val>
                                            <p:strVal val="#ppt_x"/>
                                          </p:val>
                                        </p:tav>
                                      </p:tavLst>
                                    </p:anim>
                                    <p:anim calcmode="lin" valueType="num">
                                      <p:cBhvr additive="base">
                                        <p:cTn id="2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EC977051-8DEF-4C4F-9524-29A6E6007F81}" type="slidenum">
              <a:rPr lang="en-US" altLang="zh-CN" sz="4400">
                <a:solidFill>
                  <a:srgbClr val="0000FF"/>
                </a:solidFill>
              </a:rPr>
            </a:fld>
            <a:endParaRPr lang="en-US" altLang="zh-CN" sz="4400">
              <a:solidFill>
                <a:srgbClr val="0000FF"/>
              </a:solidFill>
            </a:endParaRPr>
          </a:p>
        </p:txBody>
      </p:sp>
      <p:sp>
        <p:nvSpPr>
          <p:cNvPr id="3" name="矩形 2"/>
          <p:cNvSpPr/>
          <p:nvPr/>
        </p:nvSpPr>
        <p:spPr>
          <a:xfrm>
            <a:off x="1102916" y="515013"/>
            <a:ext cx="17836356" cy="3785652"/>
          </a:xfrm>
          <a:prstGeom prst="rect">
            <a:avLst/>
          </a:prstGeom>
        </p:spPr>
        <p:txBody>
          <a:bodyPr wrap="square">
            <a:spAutoFit/>
          </a:bodyPr>
          <a:lstStyle/>
          <a:p>
            <a:pPr algn="l">
              <a:lnSpc>
                <a:spcPct val="150000"/>
              </a:lnSpc>
            </a:pPr>
            <a:r>
              <a:rPr lang="zh-CN" altLang="en-US" sz="4000" b="1" dirty="0" smtClean="0"/>
              <a:t>          在</a:t>
            </a:r>
            <a:r>
              <a:rPr lang="zh-CN" altLang="en-US" sz="4000" b="1" dirty="0"/>
              <a:t>三维标注中</a:t>
            </a:r>
            <a:r>
              <a:rPr lang="en-US" altLang="zh-CN" sz="4000" b="1" dirty="0"/>
              <a:t>, </a:t>
            </a:r>
            <a:r>
              <a:rPr lang="zh-CN" altLang="en-US" sz="4000" b="1" dirty="0"/>
              <a:t>指引线终止在组成要素上</a:t>
            </a:r>
            <a:r>
              <a:rPr lang="en-US" altLang="zh-CN" sz="4000" b="1" dirty="0"/>
              <a:t>(</a:t>
            </a:r>
            <a:r>
              <a:rPr lang="zh-CN" altLang="en-US" sz="4000" b="1" dirty="0"/>
              <a:t>但应与尺寸线明显分开</a:t>
            </a:r>
            <a:r>
              <a:rPr lang="en-US" altLang="zh-CN" sz="4000" b="1" dirty="0"/>
              <a:t>)[</a:t>
            </a:r>
            <a:r>
              <a:rPr lang="zh-CN" altLang="en-US" sz="4000" b="1" dirty="0"/>
              <a:t>见图</a:t>
            </a:r>
            <a:r>
              <a:rPr lang="en-US" altLang="zh-CN" sz="4000" b="1" dirty="0"/>
              <a:t>4. </a:t>
            </a:r>
            <a:r>
              <a:rPr lang="en-US" altLang="zh-CN" sz="4000" b="1" dirty="0" smtClean="0"/>
              <a:t>10 </a:t>
            </a:r>
            <a:r>
              <a:rPr lang="zh-CN" altLang="en-US" sz="4000" b="1" dirty="0" smtClean="0"/>
              <a:t>中</a:t>
            </a:r>
            <a:r>
              <a:rPr lang="en-US" altLang="zh-CN" sz="4000" b="1" dirty="0" smtClean="0"/>
              <a:t>(d)</a:t>
            </a:r>
            <a:r>
              <a:rPr lang="zh-CN" altLang="en-US" sz="4000" b="1" dirty="0" smtClean="0"/>
              <a:t>、</a:t>
            </a:r>
            <a:r>
              <a:rPr lang="en-US" altLang="zh-CN" sz="4000" b="1" dirty="0" smtClean="0"/>
              <a:t>(e)]</a:t>
            </a:r>
            <a:r>
              <a:rPr lang="zh-CN" altLang="en-US" sz="4000" b="1" dirty="0"/>
              <a:t>。指引线的终点为指向延长线的箭头以及组成</a:t>
            </a:r>
            <a:r>
              <a:rPr lang="zh-CN" altLang="en-US" sz="4000" b="1" dirty="0" smtClean="0"/>
              <a:t>要素轮廓或尺寸线上</a:t>
            </a:r>
            <a:r>
              <a:rPr lang="zh-CN" altLang="en-US" sz="4000" b="1" dirty="0"/>
              <a:t>的点。当该面</a:t>
            </a:r>
            <a:r>
              <a:rPr lang="zh-CN" altLang="en-US" sz="4000" b="1" dirty="0" smtClean="0"/>
              <a:t>要素可见</a:t>
            </a:r>
            <a:r>
              <a:rPr lang="zh-CN" altLang="en-US" sz="4000" b="1" dirty="0"/>
              <a:t>时</a:t>
            </a:r>
            <a:r>
              <a:rPr lang="en-US" altLang="zh-CN" sz="4000" b="1" dirty="0"/>
              <a:t>,</a:t>
            </a:r>
            <a:r>
              <a:rPr lang="zh-CN" altLang="en-US" sz="4000" b="1" dirty="0"/>
              <a:t>该点为实心的</a:t>
            </a:r>
            <a:r>
              <a:rPr lang="en-US" altLang="zh-CN" sz="4000" b="1" dirty="0"/>
              <a:t>,</a:t>
            </a:r>
            <a:r>
              <a:rPr lang="zh-CN" altLang="en-US" sz="4000" b="1" dirty="0"/>
              <a:t>指引线为实线</a:t>
            </a:r>
            <a:r>
              <a:rPr lang="en-US" altLang="zh-CN" sz="4000" b="1" dirty="0"/>
              <a:t>;</a:t>
            </a:r>
            <a:r>
              <a:rPr lang="zh-CN" altLang="en-US" sz="4000" b="1" dirty="0"/>
              <a:t>当该面要素不可见时</a:t>
            </a:r>
            <a:r>
              <a:rPr lang="en-US" altLang="zh-CN" sz="4000" b="1" dirty="0"/>
              <a:t>,</a:t>
            </a:r>
            <a:r>
              <a:rPr lang="zh-CN" altLang="en-US" sz="4000" b="1" dirty="0"/>
              <a:t>该点是空心的</a:t>
            </a:r>
            <a:r>
              <a:rPr lang="en-US" altLang="zh-CN" sz="4000" b="1" dirty="0"/>
              <a:t>,</a:t>
            </a:r>
            <a:r>
              <a:rPr lang="zh-CN" altLang="en-US" sz="4000" b="1" dirty="0"/>
              <a:t>指引线为</a:t>
            </a:r>
            <a:r>
              <a:rPr lang="zh-CN" altLang="en-US" sz="4000" b="1" dirty="0" smtClean="0"/>
              <a:t>虚线。</a:t>
            </a:r>
            <a:endParaRPr lang="zh-CN" altLang="en-US" sz="4000" b="1" dirty="0"/>
          </a:p>
        </p:txBody>
      </p:sp>
      <p:sp>
        <p:nvSpPr>
          <p:cNvPr id="4" name="矩形 3"/>
          <p:cNvSpPr/>
          <p:nvPr/>
        </p:nvSpPr>
        <p:spPr>
          <a:xfrm>
            <a:off x="1211263" y="4126688"/>
            <a:ext cx="17619662" cy="1938992"/>
          </a:xfrm>
          <a:prstGeom prst="rect">
            <a:avLst/>
          </a:prstGeom>
        </p:spPr>
        <p:txBody>
          <a:bodyPr wrap="square">
            <a:spAutoFit/>
          </a:bodyPr>
          <a:lstStyle/>
          <a:p>
            <a:pPr algn="l">
              <a:lnSpc>
                <a:spcPct val="150000"/>
              </a:lnSpc>
            </a:pPr>
            <a:r>
              <a:rPr lang="zh-CN" altLang="en-US" sz="4000" b="1" dirty="0" smtClean="0"/>
              <a:t>         指引</a:t>
            </a:r>
            <a:r>
              <a:rPr lang="zh-CN" altLang="en-US" sz="4000" b="1" dirty="0"/>
              <a:t>线的</a:t>
            </a:r>
            <a:r>
              <a:rPr lang="zh-CN" altLang="en-US" sz="4000" b="1" dirty="0" smtClean="0"/>
              <a:t>终点可以放</a:t>
            </a:r>
            <a:r>
              <a:rPr lang="zh-CN" altLang="en-US" sz="4000" b="1" dirty="0"/>
              <a:t>在使用指引横线上的箭头</a:t>
            </a:r>
            <a:r>
              <a:rPr lang="en-US" altLang="zh-CN" sz="4000" b="1" dirty="0"/>
              <a:t>, </a:t>
            </a:r>
            <a:r>
              <a:rPr lang="zh-CN" altLang="en-US" sz="4000" b="1" dirty="0"/>
              <a:t>并指向该面</a:t>
            </a:r>
            <a:r>
              <a:rPr lang="zh-CN" altLang="en-US" sz="4000" b="1" dirty="0" smtClean="0"/>
              <a:t>要素</a:t>
            </a:r>
            <a:r>
              <a:rPr lang="en-US" altLang="zh-CN" sz="4000" b="1" dirty="0" smtClean="0"/>
              <a:t>,</a:t>
            </a:r>
            <a:endParaRPr lang="en-US" altLang="zh-CN" sz="4000" b="1" dirty="0" smtClean="0"/>
          </a:p>
          <a:p>
            <a:pPr algn="l">
              <a:lnSpc>
                <a:spcPct val="150000"/>
              </a:lnSpc>
            </a:pPr>
            <a:r>
              <a:rPr lang="en-US" altLang="zh-CN" sz="4000" b="1" dirty="0"/>
              <a:t> </a:t>
            </a:r>
            <a:r>
              <a:rPr lang="en-US" altLang="zh-CN" sz="4000" b="1" dirty="0" smtClean="0"/>
              <a:t>       </a:t>
            </a:r>
            <a:r>
              <a:rPr lang="zh-CN" altLang="en-US" sz="4000" b="1" dirty="0" smtClean="0"/>
              <a:t>见</a:t>
            </a:r>
            <a:r>
              <a:rPr lang="zh-CN" altLang="en-US" sz="4000" b="1" dirty="0"/>
              <a:t>图</a:t>
            </a:r>
            <a:r>
              <a:rPr lang="en-US" altLang="zh-CN" sz="4000" b="1" dirty="0"/>
              <a:t>4. </a:t>
            </a:r>
            <a:r>
              <a:rPr lang="en-US" altLang="zh-CN" sz="4000" b="1" dirty="0" smtClean="0"/>
              <a:t>10 (f)</a:t>
            </a:r>
            <a:r>
              <a:rPr lang="zh-CN" altLang="en-US" sz="4000" b="1" dirty="0" smtClean="0"/>
              <a:t>。</a:t>
            </a:r>
            <a:r>
              <a:rPr lang="zh-CN" altLang="en-US" sz="4000" b="1" dirty="0"/>
              <a:t>此时指引线终点为圆点的上述规则也可适用</a:t>
            </a:r>
            <a:r>
              <a:rPr lang="zh-CN" altLang="en-US" sz="4000" b="1" dirty="0" smtClean="0"/>
              <a:t>。</a:t>
            </a:r>
            <a:endParaRPr lang="zh-CN" altLang="en-US" sz="4000" b="1" dirty="0"/>
          </a:p>
        </p:txBody>
      </p:sp>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55837" y="6143957"/>
            <a:ext cx="15917863" cy="710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713A07B4-7FD8-4257-B645-C92C89084417}"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1040606" y="1374518"/>
            <a:ext cx="17076737" cy="1938992"/>
          </a:xfrm>
          <a:prstGeom prst="rect">
            <a:avLst/>
          </a:prstGeom>
        </p:spPr>
        <p:txBody>
          <a:bodyPr wrap="square">
            <a:spAutoFit/>
          </a:bodyPr>
          <a:lstStyle/>
          <a:p>
            <a:pPr algn="l">
              <a:lnSpc>
                <a:spcPct val="150000"/>
              </a:lnSpc>
            </a:pPr>
            <a:r>
              <a:rPr lang="zh-CN" altLang="en-US" sz="4000" b="1" dirty="0" smtClean="0"/>
              <a:t>          当</a:t>
            </a:r>
            <a:r>
              <a:rPr lang="zh-CN" altLang="en-US" sz="4000" b="1" dirty="0"/>
              <a:t>导出的中心线、中心面或中心点有公差要求时</a:t>
            </a:r>
            <a:r>
              <a:rPr lang="en-US" altLang="zh-CN" sz="4000" b="1" dirty="0"/>
              <a:t>,</a:t>
            </a:r>
            <a:r>
              <a:rPr lang="zh-CN" altLang="en-US" sz="4000" b="1" dirty="0"/>
              <a:t>指引线箭头应终止在尺寸要素的</a:t>
            </a:r>
            <a:r>
              <a:rPr lang="zh-CN" altLang="en-US" sz="4000" b="1" dirty="0" smtClean="0"/>
              <a:t>尺寸</a:t>
            </a:r>
            <a:r>
              <a:rPr lang="zh-CN" altLang="en-US" sz="4000" b="1" dirty="0"/>
              <a:t>线的延长线上</a:t>
            </a:r>
            <a:r>
              <a:rPr lang="en-US" altLang="zh-CN" sz="4000" b="1" dirty="0"/>
              <a:t>,</a:t>
            </a:r>
            <a:r>
              <a:rPr lang="zh-CN" altLang="en-US" sz="4000" b="1" dirty="0"/>
              <a:t>如图</a:t>
            </a:r>
            <a:r>
              <a:rPr lang="en-US" altLang="zh-CN" sz="4000" b="1" dirty="0"/>
              <a:t>4. 11 </a:t>
            </a:r>
            <a:r>
              <a:rPr lang="en-US" altLang="zh-CN" sz="4000" b="1" dirty="0" smtClean="0"/>
              <a:t> </a:t>
            </a:r>
            <a:r>
              <a:rPr lang="zh-CN" altLang="en-US" sz="4000" b="1" dirty="0"/>
              <a:t>所示。</a:t>
            </a:r>
            <a:endParaRPr lang="zh-CN" altLang="en-US" sz="4000" b="1" dirty="0"/>
          </a:p>
        </p:txBody>
      </p:sp>
      <p:pic>
        <p:nvPicPr>
          <p:cNvPr id="307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7063" y="3586163"/>
            <a:ext cx="16220280" cy="3820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5688" y="7407034"/>
            <a:ext cx="14419262" cy="6069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2325688" y="501076"/>
            <a:ext cx="11904662" cy="923330"/>
          </a:xfrm>
          <a:prstGeom prst="rect">
            <a:avLst/>
          </a:prstGeom>
        </p:spPr>
        <p:txBody>
          <a:bodyPr wrap="square">
            <a:spAutoFit/>
          </a:bodyPr>
          <a:lstStyle/>
          <a:p>
            <a:pPr algn="l"/>
            <a:r>
              <a:rPr lang="en-US" altLang="zh-CN" sz="5400" b="1" dirty="0"/>
              <a:t>2. </a:t>
            </a:r>
            <a:r>
              <a:rPr lang="zh-CN" altLang="en-US" sz="5400" b="1" dirty="0"/>
              <a:t>被测要素为</a:t>
            </a:r>
            <a:r>
              <a:rPr lang="zh-CN" altLang="en-US" sz="4800" b="1" dirty="0"/>
              <a:t>导出</a:t>
            </a:r>
            <a:r>
              <a:rPr lang="zh-CN" altLang="en-US" sz="5400" b="1" dirty="0"/>
              <a:t>要素的标注</a:t>
            </a:r>
            <a:endParaRPr lang="zh-CN" altLang="en-US" sz="5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 calcmode="lin" valueType="num">
                                      <p:cBhvr additive="base">
                                        <p:cTn id="17" dur="500" fill="hold"/>
                                        <p:tgtEl>
                                          <p:spTgt spid="3076"/>
                                        </p:tgtEl>
                                        <p:attrNameLst>
                                          <p:attrName>ppt_x</p:attrName>
                                        </p:attrNameLst>
                                      </p:cBhvr>
                                      <p:tavLst>
                                        <p:tav tm="0">
                                          <p:val>
                                            <p:strVal val="0-#ppt_w/2"/>
                                          </p:val>
                                        </p:tav>
                                        <p:tav tm="100000">
                                          <p:val>
                                            <p:strVal val="#ppt_x"/>
                                          </p:val>
                                        </p:tav>
                                      </p:tavLst>
                                    </p:anim>
                                    <p:anim calcmode="lin" valueType="num">
                                      <p:cBhvr additive="base">
                                        <p:cTn id="18"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7"/>
                                        </p:tgtEl>
                                        <p:attrNameLst>
                                          <p:attrName>style.visibility</p:attrName>
                                        </p:attrNameLst>
                                      </p:cBhvr>
                                      <p:to>
                                        <p:strVal val="visible"/>
                                      </p:to>
                                    </p:set>
                                    <p:anim calcmode="lin" valueType="num">
                                      <p:cBhvr additive="base">
                                        <p:cTn id="23" dur="500" fill="hold"/>
                                        <p:tgtEl>
                                          <p:spTgt spid="3077"/>
                                        </p:tgtEl>
                                        <p:attrNameLst>
                                          <p:attrName>ppt_x</p:attrName>
                                        </p:attrNameLst>
                                      </p:cBhvr>
                                      <p:tavLst>
                                        <p:tav tm="0">
                                          <p:val>
                                            <p:strVal val="#ppt_x"/>
                                          </p:val>
                                        </p:tav>
                                        <p:tav tm="100000">
                                          <p:val>
                                            <p:strVal val="#ppt_x"/>
                                          </p:val>
                                        </p:tav>
                                      </p:tavLst>
                                    </p:anim>
                                    <p:anim calcmode="lin" valueType="num">
                                      <p:cBhvr additive="base">
                                        <p:cTn id="24"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3EB7AF38-1AE8-4F88-B6BC-9EA3727C7053}" type="slidenum">
              <a:rPr lang="en-US" altLang="zh-CN" sz="4400">
                <a:solidFill>
                  <a:srgbClr val="0000FF"/>
                </a:solidFill>
              </a:rPr>
            </a:fld>
            <a:endParaRPr lang="en-US" altLang="zh-CN" sz="4400">
              <a:solidFill>
                <a:srgbClr val="0000FF"/>
              </a:solidFill>
            </a:endParaRPr>
          </a:p>
        </p:txBody>
      </p:sp>
      <p:sp>
        <p:nvSpPr>
          <p:cNvPr id="4" name="矩形 3"/>
          <p:cNvSpPr/>
          <p:nvPr/>
        </p:nvSpPr>
        <p:spPr>
          <a:xfrm>
            <a:off x="2447431" y="1595885"/>
            <a:ext cx="9982693" cy="830997"/>
          </a:xfrm>
          <a:prstGeom prst="rect">
            <a:avLst/>
          </a:prstGeom>
        </p:spPr>
        <p:txBody>
          <a:bodyPr wrap="square">
            <a:spAutoFit/>
          </a:bodyPr>
          <a:lstStyle/>
          <a:p>
            <a:pPr algn="l"/>
            <a:r>
              <a:rPr lang="en-US" altLang="zh-CN" sz="4800" b="1" dirty="0"/>
              <a:t>3. </a:t>
            </a:r>
            <a:r>
              <a:rPr lang="zh-CN" altLang="en-US" sz="4800" b="1" dirty="0"/>
              <a:t>被测要素为中心要素的标注</a:t>
            </a:r>
            <a:endParaRPr lang="zh-CN" altLang="en-US" sz="4800" b="1" dirty="0"/>
          </a:p>
        </p:txBody>
      </p:sp>
      <p:sp>
        <p:nvSpPr>
          <p:cNvPr id="6" name="圆角矩形 5">
            <a:hlinkClick r:id="rId1" action="ppaction://hlinksldjump"/>
          </p:cNvPr>
          <p:cNvSpPr/>
          <p:nvPr/>
        </p:nvSpPr>
        <p:spPr bwMode="auto">
          <a:xfrm>
            <a:off x="15746503" y="11630024"/>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1575" y="2693582"/>
            <a:ext cx="15389226" cy="191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1024" y="4929188"/>
            <a:ext cx="17034386" cy="550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left)">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additive="base">
                                        <p:cTn id="17" dur="500" fill="hold"/>
                                        <p:tgtEl>
                                          <p:spTgt spid="1027"/>
                                        </p:tgtEl>
                                        <p:attrNameLst>
                                          <p:attrName>ppt_x</p:attrName>
                                        </p:attrNameLst>
                                      </p:cBhvr>
                                      <p:tavLst>
                                        <p:tav tm="0">
                                          <p:val>
                                            <p:strVal val="#ppt_x"/>
                                          </p:val>
                                        </p:tav>
                                        <p:tav tm="100000">
                                          <p:val>
                                            <p:strVal val="#ppt_x"/>
                                          </p:val>
                                        </p:tav>
                                      </p:tavLst>
                                    </p:anim>
                                    <p:anim calcmode="lin" valueType="num">
                                      <p:cBhvr additive="base">
                                        <p:cTn id="1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0412220B-DF7E-49C1-BA71-117673C099BD}"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1319213" y="2245609"/>
            <a:ext cx="15682912" cy="3785652"/>
          </a:xfrm>
          <a:prstGeom prst="rect">
            <a:avLst/>
          </a:prstGeom>
        </p:spPr>
        <p:txBody>
          <a:bodyPr wrap="square">
            <a:spAutoFit/>
          </a:bodyPr>
          <a:lstStyle/>
          <a:p>
            <a:pPr algn="l">
              <a:lnSpc>
                <a:spcPct val="150000"/>
              </a:lnSpc>
            </a:pPr>
            <a:r>
              <a:rPr lang="zh-CN" altLang="en-US" sz="4000" b="1" dirty="0" smtClean="0"/>
              <a:t>         基准</a:t>
            </a:r>
            <a:r>
              <a:rPr lang="zh-CN" altLang="en-US" sz="4000" b="1" dirty="0"/>
              <a:t>要素采用基准符号标注。基准符号由一个标注在基准方框内的大写字母用细</a:t>
            </a:r>
            <a:r>
              <a:rPr lang="zh-CN" altLang="en-US" sz="4000" b="1" dirty="0" smtClean="0"/>
              <a:t>实线</a:t>
            </a:r>
            <a:r>
              <a:rPr lang="zh-CN" altLang="en-US" sz="4000" b="1" dirty="0"/>
              <a:t>与一个涂黑的三角形相连而组成</a:t>
            </a:r>
            <a:r>
              <a:rPr lang="en-US" altLang="zh-CN" sz="4000" b="1" dirty="0"/>
              <a:t>,</a:t>
            </a:r>
            <a:r>
              <a:rPr lang="zh-CN" altLang="en-US" sz="4000" b="1" dirty="0"/>
              <a:t>见图</a:t>
            </a:r>
            <a:r>
              <a:rPr lang="en-US" altLang="zh-CN" sz="4000" b="1" dirty="0"/>
              <a:t>4. 13</a:t>
            </a:r>
            <a:r>
              <a:rPr lang="zh-CN" altLang="en-US" sz="4000" b="1" dirty="0"/>
              <a:t>。表示基准的字母也要标注在相应被测</a:t>
            </a:r>
            <a:r>
              <a:rPr lang="zh-CN" altLang="en-US" sz="4000" b="1" dirty="0" smtClean="0"/>
              <a:t>要素</a:t>
            </a:r>
            <a:r>
              <a:rPr lang="zh-CN" altLang="en-US" sz="4000" b="1" dirty="0"/>
              <a:t>的公差框格内</a:t>
            </a:r>
            <a:r>
              <a:rPr lang="en-US" altLang="zh-CN" sz="4000" b="1" dirty="0"/>
              <a:t>,</a:t>
            </a:r>
            <a:r>
              <a:rPr lang="zh-CN" altLang="en-US" sz="4000" b="1" dirty="0"/>
              <a:t>无论基准要素的方向如何</a:t>
            </a:r>
            <a:r>
              <a:rPr lang="en-US" altLang="zh-CN" sz="4000" b="1" dirty="0"/>
              <a:t>,</a:t>
            </a:r>
            <a:r>
              <a:rPr lang="zh-CN" altLang="en-US" sz="4000" b="1" dirty="0"/>
              <a:t>基准方格中的字母都应水平书写</a:t>
            </a:r>
            <a:r>
              <a:rPr lang="zh-CN" altLang="en-US" sz="4000" b="1" dirty="0" smtClean="0"/>
              <a:t>。 </a:t>
            </a:r>
            <a:endParaRPr lang="zh-CN" altLang="en-US" sz="4000" b="1" dirty="0"/>
          </a:p>
        </p:txBody>
      </p:sp>
      <p:sp>
        <p:nvSpPr>
          <p:cNvPr id="5" name="矩形 4"/>
          <p:cNvSpPr/>
          <p:nvPr/>
        </p:nvSpPr>
        <p:spPr>
          <a:xfrm>
            <a:off x="889360" y="1241019"/>
            <a:ext cx="11431228" cy="923330"/>
          </a:xfrm>
          <a:prstGeom prst="rect">
            <a:avLst/>
          </a:prstGeom>
        </p:spPr>
        <p:txBody>
          <a:bodyPr wrap="square">
            <a:spAutoFit/>
          </a:bodyPr>
          <a:lstStyle/>
          <a:p>
            <a:r>
              <a:rPr lang="en-US" altLang="zh-CN" sz="5400" b="1" dirty="0"/>
              <a:t>4. 2. </a:t>
            </a:r>
            <a:r>
              <a:rPr lang="en-US" altLang="zh-CN" sz="5400" b="1" dirty="0" smtClean="0"/>
              <a:t>4</a:t>
            </a:r>
            <a:r>
              <a:rPr lang="zh-CN" altLang="en-US" sz="5400" b="1" dirty="0" smtClean="0"/>
              <a:t> 基准</a:t>
            </a:r>
            <a:r>
              <a:rPr lang="zh-CN" altLang="en-US" sz="5400" b="1" dirty="0"/>
              <a:t>要素的标注方法</a:t>
            </a:r>
            <a:endParaRPr lang="zh-CN" altLang="en-US" sz="5400" b="1" dirty="0"/>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09833" y="6088411"/>
            <a:ext cx="14092291" cy="7020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ppt_x"/>
                                          </p:val>
                                        </p:tav>
                                        <p:tav tm="100000">
                                          <p:val>
                                            <p:strVal val="#ppt_x"/>
                                          </p:val>
                                        </p:tav>
                                      </p:tavLst>
                                    </p:anim>
                                    <p:anim calcmode="lin" valueType="num">
                                      <p:cBhvr additive="base">
                                        <p:cTn id="1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3DE9A4EA-88EB-4CB5-A0AB-49D46B752314}" type="slidenum">
              <a:rPr lang="en-US" altLang="zh-CN" sz="4400">
                <a:solidFill>
                  <a:srgbClr val="0000FF"/>
                </a:solidFill>
              </a:rPr>
            </a:fld>
            <a:endParaRPr lang="en-US" altLang="zh-CN" sz="4400">
              <a:solidFill>
                <a:srgbClr val="0000FF"/>
              </a:solidFill>
            </a:endParaRPr>
          </a:p>
        </p:txBody>
      </p:sp>
      <p:sp>
        <p:nvSpPr>
          <p:cNvPr id="6" name="矩形 5"/>
          <p:cNvSpPr/>
          <p:nvPr/>
        </p:nvSpPr>
        <p:spPr>
          <a:xfrm>
            <a:off x="1080262" y="1666161"/>
            <a:ext cx="16807687" cy="2862322"/>
          </a:xfrm>
          <a:prstGeom prst="rect">
            <a:avLst/>
          </a:prstGeom>
        </p:spPr>
        <p:txBody>
          <a:bodyPr wrap="square">
            <a:spAutoFit/>
          </a:bodyPr>
          <a:lstStyle/>
          <a:p>
            <a:pPr algn="l">
              <a:lnSpc>
                <a:spcPct val="150000"/>
              </a:lnSpc>
            </a:pPr>
            <a:r>
              <a:rPr lang="zh-CN" altLang="en-US" sz="4000" b="1" dirty="0" smtClean="0"/>
              <a:t>         当</a:t>
            </a:r>
            <a:r>
              <a:rPr lang="zh-CN" altLang="en-US" sz="4000" b="1" dirty="0"/>
              <a:t>基准要素是轮廓线或轮廓面</a:t>
            </a:r>
            <a:r>
              <a:rPr lang="en-US" altLang="zh-CN" sz="4000" b="1" dirty="0"/>
              <a:t>(</a:t>
            </a:r>
            <a:r>
              <a:rPr lang="zh-CN" altLang="en-US" sz="4000" b="1" dirty="0"/>
              <a:t>组成要素</a:t>
            </a:r>
            <a:r>
              <a:rPr lang="en-US" altLang="zh-CN" sz="4000" b="1" dirty="0"/>
              <a:t>) </a:t>
            </a:r>
            <a:r>
              <a:rPr lang="zh-CN" altLang="en-US" sz="4000" b="1" dirty="0"/>
              <a:t>时</a:t>
            </a:r>
            <a:r>
              <a:rPr lang="en-US" altLang="zh-CN" sz="4000" b="1" dirty="0"/>
              <a:t>,</a:t>
            </a:r>
            <a:r>
              <a:rPr lang="zh-CN" altLang="en-US" sz="4000" b="1" dirty="0"/>
              <a:t>基准三角形放置在要素的轮廓线或</a:t>
            </a:r>
            <a:r>
              <a:rPr lang="zh-CN" altLang="en-US" sz="4000" b="1" dirty="0" smtClean="0"/>
              <a:t>其延长线</a:t>
            </a:r>
            <a:r>
              <a:rPr lang="zh-CN" altLang="en-US" sz="4000" b="1" dirty="0"/>
              <a:t>上</a:t>
            </a:r>
            <a:r>
              <a:rPr lang="en-US" altLang="zh-CN" sz="4000" b="1" dirty="0"/>
              <a:t>(</a:t>
            </a:r>
            <a:r>
              <a:rPr lang="zh-CN" altLang="en-US" sz="4000" b="1" dirty="0"/>
              <a:t>与尺寸线明显错开</a:t>
            </a:r>
            <a:r>
              <a:rPr lang="en-US" altLang="zh-CN" sz="4000" b="1" dirty="0"/>
              <a:t>),</a:t>
            </a:r>
            <a:r>
              <a:rPr lang="zh-CN" altLang="en-US" sz="4000" b="1" dirty="0"/>
              <a:t>也可放置在该轮廓面引出线的水平线上</a:t>
            </a:r>
            <a:r>
              <a:rPr lang="en-US" altLang="zh-CN" sz="4000" b="1" dirty="0"/>
              <a:t>,</a:t>
            </a:r>
            <a:r>
              <a:rPr lang="zh-CN" altLang="en-US" sz="4000" b="1" dirty="0"/>
              <a:t>如图</a:t>
            </a:r>
            <a:r>
              <a:rPr lang="en-US" altLang="zh-CN" sz="4000" b="1" dirty="0"/>
              <a:t>4. </a:t>
            </a:r>
            <a:r>
              <a:rPr lang="en-US" altLang="zh-CN" sz="4000" b="1" dirty="0" smtClean="0"/>
              <a:t>14</a:t>
            </a:r>
            <a:r>
              <a:rPr lang="zh-CN" altLang="en-US" sz="4000" b="1" dirty="0" smtClean="0"/>
              <a:t>所</a:t>
            </a:r>
            <a:r>
              <a:rPr lang="zh-CN" altLang="en-US" sz="4000" b="1" dirty="0"/>
              <a:t>示。</a:t>
            </a:r>
            <a:endParaRPr lang="zh-CN" altLang="en-US" sz="4000" b="1" dirty="0"/>
          </a:p>
        </p:txBody>
      </p:sp>
      <p:sp>
        <p:nvSpPr>
          <p:cNvPr id="7" name="矩形 6"/>
          <p:cNvSpPr/>
          <p:nvPr/>
        </p:nvSpPr>
        <p:spPr>
          <a:xfrm>
            <a:off x="2370288" y="655142"/>
            <a:ext cx="14831862" cy="830997"/>
          </a:xfrm>
          <a:prstGeom prst="rect">
            <a:avLst/>
          </a:prstGeom>
        </p:spPr>
        <p:txBody>
          <a:bodyPr wrap="square">
            <a:spAutoFit/>
          </a:bodyPr>
          <a:lstStyle/>
          <a:p>
            <a:pPr algn="l"/>
            <a:r>
              <a:rPr lang="en-US" altLang="zh-CN" sz="4800" b="1" dirty="0" smtClean="0"/>
              <a:t>1.  </a:t>
            </a:r>
            <a:r>
              <a:rPr lang="zh-CN" altLang="en-US" sz="4800" b="1" dirty="0" smtClean="0"/>
              <a:t>基准要素为组成</a:t>
            </a:r>
            <a:r>
              <a:rPr lang="en-US" altLang="zh-CN" sz="4800" b="1" dirty="0" smtClean="0"/>
              <a:t> </a:t>
            </a:r>
            <a:r>
              <a:rPr lang="zh-CN" altLang="en-US" sz="4800" b="1" dirty="0" smtClean="0"/>
              <a:t>要素的标注</a:t>
            </a:r>
            <a:endParaRPr lang="zh-CN" altLang="en-US" sz="4800" b="1" dirty="0"/>
          </a:p>
        </p:txBody>
      </p:sp>
      <p:pic>
        <p:nvPicPr>
          <p:cNvPr id="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79874" y="4700588"/>
            <a:ext cx="15149400" cy="655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xfrm>
            <a:off x="15631678" y="745122"/>
            <a:ext cx="4200592" cy="960120"/>
          </a:xfrm>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12257EB9-FE9A-4ABB-BA83-CE9D7D78D6BB}" type="slidenum">
              <a:rPr lang="en-US" altLang="zh-CN" sz="4400">
                <a:solidFill>
                  <a:srgbClr val="0000FF"/>
                </a:solidFill>
              </a:rPr>
            </a:fld>
            <a:endParaRPr lang="en-US" altLang="zh-CN" sz="4400" dirty="0">
              <a:solidFill>
                <a:srgbClr val="0000FF"/>
              </a:solidFill>
            </a:endParaRPr>
          </a:p>
        </p:txBody>
      </p:sp>
      <p:sp>
        <p:nvSpPr>
          <p:cNvPr id="2" name="矩形 1"/>
          <p:cNvSpPr/>
          <p:nvPr/>
        </p:nvSpPr>
        <p:spPr>
          <a:xfrm>
            <a:off x="1198603" y="2456051"/>
            <a:ext cx="17003672" cy="2862322"/>
          </a:xfrm>
          <a:prstGeom prst="rect">
            <a:avLst/>
          </a:prstGeom>
        </p:spPr>
        <p:txBody>
          <a:bodyPr wrap="square">
            <a:spAutoFit/>
          </a:bodyPr>
          <a:lstStyle/>
          <a:p>
            <a:pPr algn="l">
              <a:lnSpc>
                <a:spcPct val="150000"/>
              </a:lnSpc>
            </a:pPr>
            <a:r>
              <a:rPr lang="zh-CN" altLang="en-US" sz="4000" b="1" dirty="0" smtClean="0"/>
              <a:t>         当</a:t>
            </a:r>
            <a:r>
              <a:rPr lang="zh-CN" altLang="en-US" sz="4000" b="1" dirty="0"/>
              <a:t>基准是导出的中心线、中心面或中心点时</a:t>
            </a:r>
            <a:r>
              <a:rPr lang="en-US" altLang="zh-CN" sz="4000" b="1" dirty="0"/>
              <a:t>,</a:t>
            </a:r>
            <a:r>
              <a:rPr lang="zh-CN" altLang="en-US" sz="4000" b="1" dirty="0"/>
              <a:t>基准三角形应放置在该尺寸线的</a:t>
            </a:r>
            <a:r>
              <a:rPr lang="zh-CN" altLang="en-US" sz="4000" b="1" dirty="0" smtClean="0"/>
              <a:t>延长线上</a:t>
            </a:r>
            <a:r>
              <a:rPr lang="en-US" altLang="zh-CN" sz="4000" b="1" dirty="0"/>
              <a:t>,</a:t>
            </a:r>
            <a:r>
              <a:rPr lang="zh-CN" altLang="en-US" sz="4000" b="1" dirty="0"/>
              <a:t>如图</a:t>
            </a:r>
            <a:r>
              <a:rPr lang="en-US" altLang="zh-CN" sz="4000" b="1" dirty="0"/>
              <a:t>4. 15(a) </a:t>
            </a:r>
            <a:r>
              <a:rPr lang="zh-CN" altLang="en-US" sz="4000" b="1" dirty="0"/>
              <a:t>所示。如果没有足够的位置标注基准要素尺寸线的箭头</a:t>
            </a:r>
            <a:r>
              <a:rPr lang="en-US" altLang="zh-CN" sz="4000" b="1" dirty="0"/>
              <a:t>,</a:t>
            </a:r>
            <a:r>
              <a:rPr lang="zh-CN" altLang="en-US" sz="4000" b="1" dirty="0"/>
              <a:t>箭头可用</a:t>
            </a:r>
            <a:r>
              <a:rPr lang="zh-CN" altLang="en-US" sz="4000" b="1" dirty="0" smtClean="0"/>
              <a:t>基准三角形</a:t>
            </a:r>
            <a:r>
              <a:rPr lang="zh-CN" altLang="en-US" sz="4000" b="1" dirty="0"/>
              <a:t>代替</a:t>
            </a:r>
            <a:r>
              <a:rPr lang="en-US" altLang="zh-CN" sz="4000" b="1" dirty="0"/>
              <a:t>,</a:t>
            </a:r>
            <a:r>
              <a:rPr lang="zh-CN" altLang="en-US" sz="4000" b="1" dirty="0"/>
              <a:t>如图</a:t>
            </a:r>
            <a:r>
              <a:rPr lang="en-US" altLang="zh-CN" sz="4000" b="1" dirty="0"/>
              <a:t>4. 15(b)</a:t>
            </a:r>
            <a:r>
              <a:rPr lang="zh-CN" altLang="en-US" sz="4000" b="1" dirty="0"/>
              <a:t>、</a:t>
            </a:r>
            <a:r>
              <a:rPr lang="en-US" altLang="zh-CN" sz="4000" b="1" dirty="0"/>
              <a:t>(c) </a:t>
            </a:r>
            <a:r>
              <a:rPr lang="zh-CN" altLang="en-US" sz="4000" b="1" dirty="0"/>
              <a:t>所示。</a:t>
            </a:r>
            <a:endParaRPr lang="zh-CN" altLang="en-US" sz="4000" b="1" dirty="0"/>
          </a:p>
        </p:txBody>
      </p:sp>
      <p:sp>
        <p:nvSpPr>
          <p:cNvPr id="4" name="矩形 3"/>
          <p:cNvSpPr/>
          <p:nvPr/>
        </p:nvSpPr>
        <p:spPr>
          <a:xfrm>
            <a:off x="2427378" y="1538734"/>
            <a:ext cx="10178960" cy="830997"/>
          </a:xfrm>
          <a:prstGeom prst="rect">
            <a:avLst/>
          </a:prstGeom>
        </p:spPr>
        <p:txBody>
          <a:bodyPr wrap="square">
            <a:spAutoFit/>
          </a:bodyPr>
          <a:lstStyle/>
          <a:p>
            <a:pPr algn="l"/>
            <a:r>
              <a:rPr lang="en-US" altLang="zh-CN" sz="4800" b="1" dirty="0"/>
              <a:t>2. </a:t>
            </a:r>
            <a:r>
              <a:rPr lang="zh-CN" altLang="en-US" sz="4800" b="1" dirty="0"/>
              <a:t>基准要素为导出要素的标注</a:t>
            </a:r>
            <a:endParaRPr lang="zh-CN" altLang="en-US" sz="4800" b="1" dirty="0"/>
          </a:p>
        </p:txBody>
      </p:sp>
      <p:sp>
        <p:nvSpPr>
          <p:cNvPr id="6" name="圆角矩形 5">
            <a:hlinkClick r:id="rId1" action="ppaction://hlinksldjump"/>
          </p:cNvPr>
          <p:cNvSpPr/>
          <p:nvPr/>
        </p:nvSpPr>
        <p:spPr bwMode="auto">
          <a:xfrm>
            <a:off x="15746503" y="11630024"/>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824" y="5795963"/>
            <a:ext cx="17334557" cy="477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ppt_x"/>
                                          </p:val>
                                        </p:tav>
                                        <p:tav tm="100000">
                                          <p:val>
                                            <p:strVal val="#ppt_x"/>
                                          </p:val>
                                        </p:tav>
                                      </p:tavLst>
                                    </p:anim>
                                    <p:anim calcmode="lin" valueType="num">
                                      <p:cBhvr additive="base">
                                        <p:cTn id="1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25562" y="1329720"/>
            <a:ext cx="17705387" cy="707886"/>
          </a:xfrm>
          <a:prstGeom prst="rect">
            <a:avLst/>
          </a:prstGeom>
        </p:spPr>
        <p:txBody>
          <a:bodyPr wrap="square">
            <a:spAutoFit/>
          </a:bodyPr>
          <a:lstStyle/>
          <a:p>
            <a:pPr algn="l"/>
            <a:r>
              <a:rPr lang="zh-CN" altLang="en-US" sz="4000" b="1" dirty="0" smtClean="0"/>
              <a:t>在</a:t>
            </a:r>
            <a:r>
              <a:rPr lang="zh-CN" altLang="en-US" sz="4000" b="1" dirty="0"/>
              <a:t>与公差框格的上、下和水平两个区域内可标注补充的标注</a:t>
            </a:r>
            <a:r>
              <a:rPr lang="en-US" altLang="zh-CN" sz="4000" b="1" dirty="0"/>
              <a:t>,</a:t>
            </a:r>
            <a:r>
              <a:rPr lang="zh-CN" altLang="en-US" sz="4000" b="1" dirty="0"/>
              <a:t>如图</a:t>
            </a:r>
            <a:r>
              <a:rPr lang="en-US" altLang="zh-CN" sz="4000" b="1" dirty="0"/>
              <a:t>4. 16 </a:t>
            </a:r>
            <a:r>
              <a:rPr lang="zh-CN" altLang="en-US" sz="4000" b="1" dirty="0"/>
              <a:t>所示。</a:t>
            </a:r>
            <a:endParaRPr lang="zh-CN" altLang="en-US" sz="4000" b="1" dirty="0"/>
          </a:p>
        </p:txBody>
      </p:sp>
      <p:sp>
        <p:nvSpPr>
          <p:cNvPr id="4" name="矩形 3"/>
          <p:cNvSpPr/>
          <p:nvPr/>
        </p:nvSpPr>
        <p:spPr>
          <a:xfrm>
            <a:off x="1881021" y="421988"/>
            <a:ext cx="14263853" cy="923330"/>
          </a:xfrm>
          <a:prstGeom prst="rect">
            <a:avLst/>
          </a:prstGeom>
        </p:spPr>
        <p:txBody>
          <a:bodyPr wrap="square">
            <a:spAutoFit/>
          </a:bodyPr>
          <a:lstStyle/>
          <a:p>
            <a:r>
              <a:rPr lang="en-US" altLang="zh-CN" sz="5400" b="1" dirty="0"/>
              <a:t>4. 2. </a:t>
            </a:r>
            <a:r>
              <a:rPr lang="en-US" altLang="zh-CN" sz="5400" b="1" dirty="0" smtClean="0"/>
              <a:t>5</a:t>
            </a:r>
            <a:r>
              <a:rPr lang="zh-CN" altLang="en-US" sz="5400" b="1" dirty="0" smtClean="0"/>
              <a:t> 公差</a:t>
            </a:r>
            <a:r>
              <a:rPr lang="zh-CN" altLang="en-US" sz="5400" b="1" dirty="0"/>
              <a:t>框格相邻区域的标注方法</a:t>
            </a:r>
            <a:endParaRPr lang="zh-CN" altLang="en-US" sz="5400" b="1" dirty="0"/>
          </a:p>
        </p:txBody>
      </p:sp>
      <p:sp>
        <p:nvSpPr>
          <p:cNvPr id="5" name="矩形 4"/>
          <p:cNvSpPr/>
          <p:nvPr/>
        </p:nvSpPr>
        <p:spPr>
          <a:xfrm>
            <a:off x="1423821" y="2204591"/>
            <a:ext cx="7491579" cy="707886"/>
          </a:xfrm>
          <a:prstGeom prst="rect">
            <a:avLst/>
          </a:prstGeom>
        </p:spPr>
        <p:txBody>
          <a:bodyPr wrap="square">
            <a:spAutoFit/>
          </a:bodyPr>
          <a:lstStyle/>
          <a:p>
            <a:pPr algn="l"/>
            <a:r>
              <a:rPr lang="en-US" altLang="zh-CN" sz="4000" b="1" dirty="0" smtClean="0"/>
              <a:t>1</a:t>
            </a:r>
            <a:r>
              <a:rPr lang="en-US" altLang="zh-CN" sz="4000" b="1" dirty="0"/>
              <a:t>— </a:t>
            </a:r>
            <a:r>
              <a:rPr lang="zh-CN" altLang="en-US" sz="4000" b="1" dirty="0"/>
              <a:t>上、下相邻的标注</a:t>
            </a:r>
            <a:r>
              <a:rPr lang="zh-CN" altLang="en-US" sz="4000" b="1" dirty="0" smtClean="0"/>
              <a:t>区域 </a:t>
            </a:r>
            <a:endParaRPr lang="zh-CN" altLang="en-US" sz="4000" b="1" dirty="0"/>
          </a:p>
        </p:txBody>
      </p:sp>
      <p:pic>
        <p:nvPicPr>
          <p:cNvPr id="30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52574" y="2945518"/>
            <a:ext cx="16678275" cy="491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8289696" y="2206765"/>
            <a:ext cx="8912454" cy="707886"/>
          </a:xfrm>
          <a:prstGeom prst="rect">
            <a:avLst/>
          </a:prstGeom>
        </p:spPr>
        <p:txBody>
          <a:bodyPr wrap="square">
            <a:spAutoFit/>
          </a:bodyPr>
          <a:lstStyle/>
          <a:p>
            <a:pPr algn="l"/>
            <a:r>
              <a:rPr lang="en-US" altLang="zh-CN" sz="4000" b="1" dirty="0"/>
              <a:t>2— </a:t>
            </a:r>
            <a:r>
              <a:rPr lang="zh-CN" altLang="en-US" sz="4000" b="1" dirty="0"/>
              <a:t>水平相邻的标注区域</a:t>
            </a:r>
            <a:endParaRPr lang="zh-CN" altLang="en-US" sz="4000" b="1" dirty="0"/>
          </a:p>
        </p:txBody>
      </p:sp>
      <p:sp>
        <p:nvSpPr>
          <p:cNvPr id="8" name="矩形 7"/>
          <p:cNvSpPr/>
          <p:nvPr/>
        </p:nvSpPr>
        <p:spPr>
          <a:xfrm>
            <a:off x="756442" y="9569143"/>
            <a:ext cx="18331658" cy="2554545"/>
          </a:xfrm>
          <a:prstGeom prst="rect">
            <a:avLst/>
          </a:prstGeom>
        </p:spPr>
        <p:txBody>
          <a:bodyPr wrap="square">
            <a:spAutoFit/>
          </a:bodyPr>
          <a:lstStyle/>
          <a:p>
            <a:pPr algn="l"/>
            <a:r>
              <a:rPr lang="zh-CN" altLang="en-US" sz="4000" b="1" dirty="0" smtClean="0"/>
              <a:t>         仅</a:t>
            </a:r>
            <a:r>
              <a:rPr lang="zh-CN" altLang="en-US" sz="4000" b="1" dirty="0"/>
              <a:t>适用于一个公差框格的标注应在此公差框格的水平相邻区域内标注</a:t>
            </a:r>
            <a:r>
              <a:rPr lang="en-US" altLang="zh-CN" sz="4000" b="1" dirty="0"/>
              <a:t>,</a:t>
            </a:r>
            <a:r>
              <a:rPr lang="zh-CN" altLang="en-US" sz="4000" b="1" dirty="0"/>
              <a:t>图</a:t>
            </a:r>
            <a:r>
              <a:rPr lang="en-US" altLang="zh-CN" sz="4000" b="1" dirty="0"/>
              <a:t>4. 16 </a:t>
            </a:r>
            <a:r>
              <a:rPr lang="zh-CN" altLang="en-US" sz="4000" b="1" dirty="0"/>
              <a:t>所</a:t>
            </a:r>
            <a:r>
              <a:rPr lang="zh-CN" altLang="en-US" sz="4000" b="1" dirty="0" smtClean="0"/>
              <a:t>示</a:t>
            </a:r>
            <a:r>
              <a:rPr lang="en-US" altLang="zh-CN" sz="4000" b="1" dirty="0" smtClean="0"/>
              <a:t>2 </a:t>
            </a:r>
            <a:r>
              <a:rPr lang="zh-CN" altLang="en-US" sz="4000" b="1" dirty="0" smtClean="0"/>
              <a:t>，为</a:t>
            </a:r>
            <a:r>
              <a:rPr lang="zh-CN" altLang="en-US" sz="4000" b="1" dirty="0"/>
              <a:t>水平相邻标注区域的位置</a:t>
            </a:r>
            <a:r>
              <a:rPr lang="en-US" altLang="zh-CN" sz="4000" b="1" dirty="0"/>
              <a:t>,</a:t>
            </a:r>
            <a:r>
              <a:rPr lang="zh-CN" altLang="en-US" sz="4000" b="1" dirty="0"/>
              <a:t>取决于参照线连接在公差框格何端。</a:t>
            </a:r>
            <a:endParaRPr lang="zh-CN" altLang="en-US" sz="4000" b="1" dirty="0"/>
          </a:p>
          <a:p>
            <a:pPr algn="l"/>
            <a:r>
              <a:rPr lang="zh-CN" altLang="en-US" sz="4000" b="1" dirty="0" smtClean="0"/>
              <a:t>         在</a:t>
            </a:r>
            <a:r>
              <a:rPr lang="zh-CN" altLang="en-US" sz="4000" b="1" dirty="0"/>
              <a:t>上下相邻标注区域内的标注应左对齐。在水平相邻标注区域内的标注</a:t>
            </a:r>
            <a:r>
              <a:rPr lang="en-US" altLang="zh-CN" sz="4000" b="1" dirty="0"/>
              <a:t>,</a:t>
            </a:r>
            <a:r>
              <a:rPr lang="zh-CN" altLang="en-US" sz="4000" b="1" dirty="0"/>
              <a:t>如果</a:t>
            </a:r>
            <a:r>
              <a:rPr lang="zh-CN" altLang="en-US" sz="4000" b="1" dirty="0" smtClean="0"/>
              <a:t>位于公差</a:t>
            </a:r>
            <a:r>
              <a:rPr lang="zh-CN" altLang="en-US" sz="4000" b="1" dirty="0"/>
              <a:t>框格的右侧</a:t>
            </a:r>
            <a:r>
              <a:rPr lang="en-US" altLang="zh-CN" sz="4000" b="1" dirty="0"/>
              <a:t>,</a:t>
            </a:r>
            <a:r>
              <a:rPr lang="zh-CN" altLang="en-US" sz="4000" b="1" dirty="0"/>
              <a:t>则应左对齐</a:t>
            </a:r>
            <a:r>
              <a:rPr lang="en-US" altLang="zh-CN" sz="4000" b="1" dirty="0"/>
              <a:t>,</a:t>
            </a:r>
            <a:r>
              <a:rPr lang="zh-CN" altLang="en-US" sz="4000" b="1" dirty="0"/>
              <a:t>如果位于公差框格的左侧</a:t>
            </a:r>
            <a:r>
              <a:rPr lang="en-US" altLang="zh-CN" sz="4000" b="1" dirty="0"/>
              <a:t>,</a:t>
            </a:r>
            <a:r>
              <a:rPr lang="zh-CN" altLang="en-US" sz="4000" b="1" dirty="0"/>
              <a:t>则应右对齐。</a:t>
            </a:r>
            <a:endParaRPr lang="zh-CN" altLang="en-US" sz="4000" b="1" dirty="0"/>
          </a:p>
        </p:txBody>
      </p:sp>
      <p:sp>
        <p:nvSpPr>
          <p:cNvPr id="9" name="矩形 8"/>
          <p:cNvSpPr/>
          <p:nvPr/>
        </p:nvSpPr>
        <p:spPr>
          <a:xfrm>
            <a:off x="783701" y="8150484"/>
            <a:ext cx="17932923" cy="1323439"/>
          </a:xfrm>
          <a:prstGeom prst="rect">
            <a:avLst/>
          </a:prstGeom>
        </p:spPr>
        <p:txBody>
          <a:bodyPr wrap="square">
            <a:spAutoFit/>
          </a:bodyPr>
          <a:lstStyle/>
          <a:p>
            <a:pPr algn="l"/>
            <a:r>
              <a:rPr lang="zh-CN" altLang="en-US" sz="4000" b="1" dirty="0" smtClean="0"/>
              <a:t>         适用于</a:t>
            </a:r>
            <a:r>
              <a:rPr lang="zh-CN" altLang="en-US" sz="4000" b="1" dirty="0"/>
              <a:t>所有带指引线的公差框格的标注应在上或下部相邻的区域内标注。</a:t>
            </a:r>
            <a:endParaRPr lang="zh-CN" altLang="en-US" sz="4000" b="1" dirty="0"/>
          </a:p>
          <a:p>
            <a:pPr algn="l"/>
            <a:r>
              <a:rPr lang="zh-CN" altLang="en-US" sz="4000" b="1" dirty="0" smtClean="0"/>
              <a:t>当上下相邻标注区域内标注的意义一致时</a:t>
            </a:r>
            <a:r>
              <a:rPr lang="en-US" altLang="zh-CN" sz="4000" b="1" dirty="0" smtClean="0"/>
              <a:t>,</a:t>
            </a:r>
            <a:r>
              <a:rPr lang="zh-CN" altLang="en-US" sz="4000" b="1" dirty="0" smtClean="0"/>
              <a:t>优先采用上部相邻标注的区域。</a:t>
            </a:r>
            <a:endParaRPr lang="zh-CN" altLang="en-US" sz="4000" b="1" dirty="0"/>
          </a:p>
        </p:txBody>
      </p:sp>
      <p:sp>
        <p:nvSpPr>
          <p:cNvPr id="13" name="灯片编号占位符 3"/>
          <p:cNvSpPr>
            <a:spLocks noGrp="1"/>
          </p:cNvSpPr>
          <p:nvPr>
            <p:ph type="sldNum" sz="quarter" idx="12"/>
          </p:nvPr>
        </p:nvSpPr>
        <p:spPr>
          <a:xfrm>
            <a:off x="15631678" y="745122"/>
            <a:ext cx="4200592" cy="960120"/>
          </a:xfrm>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12257EB9-FE9A-4ABB-BA83-CE9D7D78D6BB}" type="slidenum">
              <a:rPr lang="en-US" altLang="zh-CN" sz="4400">
                <a:solidFill>
                  <a:srgbClr val="0000FF"/>
                </a:solidFill>
              </a:rPr>
            </a:fld>
            <a:endParaRPr lang="en-US" altLang="zh-CN" sz="4400" dirty="0">
              <a:solidFill>
                <a:srgbClr val="0000FF"/>
              </a:solidFill>
            </a:endParaRPr>
          </a:p>
        </p:txBody>
      </p:sp>
      <p:sp>
        <p:nvSpPr>
          <p:cNvPr id="2" name="椭圆 1"/>
          <p:cNvSpPr/>
          <p:nvPr/>
        </p:nvSpPr>
        <p:spPr bwMode="auto">
          <a:xfrm>
            <a:off x="15373349" y="5550429"/>
            <a:ext cx="1114425" cy="683507"/>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1" name="椭圆 10"/>
          <p:cNvSpPr/>
          <p:nvPr/>
        </p:nvSpPr>
        <p:spPr bwMode="auto">
          <a:xfrm>
            <a:off x="3457574" y="2769602"/>
            <a:ext cx="1114425" cy="683507"/>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4" name="椭圆 13"/>
          <p:cNvSpPr/>
          <p:nvPr/>
        </p:nvSpPr>
        <p:spPr bwMode="auto">
          <a:xfrm>
            <a:off x="5169610" y="5548136"/>
            <a:ext cx="1114425" cy="683507"/>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5" name="椭圆 14"/>
          <p:cNvSpPr/>
          <p:nvPr/>
        </p:nvSpPr>
        <p:spPr bwMode="auto">
          <a:xfrm>
            <a:off x="13487399" y="2795885"/>
            <a:ext cx="1114425" cy="683507"/>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6" name="圆角矩形 5"/>
          <p:cNvSpPr/>
          <p:nvPr/>
        </p:nvSpPr>
        <p:spPr bwMode="auto">
          <a:xfrm>
            <a:off x="9465071" y="3655427"/>
            <a:ext cx="914400" cy="457200"/>
          </a:xfrm>
          <a:prstGeom prst="round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additive="base">
                                        <p:cTn id="17" dur="500" fill="hold"/>
                                        <p:tgtEl>
                                          <p:spTgt spid="3075"/>
                                        </p:tgtEl>
                                        <p:attrNameLst>
                                          <p:attrName>ppt_x</p:attrName>
                                        </p:attrNameLst>
                                      </p:cBhvr>
                                      <p:tavLst>
                                        <p:tav tm="0">
                                          <p:val>
                                            <p:strVal val="0-#ppt_w/2"/>
                                          </p:val>
                                        </p:tav>
                                        <p:tav tm="100000">
                                          <p:val>
                                            <p:strVal val="#ppt_x"/>
                                          </p:val>
                                        </p:tav>
                                      </p:tavLst>
                                    </p:anim>
                                    <p:anim calcmode="lin" valueType="num">
                                      <p:cBhvr additive="base">
                                        <p:cTn id="1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down)">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2" grpId="0" animBg="1"/>
      <p:bldP spid="11" grpId="0" animBg="1"/>
      <p:bldP spid="14" grpId="0" animBg="1"/>
      <p:bldP spid="1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7"/>
          <p:cNvSpPr txBox="1">
            <a:spLocks noChangeArrowheads="1"/>
          </p:cNvSpPr>
          <p:nvPr/>
        </p:nvSpPr>
        <p:spPr bwMode="auto">
          <a:xfrm>
            <a:off x="1135746" y="573418"/>
            <a:ext cx="17753133" cy="1160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5900" b="1" dirty="0">
                <a:latin typeface="宋体" panose="02010600030101010101" pitchFamily="2" charset="-122"/>
              </a:rPr>
              <a:t>4.1.2 </a:t>
            </a:r>
            <a:r>
              <a:rPr lang="zh-CN" altLang="en-US" sz="5900" b="1" dirty="0">
                <a:latin typeface="宋体" panose="02010600030101010101" pitchFamily="2" charset="-122"/>
              </a:rPr>
              <a:t>零件</a:t>
            </a:r>
            <a:r>
              <a:rPr lang="zh-CN" altLang="en-US" sz="5900" b="1" dirty="0" smtClean="0">
                <a:latin typeface="宋体" panose="02010600030101010101" pitchFamily="2" charset="-122"/>
              </a:rPr>
              <a:t>几何</a:t>
            </a:r>
            <a:r>
              <a:rPr lang="zh-CN" altLang="en-US" sz="5900" b="1" dirty="0">
                <a:latin typeface="宋体" panose="02010600030101010101" pitchFamily="2" charset="-122"/>
              </a:rPr>
              <a:t>误差的研究对象</a:t>
            </a:r>
            <a:r>
              <a:rPr lang="en-US" altLang="zh-CN" sz="5900" b="1" dirty="0"/>
              <a:t>——</a:t>
            </a:r>
            <a:r>
              <a:rPr lang="zh-CN" altLang="en-US" sz="5900" b="1" dirty="0">
                <a:solidFill>
                  <a:srgbClr val="FF3399"/>
                </a:solidFill>
                <a:latin typeface="宋体" panose="02010600030101010101" pitchFamily="2" charset="-122"/>
              </a:rPr>
              <a:t>几何要素</a:t>
            </a:r>
            <a:r>
              <a:rPr lang="zh-CN" altLang="en-US" sz="5900" b="1" dirty="0">
                <a:solidFill>
                  <a:srgbClr val="FF3300"/>
                </a:solidFill>
                <a:latin typeface="宋体" panose="02010600030101010101" pitchFamily="2" charset="-122"/>
              </a:rPr>
              <a:t> </a:t>
            </a:r>
            <a:endParaRPr lang="zh-CN" altLang="en-US" sz="5900" b="1" dirty="0">
              <a:solidFill>
                <a:srgbClr val="FF3300"/>
              </a:solidFill>
              <a:latin typeface="宋体" panose="02010600030101010101" pitchFamily="2" charset="-122"/>
            </a:endParaRPr>
          </a:p>
        </p:txBody>
      </p:sp>
      <p:sp>
        <p:nvSpPr>
          <p:cNvPr id="18" name="Text Box 8"/>
          <p:cNvSpPr txBox="1">
            <a:spLocks noChangeArrowheads="1"/>
          </p:cNvSpPr>
          <p:nvPr/>
        </p:nvSpPr>
        <p:spPr bwMode="auto">
          <a:xfrm>
            <a:off x="1660309" y="1901585"/>
            <a:ext cx="17228571" cy="91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900" b="1" dirty="0"/>
              <a:t>构成零件几何特征的</a:t>
            </a:r>
            <a:r>
              <a:rPr lang="zh-CN" altLang="en-US" sz="4900" b="1" dirty="0">
                <a:solidFill>
                  <a:srgbClr val="FF3399"/>
                </a:solidFill>
              </a:rPr>
              <a:t>点、线、面称为几何要素</a:t>
            </a:r>
            <a:r>
              <a:rPr lang="zh-CN" altLang="en-US" sz="4900" b="1" dirty="0"/>
              <a:t>。</a:t>
            </a:r>
            <a:endParaRPr lang="zh-CN" altLang="en-US" sz="4900" b="1" dirty="0"/>
          </a:p>
        </p:txBody>
      </p:sp>
      <p:sp>
        <p:nvSpPr>
          <p:cNvPr id="19" name="Text Box 9"/>
          <p:cNvSpPr txBox="1">
            <a:spLocks noChangeArrowheads="1"/>
          </p:cNvSpPr>
          <p:nvPr/>
        </p:nvSpPr>
        <p:spPr bwMode="auto">
          <a:xfrm>
            <a:off x="1660534" y="3047729"/>
            <a:ext cx="14861896" cy="91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900" b="1" dirty="0"/>
              <a:t>如图</a:t>
            </a:r>
            <a:r>
              <a:rPr lang="en-US" altLang="zh-CN" sz="4900" b="1" dirty="0"/>
              <a:t>4.2 </a:t>
            </a:r>
            <a:r>
              <a:rPr lang="zh-CN" altLang="en-US" sz="4900" b="1" dirty="0"/>
              <a:t>所示的零件就是由多种几何要素组成的。</a:t>
            </a:r>
            <a:endParaRPr lang="zh-CN" altLang="en-US" sz="4900" b="1" dirty="0"/>
          </a:p>
        </p:txBody>
      </p:sp>
      <p:pic>
        <p:nvPicPr>
          <p:cNvPr id="614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92255" y="4492730"/>
            <a:ext cx="11338195" cy="853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灯片编号占位符 5"/>
          <p:cNvSpPr>
            <a:spLocks noGrp="1"/>
          </p:cNvSpPr>
          <p:nvPr>
            <p:ph type="sldNum" sz="quarter" idx="12"/>
          </p:nvPr>
        </p:nvSpPr>
        <p:spPr>
          <a:xfrm>
            <a:off x="15582194" y="725491"/>
            <a:ext cx="4200592" cy="960120"/>
          </a:xfrm>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BF166690-95AF-4DC3-A3B9-98E0AA207B9D}" type="slidenum">
              <a:rPr lang="en-US" altLang="zh-CN" sz="4400">
                <a:solidFill>
                  <a:srgbClr val="0000FF"/>
                </a:solidFill>
              </a:rPr>
            </a:fld>
            <a:endParaRPr lang="en-US" altLang="zh-CN" sz="4400">
              <a:solidFill>
                <a:srgbClr val="0000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3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
                                        </p:tgtEl>
                                        <p:attrNameLst>
                                          <p:attrName>style.visibility</p:attrName>
                                        </p:attrNameLst>
                                      </p:cBhvr>
                                      <p:to>
                                        <p:strVal val="visible"/>
                                      </p:to>
                                    </p:set>
                                    <p:animEffect transition="in" filter="wipe(left)">
                                      <p:cBhvr>
                                        <p:cTn id="12" dur="3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9"/>
                                        </p:tgtEl>
                                        <p:attrNameLst>
                                          <p:attrName>style.visibility</p:attrName>
                                        </p:attrNameLst>
                                      </p:cBhvr>
                                      <p:to>
                                        <p:strVal val="visible"/>
                                      </p:to>
                                    </p:set>
                                    <p:animEffect transition="in" filter="wipe(left)">
                                      <p:cBhvr>
                                        <p:cTn id="17" dur="3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147"/>
                                        </p:tgtEl>
                                        <p:attrNameLst>
                                          <p:attrName>style.visibility</p:attrName>
                                        </p:attrNameLst>
                                      </p:cBhvr>
                                      <p:to>
                                        <p:strVal val="visible"/>
                                      </p:to>
                                    </p:set>
                                    <p:anim calcmode="lin" valueType="num">
                                      <p:cBhvr additive="base">
                                        <p:cTn id="22" dur="500" fill="hold"/>
                                        <p:tgtEl>
                                          <p:spTgt spid="6147"/>
                                        </p:tgtEl>
                                        <p:attrNameLst>
                                          <p:attrName>ppt_x</p:attrName>
                                        </p:attrNameLst>
                                      </p:cBhvr>
                                      <p:tavLst>
                                        <p:tav tm="0">
                                          <p:val>
                                            <p:strVal val="#ppt_x"/>
                                          </p:val>
                                        </p:tav>
                                        <p:tav tm="100000">
                                          <p:val>
                                            <p:strVal val="#ppt_x"/>
                                          </p:val>
                                        </p:tav>
                                      </p:tavLst>
                                    </p:anim>
                                    <p:anim calcmode="lin" valueType="num">
                                      <p:cBhvr additive="base">
                                        <p:cTn id="23"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build="p"/>
      <p:bldP spid="18" grpId="0" autoUpdateAnimBg="0"/>
      <p:bldP spid="1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40CE2624-DC76-4A5E-95ED-4B9351E9F955}" type="slidenum">
              <a:rPr lang="en-US" altLang="zh-CN" sz="4400">
                <a:solidFill>
                  <a:srgbClr val="0000FF"/>
                </a:solidFill>
              </a:rPr>
            </a:fld>
            <a:endParaRPr lang="en-US" altLang="zh-CN" sz="4400">
              <a:solidFill>
                <a:srgbClr val="0000FF"/>
              </a:solidFill>
            </a:endParaRPr>
          </a:p>
        </p:txBody>
      </p:sp>
      <p:sp>
        <p:nvSpPr>
          <p:cNvPr id="2" name="矩形 1"/>
          <p:cNvSpPr/>
          <p:nvPr/>
        </p:nvSpPr>
        <p:spPr>
          <a:xfrm>
            <a:off x="1068389" y="1474264"/>
            <a:ext cx="8618536" cy="6555641"/>
          </a:xfrm>
          <a:prstGeom prst="rect">
            <a:avLst/>
          </a:prstGeom>
        </p:spPr>
        <p:txBody>
          <a:bodyPr wrap="square">
            <a:spAutoFit/>
          </a:bodyPr>
          <a:lstStyle/>
          <a:p>
            <a:pPr algn="l">
              <a:lnSpc>
                <a:spcPct val="150000"/>
              </a:lnSpc>
            </a:pPr>
            <a:r>
              <a:rPr lang="zh-CN" altLang="en-US" sz="4000" b="1" dirty="0" smtClean="0"/>
              <a:t>         例</a:t>
            </a:r>
            <a:r>
              <a:rPr lang="en-US" altLang="zh-CN" sz="4000" b="1" dirty="0" smtClean="0"/>
              <a:t>1  </a:t>
            </a:r>
            <a:r>
              <a:rPr lang="zh-CN" altLang="en-US" sz="4000" b="1" dirty="0" smtClean="0"/>
              <a:t>如果</a:t>
            </a:r>
            <a:r>
              <a:rPr lang="zh-CN" altLang="en-US" sz="4000" b="1" dirty="0"/>
              <a:t>被测要素并非公差框格的指引线及箭头所标注的完整要素</a:t>
            </a:r>
            <a:r>
              <a:rPr lang="en-US" altLang="zh-CN" sz="4000" b="1" dirty="0"/>
              <a:t>,</a:t>
            </a:r>
            <a:r>
              <a:rPr lang="zh-CN" altLang="en-US" sz="4000" b="1" dirty="0"/>
              <a:t>则应给出</a:t>
            </a:r>
            <a:r>
              <a:rPr lang="zh-CN" altLang="en-US" sz="4000" b="1" dirty="0" smtClean="0"/>
              <a:t>指明</a:t>
            </a:r>
            <a:r>
              <a:rPr lang="zh-CN" altLang="en-US" sz="4000" b="1" dirty="0"/>
              <a:t>被测要素的标注。如图</a:t>
            </a:r>
            <a:r>
              <a:rPr lang="en-US" altLang="zh-CN" sz="4000" b="1" dirty="0"/>
              <a:t>4. 17(a) </a:t>
            </a:r>
            <a:r>
              <a:rPr lang="zh-CN" altLang="en-US" sz="4000" b="1" dirty="0"/>
              <a:t>所示</a:t>
            </a:r>
            <a:r>
              <a:rPr lang="en-US" altLang="zh-CN" sz="4000" b="1" dirty="0"/>
              <a:t>,</a:t>
            </a:r>
            <a:r>
              <a:rPr lang="zh-CN" altLang="en-US" sz="4000" b="1" dirty="0"/>
              <a:t>用任意横截面的符号“</a:t>
            </a:r>
            <a:r>
              <a:rPr lang="en-US" altLang="zh-CN" sz="4000" b="1" dirty="0" smtClean="0"/>
              <a:t>ACS”</a:t>
            </a:r>
            <a:r>
              <a:rPr lang="zh-CN" altLang="en-US" sz="4000" b="1" dirty="0" smtClean="0"/>
              <a:t>表示</a:t>
            </a:r>
            <a:r>
              <a:rPr lang="zh-CN" altLang="en-US" sz="4000" b="1" dirty="0"/>
              <a:t>被测要素为</a:t>
            </a:r>
            <a:r>
              <a:rPr lang="zh-CN" altLang="en-US" sz="4000" b="1" dirty="0" smtClean="0"/>
              <a:t>任何</a:t>
            </a:r>
            <a:r>
              <a:rPr lang="zh-CN" altLang="en-US" sz="4000" b="1" dirty="0"/>
              <a:t>横截面。</a:t>
            </a:r>
            <a:r>
              <a:rPr lang="en-US" altLang="zh-CN" sz="4000" b="1" dirty="0"/>
              <a:t>ACS </a:t>
            </a:r>
            <a:r>
              <a:rPr lang="zh-CN" altLang="en-US" sz="4000" b="1" dirty="0"/>
              <a:t>仅适用于回转体表面、圆柱表面或棱柱</a:t>
            </a:r>
            <a:r>
              <a:rPr lang="zh-CN" altLang="en-US" sz="4000" b="1" dirty="0" smtClean="0"/>
              <a:t>表面。</a:t>
            </a:r>
            <a:endParaRPr lang="zh-CN" altLang="en-US" sz="4000" b="1" dirty="0"/>
          </a:p>
        </p:txBody>
      </p:sp>
      <p:sp>
        <p:nvSpPr>
          <p:cNvPr id="3" name="矩形 2"/>
          <p:cNvSpPr/>
          <p:nvPr/>
        </p:nvSpPr>
        <p:spPr>
          <a:xfrm>
            <a:off x="1829531" y="560548"/>
            <a:ext cx="12600844" cy="830997"/>
          </a:xfrm>
          <a:prstGeom prst="rect">
            <a:avLst/>
          </a:prstGeom>
        </p:spPr>
        <p:txBody>
          <a:bodyPr wrap="square">
            <a:spAutoFit/>
          </a:bodyPr>
          <a:lstStyle/>
          <a:p>
            <a:pPr algn="l"/>
            <a:r>
              <a:rPr lang="en-US" altLang="zh-CN" sz="4800" b="1" dirty="0"/>
              <a:t>1. </a:t>
            </a:r>
            <a:r>
              <a:rPr lang="zh-CN" altLang="en-US" sz="4800" b="1" dirty="0"/>
              <a:t>公差框格相邻区域的标注示例</a:t>
            </a:r>
            <a:endParaRPr lang="zh-CN" altLang="en-US" sz="4800" b="1" dirty="0"/>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76744" y="1718997"/>
            <a:ext cx="7948254" cy="559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2694" y="7428694"/>
            <a:ext cx="6100906" cy="5606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525" y="8043863"/>
            <a:ext cx="880110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 calcmode="lin" valueType="num">
                                      <p:cBhvr additive="base">
                                        <p:cTn id="17" dur="500" fill="hold"/>
                                        <p:tgtEl>
                                          <p:spTgt spid="5122"/>
                                        </p:tgtEl>
                                        <p:attrNameLst>
                                          <p:attrName>ppt_x</p:attrName>
                                        </p:attrNameLst>
                                      </p:cBhvr>
                                      <p:tavLst>
                                        <p:tav tm="0">
                                          <p:val>
                                            <p:strVal val="1+#ppt_w/2"/>
                                          </p:val>
                                        </p:tav>
                                        <p:tav tm="100000">
                                          <p:val>
                                            <p:strVal val="#ppt_x"/>
                                          </p:val>
                                        </p:tav>
                                      </p:tavLst>
                                    </p:anim>
                                    <p:anim calcmode="lin" valueType="num">
                                      <p:cBhvr additive="base">
                                        <p:cTn id="18"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wipe(left)">
                                      <p:cBhvr>
                                        <p:cTn id="23" dur="500"/>
                                        <p:tgtEl>
                                          <p:spTgt spid="307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123"/>
                                        </p:tgtEl>
                                        <p:attrNameLst>
                                          <p:attrName>style.visibility</p:attrName>
                                        </p:attrNameLst>
                                      </p:cBhvr>
                                      <p:to>
                                        <p:strVal val="visible"/>
                                      </p:to>
                                    </p:set>
                                    <p:anim calcmode="lin" valueType="num">
                                      <p:cBhvr additive="base">
                                        <p:cTn id="28" dur="500" fill="hold"/>
                                        <p:tgtEl>
                                          <p:spTgt spid="5123"/>
                                        </p:tgtEl>
                                        <p:attrNameLst>
                                          <p:attrName>ppt_x</p:attrName>
                                        </p:attrNameLst>
                                      </p:cBhvr>
                                      <p:tavLst>
                                        <p:tav tm="0">
                                          <p:val>
                                            <p:strVal val="#ppt_x"/>
                                          </p:val>
                                        </p:tav>
                                        <p:tav tm="100000">
                                          <p:val>
                                            <p:strVal val="#ppt_x"/>
                                          </p:val>
                                        </p:tav>
                                      </p:tavLst>
                                    </p:anim>
                                    <p:anim calcmode="lin" valueType="num">
                                      <p:cBhvr additive="base">
                                        <p:cTn id="29"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8231BA47-03F4-437B-991A-57F40527EE68}" type="slidenum">
              <a:rPr lang="en-US" altLang="zh-CN" sz="4400">
                <a:solidFill>
                  <a:srgbClr val="0000FF"/>
                </a:solidFill>
              </a:rPr>
            </a:fld>
            <a:endParaRPr lang="en-US" altLang="zh-CN" sz="4400">
              <a:solidFill>
                <a:srgbClr val="0000FF"/>
              </a:solidFill>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95163" y="1225053"/>
            <a:ext cx="6792912" cy="6048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839788" y="612309"/>
            <a:ext cx="11390312" cy="5632311"/>
            <a:chOff x="1268413" y="783759"/>
            <a:chExt cx="11390312" cy="5632311"/>
          </a:xfrm>
        </p:grpSpPr>
        <p:sp>
          <p:nvSpPr>
            <p:cNvPr id="2" name="矩形 1"/>
            <p:cNvSpPr/>
            <p:nvPr/>
          </p:nvSpPr>
          <p:spPr>
            <a:xfrm>
              <a:off x="1268413" y="783759"/>
              <a:ext cx="11390312" cy="5632311"/>
            </a:xfrm>
            <a:prstGeom prst="rect">
              <a:avLst/>
            </a:prstGeom>
          </p:spPr>
          <p:txBody>
            <a:bodyPr wrap="square">
              <a:spAutoFit/>
            </a:bodyPr>
            <a:lstStyle/>
            <a:p>
              <a:pPr algn="l">
                <a:lnSpc>
                  <a:spcPct val="150000"/>
                </a:lnSpc>
              </a:pPr>
              <a:r>
                <a:rPr lang="zh-CN" altLang="en-US" sz="4000" b="1" dirty="0" smtClean="0"/>
                <a:t>         例</a:t>
              </a:r>
              <a:r>
                <a:rPr lang="en-US" altLang="zh-CN" sz="4000" b="1" dirty="0" smtClean="0"/>
                <a:t>3</a:t>
              </a:r>
              <a:r>
                <a:rPr lang="zh-CN" altLang="en-US" sz="4000" b="1" dirty="0" smtClean="0"/>
                <a:t> 局部</a:t>
              </a:r>
              <a:r>
                <a:rPr lang="zh-CN" altLang="en-US" sz="4000" b="1" dirty="0"/>
                <a:t>要素的标注。用大写字母标出起止点位置。如果该点要素或线要素</a:t>
              </a:r>
              <a:r>
                <a:rPr lang="zh-CN" altLang="en-US" sz="4000" b="1" dirty="0" smtClean="0"/>
                <a:t>不在组成</a:t>
              </a:r>
              <a:r>
                <a:rPr lang="zh-CN" altLang="en-US" sz="4000" b="1" dirty="0"/>
                <a:t>要素的边界上</a:t>
              </a:r>
              <a:r>
                <a:rPr lang="en-US" altLang="zh-CN" sz="4000" b="1" dirty="0"/>
                <a:t>,</a:t>
              </a:r>
              <a:r>
                <a:rPr lang="zh-CN" altLang="en-US" sz="4000" b="1" dirty="0"/>
                <a:t>则应用</a:t>
              </a:r>
              <a:r>
                <a:rPr lang="en-US" altLang="zh-CN" sz="4000" b="1" dirty="0"/>
                <a:t>TED </a:t>
              </a:r>
              <a:r>
                <a:rPr lang="zh-CN" altLang="en-US" sz="4000" b="1" dirty="0"/>
                <a:t>确定其位置。在公差框格上相邻区域内用区间符号</a:t>
              </a:r>
              <a:r>
                <a:rPr lang="zh-CN" altLang="en-US" sz="4000" b="1" dirty="0" smtClean="0"/>
                <a:t>“           </a:t>
              </a:r>
              <a:r>
                <a:rPr lang="en-US" altLang="zh-CN" sz="4000" b="1" dirty="0" smtClean="0"/>
                <a:t>”</a:t>
              </a:r>
              <a:r>
                <a:rPr lang="zh-CN" altLang="en-US" sz="4000" b="1" dirty="0" smtClean="0"/>
                <a:t>表示</a:t>
              </a:r>
              <a:r>
                <a:rPr lang="zh-CN" altLang="en-US" sz="4000" b="1" dirty="0"/>
                <a:t>。图</a:t>
              </a:r>
              <a:r>
                <a:rPr lang="en-US" altLang="zh-CN" sz="4000" b="1" dirty="0"/>
                <a:t>4. 17(c) </a:t>
              </a:r>
              <a:r>
                <a:rPr lang="zh-CN" altLang="en-US" sz="4000" b="1" dirty="0"/>
                <a:t>为被测要素是从线</a:t>
              </a:r>
              <a:r>
                <a:rPr lang="en-US" altLang="zh-CN" sz="4000" b="1" dirty="0"/>
                <a:t>J </a:t>
              </a:r>
              <a:r>
                <a:rPr lang="zh-CN" altLang="en-US" sz="4000" b="1" dirty="0"/>
                <a:t>开始到线</a:t>
              </a:r>
              <a:r>
                <a:rPr lang="en-US" altLang="zh-CN" sz="4000" b="1" dirty="0"/>
                <a:t>K </a:t>
              </a:r>
              <a:r>
                <a:rPr lang="zh-CN" altLang="en-US" sz="4000" b="1" dirty="0"/>
                <a:t>结束的上部面要素的标注示例</a:t>
              </a:r>
              <a:r>
                <a:rPr lang="zh-CN" altLang="en-US" sz="4000" b="1" dirty="0" smtClean="0"/>
                <a:t>。</a:t>
              </a:r>
              <a:endParaRPr lang="zh-CN" altLang="en-US" sz="40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3469" y="4024313"/>
              <a:ext cx="102870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矩形 4"/>
          <p:cNvSpPr/>
          <p:nvPr/>
        </p:nvSpPr>
        <p:spPr>
          <a:xfrm>
            <a:off x="1068389" y="6016020"/>
            <a:ext cx="9675811" cy="7478970"/>
          </a:xfrm>
          <a:prstGeom prst="rect">
            <a:avLst/>
          </a:prstGeom>
        </p:spPr>
        <p:txBody>
          <a:bodyPr wrap="square">
            <a:spAutoFit/>
          </a:bodyPr>
          <a:lstStyle/>
          <a:p>
            <a:pPr algn="l">
              <a:lnSpc>
                <a:spcPct val="150000"/>
              </a:lnSpc>
            </a:pPr>
            <a:r>
              <a:rPr lang="zh-CN" altLang="en-US" sz="4000" b="1" dirty="0" smtClean="0"/>
              <a:t>        例</a:t>
            </a:r>
            <a:r>
              <a:rPr lang="en-US" altLang="zh-CN" sz="4000" b="1" dirty="0" smtClean="0"/>
              <a:t>4  </a:t>
            </a:r>
            <a:r>
              <a:rPr lang="zh-CN" altLang="en-US" sz="4000" b="1" dirty="0" smtClean="0"/>
              <a:t>变</a:t>
            </a:r>
            <a:r>
              <a:rPr lang="zh-CN" altLang="en-US" sz="4000" b="1" dirty="0"/>
              <a:t>宽度公差带的标注。公差值一般默认沿被测要素的长度方向保持定值</a:t>
            </a:r>
            <a:r>
              <a:rPr lang="zh-CN" altLang="en-US" sz="4000" b="1" dirty="0" smtClean="0"/>
              <a:t>。对</a:t>
            </a:r>
            <a:r>
              <a:rPr lang="zh-CN" altLang="en-US" sz="4000" b="1" dirty="0"/>
              <a:t>变宽度公差带的标注可以在被测要素上规定的两个位置之间从一个值到另一个</a:t>
            </a:r>
            <a:r>
              <a:rPr lang="zh-CN" altLang="en-US" sz="4000" b="1" dirty="0" smtClean="0"/>
              <a:t>值的</a:t>
            </a:r>
            <a:r>
              <a:rPr lang="zh-CN" altLang="en-US" sz="4000" b="1" dirty="0"/>
              <a:t>呈比例</a:t>
            </a:r>
            <a:r>
              <a:rPr lang="zh-CN" altLang="en-US" sz="4000" b="1" dirty="0" smtClean="0"/>
              <a:t>变化</a:t>
            </a:r>
            <a:r>
              <a:rPr lang="en-US" altLang="zh-CN" sz="4000" b="1" dirty="0" smtClean="0"/>
              <a:t>,</a:t>
            </a:r>
            <a:r>
              <a:rPr lang="zh-CN" altLang="en-US" sz="4000" b="1" dirty="0"/>
              <a:t>两个数值应采用“</a:t>
            </a:r>
            <a:r>
              <a:rPr lang="en-US" altLang="zh-CN" sz="4000" b="1" dirty="0" smtClean="0"/>
              <a:t>—”</a:t>
            </a:r>
            <a:r>
              <a:rPr lang="zh-CN" altLang="en-US" sz="4000" b="1" dirty="0" smtClean="0"/>
              <a:t>分开</a:t>
            </a:r>
            <a:r>
              <a:rPr lang="zh-CN" altLang="en-US" sz="4000" b="1" dirty="0"/>
              <a:t>标明。图</a:t>
            </a:r>
            <a:r>
              <a:rPr lang="en-US" altLang="zh-CN" sz="4000" b="1" dirty="0"/>
              <a:t>4. 17(d) </a:t>
            </a:r>
            <a:r>
              <a:rPr lang="zh-CN" altLang="en-US" sz="4000" b="1" dirty="0"/>
              <a:t>为使用区间符号的变宽度</a:t>
            </a:r>
            <a:r>
              <a:rPr lang="zh-CN" altLang="en-US" sz="4000" b="1" dirty="0" smtClean="0"/>
              <a:t>公差带</a:t>
            </a:r>
            <a:r>
              <a:rPr lang="zh-CN" altLang="en-US" sz="4000" b="1" dirty="0"/>
              <a:t>标注示例。比例变量默认沿着连接两规定位置弧线的距离变化</a:t>
            </a:r>
            <a:r>
              <a:rPr lang="zh-CN" altLang="en-US" sz="4000" b="1" dirty="0" smtClean="0"/>
              <a:t>。。</a:t>
            </a:r>
            <a:endParaRPr lang="zh-CN" altLang="en-US" sz="4000" b="1"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0749" y="7339013"/>
            <a:ext cx="8149387" cy="600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1+#ppt_w/2"/>
                                          </p:val>
                                        </p:tav>
                                        <p:tav tm="100000">
                                          <p:val>
                                            <p:strVal val="#ppt_x"/>
                                          </p:val>
                                        </p:tav>
                                      </p:tavLst>
                                    </p:anim>
                                    <p:anim calcmode="lin" valueType="num">
                                      <p:cBhvr additive="base">
                                        <p:cTn id="13"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additive="base">
                                        <p:cTn id="23" dur="500" fill="hold"/>
                                        <p:tgtEl>
                                          <p:spTgt spid="1028"/>
                                        </p:tgtEl>
                                        <p:attrNameLst>
                                          <p:attrName>ppt_x</p:attrName>
                                        </p:attrNameLst>
                                      </p:cBhvr>
                                      <p:tavLst>
                                        <p:tav tm="0">
                                          <p:val>
                                            <p:strVal val="1+#ppt_w/2"/>
                                          </p:val>
                                        </p:tav>
                                        <p:tav tm="100000">
                                          <p:val>
                                            <p:strVal val="#ppt_x"/>
                                          </p:val>
                                        </p:tav>
                                      </p:tavLst>
                                    </p:anim>
                                    <p:anim calcmode="lin" valueType="num">
                                      <p:cBhvr additive="base">
                                        <p:cTn id="2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F31D9BC7-78C4-4FB1-ACAA-0585DBD7BAA2}" type="slidenum">
              <a:rPr lang="en-US" altLang="zh-CN" smtClean="0"/>
            </a:fld>
            <a:endParaRPr lang="en-US" altLang="zh-CN"/>
          </a:p>
        </p:txBody>
      </p:sp>
      <p:sp>
        <p:nvSpPr>
          <p:cNvPr id="3" name="矩形 2"/>
          <p:cNvSpPr/>
          <p:nvPr/>
        </p:nvSpPr>
        <p:spPr>
          <a:xfrm>
            <a:off x="1237642" y="1198569"/>
            <a:ext cx="8477858" cy="1938992"/>
          </a:xfrm>
          <a:prstGeom prst="rect">
            <a:avLst/>
          </a:prstGeom>
        </p:spPr>
        <p:txBody>
          <a:bodyPr wrap="square">
            <a:spAutoFit/>
          </a:bodyPr>
          <a:lstStyle/>
          <a:p>
            <a:pPr algn="l">
              <a:lnSpc>
                <a:spcPct val="150000"/>
              </a:lnSpc>
            </a:pPr>
            <a:r>
              <a:rPr lang="zh-CN" altLang="en-US" sz="4000" b="1" dirty="0" smtClean="0"/>
              <a:t>          图</a:t>
            </a:r>
            <a:r>
              <a:rPr lang="en-US" altLang="zh-CN" sz="4000" b="1" dirty="0"/>
              <a:t>4. 17(e) </a:t>
            </a:r>
            <a:r>
              <a:rPr lang="zh-CN" altLang="en-US" sz="4000" b="1" dirty="0"/>
              <a:t>为从</a:t>
            </a:r>
            <a:r>
              <a:rPr lang="en-US" altLang="zh-CN" sz="4000" b="1" dirty="0"/>
              <a:t>K</a:t>
            </a:r>
            <a:r>
              <a:rPr lang="zh-CN" altLang="en-US" sz="4000" b="1" dirty="0"/>
              <a:t>到</a:t>
            </a:r>
            <a:r>
              <a:rPr lang="en-US" altLang="zh-CN" sz="4000" b="1" dirty="0"/>
              <a:t>N </a:t>
            </a:r>
            <a:r>
              <a:rPr lang="zh-CN" altLang="en-US" sz="4000" b="1" dirty="0"/>
              <a:t>呈</a:t>
            </a:r>
            <a:r>
              <a:rPr lang="zh-CN" altLang="en-US" sz="4000" b="1" dirty="0" smtClean="0"/>
              <a:t>线</a:t>
            </a:r>
            <a:endParaRPr lang="en-US" altLang="zh-CN" sz="4000" b="1" dirty="0" smtClean="0"/>
          </a:p>
          <a:p>
            <a:pPr algn="l">
              <a:lnSpc>
                <a:spcPct val="150000"/>
              </a:lnSpc>
            </a:pPr>
            <a:r>
              <a:rPr lang="zh-CN" altLang="en-US" sz="4000" b="1" dirty="0" smtClean="0"/>
              <a:t>性变化的公差带标注示例。</a:t>
            </a:r>
            <a:endParaRPr lang="zh-CN" altLang="en-US" sz="4000" dirty="0"/>
          </a:p>
        </p:txBody>
      </p:sp>
      <p:pic>
        <p:nvPicPr>
          <p:cNvPr id="205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94888" y="915901"/>
            <a:ext cx="7757388" cy="664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046958" y="3030567"/>
            <a:ext cx="8011317" cy="5632311"/>
          </a:xfrm>
          <a:prstGeom prst="rect">
            <a:avLst/>
          </a:prstGeom>
        </p:spPr>
        <p:txBody>
          <a:bodyPr wrap="square">
            <a:spAutoFit/>
          </a:bodyPr>
          <a:lstStyle/>
          <a:p>
            <a:pPr algn="l">
              <a:lnSpc>
                <a:spcPct val="150000"/>
              </a:lnSpc>
            </a:pPr>
            <a:r>
              <a:rPr lang="zh-CN" altLang="en-US" sz="4000" b="1" dirty="0" smtClean="0"/>
              <a:t>           例</a:t>
            </a:r>
            <a:r>
              <a:rPr lang="en-US" altLang="zh-CN" sz="4000" b="1" dirty="0" smtClean="0"/>
              <a:t>5</a:t>
            </a:r>
            <a:r>
              <a:rPr lang="zh-CN" altLang="en-US" sz="4000" b="1" dirty="0"/>
              <a:t> </a:t>
            </a:r>
            <a:r>
              <a:rPr lang="zh-CN" altLang="en-US" sz="4000" b="1" dirty="0" smtClean="0"/>
              <a:t> 螺纹</a:t>
            </a:r>
            <a:r>
              <a:rPr lang="zh-CN" altLang="en-US" sz="4000" b="1" dirty="0"/>
              <a:t>、齿轮和花键轴线的标注。如果以螺纹导出轴线为被测要素或基准</a:t>
            </a:r>
            <a:r>
              <a:rPr lang="zh-CN" altLang="en-US" sz="4000" b="1" dirty="0" smtClean="0"/>
              <a:t>要素时</a:t>
            </a:r>
            <a:r>
              <a:rPr lang="en-US" altLang="zh-CN" sz="4000" b="1" dirty="0"/>
              <a:t>,</a:t>
            </a:r>
            <a:r>
              <a:rPr lang="zh-CN" altLang="en-US" sz="4000" b="1" dirty="0">
                <a:solidFill>
                  <a:srgbClr val="FF0000"/>
                </a:solidFill>
              </a:rPr>
              <a:t>默认为螺纹中径圆柱的轴线</a:t>
            </a:r>
            <a:r>
              <a:rPr lang="en-US" altLang="zh-CN" sz="4000" b="1" dirty="0"/>
              <a:t>,</a:t>
            </a:r>
            <a:r>
              <a:rPr lang="zh-CN" altLang="en-US" sz="4000" b="1" dirty="0"/>
              <a:t>否则应标注“</a:t>
            </a:r>
            <a:r>
              <a:rPr lang="en-US" altLang="zh-CN" sz="4000" b="1" dirty="0" smtClean="0"/>
              <a:t>MD”</a:t>
            </a:r>
            <a:r>
              <a:rPr lang="zh-CN" altLang="en-US" sz="4000" b="1" dirty="0" smtClean="0"/>
              <a:t>表示</a:t>
            </a:r>
            <a:r>
              <a:rPr lang="zh-CN" altLang="en-US" sz="4000" b="1" dirty="0"/>
              <a:t>大径</a:t>
            </a:r>
            <a:r>
              <a:rPr lang="en-US" altLang="zh-CN" sz="4000" b="1" dirty="0"/>
              <a:t>,</a:t>
            </a:r>
            <a:r>
              <a:rPr lang="zh-CN" altLang="en-US" sz="4000" b="1" dirty="0"/>
              <a:t>标注“</a:t>
            </a:r>
            <a:r>
              <a:rPr lang="en-US" altLang="zh-CN" sz="4000" b="1" dirty="0" smtClean="0"/>
              <a:t>LD</a:t>
            </a:r>
            <a:r>
              <a:rPr lang="zh-CN" altLang="en-US" sz="4000" b="1" dirty="0" smtClean="0"/>
              <a:t>”表示</a:t>
            </a:r>
            <a:r>
              <a:rPr lang="zh-CN" altLang="en-US" sz="4000" b="1" dirty="0"/>
              <a:t>小径。如</a:t>
            </a:r>
            <a:r>
              <a:rPr lang="zh-CN" altLang="en-US" sz="4000" b="1" dirty="0" smtClean="0"/>
              <a:t>图</a:t>
            </a:r>
            <a:r>
              <a:rPr lang="en-US" altLang="zh-CN" sz="4000" b="1" dirty="0" smtClean="0"/>
              <a:t>4</a:t>
            </a:r>
            <a:r>
              <a:rPr lang="en-US" altLang="zh-CN" sz="4000" b="1" dirty="0"/>
              <a:t>. </a:t>
            </a:r>
            <a:r>
              <a:rPr lang="en-US" altLang="zh-CN" sz="4000" b="1" dirty="0" smtClean="0"/>
              <a:t>17(f ) </a:t>
            </a:r>
            <a:r>
              <a:rPr lang="zh-CN" altLang="en-US" sz="4000" b="1" dirty="0"/>
              <a:t>所示。</a:t>
            </a:r>
            <a:endParaRPr lang="zh-CN" altLang="en-US" sz="4000" b="1"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9850" y="7558088"/>
            <a:ext cx="7107237" cy="5987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237642" y="8538067"/>
            <a:ext cx="7820633" cy="4708981"/>
          </a:xfrm>
          <a:prstGeom prst="rect">
            <a:avLst/>
          </a:prstGeom>
        </p:spPr>
        <p:txBody>
          <a:bodyPr wrap="square">
            <a:spAutoFit/>
          </a:bodyPr>
          <a:lstStyle/>
          <a:p>
            <a:pPr algn="l">
              <a:lnSpc>
                <a:spcPct val="150000"/>
              </a:lnSpc>
            </a:pPr>
            <a:r>
              <a:rPr lang="zh-CN" altLang="en-US" sz="4000" b="1" dirty="0" smtClean="0"/>
              <a:t>          以</a:t>
            </a:r>
            <a:r>
              <a:rPr lang="zh-CN" altLang="en-US" sz="4000" b="1" dirty="0"/>
              <a:t>齿轮、花键轴线为被测要素或基准要素时</a:t>
            </a:r>
            <a:r>
              <a:rPr lang="en-US" altLang="zh-CN" sz="4000" b="1" dirty="0"/>
              <a:t>,</a:t>
            </a:r>
            <a:r>
              <a:rPr lang="zh-CN" altLang="en-US" sz="4000" b="1" dirty="0"/>
              <a:t>需注明所指的具体要素</a:t>
            </a:r>
            <a:r>
              <a:rPr lang="en-US" altLang="zh-CN" sz="4000" b="1" dirty="0"/>
              <a:t>,</a:t>
            </a:r>
            <a:r>
              <a:rPr lang="zh-CN" altLang="en-US" sz="4000" b="1" dirty="0"/>
              <a:t>如标注</a:t>
            </a:r>
            <a:r>
              <a:rPr lang="zh-CN" altLang="en-US" sz="4000" b="1" dirty="0">
                <a:solidFill>
                  <a:srgbClr val="FF0000"/>
                </a:solidFill>
              </a:rPr>
              <a:t>“</a:t>
            </a:r>
            <a:r>
              <a:rPr lang="en-US" altLang="zh-CN" sz="4000" b="1" dirty="0" smtClean="0">
                <a:solidFill>
                  <a:srgbClr val="FF0000"/>
                </a:solidFill>
              </a:rPr>
              <a:t>PD”</a:t>
            </a:r>
            <a:r>
              <a:rPr lang="zh-CN" altLang="en-US" sz="4000" b="1" dirty="0" smtClean="0">
                <a:solidFill>
                  <a:srgbClr val="FF0000"/>
                </a:solidFill>
              </a:rPr>
              <a:t>表示</a:t>
            </a:r>
            <a:r>
              <a:rPr lang="zh-CN" altLang="en-US" sz="4000" b="1" dirty="0">
                <a:solidFill>
                  <a:srgbClr val="FF0000"/>
                </a:solidFill>
              </a:rPr>
              <a:t>中径或</a:t>
            </a:r>
            <a:r>
              <a:rPr lang="zh-CN" altLang="en-US" sz="4000" b="1" dirty="0" smtClean="0">
                <a:solidFill>
                  <a:srgbClr val="FF0000"/>
                </a:solidFill>
              </a:rPr>
              <a:t>节圆直径</a:t>
            </a:r>
            <a:r>
              <a:rPr lang="en-US" altLang="zh-CN" sz="4000" b="1" dirty="0" smtClean="0"/>
              <a:t>,“MD”</a:t>
            </a:r>
            <a:r>
              <a:rPr lang="zh-CN" altLang="en-US" sz="4000" b="1" dirty="0" smtClean="0"/>
              <a:t>表示</a:t>
            </a:r>
            <a:r>
              <a:rPr lang="zh-CN" altLang="en-US" sz="4000" b="1" dirty="0"/>
              <a:t>大径</a:t>
            </a:r>
            <a:r>
              <a:rPr lang="en-US" altLang="zh-CN" sz="4000" b="1" dirty="0"/>
              <a:t>,“</a:t>
            </a:r>
            <a:r>
              <a:rPr lang="en-US" altLang="zh-CN" sz="4000" b="1" dirty="0" smtClean="0"/>
              <a:t>LD”</a:t>
            </a:r>
            <a:endParaRPr lang="en-US" altLang="zh-CN" sz="4000" b="1" dirty="0" smtClean="0"/>
          </a:p>
          <a:p>
            <a:pPr algn="l">
              <a:lnSpc>
                <a:spcPct val="150000"/>
              </a:lnSpc>
            </a:pPr>
            <a:r>
              <a:rPr lang="zh-CN" altLang="en-US" sz="4000" b="1" dirty="0" smtClean="0"/>
              <a:t>表示</a:t>
            </a:r>
            <a:r>
              <a:rPr lang="zh-CN" altLang="en-US" sz="4000" b="1" dirty="0"/>
              <a:t>小径。</a:t>
            </a:r>
            <a:endParaRPr lang="zh-CN" altLang="en-US"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additive="base">
                                        <p:cTn id="12" dur="500" fill="hold"/>
                                        <p:tgtEl>
                                          <p:spTgt spid="2051"/>
                                        </p:tgtEl>
                                        <p:attrNameLst>
                                          <p:attrName>ppt_x</p:attrName>
                                        </p:attrNameLst>
                                      </p:cBhvr>
                                      <p:tavLst>
                                        <p:tav tm="0">
                                          <p:val>
                                            <p:strVal val="#ppt_x"/>
                                          </p:val>
                                        </p:tav>
                                        <p:tav tm="100000">
                                          <p:val>
                                            <p:strVal val="#ppt_x"/>
                                          </p:val>
                                        </p:tav>
                                      </p:tavLst>
                                    </p:anim>
                                    <p:anim calcmode="lin" valueType="num">
                                      <p:cBhvr additive="base">
                                        <p:cTn id="13" dur="500" fill="hold"/>
                                        <p:tgtEl>
                                          <p:spTgt spid="2051"/>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52"/>
                                        </p:tgtEl>
                                        <p:attrNameLst>
                                          <p:attrName>style.visibility</p:attrName>
                                        </p:attrNameLst>
                                      </p:cBhvr>
                                      <p:to>
                                        <p:strVal val="visible"/>
                                      </p:to>
                                    </p:set>
                                    <p:anim calcmode="lin" valueType="num">
                                      <p:cBhvr additive="base">
                                        <p:cTn id="23" dur="500" fill="hold"/>
                                        <p:tgtEl>
                                          <p:spTgt spid="2052"/>
                                        </p:tgtEl>
                                        <p:attrNameLst>
                                          <p:attrName>ppt_x</p:attrName>
                                        </p:attrNameLst>
                                      </p:cBhvr>
                                      <p:tavLst>
                                        <p:tav tm="0">
                                          <p:val>
                                            <p:strVal val="#ppt_x"/>
                                          </p:val>
                                        </p:tav>
                                        <p:tav tm="100000">
                                          <p:val>
                                            <p:strVal val="#ppt_x"/>
                                          </p:val>
                                        </p:tav>
                                      </p:tavLst>
                                    </p:anim>
                                    <p:anim calcmode="lin" valueType="num">
                                      <p:cBhvr additive="base">
                                        <p:cTn id="24"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D689CE82-B339-40C5-837B-6D692FB00D13}" type="slidenum">
              <a:rPr lang="en-US" altLang="zh-CN" sz="4400">
                <a:solidFill>
                  <a:srgbClr val="0000FF"/>
                </a:solidFill>
              </a:rPr>
            </a:fld>
            <a:endParaRPr lang="en-US" altLang="zh-CN" sz="4400">
              <a:solidFill>
                <a:srgbClr val="0000FF"/>
              </a:solidFill>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4288" y="1462087"/>
            <a:ext cx="17518353" cy="1099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DC28DD79-E438-40D8-925F-20DF4EF37F4D}" type="slidenum">
              <a:rPr lang="en-US" altLang="zh-CN" smtClean="0"/>
            </a:fld>
            <a:endParaRPr lang="en-US" altLang="zh-CN"/>
          </a:p>
        </p:txBody>
      </p:sp>
      <p:sp>
        <p:nvSpPr>
          <p:cNvPr id="5" name="矩形 4"/>
          <p:cNvSpPr/>
          <p:nvPr/>
        </p:nvSpPr>
        <p:spPr>
          <a:xfrm>
            <a:off x="1162845" y="11213159"/>
            <a:ext cx="6752430" cy="1938992"/>
          </a:xfrm>
          <a:prstGeom prst="rect">
            <a:avLst/>
          </a:prstGeom>
        </p:spPr>
        <p:txBody>
          <a:bodyPr wrap="square">
            <a:spAutoFit/>
          </a:bodyPr>
          <a:lstStyle/>
          <a:p>
            <a:pPr algn="l">
              <a:lnSpc>
                <a:spcPct val="150000"/>
              </a:lnSpc>
            </a:pPr>
            <a:r>
              <a:rPr lang="en-US" altLang="zh-CN" sz="4000" b="1" dirty="0" smtClean="0"/>
              <a:t>       (</a:t>
            </a:r>
            <a:r>
              <a:rPr lang="en-US" altLang="zh-CN" sz="4000" b="1" dirty="0"/>
              <a:t>6) </a:t>
            </a:r>
            <a:r>
              <a:rPr lang="zh-CN" altLang="en-US" sz="4000" b="1" dirty="0"/>
              <a:t>表示螺纹与齿轮的</a:t>
            </a:r>
            <a:r>
              <a:rPr lang="en-US" altLang="zh-CN" sz="4000" b="1" dirty="0"/>
              <a:t>LD</a:t>
            </a:r>
            <a:r>
              <a:rPr lang="zh-CN" altLang="en-US" sz="4000" b="1" dirty="0"/>
              <a:t>、</a:t>
            </a:r>
            <a:r>
              <a:rPr lang="en-US" altLang="zh-CN" sz="4000" b="1" dirty="0"/>
              <a:t>PD </a:t>
            </a:r>
            <a:r>
              <a:rPr lang="zh-CN" altLang="en-US" sz="4000" b="1" dirty="0"/>
              <a:t>或</a:t>
            </a:r>
            <a:r>
              <a:rPr lang="en-US" altLang="zh-CN" sz="4000" b="1" dirty="0"/>
              <a:t>MD </a:t>
            </a:r>
            <a:r>
              <a:rPr lang="zh-CN" altLang="en-US" sz="4000" b="1" dirty="0"/>
              <a:t>的标注。</a:t>
            </a:r>
            <a:endParaRPr lang="zh-CN" altLang="en-US" sz="4000" b="1" dirty="0"/>
          </a:p>
        </p:txBody>
      </p:sp>
      <p:sp>
        <p:nvSpPr>
          <p:cNvPr id="6" name="矩形 5"/>
          <p:cNvSpPr/>
          <p:nvPr/>
        </p:nvSpPr>
        <p:spPr>
          <a:xfrm>
            <a:off x="2315303" y="703423"/>
            <a:ext cx="12000769" cy="830997"/>
          </a:xfrm>
          <a:prstGeom prst="rect">
            <a:avLst/>
          </a:prstGeom>
        </p:spPr>
        <p:txBody>
          <a:bodyPr wrap="square">
            <a:spAutoFit/>
          </a:bodyPr>
          <a:lstStyle/>
          <a:p>
            <a:pPr algn="l"/>
            <a:r>
              <a:rPr lang="en-US" altLang="zh-CN" sz="4800" b="1" dirty="0"/>
              <a:t>2. </a:t>
            </a:r>
            <a:r>
              <a:rPr lang="zh-CN" altLang="en-US" sz="4800" b="1" dirty="0"/>
              <a:t>公差框格相邻区域的标注顺序</a:t>
            </a:r>
            <a:endParaRPr lang="zh-CN" altLang="en-US" sz="4800" b="1" dirty="0"/>
          </a:p>
        </p:txBody>
      </p:sp>
      <p:sp>
        <p:nvSpPr>
          <p:cNvPr id="3" name="矩形 2"/>
          <p:cNvSpPr/>
          <p:nvPr/>
        </p:nvSpPr>
        <p:spPr>
          <a:xfrm>
            <a:off x="1285875" y="1538736"/>
            <a:ext cx="15659100" cy="1938992"/>
          </a:xfrm>
          <a:prstGeom prst="rect">
            <a:avLst/>
          </a:prstGeom>
        </p:spPr>
        <p:txBody>
          <a:bodyPr wrap="square">
            <a:spAutoFit/>
          </a:bodyPr>
          <a:lstStyle/>
          <a:p>
            <a:pPr algn="l">
              <a:lnSpc>
                <a:spcPct val="150000"/>
              </a:lnSpc>
            </a:pPr>
            <a:r>
              <a:rPr lang="zh-CN" altLang="en-US" sz="4000" b="1" dirty="0" smtClean="0"/>
              <a:t>        如果</a:t>
            </a:r>
            <a:r>
              <a:rPr lang="zh-CN" altLang="en-US" sz="4000" b="1" dirty="0"/>
              <a:t>在相邻注区域内有不止一个标注</a:t>
            </a:r>
            <a:r>
              <a:rPr lang="en-US" altLang="zh-CN" sz="4000" b="1" dirty="0"/>
              <a:t>,</a:t>
            </a:r>
            <a:r>
              <a:rPr lang="zh-CN" altLang="en-US" sz="4000" b="1" dirty="0"/>
              <a:t>这些标注应按照以下顺序给出</a:t>
            </a:r>
            <a:r>
              <a:rPr lang="en-US" altLang="zh-CN" sz="4000" b="1" dirty="0"/>
              <a:t>,</a:t>
            </a:r>
            <a:r>
              <a:rPr lang="zh-CN" altLang="en-US" sz="4000" b="1" dirty="0"/>
              <a:t>在每个标 注之间应留间隔。</a:t>
            </a:r>
            <a:endParaRPr lang="zh-CN" altLang="en-US" sz="4000" dirty="0"/>
          </a:p>
        </p:txBody>
      </p:sp>
      <p:sp>
        <p:nvSpPr>
          <p:cNvPr id="7" name="矩形 6"/>
          <p:cNvSpPr/>
          <p:nvPr/>
        </p:nvSpPr>
        <p:spPr>
          <a:xfrm>
            <a:off x="1925638" y="3461415"/>
            <a:ext cx="15019337" cy="898836"/>
          </a:xfrm>
          <a:prstGeom prst="rect">
            <a:avLst/>
          </a:prstGeom>
        </p:spPr>
        <p:txBody>
          <a:bodyPr wrap="square">
            <a:spAutoFit/>
          </a:bodyPr>
          <a:lstStyle/>
          <a:p>
            <a:pPr algn="l">
              <a:lnSpc>
                <a:spcPct val="150000"/>
              </a:lnSpc>
            </a:pPr>
            <a:r>
              <a:rPr lang="zh-CN" altLang="en-US" b="1" dirty="0"/>
              <a:t> </a:t>
            </a:r>
            <a:r>
              <a:rPr lang="en-US" altLang="zh-CN" sz="4000" b="1" dirty="0"/>
              <a:t>(1) </a:t>
            </a:r>
            <a:r>
              <a:rPr lang="zh-CN" altLang="en-US" sz="4000" b="1" dirty="0"/>
              <a:t>多个被测要素的标注</a:t>
            </a:r>
            <a:r>
              <a:rPr lang="en-US" altLang="zh-CN" sz="4000" b="1" dirty="0"/>
              <a:t>,</a:t>
            </a:r>
            <a:r>
              <a:rPr lang="zh-CN" altLang="en-US" sz="4000" b="1" dirty="0"/>
              <a:t>如 </a:t>
            </a:r>
            <a:r>
              <a:rPr lang="en-US" altLang="zh-CN" sz="4000" b="1" i="1" dirty="0"/>
              <a:t>n</a:t>
            </a:r>
            <a:r>
              <a:rPr lang="en-US" altLang="zh-CN" sz="4000" b="1" dirty="0"/>
              <a:t> × </a:t>
            </a:r>
            <a:r>
              <a:rPr lang="zh-CN" altLang="en-US" sz="4000" b="1" dirty="0"/>
              <a:t>或 </a:t>
            </a:r>
            <a:r>
              <a:rPr lang="en-US" altLang="zh-CN" sz="4000" b="1" i="1" dirty="0"/>
              <a:t>n</a:t>
            </a:r>
            <a:r>
              <a:rPr lang="en-US" altLang="zh-CN" sz="4000" b="1" dirty="0"/>
              <a:t> × </a:t>
            </a:r>
            <a:r>
              <a:rPr lang="en-US" altLang="zh-CN" sz="4000" b="1" i="1" dirty="0"/>
              <a:t>m </a:t>
            </a:r>
            <a:r>
              <a:rPr lang="en-US" altLang="zh-CN" sz="4000" b="1" dirty="0"/>
              <a:t>× ,</a:t>
            </a:r>
            <a:r>
              <a:rPr lang="zh-CN" altLang="en-US" sz="4000" b="1" dirty="0"/>
              <a:t>如</a:t>
            </a:r>
            <a:r>
              <a:rPr lang="en-US" altLang="zh-CN" sz="4000" b="1" i="1" dirty="0"/>
              <a:t> </a:t>
            </a:r>
            <a:r>
              <a:rPr lang="en-US" altLang="zh-CN" sz="4000" b="1" dirty="0"/>
              <a:t>8 × </a:t>
            </a:r>
            <a:r>
              <a:rPr lang="el-GR" altLang="zh-CN" sz="4000" b="1" i="1" dirty="0"/>
              <a:t>ϕ</a:t>
            </a:r>
            <a:r>
              <a:rPr lang="en-US" altLang="zh-CN" sz="4000" b="1" dirty="0"/>
              <a:t>10</a:t>
            </a:r>
            <a:r>
              <a:rPr lang="zh-CN" altLang="en-US" sz="4000" b="1" dirty="0" smtClean="0"/>
              <a:t>。</a:t>
            </a:r>
            <a:endParaRPr lang="zh-CN" altLang="en-US" sz="4000" b="1" dirty="0"/>
          </a:p>
        </p:txBody>
      </p:sp>
      <p:sp>
        <p:nvSpPr>
          <p:cNvPr id="8" name="矩形 7"/>
          <p:cNvSpPr/>
          <p:nvPr/>
        </p:nvSpPr>
        <p:spPr>
          <a:xfrm>
            <a:off x="1925638" y="4679663"/>
            <a:ext cx="10075862" cy="707886"/>
          </a:xfrm>
          <a:prstGeom prst="rect">
            <a:avLst/>
          </a:prstGeom>
        </p:spPr>
        <p:txBody>
          <a:bodyPr wrap="square">
            <a:spAutoFit/>
          </a:bodyPr>
          <a:lstStyle/>
          <a:p>
            <a:pPr algn="l"/>
            <a:r>
              <a:rPr lang="en-US" altLang="zh-CN" b="1" dirty="0"/>
              <a:t> </a:t>
            </a:r>
            <a:r>
              <a:rPr lang="en-US" altLang="zh-CN" sz="4000" b="1" dirty="0"/>
              <a:t>(2) </a:t>
            </a:r>
            <a:r>
              <a:rPr lang="zh-CN" altLang="en-US" sz="4000" b="1" dirty="0"/>
              <a:t>尺寸公差标注</a:t>
            </a:r>
            <a:r>
              <a:rPr lang="en-US" altLang="zh-CN" sz="4000" b="1" dirty="0"/>
              <a:t>,</a:t>
            </a:r>
            <a:r>
              <a:rPr lang="zh-CN" altLang="en-US" sz="4000" b="1" dirty="0"/>
              <a:t>例如 </a:t>
            </a:r>
            <a:r>
              <a:rPr lang="en-US" altLang="zh-CN" sz="4000" b="1" dirty="0"/>
              <a:t>8 × </a:t>
            </a:r>
            <a:r>
              <a:rPr lang="en-US" altLang="zh-CN" sz="4000" b="1" dirty="0" smtClean="0"/>
              <a:t>10H7</a:t>
            </a:r>
            <a:r>
              <a:rPr lang="zh-CN" altLang="en-US" sz="4000" b="1" dirty="0" smtClean="0"/>
              <a:t>。</a:t>
            </a:r>
            <a:endParaRPr lang="zh-CN" altLang="en-US" sz="4000" dirty="0"/>
          </a:p>
        </p:txBody>
      </p:sp>
      <p:grpSp>
        <p:nvGrpSpPr>
          <p:cNvPr id="10" name="组合 9"/>
          <p:cNvGrpSpPr/>
          <p:nvPr/>
        </p:nvGrpSpPr>
        <p:grpSpPr>
          <a:xfrm>
            <a:off x="1114425" y="5444699"/>
            <a:ext cx="11630026" cy="1938992"/>
            <a:chOff x="1114425" y="5444699"/>
            <a:chExt cx="11630026" cy="1938992"/>
          </a:xfrm>
        </p:grpSpPr>
        <p:sp>
          <p:nvSpPr>
            <p:cNvPr id="2" name="矩形 1"/>
            <p:cNvSpPr/>
            <p:nvPr/>
          </p:nvSpPr>
          <p:spPr bwMode="auto">
            <a:xfrm>
              <a:off x="4487003" y="6406129"/>
              <a:ext cx="799372" cy="914400"/>
            </a:xfrm>
            <a:prstGeom prst="rect">
              <a:avLst/>
            </a:prstGeom>
            <a:noFill/>
            <a:ln w="571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en-US" altLang="zh-CN" sz="4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8</a:t>
              </a:r>
              <a:endParaRPr kumimoji="1" lang="zh-CN" altLang="en-US" sz="48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p:txBody>
        </p:sp>
        <p:sp>
          <p:nvSpPr>
            <p:cNvPr id="9" name="矩形 8"/>
            <p:cNvSpPr/>
            <p:nvPr/>
          </p:nvSpPr>
          <p:spPr>
            <a:xfrm>
              <a:off x="1114425" y="5444699"/>
              <a:ext cx="11630026" cy="1938992"/>
            </a:xfrm>
            <a:prstGeom prst="rect">
              <a:avLst/>
            </a:prstGeom>
          </p:spPr>
          <p:txBody>
            <a:bodyPr wrap="square">
              <a:spAutoFit/>
            </a:bodyPr>
            <a:lstStyle/>
            <a:p>
              <a:pPr algn="l">
                <a:lnSpc>
                  <a:spcPct val="150000"/>
                </a:lnSpc>
              </a:pPr>
              <a:r>
                <a:rPr lang="en-US" altLang="zh-CN" sz="4000" b="1" dirty="0"/>
                <a:t> </a:t>
              </a:r>
              <a:r>
                <a:rPr lang="en-US" altLang="zh-CN" sz="4000" b="1" dirty="0" smtClean="0"/>
                <a:t>       (</a:t>
              </a:r>
              <a:r>
                <a:rPr lang="en-US" altLang="zh-CN" sz="4000" b="1" dirty="0"/>
                <a:t>3) </a:t>
              </a:r>
              <a:r>
                <a:rPr lang="zh-CN" altLang="en-US" sz="4000" b="1" dirty="0"/>
                <a:t>与联合要素无关的“区间 </a:t>
              </a:r>
              <a:r>
                <a:rPr lang="en-US" altLang="zh-CN" sz="4000" b="1" dirty="0"/>
                <a:t>”</a:t>
              </a:r>
              <a:r>
                <a:rPr lang="zh-CN" altLang="en-US" sz="4000" b="1" dirty="0"/>
                <a:t>标注</a:t>
              </a:r>
              <a:r>
                <a:rPr lang="en-US" altLang="zh-CN" sz="4000" b="1" dirty="0"/>
                <a:t>,</a:t>
              </a:r>
              <a:r>
                <a:rPr lang="zh-CN" altLang="en-US" sz="4000" b="1" dirty="0"/>
                <a:t>如图</a:t>
              </a:r>
              <a:r>
                <a:rPr lang="en-US" altLang="zh-CN" sz="4000" b="1" dirty="0"/>
                <a:t>4. 17(c) </a:t>
              </a:r>
              <a:r>
                <a:rPr lang="zh-CN" altLang="en-US" sz="4000" b="1" dirty="0"/>
                <a:t>中的底表面</a:t>
              </a:r>
              <a:r>
                <a:rPr lang="zh-CN" altLang="en-US" sz="4000" b="1" dirty="0" smtClean="0"/>
                <a:t>和         右侧的</a:t>
              </a:r>
              <a:r>
                <a:rPr lang="zh-CN" altLang="en-US" sz="4000" b="1" dirty="0"/>
                <a:t>表面。</a:t>
              </a:r>
              <a:endParaRPr lang="zh-CN" altLang="en-US" sz="4000" dirty="0"/>
            </a:p>
          </p:txBody>
        </p:sp>
      </p:grpSp>
      <p:grpSp>
        <p:nvGrpSpPr>
          <p:cNvPr id="16" name="组合 15"/>
          <p:cNvGrpSpPr/>
          <p:nvPr/>
        </p:nvGrpSpPr>
        <p:grpSpPr>
          <a:xfrm>
            <a:off x="14916150" y="3160143"/>
            <a:ext cx="4171950" cy="4333875"/>
            <a:chOff x="14859000" y="3360168"/>
            <a:chExt cx="4171950" cy="4333875"/>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59000" y="3360168"/>
              <a:ext cx="4171950"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直接连接符 11"/>
            <p:cNvCxnSpPr/>
            <p:nvPr/>
          </p:nvCxnSpPr>
          <p:spPr bwMode="auto">
            <a:xfrm>
              <a:off x="15459075" y="6669316"/>
              <a:ext cx="2400300" cy="0"/>
            </a:xfrm>
            <a:prstGeom prst="line">
              <a:avLst/>
            </a:prstGeom>
            <a:solidFill>
              <a:schemeClr val="accent1"/>
            </a:solid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bwMode="auto">
            <a:xfrm>
              <a:off x="17859375" y="5943600"/>
              <a:ext cx="0" cy="754291"/>
            </a:xfrm>
            <a:prstGeom prst="line">
              <a:avLst/>
            </a:prstGeom>
            <a:solidFill>
              <a:schemeClr val="accent1"/>
            </a:solid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矩形 14"/>
          <p:cNvSpPr/>
          <p:nvPr/>
        </p:nvSpPr>
        <p:spPr>
          <a:xfrm>
            <a:off x="982663" y="7265418"/>
            <a:ext cx="12247562" cy="1938992"/>
          </a:xfrm>
          <a:prstGeom prst="rect">
            <a:avLst/>
          </a:prstGeom>
        </p:spPr>
        <p:txBody>
          <a:bodyPr wrap="square">
            <a:spAutoFit/>
          </a:bodyPr>
          <a:lstStyle/>
          <a:p>
            <a:pPr algn="l">
              <a:lnSpc>
                <a:spcPct val="150000"/>
              </a:lnSpc>
            </a:pPr>
            <a:r>
              <a:rPr lang="en-US" altLang="zh-CN" b="1" dirty="0"/>
              <a:t> </a:t>
            </a:r>
            <a:r>
              <a:rPr lang="en-US" altLang="zh-CN" b="1" dirty="0" smtClean="0"/>
              <a:t>           </a:t>
            </a:r>
            <a:r>
              <a:rPr lang="en-US" altLang="zh-CN" sz="4000" b="1" dirty="0" smtClean="0"/>
              <a:t>(</a:t>
            </a:r>
            <a:r>
              <a:rPr lang="en-US" altLang="zh-CN" sz="4000" b="1" dirty="0"/>
              <a:t>4) </a:t>
            </a:r>
            <a:r>
              <a:rPr lang="zh-CN" altLang="en-US" sz="4000" b="1" dirty="0"/>
              <a:t>表示联合要素的</a:t>
            </a:r>
            <a:r>
              <a:rPr lang="en-US" altLang="zh-CN" sz="4000" b="1" dirty="0"/>
              <a:t>UF </a:t>
            </a:r>
            <a:r>
              <a:rPr lang="zh-CN" altLang="en-US" sz="4000" b="1" dirty="0"/>
              <a:t>以及用来表示构建每个联合要素的要素数量</a:t>
            </a:r>
            <a:r>
              <a:rPr lang="zh-CN" altLang="en-US" sz="4000" b="1" dirty="0" smtClean="0"/>
              <a:t>的 </a:t>
            </a:r>
            <a:r>
              <a:rPr lang="en-US" altLang="zh-CN" sz="4000" b="1" i="1" dirty="0" smtClean="0"/>
              <a:t>n </a:t>
            </a:r>
            <a:r>
              <a:rPr lang="en-US" altLang="zh-CN" sz="4000" b="1" dirty="0"/>
              <a:t>×</a:t>
            </a:r>
            <a:r>
              <a:rPr lang="zh-CN" altLang="en-US" sz="4000" b="1" dirty="0"/>
              <a:t>的标注</a:t>
            </a:r>
            <a:r>
              <a:rPr lang="en-US" altLang="zh-CN" sz="4000" b="1" dirty="0"/>
              <a:t>,</a:t>
            </a:r>
            <a:r>
              <a:rPr lang="zh-CN" altLang="en-US" sz="4000" b="1" dirty="0"/>
              <a:t>如图</a:t>
            </a:r>
            <a:r>
              <a:rPr lang="en-US" altLang="zh-CN" sz="4000" b="1" dirty="0"/>
              <a:t>4. 17(b)</a:t>
            </a:r>
            <a:r>
              <a:rPr lang="zh-CN" altLang="en-US" sz="4000" b="1" dirty="0"/>
              <a:t>。</a:t>
            </a:r>
            <a:endParaRPr lang="zh-CN" altLang="en-US" sz="4000" dirty="0"/>
          </a:p>
        </p:txBody>
      </p:sp>
      <p:grpSp>
        <p:nvGrpSpPr>
          <p:cNvPr id="18" name="组合 17"/>
          <p:cNvGrpSpPr/>
          <p:nvPr/>
        </p:nvGrpSpPr>
        <p:grpSpPr>
          <a:xfrm>
            <a:off x="14703056" y="7265418"/>
            <a:ext cx="4483837" cy="4660032"/>
            <a:chOff x="14575688" y="7412266"/>
            <a:chExt cx="4483837" cy="4660032"/>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5688" y="7688895"/>
              <a:ext cx="4483837" cy="4383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bwMode="auto">
            <a:xfrm>
              <a:off x="17887950" y="7412266"/>
              <a:ext cx="914400" cy="914400"/>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grpSp>
      <p:sp>
        <p:nvSpPr>
          <p:cNvPr id="19" name="矩形 18"/>
          <p:cNvSpPr/>
          <p:nvPr/>
        </p:nvSpPr>
        <p:spPr>
          <a:xfrm>
            <a:off x="1181396" y="9201314"/>
            <a:ext cx="6525122" cy="1938992"/>
          </a:xfrm>
          <a:prstGeom prst="rect">
            <a:avLst/>
          </a:prstGeom>
        </p:spPr>
        <p:txBody>
          <a:bodyPr wrap="square">
            <a:spAutoFit/>
          </a:bodyPr>
          <a:lstStyle/>
          <a:p>
            <a:pPr algn="l">
              <a:lnSpc>
                <a:spcPct val="150000"/>
              </a:lnSpc>
            </a:pPr>
            <a:r>
              <a:rPr lang="en-US" altLang="zh-CN" sz="4000" b="1" dirty="0" smtClean="0"/>
              <a:t>        (</a:t>
            </a:r>
            <a:r>
              <a:rPr lang="en-US" altLang="zh-CN" sz="4000" b="1" dirty="0"/>
              <a:t>5) </a:t>
            </a:r>
            <a:r>
              <a:rPr lang="zh-CN" altLang="en-US" sz="4000" b="1" dirty="0"/>
              <a:t>表示横截面</a:t>
            </a:r>
            <a:r>
              <a:rPr lang="en-US" altLang="zh-CN" sz="4000" b="1" dirty="0"/>
              <a:t>ACS </a:t>
            </a:r>
            <a:r>
              <a:rPr lang="zh-CN" altLang="en-US" sz="4000" b="1" dirty="0"/>
              <a:t>的标注</a:t>
            </a:r>
            <a:r>
              <a:rPr lang="en-US" altLang="zh-CN" sz="4000" b="1" dirty="0"/>
              <a:t>,</a:t>
            </a:r>
            <a:r>
              <a:rPr lang="zh-CN" altLang="en-US" sz="4000" b="1" dirty="0"/>
              <a:t>如图</a:t>
            </a:r>
            <a:r>
              <a:rPr lang="en-US" altLang="zh-CN" sz="4000" b="1" dirty="0"/>
              <a:t>4. 17(a)</a:t>
            </a:r>
            <a:r>
              <a:rPr lang="zh-CN" altLang="en-US" sz="4000" b="1" dirty="0"/>
              <a:t>。</a:t>
            </a:r>
            <a:endParaRPr lang="zh-CN" altLang="en-US" sz="4000" b="1" dirty="0"/>
          </a:p>
        </p:txBody>
      </p:sp>
      <p:grpSp>
        <p:nvGrpSpPr>
          <p:cNvPr id="21" name="组合 20"/>
          <p:cNvGrpSpPr/>
          <p:nvPr/>
        </p:nvGrpSpPr>
        <p:grpSpPr>
          <a:xfrm>
            <a:off x="8534397" y="9290226"/>
            <a:ext cx="5610225" cy="4352925"/>
            <a:chOff x="8705847" y="9547401"/>
            <a:chExt cx="5610225" cy="4352925"/>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5847" y="9547401"/>
              <a:ext cx="5610225"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bwMode="auto">
            <a:xfrm>
              <a:off x="9915525" y="11895313"/>
              <a:ext cx="1345463" cy="835314"/>
            </a:xfrm>
            <a:prstGeom prst="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1+#ppt_w/2"/>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ppt_x"/>
                                          </p:val>
                                        </p:tav>
                                        <p:tav tm="100000">
                                          <p:val>
                                            <p:strVal val="#ppt_x"/>
                                          </p:val>
                                        </p:tav>
                                      </p:tavLst>
                                    </p:anim>
                                    <p:anim calcmode="lin" valueType="num">
                                      <p:cBhvr additive="base">
                                        <p:cTn id="5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P spid="7" grpId="0"/>
      <p:bldP spid="8" grpId="0"/>
      <p:bldP spid="15"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21279FB6-FF8C-4FA8-ACA9-1A9960286689}" type="slidenum">
              <a:rPr lang="en-US" altLang="zh-CN" sz="4400">
                <a:solidFill>
                  <a:srgbClr val="0000FF"/>
                </a:solidFill>
              </a:rPr>
            </a:fld>
            <a:endParaRPr lang="en-US" altLang="zh-CN" sz="4400">
              <a:solidFill>
                <a:srgbClr val="0000FF"/>
              </a:solidFill>
            </a:endParaRPr>
          </a:p>
        </p:txBody>
      </p:sp>
      <p:sp>
        <p:nvSpPr>
          <p:cNvPr id="24722" name="Text Box 146"/>
          <p:cNvSpPr txBox="1">
            <a:spLocks noChangeArrowheads="1"/>
          </p:cNvSpPr>
          <p:nvPr/>
        </p:nvSpPr>
        <p:spPr bwMode="auto">
          <a:xfrm>
            <a:off x="4136932" y="724377"/>
            <a:ext cx="9409324" cy="10398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zh-CN" altLang="en-US" sz="5400" b="1" dirty="0"/>
              <a:t>课堂练习</a:t>
            </a:r>
            <a:endParaRPr kumimoji="0" lang="zh-CN" altLang="en-US" sz="5400" b="1" dirty="0"/>
          </a:p>
        </p:txBody>
      </p:sp>
      <p:sp>
        <p:nvSpPr>
          <p:cNvPr id="24724" name="Text Box 148"/>
          <p:cNvSpPr txBox="1">
            <a:spLocks noChangeArrowheads="1"/>
          </p:cNvSpPr>
          <p:nvPr/>
        </p:nvSpPr>
        <p:spPr bwMode="auto">
          <a:xfrm>
            <a:off x="2886092" y="1709359"/>
            <a:ext cx="13624260" cy="947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06790" tIns="103394" rIns="206790" bIns="103394">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800" b="1" dirty="0"/>
              <a:t>请解释下图标注的含义。</a:t>
            </a:r>
            <a:endParaRPr lang="zh-CN" altLang="en-US" sz="4800" b="1" dirty="0"/>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28967" y="3063551"/>
            <a:ext cx="7453711" cy="4504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1806" y="2267583"/>
            <a:ext cx="3884493" cy="556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圆角矩形 7">
            <a:hlinkClick r:id="rId3" action="ppaction://hlinksldjump"/>
          </p:cNvPr>
          <p:cNvSpPr/>
          <p:nvPr/>
        </p:nvSpPr>
        <p:spPr bwMode="auto">
          <a:xfrm>
            <a:off x="15746503" y="12915900"/>
            <a:ext cx="3669392" cy="1143001"/>
          </a:xfrm>
          <a:prstGeom prst="roundRect">
            <a:avLst/>
          </a:prstGeom>
          <a:solidFill>
            <a:schemeClr val="accent5"/>
          </a:solid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rPr>
              <a:t>返回目录</a:t>
            </a:r>
            <a:endParaRPr kumimoji="1" lang="zh-CN" altLang="en-US" sz="5400" b="0" i="0" u="none" strike="noStrike" cap="none" normalizeH="0" baseline="0" dirty="0" smtClean="0">
              <a:ln>
                <a:noFill/>
              </a:ln>
              <a:solidFill>
                <a:schemeClr val="tx1"/>
              </a:solidFill>
              <a:effectLst/>
              <a:latin typeface="华文行楷" panose="02010800040101010101" pitchFamily="2" charset="-122"/>
              <a:ea typeface="华文行楷" panose="02010800040101010101" pitchFamily="2" charset="-122"/>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9137" y="8043863"/>
            <a:ext cx="16182975" cy="454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722"/>
                                        </p:tgtEl>
                                        <p:attrNameLst>
                                          <p:attrName>style.visibility</p:attrName>
                                        </p:attrNameLst>
                                      </p:cBhvr>
                                      <p:to>
                                        <p:strVal val="visible"/>
                                      </p:to>
                                    </p:set>
                                    <p:animEffect transition="in" filter="wipe(left)">
                                      <p:cBhvr>
                                        <p:cTn id="7" dur="300"/>
                                        <p:tgtEl>
                                          <p:spTgt spid="247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724"/>
                                        </p:tgtEl>
                                        <p:attrNameLst>
                                          <p:attrName>style.visibility</p:attrName>
                                        </p:attrNameLst>
                                      </p:cBhvr>
                                      <p:to>
                                        <p:strVal val="visible"/>
                                      </p:to>
                                    </p:set>
                                    <p:animEffect transition="in" filter="wipe(left)">
                                      <p:cBhvr>
                                        <p:cTn id="12" dur="300"/>
                                        <p:tgtEl>
                                          <p:spTgt spid="247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 calcmode="lin" valueType="num">
                                      <p:cBhvr additive="base">
                                        <p:cTn id="17" dur="500" fill="hold"/>
                                        <p:tgtEl>
                                          <p:spTgt spid="4098"/>
                                        </p:tgtEl>
                                        <p:attrNameLst>
                                          <p:attrName>ppt_x</p:attrName>
                                        </p:attrNameLst>
                                      </p:cBhvr>
                                      <p:tavLst>
                                        <p:tav tm="0">
                                          <p:val>
                                            <p:strVal val="0-#ppt_w/2"/>
                                          </p:val>
                                        </p:tav>
                                        <p:tav tm="100000">
                                          <p:val>
                                            <p:strVal val="#ppt_x"/>
                                          </p:val>
                                        </p:tav>
                                      </p:tavLst>
                                    </p:anim>
                                    <p:anim calcmode="lin" valueType="num">
                                      <p:cBhvr additive="base">
                                        <p:cTn id="18" dur="500" fill="hold"/>
                                        <p:tgtEl>
                                          <p:spTgt spid="409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cBhvr additive="base">
                                        <p:cTn id="23" dur="500" fill="hold"/>
                                        <p:tgtEl>
                                          <p:spTgt spid="4099"/>
                                        </p:tgtEl>
                                        <p:attrNameLst>
                                          <p:attrName>ppt_x</p:attrName>
                                        </p:attrNameLst>
                                      </p:cBhvr>
                                      <p:tavLst>
                                        <p:tav tm="0">
                                          <p:val>
                                            <p:strVal val="1+#ppt_w/2"/>
                                          </p:val>
                                        </p:tav>
                                        <p:tav tm="100000">
                                          <p:val>
                                            <p:strVal val="#ppt_x"/>
                                          </p:val>
                                        </p:tav>
                                      </p:tavLst>
                                    </p:anim>
                                    <p:anim calcmode="lin" valueType="num">
                                      <p:cBhvr additive="base">
                                        <p:cTn id="24"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22" grpId="0" autoUpdateAnimBg="0"/>
      <p:bldP spid="2472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E15BFF9E-A946-4C0F-9689-D473D3016168}" type="slidenum">
              <a:rPr lang="en-US" altLang="zh-CN" sz="4400">
                <a:solidFill>
                  <a:srgbClr val="0000FF"/>
                </a:solidFill>
              </a:rPr>
            </a:fld>
            <a:endParaRPr lang="en-US" altLang="zh-CN" sz="4400">
              <a:solidFill>
                <a:srgbClr val="0000FF"/>
              </a:solidFill>
            </a:endParaRPr>
          </a:p>
        </p:txBody>
      </p:sp>
      <p:sp>
        <p:nvSpPr>
          <p:cNvPr id="11" name="Text Box 4"/>
          <p:cNvSpPr txBox="1">
            <a:spLocks noChangeArrowheads="1"/>
          </p:cNvSpPr>
          <p:nvPr/>
        </p:nvSpPr>
        <p:spPr bwMode="auto">
          <a:xfrm>
            <a:off x="2818631" y="582111"/>
            <a:ext cx="7811441" cy="91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900" b="1" dirty="0">
                <a:solidFill>
                  <a:srgbClr val="FF3399"/>
                </a:solidFill>
              </a:rPr>
              <a:t>几何要素分类：</a:t>
            </a:r>
            <a:endParaRPr lang="zh-CN" altLang="en-US" sz="4900" b="1" dirty="0">
              <a:solidFill>
                <a:srgbClr val="FF3399"/>
              </a:solidFill>
            </a:endParaRPr>
          </a:p>
        </p:txBody>
      </p:sp>
      <p:sp>
        <p:nvSpPr>
          <p:cNvPr id="12" name="Text Box 5"/>
          <p:cNvSpPr txBox="1">
            <a:spLocks noChangeArrowheads="1"/>
          </p:cNvSpPr>
          <p:nvPr/>
        </p:nvSpPr>
        <p:spPr bwMode="auto">
          <a:xfrm>
            <a:off x="2839122" y="1564233"/>
            <a:ext cx="9239253" cy="91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4900" b="1" dirty="0"/>
              <a:t>1.  </a:t>
            </a:r>
            <a:r>
              <a:rPr lang="zh-CN" altLang="en-US" sz="4900" b="1" dirty="0"/>
              <a:t>按结构特征分</a:t>
            </a:r>
            <a:endParaRPr lang="zh-CN" altLang="en-US" sz="4900" b="1" dirty="0"/>
          </a:p>
        </p:txBody>
      </p:sp>
      <p:sp>
        <p:nvSpPr>
          <p:cNvPr id="13" name="Text Box 6"/>
          <p:cNvSpPr txBox="1">
            <a:spLocks noChangeArrowheads="1"/>
          </p:cNvSpPr>
          <p:nvPr/>
        </p:nvSpPr>
        <p:spPr bwMode="auto">
          <a:xfrm>
            <a:off x="2472338" y="2594362"/>
            <a:ext cx="11151034" cy="91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900" b="1" dirty="0"/>
              <a:t>（</a:t>
            </a:r>
            <a:r>
              <a:rPr lang="en-US" altLang="zh-CN" sz="4900" b="1" dirty="0"/>
              <a:t>1</a:t>
            </a:r>
            <a:r>
              <a:rPr lang="zh-CN" altLang="en-US" sz="4900" b="1" dirty="0"/>
              <a:t>）</a:t>
            </a:r>
            <a:r>
              <a:rPr lang="zh-CN" altLang="en-US" sz="4900" b="1" dirty="0">
                <a:solidFill>
                  <a:srgbClr val="FF0000"/>
                </a:solidFill>
              </a:rPr>
              <a:t>组成要素</a:t>
            </a:r>
            <a:r>
              <a:rPr lang="zh-CN" altLang="en-US" sz="4900" b="1" dirty="0"/>
              <a:t>（轮廓要素）</a:t>
            </a:r>
            <a:endParaRPr lang="zh-CN" altLang="en-US" sz="4900" b="1" dirty="0"/>
          </a:p>
        </p:txBody>
      </p:sp>
      <p:sp>
        <p:nvSpPr>
          <p:cNvPr id="14" name="Text Box 7"/>
          <p:cNvSpPr txBox="1">
            <a:spLocks noChangeArrowheads="1"/>
          </p:cNvSpPr>
          <p:nvPr/>
        </p:nvSpPr>
        <p:spPr bwMode="auto">
          <a:xfrm>
            <a:off x="2868592" y="3602574"/>
            <a:ext cx="14667235" cy="91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900" b="1" dirty="0">
                <a:solidFill>
                  <a:srgbClr val="FF3399"/>
                </a:solidFill>
              </a:rPr>
              <a:t>组成要素</a:t>
            </a:r>
            <a:r>
              <a:rPr lang="zh-CN" altLang="en-US" sz="4900" b="1" dirty="0"/>
              <a:t>是指零件</a:t>
            </a:r>
            <a:r>
              <a:rPr lang="zh-CN" altLang="en-US" sz="4900" b="1" dirty="0" smtClean="0"/>
              <a:t>的实际表面</a:t>
            </a:r>
            <a:r>
              <a:rPr lang="zh-CN" altLang="en-US" sz="4900" b="1" dirty="0"/>
              <a:t>或表面上的线。</a:t>
            </a:r>
            <a:endParaRPr lang="zh-CN" altLang="en-US" sz="4900" b="1" dirty="0"/>
          </a:p>
        </p:txBody>
      </p:sp>
      <p:sp>
        <p:nvSpPr>
          <p:cNvPr id="15" name="Text Box 8"/>
          <p:cNvSpPr txBox="1">
            <a:spLocks noChangeArrowheads="1"/>
          </p:cNvSpPr>
          <p:nvPr/>
        </p:nvSpPr>
        <p:spPr bwMode="auto">
          <a:xfrm>
            <a:off x="1445267" y="4324578"/>
            <a:ext cx="16065773" cy="2478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50000"/>
              </a:lnSpc>
            </a:pPr>
            <a:r>
              <a:rPr lang="en-US" altLang="zh-CN" sz="4900" b="1" dirty="0"/>
              <a:t>         </a:t>
            </a:r>
            <a:r>
              <a:rPr lang="zh-CN" altLang="en-US" sz="4900" b="1" dirty="0"/>
              <a:t>例如图</a:t>
            </a:r>
            <a:r>
              <a:rPr lang="en-US" altLang="zh-CN" sz="4900" b="1" dirty="0"/>
              <a:t>4.2</a:t>
            </a:r>
            <a:r>
              <a:rPr lang="zh-CN" altLang="en-US" sz="4900" b="1" dirty="0"/>
              <a:t>中的球面、圆柱面、圆锥面、端平面和圆锥面的素线。</a:t>
            </a:r>
            <a:endParaRPr lang="zh-CN" altLang="en-US" sz="4900" b="1" dirty="0"/>
          </a:p>
        </p:txBody>
      </p:sp>
      <p:pic>
        <p:nvPicPr>
          <p:cNvPr id="1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63930" y="6036487"/>
            <a:ext cx="9537971" cy="717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
                                        </p:tgtEl>
                                        <p:attrNameLst>
                                          <p:attrName>style.visibility</p:attrName>
                                        </p:attrNameLst>
                                      </p:cBhvr>
                                      <p:to>
                                        <p:strVal val="visible"/>
                                      </p:to>
                                    </p:set>
                                    <p:animEffect transition="in" filter="wipe(left)">
                                      <p:cBhvr>
                                        <p:cTn id="12" dur="3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
                                        </p:tgtEl>
                                        <p:attrNameLst>
                                          <p:attrName>style.visibility</p:attrName>
                                        </p:attrNameLst>
                                      </p:cBhvr>
                                      <p:to>
                                        <p:strVal val="visible"/>
                                      </p:to>
                                    </p:set>
                                    <p:animEffect transition="in" filter="wipe(left)">
                                      <p:cBhvr>
                                        <p:cTn id="17" dur="3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4"/>
                                        </p:tgtEl>
                                        <p:attrNameLst>
                                          <p:attrName>style.visibility</p:attrName>
                                        </p:attrNameLst>
                                      </p:cBhvr>
                                      <p:to>
                                        <p:strVal val="visible"/>
                                      </p:to>
                                    </p:set>
                                    <p:animEffect transition="in" filter="wipe(left)">
                                      <p:cBhvr>
                                        <p:cTn id="22" dur="3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5"/>
                                        </p:tgtEl>
                                        <p:attrNameLst>
                                          <p:attrName>style.visibility</p:attrName>
                                        </p:attrNameLst>
                                      </p:cBhvr>
                                      <p:to>
                                        <p:strVal val="visible"/>
                                      </p:to>
                                    </p:set>
                                    <p:animEffect transition="in" filter="wipe(left)">
                                      <p:cBhvr>
                                        <p:cTn id="27" dur="3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utoUpdateAnimBg="0"/>
      <p:bldP spid="13" grpId="0" autoUpdateAnimBg="0"/>
      <p:bldP spid="14" grpId="0" autoUpdateAnimBg="0"/>
      <p:bldP spid="1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639D2EF4-B637-4049-8B57-1A9903E76252}" type="slidenum">
              <a:rPr lang="en-US" altLang="zh-CN" sz="4400">
                <a:solidFill>
                  <a:srgbClr val="0000FF"/>
                </a:solidFill>
              </a:rPr>
            </a:fld>
            <a:endParaRPr lang="en-US" altLang="zh-CN" sz="4400">
              <a:solidFill>
                <a:srgbClr val="0000FF"/>
              </a:solidFill>
            </a:endParaRPr>
          </a:p>
        </p:txBody>
      </p:sp>
      <p:sp>
        <p:nvSpPr>
          <p:cNvPr id="62468" name="Text Box 4"/>
          <p:cNvSpPr txBox="1">
            <a:spLocks noChangeArrowheads="1"/>
          </p:cNvSpPr>
          <p:nvPr/>
        </p:nvSpPr>
        <p:spPr bwMode="auto">
          <a:xfrm>
            <a:off x="1705608" y="638518"/>
            <a:ext cx="12816438" cy="81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300" b="1" dirty="0"/>
              <a:t>组成要素中按</a:t>
            </a:r>
            <a:r>
              <a:rPr lang="zh-CN" altLang="en-US" sz="4300" b="1" dirty="0">
                <a:solidFill>
                  <a:srgbClr val="FF3399"/>
                </a:solidFill>
              </a:rPr>
              <a:t>存在的状态</a:t>
            </a:r>
            <a:r>
              <a:rPr lang="zh-CN" altLang="en-US" sz="4300" b="1" dirty="0"/>
              <a:t>又可分为：</a:t>
            </a:r>
            <a:endParaRPr lang="zh-CN" altLang="en-US" sz="4300" b="1" dirty="0"/>
          </a:p>
        </p:txBody>
      </p:sp>
      <p:sp>
        <p:nvSpPr>
          <p:cNvPr id="62469" name="Text Box 5"/>
          <p:cNvSpPr txBox="1">
            <a:spLocks noChangeArrowheads="1"/>
          </p:cNvSpPr>
          <p:nvPr/>
        </p:nvSpPr>
        <p:spPr bwMode="auto">
          <a:xfrm>
            <a:off x="511780" y="1363609"/>
            <a:ext cx="16001178" cy="177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4300" b="1" dirty="0"/>
              <a:t>       （</a:t>
            </a:r>
            <a:r>
              <a:rPr lang="en-US" altLang="zh-CN" sz="4300" b="1" i="1" dirty="0"/>
              <a:t>a</a:t>
            </a:r>
            <a:r>
              <a:rPr lang="zh-CN" altLang="en-US" sz="4300" b="1" dirty="0"/>
              <a:t>） </a:t>
            </a:r>
            <a:r>
              <a:rPr lang="zh-CN" altLang="en-US" sz="4300" b="1" dirty="0">
                <a:solidFill>
                  <a:srgbClr val="FF3399"/>
                </a:solidFill>
              </a:rPr>
              <a:t>公称组成要素</a:t>
            </a:r>
            <a:r>
              <a:rPr lang="en-US" altLang="zh-CN" sz="4300" b="1" dirty="0"/>
              <a:t>—</a:t>
            </a:r>
            <a:r>
              <a:rPr lang="zh-CN" altLang="en-US" sz="4300" b="1" dirty="0"/>
              <a:t>是指由技术制图或其他方法确定的理论正确组成要素。如图</a:t>
            </a:r>
            <a:r>
              <a:rPr lang="en-US" altLang="zh-CN" sz="4300" b="1" dirty="0"/>
              <a:t>4.3</a:t>
            </a:r>
            <a:r>
              <a:rPr lang="zh-CN" altLang="en-US" sz="4300" b="1" dirty="0"/>
              <a:t>（</a:t>
            </a:r>
            <a:r>
              <a:rPr lang="en-US" altLang="zh-CN" sz="4300" b="1" dirty="0"/>
              <a:t>a)</a:t>
            </a:r>
            <a:r>
              <a:rPr lang="zh-CN" altLang="en-US" sz="4300" b="1" dirty="0"/>
              <a:t>所示。</a:t>
            </a:r>
            <a:endParaRPr lang="zh-CN" altLang="en-US" sz="4300" b="1" dirty="0"/>
          </a:p>
        </p:txBody>
      </p:sp>
      <p:sp>
        <p:nvSpPr>
          <p:cNvPr id="62479" name="Text Box 15"/>
          <p:cNvSpPr txBox="1">
            <a:spLocks noChangeArrowheads="1"/>
          </p:cNvSpPr>
          <p:nvPr/>
        </p:nvSpPr>
        <p:spPr bwMode="auto">
          <a:xfrm>
            <a:off x="1399027" y="3009030"/>
            <a:ext cx="18195732" cy="177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4300" b="1" dirty="0"/>
              <a:t>（</a:t>
            </a:r>
            <a:r>
              <a:rPr lang="en-US" altLang="zh-CN" sz="4300" b="1" i="1" dirty="0"/>
              <a:t>b</a:t>
            </a:r>
            <a:r>
              <a:rPr lang="zh-CN" altLang="en-US" sz="4300" b="1" dirty="0"/>
              <a:t>） </a:t>
            </a:r>
            <a:r>
              <a:rPr lang="zh-CN" altLang="en-US" sz="4300" b="1" dirty="0">
                <a:solidFill>
                  <a:srgbClr val="FF3399"/>
                </a:solidFill>
              </a:rPr>
              <a:t>实际（组成）要素</a:t>
            </a:r>
            <a:r>
              <a:rPr lang="en-US" altLang="zh-CN" sz="4300" b="1" dirty="0"/>
              <a:t>—</a:t>
            </a:r>
            <a:r>
              <a:rPr lang="zh-CN" altLang="en-US" sz="4300" b="1" dirty="0"/>
              <a:t>是指加工后零件上实际存在的要素。</a:t>
            </a:r>
            <a:endParaRPr lang="en-US" altLang="zh-CN" sz="4300" b="1" dirty="0"/>
          </a:p>
          <a:p>
            <a:pPr algn="l" eaLnBrk="1" hangingPunct="1">
              <a:lnSpc>
                <a:spcPct val="120000"/>
              </a:lnSpc>
            </a:pPr>
            <a:r>
              <a:rPr lang="en-US" altLang="zh-CN" sz="4300" b="1" dirty="0"/>
              <a:t>            </a:t>
            </a:r>
            <a:r>
              <a:rPr lang="zh-CN" altLang="en-US" sz="4300" b="1" dirty="0"/>
              <a:t>如图</a:t>
            </a:r>
            <a:r>
              <a:rPr lang="en-US" altLang="zh-CN" sz="4300" b="1" dirty="0"/>
              <a:t>4.3</a:t>
            </a:r>
            <a:r>
              <a:rPr lang="zh-CN" altLang="en-US" sz="4300" b="1" dirty="0"/>
              <a:t>（</a:t>
            </a:r>
            <a:r>
              <a:rPr lang="en-US" altLang="zh-CN" sz="4300" b="1" dirty="0"/>
              <a:t>b)</a:t>
            </a:r>
            <a:r>
              <a:rPr lang="zh-CN" altLang="en-US" sz="4300" b="1" dirty="0"/>
              <a:t>所示。</a:t>
            </a:r>
            <a:endParaRPr lang="zh-CN" altLang="en-US" sz="4300" b="1" dirty="0"/>
          </a:p>
        </p:txBody>
      </p:sp>
      <p:pic>
        <p:nvPicPr>
          <p:cNvPr id="8201"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7274" y="7307966"/>
            <a:ext cx="5389052" cy="6821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7688" y="7469923"/>
            <a:ext cx="5642073" cy="631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6701" y="7431388"/>
            <a:ext cx="5532485" cy="6429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17"/>
          <p:cNvSpPr>
            <a:spLocks noChangeArrowheads="1"/>
          </p:cNvSpPr>
          <p:nvPr/>
        </p:nvSpPr>
        <p:spPr bwMode="auto">
          <a:xfrm>
            <a:off x="1510458" y="4594923"/>
            <a:ext cx="17124751" cy="177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p>
            <a:pPr marL="611505" indent="-611505" algn="l">
              <a:lnSpc>
                <a:spcPct val="120000"/>
              </a:lnSpc>
              <a:buFontTx/>
              <a:buAutoNum type="alphaLcParenBoth" startAt="3"/>
            </a:pPr>
            <a:r>
              <a:rPr lang="zh-CN" altLang="en-US" sz="4300" b="1" dirty="0">
                <a:solidFill>
                  <a:srgbClr val="FF3300"/>
                </a:solidFill>
              </a:rPr>
              <a:t>提取组成要素</a:t>
            </a:r>
            <a:r>
              <a:rPr lang="en-US" altLang="zh-CN" sz="4300" b="1" dirty="0"/>
              <a:t>—</a:t>
            </a:r>
            <a:r>
              <a:rPr lang="zh-CN" altLang="en-US" sz="4300" b="1" dirty="0"/>
              <a:t>是指按规定的方法由实际（组成）要素提取有限数目的点   所形成的实际要素的近似替代。如图</a:t>
            </a:r>
            <a:r>
              <a:rPr lang="en-US" altLang="zh-CN" sz="4300" b="1" dirty="0"/>
              <a:t>4.3</a:t>
            </a:r>
            <a:r>
              <a:rPr lang="zh-CN" altLang="en-US" sz="4300" b="1" dirty="0"/>
              <a:t>（</a:t>
            </a:r>
            <a:r>
              <a:rPr lang="en-US" altLang="zh-CN" sz="4300" b="1" dirty="0"/>
              <a:t>c</a:t>
            </a:r>
            <a:r>
              <a:rPr lang="zh-CN" altLang="en-US" sz="4300" b="1" dirty="0"/>
              <a:t>）中所示。</a:t>
            </a:r>
            <a:endParaRPr lang="zh-CN" altLang="en-US" sz="4300" b="1" dirty="0"/>
          </a:p>
        </p:txBody>
      </p:sp>
      <p:sp>
        <p:nvSpPr>
          <p:cNvPr id="11" name="Text Box 5"/>
          <p:cNvSpPr txBox="1">
            <a:spLocks noChangeArrowheads="1"/>
          </p:cNvSpPr>
          <p:nvPr/>
        </p:nvSpPr>
        <p:spPr bwMode="auto">
          <a:xfrm>
            <a:off x="1175776" y="6055111"/>
            <a:ext cx="17794114" cy="1260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5900" dirty="0"/>
              <a:t> </a:t>
            </a:r>
            <a:r>
              <a:rPr lang="zh-CN" altLang="en-US" sz="4300" b="1" dirty="0"/>
              <a:t>在评定几何误差时，通常以</a:t>
            </a:r>
            <a:r>
              <a:rPr lang="zh-CN" altLang="en-US" sz="4300" b="1" dirty="0">
                <a:solidFill>
                  <a:srgbClr val="FF3300"/>
                </a:solidFill>
              </a:rPr>
              <a:t>提取</a:t>
            </a:r>
            <a:r>
              <a:rPr lang="zh-CN" altLang="en-US" sz="4300" b="1" dirty="0"/>
              <a:t>组成</a:t>
            </a:r>
            <a:r>
              <a:rPr lang="zh-CN" altLang="en-US" sz="4300" b="1" dirty="0">
                <a:solidFill>
                  <a:srgbClr val="FF3300"/>
                </a:solidFill>
              </a:rPr>
              <a:t>要素代替实际（组成）要素</a:t>
            </a:r>
            <a:r>
              <a:rPr lang="zh-CN" altLang="en-US" sz="4300" b="1" dirty="0"/>
              <a:t>。</a:t>
            </a:r>
            <a:endParaRPr lang="zh-CN" altLang="en-US" sz="4300" b="1" dirty="0"/>
          </a:p>
        </p:txBody>
      </p:sp>
      <p:sp>
        <p:nvSpPr>
          <p:cNvPr id="2" name="椭圆 1"/>
          <p:cNvSpPr/>
          <p:nvPr/>
        </p:nvSpPr>
        <p:spPr bwMode="auto">
          <a:xfrm>
            <a:off x="680074" y="7271958"/>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
        <p:nvSpPr>
          <p:cNvPr id="13" name="椭圆 12"/>
          <p:cNvSpPr/>
          <p:nvPr/>
        </p:nvSpPr>
        <p:spPr bwMode="auto">
          <a:xfrm>
            <a:off x="6198729" y="7166810"/>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
        <p:nvSpPr>
          <p:cNvPr id="14" name="椭圆 13"/>
          <p:cNvSpPr/>
          <p:nvPr/>
        </p:nvSpPr>
        <p:spPr bwMode="auto">
          <a:xfrm>
            <a:off x="12499511" y="7146891"/>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8"/>
                                        </p:tgtEl>
                                        <p:attrNameLst>
                                          <p:attrName>style.visibility</p:attrName>
                                        </p:attrNameLst>
                                      </p:cBhvr>
                                      <p:to>
                                        <p:strVal val="visible"/>
                                      </p:to>
                                    </p:set>
                                    <p:animEffect transition="in" filter="wipe(left)">
                                      <p:cBhvr>
                                        <p:cTn id="7" dur="300"/>
                                        <p:tgtEl>
                                          <p:spTgt spid="624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9"/>
                                        </p:tgtEl>
                                        <p:attrNameLst>
                                          <p:attrName>style.visibility</p:attrName>
                                        </p:attrNameLst>
                                      </p:cBhvr>
                                      <p:to>
                                        <p:strVal val="visible"/>
                                      </p:to>
                                    </p:set>
                                    <p:animEffect transition="in" filter="wipe(left)">
                                      <p:cBhvr>
                                        <p:cTn id="12" dur="300"/>
                                        <p:tgtEl>
                                          <p:spTgt spid="6246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201"/>
                                        </p:tgtEl>
                                        <p:attrNameLst>
                                          <p:attrName>style.visibility</p:attrName>
                                        </p:attrNameLst>
                                      </p:cBhvr>
                                      <p:to>
                                        <p:strVal val="visible"/>
                                      </p:to>
                                    </p:set>
                                    <p:anim calcmode="lin" valueType="num">
                                      <p:cBhvr additive="base">
                                        <p:cTn id="17" dur="500" fill="hold"/>
                                        <p:tgtEl>
                                          <p:spTgt spid="8201"/>
                                        </p:tgtEl>
                                        <p:attrNameLst>
                                          <p:attrName>ppt_x</p:attrName>
                                        </p:attrNameLst>
                                      </p:cBhvr>
                                      <p:tavLst>
                                        <p:tav tm="0">
                                          <p:val>
                                            <p:strVal val="0-#ppt_w/2"/>
                                          </p:val>
                                        </p:tav>
                                        <p:tav tm="100000">
                                          <p:val>
                                            <p:strVal val="#ppt_x"/>
                                          </p:val>
                                        </p:tav>
                                      </p:tavLst>
                                    </p:anim>
                                    <p:anim calcmode="lin" valueType="num">
                                      <p:cBhvr additive="base">
                                        <p:cTn id="18" dur="500" fill="hold"/>
                                        <p:tgtEl>
                                          <p:spTgt spid="820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62479"/>
                                        </p:tgtEl>
                                        <p:attrNameLst>
                                          <p:attrName>style.visibility</p:attrName>
                                        </p:attrNameLst>
                                      </p:cBhvr>
                                      <p:to>
                                        <p:strVal val="visible"/>
                                      </p:to>
                                    </p:set>
                                    <p:animEffect transition="in" filter="wipe(left)">
                                      <p:cBhvr>
                                        <p:cTn id="30" dur="300"/>
                                        <p:tgtEl>
                                          <p:spTgt spid="6247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122"/>
                                        </p:tgtEl>
                                        <p:attrNameLst>
                                          <p:attrName>style.visibility</p:attrName>
                                        </p:attrNameLst>
                                      </p:cBhvr>
                                      <p:to>
                                        <p:strVal val="visible"/>
                                      </p:to>
                                    </p:set>
                                    <p:anim calcmode="lin" valueType="num">
                                      <p:cBhvr additive="base">
                                        <p:cTn id="35" dur="500" fill="hold"/>
                                        <p:tgtEl>
                                          <p:spTgt spid="5122"/>
                                        </p:tgtEl>
                                        <p:attrNameLst>
                                          <p:attrName>ppt_x</p:attrName>
                                        </p:attrNameLst>
                                      </p:cBhvr>
                                      <p:tavLst>
                                        <p:tav tm="0">
                                          <p:val>
                                            <p:strVal val="#ppt_x"/>
                                          </p:val>
                                        </p:tav>
                                        <p:tav tm="100000">
                                          <p:val>
                                            <p:strVal val="#ppt_x"/>
                                          </p:val>
                                        </p:tav>
                                      </p:tavLst>
                                    </p:anim>
                                    <p:anim calcmode="lin" valueType="num">
                                      <p:cBhvr additive="base">
                                        <p:cTn id="36"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nodeType="clickEffect">
                                  <p:stCondLst>
                                    <p:cond delay="0"/>
                                  </p:stCondLst>
                                  <p:childTnLst>
                                    <p:set>
                                      <p:cBhvr>
                                        <p:cTn id="52" dur="1" fill="hold">
                                          <p:stCondLst>
                                            <p:cond delay="0"/>
                                          </p:stCondLst>
                                        </p:cTn>
                                        <p:tgtEl>
                                          <p:spTgt spid="5123"/>
                                        </p:tgtEl>
                                        <p:attrNameLst>
                                          <p:attrName>style.visibility</p:attrName>
                                        </p:attrNameLst>
                                      </p:cBhvr>
                                      <p:to>
                                        <p:strVal val="visible"/>
                                      </p:to>
                                    </p:set>
                                    <p:anim calcmode="lin" valueType="num">
                                      <p:cBhvr additive="base">
                                        <p:cTn id="53" dur="500" fill="hold"/>
                                        <p:tgtEl>
                                          <p:spTgt spid="5123"/>
                                        </p:tgtEl>
                                        <p:attrNameLst>
                                          <p:attrName>ppt_x</p:attrName>
                                        </p:attrNameLst>
                                      </p:cBhvr>
                                      <p:tavLst>
                                        <p:tav tm="0">
                                          <p:val>
                                            <p:strVal val="1+#ppt_w/2"/>
                                          </p:val>
                                        </p:tav>
                                        <p:tav tm="100000">
                                          <p:val>
                                            <p:strVal val="#ppt_x"/>
                                          </p:val>
                                        </p:tav>
                                      </p:tavLst>
                                    </p:anim>
                                    <p:anim calcmode="lin" valueType="num">
                                      <p:cBhvr additive="base">
                                        <p:cTn id="5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1" presetClass="entr" presetSubtype="4"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4)">
                                      <p:cBhvr>
                                        <p:cTn id="59" dur="20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iterate type="wd">
                                    <p:tmPct val="100000"/>
                                  </p:iterate>
                                  <p:childTnLst>
                                    <p:set>
                                      <p:cBhvr>
                                        <p:cTn id="63" dur="1" fill="hold">
                                          <p:stCondLst>
                                            <p:cond delay="0"/>
                                          </p:stCondLst>
                                        </p:cTn>
                                        <p:tgtEl>
                                          <p:spTgt spid="11"/>
                                        </p:tgtEl>
                                        <p:attrNameLst>
                                          <p:attrName>style.visibility</p:attrName>
                                        </p:attrNameLst>
                                      </p:cBhvr>
                                      <p:to>
                                        <p:strVal val="visible"/>
                                      </p:to>
                                    </p:set>
                                    <p:animEffect transition="in" filter="wipe(left)">
                                      <p:cBhvr>
                                        <p:cTn id="64"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469" grpId="0" autoUpdateAnimBg="0"/>
      <p:bldP spid="62479" grpId="0" autoUpdateAnimBg="0"/>
      <p:bldP spid="10" grpId="0"/>
      <p:bldP spid="11" grpId="0" autoUpdateAnimBg="0"/>
      <p:bldP spid="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E10D81D3-E468-469C-9824-BEDAD4E2CC13}" type="slidenum">
              <a:rPr lang="en-US" altLang="zh-CN" sz="4400">
                <a:solidFill>
                  <a:srgbClr val="0000FF"/>
                </a:solidFill>
              </a:rPr>
            </a:fld>
            <a:endParaRPr lang="en-US" altLang="zh-CN" sz="4400">
              <a:solidFill>
                <a:srgbClr val="0000FF"/>
              </a:solidFill>
            </a:endParaRPr>
          </a:p>
        </p:txBody>
      </p:sp>
      <p:sp>
        <p:nvSpPr>
          <p:cNvPr id="63509" name="Rectangle 21"/>
          <p:cNvSpPr>
            <a:spLocks noChangeArrowheads="1"/>
          </p:cNvSpPr>
          <p:nvPr/>
        </p:nvSpPr>
        <p:spPr bwMode="auto">
          <a:xfrm>
            <a:off x="663771" y="479513"/>
            <a:ext cx="11286271" cy="3222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p>
            <a:pPr marL="611505" indent="-611505" algn="l">
              <a:lnSpc>
                <a:spcPct val="150000"/>
              </a:lnSpc>
            </a:pPr>
            <a:r>
              <a:rPr lang="zh-CN" altLang="en-US" sz="4300" b="1" dirty="0">
                <a:solidFill>
                  <a:srgbClr val="FF3300"/>
                </a:solidFill>
              </a:rPr>
              <a:t>          （</a:t>
            </a:r>
            <a:r>
              <a:rPr lang="en-US" altLang="zh-CN" sz="4300" b="1" dirty="0">
                <a:solidFill>
                  <a:srgbClr val="FF3300"/>
                </a:solidFill>
              </a:rPr>
              <a:t>d) </a:t>
            </a:r>
            <a:r>
              <a:rPr lang="zh-CN" altLang="en-US" sz="4300" b="1" dirty="0">
                <a:solidFill>
                  <a:srgbClr val="FF3300"/>
                </a:solidFill>
              </a:rPr>
              <a:t>拟合组成要素</a:t>
            </a:r>
            <a:r>
              <a:rPr lang="en-US" altLang="zh-CN" sz="4300" b="1" dirty="0"/>
              <a:t>—</a:t>
            </a:r>
            <a:r>
              <a:rPr lang="zh-CN" altLang="en-US" sz="4300" b="1" dirty="0"/>
              <a:t>是指按规定的方法由提取组成要素形成的并具有理想形状的组成要素，如图</a:t>
            </a:r>
            <a:r>
              <a:rPr lang="en-US" altLang="zh-CN" sz="4300" b="1" dirty="0"/>
              <a:t>4.3</a:t>
            </a:r>
            <a:r>
              <a:rPr lang="zh-CN" altLang="en-US" sz="4300" b="1" dirty="0"/>
              <a:t>（</a:t>
            </a:r>
            <a:r>
              <a:rPr lang="en-US" altLang="zh-CN" sz="4300" b="1" dirty="0"/>
              <a:t>d</a:t>
            </a:r>
            <a:r>
              <a:rPr lang="zh-CN" altLang="en-US" sz="4300" b="1" dirty="0"/>
              <a:t>）中所示。</a:t>
            </a:r>
            <a:endParaRPr lang="zh-CN" altLang="en-US" sz="4300" b="1" dirty="0"/>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16636" y="302126"/>
            <a:ext cx="5790669" cy="6365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262116" y="3383118"/>
            <a:ext cx="9124129" cy="3222024"/>
          </a:xfrm>
          <a:prstGeom prst="rect">
            <a:avLst/>
          </a:prstGeom>
        </p:spPr>
        <p:txBody>
          <a:bodyPr wrap="square" lIns="122337" tIns="61168" rIns="122337" bIns="61168">
            <a:spAutoFit/>
          </a:bodyPr>
          <a:lstStyle/>
          <a:p>
            <a:pPr algn="l">
              <a:lnSpc>
                <a:spcPct val="150000"/>
              </a:lnSpc>
            </a:pPr>
            <a:r>
              <a:rPr lang="zh-CN" altLang="en-US" sz="4300" b="1" dirty="0"/>
              <a:t>          公称组成要素， 实际（组成）要素，提取组成要素和拟合组成要素它们之间的关系为：</a:t>
            </a:r>
            <a:endParaRPr lang="zh-CN" altLang="en-US" sz="4300" dirty="0"/>
          </a:p>
        </p:txBody>
      </p:sp>
      <p:sp>
        <p:nvSpPr>
          <p:cNvPr id="21" name="椭圆 20"/>
          <p:cNvSpPr/>
          <p:nvPr/>
        </p:nvSpPr>
        <p:spPr bwMode="auto">
          <a:xfrm>
            <a:off x="11981394" y="76666"/>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3835" y="6532188"/>
            <a:ext cx="16471947" cy="565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燕尾形箭头 22"/>
          <p:cNvSpPr/>
          <p:nvPr/>
        </p:nvSpPr>
        <p:spPr bwMode="auto">
          <a:xfrm>
            <a:off x="5682827" y="7955423"/>
            <a:ext cx="1850931" cy="1561799"/>
          </a:xfrm>
          <a:prstGeom prst="notchedRightArrow">
            <a:avLst/>
          </a:prstGeom>
          <a:noFill/>
          <a:ln w="57150" cap="flat" cmpd="sng" algn="ctr">
            <a:solidFill>
              <a:srgbClr val="C000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
        <p:nvSpPr>
          <p:cNvPr id="24" name="燕尾形箭头 23"/>
          <p:cNvSpPr/>
          <p:nvPr/>
        </p:nvSpPr>
        <p:spPr bwMode="auto">
          <a:xfrm>
            <a:off x="9591855" y="7887808"/>
            <a:ext cx="2524780" cy="1631741"/>
          </a:xfrm>
          <a:prstGeom prst="notchedRightArrow">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
        <p:nvSpPr>
          <p:cNvPr id="25" name="燕尾形箭头 24"/>
          <p:cNvSpPr/>
          <p:nvPr/>
        </p:nvSpPr>
        <p:spPr bwMode="auto">
          <a:xfrm>
            <a:off x="14086525" y="7885480"/>
            <a:ext cx="2010190" cy="1631741"/>
          </a:xfrm>
          <a:prstGeom prst="notchedRightArrow">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770" y="12249383"/>
            <a:ext cx="17808575" cy="1472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3835" y="11358216"/>
            <a:ext cx="3451225" cy="664674"/>
          </a:xfrm>
          <a:prstGeom prst="rect">
            <a:avLst/>
          </a:prstGeom>
          <a:solidFill>
            <a:srgbClr val="FF0000"/>
          </a:solidFill>
          <a:ln>
            <a:solidFill>
              <a:srgbClr val="FF0000"/>
            </a:solidFill>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509"/>
                                        </p:tgtEl>
                                        <p:attrNameLst>
                                          <p:attrName>style.visibility</p:attrName>
                                        </p:attrNameLst>
                                      </p:cBhvr>
                                      <p:to>
                                        <p:strVal val="visible"/>
                                      </p:to>
                                    </p:set>
                                    <p:animEffect transition="in" filter="wipe(left)">
                                      <p:cBhvr>
                                        <p:cTn id="7" dur="2000"/>
                                        <p:tgtEl>
                                          <p:spTgt spid="6350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additive="base">
                                        <p:cTn id="12" dur="500" fill="hold"/>
                                        <p:tgtEl>
                                          <p:spTgt spid="6146"/>
                                        </p:tgtEl>
                                        <p:attrNameLst>
                                          <p:attrName>ppt_x</p:attrName>
                                        </p:attrNameLst>
                                      </p:cBhvr>
                                      <p:tavLst>
                                        <p:tav tm="0">
                                          <p:val>
                                            <p:strVal val="1+#ppt_w/2"/>
                                          </p:val>
                                        </p:tav>
                                        <p:tav tm="100000">
                                          <p:val>
                                            <p:strVal val="#ppt_x"/>
                                          </p:val>
                                        </p:tav>
                                      </p:tavLst>
                                    </p:anim>
                                    <p:anim calcmode="lin" valueType="num">
                                      <p:cBhvr additive="base">
                                        <p:cTn id="13" dur="500" fill="hold"/>
                                        <p:tgtEl>
                                          <p:spTgt spid="614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heel(4)">
                                      <p:cBhvr>
                                        <p:cTn id="18" dur="20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 calcmode="lin" valueType="num">
                                      <p:cBhvr additive="base">
                                        <p:cTn id="28" dur="500" fill="hold"/>
                                        <p:tgtEl>
                                          <p:spTgt spid="5122"/>
                                        </p:tgtEl>
                                        <p:attrNameLst>
                                          <p:attrName>ppt_x</p:attrName>
                                        </p:attrNameLst>
                                      </p:cBhvr>
                                      <p:tavLst>
                                        <p:tav tm="0">
                                          <p:val>
                                            <p:strVal val="#ppt_x"/>
                                          </p:val>
                                        </p:tav>
                                        <p:tav tm="100000">
                                          <p:val>
                                            <p:strVal val="#ppt_x"/>
                                          </p:val>
                                        </p:tav>
                                      </p:tavLst>
                                    </p:anim>
                                    <p:anim calcmode="lin" valueType="num">
                                      <p:cBhvr additive="base">
                                        <p:cTn id="29"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8198"/>
                                        </p:tgtEl>
                                        <p:attrNameLst>
                                          <p:attrName>style.visibility</p:attrName>
                                        </p:attrNameLst>
                                      </p:cBhvr>
                                      <p:to>
                                        <p:strVal val="visible"/>
                                      </p:to>
                                    </p:set>
                                    <p:animEffect transition="in" filter="wipe(left)">
                                      <p:cBhvr>
                                        <p:cTn id="49" dur="500"/>
                                        <p:tgtEl>
                                          <p:spTgt spid="819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8197"/>
                                        </p:tgtEl>
                                        <p:attrNameLst>
                                          <p:attrName>style.visibility</p:attrName>
                                        </p:attrNameLst>
                                      </p:cBhvr>
                                      <p:to>
                                        <p:strVal val="visible"/>
                                      </p:to>
                                    </p:set>
                                    <p:animEffect transition="in" filter="wipe(left)">
                                      <p:cBhvr>
                                        <p:cTn id="54"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9" grpId="0"/>
      <p:bldP spid="2" grpId="0"/>
      <p:bldP spid="21"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D2172F0C-8A00-4E0D-9A0E-31E27EECFD66}" type="slidenum">
              <a:rPr lang="en-US" altLang="zh-CN" sz="4400">
                <a:solidFill>
                  <a:srgbClr val="0000FF"/>
                </a:solidFill>
              </a:rPr>
            </a:fld>
            <a:endParaRPr lang="en-US" altLang="zh-CN" sz="4400">
              <a:solidFill>
                <a:srgbClr val="0000FF"/>
              </a:solidFill>
            </a:endParaRPr>
          </a:p>
        </p:txBody>
      </p:sp>
      <p:sp>
        <p:nvSpPr>
          <p:cNvPr id="64517" name="Text Box 5"/>
          <p:cNvSpPr txBox="1">
            <a:spLocks noChangeArrowheads="1"/>
          </p:cNvSpPr>
          <p:nvPr/>
        </p:nvSpPr>
        <p:spPr bwMode="auto">
          <a:xfrm>
            <a:off x="1403209" y="1171978"/>
            <a:ext cx="13734910" cy="81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300" b="1" dirty="0" smtClean="0"/>
              <a:t>（</a:t>
            </a:r>
            <a:r>
              <a:rPr lang="en-US" altLang="zh-CN" sz="4300" b="1" dirty="0" smtClean="0"/>
              <a:t>3</a:t>
            </a:r>
            <a:r>
              <a:rPr lang="zh-CN" altLang="en-US" sz="4300" b="1" dirty="0" smtClean="0"/>
              <a:t>） </a:t>
            </a:r>
            <a:r>
              <a:rPr lang="zh-CN" altLang="en-US" sz="4300" b="1" dirty="0"/>
              <a:t>导出要素（中心要素）</a:t>
            </a:r>
            <a:endParaRPr lang="zh-CN" altLang="en-US" sz="4300" b="1" dirty="0"/>
          </a:p>
        </p:txBody>
      </p:sp>
      <p:grpSp>
        <p:nvGrpSpPr>
          <p:cNvPr id="64522" name="Group 10"/>
          <p:cNvGrpSpPr/>
          <p:nvPr/>
        </p:nvGrpSpPr>
        <p:grpSpPr bwMode="auto">
          <a:xfrm>
            <a:off x="2959660" y="6100973"/>
            <a:ext cx="12644803" cy="7120693"/>
            <a:chOff x="4289" y="1965"/>
            <a:chExt cx="4827" cy="2784"/>
          </a:xfrm>
        </p:grpSpPr>
        <p:pic>
          <p:nvPicPr>
            <p:cNvPr id="10249" name="Picture 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289" y="1965"/>
              <a:ext cx="4827" cy="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50" name="Text Box 9"/>
            <p:cNvSpPr txBox="1">
              <a:spLocks noChangeArrowheads="1"/>
            </p:cNvSpPr>
            <p:nvPr/>
          </p:nvSpPr>
          <p:spPr bwMode="auto">
            <a:xfrm>
              <a:off x="5486" y="4448"/>
              <a:ext cx="3587" cy="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3800"/>
                <a:t>图</a:t>
              </a:r>
              <a:r>
                <a:rPr lang="en-US" altLang="zh-CN" sz="3800"/>
                <a:t>4.2    </a:t>
              </a:r>
              <a:r>
                <a:rPr lang="zh-CN" altLang="en-US" sz="3800" b="1"/>
                <a:t>零件的几何要素</a:t>
              </a:r>
              <a:endParaRPr lang="zh-CN" altLang="en-US" sz="3800" b="1"/>
            </a:p>
          </p:txBody>
        </p:sp>
      </p:grpSp>
      <p:cxnSp>
        <p:nvCxnSpPr>
          <p:cNvPr id="4" name="直接连接符 3"/>
          <p:cNvCxnSpPr>
            <a:cxnSpLocks noChangeShapeType="1"/>
          </p:cNvCxnSpPr>
          <p:nvPr/>
        </p:nvCxnSpPr>
        <p:spPr bwMode="auto">
          <a:xfrm>
            <a:off x="3625880" y="9590775"/>
            <a:ext cx="11665915" cy="0"/>
          </a:xfrm>
          <a:prstGeom prst="line">
            <a:avLst/>
          </a:prstGeom>
          <a:noFill/>
          <a:ln w="76200" algn="ctr">
            <a:solidFill>
              <a:srgbClr val="C00000"/>
            </a:solidFill>
            <a:prstDash val="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椭圆 14"/>
          <p:cNvSpPr>
            <a:spLocks noChangeArrowheads="1"/>
          </p:cNvSpPr>
          <p:nvPr/>
        </p:nvSpPr>
        <p:spPr bwMode="auto">
          <a:xfrm>
            <a:off x="5145393" y="9302739"/>
            <a:ext cx="590132" cy="576072"/>
          </a:xfrm>
          <a:prstGeom prst="ellipse">
            <a:avLst/>
          </a:prstGeom>
          <a:solidFill>
            <a:schemeClr val="accent1"/>
          </a:solidFill>
          <a:ln w="28575" algn="ctr">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lstStyle/>
          <a:p>
            <a:endParaRPr lang="zh-CN"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213" y="2032499"/>
            <a:ext cx="17624425" cy="363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7"/>
                                        </p:tgtEl>
                                        <p:attrNameLst>
                                          <p:attrName>style.visibility</p:attrName>
                                        </p:attrNameLst>
                                      </p:cBhvr>
                                      <p:to>
                                        <p:strVal val="visible"/>
                                      </p:to>
                                    </p:set>
                                    <p:animEffect transition="in" filter="wipe(left)">
                                      <p:cBhvr>
                                        <p:cTn id="7" dur="300"/>
                                        <p:tgtEl>
                                          <p:spTgt spid="645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wipe(left)">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64522"/>
                                        </p:tgtEl>
                                        <p:attrNameLst>
                                          <p:attrName>style.visibility</p:attrName>
                                        </p:attrNameLst>
                                      </p:cBhvr>
                                      <p:to>
                                        <p:strVal val="visible"/>
                                      </p:to>
                                    </p:set>
                                    <p:anim calcmode="lin" valueType="num">
                                      <p:cBhvr additive="base">
                                        <p:cTn id="17" dur="500" fill="hold"/>
                                        <p:tgtEl>
                                          <p:spTgt spid="64522"/>
                                        </p:tgtEl>
                                        <p:attrNameLst>
                                          <p:attrName>ppt_x</p:attrName>
                                        </p:attrNameLst>
                                      </p:cBhvr>
                                      <p:tavLst>
                                        <p:tav tm="0">
                                          <p:val>
                                            <p:strVal val="0-#ppt_w/2"/>
                                          </p:val>
                                        </p:tav>
                                        <p:tav tm="100000">
                                          <p:val>
                                            <p:strVal val="#ppt_x"/>
                                          </p:val>
                                        </p:tav>
                                      </p:tavLst>
                                    </p:anim>
                                    <p:anim calcmode="lin" valueType="num">
                                      <p:cBhvr additive="base">
                                        <p:cTn id="18" dur="500" fill="hold"/>
                                        <p:tgtEl>
                                          <p:spTgt spid="645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2750" fill="hold"/>
                                        <p:tgtEl>
                                          <p:spTgt spid="15"/>
                                        </p:tgtEl>
                                        <p:attrNameLst>
                                          <p:attrName>ppt_w</p:attrName>
                                        </p:attrNameLst>
                                      </p:cBhvr>
                                      <p:tavLst>
                                        <p:tav tm="0">
                                          <p:val>
                                            <p:fltVal val="0"/>
                                          </p:val>
                                        </p:tav>
                                        <p:tav tm="100000">
                                          <p:val>
                                            <p:strVal val="#ppt_w"/>
                                          </p:val>
                                        </p:tav>
                                      </p:tavLst>
                                    </p:anim>
                                    <p:anim calcmode="lin" valueType="num">
                                      <p:cBhvr>
                                        <p:cTn id="24" dur="2750" fill="hold"/>
                                        <p:tgtEl>
                                          <p:spTgt spid="15"/>
                                        </p:tgtEl>
                                        <p:attrNameLst>
                                          <p:attrName>ppt_h</p:attrName>
                                        </p:attrNameLst>
                                      </p:cBhvr>
                                      <p:tavLst>
                                        <p:tav tm="0">
                                          <p:val>
                                            <p:fltVal val="0"/>
                                          </p:val>
                                        </p:tav>
                                        <p:tav tm="100000">
                                          <p:val>
                                            <p:strVal val="#ppt_h"/>
                                          </p:val>
                                        </p:tav>
                                      </p:tavLst>
                                    </p:anim>
                                    <p:anim calcmode="lin" valueType="num">
                                      <p:cBhvr>
                                        <p:cTn id="25" dur="2750" fill="hold"/>
                                        <p:tgtEl>
                                          <p:spTgt spid="15"/>
                                        </p:tgtEl>
                                        <p:attrNameLst>
                                          <p:attrName>style.rotation</p:attrName>
                                        </p:attrNameLst>
                                      </p:cBhvr>
                                      <p:tavLst>
                                        <p:tav tm="0">
                                          <p:val>
                                            <p:fltVal val="90"/>
                                          </p:val>
                                        </p:tav>
                                        <p:tav tm="100000">
                                          <p:val>
                                            <p:fltVal val="0"/>
                                          </p:val>
                                        </p:tav>
                                      </p:tavLst>
                                    </p:anim>
                                    <p:animEffect transition="in" filter="fade">
                                      <p:cBhvr>
                                        <p:cTn id="26" dur="275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2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autoUpdateAnimBg="0"/>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5"/>
          <p:cNvSpPr>
            <a:spLocks noGrp="1"/>
          </p:cNvSpPr>
          <p:nvPr>
            <p:ph type="sldNum" sz="quarter" idx="12"/>
          </p:nvPr>
        </p:nvSpPr>
        <p:spPr>
          <a:noFill/>
        </p:spPr>
        <p:txBody>
          <a:bodyPr/>
          <a:lstStyle>
            <a:lvl1pPr defTabSz="2066290" eaLnBrk="0" hangingPunct="0">
              <a:defRPr kumimoji="1" sz="3200">
                <a:solidFill>
                  <a:schemeClr val="tx1"/>
                </a:solidFill>
                <a:latin typeface="Times New Roman" panose="02020603050405020304" pitchFamily="18" charset="0"/>
                <a:ea typeface="宋体" panose="02010600030101010101" pitchFamily="2" charset="-122"/>
              </a:defRPr>
            </a:lvl1pPr>
            <a:lvl2pPr marL="993775" indent="-382270" defTabSz="2066290" eaLnBrk="0" hangingPunct="0">
              <a:defRPr kumimoji="1" sz="3200">
                <a:solidFill>
                  <a:schemeClr val="tx1"/>
                </a:solidFill>
                <a:latin typeface="Times New Roman" panose="02020603050405020304" pitchFamily="18" charset="0"/>
                <a:ea typeface="宋体" panose="02010600030101010101" pitchFamily="2" charset="-122"/>
              </a:defRPr>
            </a:lvl2pPr>
            <a:lvl3pPr marL="1529080"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3pPr>
            <a:lvl4pPr marL="214058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4pPr>
            <a:lvl5pPr marL="2752725" indent="-306070" defTabSz="2066290" eaLnBrk="0" hangingPunct="0">
              <a:defRPr kumimoji="1" sz="3200">
                <a:solidFill>
                  <a:schemeClr val="tx1"/>
                </a:solidFill>
                <a:latin typeface="Times New Roman" panose="02020603050405020304" pitchFamily="18" charset="0"/>
                <a:ea typeface="宋体" panose="02010600030101010101" pitchFamily="2" charset="-122"/>
              </a:defRPr>
            </a:lvl5pPr>
            <a:lvl6pPr marL="336423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6pPr>
            <a:lvl7pPr marL="397573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7pPr>
            <a:lvl8pPr marL="4587875"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8pPr>
            <a:lvl9pPr marL="5199380" indent="-306070" algn="ctr" defTabSz="2066290" eaLnBrk="0" fontAlgn="base" hangingPunct="0">
              <a:spcBef>
                <a:spcPct val="0"/>
              </a:spcBef>
              <a:spcAft>
                <a:spcPct val="0"/>
              </a:spcAft>
              <a:defRPr kumimoji="1" sz="3200">
                <a:solidFill>
                  <a:schemeClr val="tx1"/>
                </a:solidFill>
                <a:latin typeface="Times New Roman" panose="02020603050405020304" pitchFamily="18" charset="0"/>
                <a:ea typeface="宋体" panose="02010600030101010101" pitchFamily="2" charset="-122"/>
              </a:defRPr>
            </a:lvl9pPr>
          </a:lstStyle>
          <a:p>
            <a:pPr eaLnBrk="1" hangingPunct="1"/>
            <a:fld id="{B12E6B97-E7C3-4DD2-B080-D705D663DB3C}" type="slidenum">
              <a:rPr lang="en-US" altLang="zh-CN" sz="4400">
                <a:solidFill>
                  <a:srgbClr val="0000FF"/>
                </a:solidFill>
              </a:rPr>
            </a:fld>
            <a:endParaRPr lang="en-US" altLang="zh-CN" sz="4400">
              <a:solidFill>
                <a:srgbClr val="0000FF"/>
              </a:solidFill>
            </a:endParaRPr>
          </a:p>
        </p:txBody>
      </p:sp>
      <p:sp>
        <p:nvSpPr>
          <p:cNvPr id="65540" name="Text Box 4"/>
          <p:cNvSpPr txBox="1">
            <a:spLocks noChangeArrowheads="1"/>
          </p:cNvSpPr>
          <p:nvPr/>
        </p:nvSpPr>
        <p:spPr bwMode="auto">
          <a:xfrm>
            <a:off x="693464" y="3191449"/>
            <a:ext cx="18949302" cy="1816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400" dirty="0"/>
              <a:t>     </a:t>
            </a:r>
            <a:r>
              <a:rPr lang="zh-CN" altLang="en-US" sz="4400" b="1" dirty="0"/>
              <a:t>（</a:t>
            </a:r>
            <a:r>
              <a:rPr lang="en-US" altLang="zh-CN" sz="4400" b="1" i="1" dirty="0"/>
              <a:t>b</a:t>
            </a:r>
            <a:r>
              <a:rPr lang="zh-CN" altLang="en-US" sz="4400" b="1" dirty="0"/>
              <a:t>） </a:t>
            </a:r>
            <a:r>
              <a:rPr lang="zh-CN" altLang="en-US" sz="4400" b="1" dirty="0">
                <a:solidFill>
                  <a:srgbClr val="FF3399"/>
                </a:solidFill>
              </a:rPr>
              <a:t>提取导出要素</a:t>
            </a:r>
            <a:r>
              <a:rPr lang="en-US" altLang="zh-CN" sz="4400" b="1" dirty="0"/>
              <a:t>—</a:t>
            </a:r>
            <a:r>
              <a:rPr lang="zh-CN" altLang="en-US" sz="4400" b="1" dirty="0"/>
              <a:t>是指由一个或几个提取组成要素得到的中心点、中心线或中心面。如图</a:t>
            </a:r>
            <a:r>
              <a:rPr lang="en-US" altLang="zh-CN" sz="4400" b="1" dirty="0"/>
              <a:t>4.3</a:t>
            </a:r>
            <a:r>
              <a:rPr lang="zh-CN" altLang="en-US" sz="4400" b="1" dirty="0"/>
              <a:t>（</a:t>
            </a:r>
            <a:r>
              <a:rPr lang="en-US" altLang="zh-CN" sz="4400" b="1" dirty="0"/>
              <a:t>c)</a:t>
            </a:r>
            <a:r>
              <a:rPr lang="zh-CN" altLang="en-US" sz="4400" b="1" dirty="0"/>
              <a:t>所示为</a:t>
            </a:r>
            <a:r>
              <a:rPr lang="zh-CN" altLang="en-US" sz="4400" b="1" dirty="0">
                <a:solidFill>
                  <a:srgbClr val="FF0000"/>
                </a:solidFill>
              </a:rPr>
              <a:t>提取导出的中心线</a:t>
            </a:r>
            <a:r>
              <a:rPr lang="zh-CN" altLang="en-US" sz="4400" b="1" dirty="0"/>
              <a:t>。</a:t>
            </a:r>
            <a:endParaRPr lang="zh-CN" altLang="en-US" sz="4400" b="1" dirty="0"/>
          </a:p>
        </p:txBody>
      </p:sp>
      <p:sp>
        <p:nvSpPr>
          <p:cNvPr id="65541" name="Text Box 5"/>
          <p:cNvSpPr txBox="1">
            <a:spLocks noChangeArrowheads="1"/>
          </p:cNvSpPr>
          <p:nvPr/>
        </p:nvSpPr>
        <p:spPr bwMode="auto">
          <a:xfrm>
            <a:off x="1848261" y="571120"/>
            <a:ext cx="15749144" cy="831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400" b="1" dirty="0"/>
              <a:t>导出要素中按存在状态又可分为：</a:t>
            </a:r>
            <a:endParaRPr lang="zh-CN" altLang="en-US" sz="4400" b="1" dirty="0"/>
          </a:p>
        </p:txBody>
      </p:sp>
      <p:sp>
        <p:nvSpPr>
          <p:cNvPr id="65542" name="Text Box 6"/>
          <p:cNvSpPr txBox="1">
            <a:spLocks noChangeArrowheads="1"/>
          </p:cNvSpPr>
          <p:nvPr/>
        </p:nvSpPr>
        <p:spPr bwMode="auto">
          <a:xfrm>
            <a:off x="684391" y="1423227"/>
            <a:ext cx="18958375" cy="1816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400" dirty="0"/>
              <a:t>     </a:t>
            </a:r>
            <a:r>
              <a:rPr lang="zh-CN" altLang="en-US" sz="4400" b="1" dirty="0"/>
              <a:t>（</a:t>
            </a:r>
            <a:r>
              <a:rPr lang="en-US" altLang="zh-CN" sz="4400" b="1" i="1" dirty="0"/>
              <a:t>a</a:t>
            </a:r>
            <a:r>
              <a:rPr lang="zh-CN" altLang="en-US" sz="4400" b="1" dirty="0"/>
              <a:t>） </a:t>
            </a:r>
            <a:r>
              <a:rPr lang="zh-CN" altLang="en-US" sz="4400" b="1" dirty="0">
                <a:solidFill>
                  <a:srgbClr val="FF3399"/>
                </a:solidFill>
              </a:rPr>
              <a:t>公称导出要素</a:t>
            </a:r>
            <a:r>
              <a:rPr lang="en-US" altLang="zh-CN" sz="4400" b="1" dirty="0"/>
              <a:t>—</a:t>
            </a:r>
            <a:r>
              <a:rPr lang="zh-CN" altLang="en-US" sz="4400" b="1" dirty="0"/>
              <a:t>是指由一个或几个公称组成要素导出的中心点、轴线或中心面。如图</a:t>
            </a:r>
            <a:r>
              <a:rPr lang="en-US" altLang="zh-CN" sz="4400" b="1" dirty="0"/>
              <a:t>4.3</a:t>
            </a:r>
            <a:r>
              <a:rPr lang="zh-CN" altLang="en-US" sz="4400" b="1" dirty="0"/>
              <a:t>（</a:t>
            </a:r>
            <a:r>
              <a:rPr lang="en-US" altLang="zh-CN" sz="4400" b="1" dirty="0"/>
              <a:t>a) </a:t>
            </a:r>
            <a:r>
              <a:rPr lang="zh-CN" altLang="en-US" sz="4400" b="1" dirty="0"/>
              <a:t>所示为</a:t>
            </a:r>
            <a:r>
              <a:rPr lang="zh-CN" altLang="en-US" sz="4400" b="1" dirty="0">
                <a:solidFill>
                  <a:srgbClr val="FF0000"/>
                </a:solidFill>
              </a:rPr>
              <a:t>公称导出的中心线</a:t>
            </a:r>
            <a:r>
              <a:rPr lang="zh-CN" altLang="en-US" sz="4400" b="1" dirty="0"/>
              <a:t>。</a:t>
            </a:r>
            <a:endParaRPr lang="zh-CN" altLang="en-US" sz="4400" b="1" dirty="0"/>
          </a:p>
        </p:txBody>
      </p:sp>
      <p:sp>
        <p:nvSpPr>
          <p:cNvPr id="65554" name="Text Box 18"/>
          <p:cNvSpPr txBox="1">
            <a:spLocks noChangeArrowheads="1"/>
          </p:cNvSpPr>
          <p:nvPr/>
        </p:nvSpPr>
        <p:spPr bwMode="auto">
          <a:xfrm>
            <a:off x="558325" y="5073683"/>
            <a:ext cx="19044434" cy="1816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337" tIns="61168" rIns="122337" bIns="61168">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4400" dirty="0"/>
              <a:t>     </a:t>
            </a:r>
            <a:r>
              <a:rPr lang="zh-CN" altLang="en-US" sz="4400" b="1" dirty="0"/>
              <a:t>（</a:t>
            </a:r>
            <a:r>
              <a:rPr lang="en-US" altLang="zh-CN" sz="4400" b="1" dirty="0"/>
              <a:t>c</a:t>
            </a:r>
            <a:r>
              <a:rPr lang="zh-CN" altLang="en-US" sz="4400" b="1" dirty="0"/>
              <a:t>） </a:t>
            </a:r>
            <a:r>
              <a:rPr lang="zh-CN" altLang="en-US" sz="4400" b="1" dirty="0">
                <a:solidFill>
                  <a:srgbClr val="FF3399"/>
                </a:solidFill>
              </a:rPr>
              <a:t>拟合导出要素</a:t>
            </a:r>
            <a:r>
              <a:rPr lang="en-US" altLang="zh-CN" sz="4400" b="1" dirty="0"/>
              <a:t>—</a:t>
            </a:r>
            <a:r>
              <a:rPr lang="zh-CN" altLang="en-US" sz="4400" b="1" dirty="0"/>
              <a:t>是指由一个或几个拟合组成要素导出的中心点、中心线或中心面。如图</a:t>
            </a:r>
            <a:r>
              <a:rPr lang="en-US" altLang="zh-CN" sz="4400" b="1" dirty="0"/>
              <a:t>4.3</a:t>
            </a:r>
            <a:r>
              <a:rPr lang="zh-CN" altLang="en-US" sz="4400" b="1" dirty="0"/>
              <a:t>（</a:t>
            </a:r>
            <a:r>
              <a:rPr lang="en-US" altLang="zh-CN" sz="4400" b="1" dirty="0"/>
              <a:t>d)</a:t>
            </a:r>
            <a:r>
              <a:rPr lang="zh-CN" altLang="en-US" sz="4400" b="1" dirty="0"/>
              <a:t>所示为</a:t>
            </a:r>
            <a:r>
              <a:rPr lang="zh-CN" altLang="en-US" sz="4400" b="1" dirty="0">
                <a:solidFill>
                  <a:srgbClr val="FF0000"/>
                </a:solidFill>
              </a:rPr>
              <a:t>拟合导出的中心线</a:t>
            </a:r>
            <a:r>
              <a:rPr lang="zh-CN" altLang="en-US" sz="4400" b="1" dirty="0"/>
              <a:t>。</a:t>
            </a:r>
            <a:endParaRPr lang="zh-CN" altLang="en-US" sz="4400" b="1" dirty="0"/>
          </a:p>
        </p:txBody>
      </p:sp>
      <p:grpSp>
        <p:nvGrpSpPr>
          <p:cNvPr id="65555" name="Group 19"/>
          <p:cNvGrpSpPr/>
          <p:nvPr/>
        </p:nvGrpSpPr>
        <p:grpSpPr bwMode="auto">
          <a:xfrm>
            <a:off x="1057322" y="7080885"/>
            <a:ext cx="18404736" cy="6616827"/>
            <a:chOff x="516" y="2514"/>
            <a:chExt cx="8982" cy="3308"/>
          </a:xfrm>
        </p:grpSpPr>
        <p:pic>
          <p:nvPicPr>
            <p:cNvPr id="11272" name="Picture 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6" y="2514"/>
              <a:ext cx="8982" cy="2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3" name="Text Box 21"/>
            <p:cNvSpPr txBox="1">
              <a:spLocks noChangeArrowheads="1"/>
            </p:cNvSpPr>
            <p:nvPr/>
          </p:nvSpPr>
          <p:spPr bwMode="auto">
            <a:xfrm>
              <a:off x="1802" y="5582"/>
              <a:ext cx="5342"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a:t>图 </a:t>
              </a:r>
              <a:r>
                <a:rPr lang="en-US" altLang="zh-CN" b="1"/>
                <a:t>4.3  </a:t>
              </a:r>
              <a:r>
                <a:rPr lang="zh-CN" altLang="en-US" b="1"/>
                <a:t>几 何 要 素 定 义 之 间 的 相 互 关 系</a:t>
              </a:r>
              <a:endParaRPr lang="zh-CN" altLang="en-US" b="1"/>
            </a:p>
          </p:txBody>
        </p:sp>
      </p:grpSp>
      <p:sp>
        <p:nvSpPr>
          <p:cNvPr id="10" name="椭圆 9"/>
          <p:cNvSpPr/>
          <p:nvPr/>
        </p:nvSpPr>
        <p:spPr bwMode="auto">
          <a:xfrm>
            <a:off x="1057321" y="11237406"/>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
        <p:nvSpPr>
          <p:cNvPr id="11" name="椭圆 10"/>
          <p:cNvSpPr/>
          <p:nvPr/>
        </p:nvSpPr>
        <p:spPr bwMode="auto">
          <a:xfrm>
            <a:off x="9722834" y="11169399"/>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
        <p:nvSpPr>
          <p:cNvPr id="12" name="椭圆 11"/>
          <p:cNvSpPr/>
          <p:nvPr/>
        </p:nvSpPr>
        <p:spPr bwMode="auto">
          <a:xfrm>
            <a:off x="14423398" y="11101392"/>
            <a:ext cx="3688325" cy="1152144"/>
          </a:xfrm>
          <a:prstGeom prst="ellipse">
            <a:avLst/>
          </a:prstGeom>
          <a:noFill/>
          <a:ln w="57150" cap="flat" cmpd="sng" algn="ctr">
            <a:solidFill>
              <a:srgbClr val="FF3300"/>
            </a:solidFill>
            <a:prstDash val="solid"/>
            <a:round/>
            <a:headEnd type="none" w="med" len="med"/>
            <a:tailEnd type="none" w="med" len="med"/>
          </a:ln>
          <a:effectLst/>
        </p:spPr>
        <p:txBody>
          <a:bodyPr vert="horz" wrap="square" lIns="122337" tIns="61168" rIns="122337" bIns="61168" numCol="1" rtlCol="0" anchor="t" anchorCtr="0" compatLnSpc="1"/>
          <a:lstStyle/>
          <a:p>
            <a:pPr defTabSz="1223645"/>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5541"/>
                                        </p:tgtEl>
                                        <p:attrNameLst>
                                          <p:attrName>style.visibility</p:attrName>
                                        </p:attrNameLst>
                                      </p:cBhvr>
                                      <p:to>
                                        <p:strVal val="visible"/>
                                      </p:to>
                                    </p:set>
                                    <p:animEffect transition="in" filter="wipe(left)">
                                      <p:cBhvr>
                                        <p:cTn id="7" dur="300"/>
                                        <p:tgtEl>
                                          <p:spTgt spid="6554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5555"/>
                                        </p:tgtEl>
                                        <p:attrNameLst>
                                          <p:attrName>style.visibility</p:attrName>
                                        </p:attrNameLst>
                                      </p:cBhvr>
                                      <p:to>
                                        <p:strVal val="visible"/>
                                      </p:to>
                                    </p:set>
                                    <p:anim calcmode="lin" valueType="num">
                                      <p:cBhvr additive="base">
                                        <p:cTn id="12" dur="2000" fill="hold"/>
                                        <p:tgtEl>
                                          <p:spTgt spid="65555"/>
                                        </p:tgtEl>
                                        <p:attrNameLst>
                                          <p:attrName>ppt_x</p:attrName>
                                        </p:attrNameLst>
                                      </p:cBhvr>
                                      <p:tavLst>
                                        <p:tav tm="0">
                                          <p:val>
                                            <p:strVal val="#ppt_x"/>
                                          </p:val>
                                        </p:tav>
                                        <p:tav tm="100000">
                                          <p:val>
                                            <p:strVal val="#ppt_x"/>
                                          </p:val>
                                        </p:tav>
                                      </p:tavLst>
                                    </p:anim>
                                    <p:anim calcmode="lin" valueType="num">
                                      <p:cBhvr additive="base">
                                        <p:cTn id="13" dur="2000" fill="hold"/>
                                        <p:tgtEl>
                                          <p:spTgt spid="6555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5542"/>
                                        </p:tgtEl>
                                        <p:attrNameLst>
                                          <p:attrName>style.visibility</p:attrName>
                                        </p:attrNameLst>
                                      </p:cBhvr>
                                      <p:to>
                                        <p:strVal val="visible"/>
                                      </p:to>
                                    </p:set>
                                    <p:animEffect transition="in" filter="wipe(left)">
                                      <p:cBhvr>
                                        <p:cTn id="18" dur="300"/>
                                        <p:tgtEl>
                                          <p:spTgt spid="65542"/>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4)">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5540"/>
                                        </p:tgtEl>
                                        <p:attrNameLst>
                                          <p:attrName>style.visibility</p:attrName>
                                        </p:attrNameLst>
                                      </p:cBhvr>
                                      <p:to>
                                        <p:strVal val="visible"/>
                                      </p:to>
                                    </p:set>
                                    <p:animEffect transition="in" filter="wipe(left)">
                                      <p:cBhvr>
                                        <p:cTn id="28" dur="300"/>
                                        <p:tgtEl>
                                          <p:spTgt spid="65540"/>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4)">
                                      <p:cBhvr>
                                        <p:cTn id="33" dur="2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5554"/>
                                        </p:tgtEl>
                                        <p:attrNameLst>
                                          <p:attrName>style.visibility</p:attrName>
                                        </p:attrNameLst>
                                      </p:cBhvr>
                                      <p:to>
                                        <p:strVal val="visible"/>
                                      </p:to>
                                    </p:set>
                                    <p:animEffect transition="in" filter="wipe(left)">
                                      <p:cBhvr>
                                        <p:cTn id="38" dur="300"/>
                                        <p:tgtEl>
                                          <p:spTgt spid="65554"/>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4)">
                                      <p:cBhvr>
                                        <p:cTn id="4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utoUpdateAnimBg="0"/>
      <p:bldP spid="65541" grpId="0" autoUpdateAnimBg="0"/>
      <p:bldP spid="65542" grpId="0" autoUpdateAnimBg="0"/>
      <p:bldP spid="65554" grpId="0" autoUpdateAnimBg="0"/>
      <p:bldP spid="10" grpId="0" animBg="1"/>
      <p:bldP spid="11" grpId="0" animBg="1"/>
      <p:bldP spid="12" grpId="0" animBg="1"/>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9024</Words>
  <Application>WPS 演示</Application>
  <PresentationFormat>自定义</PresentationFormat>
  <Paragraphs>536</Paragraphs>
  <Slides>45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45</vt:i4>
      </vt:variant>
    </vt:vector>
  </HeadingPairs>
  <TitlesOfParts>
    <vt:vector size="53" baseType="lpstr">
      <vt:lpstr>Arial</vt:lpstr>
      <vt:lpstr>宋体</vt:lpstr>
      <vt:lpstr>Wingdings</vt:lpstr>
      <vt:lpstr>Times New Roman</vt:lpstr>
      <vt:lpstr>微软雅黑</vt:lpstr>
      <vt:lpstr>Arial Unicode MS</vt:lpstr>
      <vt:lpstr>华文行楷</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刘瑶</cp:lastModifiedBy>
  <cp:revision>454</cp:revision>
  <dcterms:created xsi:type="dcterms:W3CDTF">2006-04-27T15:17:00Z</dcterms:created>
  <dcterms:modified xsi:type="dcterms:W3CDTF">2021-03-06T00:30:14Z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