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269" r:id="rId2"/>
    <p:sldId id="299" r:id="rId3"/>
    <p:sldId id="256" r:id="rId4"/>
    <p:sldId id="278" r:id="rId5"/>
    <p:sldId id="281" r:id="rId6"/>
    <p:sldId id="257" r:id="rId7"/>
    <p:sldId id="320" r:id="rId8"/>
    <p:sldId id="321" r:id="rId9"/>
    <p:sldId id="322" r:id="rId10"/>
    <p:sldId id="282" r:id="rId11"/>
    <p:sldId id="323" r:id="rId12"/>
    <p:sldId id="273" r:id="rId13"/>
    <p:sldId id="258" r:id="rId14"/>
    <p:sldId id="283" r:id="rId15"/>
    <p:sldId id="280" r:id="rId16"/>
    <p:sldId id="272" r:id="rId17"/>
    <p:sldId id="284" r:id="rId18"/>
    <p:sldId id="324" r:id="rId19"/>
    <p:sldId id="326" r:id="rId20"/>
    <p:sldId id="327" r:id="rId21"/>
    <p:sldId id="259" r:id="rId22"/>
    <p:sldId id="274" r:id="rId23"/>
    <p:sldId id="279" r:id="rId24"/>
    <p:sldId id="285" r:id="rId25"/>
    <p:sldId id="260" r:id="rId26"/>
    <p:sldId id="267" r:id="rId27"/>
    <p:sldId id="277" r:id="rId28"/>
    <p:sldId id="261" r:id="rId29"/>
    <p:sldId id="287" r:id="rId30"/>
    <p:sldId id="329" r:id="rId31"/>
    <p:sldId id="330" r:id="rId32"/>
    <p:sldId id="288" r:id="rId33"/>
    <p:sldId id="331" r:id="rId34"/>
    <p:sldId id="263" r:id="rId35"/>
    <p:sldId id="300" r:id="rId36"/>
    <p:sldId id="302" r:id="rId37"/>
    <p:sldId id="301" r:id="rId38"/>
    <p:sldId id="264" r:id="rId39"/>
    <p:sldId id="276" r:id="rId40"/>
    <p:sldId id="289" r:id="rId41"/>
    <p:sldId id="332" r:id="rId42"/>
    <p:sldId id="290" r:id="rId43"/>
    <p:sldId id="265" r:id="rId44"/>
    <p:sldId id="291" r:id="rId45"/>
    <p:sldId id="268" r:id="rId46"/>
    <p:sldId id="266" r:id="rId47"/>
    <p:sldId id="333" r:id="rId48"/>
    <p:sldId id="293" r:id="rId49"/>
    <p:sldId id="294" r:id="rId50"/>
    <p:sldId id="295" r:id="rId51"/>
    <p:sldId id="296" r:id="rId52"/>
    <p:sldId id="270" r:id="rId53"/>
    <p:sldId id="303" r:id="rId54"/>
    <p:sldId id="305" r:id="rId55"/>
    <p:sldId id="304"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34" r:id="rId71"/>
    <p:sldId id="335" r:id="rId72"/>
    <p:sldId id="336" r:id="rId73"/>
  </p:sldIdLst>
  <p:sldSz cx="9144000" cy="6858000" type="screen4x3"/>
  <p:notesSz cx="6858000" cy="9144000"/>
  <p:defaultTextStyle>
    <a:defPPr>
      <a:defRPr lang="en-US"/>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FFFF99"/>
    <a:srgbClr val="FFFFFF"/>
    <a:srgbClr val="FFFFCC"/>
    <a:srgbClr val="0000FF"/>
    <a:srgbClr val="CC0066"/>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419" autoAdjust="0"/>
    <p:restoredTop sz="94629" autoAdjust="0"/>
  </p:normalViewPr>
  <p:slideViewPr>
    <p:cSldViewPr snapToGrid="0">
      <p:cViewPr varScale="1">
        <p:scale>
          <a:sx n="107" d="100"/>
          <a:sy n="107" d="100"/>
        </p:scale>
        <p:origin x="-1566" y="-96"/>
      </p:cViewPr>
      <p:guideLst>
        <p:guide orient="horz" pos="4319"/>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1638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E74F3A3A-6D09-494E-A4AB-EFF7FA2A12AB}" type="slidenum">
              <a:rPr lang="zh-CN" altLang="en-US"/>
              <a:pPr>
                <a:defRPr/>
              </a:pPr>
              <a:t>‹#›</a:t>
            </a:fld>
            <a:endParaRPr lang="en-US" altLang="zh-CN"/>
          </a:p>
        </p:txBody>
      </p:sp>
    </p:spTree>
    <p:extLst>
      <p:ext uri="{BB962C8B-B14F-4D97-AF65-F5344CB8AC3E}">
        <p14:creationId xmlns:p14="http://schemas.microsoft.com/office/powerpoint/2010/main" val="17567834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4F3A3A-6D09-494E-A4AB-EFF7FA2A12AB}" type="slidenum">
              <a:rPr lang="zh-CN" altLang="en-US" smtClean="0"/>
              <a:pPr>
                <a:defRPr/>
              </a:pPr>
              <a:t>5</a:t>
            </a:fld>
            <a:endParaRPr lang="en-US" altLang="zh-CN"/>
          </a:p>
        </p:txBody>
      </p:sp>
    </p:spTree>
    <p:extLst>
      <p:ext uri="{BB962C8B-B14F-4D97-AF65-F5344CB8AC3E}">
        <p14:creationId xmlns:p14="http://schemas.microsoft.com/office/powerpoint/2010/main" val="2470043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4F3A3A-6D09-494E-A4AB-EFF7FA2A12AB}" type="slidenum">
              <a:rPr lang="zh-CN" altLang="en-US" smtClean="0"/>
              <a:pPr>
                <a:defRPr/>
              </a:pPr>
              <a:t>26</a:t>
            </a:fld>
            <a:endParaRPr lang="en-US" altLang="zh-CN"/>
          </a:p>
        </p:txBody>
      </p:sp>
    </p:spTree>
    <p:extLst>
      <p:ext uri="{BB962C8B-B14F-4D97-AF65-F5344CB8AC3E}">
        <p14:creationId xmlns:p14="http://schemas.microsoft.com/office/powerpoint/2010/main" val="836752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4F3A3A-6D09-494E-A4AB-EFF7FA2A12AB}" type="slidenum">
              <a:rPr lang="zh-CN" altLang="en-US" smtClean="0"/>
              <a:pPr>
                <a:defRPr/>
              </a:pPr>
              <a:t>27</a:t>
            </a:fld>
            <a:endParaRPr lang="en-US" altLang="zh-CN"/>
          </a:p>
        </p:txBody>
      </p:sp>
    </p:spTree>
    <p:extLst>
      <p:ext uri="{BB962C8B-B14F-4D97-AF65-F5344CB8AC3E}">
        <p14:creationId xmlns:p14="http://schemas.microsoft.com/office/powerpoint/2010/main" val="2074466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4F3A3A-6D09-494E-A4AB-EFF7FA2A12AB}" type="slidenum">
              <a:rPr lang="zh-CN" altLang="en-US" smtClean="0"/>
              <a:pPr>
                <a:defRPr/>
              </a:pPr>
              <a:t>35</a:t>
            </a:fld>
            <a:endParaRPr lang="en-US" altLang="zh-CN"/>
          </a:p>
        </p:txBody>
      </p:sp>
    </p:spTree>
    <p:extLst>
      <p:ext uri="{BB962C8B-B14F-4D97-AF65-F5344CB8AC3E}">
        <p14:creationId xmlns:p14="http://schemas.microsoft.com/office/powerpoint/2010/main" val="1441004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4F3A3A-6D09-494E-A4AB-EFF7FA2A12AB}" type="slidenum">
              <a:rPr lang="zh-CN" altLang="en-US" smtClean="0"/>
              <a:pPr>
                <a:defRPr/>
              </a:pPr>
              <a:t>41</a:t>
            </a:fld>
            <a:endParaRPr lang="en-US" altLang="zh-CN"/>
          </a:p>
        </p:txBody>
      </p:sp>
    </p:spTree>
    <p:extLst>
      <p:ext uri="{BB962C8B-B14F-4D97-AF65-F5344CB8AC3E}">
        <p14:creationId xmlns:p14="http://schemas.microsoft.com/office/powerpoint/2010/main" val="1504037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4F3A3A-6D09-494E-A4AB-EFF7FA2A12AB}" type="slidenum">
              <a:rPr lang="zh-CN" altLang="en-US" smtClean="0"/>
              <a:pPr>
                <a:defRPr/>
              </a:pPr>
              <a:t>47</a:t>
            </a:fld>
            <a:endParaRPr lang="en-US" altLang="zh-CN"/>
          </a:p>
        </p:txBody>
      </p:sp>
    </p:spTree>
    <p:extLst>
      <p:ext uri="{BB962C8B-B14F-4D97-AF65-F5344CB8AC3E}">
        <p14:creationId xmlns:p14="http://schemas.microsoft.com/office/powerpoint/2010/main" val="889232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4F3A3A-6D09-494E-A4AB-EFF7FA2A12AB}" type="slidenum">
              <a:rPr lang="zh-CN" altLang="en-US" smtClean="0"/>
              <a:pPr>
                <a:defRPr/>
              </a:pPr>
              <a:t>54</a:t>
            </a:fld>
            <a:endParaRPr lang="en-US" altLang="zh-CN"/>
          </a:p>
        </p:txBody>
      </p:sp>
    </p:spTree>
    <p:extLst>
      <p:ext uri="{BB962C8B-B14F-4D97-AF65-F5344CB8AC3E}">
        <p14:creationId xmlns:p14="http://schemas.microsoft.com/office/powerpoint/2010/main" val="2745033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8B93B14-BD19-4F64-8857-EF101D2E30D8}" type="slidenum">
              <a:rPr lang="zh-CN" altLang="en-US"/>
              <a:pPr>
                <a:defRPr/>
              </a:pPr>
              <a:t>‹#›</a:t>
            </a:fld>
            <a:endParaRPr lang="en-US" altLang="zh-CN"/>
          </a:p>
        </p:txBody>
      </p:sp>
    </p:spTree>
    <p:extLst>
      <p:ext uri="{BB962C8B-B14F-4D97-AF65-F5344CB8AC3E}">
        <p14:creationId xmlns:p14="http://schemas.microsoft.com/office/powerpoint/2010/main" val="1654968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15242EB-AE5D-4A4D-92FE-A95634E3B042}" type="slidenum">
              <a:rPr lang="zh-CN" altLang="en-US"/>
              <a:pPr>
                <a:defRPr/>
              </a:pPr>
              <a:t>‹#›</a:t>
            </a:fld>
            <a:endParaRPr lang="en-US" altLang="zh-CN"/>
          </a:p>
        </p:txBody>
      </p:sp>
    </p:spTree>
    <p:extLst>
      <p:ext uri="{BB962C8B-B14F-4D97-AF65-F5344CB8AC3E}">
        <p14:creationId xmlns:p14="http://schemas.microsoft.com/office/powerpoint/2010/main" val="69196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1D2B163-00CB-4302-834C-EB4F17D11693}" type="slidenum">
              <a:rPr lang="zh-CN" altLang="en-US"/>
              <a:pPr>
                <a:defRPr/>
              </a:pPr>
              <a:t>‹#›</a:t>
            </a:fld>
            <a:endParaRPr lang="en-US" altLang="zh-CN"/>
          </a:p>
        </p:txBody>
      </p:sp>
    </p:spTree>
    <p:extLst>
      <p:ext uri="{BB962C8B-B14F-4D97-AF65-F5344CB8AC3E}">
        <p14:creationId xmlns:p14="http://schemas.microsoft.com/office/powerpoint/2010/main" val="1409793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FE0E49A-6F19-4F5E-8180-E8C46AD39C43}" type="slidenum">
              <a:rPr lang="zh-CN" altLang="en-US"/>
              <a:pPr>
                <a:defRPr/>
              </a:pPr>
              <a:t>‹#›</a:t>
            </a:fld>
            <a:endParaRPr lang="en-US" altLang="zh-CN"/>
          </a:p>
        </p:txBody>
      </p:sp>
    </p:spTree>
    <p:extLst>
      <p:ext uri="{BB962C8B-B14F-4D97-AF65-F5344CB8AC3E}">
        <p14:creationId xmlns:p14="http://schemas.microsoft.com/office/powerpoint/2010/main" val="69392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E1379CA-0505-4C92-84A6-76AA3D8F6C31}" type="slidenum">
              <a:rPr lang="zh-CN" altLang="en-US"/>
              <a:pPr>
                <a:defRPr/>
              </a:pPr>
              <a:t>‹#›</a:t>
            </a:fld>
            <a:endParaRPr lang="en-US" altLang="zh-CN"/>
          </a:p>
        </p:txBody>
      </p:sp>
    </p:spTree>
    <p:extLst>
      <p:ext uri="{BB962C8B-B14F-4D97-AF65-F5344CB8AC3E}">
        <p14:creationId xmlns:p14="http://schemas.microsoft.com/office/powerpoint/2010/main" val="3636118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0099DAD-73B4-4468-AC56-863BAB7DAACF}" type="slidenum">
              <a:rPr lang="zh-CN" altLang="en-US"/>
              <a:pPr>
                <a:defRPr/>
              </a:pPr>
              <a:t>‹#›</a:t>
            </a:fld>
            <a:endParaRPr lang="en-US" altLang="zh-CN"/>
          </a:p>
        </p:txBody>
      </p:sp>
    </p:spTree>
    <p:extLst>
      <p:ext uri="{BB962C8B-B14F-4D97-AF65-F5344CB8AC3E}">
        <p14:creationId xmlns:p14="http://schemas.microsoft.com/office/powerpoint/2010/main" val="1335984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CE4534C1-F77C-43EE-9E4F-9546E600A820}" type="slidenum">
              <a:rPr lang="zh-CN" altLang="en-US"/>
              <a:pPr>
                <a:defRPr/>
              </a:pPr>
              <a:t>‹#›</a:t>
            </a:fld>
            <a:endParaRPr lang="en-US" altLang="zh-CN"/>
          </a:p>
        </p:txBody>
      </p:sp>
    </p:spTree>
    <p:extLst>
      <p:ext uri="{BB962C8B-B14F-4D97-AF65-F5344CB8AC3E}">
        <p14:creationId xmlns:p14="http://schemas.microsoft.com/office/powerpoint/2010/main" val="1851530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65E9E8E1-ED65-4B23-BC7D-19A7EA48BA9F}" type="slidenum">
              <a:rPr lang="zh-CN" altLang="en-US"/>
              <a:pPr>
                <a:defRPr/>
              </a:pPr>
              <a:t>‹#›</a:t>
            </a:fld>
            <a:endParaRPr lang="en-US" altLang="zh-CN"/>
          </a:p>
        </p:txBody>
      </p:sp>
    </p:spTree>
    <p:extLst>
      <p:ext uri="{BB962C8B-B14F-4D97-AF65-F5344CB8AC3E}">
        <p14:creationId xmlns:p14="http://schemas.microsoft.com/office/powerpoint/2010/main" val="709916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5E9F607A-22FE-41F6-8005-21C0059FFE27}" type="slidenum">
              <a:rPr lang="zh-CN" altLang="en-US"/>
              <a:pPr>
                <a:defRPr/>
              </a:pPr>
              <a:t>‹#›</a:t>
            </a:fld>
            <a:endParaRPr lang="en-US" altLang="zh-CN"/>
          </a:p>
        </p:txBody>
      </p:sp>
    </p:spTree>
    <p:extLst>
      <p:ext uri="{BB962C8B-B14F-4D97-AF65-F5344CB8AC3E}">
        <p14:creationId xmlns:p14="http://schemas.microsoft.com/office/powerpoint/2010/main" val="193563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CE003D7-F006-44DE-87E6-48EBF75443C0}" type="slidenum">
              <a:rPr lang="zh-CN" altLang="en-US"/>
              <a:pPr>
                <a:defRPr/>
              </a:pPr>
              <a:t>‹#›</a:t>
            </a:fld>
            <a:endParaRPr lang="en-US" altLang="zh-CN"/>
          </a:p>
        </p:txBody>
      </p:sp>
    </p:spTree>
    <p:extLst>
      <p:ext uri="{BB962C8B-B14F-4D97-AF65-F5344CB8AC3E}">
        <p14:creationId xmlns:p14="http://schemas.microsoft.com/office/powerpoint/2010/main" val="876642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41B498D-A7EA-44A3-9878-4278648A9B7E}" type="slidenum">
              <a:rPr lang="zh-CN" altLang="en-US"/>
              <a:pPr>
                <a:defRPr/>
              </a:pPr>
              <a:t>‹#›</a:t>
            </a:fld>
            <a:endParaRPr lang="en-US" altLang="zh-CN"/>
          </a:p>
        </p:txBody>
      </p:sp>
    </p:spTree>
    <p:extLst>
      <p:ext uri="{BB962C8B-B14F-4D97-AF65-F5344CB8AC3E}">
        <p14:creationId xmlns:p14="http://schemas.microsoft.com/office/powerpoint/2010/main" val="3740496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2000" b="1">
                <a:solidFill>
                  <a:srgbClr val="0000FF"/>
                </a:solidFill>
              </a:defRPr>
            </a:lvl1pPr>
          </a:lstStyle>
          <a:p>
            <a:pPr>
              <a:defRPr/>
            </a:pPr>
            <a:fld id="{421E599D-8CB4-4A59-8A99-701E614185E8}"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52.xml"/><Relationship Id="rId3" Type="http://schemas.openxmlformats.org/officeDocument/2006/relationships/slide" Target="slide1.xml"/><Relationship Id="rId7" Type="http://schemas.openxmlformats.org/officeDocument/2006/relationships/slide" Target="slide16.xml"/><Relationship Id="rId12" Type="http://schemas.openxmlformats.org/officeDocument/2006/relationships/slide" Target="slide70.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2.xml"/><Relationship Id="rId11" Type="http://schemas.openxmlformats.org/officeDocument/2006/relationships/slide" Target="slide39.xml"/><Relationship Id="rId5" Type="http://schemas.openxmlformats.org/officeDocument/2006/relationships/slide" Target="slide6.xml"/><Relationship Id="rId10" Type="http://schemas.openxmlformats.org/officeDocument/2006/relationships/slide" Target="slide34.xml"/><Relationship Id="rId4" Type="http://schemas.openxmlformats.org/officeDocument/2006/relationships/slide" Target="slide4.xml"/><Relationship Id="rId9" Type="http://schemas.openxmlformats.org/officeDocument/2006/relationships/slide" Target="slide24.xml"/><Relationship Id="rId14" Type="http://schemas.openxmlformats.org/officeDocument/2006/relationships/slide" Target="slide5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0.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slide" Target="slide1.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slide" Target="slide1.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image" Target="../media/image57.png"/><Relationship Id="rId7" Type="http://schemas.openxmlformats.org/officeDocument/2006/relationships/image" Target="../media/image5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5.png"/><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71.png"/><Relationship Id="rId2"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62.png"/></Relationships>
</file>

<file path=ppt/slides/_rels/slide3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7.png"/><Relationship Id="rId1" Type="http://schemas.openxmlformats.org/officeDocument/2006/relationships/slideLayout" Target="../slideLayouts/slideLayout7.xml"/><Relationship Id="rId5" Type="http://schemas.openxmlformats.org/officeDocument/2006/relationships/image" Target="../media/image82.png"/><Relationship Id="rId4" Type="http://schemas.openxmlformats.org/officeDocument/2006/relationships/image" Target="../media/image80.png"/></Relationships>
</file>

<file path=ppt/slides/_rels/slide33.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slide" Target="slide1.xml"/><Relationship Id="rId2" Type="http://schemas.openxmlformats.org/officeDocument/2006/relationships/image" Target="../media/image81.png"/><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62.png"/><Relationship Id="rId4" Type="http://schemas.openxmlformats.org/officeDocument/2006/relationships/image" Target="../media/image84.png"/></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85.png"/><Relationship Id="rId1" Type="http://schemas.openxmlformats.org/officeDocument/2006/relationships/slideLayout" Target="../slideLayouts/slideLayout7.xml"/><Relationship Id="rId4" Type="http://schemas.openxmlformats.org/officeDocument/2006/relationships/image" Target="../media/image86.png"/></Relationships>
</file>

<file path=ppt/slides/_rels/slide35.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3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5.png"/><Relationship Id="rId4" Type="http://schemas.openxmlformats.org/officeDocument/2006/relationships/image" Target="../media/image94.png"/></Relationships>
</file>

<file path=ppt/slides/_rels/slide3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5" Type="http://schemas.openxmlformats.org/officeDocument/2006/relationships/image" Target="../media/image99.png"/><Relationship Id="rId4" Type="http://schemas.openxmlformats.org/officeDocument/2006/relationships/image" Target="../media/image98.png"/></Relationships>
</file>

<file path=ppt/slides/_rels/slide38.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image" Target="../media/image101.png"/><Relationship Id="rId7" Type="http://schemas.openxmlformats.org/officeDocument/2006/relationships/image" Target="../media/image105.png"/><Relationship Id="rId2" Type="http://schemas.openxmlformats.org/officeDocument/2006/relationships/image" Target="../media/image100.png"/><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3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7.xml"/><Relationship Id="rId5" Type="http://schemas.openxmlformats.org/officeDocument/2006/relationships/image" Target="../media/image111.png"/><Relationship Id="rId4" Type="http://schemas.openxmlformats.org/officeDocument/2006/relationships/image" Target="../media/image110.png"/></Relationships>
</file>

<file path=ppt/slides/_rels/slide41.xml.rels><?xml version="1.0" encoding="UTF-8" standalone="yes"?>
<Relationships xmlns="http://schemas.openxmlformats.org/package/2006/relationships"><Relationship Id="rId3" Type="http://schemas.openxmlformats.org/officeDocument/2006/relationships/image" Target="../media/image1110.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3.png"/><Relationship Id="rId4" Type="http://schemas.openxmlformats.org/officeDocument/2006/relationships/image" Target="../media/image112.png"/></Relationships>
</file>

<file path=ppt/slides/_rels/slide4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7.xml"/><Relationship Id="rId6" Type="http://schemas.openxmlformats.org/officeDocument/2006/relationships/slide" Target="slide1.xml"/><Relationship Id="rId5" Type="http://schemas.openxmlformats.org/officeDocument/2006/relationships/image" Target="../media/image117.png"/><Relationship Id="rId4" Type="http://schemas.openxmlformats.org/officeDocument/2006/relationships/image" Target="../media/image116.png"/></Relationships>
</file>

<file path=ppt/slides/_rels/slide4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7.xml"/><Relationship Id="rId5" Type="http://schemas.openxmlformats.org/officeDocument/2006/relationships/image" Target="../media/image122.png"/><Relationship Id="rId4" Type="http://schemas.openxmlformats.org/officeDocument/2006/relationships/image" Target="../media/image121.png"/></Relationships>
</file>

<file path=ppt/slides/_rels/slide45.xml.rels><?xml version="1.0" encoding="UTF-8" standalone="yes"?>
<Relationships xmlns="http://schemas.openxmlformats.org/package/2006/relationships"><Relationship Id="rId3" Type="http://schemas.openxmlformats.org/officeDocument/2006/relationships/image" Target="../media/image123.png"/><Relationship Id="rId7" Type="http://schemas.openxmlformats.org/officeDocument/2006/relationships/image" Target="../media/image127.png"/><Relationship Id="rId2" Type="http://schemas.openxmlformats.org/officeDocument/2006/relationships/image" Target="../media/image119.png"/><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4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18.png"/><Relationship Id="rId1" Type="http://schemas.openxmlformats.org/officeDocument/2006/relationships/slideLayout" Target="../slideLayouts/slideLayout7.xml"/><Relationship Id="rId5" Type="http://schemas.openxmlformats.org/officeDocument/2006/relationships/image" Target="../media/image131.png"/><Relationship Id="rId4" Type="http://schemas.openxmlformats.org/officeDocument/2006/relationships/image" Target="../media/image129.png"/></Relationships>
</file>

<file path=ppt/slides/_rels/slide47.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19.png"/><Relationship Id="rId7" Type="http://schemas.openxmlformats.org/officeDocument/2006/relationships/image" Target="../media/image13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png"/><Relationship Id="rId9" Type="http://schemas.openxmlformats.org/officeDocument/2006/relationships/image" Target="../media/image131.png"/></Relationships>
</file>

<file path=ppt/slides/_rels/slide4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7.xml"/><Relationship Id="rId6" Type="http://schemas.openxmlformats.org/officeDocument/2006/relationships/image" Target="../media/image131.png"/><Relationship Id="rId5" Type="http://schemas.openxmlformats.org/officeDocument/2006/relationships/image" Target="../media/image140.png"/><Relationship Id="rId4" Type="http://schemas.openxmlformats.org/officeDocument/2006/relationships/image" Target="../media/image139.png"/></Relationships>
</file>

<file path=ppt/slides/_rels/slide4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slide" Target="slide1.xml"/></Relationships>
</file>

<file path=ppt/slides/_rels/slide50.xml.rels><?xml version="1.0" encoding="UTF-8" standalone="yes"?>
<Relationships xmlns="http://schemas.openxmlformats.org/package/2006/relationships"><Relationship Id="rId3" Type="http://schemas.openxmlformats.org/officeDocument/2006/relationships/image" Target="../media/image144.emf"/><Relationship Id="rId2" Type="http://schemas.openxmlformats.org/officeDocument/2006/relationships/image" Target="../media/image143.png"/><Relationship Id="rId1" Type="http://schemas.openxmlformats.org/officeDocument/2006/relationships/slideLayout" Target="../slideLayouts/slideLayout7.xml"/><Relationship Id="rId4" Type="http://schemas.openxmlformats.org/officeDocument/2006/relationships/image" Target="../media/image145.png"/></Relationships>
</file>

<file path=ppt/slides/_rels/slide51.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7.xml"/><Relationship Id="rId4" Type="http://schemas.openxmlformats.org/officeDocument/2006/relationships/slide" Target="slide1.xml"/></Relationships>
</file>

<file path=ppt/slides/_rels/slide5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430.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8" Type="http://schemas.openxmlformats.org/officeDocument/2006/relationships/image" Target="../media/image1490.png"/><Relationship Id="rId3" Type="http://schemas.openxmlformats.org/officeDocument/2006/relationships/image" Target="../media/image1461.png"/><Relationship Id="rId7" Type="http://schemas.openxmlformats.org/officeDocument/2006/relationships/image" Target="../media/image148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470.png"/><Relationship Id="rId5" Type="http://schemas.openxmlformats.org/officeDocument/2006/relationships/image" Target="../media/image1460.png"/><Relationship Id="rId4" Type="http://schemas.openxmlformats.org/officeDocument/2006/relationships/image" Target="../media/image148.png"/><Relationship Id="rId9" Type="http://schemas.openxmlformats.org/officeDocument/2006/relationships/image" Target="../media/image1481.png"/></Relationships>
</file>

<file path=ppt/slides/_rels/slide5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7.xml"/><Relationship Id="rId4" Type="http://schemas.openxmlformats.org/officeDocument/2006/relationships/slide" Target="slide1.xml"/></Relationships>
</file>

<file path=ppt/slides/_rels/slide56.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7.xml"/><Relationship Id="rId4" Type="http://schemas.openxmlformats.org/officeDocument/2006/relationships/image" Target="../media/image153.png"/></Relationships>
</file>

<file path=ppt/slides/_rels/slide57.xml.rels><?xml version="1.0" encoding="UTF-8" standalone="yes"?>
<Relationships xmlns="http://schemas.openxmlformats.org/package/2006/relationships"><Relationship Id="rId8" Type="http://schemas.openxmlformats.org/officeDocument/2006/relationships/image" Target="../media/image160.png"/><Relationship Id="rId13" Type="http://schemas.openxmlformats.org/officeDocument/2006/relationships/image" Target="../media/image151.png"/><Relationship Id="rId3" Type="http://schemas.openxmlformats.org/officeDocument/2006/relationships/image" Target="../media/image155.png"/><Relationship Id="rId7" Type="http://schemas.openxmlformats.org/officeDocument/2006/relationships/image" Target="../media/image159.png"/><Relationship Id="rId12" Type="http://schemas.openxmlformats.org/officeDocument/2006/relationships/image" Target="../media/image164.png"/><Relationship Id="rId2" Type="http://schemas.openxmlformats.org/officeDocument/2006/relationships/image" Target="../media/image154.png"/><Relationship Id="rId1" Type="http://schemas.openxmlformats.org/officeDocument/2006/relationships/slideLayout" Target="../slideLayouts/slideLayout7.xml"/><Relationship Id="rId6" Type="http://schemas.openxmlformats.org/officeDocument/2006/relationships/image" Target="../media/image158.png"/><Relationship Id="rId11" Type="http://schemas.openxmlformats.org/officeDocument/2006/relationships/image" Target="../media/image163.png"/><Relationship Id="rId5" Type="http://schemas.openxmlformats.org/officeDocument/2006/relationships/image" Target="../media/image157.png"/><Relationship Id="rId10" Type="http://schemas.openxmlformats.org/officeDocument/2006/relationships/image" Target="../media/image162.png"/><Relationship Id="rId4" Type="http://schemas.openxmlformats.org/officeDocument/2006/relationships/image" Target="../media/image156.png"/><Relationship Id="rId9" Type="http://schemas.openxmlformats.org/officeDocument/2006/relationships/image" Target="../media/image161.png"/></Relationships>
</file>

<file path=ppt/slides/_rels/slide58.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560.png"/><Relationship Id="rId1" Type="http://schemas.openxmlformats.org/officeDocument/2006/relationships/slideLayout" Target="../slideLayouts/slideLayout7.xml"/><Relationship Id="rId6" Type="http://schemas.openxmlformats.org/officeDocument/2006/relationships/image" Target="../media/image165.png"/><Relationship Id="rId5" Type="http://schemas.openxmlformats.org/officeDocument/2006/relationships/image" Target="../media/image1610.png"/><Relationship Id="rId4" Type="http://schemas.openxmlformats.org/officeDocument/2006/relationships/image" Target="../media/image167.png"/></Relationships>
</file>

<file path=ppt/slides/_rels/slide5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65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70.png"/><Relationship Id="rId7" Type="http://schemas.openxmlformats.org/officeDocument/2006/relationships/image" Target="../media/image174.png"/><Relationship Id="rId2" Type="http://schemas.openxmlformats.org/officeDocument/2006/relationships/image" Target="../media/image169.png"/><Relationship Id="rId1" Type="http://schemas.openxmlformats.org/officeDocument/2006/relationships/slideLayout" Target="../slideLayouts/slideLayout7.xml"/><Relationship Id="rId6" Type="http://schemas.openxmlformats.org/officeDocument/2006/relationships/image" Target="../media/image173.png"/><Relationship Id="rId5" Type="http://schemas.openxmlformats.org/officeDocument/2006/relationships/image" Target="../media/image172.png"/><Relationship Id="rId10" Type="http://schemas.openxmlformats.org/officeDocument/2006/relationships/image" Target="../media/image177.png"/><Relationship Id="rId4" Type="http://schemas.openxmlformats.org/officeDocument/2006/relationships/image" Target="../media/image171.png"/><Relationship Id="rId9" Type="http://schemas.openxmlformats.org/officeDocument/2006/relationships/image" Target="../media/image176.png"/></Relationships>
</file>

<file path=ppt/slides/_rels/slide62.xml.rels><?xml version="1.0" encoding="UTF-8" standalone="yes"?>
<Relationships xmlns="http://schemas.openxmlformats.org/package/2006/relationships"><Relationship Id="rId8" Type="http://schemas.openxmlformats.org/officeDocument/2006/relationships/image" Target="../media/image186.png"/><Relationship Id="rId7" Type="http://schemas.openxmlformats.org/officeDocument/2006/relationships/image" Target="../media/image182.png"/><Relationship Id="rId2" Type="http://schemas.openxmlformats.org/officeDocument/2006/relationships/image" Target="../media/image178.png"/><Relationship Id="rId1" Type="http://schemas.openxmlformats.org/officeDocument/2006/relationships/slideLayout" Target="../slideLayouts/slideLayout7.xml"/><Relationship Id="rId6" Type="http://schemas.openxmlformats.org/officeDocument/2006/relationships/image" Target="../media/image181.png"/><Relationship Id="rId11" Type="http://schemas.openxmlformats.org/officeDocument/2006/relationships/image" Target="../media/image177.png"/><Relationship Id="rId5" Type="http://schemas.openxmlformats.org/officeDocument/2006/relationships/image" Target="../media/image180.png"/><Relationship Id="rId10" Type="http://schemas.openxmlformats.org/officeDocument/2006/relationships/image" Target="../media/image183.png"/><Relationship Id="rId4" Type="http://schemas.openxmlformats.org/officeDocument/2006/relationships/image" Target="../media/image179.png"/><Relationship Id="rId9" Type="http://schemas.openxmlformats.org/officeDocument/2006/relationships/image" Target="../media/image187.png"/></Relationships>
</file>

<file path=ppt/slides/_rels/slide63.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85.png"/><Relationship Id="rId7" Type="http://schemas.openxmlformats.org/officeDocument/2006/relationships/image" Target="../media/image193.png"/><Relationship Id="rId2" Type="http://schemas.openxmlformats.org/officeDocument/2006/relationships/image" Target="../media/image184.png"/><Relationship Id="rId1" Type="http://schemas.openxmlformats.org/officeDocument/2006/relationships/slideLayout" Target="../slideLayouts/slideLayout7.xml"/><Relationship Id="rId11" Type="http://schemas.openxmlformats.org/officeDocument/2006/relationships/slide" Target="slide1.xml"/><Relationship Id="rId5" Type="http://schemas.openxmlformats.org/officeDocument/2006/relationships/image" Target="../media/image189.png"/><Relationship Id="rId10" Type="http://schemas.openxmlformats.org/officeDocument/2006/relationships/image" Target="../media/image177.png"/><Relationship Id="rId4" Type="http://schemas.openxmlformats.org/officeDocument/2006/relationships/image" Target="../media/image188.png"/><Relationship Id="rId9" Type="http://schemas.openxmlformats.org/officeDocument/2006/relationships/image" Target="../media/image191.png"/></Relationships>
</file>

<file path=ppt/slides/_rels/slide64.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2.png"/><Relationship Id="rId1" Type="http://schemas.openxmlformats.org/officeDocument/2006/relationships/slideLayout" Target="../slideLayouts/slideLayout7.xml"/><Relationship Id="rId4" Type="http://schemas.openxmlformats.org/officeDocument/2006/relationships/image" Target="../media/image195.png"/></Relationships>
</file>

<file path=ppt/slides/_rels/slide65.xml.rels><?xml version="1.0" encoding="UTF-8" standalone="yes"?>
<Relationships xmlns="http://schemas.openxmlformats.org/package/2006/relationships"><Relationship Id="rId8" Type="http://schemas.openxmlformats.org/officeDocument/2006/relationships/image" Target="../media/image201.png"/><Relationship Id="rId7" Type="http://schemas.openxmlformats.org/officeDocument/2006/relationships/image" Target="../media/image200.png"/><Relationship Id="rId2" Type="http://schemas.openxmlformats.org/officeDocument/2006/relationships/image" Target="../media/image196.png"/><Relationship Id="rId1" Type="http://schemas.openxmlformats.org/officeDocument/2006/relationships/slideLayout" Target="../slideLayouts/slideLayout7.xml"/><Relationship Id="rId6" Type="http://schemas.openxmlformats.org/officeDocument/2006/relationships/image" Target="../media/image199.png"/><Relationship Id="rId5" Type="http://schemas.openxmlformats.org/officeDocument/2006/relationships/image" Target="../media/image198.png"/><Relationship Id="rId10" Type="http://schemas.openxmlformats.org/officeDocument/2006/relationships/image" Target="../media/image195.png"/><Relationship Id="rId4" Type="http://schemas.openxmlformats.org/officeDocument/2006/relationships/image" Target="../media/image197.png"/><Relationship Id="rId9" Type="http://schemas.openxmlformats.org/officeDocument/2006/relationships/image" Target="../media/image205.png"/></Relationships>
</file>

<file path=ppt/slides/_rels/slide66.xml.rels><?xml version="1.0" encoding="UTF-8" standalone="yes"?>
<Relationships xmlns="http://schemas.openxmlformats.org/package/2006/relationships"><Relationship Id="rId8" Type="http://schemas.openxmlformats.org/officeDocument/2006/relationships/image" Target="../media/image211.png"/><Relationship Id="rId13" Type="http://schemas.openxmlformats.org/officeDocument/2006/relationships/image" Target="../media/image195.png"/><Relationship Id="rId7" Type="http://schemas.openxmlformats.org/officeDocument/2006/relationships/image" Target="../media/image203.png"/><Relationship Id="rId12" Type="http://schemas.openxmlformats.org/officeDocument/2006/relationships/image" Target="../media/image210.png"/><Relationship Id="rId2" Type="http://schemas.openxmlformats.org/officeDocument/2006/relationships/image" Target="../media/image2010.png"/><Relationship Id="rId1" Type="http://schemas.openxmlformats.org/officeDocument/2006/relationships/slideLayout" Target="../slideLayouts/slideLayout7.xml"/><Relationship Id="rId6" Type="http://schemas.openxmlformats.org/officeDocument/2006/relationships/image" Target="../media/image209.png"/><Relationship Id="rId11" Type="http://schemas.openxmlformats.org/officeDocument/2006/relationships/image" Target="../media/image1980.png"/><Relationship Id="rId5" Type="http://schemas.openxmlformats.org/officeDocument/2006/relationships/image" Target="../media/image208.png"/><Relationship Id="rId10" Type="http://schemas.openxmlformats.org/officeDocument/2006/relationships/image" Target="../media/image213.png"/><Relationship Id="rId4" Type="http://schemas.openxmlformats.org/officeDocument/2006/relationships/image" Target="../media/image202.png"/><Relationship Id="rId9" Type="http://schemas.openxmlformats.org/officeDocument/2006/relationships/image" Target="../media/image212.png"/></Relationships>
</file>

<file path=ppt/slides/_rels/slide67.xml.rels><?xml version="1.0" encoding="UTF-8" standalone="yes"?>
<Relationships xmlns="http://schemas.openxmlformats.org/package/2006/relationships"><Relationship Id="rId8" Type="http://schemas.openxmlformats.org/officeDocument/2006/relationships/image" Target="../media/image221.png"/><Relationship Id="rId3" Type="http://schemas.openxmlformats.org/officeDocument/2006/relationships/image" Target="../media/image207.png"/><Relationship Id="rId7" Type="http://schemas.openxmlformats.org/officeDocument/2006/relationships/image" Target="../media/image220.png"/><Relationship Id="rId2" Type="http://schemas.openxmlformats.org/officeDocument/2006/relationships/image" Target="../media/image206.png"/><Relationship Id="rId1" Type="http://schemas.openxmlformats.org/officeDocument/2006/relationships/slideLayout" Target="../slideLayouts/slideLayout7.xml"/><Relationship Id="rId6" Type="http://schemas.openxmlformats.org/officeDocument/2006/relationships/image" Target="../media/image219.png"/><Relationship Id="rId10" Type="http://schemas.openxmlformats.org/officeDocument/2006/relationships/image" Target="../media/image195.png"/><Relationship Id="rId4" Type="http://schemas.openxmlformats.org/officeDocument/2006/relationships/image" Target="../media/image214.png"/><Relationship Id="rId9" Type="http://schemas.openxmlformats.org/officeDocument/2006/relationships/image" Target="../media/image2140.png"/></Relationships>
</file>

<file path=ppt/slides/_rels/slide68.xml.rels><?xml version="1.0" encoding="UTF-8" standalone="yes"?>
<Relationships xmlns="http://schemas.openxmlformats.org/package/2006/relationships"><Relationship Id="rId8" Type="http://schemas.openxmlformats.org/officeDocument/2006/relationships/image" Target="../media/image228.png"/><Relationship Id="rId3" Type="http://schemas.openxmlformats.org/officeDocument/2006/relationships/image" Target="../media/image215.png"/><Relationship Id="rId7" Type="http://schemas.openxmlformats.org/officeDocument/2006/relationships/image" Target="../media/image227.png"/><Relationship Id="rId1" Type="http://schemas.openxmlformats.org/officeDocument/2006/relationships/slideLayout" Target="../slideLayouts/slideLayout7.xml"/><Relationship Id="rId6" Type="http://schemas.openxmlformats.org/officeDocument/2006/relationships/image" Target="../media/image217.png"/><Relationship Id="rId5" Type="http://schemas.openxmlformats.org/officeDocument/2006/relationships/image" Target="../media/image216.png"/><Relationship Id="rId4" Type="http://schemas.openxmlformats.org/officeDocument/2006/relationships/image" Target="../media/image224.png"/><Relationship Id="rId9" Type="http://schemas.openxmlformats.org/officeDocument/2006/relationships/image" Target="../media/image195.png"/></Relationships>
</file>

<file path=ppt/slides/_rels/slide69.xml.rels><?xml version="1.0" encoding="UTF-8" standalone="yes"?>
<Relationships xmlns="http://schemas.openxmlformats.org/package/2006/relationships"><Relationship Id="rId3" Type="http://schemas.openxmlformats.org/officeDocument/2006/relationships/image" Target="../media/image218.png"/><Relationship Id="rId7" Type="http://schemas.openxmlformats.org/officeDocument/2006/relationships/slide" Target="slide1.xml"/><Relationship Id="rId1" Type="http://schemas.openxmlformats.org/officeDocument/2006/relationships/slideLayout" Target="../slideLayouts/slideLayout7.xml"/><Relationship Id="rId6" Type="http://schemas.openxmlformats.org/officeDocument/2006/relationships/image" Target="../media/image195.png"/><Relationship Id="rId5" Type="http://schemas.openxmlformats.org/officeDocument/2006/relationships/image" Target="../media/image204.png"/><Relationship Id="rId4" Type="http://schemas.openxmlformats.org/officeDocument/2006/relationships/image" Target="../media/image222.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image" Target="../media/image223.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image" Target="../media/image229.png"/><Relationship Id="rId7" Type="http://schemas.openxmlformats.org/officeDocument/2006/relationships/image" Target="../media/image233.png"/><Relationship Id="rId2" Type="http://schemas.openxmlformats.org/officeDocument/2006/relationships/image" Target="../media/image226.png"/><Relationship Id="rId1" Type="http://schemas.openxmlformats.org/officeDocument/2006/relationships/slideLayout" Target="../slideLayouts/slideLayout7.xml"/><Relationship Id="rId6" Type="http://schemas.openxmlformats.org/officeDocument/2006/relationships/image" Target="../media/image232.png"/><Relationship Id="rId5" Type="http://schemas.openxmlformats.org/officeDocument/2006/relationships/image" Target="../media/image231.png"/><Relationship Id="rId4" Type="http://schemas.openxmlformats.org/officeDocument/2006/relationships/image" Target="../media/image230.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9.png"/><Relationship Id="rId10" Type="http://schemas.openxmlformats.org/officeDocument/2006/relationships/image" Target="../media/image13.png"/><Relationship Id="rId4" Type="http://schemas.openxmlformats.org/officeDocument/2006/relationships/image" Target="../media/image8.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8059737" y="173038"/>
            <a:ext cx="955675"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48AE167-5757-44EB-8601-D6F0AD3BEB7E}" type="slidenum">
              <a:rPr kumimoji="0" lang="zh-CN" altLang="en-US" sz="2000" smtClean="0">
                <a:solidFill>
                  <a:srgbClr val="FF0000"/>
                </a:solidFill>
              </a:rPr>
              <a:pPr eaLnBrk="1" hangingPunct="1"/>
              <a:t>1</a:t>
            </a:fld>
            <a:endParaRPr kumimoji="0" lang="en-US" altLang="zh-CN" sz="2000" dirty="0" smtClean="0">
              <a:solidFill>
                <a:srgbClr val="FF0000"/>
              </a:solidFill>
            </a:endParaRPr>
          </a:p>
        </p:txBody>
      </p:sp>
      <p:sp>
        <p:nvSpPr>
          <p:cNvPr id="21507" name="Text Box 3"/>
          <p:cNvSpPr txBox="1">
            <a:spLocks noChangeArrowheads="1"/>
          </p:cNvSpPr>
          <p:nvPr/>
        </p:nvSpPr>
        <p:spPr bwMode="auto">
          <a:xfrm>
            <a:off x="1277305" y="297330"/>
            <a:ext cx="5878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b="1" dirty="0"/>
              <a:t>第11  章 尺寸链的精度设计基础 </a:t>
            </a:r>
          </a:p>
        </p:txBody>
      </p:sp>
      <p:sp>
        <p:nvSpPr>
          <p:cNvPr id="21510" name="Text Box 6">
            <a:hlinkClick r:id="rId2" action="ppaction://hlinksldjump"/>
          </p:cNvPr>
          <p:cNvSpPr txBox="1">
            <a:spLocks noChangeArrowheads="1"/>
          </p:cNvSpPr>
          <p:nvPr/>
        </p:nvSpPr>
        <p:spPr bwMode="auto">
          <a:xfrm>
            <a:off x="1017732" y="818175"/>
            <a:ext cx="66969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内  容  提  要</a:t>
            </a:r>
            <a:r>
              <a:rPr lang="zh-CN" altLang="en-US" sz="2000" dirty="0" smtClean="0">
                <a:solidFill>
                  <a:schemeClr val="accent1">
                    <a:lumMod val="75000"/>
                  </a:schemeClr>
                </a:solidFill>
              </a:rPr>
              <a:t>---------</a:t>
            </a:r>
            <a:r>
              <a:rPr lang="en-US" altLang="zh-CN" sz="2000" dirty="0" smtClean="0">
                <a:solidFill>
                  <a:schemeClr val="accent1">
                    <a:lumMod val="75000"/>
                  </a:schemeClr>
                </a:solidFill>
              </a:rPr>
              <a:t>-----------------------------------------</a:t>
            </a:r>
            <a:r>
              <a:rPr lang="en-US" altLang="zh-CN" sz="2000" b="1" dirty="0" smtClean="0">
                <a:solidFill>
                  <a:schemeClr val="accent1">
                    <a:lumMod val="75000"/>
                  </a:schemeClr>
                </a:solidFill>
              </a:rPr>
              <a:t>(</a:t>
            </a:r>
            <a:r>
              <a:rPr lang="en-US" altLang="zh-CN" sz="2000" b="1" dirty="0">
                <a:solidFill>
                  <a:schemeClr val="accent1">
                    <a:lumMod val="75000"/>
                  </a:schemeClr>
                </a:solidFill>
              </a:rPr>
              <a:t>2</a:t>
            </a:r>
            <a:r>
              <a:rPr lang="en-US" altLang="zh-CN" sz="2000" b="1" dirty="0">
                <a:solidFill>
                  <a:schemeClr val="accent1">
                    <a:lumMod val="75000"/>
                  </a:schemeClr>
                </a:solidFill>
                <a:hlinkClick r:id="rId3" action="ppaction://hlinksldjump"/>
              </a:rPr>
              <a:t>)</a:t>
            </a:r>
            <a:endParaRPr lang="en-US" altLang="zh-CN" sz="2000" b="1" dirty="0">
              <a:solidFill>
                <a:schemeClr val="accent1">
                  <a:lumMod val="75000"/>
                </a:schemeClr>
              </a:solidFill>
            </a:endParaRPr>
          </a:p>
        </p:txBody>
      </p:sp>
      <p:sp>
        <p:nvSpPr>
          <p:cNvPr id="21511" name="Text Box 7">
            <a:hlinkClick r:id="rId4" action="ppaction://hlinksldjump"/>
          </p:cNvPr>
          <p:cNvSpPr txBox="1">
            <a:spLocks noChangeArrowheads="1"/>
          </p:cNvSpPr>
          <p:nvPr/>
        </p:nvSpPr>
        <p:spPr bwMode="auto">
          <a:xfrm>
            <a:off x="1017732" y="1168560"/>
            <a:ext cx="66969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11.1 尺寸链的基本概念</a:t>
            </a:r>
            <a:r>
              <a:rPr lang="zh-CN" altLang="en-US" sz="2000" dirty="0">
                <a:solidFill>
                  <a:schemeClr val="accent1">
                    <a:lumMod val="75000"/>
                  </a:schemeClr>
                </a:solidFill>
              </a:rPr>
              <a:t> </a:t>
            </a:r>
            <a:r>
              <a:rPr lang="zh-CN" altLang="en-US" sz="2000" dirty="0" smtClean="0">
                <a:solidFill>
                  <a:schemeClr val="accent1">
                    <a:lumMod val="75000"/>
                  </a:schemeClr>
                </a:solidFill>
              </a:rPr>
              <a:t>----------------</a:t>
            </a:r>
            <a:r>
              <a:rPr lang="en-US" altLang="zh-CN" sz="2000" dirty="0" smtClean="0">
                <a:solidFill>
                  <a:schemeClr val="accent1">
                    <a:lumMod val="75000"/>
                  </a:schemeClr>
                </a:solidFill>
              </a:rPr>
              <a:t>--------------------</a:t>
            </a:r>
            <a:r>
              <a:rPr lang="en-US" altLang="zh-CN" sz="2000" b="1" dirty="0" smtClean="0">
                <a:solidFill>
                  <a:schemeClr val="accent1">
                    <a:lumMod val="75000"/>
                  </a:schemeClr>
                </a:solidFill>
              </a:rPr>
              <a:t>(</a:t>
            </a:r>
            <a:r>
              <a:rPr lang="en-US" altLang="zh-CN" sz="2000" b="1" dirty="0">
                <a:solidFill>
                  <a:schemeClr val="accent1">
                    <a:lumMod val="75000"/>
                  </a:schemeClr>
                </a:solidFill>
              </a:rPr>
              <a:t>4)</a:t>
            </a:r>
          </a:p>
        </p:txBody>
      </p:sp>
      <p:sp>
        <p:nvSpPr>
          <p:cNvPr id="21512" name="Text Box 8">
            <a:hlinkClick r:id="rId4" action="ppaction://hlinksldjump"/>
          </p:cNvPr>
          <p:cNvSpPr txBox="1">
            <a:spLocks noChangeArrowheads="1"/>
          </p:cNvSpPr>
          <p:nvPr/>
        </p:nvSpPr>
        <p:spPr bwMode="auto">
          <a:xfrm>
            <a:off x="1045480" y="1511887"/>
            <a:ext cx="646869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11.1.1  尺寸链的定义和特征</a:t>
            </a:r>
            <a:r>
              <a:rPr lang="zh-CN" altLang="en-US" dirty="0"/>
              <a:t> </a:t>
            </a:r>
            <a:r>
              <a:rPr lang="zh-CN" altLang="en-US" dirty="0" smtClean="0"/>
              <a:t>--------------------(</a:t>
            </a:r>
            <a:r>
              <a:rPr lang="zh-CN" altLang="en-US" dirty="0"/>
              <a:t>4)</a:t>
            </a:r>
          </a:p>
        </p:txBody>
      </p:sp>
      <p:sp>
        <p:nvSpPr>
          <p:cNvPr id="21513" name="Text Box 9">
            <a:hlinkClick r:id="rId5" action="ppaction://hlinksldjump"/>
          </p:cNvPr>
          <p:cNvSpPr txBox="1">
            <a:spLocks noChangeArrowheads="1"/>
          </p:cNvSpPr>
          <p:nvPr/>
        </p:nvSpPr>
        <p:spPr bwMode="auto">
          <a:xfrm>
            <a:off x="1035281" y="1877146"/>
            <a:ext cx="624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11.1.2  尺寸链的组成和分类</a:t>
            </a:r>
            <a:r>
              <a:rPr lang="zh-CN" altLang="en-US" dirty="0"/>
              <a:t> </a:t>
            </a:r>
            <a:r>
              <a:rPr lang="zh-CN" altLang="en-US" dirty="0" smtClean="0"/>
              <a:t>-----------------</a:t>
            </a:r>
            <a:r>
              <a:rPr lang="en-US" altLang="zh-CN" dirty="0" smtClean="0"/>
              <a:t>-</a:t>
            </a:r>
            <a:r>
              <a:rPr lang="zh-CN" altLang="en-US" dirty="0" smtClean="0"/>
              <a:t>--(</a:t>
            </a:r>
            <a:r>
              <a:rPr lang="zh-CN" altLang="en-US" dirty="0"/>
              <a:t>6)</a:t>
            </a:r>
          </a:p>
        </p:txBody>
      </p:sp>
      <p:sp>
        <p:nvSpPr>
          <p:cNvPr id="21514" name="Text Box 10">
            <a:hlinkClick r:id="rId6" action="ppaction://hlinksldjump"/>
          </p:cNvPr>
          <p:cNvSpPr txBox="1">
            <a:spLocks noChangeArrowheads="1"/>
          </p:cNvSpPr>
          <p:nvPr/>
        </p:nvSpPr>
        <p:spPr bwMode="auto">
          <a:xfrm>
            <a:off x="1035281" y="2215418"/>
            <a:ext cx="646869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11.1.3  尺寸链图及其画法</a:t>
            </a:r>
            <a:r>
              <a:rPr lang="zh-CN" altLang="en-US" sz="2800" dirty="0"/>
              <a:t> </a:t>
            </a:r>
            <a:r>
              <a:rPr lang="en-US" altLang="zh-CN" sz="2800" dirty="0" smtClean="0"/>
              <a:t>------------------</a:t>
            </a:r>
            <a:r>
              <a:rPr lang="zh-CN" altLang="en-US" sz="2000" b="1" dirty="0" smtClean="0"/>
              <a:t>（</a:t>
            </a:r>
            <a:r>
              <a:rPr lang="en-US" altLang="zh-CN" sz="2000" b="1" dirty="0" smtClean="0"/>
              <a:t>12</a:t>
            </a:r>
            <a:r>
              <a:rPr lang="zh-CN" altLang="en-US" sz="2000" b="1" dirty="0" smtClean="0"/>
              <a:t>）</a:t>
            </a:r>
            <a:endParaRPr lang="zh-CN" altLang="en-US" sz="2000" dirty="0"/>
          </a:p>
        </p:txBody>
      </p:sp>
      <p:sp>
        <p:nvSpPr>
          <p:cNvPr id="21515" name="Text Box 11">
            <a:hlinkClick r:id="rId7" action="ppaction://hlinksldjump"/>
          </p:cNvPr>
          <p:cNvSpPr txBox="1">
            <a:spLocks noChangeArrowheads="1"/>
          </p:cNvSpPr>
          <p:nvPr/>
        </p:nvSpPr>
        <p:spPr bwMode="auto">
          <a:xfrm>
            <a:off x="1051739" y="2637163"/>
            <a:ext cx="60888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11.1.4  尺寸链的计算 </a:t>
            </a:r>
            <a:r>
              <a:rPr lang="zh-CN" altLang="en-US" b="1" dirty="0" smtClean="0"/>
              <a:t>---------------------------</a:t>
            </a:r>
            <a:r>
              <a:rPr lang="zh-CN" altLang="en-US" sz="2000" b="1" dirty="0" smtClean="0"/>
              <a:t>(</a:t>
            </a:r>
            <a:r>
              <a:rPr lang="zh-CN" altLang="en-US" sz="2000" b="1" dirty="0" smtClean="0"/>
              <a:t>1</a:t>
            </a:r>
            <a:r>
              <a:rPr lang="en-US" altLang="zh-CN" sz="2000" b="1" dirty="0" smtClean="0"/>
              <a:t>6</a:t>
            </a:r>
            <a:r>
              <a:rPr lang="zh-CN" altLang="en-US" sz="2000" b="1" dirty="0" smtClean="0"/>
              <a:t>)</a:t>
            </a:r>
            <a:endParaRPr lang="zh-CN" altLang="en-US" sz="2000" b="1" dirty="0"/>
          </a:p>
        </p:txBody>
      </p:sp>
      <p:sp>
        <p:nvSpPr>
          <p:cNvPr id="21517" name="Text Box 13">
            <a:hlinkClick r:id="rId8" action="ppaction://hlinksldjump"/>
          </p:cNvPr>
          <p:cNvSpPr txBox="1">
            <a:spLocks noChangeArrowheads="1"/>
          </p:cNvSpPr>
          <p:nvPr/>
        </p:nvSpPr>
        <p:spPr bwMode="auto">
          <a:xfrm>
            <a:off x="1007534" y="3037768"/>
            <a:ext cx="685447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11.2 极值法计算尺寸链</a:t>
            </a:r>
            <a:r>
              <a:rPr lang="zh-CN" altLang="en-US" sz="2000" dirty="0">
                <a:solidFill>
                  <a:schemeClr val="accent1">
                    <a:lumMod val="75000"/>
                  </a:schemeClr>
                </a:solidFill>
              </a:rPr>
              <a:t> </a:t>
            </a:r>
            <a:r>
              <a:rPr lang="zh-CN" altLang="en-US" sz="2000" dirty="0" smtClean="0">
                <a:solidFill>
                  <a:schemeClr val="accent1">
                    <a:lumMod val="75000"/>
                  </a:schemeClr>
                </a:solidFill>
              </a:rPr>
              <a:t>-----------------</a:t>
            </a:r>
            <a:r>
              <a:rPr lang="en-US" altLang="zh-CN" sz="2000" dirty="0" smtClean="0">
                <a:solidFill>
                  <a:schemeClr val="accent1">
                    <a:lumMod val="75000"/>
                  </a:schemeClr>
                </a:solidFill>
              </a:rPr>
              <a:t>--------------------</a:t>
            </a:r>
            <a:r>
              <a:rPr lang="en-US" altLang="zh-CN" sz="2000" b="1" dirty="0" smtClean="0">
                <a:solidFill>
                  <a:schemeClr val="accent1">
                    <a:lumMod val="75000"/>
                  </a:schemeClr>
                </a:solidFill>
              </a:rPr>
              <a:t>(20)</a:t>
            </a:r>
            <a:endParaRPr lang="en-US" altLang="zh-CN" sz="2000" b="1" dirty="0">
              <a:solidFill>
                <a:schemeClr val="accent1">
                  <a:lumMod val="75000"/>
                </a:schemeClr>
              </a:solidFill>
            </a:endParaRPr>
          </a:p>
        </p:txBody>
      </p:sp>
      <p:sp>
        <p:nvSpPr>
          <p:cNvPr id="21518" name="Text Box 14">
            <a:hlinkClick r:id="rId8" action="ppaction://hlinksldjump"/>
          </p:cNvPr>
          <p:cNvSpPr txBox="1">
            <a:spLocks noChangeArrowheads="1"/>
          </p:cNvSpPr>
          <p:nvPr/>
        </p:nvSpPr>
        <p:spPr bwMode="auto">
          <a:xfrm>
            <a:off x="1021073" y="3342370"/>
            <a:ext cx="59903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11.2.1  基本步骤和计算公式</a:t>
            </a:r>
            <a:r>
              <a:rPr lang="zh-CN" altLang="en-US" dirty="0"/>
              <a:t> </a:t>
            </a:r>
            <a:r>
              <a:rPr lang="zh-CN" altLang="en-US" dirty="0" smtClean="0"/>
              <a:t>------------------</a:t>
            </a:r>
            <a:r>
              <a:rPr lang="en-US" altLang="zh-CN" dirty="0" smtClean="0"/>
              <a:t>-</a:t>
            </a:r>
            <a:r>
              <a:rPr lang="zh-CN" altLang="en-US" dirty="0" smtClean="0"/>
              <a:t>-</a:t>
            </a:r>
            <a:r>
              <a:rPr lang="zh-CN" altLang="en-US" b="1" dirty="0" smtClean="0"/>
              <a:t>(</a:t>
            </a:r>
            <a:r>
              <a:rPr lang="en-US" altLang="zh-CN" b="1" dirty="0" smtClean="0"/>
              <a:t>20</a:t>
            </a:r>
            <a:r>
              <a:rPr lang="zh-CN" altLang="en-US" b="1" dirty="0" smtClean="0"/>
              <a:t>)</a:t>
            </a:r>
            <a:endParaRPr lang="zh-CN" altLang="en-US" b="1" dirty="0"/>
          </a:p>
        </p:txBody>
      </p:sp>
      <p:sp>
        <p:nvSpPr>
          <p:cNvPr id="21519" name="Text Box 15">
            <a:hlinkClick r:id="rId9" action="ppaction://hlinksldjump"/>
          </p:cNvPr>
          <p:cNvSpPr txBox="1">
            <a:spLocks noChangeArrowheads="1"/>
          </p:cNvSpPr>
          <p:nvPr/>
        </p:nvSpPr>
        <p:spPr bwMode="auto">
          <a:xfrm>
            <a:off x="999412" y="3677574"/>
            <a:ext cx="698920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11.2.2 正计算（校核计算）</a:t>
            </a:r>
            <a:r>
              <a:rPr lang="zh-CN" altLang="en-US" dirty="0" smtClean="0"/>
              <a:t>--------------------</a:t>
            </a:r>
            <a:r>
              <a:rPr lang="zh-CN" altLang="en-US" b="1" dirty="0" smtClean="0"/>
              <a:t>（</a:t>
            </a:r>
            <a:r>
              <a:rPr lang="en-US" altLang="zh-CN" b="1" dirty="0" smtClean="0"/>
              <a:t>24</a:t>
            </a:r>
            <a:r>
              <a:rPr lang="zh-CN" altLang="en-US" b="1" dirty="0" smtClean="0"/>
              <a:t>） </a:t>
            </a:r>
            <a:endParaRPr lang="zh-CN" altLang="en-US" b="1" dirty="0"/>
          </a:p>
        </p:txBody>
      </p:sp>
      <p:sp>
        <p:nvSpPr>
          <p:cNvPr id="21520" name="Text Box 16">
            <a:hlinkClick r:id="rId10" action="ppaction://hlinksldjump"/>
          </p:cNvPr>
          <p:cNvSpPr txBox="1">
            <a:spLocks noChangeArrowheads="1"/>
          </p:cNvSpPr>
          <p:nvPr/>
        </p:nvSpPr>
        <p:spPr bwMode="auto">
          <a:xfrm>
            <a:off x="999412" y="4051785"/>
            <a:ext cx="62436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11.2.3 中间计算(工艺尺寸计算)</a:t>
            </a:r>
            <a:r>
              <a:rPr lang="zh-CN" altLang="en-US" sz="2000" dirty="0"/>
              <a:t> </a:t>
            </a:r>
            <a:r>
              <a:rPr lang="zh-CN" altLang="en-US" sz="2000" dirty="0" smtClean="0"/>
              <a:t>------------------</a:t>
            </a:r>
            <a:r>
              <a:rPr lang="zh-CN" altLang="en-US" b="1" dirty="0" smtClean="0"/>
              <a:t>（</a:t>
            </a:r>
            <a:r>
              <a:rPr lang="en-US" altLang="zh-CN" b="1" dirty="0" smtClean="0"/>
              <a:t>34</a:t>
            </a:r>
            <a:r>
              <a:rPr lang="zh-CN" altLang="en-US" b="1" dirty="0" smtClean="0"/>
              <a:t>）</a:t>
            </a:r>
            <a:endParaRPr lang="zh-CN" altLang="en-US" sz="2000" dirty="0"/>
          </a:p>
        </p:txBody>
      </p:sp>
      <p:sp>
        <p:nvSpPr>
          <p:cNvPr id="21521" name="Text Box 17">
            <a:hlinkClick r:id="rId11" action="ppaction://hlinksldjump"/>
          </p:cNvPr>
          <p:cNvSpPr txBox="1">
            <a:spLocks noChangeArrowheads="1"/>
          </p:cNvSpPr>
          <p:nvPr/>
        </p:nvSpPr>
        <p:spPr bwMode="auto">
          <a:xfrm>
            <a:off x="999412" y="4449150"/>
            <a:ext cx="686259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11.2.4  反计算（设计计算）</a:t>
            </a:r>
            <a:r>
              <a:rPr lang="zh-CN" altLang="en-US" dirty="0"/>
              <a:t> </a:t>
            </a:r>
            <a:r>
              <a:rPr lang="zh-CN" altLang="en-US" dirty="0" smtClean="0"/>
              <a:t>------------</a:t>
            </a:r>
            <a:r>
              <a:rPr lang="en-US" altLang="zh-CN" dirty="0" smtClean="0"/>
              <a:t>-</a:t>
            </a:r>
            <a:r>
              <a:rPr lang="zh-CN" altLang="en-US" dirty="0" smtClean="0"/>
              <a:t>------</a:t>
            </a:r>
            <a:r>
              <a:rPr lang="zh-CN" altLang="en-US" b="1" dirty="0" smtClean="0"/>
              <a:t>（</a:t>
            </a:r>
            <a:r>
              <a:rPr lang="en-US" altLang="zh-CN" b="1" dirty="0" smtClean="0"/>
              <a:t>39</a:t>
            </a:r>
            <a:r>
              <a:rPr lang="zh-CN" altLang="en-US" b="1" dirty="0" smtClean="0"/>
              <a:t>）</a:t>
            </a:r>
            <a:endParaRPr lang="zh-CN" altLang="en-US" dirty="0"/>
          </a:p>
        </p:txBody>
      </p:sp>
      <p:sp>
        <p:nvSpPr>
          <p:cNvPr id="21522" name="Text Box 18">
            <a:hlinkClick r:id="rId12" action="ppaction://hlinksldjump"/>
          </p:cNvPr>
          <p:cNvSpPr txBox="1">
            <a:spLocks noChangeArrowheads="1"/>
          </p:cNvSpPr>
          <p:nvPr/>
        </p:nvSpPr>
        <p:spPr bwMode="auto">
          <a:xfrm>
            <a:off x="912251" y="5688831"/>
            <a:ext cx="690792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smtClean="0">
                <a:solidFill>
                  <a:schemeClr val="accent1">
                    <a:lumMod val="75000"/>
                  </a:schemeClr>
                </a:solidFill>
              </a:rPr>
              <a:t>习题十一-</a:t>
            </a:r>
            <a:r>
              <a:rPr lang="zh-CN" altLang="en-US" sz="2000" dirty="0" smtClean="0">
                <a:solidFill>
                  <a:schemeClr val="accent1">
                    <a:lumMod val="75000"/>
                  </a:schemeClr>
                </a:solidFill>
              </a:rPr>
              <a:t>-----</a:t>
            </a:r>
            <a:r>
              <a:rPr lang="en-US" altLang="zh-CN" sz="2000" dirty="0" smtClean="0">
                <a:solidFill>
                  <a:schemeClr val="accent1">
                    <a:lumMod val="75000"/>
                  </a:schemeClr>
                </a:solidFill>
              </a:rPr>
              <a:t>----------------------------------------------------</a:t>
            </a:r>
            <a:r>
              <a:rPr lang="en-US" altLang="zh-CN" sz="2000" b="1" dirty="0" smtClean="0">
                <a:solidFill>
                  <a:schemeClr val="accent1">
                    <a:lumMod val="75000"/>
                  </a:schemeClr>
                </a:solidFill>
              </a:rPr>
              <a:t>(70)</a:t>
            </a:r>
            <a:endParaRPr lang="en-US" altLang="zh-CN" sz="2000" b="1" dirty="0">
              <a:solidFill>
                <a:schemeClr val="accent1">
                  <a:lumMod val="75000"/>
                </a:schemeClr>
              </a:solidFill>
            </a:endParaRPr>
          </a:p>
        </p:txBody>
      </p:sp>
      <p:sp>
        <p:nvSpPr>
          <p:cNvPr id="21523" name="Text Box 19">
            <a:hlinkClick r:id="rId13" action="ppaction://hlinksldjump"/>
          </p:cNvPr>
          <p:cNvSpPr txBox="1">
            <a:spLocks noChangeArrowheads="1"/>
          </p:cNvSpPr>
          <p:nvPr/>
        </p:nvSpPr>
        <p:spPr bwMode="auto">
          <a:xfrm>
            <a:off x="918569" y="4836052"/>
            <a:ext cx="694343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本章重点-</a:t>
            </a:r>
            <a:r>
              <a:rPr lang="zh-CN" altLang="en-US" sz="2000" dirty="0">
                <a:solidFill>
                  <a:schemeClr val="accent1">
                    <a:lumMod val="75000"/>
                  </a:schemeClr>
                </a:solidFill>
              </a:rPr>
              <a:t>-----------------------</a:t>
            </a:r>
            <a:r>
              <a:rPr lang="en-US" altLang="zh-CN" sz="2000" dirty="0" smtClean="0">
                <a:solidFill>
                  <a:schemeClr val="accent1">
                    <a:lumMod val="75000"/>
                  </a:schemeClr>
                </a:solidFill>
              </a:rPr>
              <a:t>----------------------------------</a:t>
            </a:r>
            <a:r>
              <a:rPr lang="en-US" altLang="zh-CN" sz="2000" b="1" dirty="0" smtClean="0">
                <a:solidFill>
                  <a:schemeClr val="accent1">
                    <a:lumMod val="75000"/>
                  </a:schemeClr>
                </a:solidFill>
              </a:rPr>
              <a:t>(52</a:t>
            </a:r>
            <a:r>
              <a:rPr lang="en-US" altLang="zh-CN" sz="2000" b="1" dirty="0">
                <a:solidFill>
                  <a:schemeClr val="accent1">
                    <a:lumMod val="75000"/>
                  </a:schemeClr>
                </a:solidFill>
              </a:rPr>
              <a:t>)</a:t>
            </a:r>
          </a:p>
        </p:txBody>
      </p:sp>
      <p:sp>
        <p:nvSpPr>
          <p:cNvPr id="18" name="矩形 17">
            <a:hlinkClick r:id="rId14" action="ppaction://hlinksldjump"/>
          </p:cNvPr>
          <p:cNvSpPr>
            <a:spLocks noChangeArrowheads="1"/>
          </p:cNvSpPr>
          <p:nvPr/>
        </p:nvSpPr>
        <p:spPr bwMode="auto">
          <a:xfrm>
            <a:off x="857031" y="5209410"/>
            <a:ext cx="7005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dirty="0">
                <a:solidFill>
                  <a:schemeClr val="accent1">
                    <a:lumMod val="75000"/>
                  </a:schemeClr>
                </a:solidFill>
              </a:rPr>
              <a:t> </a:t>
            </a:r>
            <a:r>
              <a:rPr lang="en-US" altLang="zh-CN" sz="2000" b="1" dirty="0">
                <a:solidFill>
                  <a:schemeClr val="accent1">
                    <a:lumMod val="75000"/>
                  </a:schemeClr>
                </a:solidFill>
              </a:rPr>
              <a:t>11. 3  </a:t>
            </a:r>
            <a:r>
              <a:rPr lang="zh-CN" altLang="en-US" sz="2000" b="1" dirty="0">
                <a:solidFill>
                  <a:schemeClr val="accent1">
                    <a:lumMod val="75000"/>
                  </a:schemeClr>
                </a:solidFill>
              </a:rPr>
              <a:t>用概率法计算尺寸</a:t>
            </a:r>
            <a:r>
              <a:rPr lang="zh-CN" altLang="en-US" sz="2000" b="1" dirty="0" smtClean="0">
                <a:solidFill>
                  <a:schemeClr val="accent1">
                    <a:lumMod val="75000"/>
                  </a:schemeClr>
                </a:solidFill>
              </a:rPr>
              <a:t>链</a:t>
            </a:r>
            <a:r>
              <a:rPr lang="zh-CN" altLang="en-US" sz="2000" dirty="0" smtClean="0">
                <a:solidFill>
                  <a:schemeClr val="accent1">
                    <a:lumMod val="75000"/>
                  </a:schemeClr>
                </a:solidFill>
              </a:rPr>
              <a:t> </a:t>
            </a:r>
            <a:r>
              <a:rPr lang="en-US" altLang="zh-CN" sz="2000" dirty="0" smtClean="0">
                <a:solidFill>
                  <a:schemeClr val="accent1">
                    <a:lumMod val="75000"/>
                  </a:schemeClr>
                </a:solidFill>
              </a:rPr>
              <a:t>---------------------------------</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53</a:t>
            </a:r>
            <a:r>
              <a:rPr lang="zh-CN" altLang="en-US" sz="2000" b="1" dirty="0" smtClean="0">
                <a:solidFill>
                  <a:schemeClr val="accent1">
                    <a:lumMod val="75000"/>
                  </a:schemeClr>
                </a:solidFill>
              </a:rPr>
              <a:t>）</a:t>
            </a:r>
            <a:endParaRPr lang="zh-CN" altLang="en-US" b="1" dirty="0">
              <a:solidFill>
                <a:schemeClr val="accent1">
                  <a:lumMod val="75000"/>
                </a:schemeClr>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wipe(left)">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wipe(left)">
                                      <p:cBhvr>
                                        <p:cTn id="12" dur="500"/>
                                        <p:tgtEl>
                                          <p:spTgt spid="215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511"/>
                                        </p:tgtEl>
                                        <p:attrNameLst>
                                          <p:attrName>style.visibility</p:attrName>
                                        </p:attrNameLst>
                                      </p:cBhvr>
                                      <p:to>
                                        <p:strVal val="visible"/>
                                      </p:to>
                                    </p:set>
                                    <p:animEffect transition="in" filter="wipe(left)">
                                      <p:cBhvr>
                                        <p:cTn id="17" dur="500"/>
                                        <p:tgtEl>
                                          <p:spTgt spid="215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512"/>
                                        </p:tgtEl>
                                        <p:attrNameLst>
                                          <p:attrName>style.visibility</p:attrName>
                                        </p:attrNameLst>
                                      </p:cBhvr>
                                      <p:to>
                                        <p:strVal val="visible"/>
                                      </p:to>
                                    </p:set>
                                    <p:animEffect transition="in" filter="wipe(left)">
                                      <p:cBhvr>
                                        <p:cTn id="22" dur="500"/>
                                        <p:tgtEl>
                                          <p:spTgt spid="215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513"/>
                                        </p:tgtEl>
                                        <p:attrNameLst>
                                          <p:attrName>style.visibility</p:attrName>
                                        </p:attrNameLst>
                                      </p:cBhvr>
                                      <p:to>
                                        <p:strVal val="visible"/>
                                      </p:to>
                                    </p:set>
                                    <p:animEffect transition="in" filter="wipe(left)">
                                      <p:cBhvr>
                                        <p:cTn id="27" dur="500"/>
                                        <p:tgtEl>
                                          <p:spTgt spid="215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514"/>
                                        </p:tgtEl>
                                        <p:attrNameLst>
                                          <p:attrName>style.visibility</p:attrName>
                                        </p:attrNameLst>
                                      </p:cBhvr>
                                      <p:to>
                                        <p:strVal val="visible"/>
                                      </p:to>
                                    </p:set>
                                    <p:animEffect transition="in" filter="wipe(left)">
                                      <p:cBhvr>
                                        <p:cTn id="32" dur="500"/>
                                        <p:tgtEl>
                                          <p:spTgt spid="215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515"/>
                                        </p:tgtEl>
                                        <p:attrNameLst>
                                          <p:attrName>style.visibility</p:attrName>
                                        </p:attrNameLst>
                                      </p:cBhvr>
                                      <p:to>
                                        <p:strVal val="visible"/>
                                      </p:to>
                                    </p:set>
                                    <p:animEffect transition="in" filter="wipe(left)">
                                      <p:cBhvr>
                                        <p:cTn id="37" dur="500"/>
                                        <p:tgtEl>
                                          <p:spTgt spid="215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1517"/>
                                        </p:tgtEl>
                                        <p:attrNameLst>
                                          <p:attrName>style.visibility</p:attrName>
                                        </p:attrNameLst>
                                      </p:cBhvr>
                                      <p:to>
                                        <p:strVal val="visible"/>
                                      </p:to>
                                    </p:set>
                                    <p:animEffect transition="in" filter="wipe(left)">
                                      <p:cBhvr>
                                        <p:cTn id="42" dur="500"/>
                                        <p:tgtEl>
                                          <p:spTgt spid="215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1518"/>
                                        </p:tgtEl>
                                        <p:attrNameLst>
                                          <p:attrName>style.visibility</p:attrName>
                                        </p:attrNameLst>
                                      </p:cBhvr>
                                      <p:to>
                                        <p:strVal val="visible"/>
                                      </p:to>
                                    </p:set>
                                    <p:animEffect transition="in" filter="wipe(left)">
                                      <p:cBhvr>
                                        <p:cTn id="47" dur="500"/>
                                        <p:tgtEl>
                                          <p:spTgt spid="215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1519"/>
                                        </p:tgtEl>
                                        <p:attrNameLst>
                                          <p:attrName>style.visibility</p:attrName>
                                        </p:attrNameLst>
                                      </p:cBhvr>
                                      <p:to>
                                        <p:strVal val="visible"/>
                                      </p:to>
                                    </p:set>
                                    <p:animEffect transition="in" filter="wipe(left)">
                                      <p:cBhvr>
                                        <p:cTn id="52" dur="500"/>
                                        <p:tgtEl>
                                          <p:spTgt spid="2151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1520"/>
                                        </p:tgtEl>
                                        <p:attrNameLst>
                                          <p:attrName>style.visibility</p:attrName>
                                        </p:attrNameLst>
                                      </p:cBhvr>
                                      <p:to>
                                        <p:strVal val="visible"/>
                                      </p:to>
                                    </p:set>
                                    <p:animEffect transition="in" filter="wipe(left)">
                                      <p:cBhvr>
                                        <p:cTn id="57" dur="500"/>
                                        <p:tgtEl>
                                          <p:spTgt spid="2152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1521"/>
                                        </p:tgtEl>
                                        <p:attrNameLst>
                                          <p:attrName>style.visibility</p:attrName>
                                        </p:attrNameLst>
                                      </p:cBhvr>
                                      <p:to>
                                        <p:strVal val="visible"/>
                                      </p:to>
                                    </p:set>
                                    <p:animEffect transition="in" filter="wipe(left)">
                                      <p:cBhvr>
                                        <p:cTn id="62" dur="500"/>
                                        <p:tgtEl>
                                          <p:spTgt spid="2152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1523"/>
                                        </p:tgtEl>
                                        <p:attrNameLst>
                                          <p:attrName>style.visibility</p:attrName>
                                        </p:attrNameLst>
                                      </p:cBhvr>
                                      <p:to>
                                        <p:strVal val="visible"/>
                                      </p:to>
                                    </p:set>
                                    <p:animEffect transition="in" filter="wipe(left)">
                                      <p:cBhvr>
                                        <p:cTn id="67" dur="500"/>
                                        <p:tgtEl>
                                          <p:spTgt spid="2152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1522"/>
                                        </p:tgtEl>
                                        <p:attrNameLst>
                                          <p:attrName>style.visibility</p:attrName>
                                        </p:attrNameLst>
                                      </p:cBhvr>
                                      <p:to>
                                        <p:strVal val="visible"/>
                                      </p:to>
                                    </p:set>
                                    <p:animEffect transition="in" filter="wipe(left)">
                                      <p:cBhvr>
                                        <p:cTn id="77" dur="500"/>
                                        <p:tgtEl>
                                          <p:spTgt spid="2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10" grpId="0"/>
      <p:bldP spid="21511" grpId="0"/>
      <p:bldP spid="21512" grpId="0"/>
      <p:bldP spid="21513" grpId="0"/>
      <p:bldP spid="21514" grpId="0"/>
      <p:bldP spid="21515" grpId="0"/>
      <p:bldP spid="21517" grpId="0"/>
      <p:bldP spid="21518" grpId="0"/>
      <p:bldP spid="21519" grpId="0"/>
      <p:bldP spid="21520" grpId="0"/>
      <p:bldP spid="21521" grpId="0"/>
      <p:bldP spid="21522" grpId="0"/>
      <p:bldP spid="21523"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3C04690-C419-4DEC-AC20-749C369C1BAE}" type="slidenum">
              <a:rPr kumimoji="0" lang="zh-CN" altLang="en-US" sz="2000" smtClean="0">
                <a:solidFill>
                  <a:srgbClr val="0000FF"/>
                </a:solidFill>
              </a:rPr>
              <a:pPr eaLnBrk="1" hangingPunct="1"/>
              <a:t>10</a:t>
            </a:fld>
            <a:endParaRPr kumimoji="0" lang="en-US" altLang="zh-CN" sz="2000" smtClean="0">
              <a:solidFill>
                <a:srgbClr val="0000FF"/>
              </a:solidFill>
            </a:endParaRPr>
          </a:p>
        </p:txBody>
      </p:sp>
      <p:sp>
        <p:nvSpPr>
          <p:cNvPr id="50180" name="Text Box 1028"/>
          <p:cNvSpPr txBox="1">
            <a:spLocks noChangeArrowheads="1"/>
          </p:cNvSpPr>
          <p:nvPr/>
        </p:nvSpPr>
        <p:spPr bwMode="auto">
          <a:xfrm>
            <a:off x="1397727" y="418988"/>
            <a:ext cx="25495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 </a:t>
            </a:r>
            <a:r>
              <a:rPr lang="zh-CN" altLang="en-US" b="1" dirty="0" smtClean="0"/>
              <a:t>尺寸链的分类</a:t>
            </a:r>
            <a:endParaRPr lang="zh-CN" altLang="en-US" b="1" dirty="0"/>
          </a:p>
        </p:txBody>
      </p:sp>
      <p:sp>
        <p:nvSpPr>
          <p:cNvPr id="2" name="TextBox 1"/>
          <p:cNvSpPr txBox="1"/>
          <p:nvPr/>
        </p:nvSpPr>
        <p:spPr>
          <a:xfrm>
            <a:off x="1140291" y="861124"/>
            <a:ext cx="5944106" cy="461665"/>
          </a:xfrm>
          <a:prstGeom prst="rect">
            <a:avLst/>
          </a:prstGeom>
          <a:noFill/>
        </p:spPr>
        <p:txBody>
          <a:bodyPr wrap="square" rtlCol="0">
            <a:spAutoFit/>
          </a:bodyPr>
          <a:lstStyle/>
          <a:p>
            <a:r>
              <a:rPr lang="zh-CN" altLang="en-US" b="1" dirty="0" smtClean="0"/>
              <a:t>（</a:t>
            </a:r>
            <a:r>
              <a:rPr lang="en-US" altLang="zh-CN" b="1" dirty="0" smtClean="0"/>
              <a:t>1</a:t>
            </a:r>
            <a:r>
              <a:rPr lang="zh-CN" altLang="en-US" b="1" dirty="0" smtClean="0"/>
              <a:t>）按尺寸链的应用场合不同分类</a:t>
            </a:r>
            <a:endParaRPr lang="zh-CN" altLang="en-US" b="1" dirty="0"/>
          </a:p>
        </p:txBody>
      </p:sp>
      <mc:AlternateContent xmlns:mc="http://schemas.openxmlformats.org/markup-compatibility/2006" xmlns:a14="http://schemas.microsoft.com/office/drawing/2010/main">
        <mc:Choice Requires="a14">
          <p:sp>
            <p:nvSpPr>
              <p:cNvPr id="20" name="TextBox 19"/>
              <p:cNvSpPr txBox="1"/>
              <p:nvPr/>
            </p:nvSpPr>
            <p:spPr>
              <a:xfrm>
                <a:off x="687512" y="1331692"/>
                <a:ext cx="7426677" cy="830997"/>
              </a:xfrm>
              <a:prstGeom prst="rect">
                <a:avLst/>
              </a:prstGeom>
              <a:noFill/>
            </p:spPr>
            <p:txBody>
              <a:bodyPr wrap="square" rtlCol="0">
                <a:spAutoFit/>
              </a:bodyPr>
              <a:lstStyle/>
              <a:p>
                <a:r>
                  <a:rPr lang="zh-CN" altLang="en-US" b="1" dirty="0" smtClean="0">
                    <a:latin typeface="宋体"/>
                    <a:ea typeface="宋体"/>
                  </a:rPr>
                  <a:t>    ① </a:t>
                </a:r>
                <a:r>
                  <a:rPr lang="zh-CN" altLang="en-US" b="1" dirty="0" smtClean="0"/>
                  <a:t>按零件尺寸链：全部</a:t>
                </a:r>
                <a14:m>
                  <m:oMath xmlns:m="http://schemas.openxmlformats.org/officeDocument/2006/math">
                    <m:sSub>
                      <m:sSubPr>
                        <m:ctrlPr>
                          <a:rPr lang="en-US" altLang="zh-CN" b="1" i="1">
                            <a:latin typeface="Cambria Math"/>
                          </a:rPr>
                        </m:ctrlPr>
                      </m:sSubPr>
                      <m:e>
                        <m:r>
                          <a:rPr lang="en-US" altLang="zh-CN" b="1" i="1" smtClean="0">
                            <a:latin typeface="Cambria Math"/>
                          </a:rPr>
                          <m:t>  </m:t>
                        </m:r>
                        <m:r>
                          <a:rPr lang="en-US" altLang="zh-CN" b="1" i="1">
                            <a:latin typeface="Cambria Math"/>
                          </a:rPr>
                          <m:t>𝑨</m:t>
                        </m:r>
                      </m:e>
                      <m:sub>
                        <m:r>
                          <a:rPr lang="en-US" altLang="zh-CN" b="1" i="1" smtClean="0">
                            <a:latin typeface="Cambria Math"/>
                          </a:rPr>
                          <m:t>𝒊</m:t>
                        </m:r>
                      </m:sub>
                    </m:sSub>
                  </m:oMath>
                </a14:m>
                <a:r>
                  <a:rPr lang="en-US" altLang="zh-CN" b="1" dirty="0" smtClean="0"/>
                  <a:t> </a:t>
                </a:r>
                <a:r>
                  <a:rPr lang="zh-CN" altLang="en-US" b="1" dirty="0" smtClean="0"/>
                  <a:t>为</a:t>
                </a:r>
                <a:r>
                  <a:rPr lang="zh-CN" altLang="en-US" b="1" dirty="0" smtClean="0">
                    <a:solidFill>
                      <a:srgbClr val="FF0000"/>
                    </a:solidFill>
                  </a:rPr>
                  <a:t>同一</a:t>
                </a:r>
                <a:r>
                  <a:rPr lang="zh-CN" altLang="en-US" b="1" dirty="0" smtClean="0"/>
                  <a:t>零件</a:t>
                </a:r>
                <a:r>
                  <a:rPr lang="zh-CN" altLang="en-US" b="1" dirty="0" smtClean="0">
                    <a:solidFill>
                      <a:srgbClr val="FF0000"/>
                    </a:solidFill>
                  </a:rPr>
                  <a:t>设计</a:t>
                </a:r>
                <a:r>
                  <a:rPr lang="zh-CN" altLang="en-US" b="1" dirty="0" smtClean="0"/>
                  <a:t>尺寸所形成的尺寸链。</a:t>
                </a:r>
                <a:r>
                  <a:rPr lang="en-US" altLang="zh-CN" b="1" dirty="0" smtClean="0"/>
                  <a:t> </a:t>
                </a:r>
                <a:endParaRPr lang="zh-CN" altLang="en-US" b="1" dirty="0"/>
              </a:p>
            </p:txBody>
          </p:sp>
        </mc:Choice>
        <mc:Fallback xmlns="">
          <p:sp>
            <p:nvSpPr>
              <p:cNvPr id="20" name="TextBox 19"/>
              <p:cNvSpPr txBox="1">
                <a:spLocks noRot="1" noChangeAspect="1" noMove="1" noResize="1" noEditPoints="1" noAdjustHandles="1" noChangeArrowheads="1" noChangeShapeType="1" noTextEdit="1"/>
              </p:cNvSpPr>
              <p:nvPr/>
            </p:nvSpPr>
            <p:spPr>
              <a:xfrm>
                <a:off x="687512" y="1331692"/>
                <a:ext cx="7426677" cy="830997"/>
              </a:xfrm>
              <a:prstGeom prst="rect">
                <a:avLst/>
              </a:prstGeom>
              <a:blipFill rotWithShape="1">
                <a:blip r:embed="rId2"/>
                <a:stretch>
                  <a:fillRect l="-1314" t="-8029" b="-1313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p:cNvSpPr/>
              <p:nvPr/>
            </p:nvSpPr>
            <p:spPr>
              <a:xfrm>
                <a:off x="687513" y="2162689"/>
                <a:ext cx="7346778" cy="830997"/>
              </a:xfrm>
              <a:prstGeom prst="rect">
                <a:avLst/>
              </a:prstGeom>
            </p:spPr>
            <p:txBody>
              <a:bodyPr wrap="square">
                <a:spAutoFit/>
              </a:bodyPr>
              <a:lstStyle/>
              <a:p>
                <a:r>
                  <a:rPr lang="zh-CN" altLang="en-US" b="1" dirty="0" smtClean="0">
                    <a:latin typeface="宋体"/>
                    <a:ea typeface="宋体"/>
                  </a:rPr>
                  <a:t>    ② 装配尺寸链：</a:t>
                </a:r>
                <a:r>
                  <a:rPr lang="zh-CN" altLang="en-US" b="1" dirty="0"/>
                  <a:t>全部</a:t>
                </a:r>
                <a14:m>
                  <m:oMath xmlns:m="http://schemas.openxmlformats.org/officeDocument/2006/math">
                    <m:sSub>
                      <m:sSubPr>
                        <m:ctrlPr>
                          <a:rPr lang="en-US" altLang="zh-CN" b="1" i="1">
                            <a:latin typeface="Cambria Math"/>
                          </a:rPr>
                        </m:ctrlPr>
                      </m:sSubPr>
                      <m:e>
                        <m:r>
                          <a:rPr lang="en-US" altLang="zh-CN" b="1" i="1">
                            <a:latin typeface="Cambria Math"/>
                          </a:rPr>
                          <m:t>  </m:t>
                        </m:r>
                        <m:r>
                          <a:rPr lang="en-US" altLang="zh-CN" b="1" i="1">
                            <a:latin typeface="Cambria Math"/>
                          </a:rPr>
                          <m:t>𝑨</m:t>
                        </m:r>
                      </m:e>
                      <m:sub>
                        <m:r>
                          <a:rPr lang="en-US" altLang="zh-CN" b="1" i="1">
                            <a:latin typeface="Cambria Math"/>
                          </a:rPr>
                          <m:t>𝒊</m:t>
                        </m:r>
                      </m:sub>
                    </m:sSub>
                  </m:oMath>
                </a14:m>
                <a:r>
                  <a:rPr lang="en-US" altLang="zh-CN" b="1" dirty="0"/>
                  <a:t> </a:t>
                </a:r>
                <a:r>
                  <a:rPr lang="zh-CN" altLang="en-US" b="1" dirty="0" smtClean="0"/>
                  <a:t>为</a:t>
                </a:r>
                <a:r>
                  <a:rPr lang="zh-CN" altLang="en-US" b="1" dirty="0" smtClean="0">
                    <a:solidFill>
                      <a:srgbClr val="FF0000"/>
                    </a:solidFill>
                  </a:rPr>
                  <a:t>不同</a:t>
                </a:r>
                <a:r>
                  <a:rPr lang="zh-CN" altLang="en-US" b="1" dirty="0" smtClean="0"/>
                  <a:t>零件</a:t>
                </a:r>
                <a:r>
                  <a:rPr lang="zh-CN" altLang="en-US" b="1" dirty="0" smtClean="0">
                    <a:solidFill>
                      <a:srgbClr val="FF0000"/>
                    </a:solidFill>
                  </a:rPr>
                  <a:t>设计</a:t>
                </a:r>
                <a:r>
                  <a:rPr lang="zh-CN" altLang="en-US" b="1" dirty="0"/>
                  <a:t>尺寸所形成的尺寸链。</a:t>
                </a:r>
                <a:r>
                  <a:rPr lang="en-US" altLang="zh-CN" b="1" dirty="0"/>
                  <a:t> </a:t>
                </a:r>
                <a:endParaRPr lang="zh-CN" altLang="en-US" b="1" dirty="0"/>
              </a:p>
            </p:txBody>
          </p:sp>
        </mc:Choice>
        <mc:Fallback xmlns="">
          <p:sp>
            <p:nvSpPr>
              <p:cNvPr id="3" name="矩形 2"/>
              <p:cNvSpPr>
                <a:spLocks noRot="1" noChangeAspect="1" noMove="1" noResize="1" noEditPoints="1" noAdjustHandles="1" noChangeArrowheads="1" noChangeShapeType="1" noTextEdit="1"/>
              </p:cNvSpPr>
              <p:nvPr/>
            </p:nvSpPr>
            <p:spPr>
              <a:xfrm>
                <a:off x="687513" y="2162689"/>
                <a:ext cx="7346778" cy="830997"/>
              </a:xfrm>
              <a:prstGeom prst="rect">
                <a:avLst/>
              </a:prstGeom>
              <a:blipFill rotWithShape="1">
                <a:blip r:embed="rId3"/>
                <a:stretch>
                  <a:fillRect l="-1328" t="-8088" r="-664" b="-139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688326" y="3379429"/>
                <a:ext cx="7363717" cy="830997"/>
              </a:xfrm>
              <a:prstGeom prst="rect">
                <a:avLst/>
              </a:prstGeom>
            </p:spPr>
            <p:txBody>
              <a:bodyPr wrap="square">
                <a:spAutoFit/>
              </a:bodyPr>
              <a:lstStyle/>
              <a:p>
                <a:r>
                  <a:rPr lang="zh-CN" altLang="en-US" b="1" dirty="0" smtClean="0">
                    <a:latin typeface="宋体"/>
                    <a:ea typeface="宋体"/>
                  </a:rPr>
                  <a:t>    ③ 工艺尺寸链</a:t>
                </a:r>
                <a:r>
                  <a:rPr lang="en-US" altLang="zh-CN" b="1" dirty="0">
                    <a:latin typeface="宋体"/>
                    <a:ea typeface="宋体"/>
                  </a:rPr>
                  <a:t>:</a:t>
                </a:r>
                <a:r>
                  <a:rPr lang="zh-CN" altLang="en-US" b="1" dirty="0"/>
                  <a:t>全部</a:t>
                </a:r>
                <a14:m>
                  <m:oMath xmlns:m="http://schemas.openxmlformats.org/officeDocument/2006/math">
                    <m:sSub>
                      <m:sSubPr>
                        <m:ctrlPr>
                          <a:rPr lang="en-US" altLang="zh-CN" b="1" i="1">
                            <a:latin typeface="Cambria Math"/>
                          </a:rPr>
                        </m:ctrlPr>
                      </m:sSubPr>
                      <m:e>
                        <m:r>
                          <a:rPr lang="en-US" altLang="zh-CN" b="1" i="1">
                            <a:latin typeface="Cambria Math"/>
                          </a:rPr>
                          <m:t>  </m:t>
                        </m:r>
                        <m:r>
                          <a:rPr lang="en-US" altLang="zh-CN" b="1" i="1">
                            <a:latin typeface="Cambria Math"/>
                          </a:rPr>
                          <m:t>𝑨</m:t>
                        </m:r>
                      </m:e>
                      <m:sub>
                        <m:r>
                          <a:rPr lang="en-US" altLang="zh-CN" b="1" i="1">
                            <a:latin typeface="Cambria Math"/>
                          </a:rPr>
                          <m:t>𝒊</m:t>
                        </m:r>
                      </m:sub>
                    </m:sSub>
                  </m:oMath>
                </a14:m>
                <a:r>
                  <a:rPr lang="en-US" altLang="zh-CN" b="1" dirty="0"/>
                  <a:t> </a:t>
                </a:r>
                <a:r>
                  <a:rPr lang="zh-CN" altLang="en-US" b="1" dirty="0" smtClean="0"/>
                  <a:t>为</a:t>
                </a:r>
                <a:r>
                  <a:rPr lang="zh-CN" altLang="en-US" b="1" dirty="0" smtClean="0">
                    <a:solidFill>
                      <a:srgbClr val="FF0000"/>
                    </a:solidFill>
                  </a:rPr>
                  <a:t>同</a:t>
                </a:r>
                <a:r>
                  <a:rPr lang="zh-CN" altLang="en-US" b="1" dirty="0">
                    <a:solidFill>
                      <a:srgbClr val="FF0000"/>
                    </a:solidFill>
                  </a:rPr>
                  <a:t>一</a:t>
                </a:r>
                <a:r>
                  <a:rPr lang="zh-CN" altLang="en-US" b="1" dirty="0" smtClean="0"/>
                  <a:t>零件加工时的</a:t>
                </a:r>
                <a:r>
                  <a:rPr lang="zh-CN" altLang="en-US" b="1" dirty="0" smtClean="0">
                    <a:solidFill>
                      <a:srgbClr val="FF0000"/>
                    </a:solidFill>
                  </a:rPr>
                  <a:t>工艺</a:t>
                </a:r>
                <a:r>
                  <a:rPr lang="zh-CN" altLang="en-US" b="1" dirty="0" smtClean="0"/>
                  <a:t>尺寸</a:t>
                </a:r>
                <a:r>
                  <a:rPr lang="zh-CN" altLang="en-US" b="1" dirty="0"/>
                  <a:t>所形成的尺寸链。</a:t>
                </a:r>
                <a:r>
                  <a:rPr lang="en-US" altLang="zh-CN" b="1" dirty="0"/>
                  <a:t> </a:t>
                </a:r>
                <a:endParaRPr lang="zh-CN" altLang="en-US" b="1" dirty="0"/>
              </a:p>
            </p:txBody>
          </p:sp>
        </mc:Choice>
        <mc:Fallback xmlns="">
          <p:sp>
            <p:nvSpPr>
              <p:cNvPr id="5" name="矩形 4"/>
              <p:cNvSpPr>
                <a:spLocks noRot="1" noChangeAspect="1" noMove="1" noResize="1" noEditPoints="1" noAdjustHandles="1" noChangeArrowheads="1" noChangeShapeType="1" noTextEdit="1"/>
              </p:cNvSpPr>
              <p:nvPr/>
            </p:nvSpPr>
            <p:spPr>
              <a:xfrm>
                <a:off x="688326" y="3379429"/>
                <a:ext cx="7363717" cy="830997"/>
              </a:xfrm>
              <a:prstGeom prst="rect">
                <a:avLst/>
              </a:prstGeom>
              <a:blipFill rotWithShape="1">
                <a:blip r:embed="rId4"/>
                <a:stretch>
                  <a:fillRect l="-1325" t="-8029" b="-13139"/>
                </a:stretch>
              </a:blipFill>
            </p:spPr>
            <p:txBody>
              <a:bodyPr/>
              <a:lstStyle/>
              <a:p>
                <a:r>
                  <a:rPr lang="zh-CN" altLang="en-US">
                    <a:noFill/>
                  </a:rPr>
                  <a:t> </a:t>
                </a:r>
              </a:p>
            </p:txBody>
          </p:sp>
        </mc:Fallback>
      </mc:AlternateContent>
      <p:sp>
        <p:nvSpPr>
          <p:cNvPr id="23" name="Text Box 1028"/>
          <p:cNvSpPr txBox="1">
            <a:spLocks noChangeArrowheads="1"/>
          </p:cNvSpPr>
          <p:nvPr/>
        </p:nvSpPr>
        <p:spPr bwMode="auto">
          <a:xfrm>
            <a:off x="1322264" y="2948476"/>
            <a:ext cx="595298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零件尺寸链和装配统称为</a:t>
            </a:r>
            <a:r>
              <a:rPr lang="zh-CN" altLang="en-US" b="1" dirty="0" smtClean="0">
                <a:solidFill>
                  <a:srgbClr val="FF0000"/>
                </a:solidFill>
              </a:rPr>
              <a:t>设计尺寸链</a:t>
            </a:r>
            <a:r>
              <a:rPr lang="zh-CN" altLang="en-US" b="1" dirty="0" smtClean="0"/>
              <a:t>。</a:t>
            </a:r>
            <a:endParaRPr lang="zh-CN" altLang="en-US" b="1" dirty="0"/>
          </a:p>
        </p:txBody>
      </p:sp>
      <p:sp>
        <p:nvSpPr>
          <p:cNvPr id="24" name="TextBox 23"/>
          <p:cNvSpPr txBox="1"/>
          <p:nvPr/>
        </p:nvSpPr>
        <p:spPr>
          <a:xfrm>
            <a:off x="1096083" y="4172477"/>
            <a:ext cx="6787093" cy="461665"/>
          </a:xfrm>
          <a:prstGeom prst="rect">
            <a:avLst/>
          </a:prstGeom>
          <a:noFill/>
        </p:spPr>
        <p:txBody>
          <a:bodyPr wrap="square" rtlCol="0">
            <a:spAutoFit/>
          </a:bodyPr>
          <a:lstStyle/>
          <a:p>
            <a:r>
              <a:rPr lang="zh-CN" altLang="en-US" b="1" dirty="0" smtClean="0"/>
              <a:t>（</a:t>
            </a:r>
            <a:r>
              <a:rPr lang="en-US" altLang="zh-CN" b="1" dirty="0"/>
              <a:t>2</a:t>
            </a:r>
            <a:r>
              <a:rPr lang="zh-CN" altLang="en-US" b="1" dirty="0" smtClean="0"/>
              <a:t>）按尺寸链中各环的相互位置不同分类</a:t>
            </a:r>
            <a:endParaRPr lang="zh-CN" altLang="en-US" b="1" dirty="0"/>
          </a:p>
        </p:txBody>
      </p:sp>
      <mc:AlternateContent xmlns:mc="http://schemas.openxmlformats.org/markup-compatibility/2006" xmlns:a14="http://schemas.microsoft.com/office/drawing/2010/main">
        <mc:Choice Requires="a14">
          <p:sp>
            <p:nvSpPr>
              <p:cNvPr id="25" name="TextBox 24"/>
              <p:cNvSpPr txBox="1"/>
              <p:nvPr/>
            </p:nvSpPr>
            <p:spPr>
              <a:xfrm>
                <a:off x="670350" y="4634143"/>
                <a:ext cx="7363939" cy="830997"/>
              </a:xfrm>
              <a:prstGeom prst="rect">
                <a:avLst/>
              </a:prstGeom>
              <a:noFill/>
            </p:spPr>
            <p:txBody>
              <a:bodyPr wrap="square" rtlCol="0">
                <a:spAutoFit/>
              </a:bodyPr>
              <a:lstStyle/>
              <a:p>
                <a:r>
                  <a:rPr lang="zh-CN" altLang="en-US" b="1" dirty="0" smtClean="0">
                    <a:latin typeface="宋体"/>
                    <a:ea typeface="宋体"/>
                  </a:rPr>
                  <a:t>    ① 直线</a:t>
                </a:r>
                <a:r>
                  <a:rPr lang="zh-CN" altLang="en-US" b="1" dirty="0" smtClean="0"/>
                  <a:t>尺寸链：全部</a:t>
                </a:r>
                <a14:m>
                  <m:oMath xmlns:m="http://schemas.openxmlformats.org/officeDocument/2006/math">
                    <m:sSub>
                      <m:sSubPr>
                        <m:ctrlPr>
                          <a:rPr lang="en-US" altLang="zh-CN" b="1" i="1">
                            <a:latin typeface="Cambria Math"/>
                          </a:rPr>
                        </m:ctrlPr>
                      </m:sSubPr>
                      <m:e>
                        <m:r>
                          <a:rPr lang="en-US" altLang="zh-CN" b="1" i="1" smtClean="0">
                            <a:latin typeface="Cambria Math"/>
                          </a:rPr>
                          <m:t>  </m:t>
                        </m:r>
                        <m:r>
                          <a:rPr lang="en-US" altLang="zh-CN" b="1" i="1">
                            <a:latin typeface="Cambria Math"/>
                          </a:rPr>
                          <m:t>𝑨</m:t>
                        </m:r>
                      </m:e>
                      <m:sub>
                        <m:r>
                          <a:rPr lang="en-US" altLang="zh-CN" b="1" i="1" smtClean="0">
                            <a:latin typeface="Cambria Math"/>
                          </a:rPr>
                          <m:t>𝒊</m:t>
                        </m:r>
                      </m:sub>
                    </m:sSub>
                  </m:oMath>
                </a14:m>
                <a:r>
                  <a:rPr lang="en-US" altLang="zh-CN" b="1" dirty="0" smtClean="0"/>
                  <a:t> </a:t>
                </a:r>
                <a:r>
                  <a:rPr lang="en-US" altLang="zh-CN" b="1" dirty="0" smtClean="0">
                    <a:latin typeface="宋体"/>
                    <a:ea typeface="宋体"/>
                  </a:rPr>
                  <a:t>∥</a:t>
                </a:r>
                <a:r>
                  <a:rPr lang="en-US" altLang="zh-CN" b="1" dirty="0">
                    <a:solidFill>
                      <a:srgbClr val="FF0000"/>
                    </a:solidFill>
                  </a:rPr>
                  <a:t> </a:t>
                </a:r>
                <a14:m>
                  <m:oMath xmlns:m="http://schemas.openxmlformats.org/officeDocument/2006/math">
                    <m:sSub>
                      <m:sSubPr>
                        <m:ctrlPr>
                          <a:rPr lang="en-US" altLang="zh-CN" b="1" i="1" smtClean="0">
                            <a:solidFill>
                              <a:schemeClr val="tx1"/>
                            </a:solidFill>
                            <a:latin typeface="Cambria Math"/>
                          </a:rPr>
                        </m:ctrlPr>
                      </m:sSubPr>
                      <m:e>
                        <m:r>
                          <a:rPr lang="en-US" altLang="zh-CN" b="1" i="1">
                            <a:solidFill>
                              <a:schemeClr val="tx1"/>
                            </a:solidFill>
                            <a:latin typeface="Cambria Math"/>
                          </a:rPr>
                          <m:t>𝑨</m:t>
                        </m:r>
                      </m:e>
                      <m:sub>
                        <m:r>
                          <a:rPr lang="en-US" altLang="zh-CN" b="1" i="1">
                            <a:solidFill>
                              <a:schemeClr val="tx1"/>
                            </a:solidFill>
                            <a:latin typeface="Cambria Math"/>
                          </a:rPr>
                          <m:t>𝟎</m:t>
                        </m:r>
                      </m:sub>
                    </m:sSub>
                    <m:r>
                      <a:rPr lang="en-US" altLang="zh-CN" b="1" i="0" smtClean="0">
                        <a:solidFill>
                          <a:srgbClr val="FF0000"/>
                        </a:solidFill>
                        <a:latin typeface="Cambria Math"/>
                      </a:rPr>
                      <m:t> </m:t>
                    </m:r>
                  </m:oMath>
                </a14:m>
                <a:r>
                  <a:rPr lang="zh-CN" altLang="en-US" b="1" dirty="0" smtClean="0"/>
                  <a:t>的尺寸链</a:t>
                </a:r>
                <a:r>
                  <a:rPr lang="zh-CN" altLang="en-US" b="1" dirty="0"/>
                  <a:t>。其增</a:t>
                </a:r>
                <a:r>
                  <a:rPr lang="zh-CN" altLang="en-US" b="1" dirty="0" smtClean="0"/>
                  <a:t>环</a:t>
                </a:r>
                <a:r>
                  <a:rPr lang="zh-CN" altLang="en-US" b="1" dirty="0"/>
                  <a:t>的传递系数</a:t>
                </a:r>
                <a:r>
                  <a:rPr lang="el-GR" altLang="zh-CN" b="1" i="1" dirty="0" smtClean="0">
                    <a:solidFill>
                      <a:srgbClr val="FF0000"/>
                    </a:solidFill>
                    <a:ea typeface="宋体"/>
                  </a:rPr>
                  <a:t>ξ</a:t>
                </a:r>
                <a:r>
                  <a:rPr lang="en-US" altLang="zh-CN" b="1" i="1" baseline="-25000" dirty="0">
                    <a:solidFill>
                      <a:srgbClr val="FF0000"/>
                    </a:solidFill>
                    <a:ea typeface="宋体"/>
                  </a:rPr>
                  <a:t> </a:t>
                </a:r>
                <a:r>
                  <a:rPr lang="en-US" altLang="zh-CN" b="1" i="1" dirty="0" smtClean="0">
                    <a:solidFill>
                      <a:srgbClr val="FF0000"/>
                    </a:solidFill>
                    <a:ea typeface="宋体"/>
                  </a:rPr>
                  <a:t> </a:t>
                </a:r>
                <a:r>
                  <a:rPr lang="en-US" altLang="zh-CN" b="1" i="1" dirty="0" smtClean="0">
                    <a:ea typeface="宋体"/>
                  </a:rPr>
                  <a:t>= +</a:t>
                </a:r>
                <a:r>
                  <a:rPr lang="en-US" altLang="zh-CN" b="1" dirty="0" smtClean="0">
                    <a:ea typeface="宋体"/>
                  </a:rPr>
                  <a:t>1</a:t>
                </a:r>
                <a:r>
                  <a:rPr lang="zh-CN" altLang="en-US" b="1" dirty="0" smtClean="0">
                    <a:ea typeface="宋体"/>
                  </a:rPr>
                  <a:t>，</a:t>
                </a:r>
                <a:r>
                  <a:rPr lang="zh-CN" altLang="en-US" b="1" dirty="0"/>
                  <a:t>减</a:t>
                </a:r>
                <a:r>
                  <a:rPr lang="zh-CN" altLang="en-US" b="1" dirty="0" smtClean="0"/>
                  <a:t>环</a:t>
                </a:r>
                <a:r>
                  <a:rPr lang="zh-CN" altLang="en-US" b="1" dirty="0"/>
                  <a:t>的传递系数</a:t>
                </a:r>
                <a:r>
                  <a:rPr lang="el-GR" altLang="zh-CN" b="1" i="1" dirty="0">
                    <a:solidFill>
                      <a:srgbClr val="FF0000"/>
                    </a:solidFill>
                    <a:ea typeface="宋体"/>
                  </a:rPr>
                  <a:t>ξ</a:t>
                </a:r>
                <a:r>
                  <a:rPr lang="en-US" altLang="zh-CN" b="1" i="1" baseline="-25000" dirty="0">
                    <a:solidFill>
                      <a:srgbClr val="FF0000"/>
                    </a:solidFill>
                    <a:ea typeface="宋体"/>
                  </a:rPr>
                  <a:t> </a:t>
                </a:r>
                <a:r>
                  <a:rPr lang="en-US" altLang="zh-CN" b="1" i="1" dirty="0">
                    <a:solidFill>
                      <a:srgbClr val="FF0000"/>
                    </a:solidFill>
                    <a:ea typeface="宋体"/>
                  </a:rPr>
                  <a:t> </a:t>
                </a:r>
                <a:r>
                  <a:rPr lang="en-US" altLang="zh-CN" b="1" i="1" dirty="0" smtClean="0">
                    <a:ea typeface="宋体"/>
                  </a:rPr>
                  <a:t>= -</a:t>
                </a:r>
                <a:r>
                  <a:rPr lang="en-US" altLang="zh-CN" b="1" dirty="0" smtClean="0">
                    <a:ea typeface="宋体"/>
                  </a:rPr>
                  <a:t>1</a:t>
                </a:r>
                <a:r>
                  <a:rPr lang="zh-CN" altLang="en-US" b="1" dirty="0" smtClean="0">
                    <a:ea typeface="宋体"/>
                  </a:rPr>
                  <a:t>。</a:t>
                </a:r>
                <a:endParaRPr lang="zh-CN" altLang="en-US" b="1" dirty="0"/>
              </a:p>
            </p:txBody>
          </p:sp>
        </mc:Choice>
        <mc:Fallback xmlns="">
          <p:sp>
            <p:nvSpPr>
              <p:cNvPr id="25" name="TextBox 24"/>
              <p:cNvSpPr txBox="1">
                <a:spLocks noRot="1" noChangeAspect="1" noMove="1" noResize="1" noEditPoints="1" noAdjustHandles="1" noChangeArrowheads="1" noChangeShapeType="1" noTextEdit="1"/>
              </p:cNvSpPr>
              <p:nvPr/>
            </p:nvSpPr>
            <p:spPr>
              <a:xfrm>
                <a:off x="670350" y="4634143"/>
                <a:ext cx="7363939" cy="830997"/>
              </a:xfrm>
              <a:prstGeom prst="rect">
                <a:avLst/>
              </a:prstGeom>
              <a:blipFill rotWithShape="1">
                <a:blip r:embed="rId5"/>
                <a:stretch>
                  <a:fillRect l="-1325" t="-8029" b="-1605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p:cNvSpPr/>
              <p:nvPr/>
            </p:nvSpPr>
            <p:spPr>
              <a:xfrm>
                <a:off x="669763" y="5465140"/>
                <a:ext cx="7346778" cy="830997"/>
              </a:xfrm>
              <a:prstGeom prst="rect">
                <a:avLst/>
              </a:prstGeom>
            </p:spPr>
            <p:txBody>
              <a:bodyPr wrap="square">
                <a:spAutoFit/>
              </a:bodyPr>
              <a:lstStyle/>
              <a:p>
                <a:r>
                  <a:rPr lang="zh-CN" altLang="en-US" b="1" dirty="0" smtClean="0">
                    <a:latin typeface="宋体"/>
                    <a:ea typeface="宋体"/>
                  </a:rPr>
                  <a:t>    ② </a:t>
                </a:r>
                <a:r>
                  <a:rPr lang="zh-CN" altLang="en-US" b="1" dirty="0">
                    <a:latin typeface="宋体"/>
                    <a:ea typeface="宋体"/>
                  </a:rPr>
                  <a:t>平面</a:t>
                </a:r>
                <a:r>
                  <a:rPr lang="zh-CN" altLang="en-US" b="1" dirty="0" smtClean="0">
                    <a:latin typeface="宋体"/>
                    <a:ea typeface="宋体"/>
                  </a:rPr>
                  <a:t>尺寸链：</a:t>
                </a:r>
                <a:r>
                  <a:rPr lang="zh-CN" altLang="en-US" b="1" dirty="0"/>
                  <a:t>全部</a:t>
                </a:r>
                <a14:m>
                  <m:oMath xmlns:m="http://schemas.openxmlformats.org/officeDocument/2006/math">
                    <m:sSub>
                      <m:sSubPr>
                        <m:ctrlPr>
                          <a:rPr lang="en-US" altLang="zh-CN" b="1" i="1">
                            <a:latin typeface="Cambria Math"/>
                          </a:rPr>
                        </m:ctrlPr>
                      </m:sSubPr>
                      <m:e>
                        <m:r>
                          <a:rPr lang="en-US" altLang="zh-CN" b="1" i="1">
                            <a:latin typeface="Cambria Math"/>
                          </a:rPr>
                          <m:t>  </m:t>
                        </m:r>
                        <m:r>
                          <a:rPr lang="en-US" altLang="zh-CN" b="1" i="1">
                            <a:latin typeface="Cambria Math"/>
                          </a:rPr>
                          <m:t>𝑨</m:t>
                        </m:r>
                      </m:e>
                      <m:sub>
                        <m:r>
                          <a:rPr lang="en-US" altLang="zh-CN" b="1" i="1">
                            <a:latin typeface="Cambria Math"/>
                          </a:rPr>
                          <m:t>𝒊</m:t>
                        </m:r>
                      </m:sub>
                    </m:sSub>
                  </m:oMath>
                </a14:m>
                <a:r>
                  <a:rPr lang="en-US" altLang="zh-CN" b="1" dirty="0"/>
                  <a:t> </a:t>
                </a:r>
                <a:r>
                  <a:rPr lang="zh-CN" altLang="en-US" b="1" dirty="0" smtClean="0"/>
                  <a:t>位于一个或几个平面内，但某些组成环不平行</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𝟎</m:t>
                        </m:r>
                      </m:sub>
                    </m:sSub>
                  </m:oMath>
                </a14:m>
                <a:r>
                  <a:rPr lang="zh-CN" altLang="en-US" b="1" dirty="0" smtClean="0"/>
                  <a:t>的尺寸</a:t>
                </a:r>
                <a:r>
                  <a:rPr lang="zh-CN" altLang="en-US" b="1" dirty="0"/>
                  <a:t>链。</a:t>
                </a:r>
                <a:r>
                  <a:rPr lang="en-US" altLang="zh-CN" b="1" dirty="0"/>
                  <a:t> </a:t>
                </a:r>
                <a:endParaRPr lang="zh-CN" altLang="en-US" b="1" dirty="0"/>
              </a:p>
            </p:txBody>
          </p:sp>
        </mc:Choice>
        <mc:Fallback xmlns="">
          <p:sp>
            <p:nvSpPr>
              <p:cNvPr id="12" name="矩形 11"/>
              <p:cNvSpPr>
                <a:spLocks noRot="1" noChangeAspect="1" noMove="1" noResize="1" noEditPoints="1" noAdjustHandles="1" noChangeArrowheads="1" noChangeShapeType="1" noTextEdit="1"/>
              </p:cNvSpPr>
              <p:nvPr/>
            </p:nvSpPr>
            <p:spPr>
              <a:xfrm>
                <a:off x="669763" y="5465140"/>
                <a:ext cx="7346778" cy="830997"/>
              </a:xfrm>
              <a:prstGeom prst="rect">
                <a:avLst/>
              </a:prstGeom>
              <a:blipFill rotWithShape="1">
                <a:blip r:embed="rId6"/>
                <a:stretch>
                  <a:fillRect l="-1328" t="-8088" r="-5394" b="-13971"/>
                </a:stretch>
              </a:blipFill>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0180">
                                            <p:txEl>
                                              <p:pRg st="0" end="0"/>
                                            </p:txEl>
                                          </p:spTgt>
                                        </p:tgtEl>
                                        <p:attrNameLst>
                                          <p:attrName>style.visibility</p:attrName>
                                        </p:attrNameLst>
                                      </p:cBhvr>
                                      <p:to>
                                        <p:strVal val="visible"/>
                                      </p:to>
                                    </p:set>
                                    <p:animEffect transition="in" filter="wipe(left)">
                                      <p:cBhvr>
                                        <p:cTn id="7" dur="300"/>
                                        <p:tgtEl>
                                          <p:spTgt spid="5018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build="p" autoUpdateAnimBg="0"/>
      <p:bldP spid="2" grpId="0"/>
      <p:bldP spid="20" grpId="0"/>
      <p:bldP spid="3" grpId="0"/>
      <p:bldP spid="5" grpId="0"/>
      <p:bldP spid="23" grpId="0"/>
      <p:bldP spid="24" grpId="0"/>
      <p:bldP spid="25"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11</a:t>
            </a:fld>
            <a:endParaRPr lang="en-US" altLang="zh-CN"/>
          </a:p>
        </p:txBody>
      </p:sp>
      <mc:AlternateContent xmlns:mc="http://schemas.openxmlformats.org/markup-compatibility/2006" xmlns:a14="http://schemas.microsoft.com/office/drawing/2010/main">
        <mc:Choice Requires="a14">
          <p:sp>
            <p:nvSpPr>
              <p:cNvPr id="10" name="矩形 9"/>
              <p:cNvSpPr/>
              <p:nvPr/>
            </p:nvSpPr>
            <p:spPr>
              <a:xfrm>
                <a:off x="1087018" y="395996"/>
                <a:ext cx="7133704" cy="830997"/>
              </a:xfrm>
              <a:prstGeom prst="rect">
                <a:avLst/>
              </a:prstGeom>
            </p:spPr>
            <p:txBody>
              <a:bodyPr wrap="square">
                <a:spAutoFit/>
              </a:bodyPr>
              <a:lstStyle/>
              <a:p>
                <a:r>
                  <a:rPr lang="zh-CN" altLang="en-US" b="1" dirty="0" smtClean="0">
                    <a:latin typeface="宋体"/>
                    <a:ea typeface="宋体"/>
                  </a:rPr>
                  <a:t>    ③ </a:t>
                </a:r>
                <a:r>
                  <a:rPr lang="zh-CN" altLang="en-US" b="1" dirty="0">
                    <a:latin typeface="宋体"/>
                    <a:ea typeface="宋体"/>
                  </a:rPr>
                  <a:t>空间</a:t>
                </a:r>
                <a:r>
                  <a:rPr lang="zh-CN" altLang="en-US" b="1" dirty="0" smtClean="0">
                    <a:latin typeface="宋体"/>
                    <a:ea typeface="宋体"/>
                  </a:rPr>
                  <a:t>尺寸链：</a:t>
                </a:r>
                <a:r>
                  <a:rPr lang="zh-CN" altLang="en-US" b="1" dirty="0"/>
                  <a:t>全部</a:t>
                </a:r>
                <a14:m>
                  <m:oMath xmlns:m="http://schemas.openxmlformats.org/officeDocument/2006/math">
                    <m:sSub>
                      <m:sSubPr>
                        <m:ctrlPr>
                          <a:rPr lang="en-US" altLang="zh-CN" b="1" i="1">
                            <a:latin typeface="Cambria Math"/>
                          </a:rPr>
                        </m:ctrlPr>
                      </m:sSubPr>
                      <m:e>
                        <m:r>
                          <a:rPr lang="en-US" altLang="zh-CN" b="1" i="1">
                            <a:latin typeface="Cambria Math"/>
                          </a:rPr>
                          <m:t>  </m:t>
                        </m:r>
                        <m:r>
                          <a:rPr lang="en-US" altLang="zh-CN" b="1" i="1">
                            <a:latin typeface="Cambria Math"/>
                          </a:rPr>
                          <m:t>𝑨</m:t>
                        </m:r>
                      </m:e>
                      <m:sub>
                        <m:r>
                          <a:rPr lang="en-US" altLang="zh-CN" b="1" i="1">
                            <a:latin typeface="Cambria Math"/>
                          </a:rPr>
                          <m:t>𝒊</m:t>
                        </m:r>
                      </m:sub>
                    </m:sSub>
                  </m:oMath>
                </a14:m>
                <a:r>
                  <a:rPr lang="en-US" altLang="zh-CN" b="1" dirty="0"/>
                  <a:t> </a:t>
                </a:r>
                <a:r>
                  <a:rPr lang="zh-CN" altLang="en-US" b="1" dirty="0" smtClean="0"/>
                  <a:t>位于几个</a:t>
                </a:r>
                <a:r>
                  <a:rPr lang="zh-CN" altLang="en-US" b="1" dirty="0"/>
                  <a:t>不平行</a:t>
                </a:r>
                <a:r>
                  <a:rPr lang="zh-CN" altLang="en-US" b="1" dirty="0" smtClean="0"/>
                  <a:t>平面内的尺寸</a:t>
                </a:r>
                <a:r>
                  <a:rPr lang="zh-CN" altLang="en-US" b="1" dirty="0"/>
                  <a:t>链。</a:t>
                </a:r>
                <a:r>
                  <a:rPr lang="en-US" altLang="zh-CN" b="1" dirty="0"/>
                  <a:t> </a:t>
                </a:r>
                <a:endParaRPr lang="zh-CN" altLang="en-US" b="1" dirty="0"/>
              </a:p>
            </p:txBody>
          </p:sp>
        </mc:Choice>
        <mc:Fallback xmlns="">
          <p:sp>
            <p:nvSpPr>
              <p:cNvPr id="10" name="矩形 9"/>
              <p:cNvSpPr>
                <a:spLocks noRot="1" noChangeAspect="1" noMove="1" noResize="1" noEditPoints="1" noAdjustHandles="1" noChangeArrowheads="1" noChangeShapeType="1" noTextEdit="1"/>
              </p:cNvSpPr>
              <p:nvPr/>
            </p:nvSpPr>
            <p:spPr>
              <a:xfrm>
                <a:off x="1087018" y="395996"/>
                <a:ext cx="7133704" cy="830997"/>
              </a:xfrm>
              <a:prstGeom prst="rect">
                <a:avLst/>
              </a:prstGeom>
              <a:blipFill rotWithShape="1">
                <a:blip r:embed="rId2"/>
                <a:stretch>
                  <a:fillRect l="-1281" t="-8088" b="-13971"/>
                </a:stretch>
              </a:blipFill>
            </p:spPr>
            <p:txBody>
              <a:bodyPr/>
              <a:lstStyle/>
              <a:p>
                <a:r>
                  <a:rPr lang="zh-CN" altLang="en-US">
                    <a:noFill/>
                  </a:rPr>
                  <a:t> </a:t>
                </a:r>
              </a:p>
            </p:txBody>
          </p:sp>
        </mc:Fallback>
      </mc:AlternateContent>
      <p:sp>
        <p:nvSpPr>
          <p:cNvPr id="11" name="TextBox 10"/>
          <p:cNvSpPr txBox="1"/>
          <p:nvPr/>
        </p:nvSpPr>
        <p:spPr>
          <a:xfrm>
            <a:off x="1264578" y="2681081"/>
            <a:ext cx="6787093" cy="461665"/>
          </a:xfrm>
          <a:prstGeom prst="rect">
            <a:avLst/>
          </a:prstGeom>
          <a:noFill/>
        </p:spPr>
        <p:txBody>
          <a:bodyPr wrap="square" rtlCol="0">
            <a:spAutoFit/>
          </a:bodyPr>
          <a:lstStyle/>
          <a:p>
            <a:r>
              <a:rPr lang="zh-CN" altLang="en-US" b="1" dirty="0" smtClean="0"/>
              <a:t>（</a:t>
            </a:r>
            <a:r>
              <a:rPr lang="en-US" altLang="zh-CN" b="1" dirty="0"/>
              <a:t>3</a:t>
            </a:r>
            <a:r>
              <a:rPr lang="zh-CN" altLang="en-US" b="1" dirty="0" smtClean="0"/>
              <a:t>）按尺寸链中各环的几何特征不同分类</a:t>
            </a:r>
            <a:endParaRPr lang="zh-CN" altLang="en-US" b="1" dirty="0"/>
          </a:p>
        </p:txBody>
      </p:sp>
      <mc:AlternateContent xmlns:mc="http://schemas.openxmlformats.org/markup-compatibility/2006" xmlns:a14="http://schemas.microsoft.com/office/drawing/2010/main">
        <mc:Choice Requires="a14">
          <p:sp>
            <p:nvSpPr>
              <p:cNvPr id="12" name="矩形 11"/>
              <p:cNvSpPr/>
              <p:nvPr/>
            </p:nvSpPr>
            <p:spPr>
              <a:xfrm>
                <a:off x="838428" y="3144619"/>
                <a:ext cx="7346778" cy="830997"/>
              </a:xfrm>
              <a:prstGeom prst="rect">
                <a:avLst/>
              </a:prstGeom>
            </p:spPr>
            <p:txBody>
              <a:bodyPr wrap="square">
                <a:spAutoFit/>
              </a:bodyPr>
              <a:lstStyle/>
              <a:p>
                <a:r>
                  <a:rPr lang="zh-CN" altLang="en-US" b="1" dirty="0" smtClean="0">
                    <a:latin typeface="宋体"/>
                    <a:ea typeface="宋体"/>
                  </a:rPr>
                  <a:t>    </a:t>
                </a:r>
                <a:r>
                  <a:rPr lang="zh-CN" altLang="en-US" b="1" dirty="0">
                    <a:latin typeface="宋体"/>
                    <a:ea typeface="宋体"/>
                  </a:rPr>
                  <a:t>①</a:t>
                </a:r>
                <a:r>
                  <a:rPr lang="zh-CN" altLang="en-US" b="1" dirty="0" smtClean="0">
                    <a:latin typeface="宋体"/>
                    <a:ea typeface="宋体"/>
                  </a:rPr>
                  <a:t> 长度尺寸链：</a:t>
                </a:r>
                <a:r>
                  <a:rPr lang="zh-CN" altLang="en-US" b="1" dirty="0"/>
                  <a:t>全部</a:t>
                </a:r>
                <a:r>
                  <a:rPr lang="zh-CN" altLang="en-US" b="1" dirty="0" smtClean="0"/>
                  <a:t>环（</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  </m:t>
                        </m:r>
                        <m:r>
                          <a:rPr lang="en-US" altLang="zh-CN" b="1" i="1">
                            <a:latin typeface="Cambria Math"/>
                          </a:rPr>
                          <m:t>𝑨</m:t>
                        </m:r>
                      </m:e>
                      <m:sub>
                        <m:r>
                          <a:rPr lang="en-US" altLang="zh-CN" b="1" i="1">
                            <a:latin typeface="Cambria Math"/>
                          </a:rPr>
                          <m:t>𝒊</m:t>
                        </m:r>
                      </m:sub>
                    </m:sSub>
                    <m:r>
                      <a:rPr lang="en-US" altLang="zh-CN" b="1" i="1">
                        <a:latin typeface="Cambria Math"/>
                      </a:rPr>
                      <m:t> </m:t>
                    </m:r>
                  </m:oMath>
                </a14:m>
                <a:r>
                  <a:rPr lang="zh-CN" altLang="en-US" b="1" dirty="0" smtClean="0"/>
                  <a:t>和</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𝟎</m:t>
                        </m:r>
                      </m:sub>
                    </m:sSub>
                    <m:r>
                      <a:rPr lang="en-US" altLang="zh-CN" b="1">
                        <a:solidFill>
                          <a:srgbClr val="FF0000"/>
                        </a:solidFill>
                        <a:latin typeface="Cambria Math"/>
                      </a:rPr>
                      <m:t> </m:t>
                    </m:r>
                  </m:oMath>
                </a14:m>
                <a:r>
                  <a:rPr lang="zh-CN" altLang="en-US" b="1" dirty="0" smtClean="0"/>
                  <a:t>）为长度尺寸的尺寸</a:t>
                </a:r>
                <a:r>
                  <a:rPr lang="zh-CN" altLang="en-US" b="1" dirty="0"/>
                  <a:t>链</a:t>
                </a:r>
                <a:r>
                  <a:rPr lang="zh-CN" altLang="en-US" b="1" dirty="0" smtClean="0"/>
                  <a:t>。本章所列的尺寸链都是长度尺寸链。</a:t>
                </a:r>
                <a:r>
                  <a:rPr lang="en-US" altLang="zh-CN" b="1" dirty="0" smtClean="0"/>
                  <a:t> </a:t>
                </a:r>
                <a:endParaRPr lang="zh-CN" altLang="en-US" b="1" dirty="0"/>
              </a:p>
            </p:txBody>
          </p:sp>
        </mc:Choice>
        <mc:Fallback xmlns="">
          <p:sp>
            <p:nvSpPr>
              <p:cNvPr id="12" name="矩形 11"/>
              <p:cNvSpPr>
                <a:spLocks noRot="1" noChangeAspect="1" noMove="1" noResize="1" noEditPoints="1" noAdjustHandles="1" noChangeArrowheads="1" noChangeShapeType="1" noTextEdit="1"/>
              </p:cNvSpPr>
              <p:nvPr/>
            </p:nvSpPr>
            <p:spPr>
              <a:xfrm>
                <a:off x="838428" y="3144619"/>
                <a:ext cx="7346778" cy="830997"/>
              </a:xfrm>
              <a:prstGeom prst="rect">
                <a:avLst/>
              </a:prstGeom>
              <a:blipFill rotWithShape="1">
                <a:blip r:embed="rId3"/>
                <a:stretch>
                  <a:fillRect l="-1328" t="-8088" b="-139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7" name="矩形 16"/>
              <p:cNvSpPr/>
              <p:nvPr/>
            </p:nvSpPr>
            <p:spPr>
              <a:xfrm>
                <a:off x="878373" y="3961360"/>
                <a:ext cx="7346778" cy="830997"/>
              </a:xfrm>
              <a:prstGeom prst="rect">
                <a:avLst/>
              </a:prstGeom>
            </p:spPr>
            <p:txBody>
              <a:bodyPr wrap="square">
                <a:spAutoFit/>
              </a:bodyPr>
              <a:lstStyle/>
              <a:p>
                <a:r>
                  <a:rPr lang="zh-CN" altLang="en-US" b="1" dirty="0" smtClean="0">
                    <a:latin typeface="宋体"/>
                    <a:ea typeface="宋体"/>
                  </a:rPr>
                  <a:t>    ② 角度尺寸链：</a:t>
                </a:r>
                <a:r>
                  <a:rPr lang="zh-CN" altLang="en-US" b="1" dirty="0"/>
                  <a:t>全部</a:t>
                </a:r>
                <a:r>
                  <a:rPr lang="zh-CN" altLang="en-US" b="1" dirty="0" smtClean="0"/>
                  <a:t>环（</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  </m:t>
                        </m:r>
                        <m:r>
                          <a:rPr lang="en-US" altLang="zh-CN" b="1" i="1">
                            <a:latin typeface="Cambria Math"/>
                          </a:rPr>
                          <m:t>𝑨</m:t>
                        </m:r>
                      </m:e>
                      <m:sub>
                        <m:r>
                          <a:rPr lang="en-US" altLang="zh-CN" b="1" i="1">
                            <a:latin typeface="Cambria Math"/>
                          </a:rPr>
                          <m:t>𝒊</m:t>
                        </m:r>
                      </m:sub>
                    </m:sSub>
                    <m:r>
                      <a:rPr lang="en-US" altLang="zh-CN" b="1" i="1">
                        <a:latin typeface="Cambria Math"/>
                      </a:rPr>
                      <m:t> </m:t>
                    </m:r>
                  </m:oMath>
                </a14:m>
                <a:r>
                  <a:rPr lang="zh-CN" altLang="en-US" b="1" dirty="0" smtClean="0"/>
                  <a:t>和</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𝟎</m:t>
                        </m:r>
                      </m:sub>
                    </m:sSub>
                    <m:r>
                      <a:rPr lang="en-US" altLang="zh-CN" b="1">
                        <a:solidFill>
                          <a:srgbClr val="FF0000"/>
                        </a:solidFill>
                        <a:latin typeface="Cambria Math"/>
                      </a:rPr>
                      <m:t> </m:t>
                    </m:r>
                  </m:oMath>
                </a14:m>
                <a:r>
                  <a:rPr lang="zh-CN" altLang="en-US" b="1" dirty="0" smtClean="0"/>
                  <a:t>）为角度尺寸的尺寸</a:t>
                </a:r>
                <a:r>
                  <a:rPr lang="zh-CN" altLang="en-US" b="1" dirty="0"/>
                  <a:t>链</a:t>
                </a:r>
                <a:r>
                  <a:rPr lang="zh-CN" altLang="en-US" b="1" dirty="0" smtClean="0"/>
                  <a:t>。</a:t>
                </a:r>
                <a:endParaRPr lang="zh-CN" altLang="en-US" b="1" dirty="0"/>
              </a:p>
            </p:txBody>
          </p:sp>
        </mc:Choice>
        <mc:Fallback xmlns="">
          <p:sp>
            <p:nvSpPr>
              <p:cNvPr id="17" name="矩形 16"/>
              <p:cNvSpPr>
                <a:spLocks noRot="1" noChangeAspect="1" noMove="1" noResize="1" noEditPoints="1" noAdjustHandles="1" noChangeArrowheads="1" noChangeShapeType="1" noTextEdit="1"/>
              </p:cNvSpPr>
              <p:nvPr/>
            </p:nvSpPr>
            <p:spPr>
              <a:xfrm>
                <a:off x="878373" y="3961360"/>
                <a:ext cx="7346778" cy="830997"/>
              </a:xfrm>
              <a:prstGeom prst="rect">
                <a:avLst/>
              </a:prstGeom>
              <a:blipFill rotWithShape="1">
                <a:blip r:embed="rId4"/>
                <a:stretch>
                  <a:fillRect l="-1245" t="-8088" b="-13971"/>
                </a:stretch>
              </a:blipFill>
            </p:spPr>
            <p:txBody>
              <a:bodyPr/>
              <a:lstStyle/>
              <a:p>
                <a:r>
                  <a:rPr lang="zh-CN" altLang="en-US">
                    <a:noFill/>
                  </a:rPr>
                  <a:t> </a:t>
                </a:r>
              </a:p>
            </p:txBody>
          </p:sp>
        </mc:Fallback>
      </mc:AlternateContent>
      <p:sp>
        <p:nvSpPr>
          <p:cNvPr id="3" name="矩形 2"/>
          <p:cNvSpPr/>
          <p:nvPr/>
        </p:nvSpPr>
        <p:spPr>
          <a:xfrm>
            <a:off x="1042622" y="1202281"/>
            <a:ext cx="7586473" cy="1569660"/>
          </a:xfrm>
          <a:prstGeom prst="rect">
            <a:avLst/>
          </a:prstGeom>
        </p:spPr>
        <p:txBody>
          <a:bodyPr wrap="square">
            <a:spAutoFit/>
          </a:bodyPr>
          <a:lstStyle/>
          <a:p>
            <a:r>
              <a:rPr lang="zh-CN" altLang="en-US" b="1" dirty="0" smtClean="0"/>
              <a:t>         平面</a:t>
            </a:r>
            <a:r>
              <a:rPr lang="zh-CN" altLang="en-US" b="1" dirty="0"/>
              <a:t>尺寸链或空间尺寸链</a:t>
            </a:r>
            <a:r>
              <a:rPr lang="en-US" altLang="zh-CN" b="1" dirty="0"/>
              <a:t>,</a:t>
            </a:r>
            <a:r>
              <a:rPr lang="zh-CN" altLang="en-US" b="1" dirty="0"/>
              <a:t>均可用投影的方法得到两个或三个方位的直线尺寸链</a:t>
            </a:r>
            <a:r>
              <a:rPr lang="en-US" altLang="zh-CN" b="1" dirty="0"/>
              <a:t>,</a:t>
            </a:r>
            <a:r>
              <a:rPr lang="zh-CN" altLang="en-US" b="1" dirty="0" smtClean="0"/>
              <a:t>最后综合</a:t>
            </a:r>
            <a:r>
              <a:rPr lang="zh-CN" altLang="en-US" b="1" dirty="0"/>
              <a:t>求解平面或空间尺寸链。平面尺寸链和空间尺寸链的传递</a:t>
            </a:r>
            <a:r>
              <a:rPr lang="zh-CN" altLang="en-US" b="1" dirty="0" smtClean="0"/>
              <a:t>系数</a:t>
            </a:r>
            <a:r>
              <a:rPr lang="el-GR" altLang="zh-CN" b="1" i="1" dirty="0">
                <a:solidFill>
                  <a:srgbClr val="FF0000"/>
                </a:solidFill>
                <a:ea typeface="宋体"/>
              </a:rPr>
              <a:t>ξ</a:t>
            </a:r>
            <a:r>
              <a:rPr lang="en-US" altLang="zh-CN" b="1" i="1" baseline="-25000" dirty="0">
                <a:solidFill>
                  <a:srgbClr val="FF0000"/>
                </a:solidFill>
                <a:ea typeface="宋体"/>
              </a:rPr>
              <a:t> </a:t>
            </a:r>
            <a:r>
              <a:rPr lang="zh-CN" altLang="en-US" b="1" dirty="0" smtClean="0"/>
              <a:t>不再</a:t>
            </a:r>
            <a:r>
              <a:rPr lang="zh-CN" altLang="en-US" b="1" dirty="0"/>
              <a:t>是</a:t>
            </a:r>
            <a:r>
              <a:rPr lang="en-US" altLang="zh-CN" b="1" dirty="0"/>
              <a:t>+ 1, - 1</a:t>
            </a:r>
            <a:r>
              <a:rPr lang="zh-CN" altLang="en-US" b="1" dirty="0"/>
              <a:t>。</a:t>
            </a:r>
            <a:r>
              <a:rPr lang="zh-CN" altLang="en-US" b="1" dirty="0" smtClean="0"/>
              <a:t>本章</a:t>
            </a:r>
            <a:r>
              <a:rPr lang="zh-CN" altLang="en-US" b="1" dirty="0"/>
              <a:t>仅研究直线尺寸链</a:t>
            </a:r>
            <a:r>
              <a:rPr lang="zh-CN" altLang="en-US" b="1" dirty="0" smtClean="0"/>
              <a:t>。</a:t>
            </a:r>
            <a:endParaRPr lang="zh-CN" altLang="en-US" b="1" dirty="0"/>
          </a:p>
        </p:txBody>
      </p:sp>
      <mc:AlternateContent xmlns:mc="http://schemas.openxmlformats.org/markup-compatibility/2006" xmlns:a14="http://schemas.microsoft.com/office/drawing/2010/main">
        <mc:Choice Requires="a14">
          <p:sp>
            <p:nvSpPr>
              <p:cNvPr id="4" name="矩形 3"/>
              <p:cNvSpPr/>
              <p:nvPr/>
            </p:nvSpPr>
            <p:spPr>
              <a:xfrm>
                <a:off x="855088" y="4783661"/>
                <a:ext cx="6842912" cy="1231940"/>
              </a:xfrm>
              <a:prstGeom prst="rect">
                <a:avLst/>
              </a:prstGeom>
            </p:spPr>
            <p:txBody>
              <a:bodyPr wrap="square">
                <a:spAutoFit/>
              </a:bodyPr>
              <a:lstStyle/>
              <a:p>
                <a:r>
                  <a:rPr lang="zh-CN" altLang="en-US" b="1" dirty="0" smtClean="0"/>
                  <a:t>         在</a:t>
                </a:r>
                <a:r>
                  <a:rPr lang="zh-CN" altLang="en-US" b="1" dirty="0"/>
                  <a:t>机械结构中</a:t>
                </a:r>
                <a:r>
                  <a:rPr lang="en-US" altLang="zh-CN" b="1" dirty="0"/>
                  <a:t>,</a:t>
                </a:r>
                <a:r>
                  <a:rPr lang="zh-CN" altLang="en-US" b="1" dirty="0"/>
                  <a:t>经常遇到的平行度</a:t>
                </a:r>
                <a:r>
                  <a:rPr lang="zh-CN" altLang="en-US" b="1" dirty="0" smtClean="0"/>
                  <a:t>或垂直</a:t>
                </a:r>
                <a:r>
                  <a:rPr lang="zh-CN" altLang="en-US" b="1" dirty="0"/>
                  <a:t>度要求</a:t>
                </a:r>
                <a:r>
                  <a:rPr lang="en-US" altLang="zh-CN" b="1" dirty="0"/>
                  <a:t>,</a:t>
                </a:r>
                <a:r>
                  <a:rPr lang="zh-CN" altLang="en-US" b="1" dirty="0"/>
                  <a:t>实际上就是要求要素之间的角度</a:t>
                </a:r>
                <a:r>
                  <a:rPr lang="zh-CN" altLang="en-US" b="1" dirty="0" smtClean="0"/>
                  <a:t>为</a:t>
                </a:r>
                <a14:m>
                  <m:oMath xmlns:m="http://schemas.openxmlformats.org/officeDocument/2006/math">
                    <m:sSup>
                      <m:sSupPr>
                        <m:ctrlPr>
                          <a:rPr lang="en-US" altLang="zh-CN" b="1" i="1" smtClean="0">
                            <a:latin typeface="Cambria Math"/>
                          </a:rPr>
                        </m:ctrlPr>
                      </m:sSupPr>
                      <m:e>
                        <m:r>
                          <a:rPr lang="en-US" altLang="zh-CN" b="1" i="1" smtClean="0">
                            <a:latin typeface="Cambria Math"/>
                          </a:rPr>
                          <m:t>𝟎</m:t>
                        </m:r>
                      </m:e>
                      <m:sup>
                        <m:r>
                          <a:rPr lang="en-US" altLang="zh-CN" b="1" i="1" smtClean="0">
                            <a:latin typeface="Cambria Math"/>
                          </a:rPr>
                          <m:t>𝟎</m:t>
                        </m:r>
                      </m:sup>
                    </m:sSup>
                  </m:oMath>
                </a14:m>
                <a:r>
                  <a:rPr lang="zh-CN" altLang="en-US" b="1" dirty="0" smtClean="0"/>
                  <a:t>、</a:t>
                </a:r>
                <a:r>
                  <a:rPr lang="en-US" altLang="zh-CN" b="1" dirty="0"/>
                  <a:t> </a:t>
                </a:r>
                <a14:m>
                  <m:oMath xmlns:m="http://schemas.openxmlformats.org/officeDocument/2006/math">
                    <m:sSup>
                      <m:sSupPr>
                        <m:ctrlPr>
                          <a:rPr lang="en-US" altLang="zh-CN" b="1" i="1">
                            <a:latin typeface="Cambria Math"/>
                          </a:rPr>
                        </m:ctrlPr>
                      </m:sSupPr>
                      <m:e>
                        <m:r>
                          <a:rPr lang="en-US" altLang="zh-CN" b="1" i="1" smtClean="0">
                            <a:latin typeface="Cambria Math"/>
                          </a:rPr>
                          <m:t>𝟗𝟎</m:t>
                        </m:r>
                      </m:e>
                      <m:sup>
                        <m:r>
                          <a:rPr lang="en-US" altLang="zh-CN" b="1" i="1">
                            <a:latin typeface="Cambria Math"/>
                          </a:rPr>
                          <m:t>𝟎</m:t>
                        </m:r>
                      </m:sup>
                    </m:sSup>
                    <m:r>
                      <a:rPr lang="en-US" altLang="zh-CN" b="1" i="1">
                        <a:latin typeface="Cambria Math"/>
                      </a:rPr>
                      <m:t> </m:t>
                    </m:r>
                  </m:oMath>
                </a14:m>
                <a:r>
                  <a:rPr lang="zh-CN" altLang="en-US" b="1" dirty="0" smtClean="0"/>
                  <a:t>或</a:t>
                </a:r>
                <a:r>
                  <a:rPr lang="en-US" altLang="zh-CN" b="1" dirty="0" smtClean="0"/>
                  <a:t> </a:t>
                </a:r>
                <a14:m>
                  <m:oMath xmlns:m="http://schemas.openxmlformats.org/officeDocument/2006/math">
                    <m:sSup>
                      <m:sSupPr>
                        <m:ctrlPr>
                          <a:rPr lang="en-US" altLang="zh-CN" b="1" i="1">
                            <a:latin typeface="Cambria Math"/>
                          </a:rPr>
                        </m:ctrlPr>
                      </m:sSupPr>
                      <m:e>
                        <m:r>
                          <a:rPr lang="en-US" altLang="zh-CN" b="1" i="1" smtClean="0">
                            <a:latin typeface="Cambria Math"/>
                          </a:rPr>
                          <m:t>𝟏𝟖𝟎</m:t>
                        </m:r>
                      </m:e>
                      <m:sup>
                        <m:r>
                          <a:rPr lang="en-US" altLang="zh-CN" b="1" i="1">
                            <a:latin typeface="Cambria Math"/>
                          </a:rPr>
                          <m:t>𝟎</m:t>
                        </m:r>
                      </m:sup>
                    </m:sSup>
                  </m:oMath>
                </a14:m>
                <a:r>
                  <a:rPr lang="en-US" altLang="zh-CN" b="1" dirty="0" smtClean="0"/>
                  <a:t>,</a:t>
                </a:r>
                <a:r>
                  <a:rPr lang="zh-CN" altLang="en-US" b="1" dirty="0"/>
                  <a:t>它们属于角度尺寸链。</a:t>
                </a:r>
              </a:p>
            </p:txBody>
          </p:sp>
        </mc:Choice>
        <mc:Fallback xmlns="">
          <p:sp>
            <p:nvSpPr>
              <p:cNvPr id="4" name="矩形 3"/>
              <p:cNvSpPr>
                <a:spLocks noRot="1" noChangeAspect="1" noMove="1" noResize="1" noEditPoints="1" noAdjustHandles="1" noChangeArrowheads="1" noChangeShapeType="1" noTextEdit="1"/>
              </p:cNvSpPr>
              <p:nvPr/>
            </p:nvSpPr>
            <p:spPr>
              <a:xfrm>
                <a:off x="855088" y="4783661"/>
                <a:ext cx="6842912" cy="1231940"/>
              </a:xfrm>
              <a:prstGeom prst="rect">
                <a:avLst/>
              </a:prstGeom>
              <a:blipFill rotWithShape="1">
                <a:blip r:embed="rId5"/>
                <a:stretch>
                  <a:fillRect l="-1336" t="-5446" r="-534" b="-9406"/>
                </a:stretch>
              </a:blipFill>
            </p:spPr>
            <p:txBody>
              <a:bodyPr/>
              <a:lstStyle/>
              <a:p>
                <a:r>
                  <a:rPr lang="zh-CN" altLang="en-US">
                    <a:noFill/>
                  </a:rPr>
                  <a:t> </a:t>
                </a:r>
              </a:p>
            </p:txBody>
          </p:sp>
        </mc:Fallback>
      </mc:AlternateContent>
      <p:sp>
        <p:nvSpPr>
          <p:cNvPr id="9" name="图文框 8">
            <a:hlinkClick r:id="rId6"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extLst>
      <p:ext uri="{BB962C8B-B14F-4D97-AF65-F5344CB8AC3E}">
        <p14:creationId xmlns:p14="http://schemas.microsoft.com/office/powerpoint/2010/main" val="7866828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7"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3DD6FE4-FBED-4FE1-AC5E-C394593ADDC2}" type="slidenum">
              <a:rPr kumimoji="0" lang="zh-CN" altLang="en-US" sz="2000" smtClean="0">
                <a:solidFill>
                  <a:srgbClr val="0000FF"/>
                </a:solidFill>
              </a:rPr>
              <a:pPr eaLnBrk="1" hangingPunct="1"/>
              <a:t>12</a:t>
            </a:fld>
            <a:endParaRPr kumimoji="0" lang="en-US" altLang="zh-CN" sz="2000" smtClean="0">
              <a:solidFill>
                <a:srgbClr val="0000FF"/>
              </a:solidFill>
            </a:endParaRPr>
          </a:p>
        </p:txBody>
      </p:sp>
      <p:sp>
        <p:nvSpPr>
          <p:cNvPr id="27652" name="Text Box 4"/>
          <p:cNvSpPr txBox="1">
            <a:spLocks noChangeArrowheads="1"/>
          </p:cNvSpPr>
          <p:nvPr/>
        </p:nvSpPr>
        <p:spPr bwMode="auto">
          <a:xfrm>
            <a:off x="1228771" y="87823"/>
            <a:ext cx="5324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11.1.3  尺寸链图及其画法</a:t>
            </a:r>
            <a:r>
              <a:rPr lang="zh-CN" altLang="en-US" dirty="0"/>
              <a:t> </a:t>
            </a:r>
          </a:p>
        </p:txBody>
      </p:sp>
      <p:sp>
        <p:nvSpPr>
          <p:cNvPr id="27653" name="Text Box 5"/>
          <p:cNvSpPr txBox="1">
            <a:spLocks noChangeArrowheads="1"/>
          </p:cNvSpPr>
          <p:nvPr/>
        </p:nvSpPr>
        <p:spPr bwMode="auto">
          <a:xfrm>
            <a:off x="1279739" y="521941"/>
            <a:ext cx="3171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尺寸链图：</a:t>
            </a:r>
          </a:p>
        </p:txBody>
      </p:sp>
      <p:sp>
        <p:nvSpPr>
          <p:cNvPr id="27654" name="Text Box 6"/>
          <p:cNvSpPr txBox="1">
            <a:spLocks noChangeArrowheads="1"/>
          </p:cNvSpPr>
          <p:nvPr/>
        </p:nvSpPr>
        <p:spPr bwMode="auto">
          <a:xfrm>
            <a:off x="533508" y="2145006"/>
            <a:ext cx="778488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       </a:t>
            </a:r>
            <a:r>
              <a:rPr lang="zh-CN" altLang="en-US" b="1" dirty="0" smtClean="0"/>
              <a:t> </a:t>
            </a:r>
            <a:r>
              <a:rPr lang="zh-CN" altLang="en-US" b="1" dirty="0"/>
              <a:t>从</a:t>
            </a:r>
            <a:r>
              <a:rPr lang="zh-CN" altLang="en-US" b="1" dirty="0">
                <a:solidFill>
                  <a:srgbClr val="CC0066"/>
                </a:solidFill>
              </a:rPr>
              <a:t>基准</a:t>
            </a:r>
            <a:r>
              <a:rPr lang="zh-CN" altLang="en-US" b="1" dirty="0"/>
              <a:t>开始，按加工或装配</a:t>
            </a:r>
            <a:r>
              <a:rPr lang="zh-CN" altLang="en-US" b="1" dirty="0">
                <a:solidFill>
                  <a:srgbClr val="FF3300"/>
                </a:solidFill>
              </a:rPr>
              <a:t>顺序</a:t>
            </a:r>
            <a:r>
              <a:rPr lang="zh-CN" altLang="en-US" b="1" dirty="0"/>
              <a:t>，</a:t>
            </a:r>
            <a:r>
              <a:rPr lang="zh-CN" altLang="en-US" b="1" dirty="0">
                <a:solidFill>
                  <a:srgbClr val="FF3300"/>
                </a:solidFill>
              </a:rPr>
              <a:t>依次</a:t>
            </a:r>
            <a:r>
              <a:rPr lang="zh-CN" altLang="en-US" b="1" dirty="0"/>
              <a:t>画出各环，环与环不间断形成一个</a:t>
            </a:r>
            <a:r>
              <a:rPr lang="zh-CN" altLang="en-US" b="1" dirty="0">
                <a:solidFill>
                  <a:srgbClr val="FF3300"/>
                </a:solidFill>
              </a:rPr>
              <a:t>封闭的迴路图</a:t>
            </a:r>
            <a:r>
              <a:rPr lang="zh-CN" altLang="en-US" b="1" dirty="0"/>
              <a:t>。</a:t>
            </a:r>
          </a:p>
        </p:txBody>
      </p:sp>
      <p:sp>
        <p:nvSpPr>
          <p:cNvPr id="27655" name="Text Box 7"/>
          <p:cNvSpPr txBox="1">
            <a:spLocks noChangeArrowheads="1"/>
          </p:cNvSpPr>
          <p:nvPr/>
        </p:nvSpPr>
        <p:spPr bwMode="auto">
          <a:xfrm>
            <a:off x="576731" y="969322"/>
            <a:ext cx="770614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         尺寸</a:t>
            </a:r>
            <a:r>
              <a:rPr lang="zh-CN" altLang="en-US" b="1" dirty="0"/>
              <a:t>链图是指组成环和封闭环的尺寸形成的一个</a:t>
            </a:r>
            <a:r>
              <a:rPr lang="zh-CN" altLang="en-US" b="1" dirty="0">
                <a:solidFill>
                  <a:srgbClr val="CC0066"/>
                </a:solidFill>
              </a:rPr>
              <a:t>封闭回路图</a:t>
            </a:r>
            <a:r>
              <a:rPr lang="zh-CN" altLang="en-US" b="1" dirty="0"/>
              <a:t>。</a:t>
            </a:r>
          </a:p>
        </p:txBody>
      </p:sp>
      <p:sp>
        <p:nvSpPr>
          <p:cNvPr id="27656" name="Text Box 8"/>
          <p:cNvSpPr txBox="1">
            <a:spLocks noChangeArrowheads="1"/>
          </p:cNvSpPr>
          <p:nvPr/>
        </p:nvSpPr>
        <p:spPr bwMode="auto">
          <a:xfrm>
            <a:off x="1122990" y="1743369"/>
            <a:ext cx="4538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2. 尺寸链图的画法：</a:t>
            </a:r>
          </a:p>
        </p:txBody>
      </p:sp>
      <p:grpSp>
        <p:nvGrpSpPr>
          <p:cNvPr id="27669" name="Group 21"/>
          <p:cNvGrpSpPr>
            <a:grpSpLocks/>
          </p:cNvGrpSpPr>
          <p:nvPr/>
        </p:nvGrpSpPr>
        <p:grpSpPr bwMode="auto">
          <a:xfrm>
            <a:off x="789803" y="3691765"/>
            <a:ext cx="4309985" cy="2430463"/>
            <a:chOff x="220" y="2244"/>
            <a:chExt cx="2879" cy="1648"/>
          </a:xfrm>
        </p:grpSpPr>
        <p:pic>
          <p:nvPicPr>
            <p:cNvPr id="9240"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 y="2244"/>
              <a:ext cx="2879" cy="1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41" name="Text Box 14"/>
            <p:cNvSpPr txBox="1">
              <a:spLocks noChangeArrowheads="1"/>
            </p:cNvSpPr>
            <p:nvPr/>
          </p:nvSpPr>
          <p:spPr bwMode="auto">
            <a:xfrm>
              <a:off x="1276" y="3662"/>
              <a:ext cx="623"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1800" b="1" dirty="0"/>
                <a:t>图11.2</a:t>
              </a:r>
            </a:p>
          </p:txBody>
        </p:sp>
      </p:grpSp>
      <p:sp>
        <p:nvSpPr>
          <p:cNvPr id="27670" name="Text Box 22"/>
          <p:cNvSpPr txBox="1">
            <a:spLocks noChangeArrowheads="1"/>
          </p:cNvSpPr>
          <p:nvPr/>
        </p:nvSpPr>
        <p:spPr bwMode="auto">
          <a:xfrm>
            <a:off x="1176574" y="2983910"/>
            <a:ext cx="488536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例11.1  请画出图11.2的尺寸链图。</a:t>
            </a:r>
          </a:p>
        </p:txBody>
      </p:sp>
      <p:sp>
        <p:nvSpPr>
          <p:cNvPr id="27671" name="Text Box 23"/>
          <p:cNvSpPr txBox="1">
            <a:spLocks noChangeArrowheads="1"/>
          </p:cNvSpPr>
          <p:nvPr/>
        </p:nvSpPr>
        <p:spPr bwMode="auto">
          <a:xfrm>
            <a:off x="6238055" y="4835118"/>
            <a:ext cx="2565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dirty="0"/>
              <a:t>图11.4尺寸链图</a:t>
            </a:r>
          </a:p>
        </p:txBody>
      </p:sp>
      <p:sp>
        <p:nvSpPr>
          <p:cNvPr id="27672" name="Line 24"/>
          <p:cNvSpPr>
            <a:spLocks noChangeShapeType="1"/>
          </p:cNvSpPr>
          <p:nvPr/>
        </p:nvSpPr>
        <p:spPr bwMode="auto">
          <a:xfrm>
            <a:off x="6051437" y="4725988"/>
            <a:ext cx="25209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3" name="Line 25"/>
          <p:cNvSpPr>
            <a:spLocks noChangeShapeType="1"/>
          </p:cNvSpPr>
          <p:nvPr/>
        </p:nvSpPr>
        <p:spPr bwMode="auto">
          <a:xfrm>
            <a:off x="6391162" y="3771900"/>
            <a:ext cx="0" cy="92710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4" name="Line 26"/>
          <p:cNvSpPr>
            <a:spLocks noChangeShapeType="1"/>
          </p:cNvSpPr>
          <p:nvPr/>
        </p:nvSpPr>
        <p:spPr bwMode="auto">
          <a:xfrm>
            <a:off x="6257812" y="3786188"/>
            <a:ext cx="8620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5" name="Line 27"/>
          <p:cNvSpPr>
            <a:spLocks noChangeShapeType="1"/>
          </p:cNvSpPr>
          <p:nvPr/>
        </p:nvSpPr>
        <p:spPr bwMode="auto">
          <a:xfrm>
            <a:off x="6808674" y="3165475"/>
            <a:ext cx="25400" cy="64135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6" name="Line 28"/>
          <p:cNvSpPr>
            <a:spLocks noChangeShapeType="1"/>
          </p:cNvSpPr>
          <p:nvPr/>
        </p:nvSpPr>
        <p:spPr bwMode="auto">
          <a:xfrm>
            <a:off x="6376874" y="3198813"/>
            <a:ext cx="184308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7" name="Line 29"/>
          <p:cNvSpPr>
            <a:spLocks noChangeShapeType="1"/>
          </p:cNvSpPr>
          <p:nvPr/>
        </p:nvSpPr>
        <p:spPr bwMode="auto">
          <a:xfrm>
            <a:off x="7892937" y="3186113"/>
            <a:ext cx="0" cy="847725"/>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8" name="Line 30"/>
          <p:cNvSpPr>
            <a:spLocks noChangeShapeType="1"/>
          </p:cNvSpPr>
          <p:nvPr/>
        </p:nvSpPr>
        <p:spPr bwMode="auto">
          <a:xfrm>
            <a:off x="7567499" y="4046538"/>
            <a:ext cx="6667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9" name="Line 31"/>
          <p:cNvSpPr>
            <a:spLocks noChangeShapeType="1"/>
          </p:cNvSpPr>
          <p:nvPr/>
        </p:nvSpPr>
        <p:spPr bwMode="auto">
          <a:xfrm>
            <a:off x="7918337" y="4033838"/>
            <a:ext cx="0" cy="70485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80" name="Text Box 32"/>
          <p:cNvSpPr txBox="1">
            <a:spLocks noChangeArrowheads="1"/>
          </p:cNvSpPr>
          <p:nvPr/>
        </p:nvSpPr>
        <p:spPr bwMode="auto">
          <a:xfrm rot="-5400000">
            <a:off x="5891893" y="4004469"/>
            <a:ext cx="471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1</a:t>
            </a:r>
          </a:p>
        </p:txBody>
      </p:sp>
      <p:sp>
        <p:nvSpPr>
          <p:cNvPr id="27681" name="Text Box 33"/>
          <p:cNvSpPr txBox="1">
            <a:spLocks noChangeArrowheads="1"/>
          </p:cNvSpPr>
          <p:nvPr/>
        </p:nvSpPr>
        <p:spPr bwMode="auto">
          <a:xfrm rot="-5400000">
            <a:off x="6296705" y="3259932"/>
            <a:ext cx="4714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0</a:t>
            </a:r>
          </a:p>
        </p:txBody>
      </p:sp>
      <p:sp>
        <p:nvSpPr>
          <p:cNvPr id="27682" name="Text Box 34"/>
          <p:cNvSpPr txBox="1">
            <a:spLocks noChangeArrowheads="1"/>
          </p:cNvSpPr>
          <p:nvPr/>
        </p:nvSpPr>
        <p:spPr bwMode="auto">
          <a:xfrm rot="-5400000">
            <a:off x="7419068" y="3429794"/>
            <a:ext cx="471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2</a:t>
            </a:r>
          </a:p>
        </p:txBody>
      </p:sp>
      <p:sp>
        <p:nvSpPr>
          <p:cNvPr id="27683" name="Text Box 35"/>
          <p:cNvSpPr txBox="1">
            <a:spLocks noChangeArrowheads="1"/>
          </p:cNvSpPr>
          <p:nvPr/>
        </p:nvSpPr>
        <p:spPr bwMode="auto">
          <a:xfrm rot="-5400000">
            <a:off x="7393668" y="4094957"/>
            <a:ext cx="4714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3</a:t>
            </a:r>
          </a:p>
        </p:txBody>
      </p:sp>
      <p:sp>
        <p:nvSpPr>
          <p:cNvPr id="27685" name="AutoShape 37"/>
          <p:cNvSpPr>
            <a:spLocks noChangeArrowheads="1"/>
          </p:cNvSpPr>
          <p:nvPr/>
        </p:nvSpPr>
        <p:spPr bwMode="auto">
          <a:xfrm>
            <a:off x="5162618" y="5321603"/>
            <a:ext cx="1634331" cy="720726"/>
          </a:xfrm>
          <a:prstGeom prst="wedgeRectCallout">
            <a:avLst>
              <a:gd name="adj1" fmla="val -152462"/>
              <a:gd name="adj2" fmla="val -89078"/>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dirty="0"/>
              <a:t>车床床身导</a:t>
            </a:r>
          </a:p>
          <a:p>
            <a:pPr algn="ctr"/>
            <a:r>
              <a:rPr lang="zh-CN" altLang="en-US" sz="2000" b="1" dirty="0"/>
              <a:t>轨面为基准</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7652">
                                            <p:txEl>
                                              <p:pRg st="0" end="0"/>
                                            </p:txEl>
                                          </p:spTgt>
                                        </p:tgtEl>
                                        <p:attrNameLst>
                                          <p:attrName>style.visibility</p:attrName>
                                        </p:attrNameLst>
                                      </p:cBhvr>
                                      <p:to>
                                        <p:strVal val="visible"/>
                                      </p:to>
                                    </p:set>
                                    <p:animEffect transition="in" filter="wipe(left)">
                                      <p:cBhvr>
                                        <p:cTn id="7" dur="300"/>
                                        <p:tgtEl>
                                          <p:spTgt spid="2765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653"/>
                                        </p:tgtEl>
                                        <p:attrNameLst>
                                          <p:attrName>style.visibility</p:attrName>
                                        </p:attrNameLst>
                                      </p:cBhvr>
                                      <p:to>
                                        <p:strVal val="visible"/>
                                      </p:to>
                                    </p:set>
                                    <p:animEffect transition="in" filter="wipe(left)">
                                      <p:cBhvr>
                                        <p:cTn id="12" dur="300"/>
                                        <p:tgtEl>
                                          <p:spTgt spid="276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7655"/>
                                        </p:tgtEl>
                                        <p:attrNameLst>
                                          <p:attrName>style.visibility</p:attrName>
                                        </p:attrNameLst>
                                      </p:cBhvr>
                                      <p:to>
                                        <p:strVal val="visible"/>
                                      </p:to>
                                    </p:set>
                                    <p:animEffect transition="in" filter="wipe(left)">
                                      <p:cBhvr>
                                        <p:cTn id="17" dur="300"/>
                                        <p:tgtEl>
                                          <p:spTgt spid="276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7656"/>
                                        </p:tgtEl>
                                        <p:attrNameLst>
                                          <p:attrName>style.visibility</p:attrName>
                                        </p:attrNameLst>
                                      </p:cBhvr>
                                      <p:to>
                                        <p:strVal val="visible"/>
                                      </p:to>
                                    </p:set>
                                    <p:animEffect transition="in" filter="wipe(left)">
                                      <p:cBhvr>
                                        <p:cTn id="22" dur="300"/>
                                        <p:tgtEl>
                                          <p:spTgt spid="2765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7654"/>
                                        </p:tgtEl>
                                        <p:attrNameLst>
                                          <p:attrName>style.visibility</p:attrName>
                                        </p:attrNameLst>
                                      </p:cBhvr>
                                      <p:to>
                                        <p:strVal val="visible"/>
                                      </p:to>
                                    </p:set>
                                    <p:animEffect transition="in" filter="wipe(left)">
                                      <p:cBhvr>
                                        <p:cTn id="27" dur="300"/>
                                        <p:tgtEl>
                                          <p:spTgt spid="2765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7670"/>
                                        </p:tgtEl>
                                        <p:attrNameLst>
                                          <p:attrName>style.visibility</p:attrName>
                                        </p:attrNameLst>
                                      </p:cBhvr>
                                      <p:to>
                                        <p:strVal val="visible"/>
                                      </p:to>
                                    </p:set>
                                    <p:animEffect transition="in" filter="wipe(left)">
                                      <p:cBhvr>
                                        <p:cTn id="32" dur="300"/>
                                        <p:tgtEl>
                                          <p:spTgt spid="2767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27669"/>
                                        </p:tgtEl>
                                        <p:attrNameLst>
                                          <p:attrName>style.visibility</p:attrName>
                                        </p:attrNameLst>
                                      </p:cBhvr>
                                      <p:to>
                                        <p:strVal val="visible"/>
                                      </p:to>
                                    </p:set>
                                    <p:anim calcmode="lin" valueType="num">
                                      <p:cBhvr additive="base">
                                        <p:cTn id="37" dur="500" fill="hold"/>
                                        <p:tgtEl>
                                          <p:spTgt spid="27669"/>
                                        </p:tgtEl>
                                        <p:attrNameLst>
                                          <p:attrName>ppt_x</p:attrName>
                                        </p:attrNameLst>
                                      </p:cBhvr>
                                      <p:tavLst>
                                        <p:tav tm="0">
                                          <p:val>
                                            <p:strVal val="0-#ppt_w/2"/>
                                          </p:val>
                                        </p:tav>
                                        <p:tav tm="100000">
                                          <p:val>
                                            <p:strVal val="#ppt_x"/>
                                          </p:val>
                                        </p:tav>
                                      </p:tavLst>
                                    </p:anim>
                                    <p:anim calcmode="lin" valueType="num">
                                      <p:cBhvr additive="base">
                                        <p:cTn id="38" dur="500" fill="hold"/>
                                        <p:tgtEl>
                                          <p:spTgt spid="27669"/>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2" fill="hold" grpId="0" nodeType="clickEffect">
                                  <p:stCondLst>
                                    <p:cond delay="0"/>
                                  </p:stCondLst>
                                  <p:childTnLst>
                                    <p:set>
                                      <p:cBhvr>
                                        <p:cTn id="42" dur="1" fill="hold">
                                          <p:stCondLst>
                                            <p:cond delay="0"/>
                                          </p:stCondLst>
                                        </p:cTn>
                                        <p:tgtEl>
                                          <p:spTgt spid="27685"/>
                                        </p:tgtEl>
                                        <p:attrNameLst>
                                          <p:attrName>style.visibility</p:attrName>
                                        </p:attrNameLst>
                                      </p:cBhvr>
                                      <p:to>
                                        <p:strVal val="visible"/>
                                      </p:to>
                                    </p:set>
                                    <p:animEffect transition="in" filter="wipe(right)">
                                      <p:cBhvr>
                                        <p:cTn id="43" dur="2000"/>
                                        <p:tgtEl>
                                          <p:spTgt spid="2768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7671"/>
                                        </p:tgtEl>
                                        <p:attrNameLst>
                                          <p:attrName>style.visibility</p:attrName>
                                        </p:attrNameLst>
                                      </p:cBhvr>
                                      <p:to>
                                        <p:strVal val="visible"/>
                                      </p:to>
                                    </p:set>
                                    <p:animEffect transition="in" filter="wipe(left)">
                                      <p:cBhvr>
                                        <p:cTn id="48" dur="500"/>
                                        <p:tgtEl>
                                          <p:spTgt spid="27671"/>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7" presetClass="entr" presetSubtype="8" fill="hold" grpId="0" nodeType="clickEffect">
                                  <p:stCondLst>
                                    <p:cond delay="0"/>
                                  </p:stCondLst>
                                  <p:childTnLst>
                                    <p:set>
                                      <p:cBhvr>
                                        <p:cTn id="52" dur="1" fill="hold">
                                          <p:stCondLst>
                                            <p:cond delay="0"/>
                                          </p:stCondLst>
                                        </p:cTn>
                                        <p:tgtEl>
                                          <p:spTgt spid="27672"/>
                                        </p:tgtEl>
                                        <p:attrNameLst>
                                          <p:attrName>style.visibility</p:attrName>
                                        </p:attrNameLst>
                                      </p:cBhvr>
                                      <p:to>
                                        <p:strVal val="visible"/>
                                      </p:to>
                                    </p:set>
                                    <p:anim calcmode="lin" valueType="num">
                                      <p:cBhvr>
                                        <p:cTn id="53" dur="500" fill="hold"/>
                                        <p:tgtEl>
                                          <p:spTgt spid="27672"/>
                                        </p:tgtEl>
                                        <p:attrNameLst>
                                          <p:attrName>ppt_x</p:attrName>
                                        </p:attrNameLst>
                                      </p:cBhvr>
                                      <p:tavLst>
                                        <p:tav tm="0">
                                          <p:val>
                                            <p:strVal val="#ppt_x-#ppt_w/2"/>
                                          </p:val>
                                        </p:tav>
                                        <p:tav tm="100000">
                                          <p:val>
                                            <p:strVal val="#ppt_x"/>
                                          </p:val>
                                        </p:tav>
                                      </p:tavLst>
                                    </p:anim>
                                    <p:anim calcmode="lin" valueType="num">
                                      <p:cBhvr>
                                        <p:cTn id="54" dur="500" fill="hold"/>
                                        <p:tgtEl>
                                          <p:spTgt spid="27672"/>
                                        </p:tgtEl>
                                        <p:attrNameLst>
                                          <p:attrName>ppt_y</p:attrName>
                                        </p:attrNameLst>
                                      </p:cBhvr>
                                      <p:tavLst>
                                        <p:tav tm="0">
                                          <p:val>
                                            <p:strVal val="#ppt_y"/>
                                          </p:val>
                                        </p:tav>
                                        <p:tav tm="100000">
                                          <p:val>
                                            <p:strVal val="#ppt_y"/>
                                          </p:val>
                                        </p:tav>
                                      </p:tavLst>
                                    </p:anim>
                                    <p:anim calcmode="lin" valueType="num">
                                      <p:cBhvr>
                                        <p:cTn id="55" dur="500" fill="hold"/>
                                        <p:tgtEl>
                                          <p:spTgt spid="27672"/>
                                        </p:tgtEl>
                                        <p:attrNameLst>
                                          <p:attrName>ppt_w</p:attrName>
                                        </p:attrNameLst>
                                      </p:cBhvr>
                                      <p:tavLst>
                                        <p:tav tm="0">
                                          <p:val>
                                            <p:fltVal val="0"/>
                                          </p:val>
                                        </p:tav>
                                        <p:tav tm="100000">
                                          <p:val>
                                            <p:strVal val="#ppt_w"/>
                                          </p:val>
                                        </p:tav>
                                      </p:tavLst>
                                    </p:anim>
                                    <p:anim calcmode="lin" valueType="num">
                                      <p:cBhvr>
                                        <p:cTn id="56" dur="500" fill="hold"/>
                                        <p:tgtEl>
                                          <p:spTgt spid="27672"/>
                                        </p:tgtEl>
                                        <p:attrNameLst>
                                          <p:attrName>ppt_h</p:attrName>
                                        </p:attrNameLst>
                                      </p:cBhvr>
                                      <p:tavLst>
                                        <p:tav tm="0">
                                          <p:val>
                                            <p:strVal val="#ppt_h"/>
                                          </p:val>
                                        </p:tav>
                                        <p:tav tm="100000">
                                          <p:val>
                                            <p:strVal val="#ppt_h"/>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16" presetClass="entr" presetSubtype="42" fill="hold" grpId="0" nodeType="clickEffect">
                                  <p:stCondLst>
                                    <p:cond delay="0"/>
                                  </p:stCondLst>
                                  <p:childTnLst>
                                    <p:set>
                                      <p:cBhvr>
                                        <p:cTn id="60" dur="1" fill="hold">
                                          <p:stCondLst>
                                            <p:cond delay="0"/>
                                          </p:stCondLst>
                                        </p:cTn>
                                        <p:tgtEl>
                                          <p:spTgt spid="27673"/>
                                        </p:tgtEl>
                                        <p:attrNameLst>
                                          <p:attrName>style.visibility</p:attrName>
                                        </p:attrNameLst>
                                      </p:cBhvr>
                                      <p:to>
                                        <p:strVal val="visible"/>
                                      </p:to>
                                    </p:set>
                                    <p:animEffect transition="in" filter="barn(outHorizontal)">
                                      <p:cBhvr>
                                        <p:cTn id="61" dur="500"/>
                                        <p:tgtEl>
                                          <p:spTgt spid="27673"/>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7680"/>
                                        </p:tgtEl>
                                        <p:attrNameLst>
                                          <p:attrName>style.visibility</p:attrName>
                                        </p:attrNameLst>
                                      </p:cBhvr>
                                      <p:to>
                                        <p:strVal val="visible"/>
                                      </p:to>
                                    </p:set>
                                    <p:animEffect transition="in" filter="wipe(left)">
                                      <p:cBhvr>
                                        <p:cTn id="66" dur="500"/>
                                        <p:tgtEl>
                                          <p:spTgt spid="27680"/>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7" presetClass="entr" presetSubtype="8" fill="hold" grpId="0" nodeType="clickEffect">
                                  <p:stCondLst>
                                    <p:cond delay="0"/>
                                  </p:stCondLst>
                                  <p:childTnLst>
                                    <p:set>
                                      <p:cBhvr>
                                        <p:cTn id="70" dur="1" fill="hold">
                                          <p:stCondLst>
                                            <p:cond delay="0"/>
                                          </p:stCondLst>
                                        </p:cTn>
                                        <p:tgtEl>
                                          <p:spTgt spid="27674"/>
                                        </p:tgtEl>
                                        <p:attrNameLst>
                                          <p:attrName>style.visibility</p:attrName>
                                        </p:attrNameLst>
                                      </p:cBhvr>
                                      <p:to>
                                        <p:strVal val="visible"/>
                                      </p:to>
                                    </p:set>
                                    <p:anim calcmode="lin" valueType="num">
                                      <p:cBhvr>
                                        <p:cTn id="71" dur="500" fill="hold"/>
                                        <p:tgtEl>
                                          <p:spTgt spid="27674"/>
                                        </p:tgtEl>
                                        <p:attrNameLst>
                                          <p:attrName>ppt_x</p:attrName>
                                        </p:attrNameLst>
                                      </p:cBhvr>
                                      <p:tavLst>
                                        <p:tav tm="0">
                                          <p:val>
                                            <p:strVal val="#ppt_x-#ppt_w/2"/>
                                          </p:val>
                                        </p:tav>
                                        <p:tav tm="100000">
                                          <p:val>
                                            <p:strVal val="#ppt_x"/>
                                          </p:val>
                                        </p:tav>
                                      </p:tavLst>
                                    </p:anim>
                                    <p:anim calcmode="lin" valueType="num">
                                      <p:cBhvr>
                                        <p:cTn id="72" dur="500" fill="hold"/>
                                        <p:tgtEl>
                                          <p:spTgt spid="27674"/>
                                        </p:tgtEl>
                                        <p:attrNameLst>
                                          <p:attrName>ppt_y</p:attrName>
                                        </p:attrNameLst>
                                      </p:cBhvr>
                                      <p:tavLst>
                                        <p:tav tm="0">
                                          <p:val>
                                            <p:strVal val="#ppt_y"/>
                                          </p:val>
                                        </p:tav>
                                        <p:tav tm="100000">
                                          <p:val>
                                            <p:strVal val="#ppt_y"/>
                                          </p:val>
                                        </p:tav>
                                      </p:tavLst>
                                    </p:anim>
                                    <p:anim calcmode="lin" valueType="num">
                                      <p:cBhvr>
                                        <p:cTn id="73" dur="500" fill="hold"/>
                                        <p:tgtEl>
                                          <p:spTgt spid="27674"/>
                                        </p:tgtEl>
                                        <p:attrNameLst>
                                          <p:attrName>ppt_w</p:attrName>
                                        </p:attrNameLst>
                                      </p:cBhvr>
                                      <p:tavLst>
                                        <p:tav tm="0">
                                          <p:val>
                                            <p:fltVal val="0"/>
                                          </p:val>
                                        </p:tav>
                                        <p:tav tm="100000">
                                          <p:val>
                                            <p:strVal val="#ppt_w"/>
                                          </p:val>
                                        </p:tav>
                                      </p:tavLst>
                                    </p:anim>
                                    <p:anim calcmode="lin" valueType="num">
                                      <p:cBhvr>
                                        <p:cTn id="74" dur="500" fill="hold"/>
                                        <p:tgtEl>
                                          <p:spTgt spid="27674"/>
                                        </p:tgtEl>
                                        <p:attrNameLst>
                                          <p:attrName>ppt_h</p:attrName>
                                        </p:attrNameLst>
                                      </p:cBhvr>
                                      <p:tavLst>
                                        <p:tav tm="0">
                                          <p:val>
                                            <p:strVal val="#ppt_h"/>
                                          </p:val>
                                        </p:tav>
                                        <p:tav tm="100000">
                                          <p:val>
                                            <p:strVal val="#ppt_h"/>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16" presetClass="entr" presetSubtype="42" fill="hold" grpId="0" nodeType="clickEffect">
                                  <p:stCondLst>
                                    <p:cond delay="0"/>
                                  </p:stCondLst>
                                  <p:childTnLst>
                                    <p:set>
                                      <p:cBhvr>
                                        <p:cTn id="78" dur="1" fill="hold">
                                          <p:stCondLst>
                                            <p:cond delay="0"/>
                                          </p:stCondLst>
                                        </p:cTn>
                                        <p:tgtEl>
                                          <p:spTgt spid="27675"/>
                                        </p:tgtEl>
                                        <p:attrNameLst>
                                          <p:attrName>style.visibility</p:attrName>
                                        </p:attrNameLst>
                                      </p:cBhvr>
                                      <p:to>
                                        <p:strVal val="visible"/>
                                      </p:to>
                                    </p:set>
                                    <p:animEffect transition="in" filter="barn(outHorizontal)">
                                      <p:cBhvr>
                                        <p:cTn id="79" dur="500"/>
                                        <p:tgtEl>
                                          <p:spTgt spid="27675"/>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27681"/>
                                        </p:tgtEl>
                                        <p:attrNameLst>
                                          <p:attrName>style.visibility</p:attrName>
                                        </p:attrNameLst>
                                      </p:cBhvr>
                                      <p:to>
                                        <p:strVal val="visible"/>
                                      </p:to>
                                    </p:set>
                                    <p:animEffect transition="in" filter="wipe(left)">
                                      <p:cBhvr>
                                        <p:cTn id="84" dur="500"/>
                                        <p:tgtEl>
                                          <p:spTgt spid="27681"/>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17" presetClass="entr" presetSubtype="8" fill="hold" grpId="0" nodeType="clickEffect">
                                  <p:stCondLst>
                                    <p:cond delay="0"/>
                                  </p:stCondLst>
                                  <p:childTnLst>
                                    <p:set>
                                      <p:cBhvr>
                                        <p:cTn id="88" dur="1" fill="hold">
                                          <p:stCondLst>
                                            <p:cond delay="0"/>
                                          </p:stCondLst>
                                        </p:cTn>
                                        <p:tgtEl>
                                          <p:spTgt spid="27676"/>
                                        </p:tgtEl>
                                        <p:attrNameLst>
                                          <p:attrName>style.visibility</p:attrName>
                                        </p:attrNameLst>
                                      </p:cBhvr>
                                      <p:to>
                                        <p:strVal val="visible"/>
                                      </p:to>
                                    </p:set>
                                    <p:anim calcmode="lin" valueType="num">
                                      <p:cBhvr>
                                        <p:cTn id="89" dur="500" fill="hold"/>
                                        <p:tgtEl>
                                          <p:spTgt spid="27676"/>
                                        </p:tgtEl>
                                        <p:attrNameLst>
                                          <p:attrName>ppt_x</p:attrName>
                                        </p:attrNameLst>
                                      </p:cBhvr>
                                      <p:tavLst>
                                        <p:tav tm="0">
                                          <p:val>
                                            <p:strVal val="#ppt_x-#ppt_w/2"/>
                                          </p:val>
                                        </p:tav>
                                        <p:tav tm="100000">
                                          <p:val>
                                            <p:strVal val="#ppt_x"/>
                                          </p:val>
                                        </p:tav>
                                      </p:tavLst>
                                    </p:anim>
                                    <p:anim calcmode="lin" valueType="num">
                                      <p:cBhvr>
                                        <p:cTn id="90" dur="500" fill="hold"/>
                                        <p:tgtEl>
                                          <p:spTgt spid="27676"/>
                                        </p:tgtEl>
                                        <p:attrNameLst>
                                          <p:attrName>ppt_y</p:attrName>
                                        </p:attrNameLst>
                                      </p:cBhvr>
                                      <p:tavLst>
                                        <p:tav tm="0">
                                          <p:val>
                                            <p:strVal val="#ppt_y"/>
                                          </p:val>
                                        </p:tav>
                                        <p:tav tm="100000">
                                          <p:val>
                                            <p:strVal val="#ppt_y"/>
                                          </p:val>
                                        </p:tav>
                                      </p:tavLst>
                                    </p:anim>
                                    <p:anim calcmode="lin" valueType="num">
                                      <p:cBhvr>
                                        <p:cTn id="91" dur="500" fill="hold"/>
                                        <p:tgtEl>
                                          <p:spTgt spid="27676"/>
                                        </p:tgtEl>
                                        <p:attrNameLst>
                                          <p:attrName>ppt_w</p:attrName>
                                        </p:attrNameLst>
                                      </p:cBhvr>
                                      <p:tavLst>
                                        <p:tav tm="0">
                                          <p:val>
                                            <p:fltVal val="0"/>
                                          </p:val>
                                        </p:tav>
                                        <p:tav tm="100000">
                                          <p:val>
                                            <p:strVal val="#ppt_w"/>
                                          </p:val>
                                        </p:tav>
                                      </p:tavLst>
                                    </p:anim>
                                    <p:anim calcmode="lin" valueType="num">
                                      <p:cBhvr>
                                        <p:cTn id="92" dur="500" fill="hold"/>
                                        <p:tgtEl>
                                          <p:spTgt spid="27676"/>
                                        </p:tgtEl>
                                        <p:attrNameLst>
                                          <p:attrName>ppt_h</p:attrName>
                                        </p:attrNameLst>
                                      </p:cBhvr>
                                      <p:tavLst>
                                        <p:tav tm="0">
                                          <p:val>
                                            <p:strVal val="#ppt_h"/>
                                          </p:val>
                                        </p:tav>
                                        <p:tav tm="100000">
                                          <p:val>
                                            <p:strVal val="#ppt_h"/>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16" presetClass="entr" presetSubtype="42" fill="hold" grpId="0" nodeType="clickEffect">
                                  <p:stCondLst>
                                    <p:cond delay="0"/>
                                  </p:stCondLst>
                                  <p:childTnLst>
                                    <p:set>
                                      <p:cBhvr>
                                        <p:cTn id="96" dur="1" fill="hold">
                                          <p:stCondLst>
                                            <p:cond delay="0"/>
                                          </p:stCondLst>
                                        </p:cTn>
                                        <p:tgtEl>
                                          <p:spTgt spid="27677"/>
                                        </p:tgtEl>
                                        <p:attrNameLst>
                                          <p:attrName>style.visibility</p:attrName>
                                        </p:attrNameLst>
                                      </p:cBhvr>
                                      <p:to>
                                        <p:strVal val="visible"/>
                                      </p:to>
                                    </p:set>
                                    <p:animEffect transition="in" filter="barn(outHorizontal)">
                                      <p:cBhvr>
                                        <p:cTn id="97" dur="500"/>
                                        <p:tgtEl>
                                          <p:spTgt spid="27677"/>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27682"/>
                                        </p:tgtEl>
                                        <p:attrNameLst>
                                          <p:attrName>style.visibility</p:attrName>
                                        </p:attrNameLst>
                                      </p:cBhvr>
                                      <p:to>
                                        <p:strVal val="visible"/>
                                      </p:to>
                                    </p:set>
                                    <p:animEffect transition="in" filter="wipe(left)">
                                      <p:cBhvr>
                                        <p:cTn id="102" dur="500"/>
                                        <p:tgtEl>
                                          <p:spTgt spid="27682"/>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17" presetClass="entr" presetSubtype="8" fill="hold" grpId="0" nodeType="clickEffect">
                                  <p:stCondLst>
                                    <p:cond delay="0"/>
                                  </p:stCondLst>
                                  <p:childTnLst>
                                    <p:set>
                                      <p:cBhvr>
                                        <p:cTn id="106" dur="1" fill="hold">
                                          <p:stCondLst>
                                            <p:cond delay="0"/>
                                          </p:stCondLst>
                                        </p:cTn>
                                        <p:tgtEl>
                                          <p:spTgt spid="27678"/>
                                        </p:tgtEl>
                                        <p:attrNameLst>
                                          <p:attrName>style.visibility</p:attrName>
                                        </p:attrNameLst>
                                      </p:cBhvr>
                                      <p:to>
                                        <p:strVal val="visible"/>
                                      </p:to>
                                    </p:set>
                                    <p:anim calcmode="lin" valueType="num">
                                      <p:cBhvr>
                                        <p:cTn id="107" dur="500" fill="hold"/>
                                        <p:tgtEl>
                                          <p:spTgt spid="27678"/>
                                        </p:tgtEl>
                                        <p:attrNameLst>
                                          <p:attrName>ppt_x</p:attrName>
                                        </p:attrNameLst>
                                      </p:cBhvr>
                                      <p:tavLst>
                                        <p:tav tm="0">
                                          <p:val>
                                            <p:strVal val="#ppt_x-#ppt_w/2"/>
                                          </p:val>
                                        </p:tav>
                                        <p:tav tm="100000">
                                          <p:val>
                                            <p:strVal val="#ppt_x"/>
                                          </p:val>
                                        </p:tav>
                                      </p:tavLst>
                                    </p:anim>
                                    <p:anim calcmode="lin" valueType="num">
                                      <p:cBhvr>
                                        <p:cTn id="108" dur="500" fill="hold"/>
                                        <p:tgtEl>
                                          <p:spTgt spid="27678"/>
                                        </p:tgtEl>
                                        <p:attrNameLst>
                                          <p:attrName>ppt_y</p:attrName>
                                        </p:attrNameLst>
                                      </p:cBhvr>
                                      <p:tavLst>
                                        <p:tav tm="0">
                                          <p:val>
                                            <p:strVal val="#ppt_y"/>
                                          </p:val>
                                        </p:tav>
                                        <p:tav tm="100000">
                                          <p:val>
                                            <p:strVal val="#ppt_y"/>
                                          </p:val>
                                        </p:tav>
                                      </p:tavLst>
                                    </p:anim>
                                    <p:anim calcmode="lin" valueType="num">
                                      <p:cBhvr>
                                        <p:cTn id="109" dur="500" fill="hold"/>
                                        <p:tgtEl>
                                          <p:spTgt spid="27678"/>
                                        </p:tgtEl>
                                        <p:attrNameLst>
                                          <p:attrName>ppt_w</p:attrName>
                                        </p:attrNameLst>
                                      </p:cBhvr>
                                      <p:tavLst>
                                        <p:tav tm="0">
                                          <p:val>
                                            <p:fltVal val="0"/>
                                          </p:val>
                                        </p:tav>
                                        <p:tav tm="100000">
                                          <p:val>
                                            <p:strVal val="#ppt_w"/>
                                          </p:val>
                                        </p:tav>
                                      </p:tavLst>
                                    </p:anim>
                                    <p:anim calcmode="lin" valueType="num">
                                      <p:cBhvr>
                                        <p:cTn id="110" dur="500" fill="hold"/>
                                        <p:tgtEl>
                                          <p:spTgt spid="27678"/>
                                        </p:tgtEl>
                                        <p:attrNameLst>
                                          <p:attrName>ppt_h</p:attrName>
                                        </p:attrNameLst>
                                      </p:cBhvr>
                                      <p:tavLst>
                                        <p:tav tm="0">
                                          <p:val>
                                            <p:strVal val="#ppt_h"/>
                                          </p:val>
                                        </p:tav>
                                        <p:tav tm="100000">
                                          <p:val>
                                            <p:strVal val="#ppt_h"/>
                                          </p:val>
                                        </p:tav>
                                      </p:tavLst>
                                    </p:anim>
                                  </p:childTnLst>
                                </p:cTn>
                              </p:par>
                            </p:childTnLst>
                          </p:cTn>
                        </p:par>
                      </p:childTnLst>
                    </p:cTn>
                  </p:par>
                  <p:par>
                    <p:cTn id="111" fill="hold" nodeType="clickPar">
                      <p:stCondLst>
                        <p:cond delay="indefinite"/>
                      </p:stCondLst>
                      <p:childTnLst>
                        <p:par>
                          <p:cTn id="112" fill="hold" nodeType="withGroup">
                            <p:stCondLst>
                              <p:cond delay="0"/>
                            </p:stCondLst>
                            <p:childTnLst>
                              <p:par>
                                <p:cTn id="113" presetID="16" presetClass="entr" presetSubtype="42" fill="hold" grpId="0" nodeType="clickEffect">
                                  <p:stCondLst>
                                    <p:cond delay="0"/>
                                  </p:stCondLst>
                                  <p:childTnLst>
                                    <p:set>
                                      <p:cBhvr>
                                        <p:cTn id="114" dur="1" fill="hold">
                                          <p:stCondLst>
                                            <p:cond delay="0"/>
                                          </p:stCondLst>
                                        </p:cTn>
                                        <p:tgtEl>
                                          <p:spTgt spid="27679"/>
                                        </p:tgtEl>
                                        <p:attrNameLst>
                                          <p:attrName>style.visibility</p:attrName>
                                        </p:attrNameLst>
                                      </p:cBhvr>
                                      <p:to>
                                        <p:strVal val="visible"/>
                                      </p:to>
                                    </p:set>
                                    <p:animEffect transition="in" filter="barn(outHorizontal)">
                                      <p:cBhvr>
                                        <p:cTn id="115" dur="500"/>
                                        <p:tgtEl>
                                          <p:spTgt spid="27679"/>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27683"/>
                                        </p:tgtEl>
                                        <p:attrNameLst>
                                          <p:attrName>style.visibility</p:attrName>
                                        </p:attrNameLst>
                                      </p:cBhvr>
                                      <p:to>
                                        <p:strVal val="visible"/>
                                      </p:to>
                                    </p:set>
                                    <p:animEffect transition="in" filter="wipe(left)">
                                      <p:cBhvr>
                                        <p:cTn id="120" dur="500"/>
                                        <p:tgtEl>
                                          <p:spTgt spid="27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build="p" autoUpdateAnimBg="0"/>
      <p:bldP spid="27653" grpId="0" autoUpdateAnimBg="0"/>
      <p:bldP spid="27654" grpId="0" autoUpdateAnimBg="0"/>
      <p:bldP spid="27655" grpId="0" autoUpdateAnimBg="0"/>
      <p:bldP spid="27656" grpId="0" autoUpdateAnimBg="0"/>
      <p:bldP spid="27670" grpId="0" autoUpdateAnimBg="0"/>
      <p:bldP spid="27671" grpId="0" autoUpdateAnimBg="0"/>
      <p:bldP spid="27672" grpId="0" animBg="1"/>
      <p:bldP spid="27673" grpId="0" animBg="1"/>
      <p:bldP spid="27674" grpId="0" animBg="1"/>
      <p:bldP spid="27675" grpId="0" animBg="1"/>
      <p:bldP spid="27676" grpId="0" animBg="1"/>
      <p:bldP spid="27677" grpId="0" animBg="1"/>
      <p:bldP spid="27678" grpId="0" animBg="1"/>
      <p:bldP spid="27679" grpId="0" animBg="1"/>
      <p:bldP spid="27680" grpId="0" autoUpdateAnimBg="0"/>
      <p:bldP spid="27681" grpId="0" autoUpdateAnimBg="0"/>
      <p:bldP spid="27682" grpId="0" autoUpdateAnimBg="0"/>
      <p:bldP spid="27683" grpId="0" autoUpdateAnimBg="0"/>
      <p:bldP spid="2768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xfrm>
            <a:off x="7145659" y="229504"/>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F2EE60F-98E1-4C81-9538-ED0167EE2CB8}" type="slidenum">
              <a:rPr kumimoji="0" lang="zh-CN" altLang="en-US" sz="2000" smtClean="0">
                <a:solidFill>
                  <a:srgbClr val="0000FF"/>
                </a:solidFill>
              </a:rPr>
              <a:pPr eaLnBrk="1" hangingPunct="1"/>
              <a:t>13</a:t>
            </a:fld>
            <a:endParaRPr kumimoji="0" lang="en-US" altLang="zh-CN" sz="2000" dirty="0" smtClean="0">
              <a:solidFill>
                <a:srgbClr val="0000FF"/>
              </a:solidFill>
            </a:endParaRPr>
          </a:p>
        </p:txBody>
      </p:sp>
      <p:sp>
        <p:nvSpPr>
          <p:cNvPr id="6151" name="Text Box 7"/>
          <p:cNvSpPr txBox="1">
            <a:spLocks noChangeArrowheads="1"/>
          </p:cNvSpPr>
          <p:nvPr/>
        </p:nvSpPr>
        <p:spPr bwMode="auto">
          <a:xfrm>
            <a:off x="1297082" y="401985"/>
            <a:ext cx="660821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3.  </a:t>
            </a:r>
            <a:r>
              <a:rPr lang="zh-CN" altLang="en-US" b="1" i="1" dirty="0"/>
              <a:t> </a:t>
            </a:r>
            <a:r>
              <a:rPr lang="zh-CN" altLang="en-US" b="1" dirty="0"/>
              <a:t>封闭环</a:t>
            </a:r>
            <a:r>
              <a:rPr lang="en-US" altLang="zh-CN" b="1" i="1" dirty="0"/>
              <a:t>A</a:t>
            </a:r>
            <a:r>
              <a:rPr lang="en-US" altLang="zh-CN" b="1" baseline="-30000" dirty="0"/>
              <a:t>0</a:t>
            </a:r>
            <a:r>
              <a:rPr lang="en-US" altLang="zh-CN" b="1" dirty="0"/>
              <a:t>、</a:t>
            </a:r>
            <a:r>
              <a:rPr lang="zh-CN" altLang="en-US" b="1" dirty="0"/>
              <a:t>增环</a:t>
            </a:r>
            <a:r>
              <a:rPr lang="en-US" altLang="zh-CN" b="1" i="1" dirty="0"/>
              <a:t>A</a:t>
            </a:r>
            <a:r>
              <a:rPr lang="en-US" altLang="zh-CN" b="1" i="1" baseline="-30000" dirty="0"/>
              <a:t>i</a:t>
            </a:r>
            <a:r>
              <a:rPr lang="en-US" altLang="zh-CN" b="1" baseline="-30000" dirty="0"/>
              <a:t> (+)</a:t>
            </a:r>
            <a:r>
              <a:rPr lang="zh-CN" altLang="en-US" b="1" dirty="0"/>
              <a:t>和减环</a:t>
            </a:r>
            <a:r>
              <a:rPr lang="en-US" altLang="zh-CN" b="1" i="1" dirty="0"/>
              <a:t>A</a:t>
            </a:r>
            <a:r>
              <a:rPr lang="en-US" altLang="zh-CN" b="1" i="1" baseline="-30000" dirty="0"/>
              <a:t>i</a:t>
            </a:r>
            <a:r>
              <a:rPr lang="en-US" altLang="zh-CN" b="1" baseline="-30000" dirty="0"/>
              <a:t> (-)</a:t>
            </a:r>
            <a:r>
              <a:rPr lang="zh-CN" altLang="en-US" b="1" dirty="0"/>
              <a:t>的判断 </a:t>
            </a:r>
          </a:p>
        </p:txBody>
      </p:sp>
      <p:sp>
        <p:nvSpPr>
          <p:cNvPr id="6183" name="Text Box 39"/>
          <p:cNvSpPr txBox="1">
            <a:spLocks noChangeArrowheads="1"/>
          </p:cNvSpPr>
          <p:nvPr/>
        </p:nvSpPr>
        <p:spPr bwMode="auto">
          <a:xfrm>
            <a:off x="693243" y="3057436"/>
            <a:ext cx="4164012" cy="97872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i="1" dirty="0"/>
              <a:t>      A</a:t>
            </a:r>
            <a:r>
              <a:rPr lang="en-US" altLang="zh-CN" b="1" i="1" baseline="-30000" dirty="0"/>
              <a:t>i  </a:t>
            </a:r>
            <a:r>
              <a:rPr lang="zh-CN" altLang="en-US" b="1" dirty="0"/>
              <a:t>的箭头方向与封闭环箭头</a:t>
            </a:r>
            <a:r>
              <a:rPr lang="en-US" altLang="zh-CN" b="1" i="1" dirty="0" smtClean="0"/>
              <a:t>A</a:t>
            </a:r>
            <a:r>
              <a:rPr lang="en-US" altLang="zh-CN" b="1" baseline="-25000" dirty="0" smtClean="0"/>
              <a:t>0</a:t>
            </a:r>
            <a:r>
              <a:rPr lang="zh-CN" altLang="en-US" b="1" dirty="0"/>
              <a:t>的方向</a:t>
            </a:r>
            <a:r>
              <a:rPr lang="zh-CN" altLang="en-US" b="1" dirty="0">
                <a:solidFill>
                  <a:srgbClr val="FF3300"/>
                </a:solidFill>
              </a:rPr>
              <a:t>相反</a:t>
            </a:r>
            <a:r>
              <a:rPr lang="zh-CN" altLang="en-US" b="1" dirty="0"/>
              <a:t>为</a:t>
            </a:r>
            <a:r>
              <a:rPr lang="en-US" altLang="zh-CN" b="1" i="1" dirty="0"/>
              <a:t>A</a:t>
            </a:r>
            <a:r>
              <a:rPr lang="en-US" altLang="zh-CN" b="1" i="1" baseline="-30000" dirty="0"/>
              <a:t>i </a:t>
            </a:r>
            <a:r>
              <a:rPr lang="en-US" altLang="zh-CN" b="1" baseline="-30000" dirty="0"/>
              <a:t>(+)</a:t>
            </a:r>
            <a:r>
              <a:rPr lang="en-US" altLang="zh-CN" b="1" dirty="0"/>
              <a:t>。</a:t>
            </a:r>
            <a:endParaRPr lang="zh-CN" altLang="en-US" b="1" dirty="0"/>
          </a:p>
        </p:txBody>
      </p:sp>
      <p:sp>
        <p:nvSpPr>
          <p:cNvPr id="6184" name="Text Box 40"/>
          <p:cNvSpPr txBox="1">
            <a:spLocks noChangeArrowheads="1"/>
          </p:cNvSpPr>
          <p:nvPr/>
        </p:nvSpPr>
        <p:spPr bwMode="auto">
          <a:xfrm>
            <a:off x="686409" y="4108718"/>
            <a:ext cx="4338854" cy="97872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i="1" dirty="0"/>
              <a:t>        A</a:t>
            </a:r>
            <a:r>
              <a:rPr lang="en-US" altLang="zh-CN" b="1" i="1" baseline="-30000" dirty="0"/>
              <a:t>i  </a:t>
            </a:r>
            <a:r>
              <a:rPr lang="zh-CN" altLang="en-US" b="1" dirty="0"/>
              <a:t>的箭头方向与封闭环箭头</a:t>
            </a:r>
            <a:r>
              <a:rPr lang="en-US" altLang="zh-CN" b="1" i="1" dirty="0" smtClean="0"/>
              <a:t>A</a:t>
            </a:r>
            <a:r>
              <a:rPr lang="en-US" altLang="zh-CN" b="1" baseline="-25000" dirty="0" smtClean="0"/>
              <a:t>0</a:t>
            </a:r>
            <a:r>
              <a:rPr lang="zh-CN" altLang="en-US" b="1" dirty="0"/>
              <a:t>的方向</a:t>
            </a:r>
            <a:r>
              <a:rPr lang="zh-CN" altLang="en-US" b="1" dirty="0">
                <a:solidFill>
                  <a:srgbClr val="FF3300"/>
                </a:solidFill>
              </a:rPr>
              <a:t>相同</a:t>
            </a:r>
            <a:r>
              <a:rPr lang="zh-CN" altLang="en-US" b="1" dirty="0"/>
              <a:t>为</a:t>
            </a:r>
            <a:r>
              <a:rPr lang="en-US" altLang="zh-CN" b="1" i="1" dirty="0"/>
              <a:t>A</a:t>
            </a:r>
            <a:r>
              <a:rPr lang="en-US" altLang="zh-CN" b="1" i="1" baseline="-30000" dirty="0"/>
              <a:t>i</a:t>
            </a:r>
            <a:r>
              <a:rPr lang="en-US" altLang="zh-CN" b="1" baseline="-30000" dirty="0"/>
              <a:t> (-) </a:t>
            </a:r>
            <a:r>
              <a:rPr lang="en-US" altLang="zh-CN" b="1" dirty="0"/>
              <a:t>。</a:t>
            </a:r>
            <a:endParaRPr lang="zh-CN" altLang="en-US" b="1" dirty="0"/>
          </a:p>
        </p:txBody>
      </p:sp>
      <p:sp>
        <p:nvSpPr>
          <p:cNvPr id="6189" name="Text Box 45"/>
          <p:cNvSpPr txBox="1">
            <a:spLocks noChangeArrowheads="1"/>
          </p:cNvSpPr>
          <p:nvPr/>
        </p:nvSpPr>
        <p:spPr bwMode="auto">
          <a:xfrm>
            <a:off x="1173623" y="1744603"/>
            <a:ext cx="50307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箭头的画法( 见图11.4</a:t>
            </a:r>
            <a:r>
              <a:rPr lang="en-US" altLang="zh-CN" b="1" dirty="0"/>
              <a:t>)：</a:t>
            </a:r>
          </a:p>
        </p:txBody>
      </p:sp>
      <p:sp>
        <p:nvSpPr>
          <p:cNvPr id="6190" name="Text Box 46"/>
          <p:cNvSpPr txBox="1">
            <a:spLocks noChangeArrowheads="1"/>
          </p:cNvSpPr>
          <p:nvPr/>
        </p:nvSpPr>
        <p:spPr bwMode="auto">
          <a:xfrm>
            <a:off x="446704" y="2123457"/>
            <a:ext cx="751186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在首先在</a:t>
            </a:r>
            <a:r>
              <a:rPr lang="en-US" altLang="zh-CN" b="1" i="1" dirty="0"/>
              <a:t>A</a:t>
            </a:r>
            <a:r>
              <a:rPr lang="en-US" altLang="zh-CN" b="1" baseline="-30000" dirty="0"/>
              <a:t>0</a:t>
            </a:r>
            <a:r>
              <a:rPr lang="zh-CN" altLang="en-US" b="1" dirty="0"/>
              <a:t>上面任意指向画一箭头，然后在各组成环上面画箭头，使所画各箭头依次彼此头尾相连。</a:t>
            </a:r>
          </a:p>
        </p:txBody>
      </p:sp>
      <p:pic>
        <p:nvPicPr>
          <p:cNvPr id="10455" name="Picture 2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0615" y="3013406"/>
            <a:ext cx="3305175"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56" name="Picture 2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805" y="837732"/>
            <a:ext cx="489585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57" name="Picture 2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2025" y="1305573"/>
            <a:ext cx="458152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Line 70"/>
          <p:cNvSpPr>
            <a:spLocks noChangeShapeType="1"/>
          </p:cNvSpPr>
          <p:nvPr/>
        </p:nvSpPr>
        <p:spPr bwMode="auto">
          <a:xfrm>
            <a:off x="5694432" y="3295505"/>
            <a:ext cx="0" cy="4714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 name="Line 70"/>
          <p:cNvSpPr>
            <a:spLocks noChangeShapeType="1"/>
          </p:cNvSpPr>
          <p:nvPr/>
        </p:nvSpPr>
        <p:spPr bwMode="auto">
          <a:xfrm>
            <a:off x="5161774" y="4489781"/>
            <a:ext cx="0" cy="4714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 name="Line 71"/>
          <p:cNvSpPr>
            <a:spLocks noChangeShapeType="1"/>
          </p:cNvSpPr>
          <p:nvPr/>
        </p:nvSpPr>
        <p:spPr bwMode="auto">
          <a:xfrm flipV="1">
            <a:off x="7217785" y="4619141"/>
            <a:ext cx="0" cy="4572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 name="Line 71"/>
          <p:cNvSpPr>
            <a:spLocks noChangeShapeType="1"/>
          </p:cNvSpPr>
          <p:nvPr/>
        </p:nvSpPr>
        <p:spPr bwMode="auto">
          <a:xfrm flipV="1">
            <a:off x="7253297" y="3655540"/>
            <a:ext cx="0" cy="4572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0461" name="Picture 2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2672" y="5186219"/>
            <a:ext cx="2541857" cy="49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62" name="Picture 2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9502" y="5649343"/>
            <a:ext cx="314325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51">
                                            <p:txEl>
                                              <p:pRg st="0" end="0"/>
                                            </p:txEl>
                                          </p:spTgt>
                                        </p:tgtEl>
                                        <p:attrNameLst>
                                          <p:attrName>style.visibility</p:attrName>
                                        </p:attrNameLst>
                                      </p:cBhvr>
                                      <p:to>
                                        <p:strVal val="visible"/>
                                      </p:to>
                                    </p:set>
                                    <p:animEffect transition="in" filter="wipe(left)">
                                      <p:cBhvr>
                                        <p:cTn id="7" dur="300"/>
                                        <p:tgtEl>
                                          <p:spTgt spid="61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456"/>
                                        </p:tgtEl>
                                        <p:attrNameLst>
                                          <p:attrName>style.visibility</p:attrName>
                                        </p:attrNameLst>
                                      </p:cBhvr>
                                      <p:to>
                                        <p:strVal val="visible"/>
                                      </p:to>
                                    </p:set>
                                    <p:animEffect transition="in" filter="wipe(left)">
                                      <p:cBhvr>
                                        <p:cTn id="12" dur="500"/>
                                        <p:tgtEl>
                                          <p:spTgt spid="104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457"/>
                                        </p:tgtEl>
                                        <p:attrNameLst>
                                          <p:attrName>style.visibility</p:attrName>
                                        </p:attrNameLst>
                                      </p:cBhvr>
                                      <p:to>
                                        <p:strVal val="visible"/>
                                      </p:to>
                                    </p:set>
                                    <p:animEffect transition="in" filter="wipe(left)">
                                      <p:cBhvr>
                                        <p:cTn id="17" dur="500"/>
                                        <p:tgtEl>
                                          <p:spTgt spid="1045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189"/>
                                        </p:tgtEl>
                                        <p:attrNameLst>
                                          <p:attrName>style.visibility</p:attrName>
                                        </p:attrNameLst>
                                      </p:cBhvr>
                                      <p:to>
                                        <p:strVal val="visible"/>
                                      </p:to>
                                    </p:set>
                                    <p:animEffect transition="in" filter="wipe(left)">
                                      <p:cBhvr>
                                        <p:cTn id="22" dur="300"/>
                                        <p:tgtEl>
                                          <p:spTgt spid="618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0455"/>
                                        </p:tgtEl>
                                        <p:attrNameLst>
                                          <p:attrName>style.visibility</p:attrName>
                                        </p:attrNameLst>
                                      </p:cBhvr>
                                      <p:to>
                                        <p:strVal val="visible"/>
                                      </p:to>
                                    </p:set>
                                    <p:anim calcmode="lin" valueType="num">
                                      <p:cBhvr additive="base">
                                        <p:cTn id="27" dur="500" fill="hold"/>
                                        <p:tgtEl>
                                          <p:spTgt spid="10455"/>
                                        </p:tgtEl>
                                        <p:attrNameLst>
                                          <p:attrName>ppt_x</p:attrName>
                                        </p:attrNameLst>
                                      </p:cBhvr>
                                      <p:tavLst>
                                        <p:tav tm="0">
                                          <p:val>
                                            <p:strVal val="1+#ppt_w/2"/>
                                          </p:val>
                                        </p:tav>
                                        <p:tav tm="100000">
                                          <p:val>
                                            <p:strVal val="#ppt_x"/>
                                          </p:val>
                                        </p:tav>
                                      </p:tavLst>
                                    </p:anim>
                                    <p:anim calcmode="lin" valueType="num">
                                      <p:cBhvr additive="base">
                                        <p:cTn id="28" dur="500" fill="hold"/>
                                        <p:tgtEl>
                                          <p:spTgt spid="1045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 fill="hold" grpId="0" nodeType="click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ppt_x</p:attrName>
                                        </p:attrNameLst>
                                      </p:cBhvr>
                                      <p:tavLst>
                                        <p:tav tm="0">
                                          <p:val>
                                            <p:strVal val="#ppt_x"/>
                                          </p:val>
                                        </p:tav>
                                        <p:tav tm="100000">
                                          <p:val>
                                            <p:strVal val="#ppt_x"/>
                                          </p:val>
                                        </p:tav>
                                      </p:tavLst>
                                    </p:anim>
                                    <p:anim calcmode="lin" valueType="num">
                                      <p:cBhvr>
                                        <p:cTn id="34" dur="500" fill="hold"/>
                                        <p:tgtEl>
                                          <p:spTgt spid="38"/>
                                        </p:tgtEl>
                                        <p:attrNameLst>
                                          <p:attrName>ppt_y</p:attrName>
                                        </p:attrNameLst>
                                      </p:cBhvr>
                                      <p:tavLst>
                                        <p:tav tm="0">
                                          <p:val>
                                            <p:strVal val="#ppt_y-#ppt_h/2"/>
                                          </p:val>
                                        </p:tav>
                                        <p:tav tm="100000">
                                          <p:val>
                                            <p:strVal val="#ppt_y"/>
                                          </p:val>
                                        </p:tav>
                                      </p:tavLst>
                                    </p:anim>
                                    <p:anim calcmode="lin" valueType="num">
                                      <p:cBhvr>
                                        <p:cTn id="35" dur="500" fill="hold"/>
                                        <p:tgtEl>
                                          <p:spTgt spid="38"/>
                                        </p:tgtEl>
                                        <p:attrNameLst>
                                          <p:attrName>ppt_w</p:attrName>
                                        </p:attrNameLst>
                                      </p:cBhvr>
                                      <p:tavLst>
                                        <p:tav tm="0">
                                          <p:val>
                                            <p:strVal val="#ppt_w"/>
                                          </p:val>
                                        </p:tav>
                                        <p:tav tm="100000">
                                          <p:val>
                                            <p:strVal val="#ppt_w"/>
                                          </p:val>
                                        </p:tav>
                                      </p:tavLst>
                                    </p:anim>
                                    <p:anim calcmode="lin" valueType="num">
                                      <p:cBhvr>
                                        <p:cTn id="36" dur="500" fill="hold"/>
                                        <p:tgtEl>
                                          <p:spTgt spid="38"/>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6190"/>
                                        </p:tgtEl>
                                        <p:attrNameLst>
                                          <p:attrName>style.visibility</p:attrName>
                                        </p:attrNameLst>
                                      </p:cBhvr>
                                      <p:to>
                                        <p:strVal val="visible"/>
                                      </p:to>
                                    </p:set>
                                    <p:animEffect transition="in" filter="wipe(left)">
                                      <p:cBhvr>
                                        <p:cTn id="41" dur="300"/>
                                        <p:tgtEl>
                                          <p:spTgt spid="6190"/>
                                        </p:tgtEl>
                                      </p:cBhvr>
                                    </p:animEffect>
                                  </p:childTnLst>
                                </p:cTn>
                              </p:par>
                            </p:childTnLst>
                          </p:cTn>
                        </p:par>
                      </p:childTnLst>
                    </p:cTn>
                  </p:par>
                  <p:par>
                    <p:cTn id="42" fill="hold">
                      <p:stCondLst>
                        <p:cond delay="indefinite"/>
                      </p:stCondLst>
                      <p:childTnLst>
                        <p:par>
                          <p:cTn id="43" fill="hold">
                            <p:stCondLst>
                              <p:cond delay="0"/>
                            </p:stCondLst>
                            <p:childTnLst>
                              <p:par>
                                <p:cTn id="44" presetID="17" presetClass="entr" presetSubtype="1" fill="hold" grpId="0" nodeType="click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500" fill="hold"/>
                                        <p:tgtEl>
                                          <p:spTgt spid="39"/>
                                        </p:tgtEl>
                                        <p:attrNameLst>
                                          <p:attrName>ppt_x</p:attrName>
                                        </p:attrNameLst>
                                      </p:cBhvr>
                                      <p:tavLst>
                                        <p:tav tm="0">
                                          <p:val>
                                            <p:strVal val="#ppt_x"/>
                                          </p:val>
                                        </p:tav>
                                        <p:tav tm="100000">
                                          <p:val>
                                            <p:strVal val="#ppt_x"/>
                                          </p:val>
                                        </p:tav>
                                      </p:tavLst>
                                    </p:anim>
                                    <p:anim calcmode="lin" valueType="num">
                                      <p:cBhvr>
                                        <p:cTn id="47" dur="500" fill="hold"/>
                                        <p:tgtEl>
                                          <p:spTgt spid="39"/>
                                        </p:tgtEl>
                                        <p:attrNameLst>
                                          <p:attrName>ppt_y</p:attrName>
                                        </p:attrNameLst>
                                      </p:cBhvr>
                                      <p:tavLst>
                                        <p:tav tm="0">
                                          <p:val>
                                            <p:strVal val="#ppt_y-#ppt_h/2"/>
                                          </p:val>
                                        </p:tav>
                                        <p:tav tm="100000">
                                          <p:val>
                                            <p:strVal val="#ppt_y"/>
                                          </p:val>
                                        </p:tav>
                                      </p:tavLst>
                                    </p:anim>
                                    <p:anim calcmode="lin" valueType="num">
                                      <p:cBhvr>
                                        <p:cTn id="48" dur="500" fill="hold"/>
                                        <p:tgtEl>
                                          <p:spTgt spid="39"/>
                                        </p:tgtEl>
                                        <p:attrNameLst>
                                          <p:attrName>ppt_w</p:attrName>
                                        </p:attrNameLst>
                                      </p:cBhvr>
                                      <p:tavLst>
                                        <p:tav tm="0">
                                          <p:val>
                                            <p:strVal val="#ppt_w"/>
                                          </p:val>
                                        </p:tav>
                                        <p:tav tm="100000">
                                          <p:val>
                                            <p:strVal val="#ppt_w"/>
                                          </p:val>
                                        </p:tav>
                                      </p:tavLst>
                                    </p:anim>
                                    <p:anim calcmode="lin" valueType="num">
                                      <p:cBhvr>
                                        <p:cTn id="49" dur="5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7" presetClass="entr" presetSubtype="4" fill="hold" grpId="0" nodeType="click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p:cTn id="54" dur="500" fill="hold"/>
                                        <p:tgtEl>
                                          <p:spTgt spid="40"/>
                                        </p:tgtEl>
                                        <p:attrNameLst>
                                          <p:attrName>ppt_x</p:attrName>
                                        </p:attrNameLst>
                                      </p:cBhvr>
                                      <p:tavLst>
                                        <p:tav tm="0">
                                          <p:val>
                                            <p:strVal val="#ppt_x"/>
                                          </p:val>
                                        </p:tav>
                                        <p:tav tm="100000">
                                          <p:val>
                                            <p:strVal val="#ppt_x"/>
                                          </p:val>
                                        </p:tav>
                                      </p:tavLst>
                                    </p:anim>
                                    <p:anim calcmode="lin" valueType="num">
                                      <p:cBhvr>
                                        <p:cTn id="55" dur="500" fill="hold"/>
                                        <p:tgtEl>
                                          <p:spTgt spid="40"/>
                                        </p:tgtEl>
                                        <p:attrNameLst>
                                          <p:attrName>ppt_y</p:attrName>
                                        </p:attrNameLst>
                                      </p:cBhvr>
                                      <p:tavLst>
                                        <p:tav tm="0">
                                          <p:val>
                                            <p:strVal val="#ppt_y+#ppt_h/2"/>
                                          </p:val>
                                        </p:tav>
                                        <p:tav tm="100000">
                                          <p:val>
                                            <p:strVal val="#ppt_y"/>
                                          </p:val>
                                        </p:tav>
                                      </p:tavLst>
                                    </p:anim>
                                    <p:anim calcmode="lin" valueType="num">
                                      <p:cBhvr>
                                        <p:cTn id="56" dur="500" fill="hold"/>
                                        <p:tgtEl>
                                          <p:spTgt spid="40"/>
                                        </p:tgtEl>
                                        <p:attrNameLst>
                                          <p:attrName>ppt_w</p:attrName>
                                        </p:attrNameLst>
                                      </p:cBhvr>
                                      <p:tavLst>
                                        <p:tav tm="0">
                                          <p:val>
                                            <p:strVal val="#ppt_w"/>
                                          </p:val>
                                        </p:tav>
                                        <p:tav tm="100000">
                                          <p:val>
                                            <p:strVal val="#ppt_w"/>
                                          </p:val>
                                        </p:tav>
                                      </p:tavLst>
                                    </p:anim>
                                    <p:anim calcmode="lin" valueType="num">
                                      <p:cBhvr>
                                        <p:cTn id="57" dur="500" fill="hold"/>
                                        <p:tgtEl>
                                          <p:spTgt spid="40"/>
                                        </p:tgtEl>
                                        <p:attrNameLst>
                                          <p:attrName>ppt_h</p:attrName>
                                        </p:attrNameLst>
                                      </p:cBhvr>
                                      <p:tavLst>
                                        <p:tav tm="0">
                                          <p:val>
                                            <p:fltVal val="0"/>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17" presetClass="entr" presetSubtype="4" fill="hold" grpId="0" nodeType="click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p:cTn id="62" dur="500" fill="hold"/>
                                        <p:tgtEl>
                                          <p:spTgt spid="41"/>
                                        </p:tgtEl>
                                        <p:attrNameLst>
                                          <p:attrName>ppt_x</p:attrName>
                                        </p:attrNameLst>
                                      </p:cBhvr>
                                      <p:tavLst>
                                        <p:tav tm="0">
                                          <p:val>
                                            <p:strVal val="#ppt_x"/>
                                          </p:val>
                                        </p:tav>
                                        <p:tav tm="100000">
                                          <p:val>
                                            <p:strVal val="#ppt_x"/>
                                          </p:val>
                                        </p:tav>
                                      </p:tavLst>
                                    </p:anim>
                                    <p:anim calcmode="lin" valueType="num">
                                      <p:cBhvr>
                                        <p:cTn id="63" dur="500" fill="hold"/>
                                        <p:tgtEl>
                                          <p:spTgt spid="41"/>
                                        </p:tgtEl>
                                        <p:attrNameLst>
                                          <p:attrName>ppt_y</p:attrName>
                                        </p:attrNameLst>
                                      </p:cBhvr>
                                      <p:tavLst>
                                        <p:tav tm="0">
                                          <p:val>
                                            <p:strVal val="#ppt_y+#ppt_h/2"/>
                                          </p:val>
                                        </p:tav>
                                        <p:tav tm="100000">
                                          <p:val>
                                            <p:strVal val="#ppt_y"/>
                                          </p:val>
                                        </p:tav>
                                      </p:tavLst>
                                    </p:anim>
                                    <p:anim calcmode="lin" valueType="num">
                                      <p:cBhvr>
                                        <p:cTn id="64" dur="500" fill="hold"/>
                                        <p:tgtEl>
                                          <p:spTgt spid="41"/>
                                        </p:tgtEl>
                                        <p:attrNameLst>
                                          <p:attrName>ppt_w</p:attrName>
                                        </p:attrNameLst>
                                      </p:cBhvr>
                                      <p:tavLst>
                                        <p:tav tm="0">
                                          <p:val>
                                            <p:strVal val="#ppt_w"/>
                                          </p:val>
                                        </p:tav>
                                        <p:tav tm="100000">
                                          <p:val>
                                            <p:strVal val="#ppt_w"/>
                                          </p:val>
                                        </p:tav>
                                      </p:tavLst>
                                    </p:anim>
                                    <p:anim calcmode="lin" valueType="num">
                                      <p:cBhvr>
                                        <p:cTn id="65"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iterate type="wd">
                                    <p:tmPct val="100000"/>
                                  </p:iterate>
                                  <p:childTnLst>
                                    <p:set>
                                      <p:cBhvr>
                                        <p:cTn id="69" dur="1" fill="hold">
                                          <p:stCondLst>
                                            <p:cond delay="0"/>
                                          </p:stCondLst>
                                        </p:cTn>
                                        <p:tgtEl>
                                          <p:spTgt spid="6183"/>
                                        </p:tgtEl>
                                        <p:attrNameLst>
                                          <p:attrName>style.visibility</p:attrName>
                                        </p:attrNameLst>
                                      </p:cBhvr>
                                      <p:to>
                                        <p:strVal val="visible"/>
                                      </p:to>
                                    </p:set>
                                    <p:animEffect transition="in" filter="wipe(left)">
                                      <p:cBhvr>
                                        <p:cTn id="70" dur="300"/>
                                        <p:tgtEl>
                                          <p:spTgt spid="618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iterate type="wd">
                                    <p:tmPct val="100000"/>
                                  </p:iterate>
                                  <p:childTnLst>
                                    <p:set>
                                      <p:cBhvr>
                                        <p:cTn id="74" dur="1" fill="hold">
                                          <p:stCondLst>
                                            <p:cond delay="0"/>
                                          </p:stCondLst>
                                        </p:cTn>
                                        <p:tgtEl>
                                          <p:spTgt spid="6184"/>
                                        </p:tgtEl>
                                        <p:attrNameLst>
                                          <p:attrName>style.visibility</p:attrName>
                                        </p:attrNameLst>
                                      </p:cBhvr>
                                      <p:to>
                                        <p:strVal val="visible"/>
                                      </p:to>
                                    </p:set>
                                    <p:animEffect transition="in" filter="wipe(left)">
                                      <p:cBhvr>
                                        <p:cTn id="75" dur="300"/>
                                        <p:tgtEl>
                                          <p:spTgt spid="6184"/>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10461"/>
                                        </p:tgtEl>
                                        <p:attrNameLst>
                                          <p:attrName>style.visibility</p:attrName>
                                        </p:attrNameLst>
                                      </p:cBhvr>
                                      <p:to>
                                        <p:strVal val="visible"/>
                                      </p:to>
                                    </p:set>
                                    <p:animEffect transition="in" filter="wipe(left)">
                                      <p:cBhvr>
                                        <p:cTn id="80" dur="500"/>
                                        <p:tgtEl>
                                          <p:spTgt spid="1046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0462"/>
                                        </p:tgtEl>
                                        <p:attrNameLst>
                                          <p:attrName>style.visibility</p:attrName>
                                        </p:attrNameLst>
                                      </p:cBhvr>
                                      <p:to>
                                        <p:strVal val="visible"/>
                                      </p:to>
                                    </p:set>
                                    <p:animEffect transition="in" filter="wipe(left)">
                                      <p:cBhvr>
                                        <p:cTn id="85" dur="500"/>
                                        <p:tgtEl>
                                          <p:spTgt spid="10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uild="p" autoUpdateAnimBg="0"/>
      <p:bldP spid="6183" grpId="0" animBg="1" autoUpdateAnimBg="0"/>
      <p:bldP spid="6184" grpId="0" animBg="1" autoUpdateAnimBg="0"/>
      <p:bldP spid="6189" grpId="0" autoUpdateAnimBg="0"/>
      <p:bldP spid="6190" grpId="0" autoUpdateAnimBg="0"/>
      <p:bldP spid="38" grpId="0" animBg="1"/>
      <p:bldP spid="39" grpId="0" animBg="1"/>
      <p:bldP spid="40" grpId="0" animBg="1"/>
      <p:bldP spid="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xfrm>
            <a:off x="7041390" y="143635"/>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D9D9C41-6D57-4CC4-8012-1E00E6AE2BE6}" type="slidenum">
              <a:rPr kumimoji="0" lang="zh-CN" altLang="en-US" sz="2000" smtClean="0">
                <a:solidFill>
                  <a:srgbClr val="0000FF"/>
                </a:solidFill>
              </a:rPr>
              <a:pPr eaLnBrk="1" hangingPunct="1"/>
              <a:t>14</a:t>
            </a:fld>
            <a:endParaRPr kumimoji="0" lang="en-US" altLang="zh-CN" sz="2000" dirty="0" smtClean="0">
              <a:solidFill>
                <a:srgbClr val="0000FF"/>
              </a:solidFill>
            </a:endParaRPr>
          </a:p>
        </p:txBody>
      </p:sp>
      <p:sp>
        <p:nvSpPr>
          <p:cNvPr id="52233" name="Rectangle 9"/>
          <p:cNvSpPr>
            <a:spLocks noChangeArrowheads="1"/>
          </p:cNvSpPr>
          <p:nvPr/>
        </p:nvSpPr>
        <p:spPr bwMode="auto">
          <a:xfrm>
            <a:off x="1059251" y="960907"/>
            <a:ext cx="7407276"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b="1" dirty="0" smtClean="0">
                <a:sym typeface="Wingdings" pitchFamily="2" charset="2"/>
              </a:rPr>
              <a:t>加工顺序</a:t>
            </a:r>
            <a:r>
              <a:rPr lang="en-US" altLang="zh-CN" b="1" dirty="0" smtClean="0">
                <a:sym typeface="Wingdings" pitchFamily="2" charset="2"/>
              </a:rPr>
              <a:t>:</a:t>
            </a:r>
            <a:r>
              <a:rPr lang="zh-CN" altLang="en-US" b="1" dirty="0" smtClean="0">
                <a:sym typeface="Wingdings" pitchFamily="2" charset="2"/>
              </a:rPr>
              <a:t>（</a:t>
            </a:r>
            <a:r>
              <a:rPr lang="zh-CN" altLang="en-US" b="1" dirty="0">
                <a:sym typeface="Wingdings" pitchFamily="2" charset="2"/>
              </a:rPr>
              <a:t>1）镗孔</a:t>
            </a:r>
            <a:r>
              <a:rPr lang="en-US" altLang="zh-CN" b="1" i="1" dirty="0" smtClean="0">
                <a:sym typeface="Wingdings" pitchFamily="2" charset="2"/>
              </a:rPr>
              <a:t>A</a:t>
            </a:r>
            <a:r>
              <a:rPr lang="en-US" altLang="zh-CN" b="1" baseline="-25000" dirty="0" smtClean="0">
                <a:sym typeface="Wingdings" pitchFamily="2" charset="2"/>
              </a:rPr>
              <a:t>1</a:t>
            </a:r>
            <a:r>
              <a:rPr lang="en-US" altLang="zh-CN" b="1" dirty="0" smtClean="0">
                <a:sym typeface="Wingdings" pitchFamily="2" charset="2"/>
              </a:rPr>
              <a:t>（2</a:t>
            </a:r>
            <a:r>
              <a:rPr lang="en-US" altLang="zh-CN" b="1" dirty="0">
                <a:sym typeface="Wingdings" pitchFamily="2" charset="2"/>
              </a:rPr>
              <a:t>）</a:t>
            </a:r>
            <a:r>
              <a:rPr lang="zh-CN" altLang="en-US" b="1" dirty="0">
                <a:sym typeface="Wingdings" pitchFamily="2" charset="2"/>
              </a:rPr>
              <a:t>插键槽</a:t>
            </a:r>
            <a:r>
              <a:rPr lang="en-US" altLang="zh-CN" b="1" i="1" dirty="0" smtClean="0">
                <a:sym typeface="Wingdings" pitchFamily="2" charset="2"/>
              </a:rPr>
              <a:t>A</a:t>
            </a:r>
            <a:r>
              <a:rPr lang="en-US" altLang="zh-CN" b="1" baseline="-25000" dirty="0" smtClean="0">
                <a:sym typeface="Wingdings" pitchFamily="2" charset="2"/>
              </a:rPr>
              <a:t>2</a:t>
            </a:r>
            <a:r>
              <a:rPr lang="en-US" altLang="zh-CN" b="1" dirty="0" smtClean="0">
                <a:sym typeface="Wingdings" pitchFamily="2" charset="2"/>
              </a:rPr>
              <a:t>（3</a:t>
            </a:r>
            <a:r>
              <a:rPr lang="en-US" altLang="zh-CN" b="1" dirty="0">
                <a:sym typeface="Wingdings" pitchFamily="2" charset="2"/>
              </a:rPr>
              <a:t>）</a:t>
            </a:r>
            <a:r>
              <a:rPr lang="zh-CN" altLang="en-US" b="1" dirty="0">
                <a:sym typeface="Wingdings" pitchFamily="2" charset="2"/>
              </a:rPr>
              <a:t>磨内孔</a:t>
            </a:r>
            <a:r>
              <a:rPr lang="en-US" altLang="zh-CN" b="1" i="1" dirty="0" smtClean="0">
                <a:sym typeface="Wingdings" pitchFamily="2" charset="2"/>
              </a:rPr>
              <a:t>A</a:t>
            </a:r>
            <a:r>
              <a:rPr lang="en-US" altLang="zh-CN" b="1" baseline="-25000" dirty="0" smtClean="0">
                <a:sym typeface="Wingdings" pitchFamily="2" charset="2"/>
              </a:rPr>
              <a:t>3</a:t>
            </a:r>
            <a:endParaRPr lang="zh-CN" altLang="en-US" b="1" dirty="0">
              <a:sym typeface="Wingdings" pitchFamily="2" charset="2"/>
            </a:endParaRPr>
          </a:p>
        </p:txBody>
      </p:sp>
      <p:sp>
        <p:nvSpPr>
          <p:cNvPr id="52235" name="Text Box 11"/>
          <p:cNvSpPr txBox="1">
            <a:spLocks noChangeArrowheads="1"/>
          </p:cNvSpPr>
          <p:nvPr/>
        </p:nvSpPr>
        <p:spPr bwMode="auto">
          <a:xfrm>
            <a:off x="1072309" y="1418592"/>
            <a:ext cx="697085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t>解</a:t>
            </a:r>
            <a:r>
              <a:rPr lang="en-US" altLang="zh-CN" b="1" dirty="0" smtClean="0"/>
              <a:t>:</a:t>
            </a:r>
            <a:r>
              <a:rPr lang="zh-CN" altLang="en-US" b="1" dirty="0" smtClean="0"/>
              <a:t>（</a:t>
            </a:r>
            <a:r>
              <a:rPr lang="zh-CN" altLang="en-US" b="1" dirty="0">
                <a:sym typeface="Wingdings" pitchFamily="2" charset="2"/>
              </a:rPr>
              <a:t>1）按加工顺序画尺寸链</a:t>
            </a:r>
            <a:r>
              <a:rPr lang="zh-CN" altLang="en-US" b="1" dirty="0" smtClean="0">
                <a:sym typeface="Wingdings" pitchFamily="2" charset="2"/>
              </a:rPr>
              <a:t>图</a:t>
            </a:r>
            <a:r>
              <a:rPr lang="en-US" altLang="zh-CN" b="1" dirty="0" smtClean="0">
                <a:sym typeface="Wingdings" pitchFamily="2" charset="2"/>
              </a:rPr>
              <a:t>,</a:t>
            </a:r>
            <a:r>
              <a:rPr lang="zh-CN" altLang="en-US" b="1" dirty="0" smtClean="0">
                <a:sym typeface="Wingdings" pitchFamily="2" charset="2"/>
              </a:rPr>
              <a:t>见图</a:t>
            </a:r>
            <a:r>
              <a:rPr lang="en-US" altLang="zh-CN" b="1" dirty="0" smtClean="0">
                <a:sym typeface="Wingdings" pitchFamily="2" charset="2"/>
              </a:rPr>
              <a:t>11.5</a:t>
            </a:r>
            <a:r>
              <a:rPr lang="zh-CN" altLang="en-US" b="1" dirty="0" smtClean="0">
                <a:sym typeface="Wingdings" pitchFamily="2" charset="2"/>
              </a:rPr>
              <a:t>（</a:t>
            </a:r>
            <a:r>
              <a:rPr lang="en-US" altLang="zh-CN" b="1" dirty="0" smtClean="0">
                <a:sym typeface="Wingdings" pitchFamily="2" charset="2"/>
              </a:rPr>
              <a:t>b</a:t>
            </a:r>
            <a:r>
              <a:rPr lang="zh-CN" altLang="en-US" b="1" dirty="0" smtClean="0">
                <a:sym typeface="Wingdings" pitchFamily="2" charset="2"/>
              </a:rPr>
              <a:t>）。 </a:t>
            </a:r>
            <a:endParaRPr lang="zh-CN" altLang="en-US" b="1" dirty="0"/>
          </a:p>
        </p:txBody>
      </p:sp>
      <p:sp>
        <p:nvSpPr>
          <p:cNvPr id="52239" name="Text Box 15"/>
          <p:cNvSpPr txBox="1">
            <a:spLocks noChangeArrowheads="1"/>
          </p:cNvSpPr>
          <p:nvPr/>
        </p:nvSpPr>
        <p:spPr bwMode="auto">
          <a:xfrm>
            <a:off x="911165" y="4988373"/>
            <a:ext cx="4574414"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(2) 判断 </a:t>
            </a:r>
            <a:r>
              <a:rPr lang="en-US" altLang="zh-CN" sz="2800" b="1" i="1" dirty="0"/>
              <a:t>A</a:t>
            </a:r>
            <a:r>
              <a:rPr lang="en-US" altLang="zh-CN" sz="2800" b="1" baseline="-30000" dirty="0"/>
              <a:t>0</a:t>
            </a:r>
            <a:r>
              <a:rPr lang="en-US" altLang="zh-CN" sz="2800" b="1" dirty="0"/>
              <a:t>、</a:t>
            </a:r>
            <a:r>
              <a:rPr lang="en-US" altLang="zh-CN" sz="2800" b="1" i="1" dirty="0"/>
              <a:t>A</a:t>
            </a:r>
            <a:r>
              <a:rPr lang="en-US" altLang="zh-CN" sz="2800" b="1" i="1" baseline="-30000" dirty="0"/>
              <a:t>i</a:t>
            </a:r>
            <a:r>
              <a:rPr lang="en-US" altLang="zh-CN" sz="2800" b="1" baseline="-30000" dirty="0"/>
              <a:t> (+)</a:t>
            </a:r>
            <a:r>
              <a:rPr lang="en-US" altLang="zh-CN" sz="2800" b="1" dirty="0"/>
              <a:t>、</a:t>
            </a:r>
            <a:r>
              <a:rPr lang="en-US" altLang="zh-CN" sz="2800" b="1" i="1" dirty="0"/>
              <a:t>A</a:t>
            </a:r>
            <a:r>
              <a:rPr lang="en-US" altLang="zh-CN" sz="2800" b="1" i="1" baseline="-30000" dirty="0"/>
              <a:t>i</a:t>
            </a:r>
            <a:r>
              <a:rPr lang="en-US" altLang="zh-CN" sz="2800" b="1" baseline="-30000" dirty="0"/>
              <a:t> (-)</a:t>
            </a:r>
            <a:r>
              <a:rPr lang="en-US" altLang="zh-CN" sz="2800" b="1" dirty="0"/>
              <a:t>：</a:t>
            </a:r>
          </a:p>
        </p:txBody>
      </p:sp>
      <p:sp>
        <p:nvSpPr>
          <p:cNvPr id="52247" name="Rectangle 23"/>
          <p:cNvSpPr>
            <a:spLocks noChangeArrowheads="1"/>
          </p:cNvSpPr>
          <p:nvPr/>
        </p:nvSpPr>
        <p:spPr bwMode="auto">
          <a:xfrm>
            <a:off x="1060269" y="531039"/>
            <a:ext cx="6329362" cy="49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b="1" dirty="0"/>
              <a:t>例11.2加工</a:t>
            </a:r>
            <a:r>
              <a:rPr lang="zh-CN" altLang="en-US" b="1" dirty="0" smtClean="0"/>
              <a:t>顺序</a:t>
            </a:r>
            <a:r>
              <a:rPr lang="en-US" altLang="zh-CN" b="1" dirty="0" smtClean="0"/>
              <a:t>,</a:t>
            </a:r>
            <a:r>
              <a:rPr lang="zh-CN" altLang="en-US" b="1" dirty="0" smtClean="0"/>
              <a:t>见</a:t>
            </a:r>
            <a:r>
              <a:rPr lang="zh-CN" altLang="en-US" b="1" dirty="0"/>
              <a:t>图11.</a:t>
            </a:r>
            <a:r>
              <a:rPr lang="zh-CN" altLang="en-US" b="1" dirty="0" smtClean="0"/>
              <a:t>5</a:t>
            </a:r>
            <a:r>
              <a:rPr lang="en-US" altLang="zh-CN" b="1" dirty="0" smtClean="0"/>
              <a:t>(a)</a:t>
            </a:r>
            <a:r>
              <a:rPr lang="zh-CN" altLang="en-US" b="1" dirty="0" smtClean="0">
                <a:sym typeface="Wingdings" pitchFamily="2" charset="2"/>
              </a:rPr>
              <a:t>：</a:t>
            </a:r>
            <a:endParaRPr lang="zh-CN" altLang="en-US" b="1" dirty="0">
              <a:sym typeface="Wingdings" pitchFamily="2" charset="2"/>
            </a:endParaRPr>
          </a:p>
        </p:txBody>
      </p:sp>
      <p:pic>
        <p:nvPicPr>
          <p:cNvPr id="11395" name="Picture 1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588" y="1911267"/>
            <a:ext cx="2924175" cy="293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Line 19"/>
          <p:cNvSpPr>
            <a:spLocks noChangeShapeType="1"/>
          </p:cNvSpPr>
          <p:nvPr/>
        </p:nvSpPr>
        <p:spPr bwMode="auto">
          <a:xfrm>
            <a:off x="2553692" y="3024154"/>
            <a:ext cx="0" cy="701502"/>
          </a:xfrm>
          <a:prstGeom prst="line">
            <a:avLst/>
          </a:prstGeom>
          <a:noFill/>
          <a:ln w="2857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 name="Line 20"/>
          <p:cNvSpPr>
            <a:spLocks noChangeShapeType="1"/>
          </p:cNvSpPr>
          <p:nvPr/>
        </p:nvSpPr>
        <p:spPr bwMode="auto">
          <a:xfrm>
            <a:off x="3744085" y="2090934"/>
            <a:ext cx="0" cy="1625844"/>
          </a:xfrm>
          <a:prstGeom prst="line">
            <a:avLst/>
          </a:prstGeom>
          <a:noFill/>
          <a:ln w="28575">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 name="Line 19"/>
          <p:cNvSpPr>
            <a:spLocks noChangeShapeType="1"/>
          </p:cNvSpPr>
          <p:nvPr/>
        </p:nvSpPr>
        <p:spPr bwMode="auto">
          <a:xfrm>
            <a:off x="2846653" y="3036561"/>
            <a:ext cx="0" cy="858990"/>
          </a:xfrm>
          <a:prstGeom prst="line">
            <a:avLst/>
          </a:prstGeom>
          <a:noFill/>
          <a:ln w="2857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cxnSp>
        <p:nvCxnSpPr>
          <p:cNvPr id="4" name="直接箭头连接符 3"/>
          <p:cNvCxnSpPr/>
          <p:nvPr/>
        </p:nvCxnSpPr>
        <p:spPr bwMode="auto">
          <a:xfrm flipH="1">
            <a:off x="4128134" y="2082056"/>
            <a:ext cx="17755" cy="1804617"/>
          </a:xfrm>
          <a:prstGeom prst="straightConnector1">
            <a:avLst/>
          </a:prstGeom>
          <a:solidFill>
            <a:schemeClr val="accent1"/>
          </a:solidFill>
          <a:ln w="28575" cap="flat" cmpd="sng" algn="ctr">
            <a:solidFill>
              <a:srgbClr val="FF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399" name="Picture 1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8438" y="1901515"/>
            <a:ext cx="2539014" cy="2940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401" name="Picture 1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900" y="5590665"/>
            <a:ext cx="40195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接箭头连接符 6"/>
          <p:cNvCxnSpPr/>
          <p:nvPr/>
        </p:nvCxnSpPr>
        <p:spPr bwMode="auto">
          <a:xfrm>
            <a:off x="6862437" y="2716569"/>
            <a:ext cx="0" cy="802755"/>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p:nvPr/>
        </p:nvCxnSpPr>
        <p:spPr bwMode="auto">
          <a:xfrm flipV="1">
            <a:off x="4889914" y="3466056"/>
            <a:ext cx="0" cy="555528"/>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箭头连接符 48"/>
          <p:cNvCxnSpPr/>
          <p:nvPr/>
        </p:nvCxnSpPr>
        <p:spPr bwMode="auto">
          <a:xfrm>
            <a:off x="5592930" y="3417895"/>
            <a:ext cx="0" cy="375789"/>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箭头连接符 50"/>
          <p:cNvCxnSpPr/>
          <p:nvPr/>
        </p:nvCxnSpPr>
        <p:spPr bwMode="auto">
          <a:xfrm flipV="1">
            <a:off x="6354732" y="2860072"/>
            <a:ext cx="0" cy="732414"/>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2247"/>
                                        </p:tgtEl>
                                        <p:attrNameLst>
                                          <p:attrName>style.visibility</p:attrName>
                                        </p:attrNameLst>
                                      </p:cBhvr>
                                      <p:to>
                                        <p:strVal val="visible"/>
                                      </p:to>
                                    </p:set>
                                    <p:animEffect transition="in" filter="wipe(left)">
                                      <p:cBhvr>
                                        <p:cTn id="7" dur="300"/>
                                        <p:tgtEl>
                                          <p:spTgt spid="522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1395"/>
                                        </p:tgtEl>
                                        <p:attrNameLst>
                                          <p:attrName>style.visibility</p:attrName>
                                        </p:attrNameLst>
                                      </p:cBhvr>
                                      <p:to>
                                        <p:strVal val="visible"/>
                                      </p:to>
                                    </p:set>
                                    <p:anim calcmode="lin" valueType="num">
                                      <p:cBhvr additive="base">
                                        <p:cTn id="12" dur="500" fill="hold"/>
                                        <p:tgtEl>
                                          <p:spTgt spid="11395"/>
                                        </p:tgtEl>
                                        <p:attrNameLst>
                                          <p:attrName>ppt_x</p:attrName>
                                        </p:attrNameLst>
                                      </p:cBhvr>
                                      <p:tavLst>
                                        <p:tav tm="0">
                                          <p:val>
                                            <p:strVal val="0-#ppt_w/2"/>
                                          </p:val>
                                        </p:tav>
                                        <p:tav tm="100000">
                                          <p:val>
                                            <p:strVal val="#ppt_x"/>
                                          </p:val>
                                        </p:tav>
                                      </p:tavLst>
                                    </p:anim>
                                    <p:anim calcmode="lin" valueType="num">
                                      <p:cBhvr additive="base">
                                        <p:cTn id="13" dur="500" fill="hold"/>
                                        <p:tgtEl>
                                          <p:spTgt spid="1139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2233"/>
                                        </p:tgtEl>
                                        <p:attrNameLst>
                                          <p:attrName>style.visibility</p:attrName>
                                        </p:attrNameLst>
                                      </p:cBhvr>
                                      <p:to>
                                        <p:strVal val="visible"/>
                                      </p:to>
                                    </p:set>
                                    <p:animEffect transition="in" filter="wipe(left)">
                                      <p:cBhvr>
                                        <p:cTn id="18" dur="300"/>
                                        <p:tgtEl>
                                          <p:spTgt spid="5223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52235"/>
                                        </p:tgtEl>
                                        <p:attrNameLst>
                                          <p:attrName>style.visibility</p:attrName>
                                        </p:attrNameLst>
                                      </p:cBhvr>
                                      <p:to>
                                        <p:strVal val="visible"/>
                                      </p:to>
                                    </p:set>
                                    <p:animEffect transition="in" filter="wipe(left)">
                                      <p:cBhvr>
                                        <p:cTn id="23" dur="300"/>
                                        <p:tgtEl>
                                          <p:spTgt spid="52235"/>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1" fill="hold" grpId="0" nodeType="click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ppt_x</p:attrName>
                                        </p:attrNameLst>
                                      </p:cBhvr>
                                      <p:tavLst>
                                        <p:tav tm="0">
                                          <p:val>
                                            <p:strVal val="#ppt_x"/>
                                          </p:val>
                                        </p:tav>
                                        <p:tav tm="100000">
                                          <p:val>
                                            <p:strVal val="#ppt_x"/>
                                          </p:val>
                                        </p:tav>
                                      </p:tavLst>
                                    </p:anim>
                                    <p:anim calcmode="lin" valueType="num">
                                      <p:cBhvr>
                                        <p:cTn id="29" dur="500" fill="hold"/>
                                        <p:tgtEl>
                                          <p:spTgt spid="38"/>
                                        </p:tgtEl>
                                        <p:attrNameLst>
                                          <p:attrName>ppt_y</p:attrName>
                                        </p:attrNameLst>
                                      </p:cBhvr>
                                      <p:tavLst>
                                        <p:tav tm="0">
                                          <p:val>
                                            <p:strVal val="#ppt_y-#ppt_h/2"/>
                                          </p:val>
                                        </p:tav>
                                        <p:tav tm="100000">
                                          <p:val>
                                            <p:strVal val="#ppt_y"/>
                                          </p:val>
                                        </p:tav>
                                      </p:tavLst>
                                    </p:anim>
                                    <p:anim calcmode="lin" valueType="num">
                                      <p:cBhvr>
                                        <p:cTn id="30" dur="500" fill="hold"/>
                                        <p:tgtEl>
                                          <p:spTgt spid="38"/>
                                        </p:tgtEl>
                                        <p:attrNameLst>
                                          <p:attrName>ppt_w</p:attrName>
                                        </p:attrNameLst>
                                      </p:cBhvr>
                                      <p:tavLst>
                                        <p:tav tm="0">
                                          <p:val>
                                            <p:strVal val="#ppt_w"/>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4" fill="hold" grpId="0" nodeType="click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ppt_x</p:attrName>
                                        </p:attrNameLst>
                                      </p:cBhvr>
                                      <p:tavLst>
                                        <p:tav tm="0">
                                          <p:val>
                                            <p:strVal val="#ppt_x"/>
                                          </p:val>
                                        </p:tav>
                                        <p:tav tm="100000">
                                          <p:val>
                                            <p:strVal val="#ppt_x"/>
                                          </p:val>
                                        </p:tav>
                                      </p:tavLst>
                                    </p:anim>
                                    <p:anim calcmode="lin" valueType="num">
                                      <p:cBhvr>
                                        <p:cTn id="37" dur="500" fill="hold"/>
                                        <p:tgtEl>
                                          <p:spTgt spid="41"/>
                                        </p:tgtEl>
                                        <p:attrNameLst>
                                          <p:attrName>ppt_y</p:attrName>
                                        </p:attrNameLst>
                                      </p:cBhvr>
                                      <p:tavLst>
                                        <p:tav tm="0">
                                          <p:val>
                                            <p:strVal val="#ppt_y+#ppt_h/2"/>
                                          </p:val>
                                        </p:tav>
                                        <p:tav tm="100000">
                                          <p:val>
                                            <p:strVal val="#ppt_y"/>
                                          </p:val>
                                        </p:tav>
                                      </p:tavLst>
                                    </p:anim>
                                    <p:anim calcmode="lin" valueType="num">
                                      <p:cBhvr>
                                        <p:cTn id="38" dur="500" fill="hold"/>
                                        <p:tgtEl>
                                          <p:spTgt spid="41"/>
                                        </p:tgtEl>
                                        <p:attrNameLst>
                                          <p:attrName>ppt_w</p:attrName>
                                        </p:attrNameLst>
                                      </p:cBhvr>
                                      <p:tavLst>
                                        <p:tav tm="0">
                                          <p:val>
                                            <p:strVal val="#ppt_w"/>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7" presetClass="entr" presetSubtype="1" fill="hold" grpId="0" nodeType="click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ppt_x</p:attrName>
                                        </p:attrNameLst>
                                      </p:cBhvr>
                                      <p:tavLst>
                                        <p:tav tm="0">
                                          <p:val>
                                            <p:strVal val="#ppt_x"/>
                                          </p:val>
                                        </p:tav>
                                        <p:tav tm="100000">
                                          <p:val>
                                            <p:strVal val="#ppt_x"/>
                                          </p:val>
                                        </p:tav>
                                      </p:tavLst>
                                    </p:anim>
                                    <p:anim calcmode="lin" valueType="num">
                                      <p:cBhvr>
                                        <p:cTn id="45" dur="500" fill="hold"/>
                                        <p:tgtEl>
                                          <p:spTgt spid="42"/>
                                        </p:tgtEl>
                                        <p:attrNameLst>
                                          <p:attrName>ppt_y</p:attrName>
                                        </p:attrNameLst>
                                      </p:cBhvr>
                                      <p:tavLst>
                                        <p:tav tm="0">
                                          <p:val>
                                            <p:strVal val="#ppt_y-#ppt_h/2"/>
                                          </p:val>
                                        </p:tav>
                                        <p:tav tm="100000">
                                          <p:val>
                                            <p:strVal val="#ppt_y"/>
                                          </p:val>
                                        </p:tav>
                                      </p:tavLst>
                                    </p:anim>
                                    <p:anim calcmode="lin" valueType="num">
                                      <p:cBhvr>
                                        <p:cTn id="46" dur="500" fill="hold"/>
                                        <p:tgtEl>
                                          <p:spTgt spid="42"/>
                                        </p:tgtEl>
                                        <p:attrNameLst>
                                          <p:attrName>ppt_w</p:attrName>
                                        </p:attrNameLst>
                                      </p:cBhvr>
                                      <p:tavLst>
                                        <p:tav tm="0">
                                          <p:val>
                                            <p:strVal val="#ppt_w"/>
                                          </p:val>
                                        </p:tav>
                                        <p:tav tm="100000">
                                          <p:val>
                                            <p:strVal val="#ppt_w"/>
                                          </p:val>
                                        </p:tav>
                                      </p:tavLst>
                                    </p:anim>
                                    <p:anim calcmode="lin" valueType="num">
                                      <p:cBhvr>
                                        <p:cTn id="47" dur="500" fill="hold"/>
                                        <p:tgtEl>
                                          <p:spTgt spid="42"/>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up)">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nodeType="clickEffect">
                                  <p:stCondLst>
                                    <p:cond delay="0"/>
                                  </p:stCondLst>
                                  <p:childTnLst>
                                    <p:set>
                                      <p:cBhvr>
                                        <p:cTn id="56" dur="1" fill="hold">
                                          <p:stCondLst>
                                            <p:cond delay="0"/>
                                          </p:stCondLst>
                                        </p:cTn>
                                        <p:tgtEl>
                                          <p:spTgt spid="11399"/>
                                        </p:tgtEl>
                                        <p:attrNameLst>
                                          <p:attrName>style.visibility</p:attrName>
                                        </p:attrNameLst>
                                      </p:cBhvr>
                                      <p:to>
                                        <p:strVal val="visible"/>
                                      </p:to>
                                    </p:set>
                                    <p:anim calcmode="lin" valueType="num">
                                      <p:cBhvr additive="base">
                                        <p:cTn id="57" dur="500" fill="hold"/>
                                        <p:tgtEl>
                                          <p:spTgt spid="11399"/>
                                        </p:tgtEl>
                                        <p:attrNameLst>
                                          <p:attrName>ppt_x</p:attrName>
                                        </p:attrNameLst>
                                      </p:cBhvr>
                                      <p:tavLst>
                                        <p:tav tm="0">
                                          <p:val>
                                            <p:strVal val="1+#ppt_w/2"/>
                                          </p:val>
                                        </p:tav>
                                        <p:tav tm="100000">
                                          <p:val>
                                            <p:strVal val="#ppt_x"/>
                                          </p:val>
                                        </p:tav>
                                      </p:tavLst>
                                    </p:anim>
                                    <p:anim calcmode="lin" valueType="num">
                                      <p:cBhvr additive="base">
                                        <p:cTn id="58" dur="500" fill="hold"/>
                                        <p:tgtEl>
                                          <p:spTgt spid="11399"/>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52239"/>
                                        </p:tgtEl>
                                        <p:attrNameLst>
                                          <p:attrName>style.visibility</p:attrName>
                                        </p:attrNameLst>
                                      </p:cBhvr>
                                      <p:to>
                                        <p:strVal val="visible"/>
                                      </p:to>
                                    </p:set>
                                    <p:animEffect transition="in" filter="wipe(left)">
                                      <p:cBhvr>
                                        <p:cTn id="63" dur="500"/>
                                        <p:tgtEl>
                                          <p:spTgt spid="5223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up)">
                                      <p:cBhvr>
                                        <p:cTn id="68" dur="500"/>
                                        <p:tgtEl>
                                          <p:spTgt spid="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ipe(down)">
                                      <p:cBhvr>
                                        <p:cTn id="73" dur="500"/>
                                        <p:tgtEl>
                                          <p:spTgt spid="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wipe(up)">
                                      <p:cBhvr>
                                        <p:cTn id="78" dur="500"/>
                                        <p:tgtEl>
                                          <p:spTgt spid="49"/>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down)">
                                      <p:cBhvr>
                                        <p:cTn id="83" dur="500"/>
                                        <p:tgtEl>
                                          <p:spTgt spid="5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11401"/>
                                        </p:tgtEl>
                                        <p:attrNameLst>
                                          <p:attrName>style.visibility</p:attrName>
                                        </p:attrNameLst>
                                      </p:cBhvr>
                                      <p:to>
                                        <p:strVal val="visible"/>
                                      </p:to>
                                    </p:set>
                                    <p:animEffect transition="in" filter="wipe(left)">
                                      <p:cBhvr>
                                        <p:cTn id="88" dur="500"/>
                                        <p:tgtEl>
                                          <p:spTgt spid="11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3" grpId="0" autoUpdateAnimBg="0"/>
      <p:bldP spid="52235" grpId="0" autoUpdateAnimBg="0"/>
      <p:bldP spid="52239" grpId="0"/>
      <p:bldP spid="52247" grpId="0" autoUpdateAnimBg="0"/>
      <p:bldP spid="38" grpId="0" animBg="1"/>
      <p:bldP spid="41" grpId="0" animBg="1"/>
      <p:bldP spid="4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AAB67CD-8201-495D-BCC5-38051CA45ED0}" type="slidenum">
              <a:rPr kumimoji="0" lang="zh-CN" altLang="en-US" sz="2000" smtClean="0">
                <a:solidFill>
                  <a:srgbClr val="0000FF"/>
                </a:solidFill>
              </a:rPr>
              <a:pPr eaLnBrk="1" hangingPunct="1"/>
              <a:t>15</a:t>
            </a:fld>
            <a:endParaRPr kumimoji="0" lang="en-US" altLang="zh-CN" sz="2000" smtClean="0">
              <a:solidFill>
                <a:srgbClr val="0000FF"/>
              </a:solidFill>
            </a:endParaRPr>
          </a:p>
        </p:txBody>
      </p:sp>
      <p:sp>
        <p:nvSpPr>
          <p:cNvPr id="44036" name="Text Box 4"/>
          <p:cNvSpPr txBox="1">
            <a:spLocks noChangeArrowheads="1"/>
          </p:cNvSpPr>
          <p:nvPr/>
        </p:nvSpPr>
        <p:spPr bwMode="auto">
          <a:xfrm>
            <a:off x="2403429" y="661628"/>
            <a:ext cx="28384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3600" b="1" dirty="0" smtClean="0">
                <a:solidFill>
                  <a:srgbClr val="FF3300"/>
                </a:solidFill>
              </a:rPr>
              <a:t>口    诀</a:t>
            </a:r>
            <a:r>
              <a:rPr lang="zh-CN" altLang="en-US" sz="3600" dirty="0" smtClean="0"/>
              <a:t> </a:t>
            </a:r>
            <a:endParaRPr lang="zh-CN" altLang="en-US" sz="3600" dirty="0"/>
          </a:p>
        </p:txBody>
      </p:sp>
      <p:sp>
        <p:nvSpPr>
          <p:cNvPr id="44037" name="Text Box 5"/>
          <p:cNvSpPr txBox="1">
            <a:spLocks noChangeArrowheads="1"/>
          </p:cNvSpPr>
          <p:nvPr/>
        </p:nvSpPr>
        <p:spPr bwMode="auto">
          <a:xfrm>
            <a:off x="902448" y="1525995"/>
            <a:ext cx="700757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 </a:t>
            </a:r>
            <a:r>
              <a:rPr lang="zh-CN" altLang="en-US" sz="2800" b="1" dirty="0"/>
              <a:t>(1) 制造先后确定好，闭环才能找</a:t>
            </a:r>
            <a:r>
              <a:rPr lang="zh-CN" altLang="en-US" sz="2800" b="1" dirty="0" smtClean="0"/>
              <a:t>得到</a:t>
            </a:r>
            <a:endParaRPr lang="zh-CN" altLang="en-US" sz="2800" b="1" dirty="0"/>
          </a:p>
        </p:txBody>
      </p:sp>
      <p:sp>
        <p:nvSpPr>
          <p:cNvPr id="44038" name="Text Box 6"/>
          <p:cNvSpPr txBox="1">
            <a:spLocks noChangeArrowheads="1"/>
          </p:cNvSpPr>
          <p:nvPr/>
        </p:nvSpPr>
        <p:spPr bwMode="auto">
          <a:xfrm>
            <a:off x="940548" y="2875023"/>
            <a:ext cx="6907335"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sz="2800" b="1" dirty="0"/>
              <a:t>(2) 依次画出尺寸线，环环相连且勿</a:t>
            </a:r>
            <a:r>
              <a:rPr lang="zh-CN" altLang="en-US" sz="2800" b="1" dirty="0" smtClean="0"/>
              <a:t>断</a:t>
            </a:r>
            <a:endParaRPr lang="zh-CN" altLang="en-US" sz="2800" b="1" dirty="0"/>
          </a:p>
        </p:txBody>
      </p:sp>
      <p:sp>
        <p:nvSpPr>
          <p:cNvPr id="44039" name="Text Box 7"/>
          <p:cNvSpPr txBox="1">
            <a:spLocks noChangeArrowheads="1"/>
          </p:cNvSpPr>
          <p:nvPr/>
        </p:nvSpPr>
        <p:spPr bwMode="auto">
          <a:xfrm>
            <a:off x="980115" y="4319301"/>
            <a:ext cx="6956548"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sz="2800" b="1" dirty="0"/>
              <a:t>(3) 按照顺序画箭头，根据异同定</a:t>
            </a:r>
            <a:r>
              <a:rPr lang="zh-CN" altLang="en-US" sz="2800" b="1" dirty="0" smtClean="0"/>
              <a:t>增减</a:t>
            </a:r>
            <a:endParaRPr lang="zh-CN" altLang="en-US" sz="2800" b="1" dirty="0"/>
          </a:p>
        </p:txBody>
      </p:sp>
      <p:sp>
        <p:nvSpPr>
          <p:cNvPr id="44040" name="Text Box 8"/>
          <p:cNvSpPr txBox="1">
            <a:spLocks noChangeArrowheads="1"/>
          </p:cNvSpPr>
          <p:nvPr/>
        </p:nvSpPr>
        <p:spPr bwMode="auto">
          <a:xfrm>
            <a:off x="2243885" y="2233026"/>
            <a:ext cx="373081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2800" b="1" dirty="0">
                <a:solidFill>
                  <a:srgbClr val="FF3300"/>
                </a:solidFill>
              </a:rPr>
              <a:t>基准</a:t>
            </a:r>
            <a:r>
              <a:rPr lang="zh-CN" altLang="en-US" sz="2800" b="1" dirty="0" smtClean="0">
                <a:solidFill>
                  <a:srgbClr val="FF3300"/>
                </a:solidFill>
              </a:rPr>
              <a:t>重要</a:t>
            </a:r>
            <a:r>
              <a:rPr lang="zh-CN" altLang="en-US" sz="2800" dirty="0" smtClean="0"/>
              <a:t> </a:t>
            </a:r>
            <a:endParaRPr lang="zh-CN" altLang="en-US" sz="2800" dirty="0"/>
          </a:p>
        </p:txBody>
      </p:sp>
      <p:sp>
        <p:nvSpPr>
          <p:cNvPr id="44041" name="Text Box 9"/>
          <p:cNvSpPr txBox="1">
            <a:spLocks noChangeArrowheads="1"/>
          </p:cNvSpPr>
          <p:nvPr/>
        </p:nvSpPr>
        <p:spPr bwMode="auto">
          <a:xfrm>
            <a:off x="2694562" y="3539838"/>
            <a:ext cx="46561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600" dirty="0"/>
              <a:t>     </a:t>
            </a:r>
            <a:r>
              <a:rPr lang="zh-CN" altLang="en-US" sz="2800" b="1" dirty="0">
                <a:solidFill>
                  <a:srgbClr val="FF3300"/>
                </a:solidFill>
              </a:rPr>
              <a:t>对称取</a:t>
            </a:r>
            <a:r>
              <a:rPr lang="zh-CN" altLang="en-US" sz="2800" b="1" dirty="0" smtClean="0">
                <a:solidFill>
                  <a:srgbClr val="FF3300"/>
                </a:solidFill>
              </a:rPr>
              <a:t>半</a:t>
            </a:r>
            <a:r>
              <a:rPr lang="zh-CN" altLang="en-US" sz="3200" b="1" dirty="0" smtClean="0">
                <a:solidFill>
                  <a:srgbClr val="FF3300"/>
                </a:solidFill>
              </a:rPr>
              <a:t> </a:t>
            </a:r>
            <a:endParaRPr lang="zh-CN" altLang="en-US" sz="3200" b="1" dirty="0">
              <a:solidFill>
                <a:srgbClr val="FF3300"/>
              </a:solidFill>
            </a:endParaRPr>
          </a:p>
        </p:txBody>
      </p:sp>
      <p:sp>
        <p:nvSpPr>
          <p:cNvPr id="44042" name="Text Box 10"/>
          <p:cNvSpPr txBox="1">
            <a:spLocks noChangeArrowheads="1"/>
          </p:cNvSpPr>
          <p:nvPr/>
        </p:nvSpPr>
        <p:spPr bwMode="auto">
          <a:xfrm>
            <a:off x="2915398" y="4988412"/>
            <a:ext cx="232648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dirty="0"/>
              <a:t>    </a:t>
            </a:r>
            <a:r>
              <a:rPr lang="zh-CN" altLang="en-US" sz="2800" b="1" dirty="0">
                <a:solidFill>
                  <a:srgbClr val="FF3300"/>
                </a:solidFill>
              </a:rPr>
              <a:t>彼此</a:t>
            </a:r>
            <a:r>
              <a:rPr lang="zh-CN" altLang="en-US" sz="2800" b="1" dirty="0" smtClean="0">
                <a:solidFill>
                  <a:srgbClr val="FF3300"/>
                </a:solidFill>
              </a:rPr>
              <a:t>相关</a:t>
            </a:r>
            <a:endParaRPr lang="zh-CN" altLang="en-US" sz="2800" b="1" dirty="0">
              <a:solidFill>
                <a:srgbClr val="FF3300"/>
              </a:solidFill>
            </a:endParaRPr>
          </a:p>
        </p:txBody>
      </p:sp>
      <p:sp>
        <p:nvSpPr>
          <p:cNvPr id="10" name="图文框 9">
            <a:hlinkClick r:id="rId2"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4036"/>
                                        </p:tgtEl>
                                        <p:attrNameLst>
                                          <p:attrName>style.visibility</p:attrName>
                                        </p:attrNameLst>
                                      </p:cBhvr>
                                      <p:to>
                                        <p:strVal val="visible"/>
                                      </p:to>
                                    </p:set>
                                    <p:animEffect transition="in" filter="wipe(left)">
                                      <p:cBhvr>
                                        <p:cTn id="7" dur="300"/>
                                        <p:tgtEl>
                                          <p:spTgt spid="440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4037">
                                            <p:txEl>
                                              <p:pRg st="0" end="0"/>
                                            </p:txEl>
                                          </p:spTgt>
                                        </p:tgtEl>
                                        <p:attrNameLst>
                                          <p:attrName>style.visibility</p:attrName>
                                        </p:attrNameLst>
                                      </p:cBhvr>
                                      <p:to>
                                        <p:strVal val="visible"/>
                                      </p:to>
                                    </p:set>
                                    <p:animEffect transition="in" filter="wipe(left)">
                                      <p:cBhvr>
                                        <p:cTn id="12" dur="300"/>
                                        <p:tgtEl>
                                          <p:spTgt spid="4403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4040"/>
                                        </p:tgtEl>
                                        <p:attrNameLst>
                                          <p:attrName>style.visibility</p:attrName>
                                        </p:attrNameLst>
                                      </p:cBhvr>
                                      <p:to>
                                        <p:strVal val="visible"/>
                                      </p:to>
                                    </p:set>
                                    <p:animEffect transition="in" filter="wipe(left)">
                                      <p:cBhvr>
                                        <p:cTn id="17" dur="300"/>
                                        <p:tgtEl>
                                          <p:spTgt spid="440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4038">
                                            <p:txEl>
                                              <p:pRg st="0" end="0"/>
                                            </p:txEl>
                                          </p:spTgt>
                                        </p:tgtEl>
                                        <p:attrNameLst>
                                          <p:attrName>style.visibility</p:attrName>
                                        </p:attrNameLst>
                                      </p:cBhvr>
                                      <p:to>
                                        <p:strVal val="visible"/>
                                      </p:to>
                                    </p:set>
                                    <p:animEffect transition="in" filter="wipe(left)">
                                      <p:cBhvr>
                                        <p:cTn id="22" dur="300"/>
                                        <p:tgtEl>
                                          <p:spTgt spid="44038">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4041"/>
                                        </p:tgtEl>
                                        <p:attrNameLst>
                                          <p:attrName>style.visibility</p:attrName>
                                        </p:attrNameLst>
                                      </p:cBhvr>
                                      <p:to>
                                        <p:strVal val="visible"/>
                                      </p:to>
                                    </p:set>
                                    <p:animEffect transition="in" filter="wipe(left)">
                                      <p:cBhvr>
                                        <p:cTn id="27" dur="300"/>
                                        <p:tgtEl>
                                          <p:spTgt spid="4404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4039">
                                            <p:txEl>
                                              <p:pRg st="0" end="0"/>
                                            </p:txEl>
                                          </p:spTgt>
                                        </p:tgtEl>
                                        <p:attrNameLst>
                                          <p:attrName>style.visibility</p:attrName>
                                        </p:attrNameLst>
                                      </p:cBhvr>
                                      <p:to>
                                        <p:strVal val="visible"/>
                                      </p:to>
                                    </p:set>
                                    <p:animEffect transition="in" filter="wipe(left)">
                                      <p:cBhvr>
                                        <p:cTn id="32" dur="300"/>
                                        <p:tgtEl>
                                          <p:spTgt spid="44039">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4042"/>
                                        </p:tgtEl>
                                        <p:attrNameLst>
                                          <p:attrName>style.visibility</p:attrName>
                                        </p:attrNameLst>
                                      </p:cBhvr>
                                      <p:to>
                                        <p:strVal val="visible"/>
                                      </p:to>
                                    </p:set>
                                    <p:animEffect transition="in" filter="wipe(left)">
                                      <p:cBhvr>
                                        <p:cTn id="37" dur="300"/>
                                        <p:tgtEl>
                                          <p:spTgt spid="44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autoUpdateAnimBg="0"/>
      <p:bldP spid="44037" grpId="0" build="p" autoUpdateAnimBg="0"/>
      <p:bldP spid="44038" grpId="0" build="p" autoUpdateAnimBg="0"/>
      <p:bldP spid="44039" grpId="0" build="p" autoUpdateAnimBg="0"/>
      <p:bldP spid="44040" grpId="0" autoUpdateAnimBg="0"/>
      <p:bldP spid="44041" grpId="0" autoUpdateAnimBg="0"/>
      <p:bldP spid="4404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xfrm>
            <a:off x="6887864" y="15398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D806385-E7CC-4084-94E5-FE0F59AC8E7D}" type="slidenum">
              <a:rPr kumimoji="0" lang="zh-CN" altLang="en-US" sz="2000" smtClean="0">
                <a:solidFill>
                  <a:srgbClr val="0000FF"/>
                </a:solidFill>
              </a:rPr>
              <a:pPr eaLnBrk="1" hangingPunct="1"/>
              <a:t>16</a:t>
            </a:fld>
            <a:endParaRPr kumimoji="0" lang="en-US" altLang="zh-CN" sz="2000" dirty="0" smtClean="0">
              <a:solidFill>
                <a:srgbClr val="0000FF"/>
              </a:solidFill>
            </a:endParaRPr>
          </a:p>
        </p:txBody>
      </p:sp>
      <p:sp>
        <p:nvSpPr>
          <p:cNvPr id="25604" name="Text Box 4"/>
          <p:cNvSpPr txBox="1">
            <a:spLocks noChangeArrowheads="1"/>
          </p:cNvSpPr>
          <p:nvPr/>
        </p:nvSpPr>
        <p:spPr bwMode="auto">
          <a:xfrm>
            <a:off x="1507309" y="278520"/>
            <a:ext cx="343758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11.1.4  尺寸链的计算 </a:t>
            </a:r>
          </a:p>
        </p:txBody>
      </p:sp>
      <p:sp>
        <p:nvSpPr>
          <p:cNvPr id="3" name="矩形 2"/>
          <p:cNvSpPr/>
          <p:nvPr/>
        </p:nvSpPr>
        <p:spPr>
          <a:xfrm>
            <a:off x="581457" y="2311340"/>
            <a:ext cx="7541600" cy="830997"/>
          </a:xfrm>
          <a:prstGeom prst="rect">
            <a:avLst/>
          </a:prstGeom>
        </p:spPr>
        <p:txBody>
          <a:bodyPr wrap="square">
            <a:spAutoFit/>
          </a:bodyPr>
          <a:lstStyle/>
          <a:p>
            <a:r>
              <a:rPr lang="zh-CN" altLang="en-US" b="1" dirty="0" smtClean="0"/>
              <a:t>        已知</a:t>
            </a:r>
            <a:r>
              <a:rPr lang="zh-CN" altLang="en-US" b="1" dirty="0"/>
              <a:t>各组成环的公称尺寸和极限偏差</a:t>
            </a:r>
            <a:r>
              <a:rPr lang="en-US" altLang="zh-CN" b="1" dirty="0"/>
              <a:t>,</a:t>
            </a:r>
            <a:r>
              <a:rPr lang="zh-CN" altLang="en-US" b="1" dirty="0"/>
              <a:t>求封闭环的公称尺寸和极限偏差为正计算</a:t>
            </a:r>
            <a:r>
              <a:rPr lang="zh-CN" altLang="en-US" b="1" dirty="0" smtClean="0"/>
              <a:t>。</a:t>
            </a:r>
            <a:endParaRPr lang="zh-CN" altLang="en-US" b="1" dirty="0"/>
          </a:p>
        </p:txBody>
      </p:sp>
      <p:sp>
        <p:nvSpPr>
          <p:cNvPr id="4" name="矩形 3"/>
          <p:cNvSpPr/>
          <p:nvPr/>
        </p:nvSpPr>
        <p:spPr>
          <a:xfrm>
            <a:off x="1232118" y="1893137"/>
            <a:ext cx="2991525" cy="461665"/>
          </a:xfrm>
          <a:prstGeom prst="rect">
            <a:avLst/>
          </a:prstGeom>
        </p:spPr>
        <p:txBody>
          <a:bodyPr wrap="none">
            <a:spAutoFit/>
          </a:bodyPr>
          <a:lstStyle/>
          <a:p>
            <a:r>
              <a:rPr lang="en-US" altLang="zh-CN" b="1" dirty="0"/>
              <a:t>(1) </a:t>
            </a:r>
            <a:r>
              <a:rPr lang="zh-CN" altLang="en-US" b="1" dirty="0"/>
              <a:t>正计算</a:t>
            </a:r>
            <a:r>
              <a:rPr lang="en-US" altLang="zh-CN" b="1" dirty="0"/>
              <a:t>(</a:t>
            </a:r>
            <a:r>
              <a:rPr lang="zh-CN" altLang="en-US" b="1" dirty="0"/>
              <a:t>校核计算</a:t>
            </a:r>
            <a:r>
              <a:rPr lang="en-US" altLang="zh-CN" b="1" dirty="0"/>
              <a:t>)</a:t>
            </a:r>
          </a:p>
        </p:txBody>
      </p:sp>
      <p:sp>
        <p:nvSpPr>
          <p:cNvPr id="5" name="矩形 4"/>
          <p:cNvSpPr/>
          <p:nvPr/>
        </p:nvSpPr>
        <p:spPr>
          <a:xfrm>
            <a:off x="563714" y="3080658"/>
            <a:ext cx="7710271" cy="1200329"/>
          </a:xfrm>
          <a:prstGeom prst="rect">
            <a:avLst/>
          </a:prstGeom>
        </p:spPr>
        <p:txBody>
          <a:bodyPr wrap="square">
            <a:spAutoFit/>
          </a:bodyPr>
          <a:lstStyle/>
          <a:p>
            <a:r>
              <a:rPr lang="zh-CN" altLang="en-US" b="1" dirty="0" smtClean="0"/>
              <a:t>        正计算的目的是校核图纸上标注的各组成环的公称尺寸和上、下偏差</a:t>
            </a:r>
            <a:r>
              <a:rPr lang="en-US" altLang="zh-CN" b="1" dirty="0" smtClean="0"/>
              <a:t>,</a:t>
            </a:r>
            <a:r>
              <a:rPr lang="zh-CN" altLang="en-US" b="1" dirty="0" smtClean="0"/>
              <a:t>在加工后是否能满足所设计技术要求</a:t>
            </a:r>
            <a:r>
              <a:rPr lang="en-US" altLang="zh-CN" b="1" dirty="0" smtClean="0"/>
              <a:t>,</a:t>
            </a:r>
            <a:r>
              <a:rPr lang="zh-CN" altLang="en-US" b="1" dirty="0" smtClean="0"/>
              <a:t>即验证设计的正确性。</a:t>
            </a:r>
            <a:endParaRPr lang="zh-CN" altLang="en-US" b="1" dirty="0"/>
          </a:p>
        </p:txBody>
      </p:sp>
      <p:sp>
        <p:nvSpPr>
          <p:cNvPr id="6" name="矩形 5"/>
          <p:cNvSpPr/>
          <p:nvPr/>
        </p:nvSpPr>
        <p:spPr>
          <a:xfrm>
            <a:off x="723531" y="1088774"/>
            <a:ext cx="7656990" cy="830997"/>
          </a:xfrm>
          <a:prstGeom prst="rect">
            <a:avLst/>
          </a:prstGeom>
        </p:spPr>
        <p:txBody>
          <a:bodyPr wrap="square">
            <a:spAutoFit/>
          </a:bodyPr>
          <a:lstStyle/>
          <a:p>
            <a:r>
              <a:rPr lang="zh-CN" altLang="en-US" b="1" dirty="0" smtClean="0"/>
              <a:t>         尺寸</a:t>
            </a:r>
            <a:r>
              <a:rPr lang="zh-CN" altLang="en-US" b="1" dirty="0"/>
              <a:t>链的计算就是指计算封闭环和组成环的公称尺寸及其极限偏差</a:t>
            </a:r>
            <a:r>
              <a:rPr lang="zh-CN" altLang="en-US" b="1" dirty="0" smtClean="0"/>
              <a:t>。尺寸</a:t>
            </a:r>
            <a:r>
              <a:rPr lang="zh-CN" altLang="en-US" b="1" dirty="0"/>
              <a:t>链计算主要</a:t>
            </a:r>
            <a:r>
              <a:rPr lang="zh-CN" altLang="en-US" b="1" dirty="0" smtClean="0"/>
              <a:t>有三</a:t>
            </a:r>
            <a:r>
              <a:rPr lang="zh-CN" altLang="en-US" b="1" dirty="0"/>
              <a:t>种。</a:t>
            </a:r>
          </a:p>
        </p:txBody>
      </p:sp>
      <p:sp>
        <p:nvSpPr>
          <p:cNvPr id="7" name="矩形 6"/>
          <p:cNvSpPr/>
          <p:nvPr/>
        </p:nvSpPr>
        <p:spPr>
          <a:xfrm>
            <a:off x="1481399" y="703531"/>
            <a:ext cx="2967479" cy="461665"/>
          </a:xfrm>
          <a:prstGeom prst="rect">
            <a:avLst/>
          </a:prstGeom>
        </p:spPr>
        <p:txBody>
          <a:bodyPr wrap="none">
            <a:spAutoFit/>
          </a:bodyPr>
          <a:lstStyle/>
          <a:p>
            <a:r>
              <a:rPr lang="en-US" altLang="zh-CN" b="1" dirty="0"/>
              <a:t>1. </a:t>
            </a:r>
            <a:r>
              <a:rPr lang="zh-CN" altLang="en-US" b="1" dirty="0"/>
              <a:t>尺寸链的计算种类</a:t>
            </a:r>
          </a:p>
        </p:txBody>
      </p:sp>
      <p:sp>
        <p:nvSpPr>
          <p:cNvPr id="8" name="矩形 7"/>
          <p:cNvSpPr/>
          <p:nvPr/>
        </p:nvSpPr>
        <p:spPr>
          <a:xfrm>
            <a:off x="541547" y="4649746"/>
            <a:ext cx="7892241" cy="1569660"/>
          </a:xfrm>
          <a:prstGeom prst="rect">
            <a:avLst/>
          </a:prstGeom>
        </p:spPr>
        <p:txBody>
          <a:bodyPr wrap="square">
            <a:spAutoFit/>
          </a:bodyPr>
          <a:lstStyle/>
          <a:p>
            <a:r>
              <a:rPr lang="zh-CN" altLang="en-US" b="1" dirty="0" smtClean="0"/>
              <a:t>        已知</a:t>
            </a:r>
            <a:r>
              <a:rPr lang="zh-CN" altLang="en-US" b="1" dirty="0"/>
              <a:t>封闭环的公称尺寸和极限偏差及各组成环的公称尺寸</a:t>
            </a:r>
            <a:r>
              <a:rPr lang="en-US" altLang="zh-CN" b="1" dirty="0"/>
              <a:t>,</a:t>
            </a:r>
            <a:r>
              <a:rPr lang="zh-CN" altLang="en-US" b="1" dirty="0"/>
              <a:t>求各组成环的公差和</a:t>
            </a:r>
            <a:r>
              <a:rPr lang="zh-CN" altLang="en-US" b="1" dirty="0" smtClean="0"/>
              <a:t>极限偏差</a:t>
            </a:r>
            <a:r>
              <a:rPr lang="zh-CN" altLang="en-US" b="1" dirty="0"/>
              <a:t>为反计算。反计算的目的是根据机器或部件的配合精度确定各组成环的上、</a:t>
            </a:r>
            <a:r>
              <a:rPr lang="zh-CN" altLang="en-US" b="1" dirty="0" smtClean="0"/>
              <a:t>下偏差。属于设计问题</a:t>
            </a:r>
            <a:r>
              <a:rPr lang="en-US" altLang="zh-CN" b="1" dirty="0" smtClean="0"/>
              <a:t>,</a:t>
            </a:r>
            <a:r>
              <a:rPr lang="zh-CN" altLang="en-US" b="1" dirty="0" smtClean="0"/>
              <a:t>为</a:t>
            </a:r>
            <a:r>
              <a:rPr lang="zh-CN" altLang="en-US" b="1" dirty="0"/>
              <a:t>解决公差的分配问题</a:t>
            </a:r>
          </a:p>
        </p:txBody>
      </p:sp>
      <p:sp>
        <p:nvSpPr>
          <p:cNvPr id="9" name="矩形 8"/>
          <p:cNvSpPr/>
          <p:nvPr/>
        </p:nvSpPr>
        <p:spPr>
          <a:xfrm>
            <a:off x="1149785" y="4221280"/>
            <a:ext cx="2991525" cy="461665"/>
          </a:xfrm>
          <a:prstGeom prst="rect">
            <a:avLst/>
          </a:prstGeom>
        </p:spPr>
        <p:txBody>
          <a:bodyPr wrap="none">
            <a:spAutoFit/>
          </a:bodyPr>
          <a:lstStyle/>
          <a:p>
            <a:r>
              <a:rPr lang="en-US" altLang="zh-CN" b="1" dirty="0"/>
              <a:t>(2) </a:t>
            </a:r>
            <a:r>
              <a:rPr lang="zh-CN" altLang="en-US" b="1" dirty="0"/>
              <a:t>反计算</a:t>
            </a:r>
            <a:r>
              <a:rPr lang="en-US" altLang="zh-CN" b="1" dirty="0"/>
              <a:t>(</a:t>
            </a:r>
            <a:r>
              <a:rPr lang="zh-CN" altLang="en-US" b="1" dirty="0"/>
              <a:t>设计计算</a:t>
            </a:r>
            <a:r>
              <a:rPr lang="en-US" altLang="zh-CN"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wipe(left)">
                                      <p:cBhvr>
                                        <p:cTn id="7" dur="300"/>
                                        <p:tgtEl>
                                          <p:spTgt spid="2560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uild="p" autoUpdateAnimBg="0"/>
      <p:bldP spid="3" grpId="0"/>
      <p:bldP spid="4" grpId="0"/>
      <p:bldP spid="5" grpId="0"/>
      <p:bldP spid="6" grpId="0"/>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xfrm>
            <a:off x="7070188" y="140677"/>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DD6C724-9879-4DCC-8C79-9FF15100527F}" type="slidenum">
              <a:rPr kumimoji="0" lang="zh-CN" altLang="en-US" sz="2000" smtClean="0">
                <a:solidFill>
                  <a:srgbClr val="0000FF"/>
                </a:solidFill>
              </a:rPr>
              <a:pPr eaLnBrk="1" hangingPunct="1"/>
              <a:t>17</a:t>
            </a:fld>
            <a:endParaRPr kumimoji="0" lang="en-US" altLang="zh-CN" sz="2000" dirty="0" smtClean="0">
              <a:solidFill>
                <a:srgbClr val="0000FF"/>
              </a:solidFill>
            </a:endParaRPr>
          </a:p>
        </p:txBody>
      </p:sp>
      <p:sp>
        <p:nvSpPr>
          <p:cNvPr id="2" name="矩形 1"/>
          <p:cNvSpPr/>
          <p:nvPr/>
        </p:nvSpPr>
        <p:spPr>
          <a:xfrm>
            <a:off x="670261" y="2465175"/>
            <a:ext cx="6742593" cy="1200329"/>
          </a:xfrm>
          <a:prstGeom prst="rect">
            <a:avLst/>
          </a:prstGeom>
        </p:spPr>
        <p:txBody>
          <a:bodyPr wrap="square">
            <a:spAutoFit/>
          </a:bodyPr>
          <a:lstStyle/>
          <a:p>
            <a:r>
              <a:rPr lang="zh-CN" altLang="en-US" b="1" dirty="0" smtClean="0"/>
              <a:t>        中间</a:t>
            </a:r>
            <a:r>
              <a:rPr lang="zh-CN" altLang="en-US" b="1" dirty="0"/>
              <a:t>计算多属于工艺尺寸</a:t>
            </a:r>
            <a:r>
              <a:rPr lang="zh-CN" altLang="en-US" b="1" dirty="0" smtClean="0"/>
              <a:t>计算的</a:t>
            </a:r>
            <a:r>
              <a:rPr lang="zh-CN" altLang="en-US" b="1" dirty="0"/>
              <a:t>问题</a:t>
            </a:r>
            <a:r>
              <a:rPr lang="en-US" altLang="zh-CN" b="1" dirty="0"/>
              <a:t>,</a:t>
            </a:r>
            <a:r>
              <a:rPr lang="zh-CN" altLang="en-US" b="1" dirty="0"/>
              <a:t>如零件加工过程中计算</a:t>
            </a:r>
            <a:r>
              <a:rPr lang="zh-CN" altLang="en-US" b="1" dirty="0" smtClean="0"/>
              <a:t>某道</a:t>
            </a:r>
            <a:r>
              <a:rPr lang="zh-CN" altLang="en-US" b="1" dirty="0"/>
              <a:t>工序需要</a:t>
            </a:r>
            <a:r>
              <a:rPr lang="zh-CN" altLang="en-US" b="1" dirty="0" smtClean="0"/>
              <a:t>确定</a:t>
            </a:r>
            <a:r>
              <a:rPr lang="en-US" altLang="zh-CN" b="1" dirty="0" smtClean="0"/>
              <a:t>,</a:t>
            </a:r>
            <a:r>
              <a:rPr lang="zh-CN" altLang="en-US" b="1" dirty="0" smtClean="0"/>
              <a:t>而</a:t>
            </a:r>
            <a:r>
              <a:rPr lang="zh-CN" altLang="en-US" b="1" dirty="0"/>
              <a:t>在零件图上没有标注的工序尺寸</a:t>
            </a:r>
            <a:r>
              <a:rPr lang="zh-CN" altLang="en-US" b="1" dirty="0" smtClean="0"/>
              <a:t>。</a:t>
            </a:r>
            <a:endParaRPr lang="zh-CN" altLang="en-US" b="1" dirty="0"/>
          </a:p>
        </p:txBody>
      </p:sp>
      <p:sp>
        <p:nvSpPr>
          <p:cNvPr id="3" name="矩形 2"/>
          <p:cNvSpPr/>
          <p:nvPr/>
        </p:nvSpPr>
        <p:spPr>
          <a:xfrm>
            <a:off x="1475824" y="756823"/>
            <a:ext cx="3919663" cy="461665"/>
          </a:xfrm>
          <a:prstGeom prst="rect">
            <a:avLst/>
          </a:prstGeom>
        </p:spPr>
        <p:txBody>
          <a:bodyPr wrap="none">
            <a:spAutoFit/>
          </a:bodyPr>
          <a:lstStyle/>
          <a:p>
            <a:r>
              <a:rPr lang="en-US" altLang="zh-CN" b="1" dirty="0"/>
              <a:t>(3) </a:t>
            </a:r>
            <a:r>
              <a:rPr lang="zh-CN" altLang="en-US" b="1" dirty="0"/>
              <a:t>中间计算</a:t>
            </a:r>
            <a:r>
              <a:rPr lang="en-US" altLang="zh-CN" b="1" dirty="0"/>
              <a:t>(</a:t>
            </a:r>
            <a:r>
              <a:rPr lang="zh-CN" altLang="en-US" b="1" dirty="0"/>
              <a:t>工艺尺寸计算</a:t>
            </a:r>
            <a:r>
              <a:rPr lang="en-US" altLang="zh-CN" b="1" dirty="0"/>
              <a:t>)</a:t>
            </a:r>
          </a:p>
        </p:txBody>
      </p:sp>
      <p:sp>
        <p:nvSpPr>
          <p:cNvPr id="4" name="矩形 3"/>
          <p:cNvSpPr/>
          <p:nvPr/>
        </p:nvSpPr>
        <p:spPr>
          <a:xfrm>
            <a:off x="765596" y="1280631"/>
            <a:ext cx="6718288" cy="1200329"/>
          </a:xfrm>
          <a:prstGeom prst="rect">
            <a:avLst/>
          </a:prstGeom>
        </p:spPr>
        <p:txBody>
          <a:bodyPr wrap="square">
            <a:spAutoFit/>
          </a:bodyPr>
          <a:lstStyle/>
          <a:p>
            <a:r>
              <a:rPr lang="zh-CN" altLang="en-US" b="1" dirty="0" smtClean="0"/>
              <a:t>        已知</a:t>
            </a:r>
            <a:r>
              <a:rPr lang="zh-CN" altLang="en-US" b="1" dirty="0"/>
              <a:t>封闭环及某些组成环的公称尺寸和极限偏差</a:t>
            </a:r>
            <a:r>
              <a:rPr lang="en-US" altLang="zh-CN" b="1" dirty="0"/>
              <a:t>,</a:t>
            </a:r>
            <a:r>
              <a:rPr lang="zh-CN" altLang="en-US" b="1" dirty="0"/>
              <a:t>求某一组成环的公称尺寸和极限偏差为中间计算。</a:t>
            </a:r>
            <a:endParaRPr lang="zh-CN" altLang="en-US" dirty="0"/>
          </a:p>
        </p:txBody>
      </p:sp>
      <p:sp>
        <p:nvSpPr>
          <p:cNvPr id="7" name="矩形 6"/>
          <p:cNvSpPr/>
          <p:nvPr/>
        </p:nvSpPr>
        <p:spPr>
          <a:xfrm>
            <a:off x="856643" y="3712112"/>
            <a:ext cx="6822540" cy="1200329"/>
          </a:xfrm>
          <a:prstGeom prst="rect">
            <a:avLst/>
          </a:prstGeom>
        </p:spPr>
        <p:txBody>
          <a:bodyPr wrap="square">
            <a:spAutoFit/>
          </a:bodyPr>
          <a:lstStyle/>
          <a:p>
            <a:r>
              <a:rPr lang="zh-CN" altLang="en-US" b="1" dirty="0" smtClean="0"/>
              <a:t>        正确</a:t>
            </a:r>
            <a:r>
              <a:rPr lang="zh-CN" altLang="en-US" b="1" dirty="0"/>
              <a:t>地运用尺寸链理论</a:t>
            </a:r>
            <a:r>
              <a:rPr lang="en-US" altLang="zh-CN" b="1" dirty="0"/>
              <a:t>,</a:t>
            </a:r>
            <a:r>
              <a:rPr lang="zh-CN" altLang="en-US" b="1" dirty="0"/>
              <a:t>可以合理地确定零部件相关尺寸的公差和极限偏差</a:t>
            </a:r>
            <a:r>
              <a:rPr lang="en-US" altLang="zh-CN" b="1" dirty="0"/>
              <a:t>,</a:t>
            </a:r>
            <a:r>
              <a:rPr lang="zh-CN" altLang="en-US" b="1" dirty="0"/>
              <a:t>使之用</a:t>
            </a:r>
          </a:p>
          <a:p>
            <a:r>
              <a:rPr lang="zh-CN" altLang="en-US" b="1" dirty="0"/>
              <a:t>最经济的方法达到一定的技术要求。</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18</a:t>
            </a:fld>
            <a:endParaRPr lang="en-US" altLang="zh-CN"/>
          </a:p>
        </p:txBody>
      </p:sp>
      <p:sp>
        <p:nvSpPr>
          <p:cNvPr id="3" name="矩形 2"/>
          <p:cNvSpPr/>
          <p:nvPr/>
        </p:nvSpPr>
        <p:spPr>
          <a:xfrm>
            <a:off x="936613" y="1048032"/>
            <a:ext cx="7266373" cy="461665"/>
          </a:xfrm>
          <a:prstGeom prst="rect">
            <a:avLst/>
          </a:prstGeom>
        </p:spPr>
        <p:txBody>
          <a:bodyPr wrap="square">
            <a:spAutoFit/>
          </a:bodyPr>
          <a:lstStyle/>
          <a:p>
            <a:r>
              <a:rPr lang="zh-CN" altLang="en-US" b="1" dirty="0" smtClean="0"/>
              <a:t>尺寸</a:t>
            </a:r>
            <a:r>
              <a:rPr lang="zh-CN" altLang="en-US" b="1" dirty="0"/>
              <a:t>链的计算基本方法主要有极值法和概率法两种。</a:t>
            </a:r>
          </a:p>
        </p:txBody>
      </p:sp>
      <p:sp>
        <p:nvSpPr>
          <p:cNvPr id="4" name="矩形 3"/>
          <p:cNvSpPr/>
          <p:nvPr/>
        </p:nvSpPr>
        <p:spPr>
          <a:xfrm>
            <a:off x="430559" y="2221261"/>
            <a:ext cx="6165557" cy="1200329"/>
          </a:xfrm>
          <a:prstGeom prst="rect">
            <a:avLst/>
          </a:prstGeom>
        </p:spPr>
        <p:txBody>
          <a:bodyPr wrap="square">
            <a:spAutoFit/>
          </a:bodyPr>
          <a:lstStyle/>
          <a:p>
            <a:pPr>
              <a:lnSpc>
                <a:spcPct val="150000"/>
              </a:lnSpc>
            </a:pPr>
            <a:r>
              <a:rPr lang="zh-CN" altLang="en-US" b="1" dirty="0" smtClean="0"/>
              <a:t>        极值</a:t>
            </a:r>
            <a:r>
              <a:rPr lang="zh-CN" altLang="en-US" b="1" dirty="0"/>
              <a:t>法是从尺寸链各环的</a:t>
            </a:r>
            <a:r>
              <a:rPr lang="zh-CN" altLang="en-US" b="1" dirty="0" smtClean="0"/>
              <a:t>极限尺寸出发</a:t>
            </a:r>
            <a:r>
              <a:rPr lang="zh-CN" altLang="en-US" b="1" dirty="0"/>
              <a:t>来进行计算的</a:t>
            </a:r>
            <a:r>
              <a:rPr lang="en-US" altLang="zh-CN" b="1" dirty="0"/>
              <a:t>,</a:t>
            </a:r>
            <a:r>
              <a:rPr lang="zh-CN" altLang="en-US" b="1" dirty="0"/>
              <a:t>能够完全保证</a:t>
            </a:r>
            <a:r>
              <a:rPr lang="zh-CN" altLang="en-US" b="1" dirty="0" smtClean="0"/>
              <a:t>互换性（见图）。</a:t>
            </a:r>
            <a:endParaRPr lang="zh-CN" altLang="en-US" b="1" dirty="0"/>
          </a:p>
        </p:txBody>
      </p:sp>
      <p:sp>
        <p:nvSpPr>
          <p:cNvPr id="5" name="矩形 4"/>
          <p:cNvSpPr/>
          <p:nvPr/>
        </p:nvSpPr>
        <p:spPr>
          <a:xfrm>
            <a:off x="1016512" y="1749907"/>
            <a:ext cx="3300904" cy="461665"/>
          </a:xfrm>
          <a:prstGeom prst="rect">
            <a:avLst/>
          </a:prstGeom>
        </p:spPr>
        <p:txBody>
          <a:bodyPr wrap="none">
            <a:spAutoFit/>
          </a:bodyPr>
          <a:lstStyle/>
          <a:p>
            <a:r>
              <a:rPr lang="en-US" altLang="zh-CN" b="1" dirty="0"/>
              <a:t>(1) </a:t>
            </a:r>
            <a:r>
              <a:rPr lang="zh-CN" altLang="en-US" b="1" dirty="0"/>
              <a:t>极值法</a:t>
            </a:r>
            <a:r>
              <a:rPr lang="en-US" altLang="zh-CN" b="1" dirty="0"/>
              <a:t>(</a:t>
            </a:r>
            <a:r>
              <a:rPr lang="zh-CN" altLang="en-US" b="1" dirty="0"/>
              <a:t>完全互换法</a:t>
            </a:r>
            <a:r>
              <a:rPr lang="en-US" altLang="zh-CN" b="1" dirty="0"/>
              <a:t>)</a:t>
            </a:r>
          </a:p>
        </p:txBody>
      </p:sp>
      <p:sp>
        <p:nvSpPr>
          <p:cNvPr id="6" name="矩形 5"/>
          <p:cNvSpPr/>
          <p:nvPr/>
        </p:nvSpPr>
        <p:spPr>
          <a:xfrm>
            <a:off x="457180" y="3452124"/>
            <a:ext cx="6636074" cy="1684244"/>
          </a:xfrm>
          <a:prstGeom prst="rect">
            <a:avLst/>
          </a:prstGeom>
        </p:spPr>
        <p:txBody>
          <a:bodyPr wrap="square">
            <a:spAutoFit/>
          </a:bodyPr>
          <a:lstStyle/>
          <a:p>
            <a:pPr>
              <a:lnSpc>
                <a:spcPct val="150000"/>
              </a:lnSpc>
            </a:pPr>
            <a:r>
              <a:rPr lang="zh-CN" altLang="en-US" b="1" dirty="0" smtClean="0"/>
              <a:t>        应用</a:t>
            </a:r>
            <a:r>
              <a:rPr lang="zh-CN" altLang="en-US" b="1" dirty="0"/>
              <a:t>此法不考虑实际尺寸的分布情况</a:t>
            </a:r>
            <a:r>
              <a:rPr lang="en-US" altLang="zh-CN" b="1" dirty="0"/>
              <a:t>,</a:t>
            </a:r>
            <a:r>
              <a:rPr lang="zh-CN" altLang="en-US" b="1" dirty="0"/>
              <a:t>装配时</a:t>
            </a:r>
            <a:r>
              <a:rPr lang="en-US" altLang="zh-CN" b="1" dirty="0"/>
              <a:t>,</a:t>
            </a:r>
            <a:r>
              <a:rPr lang="zh-CN" altLang="en-US" b="1" dirty="0"/>
              <a:t>全部产品的组成环都不需挑选或改变其大小和位置</a:t>
            </a:r>
            <a:r>
              <a:rPr lang="en-US" altLang="zh-CN" b="1" dirty="0"/>
              <a:t>,</a:t>
            </a:r>
            <a:r>
              <a:rPr lang="zh-CN" altLang="en-US" b="1" dirty="0"/>
              <a:t>装入后即能达到封闭环的公差要求。</a:t>
            </a:r>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1123" y="1601284"/>
            <a:ext cx="1815827" cy="3557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1016512" y="508234"/>
            <a:ext cx="2967479" cy="461665"/>
          </a:xfrm>
          <a:prstGeom prst="rect">
            <a:avLst/>
          </a:prstGeom>
        </p:spPr>
        <p:txBody>
          <a:bodyPr wrap="none">
            <a:spAutoFit/>
          </a:bodyPr>
          <a:lstStyle/>
          <a:p>
            <a:r>
              <a:rPr lang="en-US" altLang="zh-CN" b="1" dirty="0"/>
              <a:t>2. </a:t>
            </a:r>
            <a:r>
              <a:rPr lang="zh-CN" altLang="en-US" b="1" dirty="0"/>
              <a:t>尺寸链的计算方法</a:t>
            </a:r>
          </a:p>
        </p:txBody>
      </p:sp>
    </p:spTree>
    <p:extLst>
      <p:ext uri="{BB962C8B-B14F-4D97-AF65-F5344CB8AC3E}">
        <p14:creationId xmlns:p14="http://schemas.microsoft.com/office/powerpoint/2010/main" val="33718284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46082"/>
                                        </p:tgtEl>
                                        <p:attrNameLst>
                                          <p:attrName>style.visibility</p:attrName>
                                        </p:attrNameLst>
                                      </p:cBhvr>
                                      <p:to>
                                        <p:strVal val="visible"/>
                                      </p:to>
                                    </p:set>
                                    <p:anim calcmode="lin" valueType="num">
                                      <p:cBhvr additive="base">
                                        <p:cTn id="27" dur="500" fill="hold"/>
                                        <p:tgtEl>
                                          <p:spTgt spid="46082"/>
                                        </p:tgtEl>
                                        <p:attrNameLst>
                                          <p:attrName>ppt_x</p:attrName>
                                        </p:attrNameLst>
                                      </p:cBhvr>
                                      <p:tavLst>
                                        <p:tav tm="0">
                                          <p:val>
                                            <p:strVal val="1+#ppt_w/2"/>
                                          </p:val>
                                        </p:tav>
                                        <p:tav tm="100000">
                                          <p:val>
                                            <p:strVal val="#ppt_x"/>
                                          </p:val>
                                        </p:tav>
                                      </p:tavLst>
                                    </p:anim>
                                    <p:anim calcmode="lin" valueType="num">
                                      <p:cBhvr additive="base">
                                        <p:cTn id="28" dur="500" fill="hold"/>
                                        <p:tgtEl>
                                          <p:spTgt spid="4608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19</a:t>
            </a:fld>
            <a:endParaRPr lang="en-US" altLang="zh-CN"/>
          </a:p>
        </p:txBody>
      </p:sp>
      <p:sp>
        <p:nvSpPr>
          <p:cNvPr id="3" name="矩形 2"/>
          <p:cNvSpPr/>
          <p:nvPr/>
        </p:nvSpPr>
        <p:spPr>
          <a:xfrm>
            <a:off x="630955" y="785030"/>
            <a:ext cx="7273295" cy="2308324"/>
          </a:xfrm>
          <a:prstGeom prst="rect">
            <a:avLst/>
          </a:prstGeom>
        </p:spPr>
        <p:txBody>
          <a:bodyPr wrap="square">
            <a:spAutoFit/>
          </a:bodyPr>
          <a:lstStyle/>
          <a:p>
            <a:pPr>
              <a:lnSpc>
                <a:spcPct val="150000"/>
              </a:lnSpc>
            </a:pPr>
            <a:r>
              <a:rPr lang="zh-CN" altLang="en-US" b="1" dirty="0" smtClean="0"/>
              <a:t>        概率</a:t>
            </a:r>
            <a:r>
              <a:rPr lang="zh-CN" altLang="en-US" b="1" dirty="0"/>
              <a:t>法是根据各组成环尺寸</a:t>
            </a:r>
            <a:r>
              <a:rPr lang="zh-CN" altLang="en-US" b="1" dirty="0" smtClean="0"/>
              <a:t>分布</a:t>
            </a:r>
            <a:r>
              <a:rPr lang="en-US" altLang="zh-CN" b="1" dirty="0" smtClean="0"/>
              <a:t>,</a:t>
            </a:r>
            <a:r>
              <a:rPr lang="zh-CN" altLang="en-US" b="1" dirty="0"/>
              <a:t>按统计</a:t>
            </a:r>
            <a:r>
              <a:rPr lang="zh-CN" altLang="en-US" b="1" dirty="0" smtClean="0"/>
              <a:t>公差计算</a:t>
            </a:r>
            <a:r>
              <a:rPr lang="zh-CN" altLang="en-US" b="1" dirty="0"/>
              <a:t>的。应用此法</a:t>
            </a:r>
            <a:r>
              <a:rPr lang="zh-CN" altLang="en-US" b="1" dirty="0" smtClean="0"/>
              <a:t>装配时</a:t>
            </a:r>
            <a:r>
              <a:rPr lang="en-US" altLang="zh-CN" b="1" dirty="0"/>
              <a:t>,</a:t>
            </a:r>
            <a:r>
              <a:rPr lang="zh-CN" altLang="en-US" b="1" dirty="0"/>
              <a:t>绝大多数产品的组成环不需挑选或改变其大小和位置</a:t>
            </a:r>
            <a:r>
              <a:rPr lang="en-US" altLang="zh-CN" b="1" dirty="0"/>
              <a:t>,</a:t>
            </a:r>
            <a:r>
              <a:rPr lang="zh-CN" altLang="en-US" b="1" dirty="0" smtClean="0"/>
              <a:t>装</a:t>
            </a:r>
            <a:r>
              <a:rPr lang="zh-CN" altLang="en-US" b="1" dirty="0"/>
              <a:t>配</a:t>
            </a:r>
            <a:r>
              <a:rPr lang="zh-CN" altLang="en-US" b="1" dirty="0" smtClean="0"/>
              <a:t>后</a:t>
            </a:r>
            <a:r>
              <a:rPr lang="zh-CN" altLang="en-US" b="1" dirty="0"/>
              <a:t>即能达到封闭环的</a:t>
            </a:r>
            <a:r>
              <a:rPr lang="zh-CN" altLang="en-US" b="1" dirty="0" smtClean="0"/>
              <a:t>公差要求。</a:t>
            </a:r>
            <a:endParaRPr lang="zh-CN" altLang="en-US" b="1" dirty="0"/>
          </a:p>
        </p:txBody>
      </p:sp>
      <p:sp>
        <p:nvSpPr>
          <p:cNvPr id="4" name="矩形 3"/>
          <p:cNvSpPr/>
          <p:nvPr/>
        </p:nvSpPr>
        <p:spPr>
          <a:xfrm>
            <a:off x="1217042" y="358877"/>
            <a:ext cx="3300904" cy="461665"/>
          </a:xfrm>
          <a:prstGeom prst="rect">
            <a:avLst/>
          </a:prstGeom>
        </p:spPr>
        <p:txBody>
          <a:bodyPr wrap="none">
            <a:spAutoFit/>
          </a:bodyPr>
          <a:lstStyle/>
          <a:p>
            <a:r>
              <a:rPr lang="en-US" altLang="zh-CN" b="1" dirty="0"/>
              <a:t>(2) </a:t>
            </a:r>
            <a:r>
              <a:rPr lang="zh-CN" altLang="en-US" b="1" dirty="0"/>
              <a:t>概率法</a:t>
            </a:r>
            <a:r>
              <a:rPr lang="en-US" altLang="zh-CN" b="1" dirty="0"/>
              <a:t>(</a:t>
            </a:r>
            <a:r>
              <a:rPr lang="zh-CN" altLang="en-US" b="1" dirty="0"/>
              <a:t>大数互换法</a:t>
            </a:r>
            <a:r>
              <a:rPr lang="en-US" altLang="zh-CN" b="1" dirty="0"/>
              <a:t>)</a:t>
            </a:r>
          </a:p>
        </p:txBody>
      </p:sp>
      <p:sp>
        <p:nvSpPr>
          <p:cNvPr id="5" name="矩形 4"/>
          <p:cNvSpPr/>
          <p:nvPr/>
        </p:nvSpPr>
        <p:spPr>
          <a:xfrm>
            <a:off x="670245" y="2954854"/>
            <a:ext cx="5597376" cy="1684244"/>
          </a:xfrm>
          <a:prstGeom prst="rect">
            <a:avLst/>
          </a:prstGeom>
        </p:spPr>
        <p:txBody>
          <a:bodyPr wrap="square">
            <a:spAutoFit/>
          </a:bodyPr>
          <a:lstStyle/>
          <a:p>
            <a:pPr>
              <a:lnSpc>
                <a:spcPct val="150000"/>
              </a:lnSpc>
            </a:pPr>
            <a:r>
              <a:rPr lang="zh-CN" altLang="en-US" b="1" dirty="0" smtClean="0"/>
              <a:t>        正态分布</a:t>
            </a:r>
            <a:r>
              <a:rPr lang="zh-CN" altLang="en-US" b="1" dirty="0"/>
              <a:t>的置信概率为</a:t>
            </a:r>
            <a:r>
              <a:rPr lang="en-US" altLang="zh-CN" b="1" dirty="0"/>
              <a:t>99. 73%</a:t>
            </a:r>
            <a:r>
              <a:rPr lang="zh-CN" altLang="en-US" b="1" dirty="0"/>
              <a:t>。采用此法应有适当的工艺措施</a:t>
            </a:r>
            <a:r>
              <a:rPr lang="en-US" altLang="zh-CN" b="1" dirty="0"/>
              <a:t>,</a:t>
            </a:r>
            <a:r>
              <a:rPr lang="zh-CN" altLang="en-US" b="1" dirty="0"/>
              <a:t>排除个别产品超出公差范围或</a:t>
            </a:r>
            <a:r>
              <a:rPr lang="zh-CN" altLang="en-US" b="1" dirty="0" smtClean="0"/>
              <a:t>极限偏差（见图）。</a:t>
            </a:r>
            <a:endParaRPr lang="zh-CN" altLang="en-US" b="1"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2179" y="2622709"/>
            <a:ext cx="1447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639336" y="4896550"/>
            <a:ext cx="7741183" cy="1200329"/>
          </a:xfrm>
          <a:prstGeom prst="rect">
            <a:avLst/>
          </a:prstGeom>
        </p:spPr>
        <p:txBody>
          <a:bodyPr wrap="square">
            <a:spAutoFit/>
          </a:bodyPr>
          <a:lstStyle/>
          <a:p>
            <a:r>
              <a:rPr lang="zh-CN" altLang="en-US" b="1" dirty="0" smtClean="0"/>
              <a:t>        此外</a:t>
            </a:r>
            <a:r>
              <a:rPr lang="en-US" altLang="zh-CN" b="1" dirty="0"/>
              <a:t>,</a:t>
            </a:r>
            <a:r>
              <a:rPr lang="zh-CN" altLang="en-US" b="1" dirty="0"/>
              <a:t>当装配精度要求很</a:t>
            </a:r>
            <a:r>
              <a:rPr lang="zh-CN" altLang="en-US" b="1" dirty="0" smtClean="0"/>
              <a:t>高时</a:t>
            </a:r>
            <a:r>
              <a:rPr lang="en-US" altLang="zh-CN" b="1" dirty="0" smtClean="0"/>
              <a:t>,</a:t>
            </a:r>
            <a:r>
              <a:rPr lang="zh-CN" altLang="en-US" b="1" dirty="0"/>
              <a:t>应用上述方法难以达到或不经济时</a:t>
            </a:r>
            <a:r>
              <a:rPr lang="en-US" altLang="zh-CN" b="1" dirty="0"/>
              <a:t>,</a:t>
            </a:r>
            <a:r>
              <a:rPr lang="zh-CN" altLang="en-US" b="1" dirty="0"/>
              <a:t>还常常采用分组</a:t>
            </a:r>
            <a:r>
              <a:rPr lang="zh-CN" altLang="en-US" b="1" dirty="0" smtClean="0"/>
              <a:t>互换</a:t>
            </a:r>
            <a:r>
              <a:rPr lang="zh-CN" altLang="en-US" b="1" dirty="0"/>
              <a:t>法、修配补偿法和调整补偿法。本书只讲极值法和概率法的尺寸链计算。</a:t>
            </a:r>
          </a:p>
        </p:txBody>
      </p:sp>
      <p:sp>
        <p:nvSpPr>
          <p:cNvPr id="8" name="图文框 7">
            <a:hlinkClick r:id="rId3"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extLst>
      <p:ext uri="{BB962C8B-B14F-4D97-AF65-F5344CB8AC3E}">
        <p14:creationId xmlns:p14="http://schemas.microsoft.com/office/powerpoint/2010/main" val="17958179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xfrm>
            <a:off x="6873240" y="24288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1359AF3-164E-4116-9749-1BF78B232611}" type="slidenum">
              <a:rPr kumimoji="0" lang="zh-CN" altLang="en-US" sz="2000" smtClean="0">
                <a:solidFill>
                  <a:srgbClr val="0000FF"/>
                </a:solidFill>
              </a:rPr>
              <a:pPr eaLnBrk="1" hangingPunct="1"/>
              <a:t>2</a:t>
            </a:fld>
            <a:endParaRPr kumimoji="0" lang="en-US" altLang="zh-CN" sz="2000" dirty="0" smtClean="0">
              <a:solidFill>
                <a:srgbClr val="0000FF"/>
              </a:solidFill>
            </a:endParaRPr>
          </a:p>
        </p:txBody>
      </p:sp>
      <p:sp>
        <p:nvSpPr>
          <p:cNvPr id="84996" name="Text Box 4"/>
          <p:cNvSpPr txBox="1">
            <a:spLocks noChangeArrowheads="1"/>
          </p:cNvSpPr>
          <p:nvPr/>
        </p:nvSpPr>
        <p:spPr bwMode="auto">
          <a:xfrm>
            <a:off x="1860857" y="1161945"/>
            <a:ext cx="44688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2800" b="1" dirty="0">
                <a:solidFill>
                  <a:srgbClr val="FF3300"/>
                </a:solidFill>
              </a:rPr>
              <a:t>内  容  提  </a:t>
            </a:r>
            <a:r>
              <a:rPr lang="zh-CN" altLang="en-US" sz="2800" b="1" dirty="0" smtClean="0">
                <a:solidFill>
                  <a:srgbClr val="FF3300"/>
                </a:solidFill>
              </a:rPr>
              <a:t>要</a:t>
            </a:r>
            <a:endParaRPr lang="zh-CN" altLang="en-US" sz="2800" b="1" dirty="0">
              <a:solidFill>
                <a:srgbClr val="FF3300"/>
              </a:solidFill>
            </a:endParaRPr>
          </a:p>
        </p:txBody>
      </p:sp>
      <p:sp>
        <p:nvSpPr>
          <p:cNvPr id="84997" name="Text Box 5"/>
          <p:cNvSpPr txBox="1">
            <a:spLocks noChangeArrowheads="1"/>
          </p:cNvSpPr>
          <p:nvPr/>
        </p:nvSpPr>
        <p:spPr bwMode="auto">
          <a:xfrm>
            <a:off x="1112698" y="1677988"/>
            <a:ext cx="6504355" cy="2999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ts val="0"/>
              </a:spcBef>
            </a:pPr>
            <a:r>
              <a:rPr lang="zh-CN" altLang="en-US" sz="2700" b="1" dirty="0"/>
              <a:t>    </a:t>
            </a:r>
            <a:r>
              <a:rPr lang="zh-CN" altLang="en-US" sz="2700" b="1" dirty="0" smtClean="0"/>
              <a:t>    </a:t>
            </a:r>
            <a:r>
              <a:rPr lang="zh-CN" altLang="en-US" b="1" dirty="0" smtClean="0"/>
              <a:t>1</a:t>
            </a:r>
            <a:r>
              <a:rPr lang="zh-CN" altLang="en-US" b="1" dirty="0"/>
              <a:t>.尺寸链</a:t>
            </a:r>
            <a:r>
              <a:rPr lang="zh-CN" altLang="en-US" b="1" dirty="0" smtClean="0"/>
              <a:t>的定义</a:t>
            </a:r>
            <a:r>
              <a:rPr lang="zh-CN" altLang="en-US" b="1" dirty="0"/>
              <a:t>、组成和分类；</a:t>
            </a:r>
          </a:p>
          <a:p>
            <a:pPr eaLnBrk="1" hangingPunct="1">
              <a:lnSpc>
                <a:spcPct val="150000"/>
              </a:lnSpc>
              <a:spcBef>
                <a:spcPts val="0"/>
              </a:spcBef>
            </a:pPr>
            <a:r>
              <a:rPr lang="zh-CN" altLang="en-US" sz="2700" b="1" dirty="0"/>
              <a:t>  </a:t>
            </a:r>
            <a:r>
              <a:rPr lang="zh-CN" altLang="en-US" sz="2700" b="1" dirty="0" smtClean="0"/>
              <a:t>      </a:t>
            </a:r>
            <a:r>
              <a:rPr lang="zh-CN" altLang="en-US" b="1" dirty="0" smtClean="0"/>
              <a:t>2</a:t>
            </a:r>
            <a:r>
              <a:rPr lang="zh-CN" altLang="en-US" b="1" dirty="0"/>
              <a:t>.尺寸链图的画法与封闭环和增、减环的判别方法； </a:t>
            </a:r>
          </a:p>
          <a:p>
            <a:pPr eaLnBrk="1" hangingPunct="1">
              <a:lnSpc>
                <a:spcPct val="150000"/>
              </a:lnSpc>
              <a:spcBef>
                <a:spcPts val="0"/>
              </a:spcBef>
            </a:pPr>
            <a:r>
              <a:rPr lang="zh-CN" altLang="en-US" sz="2700" b="1" dirty="0"/>
              <a:t>    </a:t>
            </a:r>
            <a:r>
              <a:rPr lang="zh-CN" altLang="en-US" sz="2700" b="1" dirty="0" smtClean="0"/>
              <a:t>    </a:t>
            </a:r>
            <a:r>
              <a:rPr lang="zh-CN" altLang="en-US" b="1" dirty="0" smtClean="0"/>
              <a:t>3</a:t>
            </a:r>
            <a:r>
              <a:rPr lang="zh-CN" altLang="en-US" b="1" dirty="0"/>
              <a:t>.尺寸链的计算种类和计算方法；</a:t>
            </a:r>
          </a:p>
          <a:p>
            <a:pPr eaLnBrk="1" hangingPunct="1">
              <a:lnSpc>
                <a:spcPct val="150000"/>
              </a:lnSpc>
              <a:spcBef>
                <a:spcPts val="0"/>
              </a:spcBef>
            </a:pPr>
            <a:r>
              <a:rPr lang="zh-CN" altLang="en-US" b="1" dirty="0"/>
              <a:t>    </a:t>
            </a:r>
            <a:r>
              <a:rPr lang="zh-CN" altLang="en-US" b="1" dirty="0" smtClean="0"/>
              <a:t>    4</a:t>
            </a:r>
            <a:r>
              <a:rPr lang="zh-CN" altLang="en-US" b="1" dirty="0"/>
              <a:t>. 用极值法和用概率法计算尺寸链。</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84996">
                                            <p:txEl>
                                              <p:pRg st="0" end="0"/>
                                            </p:txEl>
                                          </p:spTgt>
                                        </p:tgtEl>
                                        <p:attrNameLst>
                                          <p:attrName>style.visibility</p:attrName>
                                        </p:attrNameLst>
                                      </p:cBhvr>
                                      <p:to>
                                        <p:strVal val="visible"/>
                                      </p:to>
                                    </p:set>
                                    <p:animEffect transition="in" filter="wipe(left)">
                                      <p:cBhvr>
                                        <p:cTn id="7" dur="500"/>
                                        <p:tgtEl>
                                          <p:spTgt spid="849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4997">
                                            <p:txEl>
                                              <p:pRg st="0" end="0"/>
                                            </p:txEl>
                                          </p:spTgt>
                                        </p:tgtEl>
                                        <p:attrNameLst>
                                          <p:attrName>style.visibility</p:attrName>
                                        </p:attrNameLst>
                                      </p:cBhvr>
                                      <p:to>
                                        <p:strVal val="visible"/>
                                      </p:to>
                                    </p:set>
                                    <p:animEffect transition="in" filter="wipe(left)">
                                      <p:cBhvr>
                                        <p:cTn id="12" dur="500"/>
                                        <p:tgtEl>
                                          <p:spTgt spid="8499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4997">
                                            <p:txEl>
                                              <p:pRg st="1" end="1"/>
                                            </p:txEl>
                                          </p:spTgt>
                                        </p:tgtEl>
                                        <p:attrNameLst>
                                          <p:attrName>style.visibility</p:attrName>
                                        </p:attrNameLst>
                                      </p:cBhvr>
                                      <p:to>
                                        <p:strVal val="visible"/>
                                      </p:to>
                                    </p:set>
                                    <p:animEffect transition="in" filter="wipe(left)">
                                      <p:cBhvr>
                                        <p:cTn id="17" dur="500"/>
                                        <p:tgtEl>
                                          <p:spTgt spid="84997">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4997">
                                            <p:txEl>
                                              <p:pRg st="2" end="2"/>
                                            </p:txEl>
                                          </p:spTgt>
                                        </p:tgtEl>
                                        <p:attrNameLst>
                                          <p:attrName>style.visibility</p:attrName>
                                        </p:attrNameLst>
                                      </p:cBhvr>
                                      <p:to>
                                        <p:strVal val="visible"/>
                                      </p:to>
                                    </p:set>
                                    <p:animEffect transition="in" filter="wipe(left)">
                                      <p:cBhvr>
                                        <p:cTn id="22" dur="500"/>
                                        <p:tgtEl>
                                          <p:spTgt spid="84997">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4997">
                                            <p:txEl>
                                              <p:pRg st="3" end="3"/>
                                            </p:txEl>
                                          </p:spTgt>
                                        </p:tgtEl>
                                        <p:attrNameLst>
                                          <p:attrName>style.visibility</p:attrName>
                                        </p:attrNameLst>
                                      </p:cBhvr>
                                      <p:to>
                                        <p:strVal val="visible"/>
                                      </p:to>
                                    </p:set>
                                    <p:animEffect transition="in" filter="wipe(left)">
                                      <p:cBhvr>
                                        <p:cTn id="27" dur="500"/>
                                        <p:tgtEl>
                                          <p:spTgt spid="8499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build="p" autoUpdateAnimBg="0" advAuto="2000"/>
      <p:bldP spid="84997" grpId="0" build="p" autoUpdateAnimBg="0" advAuto="150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20</a:t>
            </a:fld>
            <a:endParaRPr lang="en-US" altLang="zh-CN"/>
          </a:p>
        </p:txBody>
      </p:sp>
      <p:sp>
        <p:nvSpPr>
          <p:cNvPr id="3" name="Text Box 4"/>
          <p:cNvSpPr txBox="1">
            <a:spLocks noChangeArrowheads="1"/>
          </p:cNvSpPr>
          <p:nvPr/>
        </p:nvSpPr>
        <p:spPr bwMode="auto">
          <a:xfrm>
            <a:off x="1861418" y="667554"/>
            <a:ext cx="472583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11.2 极值法计算尺寸链</a:t>
            </a:r>
            <a:r>
              <a:rPr lang="zh-CN" altLang="en-US" sz="2800" dirty="0"/>
              <a:t> </a:t>
            </a:r>
          </a:p>
        </p:txBody>
      </p:sp>
      <p:sp>
        <p:nvSpPr>
          <p:cNvPr id="4" name="Text Box 5"/>
          <p:cNvSpPr txBox="1">
            <a:spLocks noChangeArrowheads="1"/>
          </p:cNvSpPr>
          <p:nvPr/>
        </p:nvSpPr>
        <p:spPr bwMode="auto">
          <a:xfrm>
            <a:off x="1334867" y="2156353"/>
            <a:ext cx="59324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11.2.1  基本步骤和计算公式</a:t>
            </a:r>
            <a:r>
              <a:rPr lang="zh-CN" altLang="en-US" dirty="0"/>
              <a:t> </a:t>
            </a:r>
          </a:p>
        </p:txBody>
      </p:sp>
      <p:sp>
        <p:nvSpPr>
          <p:cNvPr id="5" name="Text Box 6"/>
          <p:cNvSpPr txBox="1">
            <a:spLocks noChangeArrowheads="1"/>
          </p:cNvSpPr>
          <p:nvPr/>
        </p:nvSpPr>
        <p:spPr bwMode="auto">
          <a:xfrm>
            <a:off x="1334867" y="2677926"/>
            <a:ext cx="28813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1. </a:t>
            </a:r>
            <a:r>
              <a:rPr lang="zh-CN" altLang="en-US" sz="2800" b="1" dirty="0">
                <a:solidFill>
                  <a:srgbClr val="CC0066"/>
                </a:solidFill>
              </a:rPr>
              <a:t>基本步骤</a:t>
            </a:r>
            <a:endParaRPr lang="zh-CN" altLang="en-US" b="1" dirty="0"/>
          </a:p>
        </p:txBody>
      </p:sp>
      <p:sp>
        <p:nvSpPr>
          <p:cNvPr id="12" name="矩形 11"/>
          <p:cNvSpPr/>
          <p:nvPr/>
        </p:nvSpPr>
        <p:spPr>
          <a:xfrm>
            <a:off x="547329" y="1186666"/>
            <a:ext cx="7486953" cy="954107"/>
          </a:xfrm>
          <a:prstGeom prst="rect">
            <a:avLst/>
          </a:prstGeom>
        </p:spPr>
        <p:txBody>
          <a:bodyPr wrap="square">
            <a:spAutoFit/>
          </a:bodyPr>
          <a:lstStyle/>
          <a:p>
            <a:r>
              <a:rPr lang="zh-CN" altLang="en-US" sz="2800" b="1" dirty="0" smtClean="0"/>
              <a:t>          极值</a:t>
            </a:r>
            <a:r>
              <a:rPr lang="zh-CN" altLang="en-US" sz="2800" b="1" dirty="0"/>
              <a:t>法</a:t>
            </a:r>
            <a:r>
              <a:rPr lang="en-US" altLang="zh-CN" sz="2800" b="1" dirty="0"/>
              <a:t>(</a:t>
            </a:r>
            <a:r>
              <a:rPr lang="zh-CN" altLang="en-US" sz="2800" b="1" dirty="0"/>
              <a:t>完全互换法</a:t>
            </a:r>
            <a:r>
              <a:rPr lang="en-US" altLang="zh-CN" sz="2800" b="1" dirty="0"/>
              <a:t>) </a:t>
            </a:r>
            <a:r>
              <a:rPr lang="zh-CN" altLang="en-US" sz="2800" b="1" dirty="0"/>
              <a:t>也常被称为极大极小法</a:t>
            </a:r>
            <a:r>
              <a:rPr lang="en-US" altLang="zh-CN" sz="2800" b="1" dirty="0"/>
              <a:t>,</a:t>
            </a:r>
            <a:r>
              <a:rPr lang="zh-CN" altLang="en-US" sz="2800" b="1" dirty="0"/>
              <a:t>是尺寸链计算中最基本</a:t>
            </a:r>
            <a:r>
              <a:rPr lang="zh-CN" altLang="en-US" sz="2800" b="1" dirty="0" smtClean="0"/>
              <a:t>的</a:t>
            </a:r>
            <a:r>
              <a:rPr lang="zh-CN" altLang="en-US" sz="2800" b="1" dirty="0"/>
              <a:t>计算</a:t>
            </a:r>
            <a:r>
              <a:rPr lang="zh-CN" altLang="en-US" sz="2800" b="1" dirty="0" smtClean="0"/>
              <a:t>方法。</a:t>
            </a:r>
            <a:endParaRPr lang="zh-CN" altLang="en-US" sz="2800" dirty="0"/>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3250" y="3277120"/>
            <a:ext cx="2905125"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8"/>
          <p:cNvSpPr txBox="1">
            <a:spLocks noChangeArrowheads="1"/>
          </p:cNvSpPr>
          <p:nvPr/>
        </p:nvSpPr>
        <p:spPr bwMode="auto">
          <a:xfrm>
            <a:off x="1658735" y="3789869"/>
            <a:ext cx="6600631"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(2) 判断封闭环</a:t>
            </a:r>
            <a:r>
              <a:rPr lang="en-US" altLang="zh-CN" sz="2800" b="1" i="1" dirty="0"/>
              <a:t>A</a:t>
            </a:r>
            <a:r>
              <a:rPr lang="en-US" altLang="zh-CN" sz="2800" b="1" baseline="-30000" dirty="0"/>
              <a:t>0</a:t>
            </a:r>
            <a:r>
              <a:rPr lang="en-US" altLang="zh-CN" sz="2800" b="1" dirty="0"/>
              <a:t>、</a:t>
            </a:r>
            <a:r>
              <a:rPr lang="zh-CN" altLang="en-US" sz="2800" b="1" dirty="0"/>
              <a:t>增环</a:t>
            </a:r>
            <a:r>
              <a:rPr lang="en-US" altLang="zh-CN" sz="2800" b="1" i="1" dirty="0"/>
              <a:t>A</a:t>
            </a:r>
            <a:r>
              <a:rPr lang="en-US" altLang="zh-CN" sz="2800" b="1" i="1" baseline="-30000" dirty="0"/>
              <a:t>i</a:t>
            </a:r>
            <a:r>
              <a:rPr lang="en-US" altLang="zh-CN" sz="2800" b="1" baseline="-30000" dirty="0"/>
              <a:t>(+)</a:t>
            </a:r>
            <a:r>
              <a:rPr lang="zh-CN" altLang="en-US" sz="2800" b="1" dirty="0"/>
              <a:t>和减环</a:t>
            </a:r>
            <a:r>
              <a:rPr lang="en-US" altLang="zh-CN" sz="2800" b="1" i="1" dirty="0"/>
              <a:t>A</a:t>
            </a:r>
            <a:r>
              <a:rPr lang="en-US" altLang="zh-CN" sz="2800" b="1" i="1" baseline="-30000" dirty="0"/>
              <a:t>i</a:t>
            </a:r>
            <a:r>
              <a:rPr lang="en-US" altLang="zh-CN" sz="2800" b="1" baseline="-30000" dirty="0"/>
              <a:t> (-)</a:t>
            </a:r>
            <a:r>
              <a:rPr lang="en-US" altLang="zh-CN" sz="2800" b="1" dirty="0"/>
              <a:t> </a:t>
            </a:r>
            <a:endParaRPr lang="zh-CN" altLang="en-US" sz="2800" b="1" dirty="0"/>
          </a:p>
        </p:txBody>
      </p:sp>
      <p:sp>
        <p:nvSpPr>
          <p:cNvPr id="16" name="Text Box 9"/>
          <p:cNvSpPr txBox="1">
            <a:spLocks noChangeArrowheads="1"/>
          </p:cNvSpPr>
          <p:nvPr/>
        </p:nvSpPr>
        <p:spPr bwMode="auto">
          <a:xfrm>
            <a:off x="1658735" y="4353391"/>
            <a:ext cx="7072312" cy="98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10000"/>
              </a:spcBef>
            </a:pPr>
            <a:r>
              <a:rPr lang="zh-CN" altLang="en-US" sz="2800" b="1" dirty="0"/>
              <a:t>(3) 按极值法计算公式进行封闭环或组成环 </a:t>
            </a:r>
          </a:p>
          <a:p>
            <a:pPr eaLnBrk="1" hangingPunct="1">
              <a:spcBef>
                <a:spcPct val="10000"/>
              </a:spcBef>
            </a:pPr>
            <a:r>
              <a:rPr lang="zh-CN" altLang="en-US" sz="2800" b="1" dirty="0"/>
              <a:t>     数值的计算。</a:t>
            </a:r>
          </a:p>
        </p:txBody>
      </p:sp>
      <p:sp>
        <p:nvSpPr>
          <p:cNvPr id="17" name="Text Box 10"/>
          <p:cNvSpPr txBox="1">
            <a:spLocks noChangeArrowheads="1"/>
          </p:cNvSpPr>
          <p:nvPr/>
        </p:nvSpPr>
        <p:spPr bwMode="auto">
          <a:xfrm>
            <a:off x="1694247" y="5280257"/>
            <a:ext cx="49625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(4) 校核计算结果 </a:t>
            </a:r>
          </a:p>
        </p:txBody>
      </p:sp>
    </p:spTree>
    <p:extLst>
      <p:ext uri="{BB962C8B-B14F-4D97-AF65-F5344CB8AC3E}">
        <p14:creationId xmlns:p14="http://schemas.microsoft.com/office/powerpoint/2010/main" val="13518535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3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3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3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7106"/>
                                        </p:tgtEl>
                                        <p:attrNameLst>
                                          <p:attrName>style.visibility</p:attrName>
                                        </p:attrNameLst>
                                      </p:cBhvr>
                                      <p:to>
                                        <p:strVal val="visible"/>
                                      </p:to>
                                    </p:set>
                                    <p:animEffect transition="in" filter="wipe(left)">
                                      <p:cBhvr>
                                        <p:cTn id="27" dur="500"/>
                                        <p:tgtEl>
                                          <p:spTgt spid="4710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4"/>
                                        </p:tgtEl>
                                        <p:attrNameLst>
                                          <p:attrName>style.visibility</p:attrName>
                                        </p:attrNameLst>
                                      </p:cBhvr>
                                      <p:to>
                                        <p:strVal val="visible"/>
                                      </p:to>
                                    </p:set>
                                    <p:animEffect transition="in" filter="wipe(left)">
                                      <p:cBhvr>
                                        <p:cTn id="32" dur="3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6"/>
                                        </p:tgtEl>
                                        <p:attrNameLst>
                                          <p:attrName>style.visibility</p:attrName>
                                        </p:attrNameLst>
                                      </p:cBhvr>
                                      <p:to>
                                        <p:strVal val="visible"/>
                                      </p:to>
                                    </p:set>
                                    <p:animEffect transition="in" filter="wipe(left)">
                                      <p:cBhvr>
                                        <p:cTn id="37" dur="3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7"/>
                                        </p:tgtEl>
                                        <p:attrNameLst>
                                          <p:attrName>style.visibility</p:attrName>
                                        </p:attrNameLst>
                                      </p:cBhvr>
                                      <p:to>
                                        <p:strVal val="visible"/>
                                      </p:to>
                                    </p:set>
                                    <p:animEffect transition="in" filter="wipe(left)">
                                      <p:cBhvr>
                                        <p:cTn id="42" dur="3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P spid="4" grpId="0" build="p" autoUpdateAnimBg="0"/>
      <p:bldP spid="5" grpId="0" build="p" autoUpdateAnimBg="0"/>
      <p:bldP spid="12" grpId="0"/>
      <p:bldP spid="14" grpId="0" autoUpdateAnimBg="0"/>
      <p:bldP spid="16" grpId="0" autoUpdateAnimBg="0"/>
      <p:bldP spid="1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xfrm>
            <a:off x="7098324" y="283877"/>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3500C62-E31C-4182-9B20-0EEB865A9FE6}" type="slidenum">
              <a:rPr kumimoji="0" lang="zh-CN" altLang="en-US" sz="2000" smtClean="0">
                <a:solidFill>
                  <a:srgbClr val="0000FF"/>
                </a:solidFill>
              </a:rPr>
              <a:pPr eaLnBrk="1" hangingPunct="1"/>
              <a:t>21</a:t>
            </a:fld>
            <a:endParaRPr kumimoji="0" lang="en-US" altLang="zh-CN" sz="2000" dirty="0" smtClean="0">
              <a:solidFill>
                <a:srgbClr val="0000FF"/>
              </a:solidFill>
            </a:endParaRPr>
          </a:p>
        </p:txBody>
      </p:sp>
      <p:sp>
        <p:nvSpPr>
          <p:cNvPr id="7176" name="Text Box 8"/>
          <p:cNvSpPr txBox="1">
            <a:spLocks noChangeArrowheads="1"/>
          </p:cNvSpPr>
          <p:nvPr/>
        </p:nvSpPr>
        <p:spPr bwMode="auto">
          <a:xfrm>
            <a:off x="1276347" y="281649"/>
            <a:ext cx="37703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2</a:t>
            </a:r>
            <a:r>
              <a:rPr lang="zh-CN" altLang="en-US" dirty="0">
                <a:solidFill>
                  <a:srgbClr val="FF3300"/>
                </a:solidFill>
              </a:rPr>
              <a:t>. </a:t>
            </a:r>
            <a:r>
              <a:rPr lang="zh-CN" altLang="en-US" b="1" dirty="0"/>
              <a:t>计算公式 </a:t>
            </a:r>
          </a:p>
        </p:txBody>
      </p:sp>
      <p:sp>
        <p:nvSpPr>
          <p:cNvPr id="7177" name="Text Box 9"/>
          <p:cNvSpPr txBox="1">
            <a:spLocks noChangeArrowheads="1"/>
          </p:cNvSpPr>
          <p:nvPr/>
        </p:nvSpPr>
        <p:spPr bwMode="auto">
          <a:xfrm>
            <a:off x="1276347" y="715803"/>
            <a:ext cx="44009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封闭环的公称尺寸</a:t>
            </a:r>
          </a:p>
        </p:txBody>
      </p:sp>
      <p:sp>
        <p:nvSpPr>
          <p:cNvPr id="7180" name="Text Box 12"/>
          <p:cNvSpPr txBox="1">
            <a:spLocks noChangeArrowheads="1"/>
          </p:cNvSpPr>
          <p:nvPr/>
        </p:nvSpPr>
        <p:spPr bwMode="auto">
          <a:xfrm>
            <a:off x="1349413" y="2843653"/>
            <a:ext cx="526200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 封闭环的极限尺寸</a:t>
            </a:r>
          </a:p>
        </p:txBody>
      </p:sp>
      <p:sp>
        <p:nvSpPr>
          <p:cNvPr id="7233" name="Text Box 65"/>
          <p:cNvSpPr txBox="1">
            <a:spLocks noChangeArrowheads="1"/>
          </p:cNvSpPr>
          <p:nvPr/>
        </p:nvSpPr>
        <p:spPr bwMode="auto">
          <a:xfrm>
            <a:off x="724085" y="2001978"/>
            <a:ext cx="715929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a:solidFill>
                  <a:srgbClr val="FF3300"/>
                </a:solidFill>
              </a:rPr>
              <a:t>封闭环的公称尺寸</a:t>
            </a:r>
            <a:r>
              <a:rPr lang="zh-CN" altLang="en-US" b="1" dirty="0"/>
              <a:t>等于增环的公称尺寸之和减去减环的公称尺寸之和。</a:t>
            </a:r>
          </a:p>
        </p:txBody>
      </p:sp>
      <p:sp>
        <p:nvSpPr>
          <p:cNvPr id="2" name="矩形 1"/>
          <p:cNvSpPr/>
          <p:nvPr/>
        </p:nvSpPr>
        <p:spPr>
          <a:xfrm>
            <a:off x="659330" y="4998904"/>
            <a:ext cx="7497192" cy="1569660"/>
          </a:xfrm>
          <a:prstGeom prst="rect">
            <a:avLst/>
          </a:prstGeom>
        </p:spPr>
        <p:txBody>
          <a:bodyPr wrap="square">
            <a:spAutoFit/>
          </a:bodyPr>
          <a:lstStyle/>
          <a:p>
            <a:r>
              <a:rPr lang="zh-CN" altLang="en-US" b="1" dirty="0" smtClean="0"/>
              <a:t>        封闭</a:t>
            </a:r>
            <a:r>
              <a:rPr lang="zh-CN" altLang="en-US" b="1" dirty="0"/>
              <a:t>环的上极限尺寸等于所有增环的上极限尺寸之和减去所有减环的下极限尺寸</a:t>
            </a:r>
            <a:r>
              <a:rPr lang="zh-CN" altLang="en-US" b="1" dirty="0" smtClean="0"/>
              <a:t>之和</a:t>
            </a:r>
            <a:r>
              <a:rPr lang="zh-CN" altLang="en-US" b="1" dirty="0"/>
              <a:t>。封闭环的下极限尺寸等于所有增环的下极限尺寸之和减去所有减环的上极限尺寸</a:t>
            </a:r>
            <a:r>
              <a:rPr lang="zh-CN" altLang="en-US" b="1" dirty="0" smtClean="0"/>
              <a:t>之和</a:t>
            </a:r>
            <a:r>
              <a:rPr lang="zh-CN" altLang="en-US" b="1" dirty="0"/>
              <a:t>。</a:t>
            </a:r>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2890" y="1248490"/>
            <a:ext cx="5368256" cy="64617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5458" y="3329426"/>
            <a:ext cx="5128096" cy="74510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8573" y="4168710"/>
            <a:ext cx="5163859" cy="70277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76">
                                            <p:txEl>
                                              <p:pRg st="0" end="0"/>
                                            </p:txEl>
                                          </p:spTgt>
                                        </p:tgtEl>
                                        <p:attrNameLst>
                                          <p:attrName>style.visibility</p:attrName>
                                        </p:attrNameLst>
                                      </p:cBhvr>
                                      <p:to>
                                        <p:strVal val="visible"/>
                                      </p:to>
                                    </p:set>
                                    <p:animEffect transition="in" filter="wipe(left)">
                                      <p:cBhvr>
                                        <p:cTn id="7" dur="300"/>
                                        <p:tgtEl>
                                          <p:spTgt spid="717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177">
                                            <p:txEl>
                                              <p:pRg st="0" end="0"/>
                                            </p:txEl>
                                          </p:spTgt>
                                        </p:tgtEl>
                                        <p:attrNameLst>
                                          <p:attrName>style.visibility</p:attrName>
                                        </p:attrNameLst>
                                      </p:cBhvr>
                                      <p:to>
                                        <p:strVal val="visible"/>
                                      </p:to>
                                    </p:set>
                                    <p:animEffect transition="in" filter="wipe(left)">
                                      <p:cBhvr>
                                        <p:cTn id="12" dur="300"/>
                                        <p:tgtEl>
                                          <p:spTgt spid="717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8130"/>
                                        </p:tgtEl>
                                        <p:attrNameLst>
                                          <p:attrName>style.visibility</p:attrName>
                                        </p:attrNameLst>
                                      </p:cBhvr>
                                      <p:to>
                                        <p:strVal val="visible"/>
                                      </p:to>
                                    </p:set>
                                    <p:animEffect transition="in" filter="wipe(left)">
                                      <p:cBhvr>
                                        <p:cTn id="17" dur="500"/>
                                        <p:tgtEl>
                                          <p:spTgt spid="481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233"/>
                                        </p:tgtEl>
                                        <p:attrNameLst>
                                          <p:attrName>style.visibility</p:attrName>
                                        </p:attrNameLst>
                                      </p:cBhvr>
                                      <p:to>
                                        <p:strVal val="visible"/>
                                      </p:to>
                                    </p:set>
                                    <p:animEffect transition="in" filter="wipe(left)">
                                      <p:cBhvr>
                                        <p:cTn id="22" dur="300"/>
                                        <p:tgtEl>
                                          <p:spTgt spid="72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180">
                                            <p:txEl>
                                              <p:pRg st="0" end="0"/>
                                            </p:txEl>
                                          </p:spTgt>
                                        </p:tgtEl>
                                        <p:attrNameLst>
                                          <p:attrName>style.visibility</p:attrName>
                                        </p:attrNameLst>
                                      </p:cBhvr>
                                      <p:to>
                                        <p:strVal val="visible"/>
                                      </p:to>
                                    </p:set>
                                    <p:animEffect transition="in" filter="wipe(left)">
                                      <p:cBhvr>
                                        <p:cTn id="27" dur="300"/>
                                        <p:tgtEl>
                                          <p:spTgt spid="718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8131"/>
                                        </p:tgtEl>
                                        <p:attrNameLst>
                                          <p:attrName>style.visibility</p:attrName>
                                        </p:attrNameLst>
                                      </p:cBhvr>
                                      <p:to>
                                        <p:strVal val="visible"/>
                                      </p:to>
                                    </p:set>
                                    <p:animEffect transition="in" filter="wipe(left)">
                                      <p:cBhvr>
                                        <p:cTn id="32" dur="500"/>
                                        <p:tgtEl>
                                          <p:spTgt spid="481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8132"/>
                                        </p:tgtEl>
                                        <p:attrNameLst>
                                          <p:attrName>style.visibility</p:attrName>
                                        </p:attrNameLst>
                                      </p:cBhvr>
                                      <p:to>
                                        <p:strVal val="visible"/>
                                      </p:to>
                                    </p:set>
                                    <p:animEffect transition="in" filter="wipe(left)">
                                      <p:cBhvr>
                                        <p:cTn id="37" dur="500"/>
                                        <p:tgtEl>
                                          <p:spTgt spid="4813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build="p" autoUpdateAnimBg="0"/>
      <p:bldP spid="7177" grpId="0" build="p" autoUpdateAnimBg="0"/>
      <p:bldP spid="7180" grpId="0" build="p" autoUpdateAnimBg="0"/>
      <p:bldP spid="7233" grpId="0" autoUpdateAnimBg="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xfrm>
            <a:off x="6999849" y="262749"/>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228640C-607F-4C87-90D1-C0A8943BADFD}" type="slidenum">
              <a:rPr kumimoji="0" lang="zh-CN" altLang="en-US" sz="2000" smtClean="0">
                <a:solidFill>
                  <a:srgbClr val="0000FF"/>
                </a:solidFill>
              </a:rPr>
              <a:pPr eaLnBrk="1" hangingPunct="1"/>
              <a:t>22</a:t>
            </a:fld>
            <a:endParaRPr kumimoji="0" lang="en-US" altLang="zh-CN" sz="2000" dirty="0" smtClean="0">
              <a:solidFill>
                <a:srgbClr val="0000FF"/>
              </a:solidFill>
            </a:endParaRPr>
          </a:p>
        </p:txBody>
      </p:sp>
      <p:sp>
        <p:nvSpPr>
          <p:cNvPr id="29705" name="Text Box 9"/>
          <p:cNvSpPr txBox="1">
            <a:spLocks noChangeArrowheads="1"/>
          </p:cNvSpPr>
          <p:nvPr/>
        </p:nvSpPr>
        <p:spPr bwMode="auto">
          <a:xfrm>
            <a:off x="898447" y="491349"/>
            <a:ext cx="48309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(3) 封闭环的 极限偏差</a:t>
            </a:r>
          </a:p>
        </p:txBody>
      </p:sp>
      <p:sp>
        <p:nvSpPr>
          <p:cNvPr id="3" name="矩形 2"/>
          <p:cNvSpPr/>
          <p:nvPr/>
        </p:nvSpPr>
        <p:spPr>
          <a:xfrm>
            <a:off x="703131" y="3942066"/>
            <a:ext cx="7168718" cy="1684244"/>
          </a:xfrm>
          <a:prstGeom prst="rect">
            <a:avLst/>
          </a:prstGeom>
        </p:spPr>
        <p:txBody>
          <a:bodyPr wrap="square">
            <a:spAutoFit/>
          </a:bodyPr>
          <a:lstStyle/>
          <a:p>
            <a:pPr>
              <a:lnSpc>
                <a:spcPct val="150000"/>
              </a:lnSpc>
            </a:pPr>
            <a:r>
              <a:rPr lang="zh-CN" altLang="en-US" b="1" dirty="0"/>
              <a:t> </a:t>
            </a:r>
            <a:r>
              <a:rPr lang="zh-CN" altLang="en-US" b="1" dirty="0" smtClean="0"/>
              <a:t>        封闭</a:t>
            </a:r>
            <a:r>
              <a:rPr lang="zh-CN" altLang="en-US" b="1" dirty="0"/>
              <a:t>环的上偏差等于所有增环的上偏差之和减去所有减环的下偏差之和。封闭环的</a:t>
            </a:r>
            <a:r>
              <a:rPr lang="zh-CN" altLang="en-US" b="1" dirty="0" smtClean="0"/>
              <a:t>下偏差</a:t>
            </a:r>
            <a:r>
              <a:rPr lang="zh-CN" altLang="en-US" b="1" dirty="0"/>
              <a:t>等于所有增环的下偏差之和减去所有减环的上偏差之和。</a:t>
            </a:r>
          </a:p>
        </p:txBody>
      </p:sp>
      <p:pic>
        <p:nvPicPr>
          <p:cNvPr id="450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959" y="2703106"/>
            <a:ext cx="6305550"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1009" y="942657"/>
            <a:ext cx="626745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9705">
                                            <p:txEl>
                                              <p:pRg st="0" end="0"/>
                                            </p:txEl>
                                          </p:spTgt>
                                        </p:tgtEl>
                                        <p:attrNameLst>
                                          <p:attrName>style.visibility</p:attrName>
                                        </p:attrNameLst>
                                      </p:cBhvr>
                                      <p:to>
                                        <p:strVal val="visible"/>
                                      </p:to>
                                    </p:set>
                                    <p:animEffect transition="in" filter="wipe(left)">
                                      <p:cBhvr>
                                        <p:cTn id="7" dur="300"/>
                                        <p:tgtEl>
                                          <p:spTgt spid="297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9154"/>
                                        </p:tgtEl>
                                        <p:attrNameLst>
                                          <p:attrName>style.visibility</p:attrName>
                                        </p:attrNameLst>
                                      </p:cBhvr>
                                      <p:to>
                                        <p:strVal val="visible"/>
                                      </p:to>
                                    </p:set>
                                    <p:animEffect transition="in" filter="wipe(left)">
                                      <p:cBhvr>
                                        <p:cTn id="12" dur="500"/>
                                        <p:tgtEl>
                                          <p:spTgt spid="491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5060"/>
                                        </p:tgtEl>
                                        <p:attrNameLst>
                                          <p:attrName>style.visibility</p:attrName>
                                        </p:attrNameLst>
                                      </p:cBhvr>
                                      <p:to>
                                        <p:strVal val="visible"/>
                                      </p:to>
                                    </p:set>
                                    <p:animEffect transition="in" filter="wipe(left)">
                                      <p:cBhvr>
                                        <p:cTn id="17" dur="500"/>
                                        <p:tgtEl>
                                          <p:spTgt spid="4506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5" grpId="0" build="p" autoUpdateAnimBg="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xfrm>
            <a:off x="7112097" y="8706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15D1074-148F-4A1C-A7D9-739ECAD0854B}" type="slidenum">
              <a:rPr kumimoji="0" lang="zh-CN" altLang="en-US" sz="2000" smtClean="0">
                <a:solidFill>
                  <a:srgbClr val="0000FF"/>
                </a:solidFill>
              </a:rPr>
              <a:pPr eaLnBrk="1" hangingPunct="1"/>
              <a:t>23</a:t>
            </a:fld>
            <a:endParaRPr kumimoji="0" lang="en-US" altLang="zh-CN" sz="2000" dirty="0" smtClean="0">
              <a:solidFill>
                <a:srgbClr val="0000FF"/>
              </a:solidFill>
            </a:endParaRPr>
          </a:p>
        </p:txBody>
      </p:sp>
      <p:sp>
        <p:nvSpPr>
          <p:cNvPr id="41990" name="Text Box 6"/>
          <p:cNvSpPr txBox="1">
            <a:spLocks noChangeArrowheads="1"/>
          </p:cNvSpPr>
          <p:nvPr/>
        </p:nvSpPr>
        <p:spPr bwMode="auto">
          <a:xfrm>
            <a:off x="1050018" y="247530"/>
            <a:ext cx="40275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(4</a:t>
            </a:r>
            <a:r>
              <a:rPr lang="zh-CN" altLang="en-US" b="1" dirty="0"/>
              <a:t>) 封闭环的公差</a:t>
            </a:r>
          </a:p>
        </p:txBody>
      </p:sp>
      <p:sp>
        <p:nvSpPr>
          <p:cNvPr id="41998" name="Text Box 14"/>
          <p:cNvSpPr txBox="1">
            <a:spLocks noChangeArrowheads="1"/>
          </p:cNvSpPr>
          <p:nvPr/>
        </p:nvSpPr>
        <p:spPr bwMode="auto">
          <a:xfrm>
            <a:off x="1120468" y="657579"/>
            <a:ext cx="272920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dirty="0"/>
              <a:t>T</a:t>
            </a:r>
            <a:r>
              <a:rPr lang="en-US" altLang="zh-CN" b="1" baseline="-25000" dirty="0"/>
              <a:t>0  </a:t>
            </a:r>
            <a:r>
              <a:rPr lang="en-US" altLang="zh-CN" b="1" dirty="0"/>
              <a:t>= ｜ES</a:t>
            </a:r>
            <a:r>
              <a:rPr lang="en-US" altLang="zh-CN" b="1" baseline="-25000" dirty="0"/>
              <a:t>0 </a:t>
            </a:r>
            <a:r>
              <a:rPr lang="en-US" altLang="zh-CN" b="1" dirty="0"/>
              <a:t>- EI</a:t>
            </a:r>
            <a:r>
              <a:rPr lang="en-US" altLang="zh-CN" b="1" baseline="-25000" dirty="0"/>
              <a:t>0</a:t>
            </a:r>
            <a:r>
              <a:rPr lang="en-US" altLang="zh-CN" b="1" dirty="0"/>
              <a:t>｜</a:t>
            </a:r>
          </a:p>
        </p:txBody>
      </p:sp>
      <p:sp>
        <p:nvSpPr>
          <p:cNvPr id="2" name="矩形 1"/>
          <p:cNvSpPr/>
          <p:nvPr/>
        </p:nvSpPr>
        <p:spPr>
          <a:xfrm>
            <a:off x="528795" y="4215166"/>
            <a:ext cx="7781278" cy="1077218"/>
          </a:xfrm>
          <a:prstGeom prst="rect">
            <a:avLst/>
          </a:prstGeom>
        </p:spPr>
        <p:txBody>
          <a:bodyPr wrap="square">
            <a:spAutoFit/>
          </a:bodyPr>
          <a:lstStyle/>
          <a:p>
            <a:r>
              <a:rPr lang="zh-CN" altLang="en-US" b="1" dirty="0" smtClean="0"/>
              <a:t>        </a:t>
            </a:r>
            <a:r>
              <a:rPr lang="zh-CN" altLang="en-US" sz="2000" b="1" dirty="0" smtClean="0"/>
              <a:t>由</a:t>
            </a:r>
            <a:r>
              <a:rPr lang="zh-CN" altLang="en-US" sz="2000" b="1" dirty="0"/>
              <a:t>式</a:t>
            </a:r>
            <a:r>
              <a:rPr lang="en-US" altLang="zh-CN" sz="2000" b="1" dirty="0"/>
              <a:t>(11. 6) </a:t>
            </a:r>
            <a:r>
              <a:rPr lang="zh-CN" altLang="en-US" sz="2000" b="1" dirty="0"/>
              <a:t>可知</a:t>
            </a:r>
            <a:r>
              <a:rPr lang="en-US" altLang="zh-CN" sz="2000" b="1" dirty="0"/>
              <a:t>,</a:t>
            </a:r>
            <a:r>
              <a:rPr lang="zh-CN" altLang="en-US" sz="2000" b="1" dirty="0" smtClean="0">
                <a:solidFill>
                  <a:srgbClr val="FF0000"/>
                </a:solidFill>
              </a:rPr>
              <a:t>第一 </a:t>
            </a:r>
            <a:r>
              <a:rPr lang="en-US" altLang="zh-CN" sz="2000" b="1" dirty="0" smtClean="0"/>
              <a:t>, </a:t>
            </a:r>
            <a:r>
              <a:rPr lang="zh-CN" altLang="en-US" sz="2000" b="1" dirty="0" smtClean="0"/>
              <a:t>封闭</a:t>
            </a:r>
            <a:r>
              <a:rPr lang="zh-CN" altLang="en-US" sz="2000" b="1" dirty="0"/>
              <a:t>环的公差比任何一个组成环的公差都大。因此在</a:t>
            </a:r>
            <a:r>
              <a:rPr lang="zh-CN" altLang="en-US" sz="2000" b="1" dirty="0" smtClean="0"/>
              <a:t>零件尺寸</a:t>
            </a:r>
            <a:r>
              <a:rPr lang="zh-CN" altLang="en-US" sz="2000" b="1" dirty="0"/>
              <a:t>链中</a:t>
            </a:r>
            <a:r>
              <a:rPr lang="en-US" altLang="zh-CN" sz="2000" b="1" dirty="0"/>
              <a:t>,</a:t>
            </a:r>
            <a:r>
              <a:rPr lang="zh-CN" altLang="en-US" sz="2000" b="1" dirty="0" smtClean="0"/>
              <a:t>应选最</a:t>
            </a:r>
            <a:r>
              <a:rPr lang="zh-CN" altLang="en-US" sz="2000" b="1" dirty="0"/>
              <a:t>不重要的尺寸作为封闭</a:t>
            </a:r>
            <a:r>
              <a:rPr lang="zh-CN" altLang="en-US" sz="2000" b="1" dirty="0" smtClean="0"/>
              <a:t>环。在</a:t>
            </a:r>
            <a:r>
              <a:rPr lang="zh-CN" altLang="en-US" sz="2000" b="1" dirty="0"/>
              <a:t>装配尺寸链中</a:t>
            </a:r>
            <a:r>
              <a:rPr lang="en-US" altLang="zh-CN" sz="2000" b="1" dirty="0"/>
              <a:t>,</a:t>
            </a:r>
            <a:r>
              <a:rPr lang="zh-CN" altLang="en-US" sz="2000" b="1" dirty="0"/>
              <a:t>由于封闭环是</a:t>
            </a:r>
            <a:r>
              <a:rPr lang="zh-CN" altLang="en-US" sz="2000" b="1" dirty="0" smtClean="0"/>
              <a:t>装配后</a:t>
            </a:r>
            <a:r>
              <a:rPr lang="zh-CN" altLang="en-US" sz="2000" b="1" dirty="0"/>
              <a:t>的技术要求</a:t>
            </a:r>
            <a:r>
              <a:rPr lang="en-US" altLang="zh-CN" sz="2000" b="1" dirty="0"/>
              <a:t>,</a:t>
            </a:r>
            <a:r>
              <a:rPr lang="zh-CN" altLang="en-US" sz="2000" b="1" dirty="0"/>
              <a:t>一般无选择</a:t>
            </a:r>
            <a:r>
              <a:rPr lang="zh-CN" altLang="en-US" sz="2000" b="1" dirty="0" smtClean="0"/>
              <a:t>余地。</a:t>
            </a:r>
            <a:endParaRPr lang="en-US" altLang="zh-CN" sz="2000" b="1" dirty="0" smtClean="0"/>
          </a:p>
        </p:txBody>
      </p:sp>
      <p:sp>
        <p:nvSpPr>
          <p:cNvPr id="3" name="矩形 2"/>
          <p:cNvSpPr/>
          <p:nvPr/>
        </p:nvSpPr>
        <p:spPr>
          <a:xfrm>
            <a:off x="592678" y="3603782"/>
            <a:ext cx="7166405" cy="707886"/>
          </a:xfrm>
          <a:prstGeom prst="rect">
            <a:avLst/>
          </a:prstGeom>
        </p:spPr>
        <p:txBody>
          <a:bodyPr wrap="square">
            <a:spAutoFit/>
          </a:bodyPr>
          <a:lstStyle/>
          <a:p>
            <a:r>
              <a:rPr lang="zh-CN" altLang="en-US" sz="2000" b="1" dirty="0" smtClean="0"/>
              <a:t>         封闭</a:t>
            </a:r>
            <a:r>
              <a:rPr lang="zh-CN" altLang="en-US" sz="2000" b="1" dirty="0"/>
              <a:t>环公差等于所有组成环公差之</a:t>
            </a:r>
            <a:r>
              <a:rPr lang="zh-CN" altLang="en-US" sz="2000" b="1" dirty="0" smtClean="0"/>
              <a:t>和，式</a:t>
            </a:r>
            <a:r>
              <a:rPr lang="en-US" altLang="zh-CN" sz="2000" b="1" dirty="0"/>
              <a:t>(11. 6) </a:t>
            </a:r>
            <a:r>
              <a:rPr lang="zh-CN" altLang="en-US" sz="2000" b="1" dirty="0" smtClean="0"/>
              <a:t>可作校核公式</a:t>
            </a:r>
            <a:r>
              <a:rPr lang="en-US" altLang="zh-CN" sz="2000" b="1" dirty="0" smtClean="0"/>
              <a:t>,</a:t>
            </a:r>
            <a:r>
              <a:rPr lang="zh-CN" altLang="en-US" sz="2000" b="1" dirty="0"/>
              <a:t>校核尺寸链计算中是否有误</a:t>
            </a:r>
            <a:r>
              <a:rPr lang="zh-CN" altLang="en-US" sz="2000" b="1" dirty="0" smtClean="0"/>
              <a:t>。</a:t>
            </a:r>
            <a:endParaRPr lang="zh-CN" altLang="en-US" sz="2000" dirty="0"/>
          </a:p>
        </p:txBody>
      </p:sp>
      <p:pic>
        <p:nvPicPr>
          <p:cNvPr id="17966" name="Picture 5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6523" y="2456902"/>
            <a:ext cx="4113042" cy="110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563699" y="5238217"/>
            <a:ext cx="7746373" cy="1015663"/>
          </a:xfrm>
          <a:prstGeom prst="rect">
            <a:avLst/>
          </a:prstGeom>
        </p:spPr>
        <p:txBody>
          <a:bodyPr wrap="square">
            <a:spAutoFit/>
          </a:bodyPr>
          <a:lstStyle/>
          <a:p>
            <a:r>
              <a:rPr lang="zh-CN" altLang="en-US" sz="2000" b="1" dirty="0" smtClean="0">
                <a:solidFill>
                  <a:srgbClr val="FF0000"/>
                </a:solidFill>
              </a:rPr>
              <a:t>         第二</a:t>
            </a:r>
            <a:r>
              <a:rPr lang="zh-CN" altLang="en-US" sz="2000" b="1" dirty="0" smtClean="0"/>
              <a:t> </a:t>
            </a:r>
            <a:r>
              <a:rPr lang="en-US" altLang="zh-CN" sz="2000" b="1" dirty="0"/>
              <a:t>, </a:t>
            </a:r>
            <a:r>
              <a:rPr lang="zh-CN" altLang="en-US" sz="2000" b="1" dirty="0"/>
              <a:t>为了使封闭环公差小些</a:t>
            </a:r>
            <a:r>
              <a:rPr lang="en-US" altLang="zh-CN" sz="2000" b="1" dirty="0"/>
              <a:t>,</a:t>
            </a:r>
            <a:r>
              <a:rPr lang="zh-CN" altLang="en-US" sz="2000" b="1" dirty="0"/>
              <a:t>或者封闭环公差一定时</a:t>
            </a:r>
            <a:r>
              <a:rPr lang="en-US" altLang="zh-CN" sz="2000" b="1" dirty="0"/>
              <a:t>,</a:t>
            </a:r>
            <a:r>
              <a:rPr lang="zh-CN" altLang="en-US" sz="2000" b="1" dirty="0"/>
              <a:t>要使组成环的公差大些</a:t>
            </a:r>
            <a:r>
              <a:rPr lang="en-US" altLang="zh-CN" sz="2000" b="1" dirty="0"/>
              <a:t>,</a:t>
            </a:r>
            <a:r>
              <a:rPr lang="zh-CN" altLang="en-US" sz="2000" b="1" dirty="0"/>
              <a:t>就应使组成数目尽可能少些</a:t>
            </a:r>
            <a:r>
              <a:rPr lang="en-US" altLang="zh-CN" sz="2000" b="1" dirty="0"/>
              <a:t>,</a:t>
            </a:r>
            <a:r>
              <a:rPr lang="zh-CN" altLang="en-US" sz="2000" b="1" dirty="0"/>
              <a:t>这就叫作</a:t>
            </a:r>
            <a:r>
              <a:rPr lang="zh-CN" altLang="en-US" sz="2000" b="1" dirty="0">
                <a:solidFill>
                  <a:srgbClr val="FF0000"/>
                </a:solidFill>
              </a:rPr>
              <a:t>最短尺寸链原则</a:t>
            </a:r>
            <a:r>
              <a:rPr lang="en-US" altLang="zh-CN" sz="2000" b="1" dirty="0"/>
              <a:t>,</a:t>
            </a:r>
            <a:r>
              <a:rPr lang="zh-CN" altLang="en-US" sz="2000" b="1" dirty="0"/>
              <a:t>在设计中应尽量遵守这一原则。</a:t>
            </a:r>
          </a:p>
        </p:txBody>
      </p:sp>
      <p:pic>
        <p:nvPicPr>
          <p:cNvPr id="5018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6363" y="1804244"/>
            <a:ext cx="2599518" cy="652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8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8669" y="1076281"/>
            <a:ext cx="6057900"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图文框 10">
            <a:hlinkClick r:id="rId5"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1990">
                                            <p:txEl>
                                              <p:pRg st="0" end="0"/>
                                            </p:txEl>
                                          </p:spTgt>
                                        </p:tgtEl>
                                        <p:attrNameLst>
                                          <p:attrName>style.visibility</p:attrName>
                                        </p:attrNameLst>
                                      </p:cBhvr>
                                      <p:to>
                                        <p:strVal val="visible"/>
                                      </p:to>
                                    </p:set>
                                    <p:animEffect transition="in" filter="wipe(left)">
                                      <p:cBhvr>
                                        <p:cTn id="7" dur="300"/>
                                        <p:tgtEl>
                                          <p:spTgt spid="4199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1998"/>
                                        </p:tgtEl>
                                        <p:attrNameLst>
                                          <p:attrName>style.visibility</p:attrName>
                                        </p:attrNameLst>
                                      </p:cBhvr>
                                      <p:to>
                                        <p:strVal val="visible"/>
                                      </p:to>
                                    </p:set>
                                    <p:animEffect transition="in" filter="wipe(left)">
                                      <p:cBhvr>
                                        <p:cTn id="12" dur="300"/>
                                        <p:tgtEl>
                                          <p:spTgt spid="419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0181"/>
                                        </p:tgtEl>
                                        <p:attrNameLst>
                                          <p:attrName>style.visibility</p:attrName>
                                        </p:attrNameLst>
                                      </p:cBhvr>
                                      <p:to>
                                        <p:strVal val="visible"/>
                                      </p:to>
                                    </p:set>
                                    <p:animEffect transition="in" filter="wipe(left)">
                                      <p:cBhvr>
                                        <p:cTn id="17" dur="500"/>
                                        <p:tgtEl>
                                          <p:spTgt spid="5018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0180"/>
                                        </p:tgtEl>
                                        <p:attrNameLst>
                                          <p:attrName>style.visibility</p:attrName>
                                        </p:attrNameLst>
                                      </p:cBhvr>
                                      <p:to>
                                        <p:strVal val="visible"/>
                                      </p:to>
                                    </p:set>
                                    <p:animEffect transition="in" filter="wipe(left)">
                                      <p:cBhvr>
                                        <p:cTn id="22" dur="500"/>
                                        <p:tgtEl>
                                          <p:spTgt spid="5018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7966"/>
                                        </p:tgtEl>
                                        <p:attrNameLst>
                                          <p:attrName>style.visibility</p:attrName>
                                        </p:attrNameLst>
                                      </p:cBhvr>
                                      <p:to>
                                        <p:strVal val="visible"/>
                                      </p:to>
                                    </p:set>
                                    <p:animEffect transition="in" filter="wipe(left)">
                                      <p:cBhvr>
                                        <p:cTn id="27" dur="500"/>
                                        <p:tgtEl>
                                          <p:spTgt spid="1796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0" grpId="0" build="p" autoUpdateAnimBg="0"/>
      <p:bldP spid="41998" grpId="0" autoUpdateAnimBg="0"/>
      <p:bldP spid="2"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xfrm>
            <a:off x="7030632" y="10318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BD7650E-1D48-4075-B5FE-A473F47C1926}" type="slidenum">
              <a:rPr kumimoji="0" lang="zh-CN" altLang="en-US" sz="2000" smtClean="0">
                <a:solidFill>
                  <a:srgbClr val="0000FF"/>
                </a:solidFill>
              </a:rPr>
              <a:pPr eaLnBrk="1" hangingPunct="1"/>
              <a:t>24</a:t>
            </a:fld>
            <a:endParaRPr kumimoji="0" lang="en-US" altLang="zh-CN" sz="2000" dirty="0" smtClean="0">
              <a:solidFill>
                <a:srgbClr val="0000FF"/>
              </a:solidFill>
            </a:endParaRPr>
          </a:p>
        </p:txBody>
      </p:sp>
      <p:sp>
        <p:nvSpPr>
          <p:cNvPr id="56324" name="Text Box 4"/>
          <p:cNvSpPr txBox="1">
            <a:spLocks noChangeArrowheads="1"/>
          </p:cNvSpPr>
          <p:nvPr/>
        </p:nvSpPr>
        <p:spPr bwMode="auto">
          <a:xfrm>
            <a:off x="689349" y="744713"/>
            <a:ext cx="772313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        </a:t>
            </a:r>
            <a:r>
              <a:rPr lang="zh-CN" altLang="en-US" b="1" dirty="0"/>
              <a:t>根据组成环的公称尺寸和极限偏差</a:t>
            </a:r>
            <a:r>
              <a:rPr lang="zh-CN" altLang="en-US" dirty="0"/>
              <a:t>，</a:t>
            </a:r>
            <a:r>
              <a:rPr lang="zh-CN" altLang="en-US" b="1" dirty="0">
                <a:solidFill>
                  <a:srgbClr val="FF3300"/>
                </a:solidFill>
              </a:rPr>
              <a:t>计算封闭环的公称尺寸及其极限偏差</a:t>
            </a:r>
            <a:r>
              <a:rPr lang="zh-CN" altLang="en-US" dirty="0"/>
              <a:t>。</a:t>
            </a:r>
            <a:endParaRPr lang="zh-CN" altLang="en-US" b="1" dirty="0"/>
          </a:p>
        </p:txBody>
      </p:sp>
      <p:sp>
        <p:nvSpPr>
          <p:cNvPr id="56325" name="Text Box 5"/>
          <p:cNvSpPr txBox="1">
            <a:spLocks noChangeArrowheads="1"/>
          </p:cNvSpPr>
          <p:nvPr/>
        </p:nvSpPr>
        <p:spPr bwMode="auto">
          <a:xfrm>
            <a:off x="1329971" y="315795"/>
            <a:ext cx="6076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11.2.2 正计算（校核计算）</a:t>
            </a:r>
            <a:r>
              <a:rPr lang="zh-CN" altLang="en-US" dirty="0"/>
              <a:t> </a:t>
            </a:r>
          </a:p>
        </p:txBody>
      </p:sp>
      <p:sp>
        <p:nvSpPr>
          <p:cNvPr id="56326" name="Text Box 6"/>
          <p:cNvSpPr txBox="1">
            <a:spLocks noChangeArrowheads="1"/>
          </p:cNvSpPr>
          <p:nvPr/>
        </p:nvSpPr>
        <p:spPr bwMode="auto">
          <a:xfrm>
            <a:off x="1249306" y="3081637"/>
            <a:ext cx="461803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例11.3 图11.</a:t>
            </a:r>
            <a:r>
              <a:rPr lang="zh-CN" altLang="en-US" b="1" dirty="0" smtClean="0"/>
              <a:t>7（</a:t>
            </a:r>
            <a:r>
              <a:rPr lang="en-US" altLang="zh-CN" b="1" dirty="0" smtClean="0"/>
              <a:t>a</a:t>
            </a:r>
            <a:r>
              <a:rPr lang="zh-CN" altLang="en-US" b="1" dirty="0" smtClean="0"/>
              <a:t>） </a:t>
            </a:r>
            <a:r>
              <a:rPr lang="zh-CN" altLang="en-US" b="1" dirty="0"/>
              <a:t>加工顺序为:</a:t>
            </a:r>
          </a:p>
        </p:txBody>
      </p:sp>
      <p:sp>
        <p:nvSpPr>
          <p:cNvPr id="56334" name="Rectangle 14"/>
          <p:cNvSpPr>
            <a:spLocks noChangeArrowheads="1"/>
          </p:cNvSpPr>
          <p:nvPr/>
        </p:nvSpPr>
        <p:spPr bwMode="auto">
          <a:xfrm>
            <a:off x="1182877" y="5079887"/>
            <a:ext cx="2849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t>试求壁厚</a:t>
            </a:r>
            <a:r>
              <a:rPr lang="en-US" altLang="zh-CN" b="1" i="1" dirty="0">
                <a:solidFill>
                  <a:srgbClr val="FF3300"/>
                </a:solidFill>
              </a:rPr>
              <a:t>N</a:t>
            </a:r>
            <a:r>
              <a:rPr lang="en-US" altLang="zh-CN" b="1" dirty="0"/>
              <a:t>。</a:t>
            </a:r>
          </a:p>
        </p:txBody>
      </p:sp>
      <p:sp>
        <p:nvSpPr>
          <p:cNvPr id="56356" name="Rectangle 36"/>
          <p:cNvSpPr>
            <a:spLocks noChangeArrowheads="1"/>
          </p:cNvSpPr>
          <p:nvPr/>
        </p:nvSpPr>
        <p:spPr bwMode="auto">
          <a:xfrm>
            <a:off x="626609" y="1542112"/>
            <a:ext cx="495458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t>        正计算的目的是</a:t>
            </a:r>
            <a:r>
              <a:rPr lang="en-US" altLang="zh-CN" b="1" dirty="0"/>
              <a:t> </a:t>
            </a:r>
            <a:r>
              <a:rPr lang="zh-CN" altLang="en-US" b="1" dirty="0"/>
              <a:t>校核图样上 标注的各组成环的公称尺寸和极限偏差，在加工后是否能满足总技术要求，即验证设计的正确性。</a:t>
            </a:r>
          </a:p>
        </p:txBody>
      </p:sp>
      <p:pic>
        <p:nvPicPr>
          <p:cNvPr id="18562" name="Picture 1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9306" y="3598231"/>
            <a:ext cx="4867275"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563" name="Picture 1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8833" y="1448816"/>
            <a:ext cx="2232728" cy="3389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6325">
                                            <p:txEl>
                                              <p:pRg st="0" end="0"/>
                                            </p:txEl>
                                          </p:spTgt>
                                        </p:tgtEl>
                                        <p:attrNameLst>
                                          <p:attrName>style.visibility</p:attrName>
                                        </p:attrNameLst>
                                      </p:cBhvr>
                                      <p:to>
                                        <p:strVal val="visible"/>
                                      </p:to>
                                    </p:set>
                                    <p:animEffect transition="in" filter="wipe(left)">
                                      <p:cBhvr>
                                        <p:cTn id="7" dur="300"/>
                                        <p:tgtEl>
                                          <p:spTgt spid="5632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6324"/>
                                        </p:tgtEl>
                                        <p:attrNameLst>
                                          <p:attrName>style.visibility</p:attrName>
                                        </p:attrNameLst>
                                      </p:cBhvr>
                                      <p:to>
                                        <p:strVal val="visible"/>
                                      </p:to>
                                    </p:set>
                                    <p:animEffect transition="in" filter="wipe(left)">
                                      <p:cBhvr>
                                        <p:cTn id="12" dur="300"/>
                                        <p:tgtEl>
                                          <p:spTgt spid="563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356"/>
                                        </p:tgtEl>
                                        <p:attrNameLst>
                                          <p:attrName>style.visibility</p:attrName>
                                        </p:attrNameLst>
                                      </p:cBhvr>
                                      <p:to>
                                        <p:strVal val="visible"/>
                                      </p:to>
                                    </p:set>
                                    <p:animEffect transition="in" filter="wipe(left)">
                                      <p:cBhvr>
                                        <p:cTn id="17" dur="2000"/>
                                        <p:tgtEl>
                                          <p:spTgt spid="5635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6326"/>
                                        </p:tgtEl>
                                        <p:attrNameLst>
                                          <p:attrName>style.visibility</p:attrName>
                                        </p:attrNameLst>
                                      </p:cBhvr>
                                      <p:to>
                                        <p:strVal val="visible"/>
                                      </p:to>
                                    </p:set>
                                    <p:animEffect transition="in" filter="wipe(left)">
                                      <p:cBhvr>
                                        <p:cTn id="22" dur="300"/>
                                        <p:tgtEl>
                                          <p:spTgt spid="5632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8563"/>
                                        </p:tgtEl>
                                        <p:attrNameLst>
                                          <p:attrName>style.visibility</p:attrName>
                                        </p:attrNameLst>
                                      </p:cBhvr>
                                      <p:to>
                                        <p:strVal val="visible"/>
                                      </p:to>
                                    </p:set>
                                    <p:anim calcmode="lin" valueType="num">
                                      <p:cBhvr additive="base">
                                        <p:cTn id="27" dur="500" fill="hold"/>
                                        <p:tgtEl>
                                          <p:spTgt spid="18563"/>
                                        </p:tgtEl>
                                        <p:attrNameLst>
                                          <p:attrName>ppt_x</p:attrName>
                                        </p:attrNameLst>
                                      </p:cBhvr>
                                      <p:tavLst>
                                        <p:tav tm="0">
                                          <p:val>
                                            <p:strVal val="#ppt_x"/>
                                          </p:val>
                                        </p:tav>
                                        <p:tav tm="100000">
                                          <p:val>
                                            <p:strVal val="#ppt_x"/>
                                          </p:val>
                                        </p:tav>
                                      </p:tavLst>
                                    </p:anim>
                                    <p:anim calcmode="lin" valueType="num">
                                      <p:cBhvr additive="base">
                                        <p:cTn id="28" dur="500" fill="hold"/>
                                        <p:tgtEl>
                                          <p:spTgt spid="1856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8562"/>
                                        </p:tgtEl>
                                        <p:attrNameLst>
                                          <p:attrName>style.visibility</p:attrName>
                                        </p:attrNameLst>
                                      </p:cBhvr>
                                      <p:to>
                                        <p:strVal val="visible"/>
                                      </p:to>
                                    </p:set>
                                    <p:animEffect transition="in" filter="wipe(left)">
                                      <p:cBhvr>
                                        <p:cTn id="33" dur="500"/>
                                        <p:tgtEl>
                                          <p:spTgt spid="1856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56334"/>
                                        </p:tgtEl>
                                        <p:attrNameLst>
                                          <p:attrName>style.visibility</p:attrName>
                                        </p:attrNameLst>
                                      </p:cBhvr>
                                      <p:to>
                                        <p:strVal val="visible"/>
                                      </p:to>
                                    </p:set>
                                    <p:animEffect transition="in" filter="wipe(left)">
                                      <p:cBhvr>
                                        <p:cTn id="38" dur="300"/>
                                        <p:tgtEl>
                                          <p:spTgt spid="56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utoUpdateAnimBg="0"/>
      <p:bldP spid="56325" grpId="0" build="p" autoUpdateAnimBg="0"/>
      <p:bldP spid="56326" grpId="0" autoUpdateAnimBg="0"/>
      <p:bldP spid="56334" grpId="0" autoUpdateAnimBg="0"/>
      <p:bldP spid="563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xfrm>
            <a:off x="7129953" y="139896"/>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BB43F27-9CD5-4559-9CC9-34F468DFB2D6}" type="slidenum">
              <a:rPr kumimoji="0" lang="zh-CN" altLang="en-US" sz="2000" smtClean="0">
                <a:solidFill>
                  <a:srgbClr val="0000FF"/>
                </a:solidFill>
              </a:rPr>
              <a:pPr eaLnBrk="1" hangingPunct="1"/>
              <a:t>25</a:t>
            </a:fld>
            <a:endParaRPr kumimoji="0" lang="en-US" altLang="zh-CN" sz="2000" dirty="0" smtClean="0">
              <a:solidFill>
                <a:srgbClr val="0000FF"/>
              </a:solidFill>
            </a:endParaRPr>
          </a:p>
        </p:txBody>
      </p:sp>
      <p:sp>
        <p:nvSpPr>
          <p:cNvPr id="8201" name="Text Box 9"/>
          <p:cNvSpPr txBox="1">
            <a:spLocks noChangeArrowheads="1"/>
          </p:cNvSpPr>
          <p:nvPr/>
        </p:nvSpPr>
        <p:spPr bwMode="auto">
          <a:xfrm>
            <a:off x="1375648" y="319348"/>
            <a:ext cx="4333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解</a:t>
            </a:r>
            <a:r>
              <a:rPr lang="en-US" altLang="zh-CN" b="1" dirty="0" smtClean="0"/>
              <a:t>:</a:t>
            </a:r>
            <a:r>
              <a:rPr lang="zh-CN" altLang="en-US" b="1" dirty="0" smtClean="0"/>
              <a:t>  </a:t>
            </a:r>
            <a:r>
              <a:rPr lang="zh-CN" altLang="en-US" b="1" dirty="0"/>
              <a:t>(1) </a:t>
            </a:r>
            <a:r>
              <a:rPr lang="zh-CN" altLang="en-US" b="1" dirty="0">
                <a:latin typeface="宋体" pitchFamily="2" charset="-122"/>
              </a:rPr>
              <a:t>画尺寸链图</a:t>
            </a:r>
            <a:r>
              <a:rPr lang="zh-CN" altLang="en-US" b="1" dirty="0"/>
              <a:t> </a:t>
            </a:r>
          </a:p>
        </p:txBody>
      </p:sp>
      <p:sp>
        <p:nvSpPr>
          <p:cNvPr id="8244" name="Text Box 52"/>
          <p:cNvSpPr txBox="1">
            <a:spLocks noChangeArrowheads="1"/>
          </p:cNvSpPr>
          <p:nvPr/>
        </p:nvSpPr>
        <p:spPr bwMode="auto">
          <a:xfrm>
            <a:off x="1153698" y="2953665"/>
            <a:ext cx="5113947"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spcBef>
                <a:spcPct val="50000"/>
              </a:spcBef>
            </a:pPr>
            <a:r>
              <a:rPr lang="zh-CN" altLang="en-US" b="1" dirty="0">
                <a:latin typeface="宋体" pitchFamily="2" charset="-122"/>
              </a:rPr>
              <a:t>按加工</a:t>
            </a:r>
            <a:r>
              <a:rPr lang="zh-CN" altLang="en-US" b="1" dirty="0"/>
              <a:t>顺序画</a:t>
            </a:r>
            <a:r>
              <a:rPr lang="zh-CN" altLang="en-US" b="1" dirty="0">
                <a:latin typeface="宋体" pitchFamily="2" charset="-122"/>
              </a:rPr>
              <a:t>尺寸链</a:t>
            </a:r>
            <a:r>
              <a:rPr lang="zh-CN" altLang="en-US" b="1" dirty="0" smtClean="0">
                <a:latin typeface="宋体" pitchFamily="2" charset="-122"/>
              </a:rPr>
              <a:t>图</a:t>
            </a:r>
            <a:r>
              <a:rPr lang="en-US" altLang="zh-CN" b="1" dirty="0" smtClean="0">
                <a:latin typeface="宋体" pitchFamily="2" charset="-122"/>
              </a:rPr>
              <a:t>11.7</a:t>
            </a:r>
            <a:r>
              <a:rPr lang="zh-CN" altLang="en-US" b="1" dirty="0" smtClean="0">
                <a:latin typeface="宋体" pitchFamily="2" charset="-122"/>
              </a:rPr>
              <a:t>（</a:t>
            </a:r>
            <a:r>
              <a:rPr lang="en-US" altLang="zh-CN" b="1" dirty="0" smtClean="0">
                <a:latin typeface="宋体" pitchFamily="2" charset="-122"/>
              </a:rPr>
              <a:t>b</a:t>
            </a:r>
            <a:r>
              <a:rPr lang="zh-CN" altLang="en-US" b="1" dirty="0" smtClean="0">
                <a:latin typeface="宋体" pitchFamily="2" charset="-122"/>
              </a:rPr>
              <a:t>）。</a:t>
            </a:r>
            <a:endParaRPr lang="en-US" altLang="zh-CN" b="1" dirty="0">
              <a:latin typeface="宋体" pitchFamily="2" charset="-122"/>
            </a:endParaRPr>
          </a:p>
        </p:txBody>
      </p:sp>
      <mc:AlternateContent xmlns:mc="http://schemas.openxmlformats.org/markup-compatibility/2006" xmlns:a14="http://schemas.microsoft.com/office/drawing/2010/main">
        <mc:Choice Requires="a14">
          <p:sp>
            <p:nvSpPr>
              <p:cNvPr id="8211" name="Text Box 19"/>
              <p:cNvSpPr txBox="1">
                <a:spLocks noChangeArrowheads="1"/>
              </p:cNvSpPr>
              <p:nvPr/>
            </p:nvSpPr>
            <p:spPr bwMode="auto">
              <a:xfrm>
                <a:off x="665334" y="4519895"/>
                <a:ext cx="4833938" cy="83099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ts val="0"/>
                  </a:spcBef>
                </a:pPr>
                <a:r>
                  <a:rPr lang="zh-CN" altLang="en-US" b="1" dirty="0" smtClean="0"/>
                  <a:t>         壁厚是车外圆、镗孔后形成</a:t>
                </a:r>
                <a:endParaRPr lang="en-US" altLang="zh-CN" b="1" dirty="0" smtClean="0"/>
              </a:p>
              <a:p>
                <a:pPr eaLnBrk="1" hangingPunct="1">
                  <a:spcBef>
                    <a:spcPts val="0"/>
                  </a:spcBef>
                </a:pPr>
                <a:r>
                  <a:rPr lang="zh-CN" altLang="en-US" b="1" dirty="0" smtClean="0"/>
                  <a:t>的，故为</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𝟎</m:t>
                        </m:r>
                      </m:sub>
                    </m:sSub>
                    <m:r>
                      <a:rPr lang="en-US" altLang="zh-CN" b="1" i="1">
                        <a:latin typeface="Cambria Math"/>
                      </a:rPr>
                      <m:t> </m:t>
                    </m:r>
                  </m:oMath>
                </a14:m>
                <a:r>
                  <a:rPr lang="zh-CN" altLang="en-US" b="1" dirty="0" smtClean="0"/>
                  <a:t>。</a:t>
                </a:r>
                <a:endParaRPr lang="zh-CN" altLang="en-US" b="1" baseline="-30000" dirty="0"/>
              </a:p>
            </p:txBody>
          </p:sp>
        </mc:Choice>
        <mc:Fallback xmlns="">
          <p:sp>
            <p:nvSpPr>
              <p:cNvPr id="8211" name="Text Box 19"/>
              <p:cNvSpPr txBox="1">
                <a:spLocks noRot="1" noChangeAspect="1" noMove="1" noResize="1" noEditPoints="1" noAdjustHandles="1" noChangeArrowheads="1" noChangeShapeType="1" noTextEdit="1"/>
              </p:cNvSpPr>
              <p:nvPr/>
            </p:nvSpPr>
            <p:spPr bwMode="auto">
              <a:xfrm>
                <a:off x="665334" y="4519895"/>
                <a:ext cx="4833938" cy="830997"/>
              </a:xfrm>
              <a:prstGeom prst="rect">
                <a:avLst/>
              </a:prstGeom>
              <a:blipFill rotWithShape="1">
                <a:blip r:embed="rId2"/>
                <a:stretch>
                  <a:fillRect l="-1892" t="-8029" b="-1313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8283" name="Rectangle 91"/>
          <p:cNvSpPr>
            <a:spLocks noChangeArrowheads="1"/>
          </p:cNvSpPr>
          <p:nvPr/>
        </p:nvSpPr>
        <p:spPr bwMode="auto">
          <a:xfrm>
            <a:off x="779371" y="1512106"/>
            <a:ext cx="484908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b="1" dirty="0">
                <a:latin typeface="宋体" pitchFamily="2" charset="-122"/>
              </a:rPr>
              <a:t>    内、外圆的同轴度公差作线性</a:t>
            </a:r>
            <a:r>
              <a:rPr lang="zh-CN" altLang="en-US" b="1" dirty="0" smtClean="0">
                <a:latin typeface="宋体" pitchFamily="2" charset="-122"/>
              </a:rPr>
              <a:t>尺寸，设为</a:t>
            </a:r>
            <a:r>
              <a:rPr lang="en-US" altLang="zh-CN" b="1" i="1" dirty="0" smtClean="0">
                <a:latin typeface="宋体" pitchFamily="2" charset="-122"/>
              </a:rPr>
              <a:t>A</a:t>
            </a:r>
            <a:r>
              <a:rPr lang="en-US" altLang="zh-CN" b="1" baseline="-25000" dirty="0" smtClean="0"/>
              <a:t>3</a:t>
            </a:r>
            <a:r>
              <a:rPr lang="zh-CN" altLang="en-US" b="1" dirty="0" smtClean="0">
                <a:latin typeface="宋体" pitchFamily="2" charset="-122"/>
              </a:rPr>
              <a:t>。</a:t>
            </a:r>
            <a:endParaRPr lang="zh-CN" altLang="en-US" b="1" dirty="0">
              <a:latin typeface="宋体" pitchFamily="2" charset="-122"/>
            </a:endParaRPr>
          </a:p>
        </p:txBody>
      </p:sp>
      <p:pic>
        <p:nvPicPr>
          <p:cNvPr id="20054" name="Picture 59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8113" y="2343103"/>
            <a:ext cx="2958899" cy="716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059" name="Picture 6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2406" y="209233"/>
            <a:ext cx="1911891" cy="2993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064" name="Picture 60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8304" y="3303743"/>
            <a:ext cx="251460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 name="矩形 1"/>
              <p:cNvSpPr/>
              <p:nvPr/>
            </p:nvSpPr>
            <p:spPr>
              <a:xfrm>
                <a:off x="784550" y="717073"/>
                <a:ext cx="4572000" cy="830997"/>
              </a:xfrm>
              <a:prstGeom prst="rect">
                <a:avLst/>
              </a:prstGeom>
            </p:spPr>
            <p:txBody>
              <a:bodyPr>
                <a:spAutoFit/>
              </a:bodyPr>
              <a:lstStyle/>
              <a:p>
                <a:r>
                  <a:rPr lang="zh-CN" altLang="en-US" b="1" dirty="0" smtClean="0"/>
                  <a:t>        </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𝟏</m:t>
                        </m:r>
                      </m:sub>
                    </m:sSub>
                  </m:oMath>
                </a14:m>
                <a:r>
                  <a:rPr lang="zh-CN" altLang="en-US" b="1" dirty="0" smtClean="0"/>
                  <a:t>、</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𝟐</m:t>
                        </m:r>
                      </m:sub>
                    </m:sSub>
                    <m:r>
                      <a:rPr lang="en-US" altLang="zh-CN" b="1" i="1">
                        <a:latin typeface="Cambria Math"/>
                      </a:rPr>
                      <m:t> </m:t>
                    </m:r>
                  </m:oMath>
                </a14:m>
                <a:r>
                  <a:rPr lang="en-US" altLang="zh-CN" b="1" dirty="0" smtClean="0"/>
                  <a:t> </a:t>
                </a:r>
                <a:r>
                  <a:rPr lang="zh-CN" altLang="en-US" b="1" dirty="0" smtClean="0"/>
                  <a:t>尺寸对</a:t>
                </a:r>
                <a:r>
                  <a:rPr lang="zh-CN" altLang="en-US" b="1" dirty="0"/>
                  <a:t>加工</a:t>
                </a:r>
                <a:r>
                  <a:rPr lang="zh-CN" altLang="en-US" b="1" dirty="0" smtClean="0"/>
                  <a:t>基准</a:t>
                </a:r>
                <a:r>
                  <a:rPr lang="zh-CN" altLang="en-US" b="1" dirty="0"/>
                  <a:t>是</a:t>
                </a:r>
                <a:r>
                  <a:rPr lang="zh-CN" altLang="en-US" b="1" dirty="0" smtClean="0"/>
                  <a:t>对称性的</a:t>
                </a:r>
                <a:r>
                  <a:rPr lang="en-US" altLang="zh-CN" b="1" dirty="0" smtClean="0"/>
                  <a:t>,</a:t>
                </a:r>
                <a:r>
                  <a:rPr lang="zh-CN" altLang="en-US" b="1" dirty="0" smtClean="0"/>
                  <a:t>取</a:t>
                </a:r>
                <a:r>
                  <a:rPr lang="zh-CN" altLang="en-US" b="1" dirty="0"/>
                  <a:t>半值画尺寸链</a:t>
                </a:r>
                <a:r>
                  <a:rPr lang="zh-CN" altLang="en-US" b="1" dirty="0" smtClean="0"/>
                  <a:t>图。</a:t>
                </a:r>
                <a:endParaRPr lang="zh-CN" altLang="en-US" b="1" dirty="0"/>
              </a:p>
            </p:txBody>
          </p:sp>
        </mc:Choice>
        <mc:Fallback xmlns="">
          <p:sp>
            <p:nvSpPr>
              <p:cNvPr id="2" name="矩形 1"/>
              <p:cNvSpPr>
                <a:spLocks noRot="1" noChangeAspect="1" noMove="1" noResize="1" noEditPoints="1" noAdjustHandles="1" noChangeArrowheads="1" noChangeShapeType="1" noTextEdit="1"/>
              </p:cNvSpPr>
              <p:nvPr/>
            </p:nvSpPr>
            <p:spPr>
              <a:xfrm>
                <a:off x="784550" y="717073"/>
                <a:ext cx="4572000" cy="830997"/>
              </a:xfrm>
              <a:prstGeom prst="rect">
                <a:avLst/>
              </a:prstGeom>
              <a:blipFill rotWithShape="1">
                <a:blip r:embed="rId6"/>
                <a:stretch>
                  <a:fillRect l="-2133" t="-8088" b="-16912"/>
                </a:stretch>
              </a:blipFill>
            </p:spPr>
            <p:txBody>
              <a:bodyPr/>
              <a:lstStyle/>
              <a:p>
                <a:r>
                  <a:rPr lang="zh-CN" altLang="en-US">
                    <a:noFill/>
                  </a:rPr>
                  <a:t> </a:t>
                </a:r>
              </a:p>
            </p:txBody>
          </p:sp>
        </mc:Fallback>
      </mc:AlternateContent>
      <p:pic>
        <p:nvPicPr>
          <p:cNvPr id="20081" name="Picture 6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3022" y="3526129"/>
            <a:ext cx="428625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直接箭头连接符 9"/>
          <p:cNvCxnSpPr/>
          <p:nvPr/>
        </p:nvCxnSpPr>
        <p:spPr bwMode="auto">
          <a:xfrm flipV="1">
            <a:off x="7078351" y="3707104"/>
            <a:ext cx="0" cy="1113089"/>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直接箭头连接符 28"/>
          <p:cNvCxnSpPr/>
          <p:nvPr/>
        </p:nvCxnSpPr>
        <p:spPr bwMode="auto">
          <a:xfrm flipV="1">
            <a:off x="7211516" y="5235692"/>
            <a:ext cx="0" cy="481527"/>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箭头连接符 13"/>
          <p:cNvCxnSpPr/>
          <p:nvPr/>
        </p:nvCxnSpPr>
        <p:spPr bwMode="auto">
          <a:xfrm>
            <a:off x="6267638" y="3604334"/>
            <a:ext cx="0" cy="523783"/>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p:nvPr/>
        </p:nvCxnSpPr>
        <p:spPr bwMode="auto">
          <a:xfrm>
            <a:off x="6019061" y="4296799"/>
            <a:ext cx="0" cy="747945"/>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p:nvPr/>
        </p:nvCxnSpPr>
        <p:spPr bwMode="auto">
          <a:xfrm>
            <a:off x="7211516" y="5026988"/>
            <a:ext cx="618589"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0084" name="Picture 6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3022" y="4086094"/>
            <a:ext cx="34099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086" name="Picture 6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08272" y="5306813"/>
            <a:ext cx="40957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088" name="Picture 6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36847" y="5832633"/>
            <a:ext cx="1477384" cy="731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201"/>
                                        </p:tgtEl>
                                        <p:attrNameLst>
                                          <p:attrName>style.visibility</p:attrName>
                                        </p:attrNameLst>
                                      </p:cBhvr>
                                      <p:to>
                                        <p:strVal val="visible"/>
                                      </p:to>
                                    </p:set>
                                    <p:animEffect transition="in" filter="wipe(left)">
                                      <p:cBhvr>
                                        <p:cTn id="7" dur="300"/>
                                        <p:tgtEl>
                                          <p:spTgt spid="82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20059"/>
                                        </p:tgtEl>
                                        <p:attrNameLst>
                                          <p:attrName>style.visibility</p:attrName>
                                        </p:attrNameLst>
                                      </p:cBhvr>
                                      <p:to>
                                        <p:strVal val="visible"/>
                                      </p:to>
                                    </p:set>
                                    <p:anim calcmode="lin" valueType="num">
                                      <p:cBhvr additive="base">
                                        <p:cTn id="12" dur="500" fill="hold"/>
                                        <p:tgtEl>
                                          <p:spTgt spid="20059"/>
                                        </p:tgtEl>
                                        <p:attrNameLst>
                                          <p:attrName>ppt_x</p:attrName>
                                        </p:attrNameLst>
                                      </p:cBhvr>
                                      <p:tavLst>
                                        <p:tav tm="0">
                                          <p:val>
                                            <p:strVal val="1+#ppt_w/2"/>
                                          </p:val>
                                        </p:tav>
                                        <p:tav tm="100000">
                                          <p:val>
                                            <p:strVal val="#ppt_x"/>
                                          </p:val>
                                        </p:tav>
                                      </p:tavLst>
                                    </p:anim>
                                    <p:anim calcmode="lin" valueType="num">
                                      <p:cBhvr additive="base">
                                        <p:cTn id="13" dur="500" fill="hold"/>
                                        <p:tgtEl>
                                          <p:spTgt spid="2005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283"/>
                                        </p:tgtEl>
                                        <p:attrNameLst>
                                          <p:attrName>style.visibility</p:attrName>
                                        </p:attrNameLst>
                                      </p:cBhvr>
                                      <p:to>
                                        <p:strVal val="visible"/>
                                      </p:to>
                                    </p:set>
                                    <p:animEffect transition="in" filter="wipe(left)">
                                      <p:cBhvr>
                                        <p:cTn id="23" dur="300"/>
                                        <p:tgtEl>
                                          <p:spTgt spid="828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0054"/>
                                        </p:tgtEl>
                                        <p:attrNameLst>
                                          <p:attrName>style.visibility</p:attrName>
                                        </p:attrNameLst>
                                      </p:cBhvr>
                                      <p:to>
                                        <p:strVal val="visible"/>
                                      </p:to>
                                    </p:set>
                                    <p:animEffect transition="in" filter="wipe(left)">
                                      <p:cBhvr>
                                        <p:cTn id="28" dur="500"/>
                                        <p:tgtEl>
                                          <p:spTgt spid="2005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8244"/>
                                        </p:tgtEl>
                                        <p:attrNameLst>
                                          <p:attrName>style.visibility</p:attrName>
                                        </p:attrNameLst>
                                      </p:cBhvr>
                                      <p:to>
                                        <p:strVal val="visible"/>
                                      </p:to>
                                    </p:set>
                                    <p:animEffect transition="in" filter="wipe(left)">
                                      <p:cBhvr>
                                        <p:cTn id="33" dur="300"/>
                                        <p:tgtEl>
                                          <p:spTgt spid="8244"/>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0064"/>
                                        </p:tgtEl>
                                        <p:attrNameLst>
                                          <p:attrName>style.visibility</p:attrName>
                                        </p:attrNameLst>
                                      </p:cBhvr>
                                      <p:to>
                                        <p:strVal val="visible"/>
                                      </p:to>
                                    </p:set>
                                    <p:anim calcmode="lin" valueType="num">
                                      <p:cBhvr additive="base">
                                        <p:cTn id="38" dur="500" fill="hold"/>
                                        <p:tgtEl>
                                          <p:spTgt spid="20064"/>
                                        </p:tgtEl>
                                        <p:attrNameLst>
                                          <p:attrName>ppt_x</p:attrName>
                                        </p:attrNameLst>
                                      </p:cBhvr>
                                      <p:tavLst>
                                        <p:tav tm="0">
                                          <p:val>
                                            <p:strVal val="#ppt_x"/>
                                          </p:val>
                                        </p:tav>
                                        <p:tav tm="100000">
                                          <p:val>
                                            <p:strVal val="#ppt_x"/>
                                          </p:val>
                                        </p:tav>
                                      </p:tavLst>
                                    </p:anim>
                                    <p:anim calcmode="lin" valueType="num">
                                      <p:cBhvr additive="base">
                                        <p:cTn id="39" dur="500" fill="hold"/>
                                        <p:tgtEl>
                                          <p:spTgt spid="2006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0081"/>
                                        </p:tgtEl>
                                        <p:attrNameLst>
                                          <p:attrName>style.visibility</p:attrName>
                                        </p:attrNameLst>
                                      </p:cBhvr>
                                      <p:to>
                                        <p:strVal val="visible"/>
                                      </p:to>
                                    </p:set>
                                    <p:animEffect transition="in" filter="wipe(left)">
                                      <p:cBhvr>
                                        <p:cTn id="44" dur="500"/>
                                        <p:tgtEl>
                                          <p:spTgt spid="2008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down)">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wipe(up)">
                                      <p:cBhvr>
                                        <p:cTn id="64" dur="500"/>
                                        <p:tgtEl>
                                          <p:spTgt spid="3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down)">
                                      <p:cBhvr>
                                        <p:cTn id="69" dur="500"/>
                                        <p:tgtEl>
                                          <p:spTgt spid="2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20084"/>
                                        </p:tgtEl>
                                        <p:attrNameLst>
                                          <p:attrName>style.visibility</p:attrName>
                                        </p:attrNameLst>
                                      </p:cBhvr>
                                      <p:to>
                                        <p:strVal val="visible"/>
                                      </p:to>
                                    </p:set>
                                    <p:animEffect transition="in" filter="wipe(left)">
                                      <p:cBhvr>
                                        <p:cTn id="74" dur="500"/>
                                        <p:tgtEl>
                                          <p:spTgt spid="20084"/>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8211"/>
                                        </p:tgtEl>
                                        <p:attrNameLst>
                                          <p:attrName>style.visibility</p:attrName>
                                        </p:attrNameLst>
                                      </p:cBhvr>
                                      <p:to>
                                        <p:strVal val="visible"/>
                                      </p:to>
                                    </p:set>
                                    <p:animEffect transition="in" filter="wipe(left)">
                                      <p:cBhvr>
                                        <p:cTn id="79" dur="2000"/>
                                        <p:tgtEl>
                                          <p:spTgt spid="8211"/>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20086"/>
                                        </p:tgtEl>
                                        <p:attrNameLst>
                                          <p:attrName>style.visibility</p:attrName>
                                        </p:attrNameLst>
                                      </p:cBhvr>
                                      <p:to>
                                        <p:strVal val="visible"/>
                                      </p:to>
                                    </p:set>
                                    <p:animEffect transition="in" filter="wipe(left)">
                                      <p:cBhvr>
                                        <p:cTn id="84" dur="500"/>
                                        <p:tgtEl>
                                          <p:spTgt spid="20086"/>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20088"/>
                                        </p:tgtEl>
                                        <p:attrNameLst>
                                          <p:attrName>style.visibility</p:attrName>
                                        </p:attrNameLst>
                                      </p:cBhvr>
                                      <p:to>
                                        <p:strVal val="visible"/>
                                      </p:to>
                                    </p:set>
                                    <p:animEffect transition="in" filter="wipe(left)">
                                      <p:cBhvr>
                                        <p:cTn id="89" dur="500"/>
                                        <p:tgtEl>
                                          <p:spTgt spid="20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autoUpdateAnimBg="0"/>
      <p:bldP spid="8244" grpId="0" autoUpdateAnimBg="0"/>
      <p:bldP spid="8211" grpId="0"/>
      <p:bldP spid="8283" grpId="0" autoUpdateAnimBg="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xfrm>
            <a:off x="7070187" y="242484"/>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61BE005-EB2F-4FB0-BE03-4E6F6D45480B}" type="slidenum">
              <a:rPr kumimoji="0" lang="zh-CN" altLang="en-US" sz="2000" smtClean="0">
                <a:solidFill>
                  <a:srgbClr val="0000FF"/>
                </a:solidFill>
              </a:rPr>
              <a:pPr eaLnBrk="1" hangingPunct="1"/>
              <a:t>26</a:t>
            </a:fld>
            <a:endParaRPr kumimoji="0" lang="en-US" altLang="zh-CN" sz="2000" dirty="0" smtClean="0">
              <a:solidFill>
                <a:srgbClr val="0000FF"/>
              </a:solidFill>
            </a:endParaRPr>
          </a:p>
        </p:txBody>
      </p:sp>
      <p:sp>
        <p:nvSpPr>
          <p:cNvPr id="17412" name="Text Box 4"/>
          <p:cNvSpPr txBox="1">
            <a:spLocks noChangeArrowheads="1"/>
          </p:cNvSpPr>
          <p:nvPr/>
        </p:nvSpPr>
        <p:spPr bwMode="auto">
          <a:xfrm>
            <a:off x="1114668" y="815679"/>
            <a:ext cx="20812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ts val="0"/>
              </a:spcBef>
            </a:pPr>
            <a:r>
              <a:rPr lang="zh-CN" altLang="en-US" b="1" dirty="0"/>
              <a:t>(3) </a:t>
            </a:r>
            <a:r>
              <a:rPr lang="zh-CN" altLang="en-US" b="1" dirty="0" smtClean="0">
                <a:latin typeface="宋体" pitchFamily="2" charset="-122"/>
              </a:rPr>
              <a:t>计算</a:t>
            </a:r>
            <a:endParaRPr lang="en-US" altLang="zh-CN" b="1" dirty="0" smtClean="0"/>
          </a:p>
        </p:txBody>
      </p:sp>
      <p:pic>
        <p:nvPicPr>
          <p:cNvPr id="20861" name="Picture 3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484" y="1346971"/>
            <a:ext cx="5132454" cy="1121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63" name="Picture 38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742" y="2577728"/>
            <a:ext cx="5366433" cy="1292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64" name="Picture 38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4511" y="3879554"/>
            <a:ext cx="5845856" cy="1296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6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5539" y="469834"/>
            <a:ext cx="1806004" cy="160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29341" y="2206147"/>
            <a:ext cx="2438400"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412"/>
                                        </p:tgtEl>
                                        <p:attrNameLst>
                                          <p:attrName>style.visibility</p:attrName>
                                        </p:attrNameLst>
                                      </p:cBhvr>
                                      <p:to>
                                        <p:strVal val="visible"/>
                                      </p:to>
                                    </p:set>
                                    <p:animEffect transition="in" filter="wipe(left)">
                                      <p:cBhvr>
                                        <p:cTn id="7" dur="300"/>
                                        <p:tgtEl>
                                          <p:spTgt spid="174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up)">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3250"/>
                                        </p:tgtEl>
                                        <p:attrNameLst>
                                          <p:attrName>style.visibility</p:attrName>
                                        </p:attrNameLst>
                                      </p:cBhvr>
                                      <p:to>
                                        <p:strVal val="visible"/>
                                      </p:to>
                                    </p:set>
                                    <p:anim calcmode="lin" valueType="num">
                                      <p:cBhvr additive="base">
                                        <p:cTn id="17" dur="500" fill="hold"/>
                                        <p:tgtEl>
                                          <p:spTgt spid="53250"/>
                                        </p:tgtEl>
                                        <p:attrNameLst>
                                          <p:attrName>ppt_x</p:attrName>
                                        </p:attrNameLst>
                                      </p:cBhvr>
                                      <p:tavLst>
                                        <p:tav tm="0">
                                          <p:val>
                                            <p:strVal val="1+#ppt_w/2"/>
                                          </p:val>
                                        </p:tav>
                                        <p:tav tm="100000">
                                          <p:val>
                                            <p:strVal val="#ppt_x"/>
                                          </p:val>
                                        </p:tav>
                                      </p:tavLst>
                                    </p:anim>
                                    <p:anim calcmode="lin" valueType="num">
                                      <p:cBhvr additive="base">
                                        <p:cTn id="18" dur="500" fill="hold"/>
                                        <p:tgtEl>
                                          <p:spTgt spid="5325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0861"/>
                                        </p:tgtEl>
                                        <p:attrNameLst>
                                          <p:attrName>style.visibility</p:attrName>
                                        </p:attrNameLst>
                                      </p:cBhvr>
                                      <p:to>
                                        <p:strVal val="visible"/>
                                      </p:to>
                                    </p:set>
                                    <p:animEffect transition="in" filter="wipe(left)">
                                      <p:cBhvr>
                                        <p:cTn id="23" dur="500"/>
                                        <p:tgtEl>
                                          <p:spTgt spid="2086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0863"/>
                                        </p:tgtEl>
                                        <p:attrNameLst>
                                          <p:attrName>style.visibility</p:attrName>
                                        </p:attrNameLst>
                                      </p:cBhvr>
                                      <p:to>
                                        <p:strVal val="visible"/>
                                      </p:to>
                                    </p:set>
                                    <p:animEffect transition="in" filter="wipe(left)">
                                      <p:cBhvr>
                                        <p:cTn id="28" dur="500"/>
                                        <p:tgtEl>
                                          <p:spTgt spid="2086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0864"/>
                                        </p:tgtEl>
                                        <p:attrNameLst>
                                          <p:attrName>style.visibility</p:attrName>
                                        </p:attrNameLst>
                                      </p:cBhvr>
                                      <p:to>
                                        <p:strVal val="visible"/>
                                      </p:to>
                                    </p:set>
                                    <p:animEffect transition="in" filter="wipe(left)">
                                      <p:cBhvr>
                                        <p:cTn id="33" dur="500"/>
                                        <p:tgtEl>
                                          <p:spTgt spid="208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B8B4DFA-8B89-44FB-BA29-58989CCBF16B}" type="slidenum">
              <a:rPr kumimoji="0" lang="zh-CN" altLang="en-US" sz="2000" smtClean="0">
                <a:solidFill>
                  <a:srgbClr val="0000FF"/>
                </a:solidFill>
              </a:rPr>
              <a:pPr eaLnBrk="1" hangingPunct="1"/>
              <a:t>27</a:t>
            </a:fld>
            <a:endParaRPr kumimoji="0" lang="en-US" altLang="zh-CN" sz="2000" smtClean="0">
              <a:solidFill>
                <a:srgbClr val="0000FF"/>
              </a:solidFill>
            </a:endParaRPr>
          </a:p>
        </p:txBody>
      </p:sp>
      <p:sp>
        <p:nvSpPr>
          <p:cNvPr id="37892" name="Text Box 4"/>
          <p:cNvSpPr txBox="1">
            <a:spLocks noChangeArrowheads="1"/>
          </p:cNvSpPr>
          <p:nvPr/>
        </p:nvSpPr>
        <p:spPr bwMode="auto">
          <a:xfrm>
            <a:off x="897363" y="472062"/>
            <a:ext cx="4222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(4) </a:t>
            </a:r>
            <a:r>
              <a:rPr lang="zh-CN" altLang="en-US" b="1" dirty="0"/>
              <a:t>校核计算结果 </a:t>
            </a:r>
          </a:p>
        </p:txBody>
      </p:sp>
      <p:sp>
        <p:nvSpPr>
          <p:cNvPr id="37893" name="Text Box 5"/>
          <p:cNvSpPr txBox="1">
            <a:spLocks noChangeArrowheads="1"/>
          </p:cNvSpPr>
          <p:nvPr/>
        </p:nvSpPr>
        <p:spPr bwMode="auto">
          <a:xfrm>
            <a:off x="1145947" y="3919751"/>
            <a:ext cx="3567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smtClean="0"/>
              <a:t> </a:t>
            </a:r>
            <a:r>
              <a:rPr lang="zh-CN" altLang="en-US" b="1" dirty="0"/>
              <a:t>计算无误，则壁厚 为</a:t>
            </a:r>
            <a:endParaRPr lang="en-US" altLang="zh-CN" b="1" dirty="0"/>
          </a:p>
        </p:txBody>
      </p:sp>
      <p:pic>
        <p:nvPicPr>
          <p:cNvPr id="22117" name="Picture 6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997" y="947646"/>
            <a:ext cx="5994324" cy="836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21" name="Picture 6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514" y="1772715"/>
            <a:ext cx="6649092" cy="2009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23" name="Picture 6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9379" y="4112290"/>
            <a:ext cx="1806004" cy="160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25" name="Picture 6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5171" y="4592305"/>
            <a:ext cx="3284883" cy="81692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70591" y="3422379"/>
            <a:ext cx="2438400"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图文框 9">
            <a:hlinkClick r:id="rId8"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wipe(left)">
                                      <p:cBhvr>
                                        <p:cTn id="7" dur="500"/>
                                        <p:tgtEl>
                                          <p:spTgt spid="3789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123"/>
                                        </p:tgtEl>
                                        <p:attrNameLst>
                                          <p:attrName>style.visibility</p:attrName>
                                        </p:attrNameLst>
                                      </p:cBhvr>
                                      <p:to>
                                        <p:strVal val="visible"/>
                                      </p:to>
                                    </p:set>
                                    <p:anim calcmode="lin" valueType="num">
                                      <p:cBhvr additive="base">
                                        <p:cTn id="12" dur="500" fill="hold"/>
                                        <p:tgtEl>
                                          <p:spTgt spid="22123"/>
                                        </p:tgtEl>
                                        <p:attrNameLst>
                                          <p:attrName>ppt_x</p:attrName>
                                        </p:attrNameLst>
                                      </p:cBhvr>
                                      <p:tavLst>
                                        <p:tav tm="0">
                                          <p:val>
                                            <p:strVal val="#ppt_x"/>
                                          </p:val>
                                        </p:tav>
                                        <p:tav tm="100000">
                                          <p:val>
                                            <p:strVal val="#ppt_x"/>
                                          </p:val>
                                        </p:tav>
                                      </p:tavLst>
                                    </p:anim>
                                    <p:anim calcmode="lin" valueType="num">
                                      <p:cBhvr additive="base">
                                        <p:cTn id="13" dur="500" fill="hold"/>
                                        <p:tgtEl>
                                          <p:spTgt spid="2212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2117"/>
                                        </p:tgtEl>
                                        <p:attrNameLst>
                                          <p:attrName>style.visibility</p:attrName>
                                        </p:attrNameLst>
                                      </p:cBhvr>
                                      <p:to>
                                        <p:strVal val="visible"/>
                                      </p:to>
                                    </p:set>
                                    <p:animEffect transition="in" filter="wipe(left)">
                                      <p:cBhvr>
                                        <p:cTn id="24" dur="500"/>
                                        <p:tgtEl>
                                          <p:spTgt spid="221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2121"/>
                                        </p:tgtEl>
                                        <p:attrNameLst>
                                          <p:attrName>style.visibility</p:attrName>
                                        </p:attrNameLst>
                                      </p:cBhvr>
                                      <p:to>
                                        <p:strVal val="visible"/>
                                      </p:to>
                                    </p:set>
                                    <p:animEffect transition="in" filter="wipe(left)">
                                      <p:cBhvr>
                                        <p:cTn id="29" dur="500"/>
                                        <p:tgtEl>
                                          <p:spTgt spid="2212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37893"/>
                                        </p:tgtEl>
                                        <p:attrNameLst>
                                          <p:attrName>style.visibility</p:attrName>
                                        </p:attrNameLst>
                                      </p:cBhvr>
                                      <p:to>
                                        <p:strVal val="visible"/>
                                      </p:to>
                                    </p:set>
                                    <p:animEffect transition="in" filter="wipe(left)">
                                      <p:cBhvr>
                                        <p:cTn id="34" dur="300"/>
                                        <p:tgtEl>
                                          <p:spTgt spid="3789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2125"/>
                                        </p:tgtEl>
                                        <p:attrNameLst>
                                          <p:attrName>style.visibility</p:attrName>
                                        </p:attrNameLst>
                                      </p:cBhvr>
                                      <p:to>
                                        <p:strVal val="visible"/>
                                      </p:to>
                                    </p:set>
                                    <p:animEffect transition="in" filter="wipe(left)">
                                      <p:cBhvr>
                                        <p:cTn id="39" dur="500"/>
                                        <p:tgtEl>
                                          <p:spTgt spid="22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321B832-58EC-4A0D-BEA2-49BBD8B09E6E}" type="slidenum">
              <a:rPr kumimoji="0" lang="zh-CN" altLang="en-US" sz="2000" smtClean="0">
                <a:solidFill>
                  <a:srgbClr val="0000FF"/>
                </a:solidFill>
              </a:rPr>
              <a:pPr eaLnBrk="1" hangingPunct="1"/>
              <a:t>28</a:t>
            </a:fld>
            <a:endParaRPr kumimoji="0" lang="en-US" altLang="zh-CN" sz="2000" smtClean="0">
              <a:solidFill>
                <a:srgbClr val="0000FF"/>
              </a:solidFill>
            </a:endParaRPr>
          </a:p>
        </p:txBody>
      </p:sp>
      <p:sp>
        <p:nvSpPr>
          <p:cNvPr id="9238" name="Text Box 22"/>
          <p:cNvSpPr txBox="1">
            <a:spLocks noChangeArrowheads="1"/>
          </p:cNvSpPr>
          <p:nvPr/>
        </p:nvSpPr>
        <p:spPr bwMode="auto">
          <a:xfrm>
            <a:off x="944685" y="1887867"/>
            <a:ext cx="7332509"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解：导轨、滑块均为对称</a:t>
            </a:r>
            <a:r>
              <a:rPr lang="zh-CN" altLang="en-US" b="1" dirty="0" smtClean="0"/>
              <a:t>零件，取</a:t>
            </a:r>
            <a:r>
              <a:rPr lang="zh-CN" altLang="en-US" b="1" dirty="0"/>
              <a:t>半值画尺寸链</a:t>
            </a:r>
            <a:r>
              <a:rPr lang="zh-CN" altLang="en-US" b="1" dirty="0" smtClean="0"/>
              <a:t>图。</a:t>
            </a:r>
            <a:endParaRPr lang="en-US" altLang="zh-CN" b="1" dirty="0"/>
          </a:p>
        </p:txBody>
      </p:sp>
      <p:sp>
        <p:nvSpPr>
          <p:cNvPr id="9259" name="Text Box 43"/>
          <p:cNvSpPr txBox="1">
            <a:spLocks noChangeArrowheads="1"/>
          </p:cNvSpPr>
          <p:nvPr/>
        </p:nvSpPr>
        <p:spPr bwMode="auto">
          <a:xfrm>
            <a:off x="947861" y="2367352"/>
            <a:ext cx="7068675"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dirty="0"/>
              <a:t>设导轨对称度为</a:t>
            </a:r>
            <a:r>
              <a:rPr lang="en-US" altLang="zh-CN" b="1" i="1" dirty="0"/>
              <a:t>A</a:t>
            </a:r>
            <a:r>
              <a:rPr lang="en-US" altLang="zh-CN" b="1" baseline="-25000" dirty="0"/>
              <a:t>5</a:t>
            </a:r>
            <a:r>
              <a:rPr lang="en-US" altLang="zh-CN" b="1" dirty="0"/>
              <a:t>,</a:t>
            </a:r>
            <a:r>
              <a:rPr lang="zh-CN" altLang="en-US" b="1" dirty="0"/>
              <a:t>滑块对称度为</a:t>
            </a:r>
            <a:r>
              <a:rPr lang="en-US" altLang="zh-CN" b="1" i="1" dirty="0"/>
              <a:t>A</a:t>
            </a:r>
            <a:r>
              <a:rPr lang="en-US" altLang="zh-CN" b="1" baseline="-25000" dirty="0"/>
              <a:t>6</a:t>
            </a:r>
            <a:r>
              <a:rPr lang="en-US" altLang="zh-CN" b="1" dirty="0" smtClean="0"/>
              <a:t>。</a:t>
            </a:r>
            <a:r>
              <a:rPr lang="zh-CN" altLang="en-US" b="1" dirty="0" smtClean="0"/>
              <a:t>尺寸分别为：</a:t>
            </a:r>
            <a:endParaRPr lang="zh-CN" altLang="en-US" b="1" dirty="0"/>
          </a:p>
        </p:txBody>
      </p:sp>
      <p:pic>
        <p:nvPicPr>
          <p:cNvPr id="4813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925" y="491514"/>
            <a:ext cx="7798270" cy="140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179" y="4020362"/>
            <a:ext cx="7390224" cy="2273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2236" y="2902883"/>
            <a:ext cx="4657725"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8133"/>
                                        </p:tgtEl>
                                        <p:attrNameLst>
                                          <p:attrName>style.visibility</p:attrName>
                                        </p:attrNameLst>
                                      </p:cBhvr>
                                      <p:to>
                                        <p:strVal val="visible"/>
                                      </p:to>
                                    </p:set>
                                    <p:animEffect transition="in" filter="wipe(left)">
                                      <p:cBhvr>
                                        <p:cTn id="7" dur="500"/>
                                        <p:tgtEl>
                                          <p:spTgt spid="4813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8134"/>
                                        </p:tgtEl>
                                        <p:attrNameLst>
                                          <p:attrName>style.visibility</p:attrName>
                                        </p:attrNameLst>
                                      </p:cBhvr>
                                      <p:to>
                                        <p:strVal val="visible"/>
                                      </p:to>
                                    </p:set>
                                    <p:anim calcmode="lin" valueType="num">
                                      <p:cBhvr additive="base">
                                        <p:cTn id="12" dur="500" fill="hold"/>
                                        <p:tgtEl>
                                          <p:spTgt spid="48134"/>
                                        </p:tgtEl>
                                        <p:attrNameLst>
                                          <p:attrName>ppt_x</p:attrName>
                                        </p:attrNameLst>
                                      </p:cBhvr>
                                      <p:tavLst>
                                        <p:tav tm="0">
                                          <p:val>
                                            <p:strVal val="#ppt_x"/>
                                          </p:val>
                                        </p:tav>
                                        <p:tav tm="100000">
                                          <p:val>
                                            <p:strVal val="#ppt_x"/>
                                          </p:val>
                                        </p:tav>
                                      </p:tavLst>
                                    </p:anim>
                                    <p:anim calcmode="lin" valueType="num">
                                      <p:cBhvr additive="base">
                                        <p:cTn id="13" dur="500" fill="hold"/>
                                        <p:tgtEl>
                                          <p:spTgt spid="4813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9238"/>
                                        </p:tgtEl>
                                        <p:attrNameLst>
                                          <p:attrName>style.visibility</p:attrName>
                                        </p:attrNameLst>
                                      </p:cBhvr>
                                      <p:to>
                                        <p:strVal val="visible"/>
                                      </p:to>
                                    </p:set>
                                    <p:animEffect transition="in" filter="wipe(left)">
                                      <p:cBhvr>
                                        <p:cTn id="18" dur="300"/>
                                        <p:tgtEl>
                                          <p:spTgt spid="923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9259"/>
                                        </p:tgtEl>
                                        <p:attrNameLst>
                                          <p:attrName>style.visibility</p:attrName>
                                        </p:attrNameLst>
                                      </p:cBhvr>
                                      <p:to>
                                        <p:strVal val="visible"/>
                                      </p:to>
                                    </p:set>
                                    <p:animEffect transition="in" filter="wipe(left)">
                                      <p:cBhvr>
                                        <p:cTn id="23" dur="300"/>
                                        <p:tgtEl>
                                          <p:spTgt spid="925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8136"/>
                                        </p:tgtEl>
                                        <p:attrNameLst>
                                          <p:attrName>style.visibility</p:attrName>
                                        </p:attrNameLst>
                                      </p:cBhvr>
                                      <p:to>
                                        <p:strVal val="visible"/>
                                      </p:to>
                                    </p:set>
                                    <p:animEffect transition="in" filter="wipe(left)">
                                      <p:cBhvr>
                                        <p:cTn id="28" dur="500"/>
                                        <p:tgtEl>
                                          <p:spTgt spid="48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8" grpId="0" autoUpdateAnimBg="0"/>
      <p:bldP spid="9259"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BB1A9E3-47CC-453B-8F71-1DF50C249817}" type="slidenum">
              <a:rPr kumimoji="0" lang="zh-CN" altLang="en-US" sz="2000" smtClean="0">
                <a:solidFill>
                  <a:srgbClr val="0000FF"/>
                </a:solidFill>
              </a:rPr>
              <a:pPr eaLnBrk="1" hangingPunct="1"/>
              <a:t>29</a:t>
            </a:fld>
            <a:endParaRPr kumimoji="0" lang="en-US" altLang="zh-CN" sz="2000" smtClean="0">
              <a:solidFill>
                <a:srgbClr val="0000FF"/>
              </a:solidFill>
            </a:endParaRPr>
          </a:p>
        </p:txBody>
      </p:sp>
      <p:sp>
        <p:nvSpPr>
          <p:cNvPr id="60422" name="Text Box 1030"/>
          <p:cNvSpPr txBox="1">
            <a:spLocks noChangeArrowheads="1"/>
          </p:cNvSpPr>
          <p:nvPr/>
        </p:nvSpPr>
        <p:spPr bwMode="auto">
          <a:xfrm>
            <a:off x="610614" y="285480"/>
            <a:ext cx="6021006"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dirty="0"/>
              <a:t>         </a:t>
            </a:r>
            <a:r>
              <a:rPr lang="zh-CN" altLang="en-US" b="1" dirty="0"/>
              <a:t>(1</a:t>
            </a:r>
            <a:r>
              <a:rPr lang="zh-CN" altLang="en-US" b="1" dirty="0" smtClean="0"/>
              <a:t>) 计算</a:t>
            </a:r>
            <a:r>
              <a:rPr lang="zh-CN" altLang="en-US" b="1" dirty="0"/>
              <a:t>滑块与导轨小端右侧</a:t>
            </a:r>
            <a:r>
              <a:rPr lang="zh-CN" altLang="en-US" b="1" dirty="0" smtClean="0"/>
              <a:t>间隙</a:t>
            </a:r>
            <a:endParaRPr lang="zh-CN" altLang="en-US" b="1" dirty="0"/>
          </a:p>
        </p:txBody>
      </p:sp>
      <p:pic>
        <p:nvPicPr>
          <p:cNvPr id="24413" name="Picture 8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6414" y="1592289"/>
            <a:ext cx="7149462" cy="505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673832" y="770140"/>
            <a:ext cx="7283163" cy="830997"/>
          </a:xfrm>
          <a:prstGeom prst="rect">
            <a:avLst/>
          </a:prstGeom>
        </p:spPr>
        <p:txBody>
          <a:bodyPr wrap="square">
            <a:spAutoFit/>
          </a:bodyPr>
          <a:lstStyle/>
          <a:p>
            <a:pPr algn="just">
              <a:spcBef>
                <a:spcPts val="0"/>
              </a:spcBef>
            </a:pPr>
            <a:r>
              <a:rPr lang="zh-CN" altLang="en-US" b="1" dirty="0" smtClean="0">
                <a:latin typeface="宋体"/>
                <a:ea typeface="宋体"/>
              </a:rPr>
              <a:t>    ①</a:t>
            </a:r>
            <a:r>
              <a:rPr lang="zh-CN" altLang="en-US" b="1" dirty="0"/>
              <a:t>画尺寸链</a:t>
            </a:r>
            <a:r>
              <a:rPr lang="zh-CN" altLang="en-US" b="1" dirty="0" smtClean="0"/>
              <a:t>图 </a:t>
            </a:r>
            <a:r>
              <a:rPr lang="en-US" altLang="zh-CN" b="1" dirty="0" smtClean="0"/>
              <a:t>—</a:t>
            </a:r>
            <a:r>
              <a:rPr lang="zh-CN" altLang="en-US" b="1" dirty="0" smtClean="0">
                <a:latin typeface="宋体"/>
                <a:ea typeface="宋体"/>
              </a:rPr>
              <a:t> </a:t>
            </a:r>
            <a:r>
              <a:rPr lang="zh-CN" altLang="en-US" b="1" dirty="0" smtClean="0"/>
              <a:t>尺寸</a:t>
            </a:r>
            <a:r>
              <a:rPr lang="zh-CN" altLang="en-US" b="1" dirty="0"/>
              <a:t>链图画的顺序为(导轨和滑块大端右侧面为基准)：</a:t>
            </a:r>
          </a:p>
        </p:txBody>
      </p:sp>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9992" y="3031111"/>
            <a:ext cx="2543175"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3596" y="2732267"/>
            <a:ext cx="2552700" cy="381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AutoShape 1080"/>
          <p:cNvSpPr>
            <a:spLocks noChangeArrowheads="1"/>
          </p:cNvSpPr>
          <p:nvPr/>
        </p:nvSpPr>
        <p:spPr bwMode="auto">
          <a:xfrm>
            <a:off x="1725061" y="2969452"/>
            <a:ext cx="865636" cy="490807"/>
          </a:xfrm>
          <a:prstGeom prst="wedgeRoundRectCallout">
            <a:avLst>
              <a:gd name="adj1" fmla="val 244056"/>
              <a:gd name="adj2" fmla="val 292296"/>
              <a:gd name="adj3" fmla="val 16667"/>
            </a:avLst>
          </a:prstGeom>
          <a:solidFill>
            <a:schemeClr val="bg1"/>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dirty="0"/>
              <a:t>基准</a:t>
            </a:r>
          </a:p>
        </p:txBody>
      </p:sp>
      <mc:AlternateContent xmlns:mc="http://schemas.openxmlformats.org/markup-compatibility/2006" xmlns:a14="http://schemas.microsoft.com/office/drawing/2010/main">
        <mc:Choice Requires="a14">
          <p:sp>
            <p:nvSpPr>
              <p:cNvPr id="14" name="矩形 13"/>
              <p:cNvSpPr/>
              <p:nvPr/>
            </p:nvSpPr>
            <p:spPr>
              <a:xfrm>
                <a:off x="1114044" y="2186114"/>
                <a:ext cx="7321832" cy="461665"/>
              </a:xfrm>
              <a:prstGeom prst="rect">
                <a:avLst/>
              </a:prstGeom>
            </p:spPr>
            <p:txBody>
              <a:bodyPr wrap="square">
                <a:spAutoFit/>
              </a:bodyPr>
              <a:lstStyle/>
              <a:p>
                <a:r>
                  <a:rPr lang="zh-CN" altLang="en-US" b="1" dirty="0" smtClean="0">
                    <a:latin typeface="宋体"/>
                    <a:ea typeface="宋体"/>
                  </a:rPr>
                  <a:t>② </a:t>
                </a:r>
                <a:r>
                  <a:rPr lang="zh-CN" altLang="en-US" b="1" dirty="0" smtClean="0"/>
                  <a:t>确定</a:t>
                </a:r>
                <a:r>
                  <a:rPr lang="zh-CN" altLang="en-US" b="1" dirty="0"/>
                  <a:t>封闭</a:t>
                </a:r>
                <a:r>
                  <a:rPr lang="zh-CN" altLang="en-US" b="1" dirty="0" smtClean="0"/>
                  <a:t>环 </a:t>
                </a:r>
                <a:r>
                  <a:rPr lang="en-US" altLang="zh-CN" b="1" dirty="0" smtClean="0"/>
                  <a:t>—</a:t>
                </a:r>
                <a:r>
                  <a:rPr lang="zh-CN" altLang="en-US" b="1" dirty="0"/>
                  <a:t>滑块与导轨小端右侧</a:t>
                </a:r>
                <a:r>
                  <a:rPr lang="zh-CN" altLang="en-US" b="1" dirty="0" smtClean="0"/>
                  <a:t>间隙为</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𝟎</m:t>
                        </m:r>
                      </m:sub>
                    </m:sSub>
                    <m:r>
                      <a:rPr lang="en-US" altLang="zh-CN" b="1" i="1">
                        <a:latin typeface="Cambria Math"/>
                      </a:rPr>
                      <m:t> </m:t>
                    </m:r>
                  </m:oMath>
                </a14:m>
                <a:r>
                  <a:rPr lang="en-US" altLang="zh-CN" b="1" dirty="0" smtClean="0"/>
                  <a:t>  </a:t>
                </a:r>
                <a:endParaRPr lang="zh-CN" altLang="en-US" b="1" dirty="0"/>
              </a:p>
            </p:txBody>
          </p:sp>
        </mc:Choice>
        <mc:Fallback xmlns="">
          <p:sp>
            <p:nvSpPr>
              <p:cNvPr id="14" name="矩形 13"/>
              <p:cNvSpPr>
                <a:spLocks noRot="1" noChangeAspect="1" noMove="1" noResize="1" noEditPoints="1" noAdjustHandles="1" noChangeArrowheads="1" noChangeShapeType="1" noTextEdit="1"/>
              </p:cNvSpPr>
              <p:nvPr/>
            </p:nvSpPr>
            <p:spPr>
              <a:xfrm>
                <a:off x="1114044" y="2186114"/>
                <a:ext cx="7321832" cy="461665"/>
              </a:xfrm>
              <a:prstGeom prst="rect">
                <a:avLst/>
              </a:prstGeom>
              <a:blipFill rotWithShape="1">
                <a:blip r:embed="rId5"/>
                <a:stretch>
                  <a:fillRect l="-1332" t="-14667" b="-32000"/>
                </a:stretch>
              </a:blipFill>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0422"/>
                                        </p:tgtEl>
                                        <p:attrNameLst>
                                          <p:attrName>style.visibility</p:attrName>
                                        </p:attrNameLst>
                                      </p:cBhvr>
                                      <p:to>
                                        <p:strVal val="visible"/>
                                      </p:to>
                                    </p:set>
                                    <p:animEffect transition="in" filter="wipe(left)">
                                      <p:cBhvr>
                                        <p:cTn id="7" dur="300"/>
                                        <p:tgtEl>
                                          <p:spTgt spid="604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8131"/>
                                        </p:tgtEl>
                                        <p:attrNameLst>
                                          <p:attrName>style.visibility</p:attrName>
                                        </p:attrNameLst>
                                      </p:cBhvr>
                                      <p:to>
                                        <p:strVal val="visible"/>
                                      </p:to>
                                    </p:set>
                                    <p:anim calcmode="lin" valueType="num">
                                      <p:cBhvr additive="base">
                                        <p:cTn id="17" dur="500" fill="hold"/>
                                        <p:tgtEl>
                                          <p:spTgt spid="48131"/>
                                        </p:tgtEl>
                                        <p:attrNameLst>
                                          <p:attrName>ppt_x</p:attrName>
                                        </p:attrNameLst>
                                      </p:cBhvr>
                                      <p:tavLst>
                                        <p:tav tm="0">
                                          <p:val>
                                            <p:strVal val="#ppt_x"/>
                                          </p:val>
                                        </p:tav>
                                        <p:tav tm="100000">
                                          <p:val>
                                            <p:strVal val="#ppt_x"/>
                                          </p:val>
                                        </p:tav>
                                      </p:tavLst>
                                    </p:anim>
                                    <p:anim calcmode="lin" valueType="num">
                                      <p:cBhvr additive="base">
                                        <p:cTn id="18"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2" fill="hold" grpId="0" nodeType="clickEffect">
                                  <p:stCondLst>
                                    <p:cond delay="0"/>
                                  </p:stCondLst>
                                  <p:iterate type="wd">
                                    <p:tmPct val="100000"/>
                                  </p:iterate>
                                  <p:childTnLst>
                                    <p:set>
                                      <p:cBhvr>
                                        <p:cTn id="22" dur="1" fill="hold">
                                          <p:stCondLst>
                                            <p:cond delay="0"/>
                                          </p:stCondLst>
                                        </p:cTn>
                                        <p:tgtEl>
                                          <p:spTgt spid="23"/>
                                        </p:tgtEl>
                                        <p:attrNameLst>
                                          <p:attrName>style.visibility</p:attrName>
                                        </p:attrNameLst>
                                      </p:cBhvr>
                                      <p:to>
                                        <p:strVal val="visible"/>
                                      </p:to>
                                    </p:set>
                                    <p:anim calcmode="lin" valueType="num">
                                      <p:cBhvr>
                                        <p:cTn id="23" dur="300" fill="hold"/>
                                        <p:tgtEl>
                                          <p:spTgt spid="23"/>
                                        </p:tgtEl>
                                        <p:attrNameLst>
                                          <p:attrName>ppt_x</p:attrName>
                                        </p:attrNameLst>
                                      </p:cBhvr>
                                      <p:tavLst>
                                        <p:tav tm="0">
                                          <p:val>
                                            <p:strVal val="#ppt_x+#ppt_w/2"/>
                                          </p:val>
                                        </p:tav>
                                        <p:tav tm="100000">
                                          <p:val>
                                            <p:strVal val="#ppt_x"/>
                                          </p:val>
                                        </p:tav>
                                      </p:tavLst>
                                    </p:anim>
                                    <p:anim calcmode="lin" valueType="num">
                                      <p:cBhvr>
                                        <p:cTn id="24" dur="300" fill="hold"/>
                                        <p:tgtEl>
                                          <p:spTgt spid="23"/>
                                        </p:tgtEl>
                                        <p:attrNameLst>
                                          <p:attrName>ppt_y</p:attrName>
                                        </p:attrNameLst>
                                      </p:cBhvr>
                                      <p:tavLst>
                                        <p:tav tm="0">
                                          <p:val>
                                            <p:strVal val="#ppt_y"/>
                                          </p:val>
                                        </p:tav>
                                        <p:tav tm="100000">
                                          <p:val>
                                            <p:strVal val="#ppt_y"/>
                                          </p:val>
                                        </p:tav>
                                      </p:tavLst>
                                    </p:anim>
                                    <p:anim calcmode="lin" valueType="num">
                                      <p:cBhvr>
                                        <p:cTn id="25" dur="300" fill="hold"/>
                                        <p:tgtEl>
                                          <p:spTgt spid="23"/>
                                        </p:tgtEl>
                                        <p:attrNameLst>
                                          <p:attrName>ppt_w</p:attrName>
                                        </p:attrNameLst>
                                      </p:cBhvr>
                                      <p:tavLst>
                                        <p:tav tm="0">
                                          <p:val>
                                            <p:fltVal val="0"/>
                                          </p:val>
                                        </p:tav>
                                        <p:tav tm="100000">
                                          <p:val>
                                            <p:strVal val="#ppt_w"/>
                                          </p:val>
                                        </p:tav>
                                      </p:tavLst>
                                    </p:anim>
                                    <p:anim calcmode="lin" valueType="num">
                                      <p:cBhvr>
                                        <p:cTn id="26" dur="3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4413"/>
                                        </p:tgtEl>
                                        <p:attrNameLst>
                                          <p:attrName>style.visibility</p:attrName>
                                        </p:attrNameLst>
                                      </p:cBhvr>
                                      <p:to>
                                        <p:strVal val="visible"/>
                                      </p:to>
                                    </p:set>
                                    <p:animEffect transition="in" filter="wipe(left)">
                                      <p:cBhvr>
                                        <p:cTn id="31" dur="500"/>
                                        <p:tgtEl>
                                          <p:spTgt spid="2441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8130"/>
                                        </p:tgtEl>
                                        <p:attrNameLst>
                                          <p:attrName>style.visibility</p:attrName>
                                        </p:attrNameLst>
                                      </p:cBhvr>
                                      <p:to>
                                        <p:strVal val="visible"/>
                                      </p:to>
                                    </p:set>
                                    <p:anim calcmode="lin" valueType="num">
                                      <p:cBhvr additive="base">
                                        <p:cTn id="36" dur="500" fill="hold"/>
                                        <p:tgtEl>
                                          <p:spTgt spid="48130"/>
                                        </p:tgtEl>
                                        <p:attrNameLst>
                                          <p:attrName>ppt_x</p:attrName>
                                        </p:attrNameLst>
                                      </p:cBhvr>
                                      <p:tavLst>
                                        <p:tav tm="0">
                                          <p:val>
                                            <p:strVal val="#ppt_x"/>
                                          </p:val>
                                        </p:tav>
                                        <p:tav tm="100000">
                                          <p:val>
                                            <p:strVal val="#ppt_x"/>
                                          </p:val>
                                        </p:tav>
                                      </p:tavLst>
                                    </p:anim>
                                    <p:anim calcmode="lin" valueType="num">
                                      <p:cBhvr additive="base">
                                        <p:cTn id="37" dur="500" fill="hold"/>
                                        <p:tgtEl>
                                          <p:spTgt spid="4813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autoUpdateAnimBg="0"/>
      <p:bldP spid="3" grpId="0"/>
      <p:bldP spid="23" grpId="0" animBg="1" autoUpdateAnimBg="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44BCAD9-CBFB-4336-9E0C-56F6B1FDFDC2}" type="slidenum">
              <a:rPr kumimoji="0" lang="zh-CN" altLang="en-US" sz="2000" smtClean="0">
                <a:solidFill>
                  <a:srgbClr val="0000FF"/>
                </a:solidFill>
              </a:rPr>
              <a:pPr eaLnBrk="1" hangingPunct="1"/>
              <a:t>3</a:t>
            </a:fld>
            <a:endParaRPr kumimoji="0" lang="en-US" altLang="zh-CN" sz="2000" smtClean="0">
              <a:solidFill>
                <a:srgbClr val="0000FF"/>
              </a:solidFill>
            </a:endParaRPr>
          </a:p>
        </p:txBody>
      </p:sp>
      <p:sp>
        <p:nvSpPr>
          <p:cNvPr id="2" name="Text Box 2"/>
          <p:cNvSpPr txBox="1">
            <a:spLocks noChangeArrowheads="1"/>
          </p:cNvSpPr>
          <p:nvPr/>
        </p:nvSpPr>
        <p:spPr bwMode="auto">
          <a:xfrm>
            <a:off x="1144474" y="312204"/>
            <a:ext cx="615297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2800" b="1" dirty="0"/>
              <a:t>第11章 尺寸链的精度设计基础</a:t>
            </a:r>
            <a:r>
              <a:rPr lang="zh-CN" altLang="en-US" sz="2800" dirty="0"/>
              <a:t> </a:t>
            </a:r>
          </a:p>
        </p:txBody>
      </p:sp>
      <p:sp>
        <p:nvSpPr>
          <p:cNvPr id="4099" name="Text Box 3"/>
          <p:cNvSpPr txBox="1">
            <a:spLocks noChangeArrowheads="1"/>
          </p:cNvSpPr>
          <p:nvPr/>
        </p:nvSpPr>
        <p:spPr bwMode="auto">
          <a:xfrm>
            <a:off x="961072" y="812267"/>
            <a:ext cx="6904561"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dirty="0"/>
              <a:t>       </a:t>
            </a:r>
            <a:r>
              <a:rPr lang="zh-CN" altLang="en-US" b="1" dirty="0" smtClean="0"/>
              <a:t>机械</a:t>
            </a:r>
            <a:r>
              <a:rPr lang="zh-CN" altLang="en-US" b="1" dirty="0"/>
              <a:t>精度设计，就是零件、部件、整机的精 度设计。 </a:t>
            </a:r>
          </a:p>
        </p:txBody>
      </p:sp>
      <p:sp>
        <p:nvSpPr>
          <p:cNvPr id="4125" name="Text Box 29"/>
          <p:cNvSpPr txBox="1">
            <a:spLocks noChangeArrowheads="1"/>
          </p:cNvSpPr>
          <p:nvPr/>
        </p:nvSpPr>
        <p:spPr bwMode="auto">
          <a:xfrm>
            <a:off x="2674704" y="4593411"/>
            <a:ext cx="14319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   </a:t>
            </a:r>
            <a:r>
              <a:rPr lang="zh-CN" altLang="en-US" b="1" dirty="0"/>
              <a:t>零件</a:t>
            </a:r>
          </a:p>
        </p:txBody>
      </p:sp>
      <p:sp>
        <p:nvSpPr>
          <p:cNvPr id="4128" name="Text Box 32"/>
          <p:cNvSpPr txBox="1">
            <a:spLocks noChangeArrowheads="1"/>
          </p:cNvSpPr>
          <p:nvPr/>
        </p:nvSpPr>
        <p:spPr bwMode="auto">
          <a:xfrm>
            <a:off x="2216804" y="1317632"/>
            <a:ext cx="517048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根 据 机 器 机械 精 度 要 求</a:t>
            </a:r>
          </a:p>
        </p:txBody>
      </p:sp>
      <p:sp>
        <p:nvSpPr>
          <p:cNvPr id="4131" name="Rectangle 35"/>
          <p:cNvSpPr>
            <a:spLocks noChangeArrowheads="1"/>
          </p:cNvSpPr>
          <p:nvPr/>
        </p:nvSpPr>
        <p:spPr bwMode="auto">
          <a:xfrm>
            <a:off x="2436926" y="3012668"/>
            <a:ext cx="438113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t>整  机  或  部  件  的  精  度</a:t>
            </a:r>
          </a:p>
        </p:txBody>
      </p:sp>
      <p:sp>
        <p:nvSpPr>
          <p:cNvPr id="4137" name="AutoShape 41"/>
          <p:cNvSpPr>
            <a:spLocks noChangeArrowheads="1"/>
          </p:cNvSpPr>
          <p:nvPr/>
        </p:nvSpPr>
        <p:spPr bwMode="auto">
          <a:xfrm>
            <a:off x="2649538" y="1911003"/>
            <a:ext cx="1309903" cy="976313"/>
          </a:xfrm>
          <a:prstGeom prst="downArrow">
            <a:avLst>
              <a:gd name="adj1" fmla="val 50000"/>
              <a:gd name="adj2" fmla="val 25000"/>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zh-CN" altLang="en-US" b="1" dirty="0"/>
              <a:t>计算</a:t>
            </a:r>
          </a:p>
        </p:txBody>
      </p:sp>
      <p:sp>
        <p:nvSpPr>
          <p:cNvPr id="4138" name="AutoShape 42"/>
          <p:cNvSpPr>
            <a:spLocks noChangeArrowheads="1"/>
          </p:cNvSpPr>
          <p:nvPr/>
        </p:nvSpPr>
        <p:spPr bwMode="auto">
          <a:xfrm>
            <a:off x="2736850" y="3595446"/>
            <a:ext cx="1317841" cy="891836"/>
          </a:xfrm>
          <a:prstGeom prst="downArrow">
            <a:avLst>
              <a:gd name="adj1" fmla="val 50000"/>
              <a:gd name="adj2" fmla="val 25000"/>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en-US" altLang="zh-CN" sz="2800" b="1" dirty="0"/>
              <a:t>  </a:t>
            </a:r>
            <a:r>
              <a:rPr lang="zh-CN" altLang="en-US" b="1" dirty="0"/>
              <a:t>分配</a:t>
            </a:r>
          </a:p>
        </p:txBody>
      </p:sp>
      <p:sp>
        <p:nvSpPr>
          <p:cNvPr id="4140" name="Text Box 44"/>
          <p:cNvSpPr txBox="1">
            <a:spLocks noChangeArrowheads="1"/>
          </p:cNvSpPr>
          <p:nvPr/>
        </p:nvSpPr>
        <p:spPr bwMode="auto">
          <a:xfrm>
            <a:off x="4306427" y="4609877"/>
            <a:ext cx="35083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保证零件的精度</a:t>
            </a:r>
          </a:p>
        </p:txBody>
      </p:sp>
      <p:sp>
        <p:nvSpPr>
          <p:cNvPr id="4141" name="AutoShape 45"/>
          <p:cNvSpPr>
            <a:spLocks noChangeArrowheads="1"/>
          </p:cNvSpPr>
          <p:nvPr/>
        </p:nvSpPr>
        <p:spPr bwMode="auto">
          <a:xfrm>
            <a:off x="4898031" y="3555360"/>
            <a:ext cx="1298575" cy="910099"/>
          </a:xfrm>
          <a:prstGeom prst="upArrow">
            <a:avLst>
              <a:gd name="adj1" fmla="val 50000"/>
              <a:gd name="adj2" fmla="val 25000"/>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zh-CN" altLang="en-US" b="1" dirty="0"/>
              <a:t>达到</a:t>
            </a:r>
          </a:p>
        </p:txBody>
      </p:sp>
      <p:sp>
        <p:nvSpPr>
          <p:cNvPr id="4142" name="AutoShape 46"/>
          <p:cNvSpPr>
            <a:spLocks noChangeArrowheads="1"/>
          </p:cNvSpPr>
          <p:nvPr/>
        </p:nvSpPr>
        <p:spPr bwMode="auto">
          <a:xfrm>
            <a:off x="4747219" y="1848857"/>
            <a:ext cx="1449387" cy="976313"/>
          </a:xfrm>
          <a:prstGeom prst="upArrow">
            <a:avLst>
              <a:gd name="adj1" fmla="val 50000"/>
              <a:gd name="adj2" fmla="val 25000"/>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zh-CN" altLang="en-US" b="1" dirty="0"/>
              <a:t>满足</a:t>
            </a:r>
          </a:p>
        </p:txBody>
      </p:sp>
      <p:sp>
        <p:nvSpPr>
          <p:cNvPr id="4143" name="Text Box 47"/>
          <p:cNvSpPr txBox="1">
            <a:spLocks noChangeArrowheads="1"/>
          </p:cNvSpPr>
          <p:nvPr/>
        </p:nvSpPr>
        <p:spPr bwMode="auto">
          <a:xfrm>
            <a:off x="1184580" y="5054348"/>
            <a:ext cx="653899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dirty="0"/>
              <a:t>        </a:t>
            </a:r>
            <a:r>
              <a:rPr lang="zh-CN" altLang="en-US" b="1" dirty="0"/>
              <a:t>尺寸链理论就是协调它们之间的公差关系，合理地确定各零件的</a:t>
            </a:r>
            <a:r>
              <a:rPr lang="en-US" altLang="zh-CN" b="1" i="1" dirty="0"/>
              <a:t>T</a:t>
            </a:r>
            <a:r>
              <a:rPr lang="zh-CN" altLang="en-US" b="1" baseline="-30000" dirty="0"/>
              <a:t>尺</a:t>
            </a:r>
            <a:r>
              <a:rPr lang="zh-CN" altLang="en-US" b="1" dirty="0"/>
              <a:t>和</a:t>
            </a:r>
            <a:r>
              <a:rPr lang="en-US" altLang="zh-CN" b="1" i="1" dirty="0"/>
              <a:t>t</a:t>
            </a:r>
            <a:r>
              <a:rPr lang="zh-CN" altLang="en-US" b="1" baseline="-30000" dirty="0"/>
              <a:t>几何</a:t>
            </a:r>
            <a:r>
              <a:rPr lang="zh-CN" altLang="en-US" b="1" dirty="0"/>
              <a:t>→提高产品性能的价格比。 </a:t>
            </a:r>
          </a:p>
        </p:txBody>
      </p:sp>
      <p:sp>
        <p:nvSpPr>
          <p:cNvPr id="14" name="图文框 13">
            <a:hlinkClick r:id="rId2"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3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099"/>
                                        </p:tgtEl>
                                        <p:attrNameLst>
                                          <p:attrName>style.visibility</p:attrName>
                                        </p:attrNameLst>
                                      </p:cBhvr>
                                      <p:to>
                                        <p:strVal val="visible"/>
                                      </p:to>
                                    </p:set>
                                    <p:animEffect transition="in" filter="wipe(left)">
                                      <p:cBhvr>
                                        <p:cTn id="12" dur="300"/>
                                        <p:tgtEl>
                                          <p:spTgt spid="40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128"/>
                                        </p:tgtEl>
                                        <p:attrNameLst>
                                          <p:attrName>style.visibility</p:attrName>
                                        </p:attrNameLst>
                                      </p:cBhvr>
                                      <p:to>
                                        <p:strVal val="visible"/>
                                      </p:to>
                                    </p:set>
                                    <p:animEffect transition="in" filter="wipe(left)">
                                      <p:cBhvr>
                                        <p:cTn id="17" dur="300"/>
                                        <p:tgtEl>
                                          <p:spTgt spid="41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1" fill="hold" grpId="0" nodeType="clickEffect">
                                  <p:stCondLst>
                                    <p:cond delay="0"/>
                                  </p:stCondLst>
                                  <p:iterate type="wd">
                                    <p:tmPct val="100000"/>
                                  </p:iterate>
                                  <p:childTnLst>
                                    <p:set>
                                      <p:cBhvr>
                                        <p:cTn id="21" dur="1" fill="hold">
                                          <p:stCondLst>
                                            <p:cond delay="0"/>
                                          </p:stCondLst>
                                        </p:cTn>
                                        <p:tgtEl>
                                          <p:spTgt spid="4137"/>
                                        </p:tgtEl>
                                        <p:attrNameLst>
                                          <p:attrName>style.visibility</p:attrName>
                                        </p:attrNameLst>
                                      </p:cBhvr>
                                      <p:to>
                                        <p:strVal val="visible"/>
                                      </p:to>
                                    </p:set>
                                    <p:anim calcmode="lin" valueType="num">
                                      <p:cBhvr>
                                        <p:cTn id="22" dur="300" fill="hold"/>
                                        <p:tgtEl>
                                          <p:spTgt spid="4137"/>
                                        </p:tgtEl>
                                        <p:attrNameLst>
                                          <p:attrName>ppt_x</p:attrName>
                                        </p:attrNameLst>
                                      </p:cBhvr>
                                      <p:tavLst>
                                        <p:tav tm="0">
                                          <p:val>
                                            <p:strVal val="#ppt_x"/>
                                          </p:val>
                                        </p:tav>
                                        <p:tav tm="100000">
                                          <p:val>
                                            <p:strVal val="#ppt_x"/>
                                          </p:val>
                                        </p:tav>
                                      </p:tavLst>
                                    </p:anim>
                                    <p:anim calcmode="lin" valueType="num">
                                      <p:cBhvr>
                                        <p:cTn id="23" dur="300" fill="hold"/>
                                        <p:tgtEl>
                                          <p:spTgt spid="4137"/>
                                        </p:tgtEl>
                                        <p:attrNameLst>
                                          <p:attrName>ppt_y</p:attrName>
                                        </p:attrNameLst>
                                      </p:cBhvr>
                                      <p:tavLst>
                                        <p:tav tm="0">
                                          <p:val>
                                            <p:strVal val="#ppt_y-#ppt_h/2"/>
                                          </p:val>
                                        </p:tav>
                                        <p:tav tm="100000">
                                          <p:val>
                                            <p:strVal val="#ppt_y"/>
                                          </p:val>
                                        </p:tav>
                                      </p:tavLst>
                                    </p:anim>
                                    <p:anim calcmode="lin" valueType="num">
                                      <p:cBhvr>
                                        <p:cTn id="24" dur="300" fill="hold"/>
                                        <p:tgtEl>
                                          <p:spTgt spid="4137"/>
                                        </p:tgtEl>
                                        <p:attrNameLst>
                                          <p:attrName>ppt_w</p:attrName>
                                        </p:attrNameLst>
                                      </p:cBhvr>
                                      <p:tavLst>
                                        <p:tav tm="0">
                                          <p:val>
                                            <p:strVal val="#ppt_w"/>
                                          </p:val>
                                        </p:tav>
                                        <p:tav tm="100000">
                                          <p:val>
                                            <p:strVal val="#ppt_w"/>
                                          </p:val>
                                        </p:tav>
                                      </p:tavLst>
                                    </p:anim>
                                    <p:anim calcmode="lin" valueType="num">
                                      <p:cBhvr>
                                        <p:cTn id="25" dur="300" fill="hold"/>
                                        <p:tgtEl>
                                          <p:spTgt spid="4137"/>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4131"/>
                                        </p:tgtEl>
                                        <p:attrNameLst>
                                          <p:attrName>style.visibility</p:attrName>
                                        </p:attrNameLst>
                                      </p:cBhvr>
                                      <p:to>
                                        <p:strVal val="visible"/>
                                      </p:to>
                                    </p:set>
                                    <p:animEffect transition="in" filter="wipe(left)">
                                      <p:cBhvr>
                                        <p:cTn id="30" dur="300"/>
                                        <p:tgtEl>
                                          <p:spTgt spid="413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1" fill="hold" grpId="0" nodeType="clickEffect">
                                  <p:stCondLst>
                                    <p:cond delay="0"/>
                                  </p:stCondLst>
                                  <p:iterate type="wd">
                                    <p:tmPct val="100000"/>
                                  </p:iterate>
                                  <p:childTnLst>
                                    <p:set>
                                      <p:cBhvr>
                                        <p:cTn id="34" dur="1" fill="hold">
                                          <p:stCondLst>
                                            <p:cond delay="0"/>
                                          </p:stCondLst>
                                        </p:cTn>
                                        <p:tgtEl>
                                          <p:spTgt spid="4138"/>
                                        </p:tgtEl>
                                        <p:attrNameLst>
                                          <p:attrName>style.visibility</p:attrName>
                                        </p:attrNameLst>
                                      </p:cBhvr>
                                      <p:to>
                                        <p:strVal val="visible"/>
                                      </p:to>
                                    </p:set>
                                    <p:anim calcmode="lin" valueType="num">
                                      <p:cBhvr>
                                        <p:cTn id="35" dur="300" fill="hold"/>
                                        <p:tgtEl>
                                          <p:spTgt spid="4138"/>
                                        </p:tgtEl>
                                        <p:attrNameLst>
                                          <p:attrName>ppt_x</p:attrName>
                                        </p:attrNameLst>
                                      </p:cBhvr>
                                      <p:tavLst>
                                        <p:tav tm="0">
                                          <p:val>
                                            <p:strVal val="#ppt_x"/>
                                          </p:val>
                                        </p:tav>
                                        <p:tav tm="100000">
                                          <p:val>
                                            <p:strVal val="#ppt_x"/>
                                          </p:val>
                                        </p:tav>
                                      </p:tavLst>
                                    </p:anim>
                                    <p:anim calcmode="lin" valueType="num">
                                      <p:cBhvr>
                                        <p:cTn id="36" dur="300" fill="hold"/>
                                        <p:tgtEl>
                                          <p:spTgt spid="4138"/>
                                        </p:tgtEl>
                                        <p:attrNameLst>
                                          <p:attrName>ppt_y</p:attrName>
                                        </p:attrNameLst>
                                      </p:cBhvr>
                                      <p:tavLst>
                                        <p:tav tm="0">
                                          <p:val>
                                            <p:strVal val="#ppt_y-#ppt_h/2"/>
                                          </p:val>
                                        </p:tav>
                                        <p:tav tm="100000">
                                          <p:val>
                                            <p:strVal val="#ppt_y"/>
                                          </p:val>
                                        </p:tav>
                                      </p:tavLst>
                                    </p:anim>
                                    <p:anim calcmode="lin" valueType="num">
                                      <p:cBhvr>
                                        <p:cTn id="37" dur="300" fill="hold"/>
                                        <p:tgtEl>
                                          <p:spTgt spid="4138"/>
                                        </p:tgtEl>
                                        <p:attrNameLst>
                                          <p:attrName>ppt_w</p:attrName>
                                        </p:attrNameLst>
                                      </p:cBhvr>
                                      <p:tavLst>
                                        <p:tav tm="0">
                                          <p:val>
                                            <p:strVal val="#ppt_w"/>
                                          </p:val>
                                        </p:tav>
                                        <p:tav tm="100000">
                                          <p:val>
                                            <p:strVal val="#ppt_w"/>
                                          </p:val>
                                        </p:tav>
                                      </p:tavLst>
                                    </p:anim>
                                    <p:anim calcmode="lin" valueType="num">
                                      <p:cBhvr>
                                        <p:cTn id="38" dur="300" fill="hold"/>
                                        <p:tgtEl>
                                          <p:spTgt spid="4138"/>
                                        </p:tgtEl>
                                        <p:attrNameLst>
                                          <p:attrName>ppt_h</p:attrName>
                                        </p:attrNameLst>
                                      </p:cBhvr>
                                      <p:tavLst>
                                        <p:tav tm="0">
                                          <p:val>
                                            <p:fltVal val="0"/>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4125"/>
                                        </p:tgtEl>
                                        <p:attrNameLst>
                                          <p:attrName>style.visibility</p:attrName>
                                        </p:attrNameLst>
                                      </p:cBhvr>
                                      <p:to>
                                        <p:strVal val="visible"/>
                                      </p:to>
                                    </p:set>
                                    <p:animEffect transition="in" filter="wipe(left)">
                                      <p:cBhvr>
                                        <p:cTn id="43" dur="300"/>
                                        <p:tgtEl>
                                          <p:spTgt spid="412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4140"/>
                                        </p:tgtEl>
                                        <p:attrNameLst>
                                          <p:attrName>style.visibility</p:attrName>
                                        </p:attrNameLst>
                                      </p:cBhvr>
                                      <p:to>
                                        <p:strVal val="visible"/>
                                      </p:to>
                                    </p:set>
                                    <p:animEffect transition="in" filter="wipe(left)">
                                      <p:cBhvr>
                                        <p:cTn id="48" dur="300"/>
                                        <p:tgtEl>
                                          <p:spTgt spid="414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7" presetClass="entr" presetSubtype="4" fill="hold" grpId="0" nodeType="clickEffect">
                                  <p:stCondLst>
                                    <p:cond delay="0"/>
                                  </p:stCondLst>
                                  <p:iterate type="wd">
                                    <p:tmPct val="100000"/>
                                  </p:iterate>
                                  <p:childTnLst>
                                    <p:set>
                                      <p:cBhvr>
                                        <p:cTn id="52" dur="1" fill="hold">
                                          <p:stCondLst>
                                            <p:cond delay="0"/>
                                          </p:stCondLst>
                                        </p:cTn>
                                        <p:tgtEl>
                                          <p:spTgt spid="4141"/>
                                        </p:tgtEl>
                                        <p:attrNameLst>
                                          <p:attrName>style.visibility</p:attrName>
                                        </p:attrNameLst>
                                      </p:cBhvr>
                                      <p:to>
                                        <p:strVal val="visible"/>
                                      </p:to>
                                    </p:set>
                                    <p:anim calcmode="lin" valueType="num">
                                      <p:cBhvr>
                                        <p:cTn id="53" dur="300" fill="hold"/>
                                        <p:tgtEl>
                                          <p:spTgt spid="4141"/>
                                        </p:tgtEl>
                                        <p:attrNameLst>
                                          <p:attrName>ppt_x</p:attrName>
                                        </p:attrNameLst>
                                      </p:cBhvr>
                                      <p:tavLst>
                                        <p:tav tm="0">
                                          <p:val>
                                            <p:strVal val="#ppt_x"/>
                                          </p:val>
                                        </p:tav>
                                        <p:tav tm="100000">
                                          <p:val>
                                            <p:strVal val="#ppt_x"/>
                                          </p:val>
                                        </p:tav>
                                      </p:tavLst>
                                    </p:anim>
                                    <p:anim calcmode="lin" valueType="num">
                                      <p:cBhvr>
                                        <p:cTn id="54" dur="300" fill="hold"/>
                                        <p:tgtEl>
                                          <p:spTgt spid="4141"/>
                                        </p:tgtEl>
                                        <p:attrNameLst>
                                          <p:attrName>ppt_y</p:attrName>
                                        </p:attrNameLst>
                                      </p:cBhvr>
                                      <p:tavLst>
                                        <p:tav tm="0">
                                          <p:val>
                                            <p:strVal val="#ppt_y+#ppt_h/2"/>
                                          </p:val>
                                        </p:tav>
                                        <p:tav tm="100000">
                                          <p:val>
                                            <p:strVal val="#ppt_y"/>
                                          </p:val>
                                        </p:tav>
                                      </p:tavLst>
                                    </p:anim>
                                    <p:anim calcmode="lin" valueType="num">
                                      <p:cBhvr>
                                        <p:cTn id="55" dur="300" fill="hold"/>
                                        <p:tgtEl>
                                          <p:spTgt spid="4141"/>
                                        </p:tgtEl>
                                        <p:attrNameLst>
                                          <p:attrName>ppt_w</p:attrName>
                                        </p:attrNameLst>
                                      </p:cBhvr>
                                      <p:tavLst>
                                        <p:tav tm="0">
                                          <p:val>
                                            <p:strVal val="#ppt_w"/>
                                          </p:val>
                                        </p:tav>
                                        <p:tav tm="100000">
                                          <p:val>
                                            <p:strVal val="#ppt_w"/>
                                          </p:val>
                                        </p:tav>
                                      </p:tavLst>
                                    </p:anim>
                                    <p:anim calcmode="lin" valueType="num">
                                      <p:cBhvr>
                                        <p:cTn id="56" dur="300" fill="hold"/>
                                        <p:tgtEl>
                                          <p:spTgt spid="4141"/>
                                        </p:tgtEl>
                                        <p:attrNameLst>
                                          <p:attrName>ppt_h</p:attrName>
                                        </p:attrNameLst>
                                      </p:cBhvr>
                                      <p:tavLst>
                                        <p:tav tm="0">
                                          <p:val>
                                            <p:fltVal val="0"/>
                                          </p:val>
                                        </p:tav>
                                        <p:tav tm="100000">
                                          <p:val>
                                            <p:strVal val="#ppt_h"/>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17" presetClass="entr" presetSubtype="4" fill="hold" grpId="0" nodeType="clickEffect">
                                  <p:stCondLst>
                                    <p:cond delay="0"/>
                                  </p:stCondLst>
                                  <p:iterate type="wd">
                                    <p:tmPct val="100000"/>
                                  </p:iterate>
                                  <p:childTnLst>
                                    <p:set>
                                      <p:cBhvr>
                                        <p:cTn id="60" dur="1" fill="hold">
                                          <p:stCondLst>
                                            <p:cond delay="0"/>
                                          </p:stCondLst>
                                        </p:cTn>
                                        <p:tgtEl>
                                          <p:spTgt spid="4142"/>
                                        </p:tgtEl>
                                        <p:attrNameLst>
                                          <p:attrName>style.visibility</p:attrName>
                                        </p:attrNameLst>
                                      </p:cBhvr>
                                      <p:to>
                                        <p:strVal val="visible"/>
                                      </p:to>
                                    </p:set>
                                    <p:anim calcmode="lin" valueType="num">
                                      <p:cBhvr>
                                        <p:cTn id="61" dur="300" fill="hold"/>
                                        <p:tgtEl>
                                          <p:spTgt spid="4142"/>
                                        </p:tgtEl>
                                        <p:attrNameLst>
                                          <p:attrName>ppt_x</p:attrName>
                                        </p:attrNameLst>
                                      </p:cBhvr>
                                      <p:tavLst>
                                        <p:tav tm="0">
                                          <p:val>
                                            <p:strVal val="#ppt_x"/>
                                          </p:val>
                                        </p:tav>
                                        <p:tav tm="100000">
                                          <p:val>
                                            <p:strVal val="#ppt_x"/>
                                          </p:val>
                                        </p:tav>
                                      </p:tavLst>
                                    </p:anim>
                                    <p:anim calcmode="lin" valueType="num">
                                      <p:cBhvr>
                                        <p:cTn id="62" dur="300" fill="hold"/>
                                        <p:tgtEl>
                                          <p:spTgt spid="4142"/>
                                        </p:tgtEl>
                                        <p:attrNameLst>
                                          <p:attrName>ppt_y</p:attrName>
                                        </p:attrNameLst>
                                      </p:cBhvr>
                                      <p:tavLst>
                                        <p:tav tm="0">
                                          <p:val>
                                            <p:strVal val="#ppt_y+#ppt_h/2"/>
                                          </p:val>
                                        </p:tav>
                                        <p:tav tm="100000">
                                          <p:val>
                                            <p:strVal val="#ppt_y"/>
                                          </p:val>
                                        </p:tav>
                                      </p:tavLst>
                                    </p:anim>
                                    <p:anim calcmode="lin" valueType="num">
                                      <p:cBhvr>
                                        <p:cTn id="63" dur="300" fill="hold"/>
                                        <p:tgtEl>
                                          <p:spTgt spid="4142"/>
                                        </p:tgtEl>
                                        <p:attrNameLst>
                                          <p:attrName>ppt_w</p:attrName>
                                        </p:attrNameLst>
                                      </p:cBhvr>
                                      <p:tavLst>
                                        <p:tav tm="0">
                                          <p:val>
                                            <p:strVal val="#ppt_w"/>
                                          </p:val>
                                        </p:tav>
                                        <p:tav tm="100000">
                                          <p:val>
                                            <p:strVal val="#ppt_w"/>
                                          </p:val>
                                        </p:tav>
                                      </p:tavLst>
                                    </p:anim>
                                    <p:anim calcmode="lin" valueType="num">
                                      <p:cBhvr>
                                        <p:cTn id="64" dur="300" fill="hold"/>
                                        <p:tgtEl>
                                          <p:spTgt spid="4142"/>
                                        </p:tgtEl>
                                        <p:attrNameLst>
                                          <p:attrName>ppt_h</p:attrName>
                                        </p:attrNameLst>
                                      </p:cBhvr>
                                      <p:tavLst>
                                        <p:tav tm="0">
                                          <p:val>
                                            <p:fltVal val="0"/>
                                          </p:val>
                                        </p:tav>
                                        <p:tav tm="100000">
                                          <p:val>
                                            <p:strVal val="#ppt_h"/>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8" fill="hold" grpId="0" nodeType="clickEffect">
                                  <p:stCondLst>
                                    <p:cond delay="0"/>
                                  </p:stCondLst>
                                  <p:iterate type="wd">
                                    <p:tmPct val="100000"/>
                                  </p:iterate>
                                  <p:childTnLst>
                                    <p:set>
                                      <p:cBhvr>
                                        <p:cTn id="68" dur="1" fill="hold">
                                          <p:stCondLst>
                                            <p:cond delay="0"/>
                                          </p:stCondLst>
                                        </p:cTn>
                                        <p:tgtEl>
                                          <p:spTgt spid="4143"/>
                                        </p:tgtEl>
                                        <p:attrNameLst>
                                          <p:attrName>style.visibility</p:attrName>
                                        </p:attrNameLst>
                                      </p:cBhvr>
                                      <p:to>
                                        <p:strVal val="visible"/>
                                      </p:to>
                                    </p:set>
                                    <p:animEffect transition="in" filter="wipe(left)">
                                      <p:cBhvr>
                                        <p:cTn id="69" dur="300"/>
                                        <p:tgtEl>
                                          <p:spTgt spid="4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utoUpdateAnimBg="0"/>
      <p:bldP spid="4099" grpId="0" autoUpdateAnimBg="0"/>
      <p:bldP spid="4125" grpId="0" autoUpdateAnimBg="0"/>
      <p:bldP spid="4128" grpId="0" autoUpdateAnimBg="0"/>
      <p:bldP spid="4131" grpId="0" autoUpdateAnimBg="0"/>
      <p:bldP spid="4137" grpId="0" animBg="1" autoUpdateAnimBg="0"/>
      <p:bldP spid="4138" grpId="0" animBg="1" autoUpdateAnimBg="0"/>
      <p:bldP spid="4140" grpId="0" autoUpdateAnimBg="0"/>
      <p:bldP spid="4141" grpId="0" animBg="1" autoUpdateAnimBg="0"/>
      <p:bldP spid="4142" grpId="0" animBg="1" autoUpdateAnimBg="0"/>
      <p:bldP spid="414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30</a:t>
            </a:fld>
            <a:endParaRPr lang="en-US" altLang="zh-CN"/>
          </a:p>
        </p:txBody>
      </p:sp>
      <p:sp>
        <p:nvSpPr>
          <p:cNvPr id="3" name="矩形 2"/>
          <p:cNvSpPr/>
          <p:nvPr/>
        </p:nvSpPr>
        <p:spPr>
          <a:xfrm>
            <a:off x="487201" y="419463"/>
            <a:ext cx="7760154" cy="400110"/>
          </a:xfrm>
          <a:prstGeom prst="rect">
            <a:avLst/>
          </a:prstGeom>
        </p:spPr>
        <p:txBody>
          <a:bodyPr wrap="square">
            <a:spAutoFit/>
          </a:bodyPr>
          <a:lstStyle/>
          <a:p>
            <a:r>
              <a:rPr lang="zh-CN" altLang="en-US" sz="2000" b="1" dirty="0" smtClean="0">
                <a:latin typeface="宋体"/>
                <a:ea typeface="宋体"/>
              </a:rPr>
              <a:t>③</a:t>
            </a:r>
            <a:r>
              <a:rPr lang="zh-CN" altLang="en-US" sz="2000" b="1" dirty="0" smtClean="0"/>
              <a:t>确定</a:t>
            </a:r>
            <a:r>
              <a:rPr lang="zh-CN" altLang="en-US" sz="2000" b="1" dirty="0"/>
              <a:t>增环和减</a:t>
            </a:r>
            <a:r>
              <a:rPr lang="zh-CN" altLang="en-US" sz="2000" b="1" dirty="0" smtClean="0"/>
              <a:t>环 </a:t>
            </a:r>
            <a:r>
              <a:rPr lang="en-US" altLang="zh-CN" sz="2000" b="1" dirty="0" smtClean="0"/>
              <a:t>— </a:t>
            </a:r>
            <a:r>
              <a:rPr lang="zh-CN" altLang="en-US" sz="2000" b="1" dirty="0" smtClean="0"/>
              <a:t>根据</a:t>
            </a:r>
            <a:r>
              <a:rPr lang="zh-CN" altLang="en-US" sz="2000" b="1" dirty="0"/>
              <a:t>箭头方向</a:t>
            </a:r>
            <a:r>
              <a:rPr lang="en-US" altLang="zh-CN" sz="2000" b="1" dirty="0" smtClean="0"/>
              <a:t>,</a:t>
            </a:r>
            <a:r>
              <a:rPr lang="zh-CN" altLang="en-US" sz="2000" b="1" dirty="0" smtClean="0"/>
              <a:t>确定</a:t>
            </a:r>
            <a:r>
              <a:rPr lang="zh-CN" altLang="en-US" sz="2000" b="1" dirty="0"/>
              <a:t>增、减</a:t>
            </a:r>
            <a:r>
              <a:rPr lang="zh-CN" altLang="en-US" sz="2000" b="1" dirty="0" smtClean="0"/>
              <a:t>环 </a:t>
            </a:r>
            <a:r>
              <a:rPr lang="en-US" altLang="zh-CN" sz="2000" b="1" dirty="0" smtClean="0"/>
              <a:t>(</a:t>
            </a:r>
            <a:r>
              <a:rPr lang="zh-CN" altLang="en-US" sz="2000" b="1" dirty="0" smtClean="0"/>
              <a:t>见尺寸链图）。</a:t>
            </a:r>
            <a:r>
              <a:rPr lang="en-US" altLang="zh-CN" sz="2000" b="1" dirty="0" smtClean="0"/>
              <a:t>    </a:t>
            </a:r>
            <a:endParaRPr lang="zh-CN" altLang="en-US" sz="2000" dirty="0"/>
          </a:p>
        </p:txBody>
      </p:sp>
      <p:pic>
        <p:nvPicPr>
          <p:cNvPr id="491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713" y="845827"/>
            <a:ext cx="6472899" cy="757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0338" y="4914802"/>
            <a:ext cx="4798904" cy="105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61"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143" y="3218290"/>
            <a:ext cx="64770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63"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392" y="1647362"/>
            <a:ext cx="7772400"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64"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827" y="2791052"/>
            <a:ext cx="622935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65"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8302" y="4109294"/>
            <a:ext cx="62484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2"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67188" y="4071976"/>
            <a:ext cx="20193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46276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6082"/>
                                        </p:tgtEl>
                                        <p:attrNameLst>
                                          <p:attrName>style.visibility</p:attrName>
                                        </p:attrNameLst>
                                      </p:cBhvr>
                                      <p:to>
                                        <p:strVal val="visible"/>
                                      </p:to>
                                    </p:set>
                                    <p:anim calcmode="lin" valueType="num">
                                      <p:cBhvr additive="base">
                                        <p:cTn id="12" dur="500" fill="hold"/>
                                        <p:tgtEl>
                                          <p:spTgt spid="46082"/>
                                        </p:tgtEl>
                                        <p:attrNameLst>
                                          <p:attrName>ppt_x</p:attrName>
                                        </p:attrNameLst>
                                      </p:cBhvr>
                                      <p:tavLst>
                                        <p:tav tm="0">
                                          <p:val>
                                            <p:strVal val="#ppt_x"/>
                                          </p:val>
                                        </p:tav>
                                        <p:tav tm="100000">
                                          <p:val>
                                            <p:strVal val="#ppt_x"/>
                                          </p:val>
                                        </p:tav>
                                      </p:tavLst>
                                    </p:anim>
                                    <p:anim calcmode="lin" valueType="num">
                                      <p:cBhvr additive="base">
                                        <p:cTn id="13" dur="500" fill="hold"/>
                                        <p:tgtEl>
                                          <p:spTgt spid="4608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9155"/>
                                        </p:tgtEl>
                                        <p:attrNameLst>
                                          <p:attrName>style.visibility</p:attrName>
                                        </p:attrNameLst>
                                      </p:cBhvr>
                                      <p:to>
                                        <p:strVal val="visible"/>
                                      </p:to>
                                    </p:set>
                                    <p:animEffect transition="in" filter="wipe(left)">
                                      <p:cBhvr>
                                        <p:cTn id="23" dur="500"/>
                                        <p:tgtEl>
                                          <p:spTgt spid="4915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9163"/>
                                        </p:tgtEl>
                                        <p:attrNameLst>
                                          <p:attrName>style.visibility</p:attrName>
                                        </p:attrNameLst>
                                      </p:cBhvr>
                                      <p:to>
                                        <p:strVal val="visible"/>
                                      </p:to>
                                    </p:set>
                                    <p:animEffect transition="in" filter="wipe(left)">
                                      <p:cBhvr>
                                        <p:cTn id="28" dur="500"/>
                                        <p:tgtEl>
                                          <p:spTgt spid="4916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9164"/>
                                        </p:tgtEl>
                                        <p:attrNameLst>
                                          <p:attrName>style.visibility</p:attrName>
                                        </p:attrNameLst>
                                      </p:cBhvr>
                                      <p:to>
                                        <p:strVal val="visible"/>
                                      </p:to>
                                    </p:set>
                                    <p:animEffect transition="in" filter="wipe(left)">
                                      <p:cBhvr>
                                        <p:cTn id="33" dur="500"/>
                                        <p:tgtEl>
                                          <p:spTgt spid="4916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9161"/>
                                        </p:tgtEl>
                                        <p:attrNameLst>
                                          <p:attrName>style.visibility</p:attrName>
                                        </p:attrNameLst>
                                      </p:cBhvr>
                                      <p:to>
                                        <p:strVal val="visible"/>
                                      </p:to>
                                    </p:set>
                                    <p:animEffect transition="in" filter="wipe(left)">
                                      <p:cBhvr>
                                        <p:cTn id="38" dur="500"/>
                                        <p:tgtEl>
                                          <p:spTgt spid="4916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49165"/>
                                        </p:tgtEl>
                                        <p:attrNameLst>
                                          <p:attrName>style.visibility</p:attrName>
                                        </p:attrNameLst>
                                      </p:cBhvr>
                                      <p:to>
                                        <p:strVal val="visible"/>
                                      </p:to>
                                    </p:set>
                                    <p:animEffect transition="in" filter="wipe(left)">
                                      <p:cBhvr>
                                        <p:cTn id="43" dur="500"/>
                                        <p:tgtEl>
                                          <p:spTgt spid="49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31</a:t>
            </a:fld>
            <a:endParaRPr lang="en-US" altLang="zh-CN"/>
          </a:p>
        </p:txBody>
      </p:sp>
      <p:sp>
        <p:nvSpPr>
          <p:cNvPr id="3" name="矩形 2"/>
          <p:cNvSpPr/>
          <p:nvPr/>
        </p:nvSpPr>
        <p:spPr>
          <a:xfrm>
            <a:off x="1068048" y="252547"/>
            <a:ext cx="5652348" cy="461665"/>
          </a:xfrm>
          <a:prstGeom prst="rect">
            <a:avLst/>
          </a:prstGeom>
        </p:spPr>
        <p:txBody>
          <a:bodyPr wrap="square">
            <a:spAutoFit/>
          </a:bodyPr>
          <a:lstStyle/>
          <a:p>
            <a:r>
              <a:rPr lang="zh-CN" altLang="en-US" b="1" dirty="0" smtClean="0">
                <a:latin typeface="宋体"/>
                <a:ea typeface="宋体"/>
              </a:rPr>
              <a:t>⑤ </a:t>
            </a:r>
            <a:r>
              <a:rPr lang="zh-CN" altLang="en-US" b="1" dirty="0" smtClean="0"/>
              <a:t>校验</a:t>
            </a:r>
            <a:r>
              <a:rPr lang="zh-CN" altLang="en-US" b="1" dirty="0"/>
              <a:t>计算</a:t>
            </a:r>
            <a:r>
              <a:rPr lang="zh-CN" altLang="en-US" b="1" dirty="0" smtClean="0"/>
              <a:t>结果 </a:t>
            </a:r>
            <a:r>
              <a:rPr lang="en-US" altLang="zh-CN" b="1" dirty="0" smtClean="0"/>
              <a:t>— </a:t>
            </a:r>
            <a:r>
              <a:rPr lang="zh-CN" altLang="en-US" b="1" dirty="0" smtClean="0"/>
              <a:t>由</a:t>
            </a:r>
            <a:r>
              <a:rPr lang="zh-CN" altLang="en-US" b="1" dirty="0"/>
              <a:t>以上结果可得</a:t>
            </a:r>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4682" y="687778"/>
            <a:ext cx="5992738" cy="626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2257" y="1722584"/>
            <a:ext cx="5861662" cy="70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0330" y="5508287"/>
            <a:ext cx="4743399" cy="1047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0829" y="2488699"/>
            <a:ext cx="5981911" cy="742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6200" y="3242658"/>
            <a:ext cx="6725904" cy="983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245607" y="4624023"/>
            <a:ext cx="7356877" cy="830997"/>
          </a:xfrm>
          <a:prstGeom prst="rect">
            <a:avLst/>
          </a:prstGeom>
        </p:spPr>
        <p:txBody>
          <a:bodyPr wrap="square">
            <a:spAutoFit/>
          </a:bodyPr>
          <a:lstStyle/>
          <a:p>
            <a:r>
              <a:rPr lang="zh-CN" altLang="en-US" b="1" dirty="0" smtClean="0"/>
              <a:t> 根据</a:t>
            </a:r>
            <a:r>
              <a:rPr lang="zh-CN" altLang="en-US" b="1" dirty="0"/>
              <a:t>上述计算得知</a:t>
            </a:r>
            <a:r>
              <a:rPr lang="en-US" altLang="zh-CN" b="1" dirty="0"/>
              <a:t>:</a:t>
            </a:r>
            <a:r>
              <a:rPr lang="zh-CN" altLang="en-US" b="1" dirty="0"/>
              <a:t>滑块与导轨小端右侧间隙为</a:t>
            </a:r>
            <a:r>
              <a:rPr lang="en-US" altLang="zh-CN" b="1" dirty="0" smtClean="0"/>
              <a:t>:</a:t>
            </a:r>
          </a:p>
          <a:p>
            <a:r>
              <a:rPr lang="en-US" altLang="zh-CN" b="1" dirty="0"/>
              <a:t> </a:t>
            </a:r>
            <a:r>
              <a:rPr lang="en-US" altLang="zh-CN" b="1" dirty="0" smtClean="0"/>
              <a:t>                 </a:t>
            </a:r>
            <a:r>
              <a:rPr lang="en-US" altLang="zh-CN" b="1" dirty="0" smtClean="0">
                <a:solidFill>
                  <a:srgbClr val="FF0000"/>
                </a:solidFill>
              </a:rPr>
              <a:t>+ </a:t>
            </a:r>
            <a:r>
              <a:rPr lang="en-US" altLang="zh-CN" b="1" dirty="0">
                <a:solidFill>
                  <a:srgbClr val="FF0000"/>
                </a:solidFill>
              </a:rPr>
              <a:t>0. 27 ~ + 0. 88 mm</a:t>
            </a:r>
            <a:r>
              <a:rPr lang="zh-CN" altLang="en-US" b="1" dirty="0" smtClean="0"/>
              <a:t>。            </a:t>
            </a:r>
            <a:endParaRPr lang="zh-CN" altLang="en-US" b="1" dirty="0"/>
          </a:p>
        </p:txBody>
      </p:sp>
      <mc:AlternateContent xmlns:mc="http://schemas.openxmlformats.org/markup-compatibility/2006" xmlns:a14="http://schemas.microsoft.com/office/drawing/2010/main">
        <mc:Choice Requires="a14">
          <p:sp>
            <p:nvSpPr>
              <p:cNvPr id="5" name="矩形 4"/>
              <p:cNvSpPr/>
              <p:nvPr/>
            </p:nvSpPr>
            <p:spPr>
              <a:xfrm>
                <a:off x="1330434" y="4196512"/>
                <a:ext cx="7058964" cy="461665"/>
              </a:xfrm>
              <a:prstGeom prst="rect">
                <a:avLst/>
              </a:prstGeom>
            </p:spPr>
            <p:txBody>
              <a:bodyPr wrap="square">
                <a:spAutoFit/>
              </a:bodyPr>
              <a:lstStyle/>
              <a:p>
                <a:r>
                  <a:rPr lang="zh-CN" altLang="en-US" b="1" dirty="0"/>
                  <a:t>校核结果说明计算无误</a:t>
                </a:r>
                <a:r>
                  <a:rPr lang="en-US" altLang="zh-CN" b="1" dirty="0"/>
                  <a:t>,</a:t>
                </a:r>
                <a:r>
                  <a:rPr lang="zh-CN" altLang="en-US" b="1" dirty="0"/>
                  <a:t>故</a:t>
                </a:r>
                <a14:m>
                  <m:oMath xmlns:m="http://schemas.openxmlformats.org/officeDocument/2006/math">
                    <m:sSub>
                      <m:sSubPr>
                        <m:ctrlPr>
                          <a:rPr lang="en-US" altLang="zh-CN" b="1" i="1" smtClean="0">
                            <a:solidFill>
                              <a:srgbClr val="FF0000"/>
                            </a:solidFill>
                            <a:latin typeface="Cambria Math"/>
                          </a:rPr>
                        </m:ctrlPr>
                      </m:sSubPr>
                      <m:e>
                        <m:r>
                          <a:rPr lang="en-US" altLang="zh-CN" b="1" i="1">
                            <a:solidFill>
                              <a:srgbClr val="FF0000"/>
                            </a:solidFill>
                            <a:latin typeface="Cambria Math"/>
                          </a:rPr>
                          <m:t>𝑨</m:t>
                        </m:r>
                      </m:e>
                      <m:sub>
                        <m:r>
                          <a:rPr lang="en-US" altLang="zh-CN" b="1" i="1">
                            <a:solidFill>
                              <a:srgbClr val="FF0000"/>
                            </a:solidFill>
                            <a:latin typeface="Cambria Math"/>
                          </a:rPr>
                          <m:t>𝟎</m:t>
                        </m:r>
                      </m:sub>
                    </m:sSub>
                  </m:oMath>
                </a14:m>
                <a:r>
                  <a:rPr lang="en-US" altLang="zh-CN" b="1" dirty="0" smtClean="0">
                    <a:solidFill>
                      <a:srgbClr val="FF0000"/>
                    </a:solidFill>
                  </a:rPr>
                  <a:t> =  </a:t>
                </a:r>
                <a:r>
                  <a:rPr lang="en-US" altLang="zh-CN" b="1" dirty="0">
                    <a:solidFill>
                      <a:srgbClr val="FF0000"/>
                    </a:solidFill>
                  </a:rPr>
                  <a:t>0. 27 ~ 0. 88 mm</a:t>
                </a:r>
                <a:r>
                  <a:rPr lang="zh-CN" altLang="en-US" b="1" dirty="0"/>
                  <a:t>。</a:t>
                </a:r>
              </a:p>
            </p:txBody>
          </p:sp>
        </mc:Choice>
        <mc:Fallback xmlns="">
          <p:sp>
            <p:nvSpPr>
              <p:cNvPr id="5" name="矩形 4"/>
              <p:cNvSpPr>
                <a:spLocks noRot="1" noChangeAspect="1" noMove="1" noResize="1" noEditPoints="1" noAdjustHandles="1" noChangeArrowheads="1" noChangeShapeType="1" noTextEdit="1"/>
              </p:cNvSpPr>
              <p:nvPr/>
            </p:nvSpPr>
            <p:spPr>
              <a:xfrm>
                <a:off x="1330434" y="4196512"/>
                <a:ext cx="7058964" cy="461665"/>
              </a:xfrm>
              <a:prstGeom prst="rect">
                <a:avLst/>
              </a:prstGeom>
              <a:blipFill rotWithShape="1">
                <a:blip r:embed="rId8"/>
                <a:stretch>
                  <a:fillRect l="-1295" t="-14474" b="-30263"/>
                </a:stretch>
              </a:blipFill>
            </p:spPr>
            <p:txBody>
              <a:bodyPr/>
              <a:lstStyle/>
              <a:p>
                <a:r>
                  <a:rPr lang="zh-CN" altLang="en-US">
                    <a:noFill/>
                  </a:rPr>
                  <a:t> </a:t>
                </a:r>
              </a:p>
            </p:txBody>
          </p:sp>
        </mc:Fallback>
      </mc:AlternateContent>
      <p:sp>
        <p:nvSpPr>
          <p:cNvPr id="6" name="TextBox 5"/>
          <p:cNvSpPr txBox="1"/>
          <p:nvPr/>
        </p:nvSpPr>
        <p:spPr>
          <a:xfrm>
            <a:off x="1171849" y="1251740"/>
            <a:ext cx="4199138" cy="461665"/>
          </a:xfrm>
          <a:prstGeom prst="rect">
            <a:avLst/>
          </a:prstGeom>
          <a:noFill/>
        </p:spPr>
        <p:txBody>
          <a:bodyPr wrap="square" rtlCol="0">
            <a:spAutoFit/>
          </a:bodyPr>
          <a:lstStyle/>
          <a:p>
            <a:r>
              <a:rPr lang="zh-CN" altLang="en-US" b="1" dirty="0" smtClean="0"/>
              <a:t>由式（</a:t>
            </a:r>
            <a:r>
              <a:rPr lang="en-US" altLang="zh-CN" b="1" dirty="0" smtClean="0"/>
              <a:t>11.6</a:t>
            </a:r>
            <a:r>
              <a:rPr lang="zh-CN" altLang="en-US" b="1" dirty="0" smtClean="0"/>
              <a:t>）与各环尺寸得</a:t>
            </a:r>
            <a:endParaRPr lang="zh-CN" altLang="en-US" b="1" dirty="0"/>
          </a:p>
        </p:txBody>
      </p:sp>
    </p:spTree>
    <p:extLst>
      <p:ext uri="{BB962C8B-B14F-4D97-AF65-F5344CB8AC3E}">
        <p14:creationId xmlns:p14="http://schemas.microsoft.com/office/powerpoint/2010/main" val="39412539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8130"/>
                                        </p:tgtEl>
                                        <p:attrNameLst>
                                          <p:attrName>style.visibility</p:attrName>
                                        </p:attrNameLst>
                                      </p:cBhvr>
                                      <p:to>
                                        <p:strVal val="visible"/>
                                      </p:to>
                                    </p:set>
                                    <p:animEffect transition="in" filter="wipe(left)">
                                      <p:cBhvr>
                                        <p:cTn id="12" dur="500"/>
                                        <p:tgtEl>
                                          <p:spTgt spid="481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8132"/>
                                        </p:tgtEl>
                                        <p:attrNameLst>
                                          <p:attrName>style.visibility</p:attrName>
                                        </p:attrNameLst>
                                      </p:cBhvr>
                                      <p:to>
                                        <p:strVal val="visible"/>
                                      </p:to>
                                    </p:set>
                                    <p:animEffect transition="in" filter="wipe(left)">
                                      <p:cBhvr>
                                        <p:cTn id="27" dur="500"/>
                                        <p:tgtEl>
                                          <p:spTgt spid="481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8133"/>
                                        </p:tgtEl>
                                        <p:attrNameLst>
                                          <p:attrName>style.visibility</p:attrName>
                                        </p:attrNameLst>
                                      </p:cBhvr>
                                      <p:to>
                                        <p:strVal val="visible"/>
                                      </p:to>
                                    </p:set>
                                    <p:animEffect transition="in" filter="wipe(left)">
                                      <p:cBhvr>
                                        <p:cTn id="32" dur="500"/>
                                        <p:tgtEl>
                                          <p:spTgt spid="4813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8135"/>
                                        </p:tgtEl>
                                        <p:attrNameLst>
                                          <p:attrName>style.visibility</p:attrName>
                                        </p:attrNameLst>
                                      </p:cBhvr>
                                      <p:to>
                                        <p:strVal val="visible"/>
                                      </p:to>
                                    </p:set>
                                    <p:animEffect transition="in" filter="wipe(left)">
                                      <p:cBhvr>
                                        <p:cTn id="37" dur="500"/>
                                        <p:tgtEl>
                                          <p:spTgt spid="481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xfrm>
            <a:off x="7210521" y="19208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1BCD051-43D1-4BE4-B4C9-28E26CE4EF50}" type="slidenum">
              <a:rPr kumimoji="0" lang="zh-CN" altLang="en-US" sz="2000" smtClean="0">
                <a:solidFill>
                  <a:srgbClr val="0000FF"/>
                </a:solidFill>
              </a:rPr>
              <a:pPr eaLnBrk="1" hangingPunct="1"/>
              <a:t>32</a:t>
            </a:fld>
            <a:endParaRPr kumimoji="0" lang="en-US" altLang="zh-CN" sz="2000" dirty="0" smtClean="0">
              <a:solidFill>
                <a:srgbClr val="0000FF"/>
              </a:solidFill>
            </a:endParaRPr>
          </a:p>
        </p:txBody>
      </p:sp>
      <p:pic>
        <p:nvPicPr>
          <p:cNvPr id="47245" name="Picture 11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421" y="6029739"/>
            <a:ext cx="5817277" cy="367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123024" y="335846"/>
            <a:ext cx="5783801" cy="461665"/>
          </a:xfrm>
          <a:prstGeom prst="rect">
            <a:avLst/>
          </a:prstGeom>
        </p:spPr>
        <p:txBody>
          <a:bodyPr wrap="square">
            <a:spAutoFit/>
          </a:bodyPr>
          <a:lstStyle/>
          <a:p>
            <a:r>
              <a:rPr lang="en-US" altLang="zh-CN" b="1" dirty="0"/>
              <a:t>(2) </a:t>
            </a:r>
            <a:r>
              <a:rPr lang="zh-CN" altLang="en-US" b="1" dirty="0"/>
              <a:t>计算滑块与导轨小端左侧间隙</a:t>
            </a:r>
          </a:p>
        </p:txBody>
      </p:sp>
      <p:sp>
        <p:nvSpPr>
          <p:cNvPr id="4" name="矩形 3"/>
          <p:cNvSpPr/>
          <p:nvPr/>
        </p:nvSpPr>
        <p:spPr>
          <a:xfrm>
            <a:off x="1123023" y="811836"/>
            <a:ext cx="7346274" cy="461665"/>
          </a:xfrm>
          <a:prstGeom prst="rect">
            <a:avLst/>
          </a:prstGeom>
        </p:spPr>
        <p:txBody>
          <a:bodyPr wrap="square">
            <a:spAutoFit/>
          </a:bodyPr>
          <a:lstStyle/>
          <a:p>
            <a:r>
              <a:rPr lang="zh-CN" altLang="en-US" b="1" dirty="0"/>
              <a:t>因为</a:t>
            </a:r>
            <a:r>
              <a:rPr lang="zh-CN" altLang="en-US" b="1" dirty="0" smtClean="0"/>
              <a:t>与</a:t>
            </a:r>
            <a:r>
              <a:rPr lang="en-US" altLang="zh-CN" b="1" dirty="0" smtClean="0"/>
              <a:t>(1)</a:t>
            </a:r>
            <a:r>
              <a:rPr lang="zh-CN" altLang="en-US" b="1" dirty="0" smtClean="0"/>
              <a:t>分析</a:t>
            </a:r>
            <a:r>
              <a:rPr lang="zh-CN" altLang="en-US" b="1" dirty="0"/>
              <a:t>方法相同</a:t>
            </a:r>
            <a:r>
              <a:rPr lang="en-US" altLang="zh-CN" b="1" dirty="0" smtClean="0"/>
              <a:t>,</a:t>
            </a:r>
            <a:r>
              <a:rPr lang="zh-CN" altLang="en-US" b="1" dirty="0" smtClean="0"/>
              <a:t>这里不分析</a:t>
            </a:r>
            <a:r>
              <a:rPr lang="zh-CN" altLang="en-US" b="1" dirty="0"/>
              <a:t>过程</a:t>
            </a:r>
            <a:r>
              <a:rPr lang="en-US" altLang="zh-CN" b="1" dirty="0"/>
              <a:t>,</a:t>
            </a:r>
            <a:r>
              <a:rPr lang="zh-CN" altLang="en-US" b="1" dirty="0"/>
              <a:t>只写结论。</a:t>
            </a:r>
          </a:p>
        </p:txBody>
      </p:sp>
      <p:sp>
        <p:nvSpPr>
          <p:cNvPr id="5" name="矩形 4"/>
          <p:cNvSpPr/>
          <p:nvPr/>
        </p:nvSpPr>
        <p:spPr>
          <a:xfrm>
            <a:off x="1106394" y="1307218"/>
            <a:ext cx="5800432" cy="461665"/>
          </a:xfrm>
          <a:prstGeom prst="rect">
            <a:avLst/>
          </a:prstGeom>
        </p:spPr>
        <p:txBody>
          <a:bodyPr wrap="square">
            <a:spAutoFit/>
          </a:bodyPr>
          <a:lstStyle/>
          <a:p>
            <a:r>
              <a:rPr lang="zh-CN" altLang="en-US" b="1" dirty="0" smtClean="0">
                <a:latin typeface="宋体"/>
                <a:ea typeface="宋体"/>
              </a:rPr>
              <a:t>① </a:t>
            </a:r>
            <a:r>
              <a:rPr lang="zh-CN" altLang="en-US" b="1" dirty="0" smtClean="0"/>
              <a:t>画</a:t>
            </a:r>
            <a:r>
              <a:rPr lang="zh-CN" altLang="en-US" b="1" dirty="0"/>
              <a:t>尺寸链</a:t>
            </a:r>
            <a:r>
              <a:rPr lang="zh-CN" altLang="en-US" b="1" dirty="0" smtClean="0"/>
              <a:t>图 </a:t>
            </a:r>
            <a:r>
              <a:rPr lang="en-US" altLang="zh-CN" b="1" dirty="0" smtClean="0"/>
              <a:t>— </a:t>
            </a:r>
            <a:r>
              <a:rPr lang="zh-CN" altLang="en-US" b="1" dirty="0" smtClean="0"/>
              <a:t>尺寸</a:t>
            </a:r>
            <a:r>
              <a:rPr lang="zh-CN" altLang="en-US" b="1" dirty="0"/>
              <a:t>链图见图</a:t>
            </a:r>
            <a:r>
              <a:rPr lang="en-US" altLang="zh-CN" b="1" dirty="0"/>
              <a:t>11. 8(c)</a:t>
            </a:r>
            <a:r>
              <a:rPr lang="zh-CN" altLang="en-US" b="1" dirty="0" smtClean="0"/>
              <a:t>。</a:t>
            </a:r>
            <a:endParaRPr lang="zh-CN" altLang="en-US" b="1" dirty="0"/>
          </a:p>
        </p:txBody>
      </p:sp>
      <p:pic>
        <p:nvPicPr>
          <p:cNvPr id="47247" name="Picture 11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0720" y="1712809"/>
            <a:ext cx="2456736" cy="2517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a:off x="506456" y="1780330"/>
            <a:ext cx="5743421" cy="830997"/>
          </a:xfrm>
          <a:prstGeom prst="rect">
            <a:avLst/>
          </a:prstGeom>
        </p:spPr>
        <p:txBody>
          <a:bodyPr wrap="square">
            <a:spAutoFit/>
          </a:bodyPr>
          <a:lstStyle/>
          <a:p>
            <a:r>
              <a:rPr lang="zh-CN" altLang="en-US" b="1" dirty="0" smtClean="0">
                <a:latin typeface="宋体"/>
                <a:ea typeface="宋体"/>
              </a:rPr>
              <a:t>    ② </a:t>
            </a:r>
            <a:r>
              <a:rPr lang="zh-CN" altLang="en-US" b="1" dirty="0" smtClean="0"/>
              <a:t>确定</a:t>
            </a:r>
            <a:r>
              <a:rPr lang="zh-CN" altLang="en-US" b="1" dirty="0"/>
              <a:t>封闭</a:t>
            </a:r>
            <a:r>
              <a:rPr lang="zh-CN" altLang="en-US" b="1" dirty="0" smtClean="0"/>
              <a:t>环 </a:t>
            </a:r>
            <a:r>
              <a:rPr lang="en-US" altLang="zh-CN" b="1" dirty="0" smtClean="0"/>
              <a:t>— </a:t>
            </a:r>
            <a:r>
              <a:rPr lang="zh-CN" altLang="en-US" b="1" dirty="0" smtClean="0"/>
              <a:t>滑块</a:t>
            </a:r>
            <a:r>
              <a:rPr lang="zh-CN" altLang="en-US" b="1" dirty="0"/>
              <a:t>与导轨</a:t>
            </a:r>
            <a:r>
              <a:rPr lang="zh-CN" altLang="en-US" b="1" dirty="0" smtClean="0"/>
              <a:t>小</a:t>
            </a:r>
            <a:endParaRPr lang="en-US" altLang="zh-CN" b="1" dirty="0" smtClean="0"/>
          </a:p>
          <a:p>
            <a:r>
              <a:rPr lang="zh-CN" altLang="en-US" b="1" dirty="0" smtClean="0"/>
              <a:t>端</a:t>
            </a:r>
            <a:r>
              <a:rPr lang="zh-CN" altLang="en-US" b="1" dirty="0"/>
              <a:t>左侧间隙为封闭环。</a:t>
            </a:r>
            <a:r>
              <a:rPr lang="en-US" altLang="zh-CN" b="1" dirty="0" smtClean="0"/>
              <a:t> </a:t>
            </a:r>
            <a:r>
              <a:rPr lang="zh-CN" altLang="en-US" b="1" dirty="0" smtClean="0"/>
              <a:t>  </a:t>
            </a:r>
            <a:endParaRPr lang="zh-CN" altLang="en-US" dirty="0"/>
          </a:p>
        </p:txBody>
      </p:sp>
      <p:pic>
        <p:nvPicPr>
          <p:cNvPr id="47248" name="Picture 11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6864" y="4168662"/>
            <a:ext cx="5791200"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6" name="矩形 15"/>
              <p:cNvSpPr/>
              <p:nvPr/>
            </p:nvSpPr>
            <p:spPr>
              <a:xfrm>
                <a:off x="985851" y="2592111"/>
                <a:ext cx="4935556" cy="1200329"/>
              </a:xfrm>
              <a:prstGeom prst="rect">
                <a:avLst/>
              </a:prstGeom>
            </p:spPr>
            <p:txBody>
              <a:bodyPr wrap="square">
                <a:spAutoFit/>
              </a:bodyPr>
              <a:lstStyle/>
              <a:p>
                <a:r>
                  <a:rPr lang="zh-CN" altLang="en-US" b="1" dirty="0" smtClean="0">
                    <a:latin typeface="宋体"/>
                    <a:ea typeface="宋体"/>
                  </a:rPr>
                  <a:t> ③ </a:t>
                </a:r>
                <a:r>
                  <a:rPr lang="zh-CN" altLang="en-US" b="1" dirty="0" smtClean="0"/>
                  <a:t>确定</a:t>
                </a:r>
                <a:r>
                  <a:rPr lang="zh-CN" altLang="en-US" b="1" dirty="0"/>
                  <a:t>增减</a:t>
                </a:r>
                <a:r>
                  <a:rPr lang="zh-CN" altLang="en-US" b="1" dirty="0" smtClean="0"/>
                  <a:t>环</a:t>
                </a:r>
                <a:r>
                  <a:rPr lang="en-US" altLang="zh-CN" b="1" dirty="0" smtClean="0"/>
                  <a:t>(</a:t>
                </a:r>
                <a:r>
                  <a:rPr lang="zh-CN" altLang="en-US" b="1" dirty="0" smtClean="0"/>
                  <a:t>见图）</a:t>
                </a:r>
                <a:r>
                  <a:rPr lang="en-US" altLang="zh-CN" b="1" dirty="0" smtClean="0"/>
                  <a:t>— </a:t>
                </a:r>
              </a:p>
              <a:p>
                <a:r>
                  <a:rPr lang="zh-CN" altLang="en-US" b="1" dirty="0" smtClean="0">
                    <a:solidFill>
                      <a:srgbClr val="FF0000"/>
                    </a:solidFill>
                  </a:rPr>
                  <a:t>      增</a:t>
                </a:r>
                <a:r>
                  <a:rPr lang="zh-CN" altLang="en-US" b="1" dirty="0">
                    <a:solidFill>
                      <a:srgbClr val="FF0000"/>
                    </a:solidFill>
                  </a:rPr>
                  <a:t>环</a:t>
                </a:r>
                <a:r>
                  <a:rPr lang="zh-CN" altLang="en-US" b="1" dirty="0"/>
                  <a:t>有</a:t>
                </a:r>
                <a:r>
                  <a:rPr lang="en-US" altLang="zh-CN"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oMath>
                </a14:m>
                <a:r>
                  <a:rPr lang="en-US" altLang="zh-CN" b="1" dirty="0" smtClean="0"/>
                  <a:t> </a:t>
                </a:r>
                <a:r>
                  <a:rPr lang="en-US" altLang="zh-CN" b="1" dirty="0"/>
                  <a:t>/ 2</a:t>
                </a:r>
                <a:r>
                  <a:rPr lang="en-US" altLang="zh-CN" b="1" dirty="0" smtClean="0"/>
                  <a:t>,</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𝟏</m:t>
                        </m:r>
                      </m:sub>
                    </m:sSub>
                  </m:oMath>
                </a14:m>
                <a:r>
                  <a:rPr lang="en-US" altLang="zh-CN" b="1" dirty="0"/>
                  <a:t> / 2;</a:t>
                </a:r>
                <a:endParaRPr lang="en-US" altLang="zh-CN" b="1" dirty="0" smtClean="0"/>
              </a:p>
              <a:p>
                <a:r>
                  <a:rPr lang="zh-CN" altLang="en-US" b="1" dirty="0" smtClean="0">
                    <a:solidFill>
                      <a:srgbClr val="FF0000"/>
                    </a:solidFill>
                  </a:rPr>
                  <a:t>      减</a:t>
                </a:r>
                <a:r>
                  <a:rPr lang="zh-CN" altLang="en-US" b="1" dirty="0">
                    <a:solidFill>
                      <a:srgbClr val="FF0000"/>
                    </a:solidFill>
                  </a:rPr>
                  <a:t>环</a:t>
                </a:r>
                <a:r>
                  <a:rPr lang="zh-CN" altLang="en-US" b="1" dirty="0"/>
                  <a:t>有</a:t>
                </a:r>
                <a:r>
                  <a:rPr lang="en-US" altLang="zh-CN" b="1" dirty="0"/>
                  <a:t>:</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𝟓</m:t>
                        </m:r>
                      </m:sub>
                    </m:sSub>
                  </m:oMath>
                </a14:m>
                <a:r>
                  <a:rPr lang="en-US" altLang="zh-CN" b="1" dirty="0" smtClean="0"/>
                  <a:t>,</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𝟑</m:t>
                        </m:r>
                      </m:sub>
                    </m:sSub>
                  </m:oMath>
                </a14:m>
                <a:r>
                  <a:rPr lang="en-US" altLang="zh-CN" b="1" dirty="0" smtClean="0"/>
                  <a:t> </a:t>
                </a:r>
                <a:r>
                  <a:rPr lang="en-US" altLang="zh-CN" b="1" dirty="0"/>
                  <a:t>/ 2,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𝟔</m:t>
                        </m:r>
                      </m:sub>
                    </m:sSub>
                  </m:oMath>
                </a14:m>
                <a:r>
                  <a:rPr lang="en-US" altLang="zh-CN" b="1" dirty="0" smtClean="0"/>
                  <a:t>,</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𝟒</m:t>
                        </m:r>
                      </m:sub>
                    </m:sSub>
                  </m:oMath>
                </a14:m>
                <a:r>
                  <a:rPr lang="en-US" altLang="zh-CN" b="1" dirty="0" smtClean="0"/>
                  <a:t> </a:t>
                </a:r>
                <a:r>
                  <a:rPr lang="en-US" altLang="zh-CN" b="1" dirty="0"/>
                  <a:t>/ 2</a:t>
                </a:r>
                <a:r>
                  <a:rPr lang="zh-CN" altLang="en-US" b="1" dirty="0" smtClean="0"/>
                  <a:t>。</a:t>
                </a:r>
                <a:endParaRPr lang="zh-CN" altLang="en-US" b="1" dirty="0"/>
              </a:p>
            </p:txBody>
          </p:sp>
        </mc:Choice>
        <mc:Fallback xmlns="">
          <p:sp>
            <p:nvSpPr>
              <p:cNvPr id="16" name="矩形 15"/>
              <p:cNvSpPr>
                <a:spLocks noRot="1" noChangeAspect="1" noMove="1" noResize="1" noEditPoints="1" noAdjustHandles="1" noChangeArrowheads="1" noChangeShapeType="1" noTextEdit="1"/>
              </p:cNvSpPr>
              <p:nvPr/>
            </p:nvSpPr>
            <p:spPr>
              <a:xfrm>
                <a:off x="985851" y="2592111"/>
                <a:ext cx="4935556" cy="1200329"/>
              </a:xfrm>
              <a:prstGeom prst="rect">
                <a:avLst/>
              </a:prstGeom>
              <a:blipFill rotWithShape="1">
                <a:blip r:embed="rId5"/>
                <a:stretch>
                  <a:fillRect t="-5584" b="-11168"/>
                </a:stretch>
              </a:blipFill>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47248"/>
                                        </p:tgtEl>
                                        <p:attrNameLst>
                                          <p:attrName>style.visibility</p:attrName>
                                        </p:attrNameLst>
                                      </p:cBhvr>
                                      <p:to>
                                        <p:strVal val="visible"/>
                                      </p:to>
                                    </p:set>
                                    <p:anim calcmode="lin" valueType="num">
                                      <p:cBhvr additive="base">
                                        <p:cTn id="22" dur="500" fill="hold"/>
                                        <p:tgtEl>
                                          <p:spTgt spid="47248"/>
                                        </p:tgtEl>
                                        <p:attrNameLst>
                                          <p:attrName>ppt_x</p:attrName>
                                        </p:attrNameLst>
                                      </p:cBhvr>
                                      <p:tavLst>
                                        <p:tav tm="0">
                                          <p:val>
                                            <p:strVal val="0-#ppt_w/2"/>
                                          </p:val>
                                        </p:tav>
                                        <p:tav tm="100000">
                                          <p:val>
                                            <p:strVal val="#ppt_x"/>
                                          </p:val>
                                        </p:tav>
                                      </p:tavLst>
                                    </p:anim>
                                    <p:anim calcmode="lin" valueType="num">
                                      <p:cBhvr additive="base">
                                        <p:cTn id="23" dur="500" fill="hold"/>
                                        <p:tgtEl>
                                          <p:spTgt spid="4724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7245"/>
                                        </p:tgtEl>
                                        <p:attrNameLst>
                                          <p:attrName>style.visibility</p:attrName>
                                        </p:attrNameLst>
                                      </p:cBhvr>
                                      <p:to>
                                        <p:strVal val="visible"/>
                                      </p:to>
                                    </p:set>
                                    <p:animEffect transition="in" filter="wipe(left)">
                                      <p:cBhvr>
                                        <p:cTn id="28" dur="500"/>
                                        <p:tgtEl>
                                          <p:spTgt spid="47245"/>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47247"/>
                                        </p:tgtEl>
                                        <p:attrNameLst>
                                          <p:attrName>style.visibility</p:attrName>
                                        </p:attrNameLst>
                                      </p:cBhvr>
                                      <p:to>
                                        <p:strVal val="visible"/>
                                      </p:to>
                                    </p:set>
                                    <p:anim calcmode="lin" valueType="num">
                                      <p:cBhvr additive="base">
                                        <p:cTn id="33" dur="500" fill="hold"/>
                                        <p:tgtEl>
                                          <p:spTgt spid="47247"/>
                                        </p:tgtEl>
                                        <p:attrNameLst>
                                          <p:attrName>ppt_x</p:attrName>
                                        </p:attrNameLst>
                                      </p:cBhvr>
                                      <p:tavLst>
                                        <p:tav tm="0">
                                          <p:val>
                                            <p:strVal val="1+#ppt_w/2"/>
                                          </p:val>
                                        </p:tav>
                                        <p:tav tm="100000">
                                          <p:val>
                                            <p:strVal val="#ppt_x"/>
                                          </p:val>
                                        </p:tav>
                                      </p:tavLst>
                                    </p:anim>
                                    <p:anim calcmode="lin" valueType="num">
                                      <p:cBhvr additive="base">
                                        <p:cTn id="34" dur="500" fill="hold"/>
                                        <p:tgtEl>
                                          <p:spTgt spid="47247"/>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4"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33</a:t>
            </a:fld>
            <a:endParaRPr lang="en-US" altLang="zh-CN"/>
          </a:p>
        </p:txBody>
      </p:sp>
      <p:sp>
        <p:nvSpPr>
          <p:cNvPr id="3" name="矩形 2"/>
          <p:cNvSpPr/>
          <p:nvPr/>
        </p:nvSpPr>
        <p:spPr>
          <a:xfrm>
            <a:off x="703628" y="414116"/>
            <a:ext cx="7201008" cy="400110"/>
          </a:xfrm>
          <a:prstGeom prst="rect">
            <a:avLst/>
          </a:prstGeom>
        </p:spPr>
        <p:txBody>
          <a:bodyPr wrap="square">
            <a:spAutoFit/>
          </a:bodyPr>
          <a:lstStyle/>
          <a:p>
            <a:r>
              <a:rPr lang="zh-CN" altLang="en-US" sz="2000" b="1" dirty="0">
                <a:latin typeface="宋体"/>
                <a:ea typeface="宋体"/>
              </a:rPr>
              <a:t>④</a:t>
            </a:r>
            <a:r>
              <a:rPr lang="zh-CN" altLang="en-US" sz="2000" b="1" dirty="0" smtClean="0"/>
              <a:t>计算</a:t>
            </a:r>
            <a:r>
              <a:rPr lang="zh-CN" altLang="en-US" sz="2000" b="1" dirty="0"/>
              <a:t>滑块与导轨小端左侧</a:t>
            </a:r>
            <a:r>
              <a:rPr lang="zh-CN" altLang="en-US" sz="2000" b="1" dirty="0" smtClean="0"/>
              <a:t>间隙</a:t>
            </a:r>
            <a:r>
              <a:rPr lang="en-US" altLang="zh-CN" sz="2000" b="1" dirty="0" smtClean="0"/>
              <a:t>(</a:t>
            </a:r>
            <a:r>
              <a:rPr lang="zh-CN" altLang="en-US" sz="2000" b="1" dirty="0" smtClean="0"/>
              <a:t>见尺寸链图与各环尺寸</a:t>
            </a:r>
            <a:r>
              <a:rPr lang="en-US" altLang="zh-CN" sz="2000" b="1" dirty="0" smtClean="0"/>
              <a:t>)</a:t>
            </a:r>
            <a:endParaRPr lang="zh-CN" altLang="en-US" sz="2000" b="1" dirty="0"/>
          </a:p>
        </p:txBody>
      </p:sp>
      <p:sp>
        <p:nvSpPr>
          <p:cNvPr id="5" name="矩形 4"/>
          <p:cNvSpPr/>
          <p:nvPr/>
        </p:nvSpPr>
        <p:spPr>
          <a:xfrm>
            <a:off x="757936" y="2557468"/>
            <a:ext cx="3509701" cy="400110"/>
          </a:xfrm>
          <a:prstGeom prst="rect">
            <a:avLst/>
          </a:prstGeom>
        </p:spPr>
        <p:txBody>
          <a:bodyPr wrap="square">
            <a:spAutoFit/>
          </a:bodyPr>
          <a:lstStyle/>
          <a:p>
            <a:r>
              <a:rPr lang="zh-CN" altLang="en-US" sz="2000" b="1" dirty="0" smtClean="0">
                <a:latin typeface="宋体"/>
                <a:ea typeface="宋体"/>
              </a:rPr>
              <a:t>⑤</a:t>
            </a:r>
            <a:r>
              <a:rPr lang="zh-CN" altLang="en-US" sz="2000" b="1" dirty="0" smtClean="0"/>
              <a:t>校验</a:t>
            </a:r>
            <a:r>
              <a:rPr lang="zh-CN" altLang="en-US" sz="2000" b="1" dirty="0"/>
              <a:t>计算结果</a:t>
            </a:r>
          </a:p>
        </p:txBody>
      </p:sp>
      <p:sp>
        <p:nvSpPr>
          <p:cNvPr id="6" name="矩形 5"/>
          <p:cNvSpPr/>
          <p:nvPr/>
        </p:nvSpPr>
        <p:spPr>
          <a:xfrm>
            <a:off x="811204" y="3862124"/>
            <a:ext cx="8180855" cy="400110"/>
          </a:xfrm>
          <a:prstGeom prst="rect">
            <a:avLst/>
          </a:prstGeom>
        </p:spPr>
        <p:txBody>
          <a:bodyPr wrap="square">
            <a:spAutoFit/>
          </a:bodyPr>
          <a:lstStyle/>
          <a:p>
            <a:r>
              <a:rPr lang="zh-CN" altLang="en-US" sz="2000" b="1" dirty="0" smtClean="0"/>
              <a:t>根据</a:t>
            </a:r>
            <a:r>
              <a:rPr lang="zh-CN" altLang="en-US" sz="2000" b="1" dirty="0"/>
              <a:t>上述计算可得</a:t>
            </a:r>
            <a:r>
              <a:rPr lang="en-US" altLang="zh-CN" sz="2000" b="1" dirty="0"/>
              <a:t>:</a:t>
            </a:r>
            <a:r>
              <a:rPr lang="zh-CN" altLang="en-US" sz="2000" b="1" dirty="0"/>
              <a:t>滑块与导轨小端左侧间隙为</a:t>
            </a:r>
            <a:r>
              <a:rPr lang="en-US" altLang="zh-CN" sz="2000" b="1" dirty="0">
                <a:solidFill>
                  <a:srgbClr val="FF0000"/>
                </a:solidFill>
              </a:rPr>
              <a:t>+ 0. 4 ~ + 1. 01 mm</a:t>
            </a:r>
            <a:endParaRPr lang="zh-CN" altLang="en-US" sz="2000" b="1" dirty="0">
              <a:solidFill>
                <a:srgbClr val="FF0000"/>
              </a:solidFill>
            </a:endParaRP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496" y="875781"/>
            <a:ext cx="7181646" cy="9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505" y="1875690"/>
            <a:ext cx="7483109" cy="72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536" y="2936935"/>
            <a:ext cx="689610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657" y="4673786"/>
            <a:ext cx="5126399" cy="1132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1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0618" y="4280811"/>
            <a:ext cx="2114018" cy="2166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图文框 10">
            <a:hlinkClick r:id="rId7" action="ppaction://hlinksldjump"/>
          </p:cNvPr>
          <p:cNvSpPr/>
          <p:nvPr/>
        </p:nvSpPr>
        <p:spPr bwMode="auto">
          <a:xfrm>
            <a:off x="3645159" y="6132923"/>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extLst>
      <p:ext uri="{BB962C8B-B14F-4D97-AF65-F5344CB8AC3E}">
        <p14:creationId xmlns:p14="http://schemas.microsoft.com/office/powerpoint/2010/main" val="2359484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5058"/>
                                        </p:tgtEl>
                                        <p:attrNameLst>
                                          <p:attrName>style.visibility</p:attrName>
                                        </p:attrNameLst>
                                      </p:cBhvr>
                                      <p:to>
                                        <p:strVal val="visible"/>
                                      </p:to>
                                    </p:set>
                                    <p:animEffect transition="in" filter="wipe(left)">
                                      <p:cBhvr>
                                        <p:cTn id="23" dur="500"/>
                                        <p:tgtEl>
                                          <p:spTgt spid="4505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5059"/>
                                        </p:tgtEl>
                                        <p:attrNameLst>
                                          <p:attrName>style.visibility</p:attrName>
                                        </p:attrNameLst>
                                      </p:cBhvr>
                                      <p:to>
                                        <p:strVal val="visible"/>
                                      </p:to>
                                    </p:set>
                                    <p:animEffect transition="in" filter="wipe(left)">
                                      <p:cBhvr>
                                        <p:cTn id="28" dur="500"/>
                                        <p:tgtEl>
                                          <p:spTgt spid="4505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5061"/>
                                        </p:tgtEl>
                                        <p:attrNameLst>
                                          <p:attrName>style.visibility</p:attrName>
                                        </p:attrNameLst>
                                      </p:cBhvr>
                                      <p:to>
                                        <p:strVal val="visible"/>
                                      </p:to>
                                    </p:set>
                                    <p:animEffect transition="in" filter="wipe(left)">
                                      <p:cBhvr>
                                        <p:cTn id="38" dur="500"/>
                                        <p:tgtEl>
                                          <p:spTgt spid="4506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xfrm>
            <a:off x="7139620" y="187131"/>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F08FD73-764E-47F8-8BD6-B09C09721EE6}" type="slidenum">
              <a:rPr kumimoji="0" lang="zh-CN" altLang="en-US" sz="2000" smtClean="0">
                <a:solidFill>
                  <a:srgbClr val="0000FF"/>
                </a:solidFill>
              </a:rPr>
              <a:pPr eaLnBrk="1" hangingPunct="1"/>
              <a:t>34</a:t>
            </a:fld>
            <a:endParaRPr kumimoji="0" lang="en-US" altLang="zh-CN" sz="2000" smtClean="0">
              <a:solidFill>
                <a:srgbClr val="0000FF"/>
              </a:solidFill>
            </a:endParaRPr>
          </a:p>
        </p:txBody>
      </p:sp>
      <p:sp>
        <p:nvSpPr>
          <p:cNvPr id="11266" name="Text Box 2"/>
          <p:cNvSpPr txBox="1">
            <a:spLocks noChangeArrowheads="1"/>
          </p:cNvSpPr>
          <p:nvPr/>
        </p:nvSpPr>
        <p:spPr bwMode="auto">
          <a:xfrm>
            <a:off x="1220274" y="371529"/>
            <a:ext cx="518833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11.2.3 中间计算(工艺尺寸计算)</a:t>
            </a:r>
            <a:r>
              <a:rPr lang="zh-CN" altLang="en-US" dirty="0"/>
              <a:t> </a:t>
            </a:r>
          </a:p>
        </p:txBody>
      </p:sp>
      <p:sp>
        <p:nvSpPr>
          <p:cNvPr id="11267" name="Text Box 3"/>
          <p:cNvSpPr txBox="1">
            <a:spLocks noChangeArrowheads="1"/>
          </p:cNvSpPr>
          <p:nvPr/>
        </p:nvSpPr>
        <p:spPr bwMode="auto">
          <a:xfrm>
            <a:off x="604183" y="780339"/>
            <a:ext cx="5610224"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根据封闭环的公称尺寸和极限偏差及部分组成环的公称尺寸和其极限偏差</a:t>
            </a:r>
            <a:r>
              <a:rPr lang="zh-CN" altLang="en-US" b="1" dirty="0" smtClean="0"/>
              <a:t>，</a:t>
            </a:r>
            <a:r>
              <a:rPr lang="zh-CN" altLang="en-US" b="1" dirty="0"/>
              <a:t>计算</a:t>
            </a:r>
            <a:r>
              <a:rPr lang="zh-CN" altLang="en-US" b="1" dirty="0">
                <a:solidFill>
                  <a:srgbClr val="FF3300"/>
                </a:solidFill>
              </a:rPr>
              <a:t>某一 个组成环</a:t>
            </a:r>
            <a:r>
              <a:rPr lang="zh-CN" altLang="en-US" b="1" dirty="0"/>
              <a:t>的公称尺寸及其极限偏差</a:t>
            </a:r>
            <a:r>
              <a:rPr lang="zh-CN" altLang="en-US" dirty="0"/>
              <a:t>。 </a:t>
            </a:r>
          </a:p>
        </p:txBody>
      </p:sp>
      <p:sp>
        <p:nvSpPr>
          <p:cNvPr id="25638" name="Text Box 144"/>
          <p:cNvSpPr txBox="1">
            <a:spLocks noChangeArrowheads="1"/>
          </p:cNvSpPr>
          <p:nvPr/>
        </p:nvSpPr>
        <p:spPr bwMode="auto">
          <a:xfrm>
            <a:off x="190665" y="2253764"/>
            <a:ext cx="662738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en-US" altLang="zh-CN" b="1" dirty="0"/>
              <a:t>      </a:t>
            </a:r>
            <a:r>
              <a:rPr lang="zh-CN" altLang="en-US" b="1" dirty="0" smtClean="0"/>
              <a:t>例</a:t>
            </a:r>
            <a:r>
              <a:rPr lang="en-US" altLang="zh-CN" b="1" dirty="0" smtClean="0"/>
              <a:t>11.5 </a:t>
            </a:r>
            <a:r>
              <a:rPr lang="zh-CN" altLang="en-US" b="1" dirty="0"/>
              <a:t>加工一</a:t>
            </a:r>
            <a:r>
              <a:rPr lang="zh-CN" altLang="en-US" b="1" dirty="0" smtClean="0"/>
              <a:t>轴套（例</a:t>
            </a:r>
            <a:r>
              <a:rPr lang="en-US" altLang="zh-CN" b="1" dirty="0" smtClean="0"/>
              <a:t>11.3</a:t>
            </a:r>
            <a:r>
              <a:rPr lang="zh-CN" altLang="en-US" b="1" dirty="0" smtClean="0"/>
              <a:t>）如</a:t>
            </a:r>
            <a:r>
              <a:rPr lang="zh-CN" altLang="en-US" b="1" dirty="0"/>
              <a:t>图</a:t>
            </a:r>
            <a:r>
              <a:rPr lang="en-US" altLang="zh-CN" b="1" dirty="0" smtClean="0"/>
              <a:t>11.7</a:t>
            </a:r>
            <a:r>
              <a:rPr lang="zh-CN" altLang="en-US" b="1" dirty="0" smtClean="0"/>
              <a:t>（</a:t>
            </a:r>
            <a:r>
              <a:rPr lang="en-US" altLang="zh-CN" b="1" dirty="0" smtClean="0"/>
              <a:t>a</a:t>
            </a:r>
            <a:r>
              <a:rPr lang="zh-CN" altLang="en-US" b="1" dirty="0" smtClean="0"/>
              <a:t>）</a:t>
            </a:r>
            <a:r>
              <a:rPr lang="en-US" altLang="zh-CN" b="1" dirty="0" smtClean="0"/>
              <a:t>,</a:t>
            </a:r>
            <a:r>
              <a:rPr lang="zh-CN" altLang="en-US" b="1" dirty="0"/>
              <a:t>加工顺序为: </a:t>
            </a:r>
          </a:p>
        </p:txBody>
      </p:sp>
      <p:sp>
        <p:nvSpPr>
          <p:cNvPr id="11443" name="Text Box 179"/>
          <p:cNvSpPr txBox="1">
            <a:spLocks noChangeArrowheads="1"/>
          </p:cNvSpPr>
          <p:nvPr/>
        </p:nvSpPr>
        <p:spPr bwMode="auto">
          <a:xfrm>
            <a:off x="516379" y="4749040"/>
            <a:ext cx="520972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a:t>
            </a:r>
            <a:r>
              <a:rPr lang="zh-CN" altLang="en-US" b="1" dirty="0" smtClean="0"/>
              <a:t>  解 </a:t>
            </a:r>
            <a:r>
              <a:rPr lang="zh-CN" altLang="en-US" b="1" dirty="0"/>
              <a:t>（</a:t>
            </a:r>
            <a:r>
              <a:rPr lang="en-US" altLang="zh-CN" b="1" dirty="0"/>
              <a:t>1</a:t>
            </a:r>
            <a:r>
              <a:rPr lang="zh-CN" altLang="en-US" b="1" dirty="0"/>
              <a:t>）该题计算方法完全同</a:t>
            </a:r>
            <a:endParaRPr lang="en-US" altLang="zh-CN" b="1" dirty="0"/>
          </a:p>
          <a:p>
            <a:pPr eaLnBrk="1" hangingPunct="1"/>
            <a:r>
              <a:rPr lang="zh-CN" altLang="en-US" b="1" dirty="0"/>
              <a:t>例</a:t>
            </a:r>
            <a:r>
              <a:rPr lang="en-US" altLang="zh-CN" b="1" dirty="0"/>
              <a:t>11.3</a:t>
            </a:r>
            <a:r>
              <a:rPr lang="zh-CN" altLang="en-US" b="1" dirty="0"/>
              <a:t>。不同的是</a:t>
            </a:r>
            <a:r>
              <a:rPr lang="zh-CN" altLang="en-US" b="1" dirty="0" smtClean="0"/>
              <a:t>：求</a:t>
            </a:r>
            <a:r>
              <a:rPr lang="zh-CN" altLang="en-US" b="1" dirty="0"/>
              <a:t>组成环</a:t>
            </a:r>
            <a:r>
              <a:rPr lang="en-US" altLang="zh-CN" b="1" i="1" dirty="0">
                <a:solidFill>
                  <a:srgbClr val="FF3300"/>
                </a:solidFill>
              </a:rPr>
              <a:t>A</a:t>
            </a:r>
            <a:r>
              <a:rPr lang="en-US" altLang="zh-CN" b="1" baseline="-25000" dirty="0">
                <a:solidFill>
                  <a:srgbClr val="FF3300"/>
                </a:solidFill>
              </a:rPr>
              <a:t>2</a:t>
            </a:r>
            <a:r>
              <a:rPr lang="zh-CN" altLang="en-US" b="1" dirty="0"/>
              <a:t>的公称尺寸和极限偏差。不是求封闭</a:t>
            </a:r>
            <a:r>
              <a:rPr lang="zh-CN" altLang="en-US" b="1" dirty="0" smtClean="0"/>
              <a:t>环</a:t>
            </a:r>
            <a:r>
              <a:rPr lang="en-US" altLang="zh-CN" b="1" i="1" dirty="0" smtClean="0"/>
              <a:t>A</a:t>
            </a:r>
            <a:r>
              <a:rPr lang="en-US" altLang="zh-CN" b="1" baseline="-25000" dirty="0" smtClean="0"/>
              <a:t>0</a:t>
            </a:r>
            <a:r>
              <a:rPr lang="zh-CN" altLang="en-US" b="1" dirty="0" smtClean="0"/>
              <a:t>。尺寸链图也相同，见右图</a:t>
            </a:r>
            <a:r>
              <a:rPr lang="en-US" altLang="zh-CN" b="1" dirty="0" smtClean="0"/>
              <a:t>11.7</a:t>
            </a:r>
            <a:r>
              <a:rPr lang="zh-CN" altLang="en-US" b="1" dirty="0" smtClean="0"/>
              <a:t>（</a:t>
            </a:r>
            <a:r>
              <a:rPr lang="en-US" altLang="zh-CN" b="1" dirty="0" smtClean="0"/>
              <a:t>b</a:t>
            </a:r>
            <a:r>
              <a:rPr lang="zh-CN" altLang="en-US" b="1" dirty="0" smtClean="0"/>
              <a:t>）。</a:t>
            </a:r>
            <a:endParaRPr lang="zh-CN" altLang="en-US" b="1" dirty="0"/>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962" y="3186379"/>
            <a:ext cx="5352735" cy="1490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1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1491" y="629852"/>
            <a:ext cx="1743426" cy="2647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5431" y="3616531"/>
            <a:ext cx="1990725"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wipe(left)">
                                      <p:cBhvr>
                                        <p:cTn id="7" dur="300"/>
                                        <p:tgtEl>
                                          <p:spTgt spid="112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267"/>
                                        </p:tgtEl>
                                        <p:attrNameLst>
                                          <p:attrName>style.visibility</p:attrName>
                                        </p:attrNameLst>
                                      </p:cBhvr>
                                      <p:to>
                                        <p:strVal val="visible"/>
                                      </p:to>
                                    </p:set>
                                    <p:animEffect transition="in" filter="wipe(left)">
                                      <p:cBhvr>
                                        <p:cTn id="12" dur="300"/>
                                        <p:tgtEl>
                                          <p:spTgt spid="1126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638"/>
                                        </p:tgtEl>
                                        <p:attrNameLst>
                                          <p:attrName>style.visibility</p:attrName>
                                        </p:attrNameLst>
                                      </p:cBhvr>
                                      <p:to>
                                        <p:strVal val="visible"/>
                                      </p:to>
                                    </p:set>
                                    <p:animEffect transition="in" filter="wipe(left)">
                                      <p:cBhvr>
                                        <p:cTn id="17" dur="500"/>
                                        <p:tgtEl>
                                          <p:spTgt spid="2563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1+#ppt_w/2"/>
                                          </p:val>
                                        </p:tav>
                                        <p:tav tm="100000">
                                          <p:val>
                                            <p:strVal val="#ppt_x"/>
                                          </p:val>
                                        </p:tav>
                                      </p:tavLst>
                                    </p:anim>
                                    <p:anim calcmode="lin" valueType="num">
                                      <p:cBhvr additive="base">
                                        <p:cTn id="23"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7106"/>
                                        </p:tgtEl>
                                        <p:attrNameLst>
                                          <p:attrName>style.visibility</p:attrName>
                                        </p:attrNameLst>
                                      </p:cBhvr>
                                      <p:to>
                                        <p:strVal val="visible"/>
                                      </p:to>
                                    </p:set>
                                    <p:animEffect transition="in" filter="wipe(left)">
                                      <p:cBhvr>
                                        <p:cTn id="28" dur="500"/>
                                        <p:tgtEl>
                                          <p:spTgt spid="4710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443"/>
                                        </p:tgtEl>
                                        <p:attrNameLst>
                                          <p:attrName>style.visibility</p:attrName>
                                        </p:attrNameLst>
                                      </p:cBhvr>
                                      <p:to>
                                        <p:strVal val="visible"/>
                                      </p:to>
                                    </p:set>
                                    <p:animEffect transition="in" filter="wipe(left)">
                                      <p:cBhvr>
                                        <p:cTn id="33" dur="2000"/>
                                        <p:tgtEl>
                                          <p:spTgt spid="1144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47107"/>
                                        </p:tgtEl>
                                        <p:attrNameLst>
                                          <p:attrName>style.visibility</p:attrName>
                                        </p:attrNameLst>
                                      </p:cBhvr>
                                      <p:to>
                                        <p:strVal val="visible"/>
                                      </p:to>
                                    </p:set>
                                    <p:anim calcmode="lin" valueType="num">
                                      <p:cBhvr additive="base">
                                        <p:cTn id="38" dur="500" fill="hold"/>
                                        <p:tgtEl>
                                          <p:spTgt spid="47107"/>
                                        </p:tgtEl>
                                        <p:attrNameLst>
                                          <p:attrName>ppt_x</p:attrName>
                                        </p:attrNameLst>
                                      </p:cBhvr>
                                      <p:tavLst>
                                        <p:tav tm="0">
                                          <p:val>
                                            <p:strVal val="#ppt_x"/>
                                          </p:val>
                                        </p:tav>
                                        <p:tav tm="100000">
                                          <p:val>
                                            <p:strVal val="#ppt_x"/>
                                          </p:val>
                                        </p:tav>
                                      </p:tavLst>
                                    </p:anim>
                                    <p:anim calcmode="lin" valueType="num">
                                      <p:cBhvr additive="base">
                                        <p:cTn id="39"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autoUpdateAnimBg="0"/>
      <p:bldP spid="11267" grpId="0" autoUpdateAnimBg="0"/>
      <p:bldP spid="25638" grpId="0"/>
      <p:bldP spid="1144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xfrm>
            <a:off x="7113956" y="16881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1C539D8-12AD-4FFE-AC7D-DA60C9CD24D3}" type="slidenum">
              <a:rPr kumimoji="0" lang="zh-CN" altLang="en-US" sz="2000" smtClean="0">
                <a:solidFill>
                  <a:srgbClr val="0000FF"/>
                </a:solidFill>
              </a:rPr>
              <a:pPr eaLnBrk="1" hangingPunct="1"/>
              <a:t>35</a:t>
            </a:fld>
            <a:endParaRPr kumimoji="0" lang="en-US" altLang="zh-CN" sz="2000" dirty="0" smtClean="0">
              <a:solidFill>
                <a:srgbClr val="0000FF"/>
              </a:solidFill>
            </a:endParaRPr>
          </a:p>
        </p:txBody>
      </p:sp>
      <p:pic>
        <p:nvPicPr>
          <p:cNvPr id="3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2633" y="741411"/>
            <a:ext cx="1990725"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282" name="Picture 6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2648" y="401991"/>
            <a:ext cx="530542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287" name="Picture 66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7367" y="926375"/>
            <a:ext cx="4210050"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288" name="Picture 66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0683" y="3076904"/>
            <a:ext cx="53625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289" name="Picture 66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3770" y="4620269"/>
            <a:ext cx="5924550"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6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55092" y="3307985"/>
            <a:ext cx="186690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282"/>
                                        </p:tgtEl>
                                        <p:attrNameLst>
                                          <p:attrName>style.visibility</p:attrName>
                                        </p:attrNameLst>
                                      </p:cBhvr>
                                      <p:to>
                                        <p:strVal val="visible"/>
                                      </p:to>
                                    </p:set>
                                    <p:animEffect transition="in" filter="wipe(left)">
                                      <p:cBhvr>
                                        <p:cTn id="7" dur="500"/>
                                        <p:tgtEl>
                                          <p:spTgt spid="2728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1+#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7287"/>
                                        </p:tgtEl>
                                        <p:attrNameLst>
                                          <p:attrName>style.visibility</p:attrName>
                                        </p:attrNameLst>
                                      </p:cBhvr>
                                      <p:to>
                                        <p:strVal val="visible"/>
                                      </p:to>
                                    </p:set>
                                    <p:animEffect transition="in" filter="wipe(left)">
                                      <p:cBhvr>
                                        <p:cTn id="24" dur="500"/>
                                        <p:tgtEl>
                                          <p:spTgt spid="2728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7288"/>
                                        </p:tgtEl>
                                        <p:attrNameLst>
                                          <p:attrName>style.visibility</p:attrName>
                                        </p:attrNameLst>
                                      </p:cBhvr>
                                      <p:to>
                                        <p:strVal val="visible"/>
                                      </p:to>
                                    </p:set>
                                    <p:animEffect transition="in" filter="wipe(left)">
                                      <p:cBhvr>
                                        <p:cTn id="29" dur="500"/>
                                        <p:tgtEl>
                                          <p:spTgt spid="2728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7289"/>
                                        </p:tgtEl>
                                        <p:attrNameLst>
                                          <p:attrName>style.visibility</p:attrName>
                                        </p:attrNameLst>
                                      </p:cBhvr>
                                      <p:to>
                                        <p:strVal val="visible"/>
                                      </p:to>
                                    </p:set>
                                    <p:animEffect transition="in" filter="wipe(left)">
                                      <p:cBhvr>
                                        <p:cTn id="34" dur="500"/>
                                        <p:tgtEl>
                                          <p:spTgt spid="27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xfrm>
            <a:off x="7056120" y="127785"/>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C90EEEF-8A50-4CE0-A9B8-2D70E68E7086}" type="slidenum">
              <a:rPr kumimoji="0" lang="zh-CN" altLang="en-US" sz="2000" smtClean="0">
                <a:solidFill>
                  <a:srgbClr val="0000FF"/>
                </a:solidFill>
              </a:rPr>
              <a:pPr eaLnBrk="1" hangingPunct="1"/>
              <a:t>36</a:t>
            </a:fld>
            <a:endParaRPr kumimoji="0" lang="en-US" altLang="zh-CN" sz="2000" dirty="0" smtClean="0">
              <a:solidFill>
                <a:srgbClr val="0000FF"/>
              </a:solidFill>
            </a:endParaRPr>
          </a:p>
        </p:txBody>
      </p:sp>
      <p:sp>
        <p:nvSpPr>
          <p:cNvPr id="88070" name="Text Box 6"/>
          <p:cNvSpPr txBox="1">
            <a:spLocks noChangeArrowheads="1"/>
          </p:cNvSpPr>
          <p:nvPr/>
        </p:nvSpPr>
        <p:spPr bwMode="auto">
          <a:xfrm>
            <a:off x="1037935" y="4555141"/>
            <a:ext cx="60997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校核结果无误，所以内孔半径为</a:t>
            </a:r>
          </a:p>
        </p:txBody>
      </p:sp>
      <p:sp>
        <p:nvSpPr>
          <p:cNvPr id="7" name="Text Box 45"/>
          <p:cNvSpPr txBox="1">
            <a:spLocks noChangeArrowheads="1"/>
          </p:cNvSpPr>
          <p:nvPr/>
        </p:nvSpPr>
        <p:spPr bwMode="auto">
          <a:xfrm>
            <a:off x="690524" y="603394"/>
            <a:ext cx="399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3</a:t>
            </a:r>
            <a:r>
              <a:rPr lang="zh-CN" altLang="en-US" b="1" dirty="0"/>
              <a:t>）校核计算结果</a:t>
            </a:r>
            <a:endParaRPr lang="en-US" altLang="zh-CN" b="1" dirty="0"/>
          </a:p>
        </p:txBody>
      </p:sp>
      <p:pic>
        <p:nvPicPr>
          <p:cNvPr id="28162" name="Picture 5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539" y="1131618"/>
            <a:ext cx="5984150" cy="54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164" name="Picture 5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613" y="1769793"/>
            <a:ext cx="489585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169" name="Picture 5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6586" y="5012341"/>
            <a:ext cx="7124700"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487" y="3093558"/>
            <a:ext cx="7334250"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6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42167" y="1769793"/>
            <a:ext cx="186690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8162"/>
                                        </p:tgtEl>
                                        <p:attrNameLst>
                                          <p:attrName>style.visibility</p:attrName>
                                        </p:attrNameLst>
                                      </p:cBhvr>
                                      <p:to>
                                        <p:strVal val="visible"/>
                                      </p:to>
                                    </p:set>
                                    <p:animEffect transition="in" filter="wipe(left)">
                                      <p:cBhvr>
                                        <p:cTn id="18" dur="500"/>
                                        <p:tgtEl>
                                          <p:spTgt spid="2816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8164"/>
                                        </p:tgtEl>
                                        <p:attrNameLst>
                                          <p:attrName>style.visibility</p:attrName>
                                        </p:attrNameLst>
                                      </p:cBhvr>
                                      <p:to>
                                        <p:strVal val="visible"/>
                                      </p:to>
                                    </p:set>
                                    <p:animEffect transition="in" filter="wipe(left)">
                                      <p:cBhvr>
                                        <p:cTn id="23" dur="500"/>
                                        <p:tgtEl>
                                          <p:spTgt spid="2816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4274"/>
                                        </p:tgtEl>
                                        <p:attrNameLst>
                                          <p:attrName>style.visibility</p:attrName>
                                        </p:attrNameLst>
                                      </p:cBhvr>
                                      <p:to>
                                        <p:strVal val="visible"/>
                                      </p:to>
                                    </p:set>
                                    <p:animEffect transition="in" filter="wipe(left)">
                                      <p:cBhvr>
                                        <p:cTn id="28" dur="500"/>
                                        <p:tgtEl>
                                          <p:spTgt spid="5427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8070"/>
                                        </p:tgtEl>
                                        <p:attrNameLst>
                                          <p:attrName>style.visibility</p:attrName>
                                        </p:attrNameLst>
                                      </p:cBhvr>
                                      <p:to>
                                        <p:strVal val="visible"/>
                                      </p:to>
                                    </p:set>
                                    <p:animEffect transition="in" filter="wipe(left)">
                                      <p:cBhvr>
                                        <p:cTn id="33" dur="2000"/>
                                        <p:tgtEl>
                                          <p:spTgt spid="8807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8169"/>
                                        </p:tgtEl>
                                        <p:attrNameLst>
                                          <p:attrName>style.visibility</p:attrName>
                                        </p:attrNameLst>
                                      </p:cBhvr>
                                      <p:to>
                                        <p:strVal val="visible"/>
                                      </p:to>
                                    </p:set>
                                    <p:animEffect transition="in" filter="wipe(left)">
                                      <p:cBhvr>
                                        <p:cTn id="38" dur="500"/>
                                        <p:tgtEl>
                                          <p:spTgt spid="28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0" grpId="0"/>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xfrm>
            <a:off x="7154592" y="114841"/>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F11B2BF-8471-4AE5-8F7B-79246CC59FF7}" type="slidenum">
              <a:rPr kumimoji="0" lang="zh-CN" altLang="en-US" sz="2000" smtClean="0">
                <a:solidFill>
                  <a:srgbClr val="0000FF"/>
                </a:solidFill>
              </a:rPr>
              <a:pPr eaLnBrk="1" hangingPunct="1"/>
              <a:t>37</a:t>
            </a:fld>
            <a:endParaRPr kumimoji="0" lang="en-US" altLang="zh-CN" sz="2000" dirty="0" smtClean="0">
              <a:solidFill>
                <a:srgbClr val="0000FF"/>
              </a:solidFill>
            </a:endParaRPr>
          </a:p>
        </p:txBody>
      </p:sp>
      <p:grpSp>
        <p:nvGrpSpPr>
          <p:cNvPr id="2" name="组合 1"/>
          <p:cNvGrpSpPr/>
          <p:nvPr/>
        </p:nvGrpSpPr>
        <p:grpSpPr>
          <a:xfrm>
            <a:off x="538096" y="334563"/>
            <a:ext cx="7802563" cy="1404119"/>
            <a:chOff x="538096" y="583147"/>
            <a:chExt cx="7802563" cy="1404119"/>
          </a:xfrm>
        </p:grpSpPr>
        <p:sp>
          <p:nvSpPr>
            <p:cNvPr id="87045" name="Text Box 5"/>
            <p:cNvSpPr txBox="1">
              <a:spLocks noChangeArrowheads="1"/>
            </p:cNvSpPr>
            <p:nvPr/>
          </p:nvSpPr>
          <p:spPr bwMode="auto">
            <a:xfrm>
              <a:off x="538096" y="583147"/>
              <a:ext cx="780256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    </a:t>
              </a:r>
              <a:r>
                <a:rPr lang="zh-CN" altLang="en-US" b="1" dirty="0" smtClean="0"/>
                <a:t>     例</a:t>
              </a:r>
              <a:r>
                <a:rPr lang="zh-CN" altLang="en-US" b="1" dirty="0"/>
                <a:t>11.6 在轴上铣一键槽，如</a:t>
              </a:r>
              <a:r>
                <a:rPr lang="en-US" altLang="zh-CN" b="1" dirty="0"/>
                <a:t> </a:t>
              </a:r>
              <a:r>
                <a:rPr lang="zh-CN" altLang="en-US" b="1" dirty="0"/>
                <a:t>图11</a:t>
              </a:r>
              <a:r>
                <a:rPr lang="zh-CN" altLang="en-US" b="1" dirty="0" smtClean="0"/>
                <a:t>.</a:t>
              </a:r>
              <a:r>
                <a:rPr lang="en-US" altLang="zh-CN" b="1" dirty="0" smtClean="0"/>
                <a:t>9</a:t>
              </a:r>
              <a:r>
                <a:rPr lang="zh-CN" altLang="en-US" b="1" dirty="0" smtClean="0"/>
                <a:t>（</a:t>
              </a:r>
              <a:r>
                <a:rPr lang="en-US" altLang="zh-CN" b="1" dirty="0" smtClean="0"/>
                <a:t>a</a:t>
              </a:r>
              <a:r>
                <a:rPr lang="zh-CN" altLang="en-US" b="1" dirty="0" smtClean="0"/>
                <a:t>）所</a:t>
              </a:r>
              <a:r>
                <a:rPr lang="zh-CN" altLang="en-US" b="1" dirty="0"/>
                <a:t>示，加工顺序为： </a:t>
              </a:r>
            </a:p>
          </p:txBody>
        </p:sp>
        <p:pic>
          <p:nvPicPr>
            <p:cNvPr id="28806" name="Picture 1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8298" y="1082481"/>
              <a:ext cx="6524670" cy="415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807" name="Picture 1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072" y="1517486"/>
              <a:ext cx="7732587" cy="469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8808" name="Picture 1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3944" y="1827462"/>
            <a:ext cx="2844017" cy="2099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 Box 5"/>
          <p:cNvSpPr txBox="1">
            <a:spLocks noChangeArrowheads="1"/>
          </p:cNvSpPr>
          <p:nvPr/>
        </p:nvSpPr>
        <p:spPr bwMode="auto">
          <a:xfrm>
            <a:off x="1132922" y="1738696"/>
            <a:ext cx="3376956"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解：(1) 画尺寸链</a:t>
            </a:r>
            <a:r>
              <a:rPr lang="zh-CN" altLang="en-US" sz="2800" b="1" dirty="0"/>
              <a:t>图</a:t>
            </a:r>
            <a:r>
              <a:rPr lang="zh-CN" altLang="en-US" b="1" dirty="0"/>
              <a:t> </a:t>
            </a:r>
          </a:p>
        </p:txBody>
      </p:sp>
      <p:sp>
        <p:nvSpPr>
          <p:cNvPr id="4" name="矩形 3"/>
          <p:cNvSpPr/>
          <p:nvPr/>
        </p:nvSpPr>
        <p:spPr>
          <a:xfrm>
            <a:off x="408415" y="2275564"/>
            <a:ext cx="4660736" cy="1569660"/>
          </a:xfrm>
          <a:prstGeom prst="rect">
            <a:avLst/>
          </a:prstGeom>
        </p:spPr>
        <p:txBody>
          <a:bodyPr wrap="square">
            <a:spAutoFit/>
          </a:bodyPr>
          <a:lstStyle/>
          <a:p>
            <a:r>
              <a:rPr lang="zh-CN" altLang="en-US" b="1" dirty="0" smtClean="0"/>
              <a:t>         选</a:t>
            </a:r>
            <a:r>
              <a:rPr lang="zh-CN" altLang="en-US" b="1" dirty="0"/>
              <a:t>外圆柱面轴线</a:t>
            </a:r>
            <a:r>
              <a:rPr lang="en-US" altLang="zh-CN" b="1" i="1" dirty="0"/>
              <a:t>O</a:t>
            </a:r>
            <a:r>
              <a:rPr lang="en-US" altLang="zh-CN" b="1" dirty="0"/>
              <a:t> </a:t>
            </a:r>
            <a:r>
              <a:rPr lang="zh-CN" altLang="en-US" b="1" dirty="0"/>
              <a:t>为基准</a:t>
            </a:r>
            <a:r>
              <a:rPr lang="en-US" altLang="zh-CN" b="1" dirty="0"/>
              <a:t>,</a:t>
            </a:r>
            <a:r>
              <a:rPr lang="zh-CN" altLang="en-US" b="1" dirty="0"/>
              <a:t>按加工顺序依次画</a:t>
            </a:r>
            <a:r>
              <a:rPr lang="zh-CN" altLang="en-US" b="1" dirty="0" smtClean="0"/>
              <a:t>出 </a:t>
            </a:r>
            <a:r>
              <a:rPr lang="en-US" altLang="zh-CN" b="1" i="1" dirty="0" smtClean="0"/>
              <a:t>A</a:t>
            </a:r>
            <a:r>
              <a:rPr lang="en-US" altLang="zh-CN" b="1" baseline="-25000" dirty="0" smtClean="0"/>
              <a:t>1</a:t>
            </a:r>
            <a:r>
              <a:rPr lang="en-US" altLang="zh-CN" b="1" dirty="0" smtClean="0"/>
              <a:t>/ </a:t>
            </a:r>
            <a:r>
              <a:rPr lang="en-US" altLang="zh-CN" b="1" dirty="0"/>
              <a:t>2</a:t>
            </a:r>
            <a:r>
              <a:rPr lang="zh-CN" altLang="en-US" b="1" dirty="0" smtClean="0"/>
              <a:t>、</a:t>
            </a:r>
            <a:r>
              <a:rPr lang="en-US" altLang="zh-CN" b="1" i="1" dirty="0"/>
              <a:t>A</a:t>
            </a:r>
            <a:r>
              <a:rPr lang="en-US" altLang="zh-CN" b="1" baseline="-25000" dirty="0"/>
              <a:t>2</a:t>
            </a:r>
            <a:endParaRPr lang="zh-CN" altLang="en-US" dirty="0"/>
          </a:p>
          <a:p>
            <a:r>
              <a:rPr lang="zh-CN" altLang="en-US" b="1" dirty="0" smtClean="0"/>
              <a:t>、</a:t>
            </a:r>
            <a:r>
              <a:rPr lang="en-US" altLang="zh-CN" b="1" i="1" dirty="0" smtClean="0"/>
              <a:t>A</a:t>
            </a:r>
            <a:r>
              <a:rPr lang="en-US" altLang="zh-CN" b="1" baseline="-25000" dirty="0" smtClean="0"/>
              <a:t>3</a:t>
            </a:r>
            <a:r>
              <a:rPr lang="en-US" altLang="zh-CN" b="1" dirty="0" smtClean="0"/>
              <a:t> </a:t>
            </a:r>
            <a:r>
              <a:rPr lang="en-US" altLang="zh-CN" b="1" dirty="0"/>
              <a:t>/ 2,</a:t>
            </a:r>
            <a:r>
              <a:rPr lang="zh-CN" altLang="en-US" b="1" dirty="0" smtClean="0"/>
              <a:t>并用</a:t>
            </a:r>
            <a:r>
              <a:rPr lang="en-US" altLang="zh-CN" b="1" i="1" dirty="0" smtClean="0"/>
              <a:t>A</a:t>
            </a:r>
            <a:r>
              <a:rPr lang="en-US" altLang="zh-CN" b="1" baseline="-25000" dirty="0" smtClean="0"/>
              <a:t>0</a:t>
            </a:r>
            <a:r>
              <a:rPr lang="en-US" altLang="zh-CN" b="1" dirty="0" smtClean="0"/>
              <a:t> </a:t>
            </a:r>
            <a:r>
              <a:rPr lang="zh-CN" altLang="en-US" b="1" dirty="0"/>
              <a:t>把它们</a:t>
            </a:r>
            <a:r>
              <a:rPr lang="zh-CN" altLang="en-US" b="1" dirty="0" smtClean="0"/>
              <a:t>连接成</a:t>
            </a:r>
            <a:r>
              <a:rPr lang="zh-CN" altLang="en-US" b="1" dirty="0"/>
              <a:t>封闭回路</a:t>
            </a:r>
            <a:r>
              <a:rPr lang="en-US" altLang="zh-CN" b="1" dirty="0"/>
              <a:t>,</a:t>
            </a:r>
            <a:r>
              <a:rPr lang="zh-CN" altLang="en-US" b="1" dirty="0"/>
              <a:t>见图</a:t>
            </a:r>
            <a:r>
              <a:rPr lang="en-US" altLang="zh-CN" b="1" dirty="0"/>
              <a:t>11. 9(b)</a:t>
            </a:r>
            <a:r>
              <a:rPr lang="zh-CN" altLang="en-US" b="1" dirty="0"/>
              <a:t>。</a:t>
            </a:r>
          </a:p>
        </p:txBody>
      </p:sp>
      <p:pic>
        <p:nvPicPr>
          <p:cNvPr id="28809" name="Picture 1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2114" y="3988256"/>
            <a:ext cx="2410159" cy="2417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 Box 6"/>
          <p:cNvSpPr txBox="1">
            <a:spLocks noChangeArrowheads="1"/>
          </p:cNvSpPr>
          <p:nvPr/>
        </p:nvSpPr>
        <p:spPr bwMode="auto">
          <a:xfrm>
            <a:off x="969827" y="3793976"/>
            <a:ext cx="361105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 判断</a:t>
            </a:r>
            <a:r>
              <a:rPr lang="en-US" altLang="zh-CN" b="1" i="1" dirty="0"/>
              <a:t>A</a:t>
            </a:r>
            <a:r>
              <a:rPr lang="en-US" altLang="zh-CN" b="1" baseline="-30000" dirty="0"/>
              <a:t>0</a:t>
            </a:r>
            <a:r>
              <a:rPr lang="en-US" altLang="zh-CN" b="1" dirty="0"/>
              <a:t>、</a:t>
            </a:r>
            <a:r>
              <a:rPr lang="en-US" altLang="zh-CN" b="1" i="1" dirty="0"/>
              <a:t>A</a:t>
            </a:r>
            <a:r>
              <a:rPr lang="en-US" altLang="zh-CN" b="1" baseline="-30000" dirty="0"/>
              <a:t>i(+)</a:t>
            </a:r>
            <a:r>
              <a:rPr lang="en-US" altLang="zh-CN" b="1" dirty="0"/>
              <a:t>、</a:t>
            </a:r>
            <a:r>
              <a:rPr lang="en-US" altLang="zh-CN" b="1" i="1" dirty="0"/>
              <a:t>A</a:t>
            </a:r>
            <a:r>
              <a:rPr lang="en-US" altLang="zh-CN" b="1" baseline="-30000" dirty="0"/>
              <a:t>i(-)</a:t>
            </a:r>
            <a:r>
              <a:rPr lang="en-US" altLang="zh-CN" b="1" dirty="0"/>
              <a:t> </a:t>
            </a:r>
            <a:endParaRPr lang="zh-CN" altLang="en-US" b="1" dirty="0"/>
          </a:p>
        </p:txBody>
      </p:sp>
      <p:sp>
        <p:nvSpPr>
          <p:cNvPr id="19" name="Text Box 7"/>
          <p:cNvSpPr txBox="1">
            <a:spLocks noChangeArrowheads="1"/>
          </p:cNvSpPr>
          <p:nvPr/>
        </p:nvSpPr>
        <p:spPr bwMode="auto">
          <a:xfrm>
            <a:off x="925437" y="4251176"/>
            <a:ext cx="49870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磨后形成</a:t>
            </a:r>
            <a:r>
              <a:rPr lang="zh-CN" altLang="en-US" b="1" dirty="0" smtClean="0"/>
              <a:t>的</a:t>
            </a:r>
            <a:r>
              <a:rPr lang="zh-CN" altLang="en-US" b="1" dirty="0"/>
              <a:t>键槽深</a:t>
            </a:r>
            <a:r>
              <a:rPr lang="zh-CN" altLang="en-US" b="1" dirty="0" smtClean="0"/>
              <a:t>尺寸</a:t>
            </a:r>
            <a:r>
              <a:rPr lang="zh-CN" altLang="en-US" b="1" dirty="0"/>
              <a:t>为封闭环</a:t>
            </a:r>
            <a:r>
              <a:rPr lang="en-US" altLang="zh-CN" b="1" i="1" dirty="0"/>
              <a:t>A</a:t>
            </a:r>
            <a:r>
              <a:rPr lang="en-US" altLang="zh-CN" b="1" baseline="-30000" dirty="0"/>
              <a:t>0</a:t>
            </a:r>
            <a:r>
              <a:rPr lang="en-US" altLang="zh-CN" b="1" dirty="0"/>
              <a:t>。</a:t>
            </a:r>
            <a:endParaRPr lang="zh-CN" altLang="en-US" b="1" dirty="0"/>
          </a:p>
        </p:txBody>
      </p:sp>
      <p:sp>
        <p:nvSpPr>
          <p:cNvPr id="20" name="Rectangle 70"/>
          <p:cNvSpPr>
            <a:spLocks noChangeArrowheads="1"/>
          </p:cNvSpPr>
          <p:nvPr/>
        </p:nvSpPr>
        <p:spPr bwMode="auto">
          <a:xfrm>
            <a:off x="925437" y="4777314"/>
            <a:ext cx="436972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0"/>
              </a:spcBef>
            </a:pPr>
            <a:r>
              <a:rPr lang="zh-CN" altLang="en-US" b="1" dirty="0" smtClean="0"/>
              <a:t>由尺寸链图：</a:t>
            </a:r>
            <a:endParaRPr lang="en-US" altLang="zh-CN" b="1" dirty="0" smtClean="0"/>
          </a:p>
          <a:p>
            <a:pPr>
              <a:spcBef>
                <a:spcPts val="0"/>
              </a:spcBef>
            </a:pPr>
            <a:r>
              <a:rPr lang="zh-CN" altLang="en-US" b="1" dirty="0" smtClean="0"/>
              <a:t>增</a:t>
            </a:r>
            <a:r>
              <a:rPr lang="zh-CN" altLang="en-US" b="1" dirty="0"/>
              <a:t>环为</a:t>
            </a:r>
            <a:r>
              <a:rPr lang="en-US" altLang="zh-CN" b="1" i="1" dirty="0"/>
              <a:t>A</a:t>
            </a:r>
            <a:r>
              <a:rPr lang="en-US" altLang="zh-CN" b="1" baseline="-30000" dirty="0"/>
              <a:t>2</a:t>
            </a:r>
            <a:r>
              <a:rPr lang="zh-CN" altLang="en-US" b="1" dirty="0"/>
              <a:t>和</a:t>
            </a:r>
            <a:r>
              <a:rPr lang="en-US" altLang="zh-CN" b="1" i="1" dirty="0"/>
              <a:t>A</a:t>
            </a:r>
            <a:r>
              <a:rPr lang="en-US" altLang="zh-CN" b="1" baseline="-30000" dirty="0"/>
              <a:t>3</a:t>
            </a:r>
            <a:r>
              <a:rPr lang="en-US" altLang="zh-CN" b="1" dirty="0"/>
              <a:t>/2，</a:t>
            </a:r>
            <a:r>
              <a:rPr lang="zh-CN" altLang="en-US" b="1" dirty="0"/>
              <a:t>减环为</a:t>
            </a:r>
            <a:r>
              <a:rPr lang="en-US" altLang="zh-CN" b="1" i="1" dirty="0"/>
              <a:t>A</a:t>
            </a:r>
            <a:r>
              <a:rPr lang="en-US" altLang="zh-CN" b="1" baseline="-30000" dirty="0"/>
              <a:t>1</a:t>
            </a:r>
            <a:r>
              <a:rPr lang="en-US" altLang="zh-CN" b="1" dirty="0"/>
              <a:t>/2。 </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8808"/>
                                        </p:tgtEl>
                                        <p:attrNameLst>
                                          <p:attrName>style.visibility</p:attrName>
                                        </p:attrNameLst>
                                      </p:cBhvr>
                                      <p:to>
                                        <p:strVal val="visible"/>
                                      </p:to>
                                    </p:set>
                                    <p:anim calcmode="lin" valueType="num">
                                      <p:cBhvr additive="base">
                                        <p:cTn id="12" dur="500" fill="hold"/>
                                        <p:tgtEl>
                                          <p:spTgt spid="28808"/>
                                        </p:tgtEl>
                                        <p:attrNameLst>
                                          <p:attrName>ppt_x</p:attrName>
                                        </p:attrNameLst>
                                      </p:cBhvr>
                                      <p:tavLst>
                                        <p:tav tm="0">
                                          <p:val>
                                            <p:strVal val="1+#ppt_w/2"/>
                                          </p:val>
                                        </p:tav>
                                        <p:tav tm="100000">
                                          <p:val>
                                            <p:strVal val="#ppt_x"/>
                                          </p:val>
                                        </p:tav>
                                      </p:tavLst>
                                    </p:anim>
                                    <p:anim calcmode="lin" valueType="num">
                                      <p:cBhvr additive="base">
                                        <p:cTn id="13" dur="500" fill="hold"/>
                                        <p:tgtEl>
                                          <p:spTgt spid="2880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8809"/>
                                        </p:tgtEl>
                                        <p:attrNameLst>
                                          <p:attrName>style.visibility</p:attrName>
                                        </p:attrNameLst>
                                      </p:cBhvr>
                                      <p:to>
                                        <p:strVal val="visible"/>
                                      </p:to>
                                    </p:set>
                                    <p:anim calcmode="lin" valueType="num">
                                      <p:cBhvr additive="base">
                                        <p:cTn id="28" dur="500" fill="hold"/>
                                        <p:tgtEl>
                                          <p:spTgt spid="28809"/>
                                        </p:tgtEl>
                                        <p:attrNameLst>
                                          <p:attrName>ppt_x</p:attrName>
                                        </p:attrNameLst>
                                      </p:cBhvr>
                                      <p:tavLst>
                                        <p:tav tm="0">
                                          <p:val>
                                            <p:strVal val="#ppt_x"/>
                                          </p:val>
                                        </p:tav>
                                        <p:tav tm="100000">
                                          <p:val>
                                            <p:strVal val="#ppt_x"/>
                                          </p:val>
                                        </p:tav>
                                      </p:tavLst>
                                    </p:anim>
                                    <p:anim calcmode="lin" valueType="num">
                                      <p:cBhvr additive="base">
                                        <p:cTn id="29" dur="500" fill="hold"/>
                                        <p:tgtEl>
                                          <p:spTgt spid="2880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18">
                                            <p:txEl>
                                              <p:pRg st="0" end="0"/>
                                            </p:txEl>
                                          </p:spTgt>
                                        </p:tgtEl>
                                        <p:attrNameLst>
                                          <p:attrName>style.visibility</p:attrName>
                                        </p:attrNameLst>
                                      </p:cBhvr>
                                      <p:to>
                                        <p:strVal val="visible"/>
                                      </p:to>
                                    </p:set>
                                    <p:animEffect transition="in" filter="wipe(left)">
                                      <p:cBhvr>
                                        <p:cTn id="34" dur="300"/>
                                        <p:tgtEl>
                                          <p:spTgt spid="1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19"/>
                                        </p:tgtEl>
                                        <p:attrNameLst>
                                          <p:attrName>style.visibility</p:attrName>
                                        </p:attrNameLst>
                                      </p:cBhvr>
                                      <p:to>
                                        <p:strVal val="visible"/>
                                      </p:to>
                                    </p:set>
                                    <p:animEffect transition="in" filter="wipe(left)">
                                      <p:cBhvr>
                                        <p:cTn id="39" dur="3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iterate type="wd">
                                    <p:tmPct val="100000"/>
                                  </p:iterate>
                                  <p:childTnLst>
                                    <p:set>
                                      <p:cBhvr>
                                        <p:cTn id="43" dur="1" fill="hold">
                                          <p:stCondLst>
                                            <p:cond delay="0"/>
                                          </p:stCondLst>
                                        </p:cTn>
                                        <p:tgtEl>
                                          <p:spTgt spid="20"/>
                                        </p:tgtEl>
                                        <p:attrNameLst>
                                          <p:attrName>style.visibility</p:attrName>
                                        </p:attrNameLst>
                                      </p:cBhvr>
                                      <p:to>
                                        <p:strVal val="visible"/>
                                      </p:to>
                                    </p:set>
                                    <p:animEffect transition="in" filter="wipe(left)">
                                      <p:cBhvr>
                                        <p:cTn id="44" dur="3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18" grpId="0" build="p" autoUpdateAnimBg="0"/>
      <p:bldP spid="19" grpId="0" autoUpdateAnimBg="0"/>
      <p:bldP spid="20"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xfrm>
            <a:off x="7059613" y="10064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1AE3657-A8F4-43D0-81BA-C2F6ED2BE5D8}" type="slidenum">
              <a:rPr kumimoji="0" lang="zh-CN" altLang="en-US" sz="2000" smtClean="0">
                <a:solidFill>
                  <a:srgbClr val="0000FF"/>
                </a:solidFill>
              </a:rPr>
              <a:pPr eaLnBrk="1" hangingPunct="1"/>
              <a:t>38</a:t>
            </a:fld>
            <a:endParaRPr kumimoji="0" lang="en-US" altLang="zh-CN" sz="2000" dirty="0" smtClean="0">
              <a:solidFill>
                <a:srgbClr val="0000FF"/>
              </a:solidFill>
            </a:endParaRPr>
          </a:p>
        </p:txBody>
      </p:sp>
      <p:sp>
        <p:nvSpPr>
          <p:cNvPr id="12294" name="Text Box 6"/>
          <p:cNvSpPr txBox="1">
            <a:spLocks noChangeArrowheads="1"/>
          </p:cNvSpPr>
          <p:nvPr/>
        </p:nvSpPr>
        <p:spPr bwMode="auto">
          <a:xfrm>
            <a:off x="801977" y="5535728"/>
            <a:ext cx="31368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校核结果计算</a:t>
            </a:r>
            <a:r>
              <a:rPr lang="zh-CN" altLang="en-US" b="1" dirty="0" smtClean="0">
                <a:latin typeface="宋体" pitchFamily="2" charset="-122"/>
              </a:rPr>
              <a:t>无误。</a:t>
            </a:r>
            <a:endParaRPr lang="zh-CN" altLang="en-US" b="1" dirty="0">
              <a:latin typeface="宋体" pitchFamily="2" charset="-122"/>
            </a:endParaRPr>
          </a:p>
        </p:txBody>
      </p:sp>
      <p:sp>
        <p:nvSpPr>
          <p:cNvPr id="12359" name="Text Box 71"/>
          <p:cNvSpPr txBox="1">
            <a:spLocks noChangeArrowheads="1"/>
          </p:cNvSpPr>
          <p:nvPr/>
        </p:nvSpPr>
        <p:spPr bwMode="auto">
          <a:xfrm>
            <a:off x="986161" y="418447"/>
            <a:ext cx="66314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(3) </a:t>
            </a:r>
            <a:r>
              <a:rPr lang="zh-CN" altLang="en-US" b="1" dirty="0">
                <a:latin typeface="宋体" pitchFamily="2" charset="-122"/>
              </a:rPr>
              <a:t>按式</a:t>
            </a:r>
            <a:r>
              <a:rPr lang="en-US" altLang="zh-CN" b="1" dirty="0">
                <a:latin typeface="宋体" pitchFamily="2" charset="-122"/>
              </a:rPr>
              <a:t>(11.1)</a:t>
            </a:r>
            <a:r>
              <a:rPr lang="zh-CN" altLang="en-US" b="1" dirty="0">
                <a:latin typeface="宋体" pitchFamily="2" charset="-122"/>
              </a:rPr>
              <a:t>、（</a:t>
            </a:r>
            <a:r>
              <a:rPr lang="en-US" altLang="zh-CN" b="1" dirty="0">
                <a:latin typeface="宋体" pitchFamily="2" charset="-122"/>
              </a:rPr>
              <a:t>11.4</a:t>
            </a:r>
            <a:r>
              <a:rPr lang="zh-CN" altLang="en-US" b="1" dirty="0">
                <a:latin typeface="宋体" pitchFamily="2" charset="-122"/>
              </a:rPr>
              <a:t>）和式（</a:t>
            </a:r>
            <a:r>
              <a:rPr lang="en-US" altLang="zh-CN" b="1" dirty="0">
                <a:latin typeface="宋体" pitchFamily="2" charset="-122"/>
              </a:rPr>
              <a:t>11.5</a:t>
            </a:r>
            <a:r>
              <a:rPr lang="zh-CN" altLang="en-US" b="1" dirty="0">
                <a:latin typeface="宋体" pitchFamily="2" charset="-122"/>
              </a:rPr>
              <a:t>）求</a:t>
            </a:r>
            <a:r>
              <a:rPr lang="en-US" altLang="zh-CN" b="1" i="1" dirty="0">
                <a:latin typeface="宋体" pitchFamily="2" charset="-122"/>
              </a:rPr>
              <a:t>A</a:t>
            </a:r>
            <a:r>
              <a:rPr lang="en-US" altLang="zh-CN" b="1" baseline="-25000" dirty="0">
                <a:latin typeface="宋体" pitchFamily="2" charset="-122"/>
              </a:rPr>
              <a:t>2</a:t>
            </a:r>
          </a:p>
        </p:txBody>
      </p:sp>
      <p:sp>
        <p:nvSpPr>
          <p:cNvPr id="12361" name="Text Box 73"/>
          <p:cNvSpPr txBox="1">
            <a:spLocks noChangeArrowheads="1"/>
          </p:cNvSpPr>
          <p:nvPr/>
        </p:nvSpPr>
        <p:spPr bwMode="auto">
          <a:xfrm>
            <a:off x="908726" y="2839614"/>
            <a:ext cx="36655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(4) </a:t>
            </a:r>
            <a:r>
              <a:rPr lang="zh-CN" altLang="en-US" b="1" dirty="0">
                <a:latin typeface="宋体" pitchFamily="2" charset="-122"/>
              </a:rPr>
              <a:t>校核计算结果</a:t>
            </a:r>
            <a:r>
              <a:rPr lang="zh-CN" altLang="en-US" b="1" dirty="0"/>
              <a:t> </a:t>
            </a:r>
          </a:p>
        </p:txBody>
      </p:sp>
      <p:sp>
        <p:nvSpPr>
          <p:cNvPr id="12363" name="Text Box 75"/>
          <p:cNvSpPr txBox="1">
            <a:spLocks noChangeArrowheads="1"/>
          </p:cNvSpPr>
          <p:nvPr/>
        </p:nvSpPr>
        <p:spPr bwMode="auto">
          <a:xfrm>
            <a:off x="890970" y="1383647"/>
            <a:ext cx="591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公称尺寸：</a:t>
            </a:r>
            <a:r>
              <a:rPr lang="en-US" altLang="zh-CN" b="1" i="1" dirty="0"/>
              <a:t>A</a:t>
            </a:r>
            <a:r>
              <a:rPr lang="en-US" altLang="zh-CN" b="1" baseline="-25000" dirty="0"/>
              <a:t>2</a:t>
            </a:r>
            <a:r>
              <a:rPr lang="en-US" altLang="zh-CN" b="1" dirty="0"/>
              <a:t>= </a:t>
            </a:r>
            <a:r>
              <a:rPr lang="en-US" altLang="zh-CN" b="1" i="1" dirty="0"/>
              <a:t>A</a:t>
            </a:r>
            <a:r>
              <a:rPr lang="en-US" altLang="zh-CN" b="1" baseline="-25000" dirty="0"/>
              <a:t>0 </a:t>
            </a:r>
            <a:r>
              <a:rPr lang="en-US" altLang="zh-CN" b="1" dirty="0"/>
              <a:t>+</a:t>
            </a:r>
            <a:r>
              <a:rPr lang="en-US" altLang="zh-CN" b="1" i="1" dirty="0"/>
              <a:t>A</a:t>
            </a:r>
            <a:r>
              <a:rPr lang="en-US" altLang="zh-CN" b="1" baseline="-25000" dirty="0"/>
              <a:t>1</a:t>
            </a:r>
            <a:r>
              <a:rPr lang="en-US" altLang="zh-CN" b="1" dirty="0"/>
              <a:t>/2 </a:t>
            </a:r>
            <a:r>
              <a:rPr lang="en-US" altLang="zh-CN" b="1" baseline="-25000" dirty="0"/>
              <a:t> </a:t>
            </a:r>
            <a:r>
              <a:rPr lang="en-US" altLang="zh-CN" b="1" dirty="0"/>
              <a:t>- </a:t>
            </a:r>
            <a:r>
              <a:rPr lang="en-US" altLang="zh-CN" b="1" i="1" dirty="0"/>
              <a:t>A</a:t>
            </a:r>
            <a:r>
              <a:rPr lang="en-US" altLang="zh-CN" b="1" baseline="-25000" dirty="0"/>
              <a:t>3</a:t>
            </a:r>
            <a:r>
              <a:rPr lang="en-US" altLang="zh-CN" b="1" dirty="0"/>
              <a:t>/2 = </a:t>
            </a:r>
            <a:r>
              <a:rPr lang="en-US" altLang="zh-CN" b="1" dirty="0">
                <a:solidFill>
                  <a:srgbClr val="CC0066"/>
                </a:solidFill>
              </a:rPr>
              <a:t>62.25</a:t>
            </a:r>
          </a:p>
        </p:txBody>
      </p:sp>
      <p:sp>
        <p:nvSpPr>
          <p:cNvPr id="12382" name="Rectangle 94"/>
          <p:cNvSpPr>
            <a:spLocks noChangeArrowheads="1"/>
          </p:cNvSpPr>
          <p:nvPr/>
        </p:nvSpPr>
        <p:spPr bwMode="auto">
          <a:xfrm>
            <a:off x="983474" y="910572"/>
            <a:ext cx="40878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dirty="0"/>
              <a:t>A</a:t>
            </a:r>
            <a:r>
              <a:rPr lang="en-US" altLang="zh-CN" b="1" baseline="-25000" dirty="0"/>
              <a:t>0</a:t>
            </a:r>
            <a:r>
              <a:rPr lang="en-US" altLang="zh-CN" b="1" dirty="0"/>
              <a:t>=(</a:t>
            </a:r>
            <a:r>
              <a:rPr lang="en-US" altLang="zh-CN" b="1" i="1" dirty="0"/>
              <a:t>A</a:t>
            </a:r>
            <a:r>
              <a:rPr lang="en-US" altLang="zh-CN" b="1" baseline="-25000" dirty="0"/>
              <a:t>2</a:t>
            </a:r>
            <a:r>
              <a:rPr lang="en-US" altLang="zh-CN" b="1" dirty="0"/>
              <a:t>+</a:t>
            </a:r>
            <a:r>
              <a:rPr lang="en-US" altLang="zh-CN" b="1" i="1" dirty="0"/>
              <a:t>A</a:t>
            </a:r>
            <a:r>
              <a:rPr lang="en-US" altLang="zh-CN" b="1" baseline="-25000" dirty="0"/>
              <a:t>3</a:t>
            </a:r>
            <a:r>
              <a:rPr lang="en-US" altLang="zh-CN" b="1" dirty="0"/>
              <a:t>/2)-</a:t>
            </a:r>
            <a:r>
              <a:rPr lang="en-US" altLang="zh-CN" b="1" i="1" dirty="0"/>
              <a:t>A</a:t>
            </a:r>
            <a:r>
              <a:rPr lang="en-US" altLang="zh-CN" b="1" baseline="-25000" dirty="0"/>
              <a:t>1</a:t>
            </a:r>
            <a:r>
              <a:rPr lang="en-US" altLang="zh-CN" b="1" dirty="0"/>
              <a:t>/2</a:t>
            </a:r>
          </a:p>
        </p:txBody>
      </p:sp>
      <p:pic>
        <p:nvPicPr>
          <p:cNvPr id="31131" name="Picture 4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4473" y="990470"/>
            <a:ext cx="2266950"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506" name="Picture 7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970" y="1894083"/>
            <a:ext cx="564832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507" name="Picture 7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0970" y="2413487"/>
            <a:ext cx="5162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509" name="Picture 78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8700" y="3324045"/>
            <a:ext cx="6552830" cy="440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512" name="Picture 79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5199" y="3775752"/>
            <a:ext cx="6477000"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514" name="Picture 79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72245" y="5330940"/>
            <a:ext cx="440055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图文框 13">
            <a:hlinkClick r:id="rId8"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359">
                                            <p:txEl>
                                              <p:pRg st="0" end="0"/>
                                            </p:txEl>
                                          </p:spTgt>
                                        </p:tgtEl>
                                        <p:attrNameLst>
                                          <p:attrName>style.visibility</p:attrName>
                                        </p:attrNameLst>
                                      </p:cBhvr>
                                      <p:to>
                                        <p:strVal val="visible"/>
                                      </p:to>
                                    </p:set>
                                    <p:animEffect transition="in" filter="wipe(left)">
                                      <p:cBhvr>
                                        <p:cTn id="7" dur="300"/>
                                        <p:tgtEl>
                                          <p:spTgt spid="123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1131"/>
                                        </p:tgtEl>
                                        <p:attrNameLst>
                                          <p:attrName>style.visibility</p:attrName>
                                        </p:attrNameLst>
                                      </p:cBhvr>
                                      <p:to>
                                        <p:strVal val="visible"/>
                                      </p:to>
                                    </p:set>
                                    <p:anim calcmode="lin" valueType="num">
                                      <p:cBhvr additive="base">
                                        <p:cTn id="12" dur="500" fill="hold"/>
                                        <p:tgtEl>
                                          <p:spTgt spid="31131"/>
                                        </p:tgtEl>
                                        <p:attrNameLst>
                                          <p:attrName>ppt_x</p:attrName>
                                        </p:attrNameLst>
                                      </p:cBhvr>
                                      <p:tavLst>
                                        <p:tav tm="0">
                                          <p:val>
                                            <p:strVal val="1+#ppt_w/2"/>
                                          </p:val>
                                        </p:tav>
                                        <p:tav tm="100000">
                                          <p:val>
                                            <p:strVal val="#ppt_x"/>
                                          </p:val>
                                        </p:tav>
                                      </p:tavLst>
                                    </p:anim>
                                    <p:anim calcmode="lin" valueType="num">
                                      <p:cBhvr additive="base">
                                        <p:cTn id="13" dur="500" fill="hold"/>
                                        <p:tgtEl>
                                          <p:spTgt spid="3113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2382"/>
                                        </p:tgtEl>
                                        <p:attrNameLst>
                                          <p:attrName>style.visibility</p:attrName>
                                        </p:attrNameLst>
                                      </p:cBhvr>
                                      <p:to>
                                        <p:strVal val="visible"/>
                                      </p:to>
                                    </p:set>
                                    <p:animEffect transition="in" filter="wipe(left)">
                                      <p:cBhvr>
                                        <p:cTn id="18" dur="300"/>
                                        <p:tgtEl>
                                          <p:spTgt spid="1238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2363"/>
                                        </p:tgtEl>
                                        <p:attrNameLst>
                                          <p:attrName>style.visibility</p:attrName>
                                        </p:attrNameLst>
                                      </p:cBhvr>
                                      <p:to>
                                        <p:strVal val="visible"/>
                                      </p:to>
                                    </p:set>
                                    <p:animEffect transition="in" filter="wipe(left)">
                                      <p:cBhvr>
                                        <p:cTn id="23" dur="300"/>
                                        <p:tgtEl>
                                          <p:spTgt spid="1236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1506"/>
                                        </p:tgtEl>
                                        <p:attrNameLst>
                                          <p:attrName>style.visibility</p:attrName>
                                        </p:attrNameLst>
                                      </p:cBhvr>
                                      <p:to>
                                        <p:strVal val="visible"/>
                                      </p:to>
                                    </p:set>
                                    <p:animEffect transition="in" filter="wipe(left)">
                                      <p:cBhvr>
                                        <p:cTn id="28" dur="500"/>
                                        <p:tgtEl>
                                          <p:spTgt spid="3150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1507"/>
                                        </p:tgtEl>
                                        <p:attrNameLst>
                                          <p:attrName>style.visibility</p:attrName>
                                        </p:attrNameLst>
                                      </p:cBhvr>
                                      <p:to>
                                        <p:strVal val="visible"/>
                                      </p:to>
                                    </p:set>
                                    <p:animEffect transition="in" filter="wipe(left)">
                                      <p:cBhvr>
                                        <p:cTn id="33" dur="500"/>
                                        <p:tgtEl>
                                          <p:spTgt spid="3150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2361">
                                            <p:txEl>
                                              <p:pRg st="0" end="0"/>
                                            </p:txEl>
                                          </p:spTgt>
                                        </p:tgtEl>
                                        <p:attrNameLst>
                                          <p:attrName>style.visibility</p:attrName>
                                        </p:attrNameLst>
                                      </p:cBhvr>
                                      <p:to>
                                        <p:strVal val="visible"/>
                                      </p:to>
                                    </p:set>
                                    <p:animEffect transition="in" filter="wipe(left)">
                                      <p:cBhvr>
                                        <p:cTn id="38" dur="300"/>
                                        <p:tgtEl>
                                          <p:spTgt spid="12361">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1509"/>
                                        </p:tgtEl>
                                        <p:attrNameLst>
                                          <p:attrName>style.visibility</p:attrName>
                                        </p:attrNameLst>
                                      </p:cBhvr>
                                      <p:to>
                                        <p:strVal val="visible"/>
                                      </p:to>
                                    </p:set>
                                    <p:animEffect transition="in" filter="wipe(left)">
                                      <p:cBhvr>
                                        <p:cTn id="43" dur="500"/>
                                        <p:tgtEl>
                                          <p:spTgt spid="3150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1512"/>
                                        </p:tgtEl>
                                        <p:attrNameLst>
                                          <p:attrName>style.visibility</p:attrName>
                                        </p:attrNameLst>
                                      </p:cBhvr>
                                      <p:to>
                                        <p:strVal val="visible"/>
                                      </p:to>
                                    </p:set>
                                    <p:animEffect transition="in" filter="wipe(left)">
                                      <p:cBhvr>
                                        <p:cTn id="48" dur="500"/>
                                        <p:tgtEl>
                                          <p:spTgt spid="315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2294"/>
                                        </p:tgtEl>
                                        <p:attrNameLst>
                                          <p:attrName>style.visibility</p:attrName>
                                        </p:attrNameLst>
                                      </p:cBhvr>
                                      <p:to>
                                        <p:strVal val="visible"/>
                                      </p:to>
                                    </p:set>
                                    <p:animEffect transition="in" filter="wipe(left)">
                                      <p:cBhvr>
                                        <p:cTn id="53" dur="300"/>
                                        <p:tgtEl>
                                          <p:spTgt spid="1229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31514"/>
                                        </p:tgtEl>
                                        <p:attrNameLst>
                                          <p:attrName>style.visibility</p:attrName>
                                        </p:attrNameLst>
                                      </p:cBhvr>
                                      <p:to>
                                        <p:strVal val="visible"/>
                                      </p:to>
                                    </p:set>
                                    <p:animEffect transition="in" filter="wipe(left)">
                                      <p:cBhvr>
                                        <p:cTn id="58" dur="500"/>
                                        <p:tgtEl>
                                          <p:spTgt spid="31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autoUpdateAnimBg="0"/>
      <p:bldP spid="12359" grpId="0" build="p" autoUpdateAnimBg="0"/>
      <p:bldP spid="12361" grpId="0" build="p" autoUpdateAnimBg="0"/>
      <p:bldP spid="12363" grpId="0" autoUpdateAnimBg="0"/>
      <p:bldP spid="12382"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xfrm>
            <a:off x="7126456" y="93275"/>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EDAB0FD-A036-4AC1-AE13-91EA267F9C40}" type="slidenum">
              <a:rPr kumimoji="0" lang="zh-CN" altLang="en-US" sz="2000" smtClean="0">
                <a:solidFill>
                  <a:srgbClr val="0000FF"/>
                </a:solidFill>
              </a:rPr>
              <a:pPr eaLnBrk="1" hangingPunct="1"/>
              <a:t>39</a:t>
            </a:fld>
            <a:endParaRPr kumimoji="0" lang="en-US" altLang="zh-CN" sz="2000" dirty="0" smtClean="0">
              <a:solidFill>
                <a:srgbClr val="0000FF"/>
              </a:solidFill>
            </a:endParaRPr>
          </a:p>
        </p:txBody>
      </p:sp>
      <p:sp>
        <p:nvSpPr>
          <p:cNvPr id="33796" name="Text Box 4"/>
          <p:cNvSpPr txBox="1">
            <a:spLocks noChangeArrowheads="1"/>
          </p:cNvSpPr>
          <p:nvPr/>
        </p:nvSpPr>
        <p:spPr bwMode="auto">
          <a:xfrm>
            <a:off x="1181438" y="881189"/>
            <a:ext cx="447365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11.2.4  反计算（设计计算）</a:t>
            </a:r>
            <a:r>
              <a:rPr lang="zh-CN" altLang="en-US" dirty="0"/>
              <a:t> </a:t>
            </a:r>
          </a:p>
        </p:txBody>
      </p:sp>
      <p:sp>
        <p:nvSpPr>
          <p:cNvPr id="33797" name="Text Box 5"/>
          <p:cNvSpPr txBox="1">
            <a:spLocks noChangeArrowheads="1"/>
          </p:cNvSpPr>
          <p:nvPr/>
        </p:nvSpPr>
        <p:spPr bwMode="auto">
          <a:xfrm>
            <a:off x="557209" y="1338389"/>
            <a:ext cx="752147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ts val="0"/>
              </a:spcBef>
            </a:pPr>
            <a:r>
              <a:rPr lang="zh-CN" altLang="en-US" dirty="0"/>
              <a:t>       </a:t>
            </a:r>
            <a:r>
              <a:rPr lang="zh-CN" altLang="en-US" dirty="0" smtClean="0"/>
              <a:t> </a:t>
            </a:r>
            <a:r>
              <a:rPr lang="zh-CN" altLang="en-US" b="1" dirty="0"/>
              <a:t>根据封闭环的公称尺寸和上、下偏差以及组成环的公称尺寸。计算各</a:t>
            </a:r>
            <a:r>
              <a:rPr lang="zh-CN" altLang="en-US" b="1" dirty="0">
                <a:solidFill>
                  <a:srgbClr val="FF3300"/>
                </a:solidFill>
              </a:rPr>
              <a:t>组成环的公差和上、</a:t>
            </a:r>
            <a:r>
              <a:rPr lang="zh-CN" altLang="en-US" b="1" dirty="0" smtClean="0">
                <a:solidFill>
                  <a:srgbClr val="FF3300"/>
                </a:solidFill>
              </a:rPr>
              <a:t>下偏差</a:t>
            </a:r>
            <a:r>
              <a:rPr lang="zh-CN" altLang="en-US" b="1" dirty="0"/>
              <a:t>。 </a:t>
            </a:r>
          </a:p>
        </p:txBody>
      </p:sp>
      <p:sp>
        <p:nvSpPr>
          <p:cNvPr id="33798" name="Text Box 6"/>
          <p:cNvSpPr txBox="1">
            <a:spLocks noChangeArrowheads="1"/>
          </p:cNvSpPr>
          <p:nvPr/>
        </p:nvSpPr>
        <p:spPr bwMode="auto">
          <a:xfrm>
            <a:off x="1196891" y="2299362"/>
            <a:ext cx="446708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a:t>
            </a:r>
            <a:r>
              <a:rPr lang="zh-CN" altLang="en-US" b="1" dirty="0">
                <a:latin typeface="宋体" pitchFamily="2" charset="-122"/>
              </a:rPr>
              <a:t>计算各组成环公差的方法 </a:t>
            </a:r>
          </a:p>
        </p:txBody>
      </p:sp>
      <p:sp>
        <p:nvSpPr>
          <p:cNvPr id="33799" name="Text Box 7"/>
          <p:cNvSpPr txBox="1">
            <a:spLocks noChangeArrowheads="1"/>
          </p:cNvSpPr>
          <p:nvPr/>
        </p:nvSpPr>
        <p:spPr bwMode="auto">
          <a:xfrm>
            <a:off x="1205769" y="2825358"/>
            <a:ext cx="3663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a:t>
            </a:r>
            <a:r>
              <a:rPr lang="zh-CN" altLang="en-US" b="1" dirty="0">
                <a:solidFill>
                  <a:srgbClr val="CC0066"/>
                </a:solidFill>
                <a:latin typeface="宋体" pitchFamily="2" charset="-122"/>
              </a:rPr>
              <a:t>相等公差法</a:t>
            </a:r>
            <a:r>
              <a:rPr lang="zh-CN" altLang="en-US" b="1" dirty="0">
                <a:latin typeface="宋体" pitchFamily="2" charset="-122"/>
              </a:rPr>
              <a:t> </a:t>
            </a:r>
          </a:p>
        </p:txBody>
      </p:sp>
      <p:sp>
        <p:nvSpPr>
          <p:cNvPr id="2" name="矩形 1"/>
          <p:cNvSpPr/>
          <p:nvPr/>
        </p:nvSpPr>
        <p:spPr>
          <a:xfrm>
            <a:off x="548331" y="3302932"/>
            <a:ext cx="7139731" cy="1200329"/>
          </a:xfrm>
          <a:prstGeom prst="rect">
            <a:avLst/>
          </a:prstGeom>
        </p:spPr>
        <p:txBody>
          <a:bodyPr wrap="square">
            <a:spAutoFit/>
          </a:bodyPr>
          <a:lstStyle/>
          <a:p>
            <a:r>
              <a:rPr lang="zh-CN" altLang="en-US" b="1" dirty="0" smtClean="0"/>
              <a:t>         当</a:t>
            </a:r>
            <a:r>
              <a:rPr lang="zh-CN" altLang="en-US" b="1" dirty="0"/>
              <a:t>零件的公称尺寸大小和制造的难易程度相近</a:t>
            </a:r>
            <a:r>
              <a:rPr lang="en-US" altLang="zh-CN" b="1" dirty="0"/>
              <a:t>,</a:t>
            </a:r>
            <a:r>
              <a:rPr lang="zh-CN" altLang="en-US" b="1" dirty="0"/>
              <a:t>以及对装配精度的影响程度综合</a:t>
            </a:r>
            <a:r>
              <a:rPr lang="zh-CN" altLang="en-US" b="1" dirty="0" smtClean="0"/>
              <a:t>起来</a:t>
            </a:r>
            <a:r>
              <a:rPr lang="zh-CN" altLang="en-US" b="1" dirty="0"/>
              <a:t>考虑</a:t>
            </a:r>
            <a:r>
              <a:rPr lang="en-US" altLang="zh-CN" b="1" dirty="0"/>
              <a:t>,</a:t>
            </a:r>
            <a:r>
              <a:rPr lang="zh-CN" altLang="en-US" b="1" dirty="0"/>
              <a:t>平均分配公差值比较经济合理时</a:t>
            </a:r>
            <a:r>
              <a:rPr lang="en-US" altLang="zh-CN" b="1" dirty="0"/>
              <a:t>,</a:t>
            </a:r>
            <a:r>
              <a:rPr lang="zh-CN" altLang="en-US" b="1" dirty="0"/>
              <a:t>可采用本方法计算。</a:t>
            </a:r>
          </a:p>
        </p:txBody>
      </p:sp>
      <p:pic>
        <p:nvPicPr>
          <p:cNvPr id="32275" name="Picture 5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6290" y="4695851"/>
            <a:ext cx="6498401" cy="499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276" name="Picture 5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290" y="5151987"/>
            <a:ext cx="7534322" cy="58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wipe(left)">
                                      <p:cBhvr>
                                        <p:cTn id="7" dur="300"/>
                                        <p:tgtEl>
                                          <p:spTgt spid="337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3797"/>
                                        </p:tgtEl>
                                        <p:attrNameLst>
                                          <p:attrName>style.visibility</p:attrName>
                                        </p:attrNameLst>
                                      </p:cBhvr>
                                      <p:to>
                                        <p:strVal val="visible"/>
                                      </p:to>
                                    </p:set>
                                    <p:animEffect transition="in" filter="wipe(left)">
                                      <p:cBhvr>
                                        <p:cTn id="12" dur="300"/>
                                        <p:tgtEl>
                                          <p:spTgt spid="337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3798">
                                            <p:txEl>
                                              <p:pRg st="0" end="0"/>
                                            </p:txEl>
                                          </p:spTgt>
                                        </p:tgtEl>
                                        <p:attrNameLst>
                                          <p:attrName>style.visibility</p:attrName>
                                        </p:attrNameLst>
                                      </p:cBhvr>
                                      <p:to>
                                        <p:strVal val="visible"/>
                                      </p:to>
                                    </p:set>
                                    <p:animEffect transition="in" filter="wipe(left)">
                                      <p:cBhvr>
                                        <p:cTn id="17" dur="300"/>
                                        <p:tgtEl>
                                          <p:spTgt spid="33798">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3799">
                                            <p:txEl>
                                              <p:pRg st="0" end="0"/>
                                            </p:txEl>
                                          </p:spTgt>
                                        </p:tgtEl>
                                        <p:attrNameLst>
                                          <p:attrName>style.visibility</p:attrName>
                                        </p:attrNameLst>
                                      </p:cBhvr>
                                      <p:to>
                                        <p:strVal val="visible"/>
                                      </p:to>
                                    </p:set>
                                    <p:animEffect transition="in" filter="wipe(left)">
                                      <p:cBhvr>
                                        <p:cTn id="22" dur="300"/>
                                        <p:tgtEl>
                                          <p:spTgt spid="3379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2275"/>
                                        </p:tgtEl>
                                        <p:attrNameLst>
                                          <p:attrName>style.visibility</p:attrName>
                                        </p:attrNameLst>
                                      </p:cBhvr>
                                      <p:to>
                                        <p:strVal val="visible"/>
                                      </p:to>
                                    </p:set>
                                    <p:animEffect transition="in" filter="wipe(left)">
                                      <p:cBhvr>
                                        <p:cTn id="32" dur="500"/>
                                        <p:tgtEl>
                                          <p:spTgt spid="3227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2276"/>
                                        </p:tgtEl>
                                        <p:attrNameLst>
                                          <p:attrName>style.visibility</p:attrName>
                                        </p:attrNameLst>
                                      </p:cBhvr>
                                      <p:to>
                                        <p:strVal val="visible"/>
                                      </p:to>
                                    </p:set>
                                    <p:animEffect transition="in" filter="wipe(left)">
                                      <p:cBhvr>
                                        <p:cTn id="37" dur="500"/>
                                        <p:tgtEl>
                                          <p:spTgt spid="32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uild="p" autoUpdateAnimBg="0"/>
      <p:bldP spid="33797" grpId="0" autoUpdateAnimBg="0"/>
      <p:bldP spid="33798" grpId="0" build="p" autoUpdateAnimBg="0"/>
      <p:bldP spid="33799" grpId="0" build="p" autoUpdateAnimBg="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1A828F4-1E83-428A-88D2-4D04CA53AC3C}" type="slidenum">
              <a:rPr kumimoji="0" lang="zh-CN" altLang="en-US" sz="2000" smtClean="0">
                <a:solidFill>
                  <a:srgbClr val="0000FF"/>
                </a:solidFill>
              </a:rPr>
              <a:pPr eaLnBrk="1" hangingPunct="1"/>
              <a:t>4</a:t>
            </a:fld>
            <a:endParaRPr kumimoji="0" lang="en-US" altLang="zh-CN" sz="2000" smtClean="0">
              <a:solidFill>
                <a:srgbClr val="0000FF"/>
              </a:solidFill>
            </a:endParaRPr>
          </a:p>
        </p:txBody>
      </p:sp>
      <p:sp>
        <p:nvSpPr>
          <p:cNvPr id="39940" name="Text Box 4"/>
          <p:cNvSpPr txBox="1">
            <a:spLocks noChangeArrowheads="1"/>
          </p:cNvSpPr>
          <p:nvPr/>
        </p:nvSpPr>
        <p:spPr bwMode="auto">
          <a:xfrm>
            <a:off x="2021313" y="301066"/>
            <a:ext cx="479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11.1 尺寸链的基本概念</a:t>
            </a:r>
            <a:r>
              <a:rPr lang="zh-CN" altLang="en-US" dirty="0"/>
              <a:t> </a:t>
            </a:r>
          </a:p>
        </p:txBody>
      </p:sp>
      <p:sp>
        <p:nvSpPr>
          <p:cNvPr id="39941" name="Text Box 5"/>
          <p:cNvSpPr txBox="1">
            <a:spLocks noChangeArrowheads="1"/>
          </p:cNvSpPr>
          <p:nvPr/>
        </p:nvSpPr>
        <p:spPr bwMode="auto">
          <a:xfrm>
            <a:off x="1198608" y="738747"/>
            <a:ext cx="491813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11.1.1  尺寸链的定义和特征</a:t>
            </a:r>
            <a:r>
              <a:rPr lang="zh-CN" altLang="en-US" dirty="0"/>
              <a:t> </a:t>
            </a:r>
          </a:p>
        </p:txBody>
      </p:sp>
      <p:sp>
        <p:nvSpPr>
          <p:cNvPr id="39942" name="Text Box 6"/>
          <p:cNvSpPr txBox="1">
            <a:spLocks noChangeArrowheads="1"/>
          </p:cNvSpPr>
          <p:nvPr/>
        </p:nvSpPr>
        <p:spPr bwMode="auto">
          <a:xfrm>
            <a:off x="858587" y="1534746"/>
            <a:ext cx="416718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       </a:t>
            </a:r>
            <a:r>
              <a:rPr lang="zh-CN" altLang="en-US" dirty="0" smtClean="0"/>
              <a:t> </a:t>
            </a:r>
            <a:r>
              <a:rPr lang="zh-CN" altLang="en-US" b="1" dirty="0"/>
              <a:t>在机器装配或零件加工过程中，由相互连接的尺寸形 </a:t>
            </a:r>
            <a:r>
              <a:rPr lang="zh-CN" altLang="en-US" b="1" dirty="0" smtClean="0"/>
              <a:t>成</a:t>
            </a:r>
            <a:r>
              <a:rPr lang="zh-CN" altLang="en-US" b="1" dirty="0" smtClean="0">
                <a:solidFill>
                  <a:srgbClr val="FF3300"/>
                </a:solidFill>
              </a:rPr>
              <a:t>封闭的尺寸</a:t>
            </a:r>
            <a:r>
              <a:rPr lang="zh-CN" altLang="en-US" b="1" dirty="0">
                <a:solidFill>
                  <a:srgbClr val="FF3300"/>
                </a:solidFill>
              </a:rPr>
              <a:t>组，该尺寸组</a:t>
            </a:r>
            <a:r>
              <a:rPr lang="zh-CN" altLang="en-US" b="1" dirty="0"/>
              <a:t>称为</a:t>
            </a:r>
            <a:r>
              <a:rPr lang="zh-CN" altLang="en-US" b="1" dirty="0">
                <a:solidFill>
                  <a:srgbClr val="CC0066"/>
                </a:solidFill>
              </a:rPr>
              <a:t>尺寸</a:t>
            </a:r>
            <a:r>
              <a:rPr lang="zh-CN" altLang="en-US" b="1" dirty="0" smtClean="0">
                <a:solidFill>
                  <a:srgbClr val="CC0066"/>
                </a:solidFill>
              </a:rPr>
              <a:t>链</a:t>
            </a:r>
            <a:r>
              <a:rPr lang="en-US" altLang="zh-CN" b="1" dirty="0" smtClean="0"/>
              <a:t>(</a:t>
            </a:r>
            <a:r>
              <a:rPr lang="zh-CN" altLang="en-US" b="1" dirty="0" smtClean="0"/>
              <a:t>见图</a:t>
            </a:r>
            <a:r>
              <a:rPr lang="en-US" altLang="zh-CN" b="1" dirty="0" smtClean="0"/>
              <a:t>)</a:t>
            </a:r>
            <a:r>
              <a:rPr lang="zh-CN" altLang="en-US" b="1" dirty="0" smtClean="0"/>
              <a:t>。</a:t>
            </a:r>
            <a:r>
              <a:rPr lang="zh-CN" altLang="en-US" dirty="0" smtClean="0"/>
              <a:t> </a:t>
            </a:r>
            <a:endParaRPr lang="zh-CN" altLang="en-US" dirty="0"/>
          </a:p>
        </p:txBody>
      </p:sp>
      <p:sp>
        <p:nvSpPr>
          <p:cNvPr id="39947" name="Text Box 11"/>
          <p:cNvSpPr txBox="1">
            <a:spLocks noChangeArrowheads="1"/>
          </p:cNvSpPr>
          <p:nvPr/>
        </p:nvSpPr>
        <p:spPr bwMode="auto">
          <a:xfrm>
            <a:off x="1498324" y="1130814"/>
            <a:ext cx="2635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a:t>
            </a:r>
            <a:r>
              <a:rPr lang="zh-CN" altLang="en-US" b="1" dirty="0" smtClean="0"/>
              <a:t>尺寸链定义</a:t>
            </a:r>
            <a:r>
              <a:rPr lang="zh-CN" altLang="en-US" b="1" dirty="0"/>
              <a:t>：</a:t>
            </a:r>
          </a:p>
        </p:txBody>
      </p:sp>
      <p:sp>
        <p:nvSpPr>
          <p:cNvPr id="39959" name="Text Box 23"/>
          <p:cNvSpPr txBox="1">
            <a:spLocks noChangeArrowheads="1"/>
          </p:cNvSpPr>
          <p:nvPr/>
        </p:nvSpPr>
        <p:spPr bwMode="auto">
          <a:xfrm>
            <a:off x="785863" y="3060016"/>
            <a:ext cx="40179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dirty="0"/>
              <a:t>        </a:t>
            </a:r>
            <a:r>
              <a:rPr lang="zh-CN" altLang="en-US" dirty="0" smtClean="0"/>
              <a:t> </a:t>
            </a:r>
            <a:r>
              <a:rPr lang="zh-CN" altLang="en-US" b="1" dirty="0" smtClean="0"/>
              <a:t>如</a:t>
            </a:r>
            <a:r>
              <a:rPr lang="zh-CN" altLang="en-US" b="1" dirty="0"/>
              <a:t>图11.1中由尺寸</a:t>
            </a:r>
            <a:r>
              <a:rPr lang="en-US" altLang="zh-CN" b="1" i="1" dirty="0"/>
              <a:t>A</a:t>
            </a:r>
            <a:r>
              <a:rPr lang="en-US" altLang="zh-CN" b="1" baseline="-25000" dirty="0"/>
              <a:t>1、</a:t>
            </a:r>
            <a:r>
              <a:rPr lang="en-US" altLang="zh-CN" b="1" i="1" dirty="0"/>
              <a:t>A</a:t>
            </a:r>
            <a:r>
              <a:rPr lang="en-US" altLang="zh-CN" b="1" baseline="-25000" dirty="0"/>
              <a:t>2</a:t>
            </a:r>
            <a:r>
              <a:rPr lang="zh-CN" altLang="en-US" b="1" dirty="0"/>
              <a:t>和</a:t>
            </a:r>
            <a:r>
              <a:rPr lang="en-US" altLang="zh-CN" b="1" i="1" dirty="0">
                <a:solidFill>
                  <a:srgbClr val="FF0000"/>
                </a:solidFill>
              </a:rPr>
              <a:t>A</a:t>
            </a:r>
            <a:r>
              <a:rPr lang="en-US" altLang="zh-CN" b="1" baseline="-25000" dirty="0">
                <a:solidFill>
                  <a:srgbClr val="FF0000"/>
                </a:solidFill>
              </a:rPr>
              <a:t>0</a:t>
            </a:r>
            <a:r>
              <a:rPr lang="zh-CN" altLang="en-US" b="1" dirty="0"/>
              <a:t>形成一个零件尺寸链。</a:t>
            </a: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3864" y="569513"/>
            <a:ext cx="2468695" cy="3202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圆角矩形 10"/>
          <p:cNvSpPr/>
          <p:nvPr/>
        </p:nvSpPr>
        <p:spPr bwMode="auto">
          <a:xfrm>
            <a:off x="7012017" y="3015541"/>
            <a:ext cx="592732" cy="390617"/>
          </a:xfrm>
          <a:prstGeom prst="round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0863" y="3784495"/>
            <a:ext cx="5000625"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7" name="Text Box 23"/>
              <p:cNvSpPr txBox="1">
                <a:spLocks noChangeArrowheads="1"/>
              </p:cNvSpPr>
              <p:nvPr/>
            </p:nvSpPr>
            <p:spPr bwMode="auto">
              <a:xfrm>
                <a:off x="826664" y="3959723"/>
                <a:ext cx="2142151" cy="193899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dirty="0" smtClean="0"/>
                  <a:t>         </a:t>
                </a:r>
                <a:r>
                  <a:rPr lang="zh-CN" altLang="en-US" b="1" dirty="0" smtClean="0"/>
                  <a:t>如</a:t>
                </a:r>
                <a:r>
                  <a:rPr lang="zh-CN" altLang="en-US" b="1" dirty="0"/>
                  <a:t>图11</a:t>
                </a:r>
                <a:r>
                  <a:rPr lang="zh-CN" altLang="en-US" b="1" dirty="0" smtClean="0"/>
                  <a:t>.</a:t>
                </a:r>
                <a:r>
                  <a:rPr lang="en-US" altLang="zh-CN" b="1" dirty="0" smtClean="0"/>
                  <a:t>2</a:t>
                </a:r>
                <a:r>
                  <a:rPr lang="zh-CN" altLang="en-US" b="1" dirty="0" smtClean="0"/>
                  <a:t>中</a:t>
                </a:r>
                <a:r>
                  <a:rPr lang="zh-CN" altLang="en-US" b="1" dirty="0"/>
                  <a:t>由尺寸</a:t>
                </a:r>
                <a:r>
                  <a:rPr lang="en-US" altLang="zh-CN" b="1" i="1" dirty="0" smtClean="0"/>
                  <a:t>A</a:t>
                </a:r>
                <a:r>
                  <a:rPr lang="en-US" altLang="zh-CN" b="1" baseline="-25000" dirty="0" smtClean="0"/>
                  <a:t>1、</a:t>
                </a:r>
                <a:r>
                  <a:rPr lang="en-US" altLang="zh-CN" b="1" i="1" dirty="0" smtClean="0"/>
                  <a:t>A</a:t>
                </a:r>
                <a:r>
                  <a:rPr lang="en-US" altLang="zh-CN" b="1" baseline="-25000" dirty="0" smtClean="0"/>
                  <a:t>2</a:t>
                </a:r>
                <a:r>
                  <a:rPr lang="zh-CN" altLang="en-US" b="1" baseline="-25000"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𝟑</m:t>
                        </m:r>
                      </m:sub>
                    </m:sSub>
                  </m:oMath>
                </a14:m>
                <a:r>
                  <a:rPr lang="zh-CN" altLang="en-US" b="1" dirty="0" smtClean="0"/>
                  <a:t>和</a:t>
                </a:r>
                <a:r>
                  <a:rPr lang="en-US" altLang="zh-CN" b="1" i="1" dirty="0" smtClean="0">
                    <a:solidFill>
                      <a:srgbClr val="FF0000"/>
                    </a:solidFill>
                  </a:rPr>
                  <a:t>A</a:t>
                </a:r>
                <a:r>
                  <a:rPr lang="en-US" altLang="zh-CN" b="1" baseline="-25000" dirty="0" smtClean="0">
                    <a:solidFill>
                      <a:srgbClr val="FF0000"/>
                    </a:solidFill>
                  </a:rPr>
                  <a:t>0</a:t>
                </a:r>
                <a:r>
                  <a:rPr lang="zh-CN" altLang="en-US" b="1" dirty="0"/>
                  <a:t>形成一</a:t>
                </a:r>
                <a:r>
                  <a:rPr lang="zh-CN" altLang="en-US" b="1" dirty="0" smtClean="0"/>
                  <a:t>个装配尺寸链。</a:t>
                </a:r>
                <a:endParaRPr lang="zh-CN" altLang="en-US" b="1" dirty="0"/>
              </a:p>
            </p:txBody>
          </p:sp>
        </mc:Choice>
        <mc:Fallback xmlns="">
          <p:sp>
            <p:nvSpPr>
              <p:cNvPr id="27" name="Text Box 23"/>
              <p:cNvSpPr txBox="1">
                <a:spLocks noRot="1" noChangeAspect="1" noMove="1" noResize="1" noEditPoints="1" noAdjustHandles="1" noChangeArrowheads="1" noChangeShapeType="1" noTextEdit="1"/>
              </p:cNvSpPr>
              <p:nvPr/>
            </p:nvSpPr>
            <p:spPr bwMode="auto">
              <a:xfrm>
                <a:off x="826664" y="3959723"/>
                <a:ext cx="2142151" cy="1938992"/>
              </a:xfrm>
              <a:prstGeom prst="rect">
                <a:avLst/>
              </a:prstGeom>
              <a:blipFill rotWithShape="1">
                <a:blip r:embed="rId4"/>
                <a:stretch>
                  <a:fillRect l="-4558" t="-3459" b="-534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8" name="圆角矩形 27"/>
          <p:cNvSpPr/>
          <p:nvPr/>
        </p:nvSpPr>
        <p:spPr bwMode="auto">
          <a:xfrm>
            <a:off x="5221790" y="3954901"/>
            <a:ext cx="592732" cy="734612"/>
          </a:xfrm>
          <a:prstGeom prst="round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0">
                                            <p:txEl>
                                              <p:pRg st="0" end="0"/>
                                            </p:txEl>
                                          </p:spTgt>
                                        </p:tgtEl>
                                        <p:attrNameLst>
                                          <p:attrName>style.visibility</p:attrName>
                                        </p:attrNameLst>
                                      </p:cBhvr>
                                      <p:to>
                                        <p:strVal val="visible"/>
                                      </p:to>
                                    </p:set>
                                    <p:animEffect transition="in" filter="wipe(left)">
                                      <p:cBhvr>
                                        <p:cTn id="7" dur="300"/>
                                        <p:tgtEl>
                                          <p:spTgt spid="3994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9941">
                                            <p:txEl>
                                              <p:pRg st="0" end="0"/>
                                            </p:txEl>
                                          </p:spTgt>
                                        </p:tgtEl>
                                        <p:attrNameLst>
                                          <p:attrName>style.visibility</p:attrName>
                                        </p:attrNameLst>
                                      </p:cBhvr>
                                      <p:to>
                                        <p:strVal val="visible"/>
                                      </p:to>
                                    </p:set>
                                    <p:animEffect transition="in" filter="wipe(left)">
                                      <p:cBhvr>
                                        <p:cTn id="12" dur="300"/>
                                        <p:tgtEl>
                                          <p:spTgt spid="3994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9947">
                                            <p:txEl>
                                              <p:pRg st="0" end="0"/>
                                            </p:txEl>
                                          </p:spTgt>
                                        </p:tgtEl>
                                        <p:attrNameLst>
                                          <p:attrName>style.visibility</p:attrName>
                                        </p:attrNameLst>
                                      </p:cBhvr>
                                      <p:to>
                                        <p:strVal val="visible"/>
                                      </p:to>
                                    </p:set>
                                    <p:animEffect transition="in" filter="wipe(left)">
                                      <p:cBhvr>
                                        <p:cTn id="17" dur="300"/>
                                        <p:tgtEl>
                                          <p:spTgt spid="39947">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9942"/>
                                        </p:tgtEl>
                                        <p:attrNameLst>
                                          <p:attrName>style.visibility</p:attrName>
                                        </p:attrNameLst>
                                      </p:cBhvr>
                                      <p:to>
                                        <p:strVal val="visible"/>
                                      </p:to>
                                    </p:set>
                                    <p:animEffect transition="in" filter="wipe(left)">
                                      <p:cBhvr>
                                        <p:cTn id="22" dur="300"/>
                                        <p:tgtEl>
                                          <p:spTgt spid="3994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45058"/>
                                        </p:tgtEl>
                                        <p:attrNameLst>
                                          <p:attrName>style.visibility</p:attrName>
                                        </p:attrNameLst>
                                      </p:cBhvr>
                                      <p:to>
                                        <p:strVal val="visible"/>
                                      </p:to>
                                    </p:set>
                                    <p:anim calcmode="lin" valueType="num">
                                      <p:cBhvr additive="base">
                                        <p:cTn id="27" dur="500" fill="hold"/>
                                        <p:tgtEl>
                                          <p:spTgt spid="45058"/>
                                        </p:tgtEl>
                                        <p:attrNameLst>
                                          <p:attrName>ppt_x</p:attrName>
                                        </p:attrNameLst>
                                      </p:cBhvr>
                                      <p:tavLst>
                                        <p:tav tm="0">
                                          <p:val>
                                            <p:strVal val="1+#ppt_w/2"/>
                                          </p:val>
                                        </p:tav>
                                        <p:tav tm="100000">
                                          <p:val>
                                            <p:strVal val="#ppt_x"/>
                                          </p:val>
                                        </p:tav>
                                      </p:tavLst>
                                    </p:anim>
                                    <p:anim calcmode="lin" valueType="num">
                                      <p:cBhvr additive="base">
                                        <p:cTn id="28" dur="500" fill="hold"/>
                                        <p:tgtEl>
                                          <p:spTgt spid="4505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39959"/>
                                        </p:tgtEl>
                                        <p:attrNameLst>
                                          <p:attrName>style.visibility</p:attrName>
                                        </p:attrNameLst>
                                      </p:cBhvr>
                                      <p:to>
                                        <p:strVal val="visible"/>
                                      </p:to>
                                    </p:set>
                                    <p:animEffect transition="in" filter="wipe(left)">
                                      <p:cBhvr>
                                        <p:cTn id="38" dur="300"/>
                                        <p:tgtEl>
                                          <p:spTgt spid="3995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5059"/>
                                        </p:tgtEl>
                                        <p:attrNameLst>
                                          <p:attrName>style.visibility</p:attrName>
                                        </p:attrNameLst>
                                      </p:cBhvr>
                                      <p:to>
                                        <p:strVal val="visible"/>
                                      </p:to>
                                    </p:set>
                                    <p:anim calcmode="lin" valueType="num">
                                      <p:cBhvr additive="base">
                                        <p:cTn id="43" dur="500" fill="hold"/>
                                        <p:tgtEl>
                                          <p:spTgt spid="45059"/>
                                        </p:tgtEl>
                                        <p:attrNameLst>
                                          <p:attrName>ppt_x</p:attrName>
                                        </p:attrNameLst>
                                      </p:cBhvr>
                                      <p:tavLst>
                                        <p:tav tm="0">
                                          <p:val>
                                            <p:strVal val="#ppt_x"/>
                                          </p:val>
                                        </p:tav>
                                        <p:tav tm="100000">
                                          <p:val>
                                            <p:strVal val="#ppt_x"/>
                                          </p:val>
                                        </p:tav>
                                      </p:tavLst>
                                    </p:anim>
                                    <p:anim calcmode="lin" valueType="num">
                                      <p:cBhvr additive="base">
                                        <p:cTn id="44" dur="500" fill="hold"/>
                                        <p:tgtEl>
                                          <p:spTgt spid="4505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down)">
                                      <p:cBhvr>
                                        <p:cTn id="49" dur="5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iterate type="wd">
                                    <p:tmPct val="100000"/>
                                  </p:iterate>
                                  <p:childTnLst>
                                    <p:set>
                                      <p:cBhvr>
                                        <p:cTn id="53" dur="1" fill="hold">
                                          <p:stCondLst>
                                            <p:cond delay="0"/>
                                          </p:stCondLst>
                                        </p:cTn>
                                        <p:tgtEl>
                                          <p:spTgt spid="27"/>
                                        </p:tgtEl>
                                        <p:attrNameLst>
                                          <p:attrName>style.visibility</p:attrName>
                                        </p:attrNameLst>
                                      </p:cBhvr>
                                      <p:to>
                                        <p:strVal val="visible"/>
                                      </p:to>
                                    </p:set>
                                    <p:animEffect transition="in" filter="wipe(left)">
                                      <p:cBhvr>
                                        <p:cTn id="54" dur="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build="p" autoUpdateAnimBg="0"/>
      <p:bldP spid="39941" grpId="0" build="p" autoUpdateAnimBg="0"/>
      <p:bldP spid="39942" grpId="0" autoUpdateAnimBg="0"/>
      <p:bldP spid="39947" grpId="0" build="p" autoUpdateAnimBg="0"/>
      <p:bldP spid="39959" grpId="0" autoUpdateAnimBg="0"/>
      <p:bldP spid="11" grpId="0" animBg="1"/>
      <p:bldP spid="27" grpId="0" autoUpdateAnimBg="0"/>
      <p:bldP spid="2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xfrm>
            <a:off x="6996705" y="271463"/>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66795BF-D8BA-4EE6-B332-4FB6ABEBDF8D}" type="slidenum">
              <a:rPr kumimoji="0" lang="zh-CN" altLang="en-US" sz="2000" smtClean="0">
                <a:solidFill>
                  <a:srgbClr val="0000FF"/>
                </a:solidFill>
              </a:rPr>
              <a:pPr eaLnBrk="1" hangingPunct="1"/>
              <a:t>40</a:t>
            </a:fld>
            <a:endParaRPr kumimoji="0" lang="en-US" altLang="zh-CN" sz="2000" dirty="0" smtClean="0">
              <a:solidFill>
                <a:srgbClr val="0000FF"/>
              </a:solidFill>
            </a:endParaRPr>
          </a:p>
        </p:txBody>
      </p:sp>
      <p:sp>
        <p:nvSpPr>
          <p:cNvPr id="64518" name="Text Box 6"/>
          <p:cNvSpPr txBox="1">
            <a:spLocks noChangeArrowheads="1"/>
          </p:cNvSpPr>
          <p:nvPr/>
        </p:nvSpPr>
        <p:spPr bwMode="auto">
          <a:xfrm>
            <a:off x="1553749" y="830777"/>
            <a:ext cx="431333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 </a:t>
            </a:r>
            <a:r>
              <a:rPr lang="zh-CN" altLang="en-US" b="1" dirty="0">
                <a:latin typeface="宋体" pitchFamily="2" charset="-122"/>
              </a:rPr>
              <a:t>相同公差等级法</a:t>
            </a:r>
            <a:r>
              <a:rPr lang="zh-CN" altLang="en-US" b="1" dirty="0"/>
              <a:t> </a:t>
            </a:r>
          </a:p>
        </p:txBody>
      </p:sp>
      <p:sp>
        <p:nvSpPr>
          <p:cNvPr id="64526" name="Text Box 14"/>
          <p:cNvSpPr txBox="1">
            <a:spLocks noChangeArrowheads="1"/>
          </p:cNvSpPr>
          <p:nvPr/>
        </p:nvSpPr>
        <p:spPr bwMode="auto">
          <a:xfrm>
            <a:off x="1204317" y="3260499"/>
            <a:ext cx="731824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t>设各组成环公差等级相等</a:t>
            </a:r>
            <a:r>
              <a:rPr lang="en-US" altLang="zh-CN" b="1" dirty="0" smtClean="0"/>
              <a:t>,</a:t>
            </a:r>
            <a:r>
              <a:rPr lang="zh-CN" altLang="en-US" b="1" dirty="0" smtClean="0"/>
              <a:t>即公差等级系数 </a:t>
            </a:r>
            <a:r>
              <a:rPr lang="en-US" altLang="zh-CN" b="1" i="1" dirty="0" smtClean="0">
                <a:solidFill>
                  <a:srgbClr val="FF0000"/>
                </a:solidFill>
              </a:rPr>
              <a:t>a </a:t>
            </a:r>
            <a:r>
              <a:rPr lang="zh-CN" altLang="en-US" b="1" dirty="0" smtClean="0"/>
              <a:t>相等。</a:t>
            </a:r>
            <a:endParaRPr lang="zh-CN" altLang="en-US" b="1" dirty="0"/>
          </a:p>
        </p:txBody>
      </p:sp>
      <p:pic>
        <p:nvPicPr>
          <p:cNvPr id="33300" name="Picture 5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0988" y="2442117"/>
            <a:ext cx="1820676" cy="74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301" name="Picture 5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0924" y="2568056"/>
            <a:ext cx="2819144" cy="69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304" name="Picture 5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6706" y="3742325"/>
            <a:ext cx="4488365" cy="545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89727" y="1297013"/>
            <a:ext cx="7181909" cy="1200329"/>
          </a:xfrm>
          <a:prstGeom prst="rect">
            <a:avLst/>
          </a:prstGeom>
        </p:spPr>
        <p:txBody>
          <a:bodyPr wrap="square">
            <a:spAutoFit/>
          </a:bodyPr>
          <a:lstStyle/>
          <a:p>
            <a:r>
              <a:rPr lang="zh-CN" altLang="en-US" b="1" dirty="0" smtClean="0"/>
              <a:t>         当</a:t>
            </a:r>
            <a:r>
              <a:rPr lang="zh-CN" altLang="en-US" b="1" dirty="0"/>
              <a:t>确认全部组成环采取同一公差等级</a:t>
            </a:r>
            <a:r>
              <a:rPr lang="en-US" altLang="zh-CN" b="1" dirty="0"/>
              <a:t>,</a:t>
            </a:r>
            <a:r>
              <a:rPr lang="zh-CN" altLang="en-US" b="1" dirty="0"/>
              <a:t>各环公差值的大小只取决于其公称尺寸</a:t>
            </a:r>
            <a:r>
              <a:rPr lang="en-US" altLang="zh-CN" b="1" dirty="0"/>
              <a:t>,</a:t>
            </a:r>
            <a:r>
              <a:rPr lang="zh-CN" altLang="en-US" b="1" dirty="0" smtClean="0"/>
              <a:t>这样比较</a:t>
            </a:r>
            <a:r>
              <a:rPr lang="zh-CN" altLang="en-US" b="1" dirty="0"/>
              <a:t>经济合理或更加切合生产实际时</a:t>
            </a:r>
            <a:r>
              <a:rPr lang="en-US" altLang="zh-CN" b="1" dirty="0"/>
              <a:t>,</a:t>
            </a:r>
            <a:r>
              <a:rPr lang="zh-CN" altLang="en-US" b="1" dirty="0"/>
              <a:t>可采用本法计算。</a:t>
            </a:r>
          </a:p>
        </p:txBody>
      </p:sp>
      <p:pic>
        <p:nvPicPr>
          <p:cNvPr id="5017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7311" y="4304760"/>
            <a:ext cx="52578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4518">
                                            <p:txEl>
                                              <p:pRg st="0" end="0"/>
                                            </p:txEl>
                                          </p:spTgt>
                                        </p:tgtEl>
                                        <p:attrNameLst>
                                          <p:attrName>style.visibility</p:attrName>
                                        </p:attrNameLst>
                                      </p:cBhvr>
                                      <p:to>
                                        <p:strVal val="visible"/>
                                      </p:to>
                                    </p:set>
                                    <p:animEffect transition="in" filter="wipe(left)">
                                      <p:cBhvr>
                                        <p:cTn id="7" dur="300"/>
                                        <p:tgtEl>
                                          <p:spTgt spid="645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300"/>
                                        </p:tgtEl>
                                        <p:attrNameLst>
                                          <p:attrName>style.visibility</p:attrName>
                                        </p:attrNameLst>
                                      </p:cBhvr>
                                      <p:to>
                                        <p:strVal val="visible"/>
                                      </p:to>
                                    </p:set>
                                    <p:animEffect transition="in" filter="wipe(left)">
                                      <p:cBhvr>
                                        <p:cTn id="17" dur="500"/>
                                        <p:tgtEl>
                                          <p:spTgt spid="3330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3301"/>
                                        </p:tgtEl>
                                        <p:attrNameLst>
                                          <p:attrName>style.visibility</p:attrName>
                                        </p:attrNameLst>
                                      </p:cBhvr>
                                      <p:to>
                                        <p:strVal val="visible"/>
                                      </p:to>
                                    </p:set>
                                    <p:animEffect transition="in" filter="wipe(left)">
                                      <p:cBhvr>
                                        <p:cTn id="22" dur="500"/>
                                        <p:tgtEl>
                                          <p:spTgt spid="3330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4526"/>
                                        </p:tgtEl>
                                        <p:attrNameLst>
                                          <p:attrName>style.visibility</p:attrName>
                                        </p:attrNameLst>
                                      </p:cBhvr>
                                      <p:to>
                                        <p:strVal val="visible"/>
                                      </p:to>
                                    </p:set>
                                    <p:animEffect transition="in" filter="wipe(left)">
                                      <p:cBhvr>
                                        <p:cTn id="27" dur="300"/>
                                        <p:tgtEl>
                                          <p:spTgt spid="645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3304"/>
                                        </p:tgtEl>
                                        <p:attrNameLst>
                                          <p:attrName>style.visibility</p:attrName>
                                        </p:attrNameLst>
                                      </p:cBhvr>
                                      <p:to>
                                        <p:strVal val="visible"/>
                                      </p:to>
                                    </p:set>
                                    <p:animEffect transition="in" filter="wipe(left)">
                                      <p:cBhvr>
                                        <p:cTn id="32" dur="500"/>
                                        <p:tgtEl>
                                          <p:spTgt spid="3330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0178"/>
                                        </p:tgtEl>
                                        <p:attrNameLst>
                                          <p:attrName>style.visibility</p:attrName>
                                        </p:attrNameLst>
                                      </p:cBhvr>
                                      <p:to>
                                        <p:strVal val="visible"/>
                                      </p:to>
                                    </p:set>
                                    <p:animEffect transition="in" filter="wipe(left)">
                                      <p:cBhvr>
                                        <p:cTn id="37"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build="p" autoUpdateAnimBg="0"/>
      <p:bldP spid="64526" grpId="0" autoUpdateAnimBg="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41</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1240622" y="634764"/>
                <a:ext cx="5435386" cy="461665"/>
              </a:xfrm>
              <a:prstGeom prst="rect">
                <a:avLst/>
              </a:prstGeom>
            </p:spPr>
            <p:txBody>
              <a:bodyPr wrap="square">
                <a:spAutoFit/>
              </a:bodyPr>
              <a:lstStyle/>
              <a:p>
                <a:r>
                  <a:rPr lang="zh-CN" altLang="en-US" b="1" dirty="0" smtClean="0"/>
                  <a:t>式</a:t>
                </a:r>
                <a:r>
                  <a:rPr lang="en-US" altLang="zh-CN" b="1" dirty="0"/>
                  <a:t>(11. 8) </a:t>
                </a:r>
                <a:r>
                  <a:rPr lang="zh-CN" altLang="en-US" b="1" dirty="0"/>
                  <a:t>中的</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𝒊</m:t>
                        </m:r>
                      </m:e>
                      <m:sub>
                        <m:r>
                          <a:rPr lang="en-US" altLang="zh-CN" b="1" i="0" dirty="0" smtClean="0">
                            <a:latin typeface="Cambria Math"/>
                          </a:rPr>
                          <m:t>𝐢</m:t>
                        </m:r>
                      </m:sub>
                    </m:sSub>
                  </m:oMath>
                </a14:m>
                <a:r>
                  <a:rPr lang="en-US" altLang="zh-CN" b="1" dirty="0"/>
                  <a:t> </a:t>
                </a:r>
                <a:r>
                  <a:rPr lang="zh-CN" altLang="en-US" b="1" dirty="0"/>
                  <a:t>可查表</a:t>
                </a:r>
                <a:r>
                  <a:rPr lang="en-US" altLang="zh-CN" b="1" dirty="0"/>
                  <a:t>11. 1 </a:t>
                </a:r>
                <a:r>
                  <a:rPr lang="zh-CN" altLang="en-US" b="1" dirty="0"/>
                  <a:t>确定</a:t>
                </a:r>
              </a:p>
            </p:txBody>
          </p:sp>
        </mc:Choice>
        <mc:Fallback xmlns="">
          <p:sp>
            <p:nvSpPr>
              <p:cNvPr id="3" name="矩形 2"/>
              <p:cNvSpPr>
                <a:spLocks noRot="1" noChangeAspect="1" noMove="1" noResize="1" noEditPoints="1" noAdjustHandles="1" noChangeArrowheads="1" noChangeShapeType="1" noTextEdit="1"/>
              </p:cNvSpPr>
              <p:nvPr/>
            </p:nvSpPr>
            <p:spPr>
              <a:xfrm>
                <a:off x="1240622" y="634764"/>
                <a:ext cx="5435386" cy="461665"/>
              </a:xfrm>
              <a:prstGeom prst="rect">
                <a:avLst/>
              </a:prstGeom>
              <a:blipFill rotWithShape="1">
                <a:blip r:embed="rId3"/>
                <a:stretch>
                  <a:fillRect l="-1796" t="-14474" b="-30263"/>
                </a:stretch>
              </a:blipFill>
            </p:spPr>
            <p:txBody>
              <a:bodyPr/>
              <a:lstStyle/>
              <a:p>
                <a:r>
                  <a:rPr lang="zh-CN" altLang="en-US">
                    <a:noFill/>
                  </a:rPr>
                  <a:t> </a:t>
                </a:r>
              </a:p>
            </p:txBody>
          </p:sp>
        </mc:Fallback>
      </mc:AlternateContent>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188" y="1103073"/>
            <a:ext cx="7551299" cy="1645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5" name="矩形 4"/>
              <p:cNvSpPr/>
              <p:nvPr/>
            </p:nvSpPr>
            <p:spPr>
              <a:xfrm>
                <a:off x="725652" y="2765815"/>
                <a:ext cx="7656990" cy="1200329"/>
              </a:xfrm>
              <a:prstGeom prst="rect">
                <a:avLst/>
              </a:prstGeom>
            </p:spPr>
            <p:txBody>
              <a:bodyPr wrap="square">
                <a:spAutoFit/>
              </a:bodyPr>
              <a:lstStyle/>
              <a:p>
                <a:r>
                  <a:rPr lang="zh-CN" altLang="en-US" b="1" dirty="0" smtClean="0"/>
                  <a:t>          根据</a:t>
                </a:r>
                <a:r>
                  <a:rPr lang="zh-CN" altLang="en-US" b="1" dirty="0"/>
                  <a:t>式</a:t>
                </a:r>
                <a:r>
                  <a:rPr lang="en-US" altLang="zh-CN" b="1" dirty="0"/>
                  <a:t>(11. 8) </a:t>
                </a:r>
                <a:r>
                  <a:rPr lang="zh-CN" altLang="en-US" b="1" dirty="0"/>
                  <a:t>算得</a:t>
                </a:r>
                <a:r>
                  <a:rPr lang="zh-CN" altLang="en-US" b="1" dirty="0" smtClean="0"/>
                  <a:t>的</a:t>
                </a:r>
                <a14:m>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𝒂</m:t>
                        </m:r>
                      </m:e>
                      <m:sub>
                        <m:r>
                          <a:rPr lang="en-US" altLang="zh-CN" b="1" i="0" smtClean="0">
                            <a:solidFill>
                              <a:srgbClr val="FF0000"/>
                            </a:solidFill>
                            <a:latin typeface="Cambria Math"/>
                          </a:rPr>
                          <m:t>𝐚𝐯</m:t>
                        </m:r>
                      </m:sub>
                    </m:sSub>
                  </m:oMath>
                </a14:m>
                <a:r>
                  <a:rPr lang="en-US" altLang="zh-CN" b="1" dirty="0" smtClean="0"/>
                  <a:t> </a:t>
                </a:r>
                <a:r>
                  <a:rPr lang="zh-CN" altLang="en-US" b="1" dirty="0"/>
                  <a:t>值</a:t>
                </a:r>
                <a:r>
                  <a:rPr lang="en-US" altLang="zh-CN" b="1" dirty="0"/>
                  <a:t>,</a:t>
                </a:r>
                <a:r>
                  <a:rPr lang="zh-CN" altLang="en-US" b="1" dirty="0"/>
                  <a:t>在表</a:t>
                </a:r>
                <a:r>
                  <a:rPr lang="en-US" altLang="zh-CN" b="1" dirty="0"/>
                  <a:t>3. 1(</a:t>
                </a:r>
                <a:r>
                  <a:rPr lang="zh-CN" altLang="en-US" b="1" dirty="0"/>
                  <a:t>标准公差的计算公式</a:t>
                </a:r>
                <a:r>
                  <a:rPr lang="en-US" altLang="zh-CN" b="1" dirty="0"/>
                  <a:t>) </a:t>
                </a:r>
                <a:r>
                  <a:rPr lang="zh-CN" altLang="en-US" b="1" dirty="0"/>
                  <a:t>中取一个与之接近</a:t>
                </a:r>
                <a:r>
                  <a:rPr lang="zh-CN" altLang="en-US" b="1" dirty="0" smtClean="0"/>
                  <a:t>的公差等级</a:t>
                </a:r>
                <a:r>
                  <a:rPr lang="en-US" altLang="zh-CN" b="1" dirty="0"/>
                  <a:t>,</a:t>
                </a:r>
                <a:r>
                  <a:rPr lang="zh-CN" altLang="en-US" b="1" dirty="0"/>
                  <a:t>再由标准公差数值表</a:t>
                </a:r>
                <a:r>
                  <a:rPr lang="en-US" altLang="zh-CN" b="1" dirty="0"/>
                  <a:t>(</a:t>
                </a:r>
                <a:r>
                  <a:rPr lang="zh-CN" altLang="en-US" b="1" dirty="0"/>
                  <a:t>表</a:t>
                </a:r>
                <a:r>
                  <a:rPr lang="en-US" altLang="zh-CN" b="1" dirty="0"/>
                  <a:t>3. 2) </a:t>
                </a:r>
                <a:r>
                  <a:rPr lang="zh-CN" altLang="en-US" b="1" dirty="0"/>
                  <a:t>查得各组成环的公差值。</a:t>
                </a:r>
              </a:p>
            </p:txBody>
          </p:sp>
        </mc:Choice>
        <mc:Fallback>
          <p:sp>
            <p:nvSpPr>
              <p:cNvPr id="5" name="矩形 4"/>
              <p:cNvSpPr>
                <a:spLocks noRot="1" noChangeAspect="1" noMove="1" noResize="1" noEditPoints="1" noAdjustHandles="1" noChangeArrowheads="1" noChangeShapeType="1" noTextEdit="1"/>
              </p:cNvSpPr>
              <p:nvPr/>
            </p:nvSpPr>
            <p:spPr>
              <a:xfrm>
                <a:off x="725652" y="2765815"/>
                <a:ext cx="7656990" cy="1200329"/>
              </a:xfrm>
              <a:prstGeom prst="rect">
                <a:avLst/>
              </a:prstGeom>
              <a:blipFill rotWithShape="1">
                <a:blip r:embed="rId5"/>
                <a:stretch>
                  <a:fillRect l="-1194" t="-5584" r="-398" b="-11168"/>
                </a:stretch>
              </a:blipFill>
            </p:spPr>
            <p:txBody>
              <a:bodyPr/>
              <a:lstStyle/>
              <a:p>
                <a:r>
                  <a:rPr lang="zh-CN" altLang="en-US">
                    <a:noFill/>
                  </a:rPr>
                  <a:t> </a:t>
                </a:r>
              </a:p>
            </p:txBody>
          </p:sp>
        </mc:Fallback>
      </mc:AlternateContent>
      <p:sp>
        <p:nvSpPr>
          <p:cNvPr id="6" name="矩形 5"/>
          <p:cNvSpPr/>
          <p:nvPr/>
        </p:nvSpPr>
        <p:spPr>
          <a:xfrm>
            <a:off x="723487" y="3952799"/>
            <a:ext cx="7790198" cy="2308324"/>
          </a:xfrm>
          <a:prstGeom prst="rect">
            <a:avLst/>
          </a:prstGeom>
        </p:spPr>
        <p:txBody>
          <a:bodyPr wrap="square">
            <a:spAutoFit/>
          </a:bodyPr>
          <a:lstStyle/>
          <a:p>
            <a:r>
              <a:rPr lang="zh-CN" altLang="en-US" b="1" dirty="0" smtClean="0"/>
              <a:t>        若</a:t>
            </a:r>
            <a:r>
              <a:rPr lang="zh-CN" altLang="en-US" b="1" dirty="0"/>
              <a:t>上述两种方法均不理想</a:t>
            </a:r>
            <a:r>
              <a:rPr lang="en-US" altLang="zh-CN" b="1" dirty="0"/>
              <a:t>,</a:t>
            </a:r>
            <a:r>
              <a:rPr lang="zh-CN" altLang="en-US" b="1" dirty="0"/>
              <a:t>可在等公差值或相同公差等级的基础上</a:t>
            </a:r>
            <a:r>
              <a:rPr lang="en-US" altLang="zh-CN" b="1" dirty="0"/>
              <a:t>,</a:t>
            </a:r>
            <a:r>
              <a:rPr lang="zh-CN" altLang="en-US" b="1" dirty="0"/>
              <a:t>根据各零件</a:t>
            </a:r>
            <a:r>
              <a:rPr lang="zh-CN" altLang="en-US" b="1" dirty="0" smtClean="0"/>
              <a:t>公称尺寸</a:t>
            </a:r>
            <a:r>
              <a:rPr lang="zh-CN" altLang="en-US" b="1" dirty="0"/>
              <a:t>的大小</a:t>
            </a:r>
            <a:r>
              <a:rPr lang="en-US" altLang="zh-CN" b="1" dirty="0"/>
              <a:t>,</a:t>
            </a:r>
            <a:r>
              <a:rPr lang="zh-CN" altLang="en-US" b="1" dirty="0"/>
              <a:t>孔类或轴类零件的不同</a:t>
            </a:r>
            <a:r>
              <a:rPr lang="en-US" altLang="zh-CN" b="1" dirty="0"/>
              <a:t>,</a:t>
            </a:r>
            <a:r>
              <a:rPr lang="zh-CN" altLang="en-US" b="1" dirty="0"/>
              <a:t>毛坯生产工艺及热处理要求的不同</a:t>
            </a:r>
            <a:r>
              <a:rPr lang="en-US" altLang="zh-CN" b="1" dirty="0"/>
              <a:t>,</a:t>
            </a:r>
            <a:r>
              <a:rPr lang="zh-CN" altLang="en-US" b="1" dirty="0"/>
              <a:t>材料差别的</a:t>
            </a:r>
            <a:r>
              <a:rPr lang="zh-CN" altLang="en-US" b="1" dirty="0" smtClean="0"/>
              <a:t>影响</a:t>
            </a:r>
            <a:r>
              <a:rPr lang="en-US" altLang="zh-CN" b="1" dirty="0"/>
              <a:t>,</a:t>
            </a:r>
            <a:r>
              <a:rPr lang="zh-CN" altLang="en-US" b="1" dirty="0"/>
              <a:t>加工的难易程度</a:t>
            </a:r>
            <a:r>
              <a:rPr lang="en-US" altLang="zh-CN" b="1" dirty="0"/>
              <a:t>,</a:t>
            </a:r>
            <a:r>
              <a:rPr lang="zh-CN" altLang="en-US" b="1" dirty="0"/>
              <a:t>以及车间的设备状况</a:t>
            </a:r>
            <a:r>
              <a:rPr lang="en-US" altLang="zh-CN" b="1" dirty="0"/>
              <a:t>,</a:t>
            </a:r>
            <a:r>
              <a:rPr lang="zh-CN" altLang="en-US" b="1" dirty="0"/>
              <a:t>将各环公差值加以人为的经验调整</a:t>
            </a:r>
            <a:r>
              <a:rPr lang="en-US" altLang="zh-CN" b="1" dirty="0"/>
              <a:t>,</a:t>
            </a:r>
            <a:r>
              <a:rPr lang="zh-CN" altLang="en-US" b="1" dirty="0"/>
              <a:t>以尽可能</a:t>
            </a:r>
          </a:p>
          <a:p>
            <a:r>
              <a:rPr lang="zh-CN" altLang="en-US" b="1" dirty="0"/>
              <a:t>切合实际</a:t>
            </a:r>
            <a:r>
              <a:rPr lang="en-US" altLang="zh-CN" b="1" dirty="0"/>
              <a:t>,</a:t>
            </a:r>
            <a:r>
              <a:rPr lang="zh-CN" altLang="en-US" b="1" dirty="0"/>
              <a:t>并使之加工经济。</a:t>
            </a:r>
          </a:p>
        </p:txBody>
      </p:sp>
    </p:spTree>
    <p:extLst>
      <p:ext uri="{BB962C8B-B14F-4D97-AF65-F5344CB8AC3E}">
        <p14:creationId xmlns:p14="http://schemas.microsoft.com/office/powerpoint/2010/main" val="2641768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a:spLocks noGrp="1"/>
          </p:cNvSpPr>
          <p:nvPr>
            <p:ph type="sldNum" sz="quarter" idx="12"/>
          </p:nvPr>
        </p:nvSpPr>
        <p:spPr>
          <a:xfrm>
            <a:off x="7148395" y="20706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9BB248D-D910-4E57-82C9-C3E38A292517}" type="slidenum">
              <a:rPr kumimoji="0" lang="zh-CN" altLang="en-US" sz="2000" smtClean="0">
                <a:solidFill>
                  <a:srgbClr val="0000FF"/>
                </a:solidFill>
              </a:rPr>
              <a:pPr eaLnBrk="1" hangingPunct="1"/>
              <a:t>42</a:t>
            </a:fld>
            <a:endParaRPr kumimoji="0" lang="en-US" altLang="zh-CN" sz="2000" dirty="0" smtClean="0">
              <a:solidFill>
                <a:srgbClr val="0000FF"/>
              </a:solidFill>
            </a:endParaRPr>
          </a:p>
        </p:txBody>
      </p:sp>
      <p:sp>
        <p:nvSpPr>
          <p:cNvPr id="66564" name="Text Box 1028"/>
          <p:cNvSpPr txBox="1">
            <a:spLocks noChangeArrowheads="1"/>
          </p:cNvSpPr>
          <p:nvPr/>
        </p:nvSpPr>
        <p:spPr bwMode="auto">
          <a:xfrm>
            <a:off x="1626686" y="471778"/>
            <a:ext cx="6245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2. </a:t>
            </a:r>
            <a:r>
              <a:rPr lang="zh-CN" altLang="en-US" b="1" dirty="0">
                <a:latin typeface="宋体" pitchFamily="2" charset="-122"/>
              </a:rPr>
              <a:t>确定各组成环的上、</a:t>
            </a:r>
            <a:r>
              <a:rPr lang="zh-CN" altLang="en-US" b="1" dirty="0" smtClean="0">
                <a:latin typeface="宋体" pitchFamily="2" charset="-122"/>
              </a:rPr>
              <a:t>下偏差</a:t>
            </a:r>
            <a:r>
              <a:rPr lang="zh-CN" altLang="en-US" b="1" dirty="0" smtClean="0"/>
              <a:t> </a:t>
            </a:r>
            <a:endParaRPr lang="zh-CN" altLang="en-US" b="1" dirty="0"/>
          </a:p>
        </p:txBody>
      </p:sp>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186" y="4270206"/>
            <a:ext cx="2441139" cy="1768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179" y="4168450"/>
            <a:ext cx="2915749" cy="165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4722" y="4432425"/>
            <a:ext cx="2478491" cy="1764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矩形 20"/>
          <p:cNvSpPr/>
          <p:nvPr/>
        </p:nvSpPr>
        <p:spPr>
          <a:xfrm>
            <a:off x="1566927" y="903327"/>
            <a:ext cx="6742591" cy="461665"/>
          </a:xfrm>
          <a:prstGeom prst="rect">
            <a:avLst/>
          </a:prstGeom>
        </p:spPr>
        <p:txBody>
          <a:bodyPr wrap="square">
            <a:spAutoFit/>
          </a:bodyPr>
          <a:lstStyle/>
          <a:p>
            <a:r>
              <a:rPr lang="zh-CN" altLang="en-US" b="1" dirty="0"/>
              <a:t> 组成环的上、下偏差按“</a:t>
            </a:r>
            <a:r>
              <a:rPr lang="zh-CN" altLang="en-US" b="1" dirty="0">
                <a:solidFill>
                  <a:srgbClr val="FF0000"/>
                </a:solidFill>
              </a:rPr>
              <a:t>偏差向体内原则</a:t>
            </a:r>
            <a:r>
              <a:rPr lang="en-US" altLang="zh-CN" b="1" dirty="0"/>
              <a:t>”</a:t>
            </a:r>
            <a:r>
              <a:rPr lang="zh-CN" altLang="en-US" b="1" dirty="0"/>
              <a:t>确定</a:t>
            </a:r>
            <a:r>
              <a:rPr lang="en-US" altLang="zh-CN" b="1" dirty="0"/>
              <a:t>:</a:t>
            </a:r>
            <a:endParaRPr lang="zh-CN" altLang="en-US" dirty="0"/>
          </a:p>
        </p:txBody>
      </p:sp>
      <p:sp>
        <p:nvSpPr>
          <p:cNvPr id="22" name="矩形 21"/>
          <p:cNvSpPr/>
          <p:nvPr/>
        </p:nvSpPr>
        <p:spPr>
          <a:xfrm>
            <a:off x="876401" y="1275252"/>
            <a:ext cx="7255557" cy="830997"/>
          </a:xfrm>
          <a:prstGeom prst="rect">
            <a:avLst/>
          </a:prstGeom>
        </p:spPr>
        <p:txBody>
          <a:bodyPr wrap="square">
            <a:spAutoFit/>
          </a:bodyPr>
          <a:lstStyle/>
          <a:p>
            <a:r>
              <a:rPr lang="zh-CN" altLang="en-US" b="1" dirty="0" smtClean="0">
                <a:latin typeface="宋体"/>
                <a:ea typeface="宋体"/>
              </a:rPr>
              <a:t>     ① </a:t>
            </a:r>
            <a:r>
              <a:rPr lang="zh-CN" altLang="en-US" b="1" dirty="0" smtClean="0"/>
              <a:t>组成</a:t>
            </a:r>
            <a:r>
              <a:rPr lang="zh-CN" altLang="en-US" b="1" dirty="0"/>
              <a:t>环为包容面尺寸时</a:t>
            </a:r>
            <a:r>
              <a:rPr lang="en-US" altLang="zh-CN" b="1" dirty="0"/>
              <a:t>, </a:t>
            </a:r>
            <a:r>
              <a:rPr lang="zh-CN" altLang="en-US" b="1" dirty="0"/>
              <a:t>则令其下偏差为零</a:t>
            </a:r>
            <a:r>
              <a:rPr lang="en-US" altLang="zh-CN" b="1" dirty="0"/>
              <a:t>(</a:t>
            </a:r>
            <a:r>
              <a:rPr lang="zh-CN" altLang="en-US" b="1" dirty="0"/>
              <a:t>按基本偏差</a:t>
            </a:r>
            <a:r>
              <a:rPr lang="en-US" altLang="zh-CN" b="1" dirty="0">
                <a:solidFill>
                  <a:srgbClr val="FF0000"/>
                </a:solidFill>
              </a:rPr>
              <a:t>H</a:t>
            </a:r>
            <a:r>
              <a:rPr lang="en-US" altLang="zh-CN" b="1" dirty="0"/>
              <a:t> </a:t>
            </a:r>
            <a:r>
              <a:rPr lang="zh-CN" altLang="en-US" b="1" dirty="0"/>
              <a:t>配置</a:t>
            </a:r>
            <a:r>
              <a:rPr lang="en-US" altLang="zh-CN" b="1" dirty="0" smtClean="0"/>
              <a:t>)</a:t>
            </a:r>
            <a:r>
              <a:rPr lang="zh-CN" altLang="en-US" b="1" dirty="0" smtClean="0"/>
              <a:t>，见图。</a:t>
            </a:r>
            <a:endParaRPr lang="zh-CN" altLang="en-US" dirty="0"/>
          </a:p>
        </p:txBody>
      </p:sp>
      <p:sp>
        <p:nvSpPr>
          <p:cNvPr id="23" name="矩形 22"/>
          <p:cNvSpPr/>
          <p:nvPr/>
        </p:nvSpPr>
        <p:spPr>
          <a:xfrm>
            <a:off x="813930" y="2045768"/>
            <a:ext cx="7318028" cy="830997"/>
          </a:xfrm>
          <a:prstGeom prst="rect">
            <a:avLst/>
          </a:prstGeom>
        </p:spPr>
        <p:txBody>
          <a:bodyPr wrap="square">
            <a:spAutoFit/>
          </a:bodyPr>
          <a:lstStyle/>
          <a:p>
            <a:r>
              <a:rPr lang="zh-CN" altLang="en-US" b="1" dirty="0" smtClean="0">
                <a:latin typeface="宋体"/>
                <a:ea typeface="宋体"/>
              </a:rPr>
              <a:t>     ② </a:t>
            </a:r>
            <a:r>
              <a:rPr lang="zh-CN" altLang="en-US" b="1" dirty="0" smtClean="0"/>
              <a:t>组成</a:t>
            </a:r>
            <a:r>
              <a:rPr lang="zh-CN" altLang="en-US" b="1" dirty="0"/>
              <a:t>环为被包容面尺寸时</a:t>
            </a:r>
            <a:r>
              <a:rPr lang="en-US" altLang="zh-CN" b="1" dirty="0"/>
              <a:t>,</a:t>
            </a:r>
            <a:r>
              <a:rPr lang="zh-CN" altLang="en-US" b="1" dirty="0"/>
              <a:t>则令其上偏差为零</a:t>
            </a:r>
            <a:r>
              <a:rPr lang="en-US" altLang="zh-CN" b="1" dirty="0"/>
              <a:t>(</a:t>
            </a:r>
            <a:r>
              <a:rPr lang="zh-CN" altLang="en-US" b="1" dirty="0"/>
              <a:t>按基本偏差</a:t>
            </a:r>
            <a:r>
              <a:rPr lang="en-US" altLang="zh-CN" b="1" dirty="0">
                <a:solidFill>
                  <a:srgbClr val="FF0000"/>
                </a:solidFill>
              </a:rPr>
              <a:t>h</a:t>
            </a:r>
            <a:r>
              <a:rPr lang="en-US" altLang="zh-CN" b="1" dirty="0"/>
              <a:t> </a:t>
            </a:r>
            <a:r>
              <a:rPr lang="zh-CN" altLang="en-US" b="1" dirty="0"/>
              <a:t>配置</a:t>
            </a:r>
            <a:r>
              <a:rPr lang="en-US" altLang="zh-CN" b="1" dirty="0" smtClean="0"/>
              <a:t>)</a:t>
            </a:r>
            <a:r>
              <a:rPr lang="zh-CN" altLang="en-US" b="1" dirty="0"/>
              <a:t>见图</a:t>
            </a:r>
            <a:r>
              <a:rPr lang="zh-CN" altLang="en-US" b="1" dirty="0" smtClean="0"/>
              <a:t>，。</a:t>
            </a:r>
            <a:endParaRPr lang="zh-CN" altLang="en-US" dirty="0"/>
          </a:p>
        </p:txBody>
      </p:sp>
      <p:pic>
        <p:nvPicPr>
          <p:cNvPr id="522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403" y="2905044"/>
            <a:ext cx="7012573"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图文框 10">
            <a:hlinkClick r:id="rId6"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6564">
                                            <p:txEl>
                                              <p:pRg st="0" end="0"/>
                                            </p:txEl>
                                          </p:spTgt>
                                        </p:tgtEl>
                                        <p:attrNameLst>
                                          <p:attrName>style.visibility</p:attrName>
                                        </p:attrNameLst>
                                      </p:cBhvr>
                                      <p:to>
                                        <p:strVal val="visible"/>
                                      </p:to>
                                    </p:set>
                                    <p:animEffect transition="in" filter="wipe(left)">
                                      <p:cBhvr>
                                        <p:cTn id="7" dur="300"/>
                                        <p:tgtEl>
                                          <p:spTgt spid="665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52226"/>
                                        </p:tgtEl>
                                        <p:attrNameLst>
                                          <p:attrName>style.visibility</p:attrName>
                                        </p:attrNameLst>
                                      </p:cBhvr>
                                      <p:to>
                                        <p:strVal val="visible"/>
                                      </p:to>
                                    </p:set>
                                    <p:anim calcmode="lin" valueType="num">
                                      <p:cBhvr additive="base">
                                        <p:cTn id="22" dur="500" fill="hold"/>
                                        <p:tgtEl>
                                          <p:spTgt spid="52226"/>
                                        </p:tgtEl>
                                        <p:attrNameLst>
                                          <p:attrName>ppt_x</p:attrName>
                                        </p:attrNameLst>
                                      </p:cBhvr>
                                      <p:tavLst>
                                        <p:tav tm="0">
                                          <p:val>
                                            <p:strVal val="0-#ppt_w/2"/>
                                          </p:val>
                                        </p:tav>
                                        <p:tav tm="100000">
                                          <p:val>
                                            <p:strVal val="#ppt_x"/>
                                          </p:val>
                                        </p:tav>
                                      </p:tavLst>
                                    </p:anim>
                                    <p:anim calcmode="lin" valueType="num">
                                      <p:cBhvr additive="base">
                                        <p:cTn id="23" dur="500" fill="hold"/>
                                        <p:tgtEl>
                                          <p:spTgt spid="5222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2227"/>
                                        </p:tgtEl>
                                        <p:attrNameLst>
                                          <p:attrName>style.visibility</p:attrName>
                                        </p:attrNameLst>
                                      </p:cBhvr>
                                      <p:to>
                                        <p:strVal val="visible"/>
                                      </p:to>
                                    </p:set>
                                    <p:anim calcmode="lin" valueType="num">
                                      <p:cBhvr additive="base">
                                        <p:cTn id="33" dur="500" fill="hold"/>
                                        <p:tgtEl>
                                          <p:spTgt spid="52227"/>
                                        </p:tgtEl>
                                        <p:attrNameLst>
                                          <p:attrName>ppt_x</p:attrName>
                                        </p:attrNameLst>
                                      </p:cBhvr>
                                      <p:tavLst>
                                        <p:tav tm="0">
                                          <p:val>
                                            <p:strVal val="#ppt_x"/>
                                          </p:val>
                                        </p:tav>
                                        <p:tav tm="100000">
                                          <p:val>
                                            <p:strVal val="#ppt_x"/>
                                          </p:val>
                                        </p:tav>
                                      </p:tavLst>
                                    </p:anim>
                                    <p:anim calcmode="lin" valueType="num">
                                      <p:cBhvr additive="base">
                                        <p:cTn id="34" dur="500" fill="hold"/>
                                        <p:tgtEl>
                                          <p:spTgt spid="5222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52230"/>
                                        </p:tgtEl>
                                        <p:attrNameLst>
                                          <p:attrName>style.visibility</p:attrName>
                                        </p:attrNameLst>
                                      </p:cBhvr>
                                      <p:to>
                                        <p:strVal val="visible"/>
                                      </p:to>
                                    </p:set>
                                    <p:animEffect transition="in" filter="wipe(left)">
                                      <p:cBhvr>
                                        <p:cTn id="39" dur="500"/>
                                        <p:tgtEl>
                                          <p:spTgt spid="52230"/>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52229"/>
                                        </p:tgtEl>
                                        <p:attrNameLst>
                                          <p:attrName>style.visibility</p:attrName>
                                        </p:attrNameLst>
                                      </p:cBhvr>
                                      <p:to>
                                        <p:strVal val="visible"/>
                                      </p:to>
                                    </p:set>
                                    <p:anim calcmode="lin" valueType="num">
                                      <p:cBhvr additive="base">
                                        <p:cTn id="44" dur="500" fill="hold"/>
                                        <p:tgtEl>
                                          <p:spTgt spid="52229"/>
                                        </p:tgtEl>
                                        <p:attrNameLst>
                                          <p:attrName>ppt_x</p:attrName>
                                        </p:attrNameLst>
                                      </p:cBhvr>
                                      <p:tavLst>
                                        <p:tav tm="0">
                                          <p:val>
                                            <p:strVal val="1+#ppt_w/2"/>
                                          </p:val>
                                        </p:tav>
                                        <p:tav tm="100000">
                                          <p:val>
                                            <p:strVal val="#ppt_x"/>
                                          </p:val>
                                        </p:tav>
                                      </p:tavLst>
                                    </p:anim>
                                    <p:anim calcmode="lin" valueType="num">
                                      <p:cBhvr additive="base">
                                        <p:cTn id="45" dur="500" fill="hold"/>
                                        <p:tgtEl>
                                          <p:spTgt spid="522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build="p" autoUpdateAnimBg="0"/>
      <p:bldP spid="21" grpId="0"/>
      <p:bldP spid="22" grpId="0"/>
      <p:bldP spid="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E5E09E1-3359-4E7C-9754-E62F7127680A}" type="slidenum">
              <a:rPr kumimoji="0" lang="zh-CN" altLang="en-US" sz="2000" smtClean="0">
                <a:solidFill>
                  <a:srgbClr val="0000FF"/>
                </a:solidFill>
              </a:rPr>
              <a:pPr eaLnBrk="1" hangingPunct="1"/>
              <a:t>43</a:t>
            </a:fld>
            <a:endParaRPr kumimoji="0" lang="en-US" altLang="zh-CN" sz="2000" smtClean="0">
              <a:solidFill>
                <a:srgbClr val="0000FF"/>
              </a:solidFill>
            </a:endParaRPr>
          </a:p>
        </p:txBody>
      </p:sp>
      <p:sp>
        <p:nvSpPr>
          <p:cNvPr id="2" name="矩形 1"/>
          <p:cNvSpPr/>
          <p:nvPr/>
        </p:nvSpPr>
        <p:spPr>
          <a:xfrm>
            <a:off x="632045" y="284888"/>
            <a:ext cx="7355150" cy="1569660"/>
          </a:xfrm>
          <a:prstGeom prst="rect">
            <a:avLst/>
          </a:prstGeom>
        </p:spPr>
        <p:txBody>
          <a:bodyPr wrap="square">
            <a:spAutoFit/>
          </a:bodyPr>
          <a:lstStyle/>
          <a:p>
            <a:r>
              <a:rPr lang="zh-CN" altLang="en-US" b="1" dirty="0" smtClean="0"/>
              <a:t>         例</a:t>
            </a:r>
            <a:r>
              <a:rPr lang="en-US" altLang="zh-CN" b="1" dirty="0"/>
              <a:t>11. </a:t>
            </a:r>
            <a:r>
              <a:rPr lang="en-US" altLang="zh-CN" b="1" dirty="0" smtClean="0"/>
              <a:t>7</a:t>
            </a:r>
            <a:r>
              <a:rPr lang="zh-CN" altLang="en-US" b="1" dirty="0"/>
              <a:t> </a:t>
            </a:r>
            <a:r>
              <a:rPr lang="zh-CN" altLang="en-US" b="1" dirty="0" smtClean="0"/>
              <a:t>图</a:t>
            </a:r>
            <a:r>
              <a:rPr lang="en-US" altLang="zh-CN" b="1" dirty="0"/>
              <a:t>11. 10(a) </a:t>
            </a:r>
            <a:r>
              <a:rPr lang="zh-CN" altLang="en-US" b="1" dirty="0"/>
              <a:t>所示为对开齿轮箱的一部分。根据使用要求</a:t>
            </a:r>
            <a:r>
              <a:rPr lang="en-US" altLang="zh-CN" b="1" dirty="0"/>
              <a:t>,</a:t>
            </a:r>
            <a:r>
              <a:rPr lang="zh-CN" altLang="en-US" b="1" dirty="0" smtClean="0"/>
              <a:t>间隙</a:t>
            </a:r>
            <a:r>
              <a:rPr lang="en-US" altLang="zh-CN" b="1" i="1" dirty="0"/>
              <a:t>A</a:t>
            </a:r>
            <a:r>
              <a:rPr lang="en-US" altLang="zh-CN" b="1" baseline="-30000" dirty="0"/>
              <a:t>0</a:t>
            </a:r>
            <a:r>
              <a:rPr lang="en-US" altLang="zh-CN" b="1" dirty="0"/>
              <a:t>=1~1.75 </a:t>
            </a:r>
            <a:r>
              <a:rPr lang="en-US" altLang="zh-CN" b="1" dirty="0" smtClean="0"/>
              <a:t> </a:t>
            </a:r>
            <a:r>
              <a:rPr lang="en-US" altLang="zh-CN" b="1" dirty="0"/>
              <a:t>mm </a:t>
            </a:r>
            <a:r>
              <a:rPr lang="zh-CN" altLang="en-US" b="1" dirty="0"/>
              <a:t>范围内。已知各零件的公称尺寸</a:t>
            </a:r>
            <a:r>
              <a:rPr lang="zh-CN" altLang="en-US" b="1" dirty="0" smtClean="0"/>
              <a:t>为</a:t>
            </a:r>
            <a:r>
              <a:rPr lang="en-US" altLang="zh-CN" b="1" i="1" dirty="0" smtClean="0"/>
              <a:t>A</a:t>
            </a:r>
            <a:r>
              <a:rPr lang="en-US" altLang="zh-CN" b="1" baseline="-30000" dirty="0" smtClean="0"/>
              <a:t>1</a:t>
            </a:r>
            <a:r>
              <a:rPr lang="en-US" altLang="zh-CN" b="1" dirty="0"/>
              <a:t> </a:t>
            </a:r>
            <a:r>
              <a:rPr lang="en-US" altLang="zh-CN" b="1" dirty="0" smtClean="0"/>
              <a:t>= </a:t>
            </a:r>
            <a:r>
              <a:rPr lang="en-US" altLang="zh-CN" b="1" dirty="0"/>
              <a:t>101 mm</a:t>
            </a:r>
            <a:r>
              <a:rPr lang="en-US" altLang="zh-CN" b="1" dirty="0" smtClean="0"/>
              <a:t>,</a:t>
            </a:r>
            <a:r>
              <a:rPr lang="en-US" altLang="zh-CN" b="1" i="1" dirty="0"/>
              <a:t> </a:t>
            </a:r>
            <a:r>
              <a:rPr lang="en-US" altLang="zh-CN" b="1" i="1" dirty="0" smtClean="0"/>
              <a:t>A</a:t>
            </a:r>
            <a:r>
              <a:rPr lang="en-US" altLang="zh-CN" b="1" baseline="-30000" dirty="0" smtClean="0"/>
              <a:t>2</a:t>
            </a:r>
            <a:r>
              <a:rPr lang="en-US" altLang="zh-CN" b="1" dirty="0" smtClean="0"/>
              <a:t> </a:t>
            </a:r>
            <a:r>
              <a:rPr lang="en-US" altLang="zh-CN" b="1" dirty="0"/>
              <a:t>= 50 mm</a:t>
            </a:r>
            <a:r>
              <a:rPr lang="en-US" altLang="zh-CN" b="1" dirty="0" smtClean="0"/>
              <a:t>,</a:t>
            </a:r>
            <a:r>
              <a:rPr lang="en-US" altLang="zh-CN" b="1" i="1" dirty="0"/>
              <a:t> </a:t>
            </a:r>
            <a:r>
              <a:rPr lang="en-US" altLang="zh-CN" b="1" i="1" dirty="0" smtClean="0"/>
              <a:t>A</a:t>
            </a:r>
            <a:r>
              <a:rPr lang="en-US" altLang="zh-CN" b="1" baseline="-30000" dirty="0" smtClean="0"/>
              <a:t>3</a:t>
            </a:r>
            <a:r>
              <a:rPr lang="en-US" altLang="zh-CN" b="1" dirty="0"/>
              <a:t> </a:t>
            </a:r>
            <a:r>
              <a:rPr lang="en-US" altLang="zh-CN" b="1" dirty="0" smtClean="0"/>
              <a:t>= </a:t>
            </a:r>
            <a:r>
              <a:rPr lang="en-US" altLang="zh-CN" b="1" dirty="0"/>
              <a:t>5 </a:t>
            </a:r>
            <a:r>
              <a:rPr lang="en-US" altLang="zh-CN" b="1" dirty="0" smtClean="0"/>
              <a:t>mm,</a:t>
            </a:r>
            <a:r>
              <a:rPr lang="en-US" altLang="zh-CN" b="1" i="1" dirty="0"/>
              <a:t> </a:t>
            </a:r>
            <a:r>
              <a:rPr lang="en-US" altLang="zh-CN" b="1" i="1" dirty="0" smtClean="0"/>
              <a:t>A</a:t>
            </a:r>
            <a:r>
              <a:rPr lang="en-US" altLang="zh-CN" b="1" baseline="-30000" dirty="0" smtClean="0"/>
              <a:t>5</a:t>
            </a:r>
            <a:r>
              <a:rPr lang="pt-BR" altLang="zh-CN" b="1" dirty="0" smtClean="0"/>
              <a:t> </a:t>
            </a:r>
            <a:r>
              <a:rPr lang="pt-BR" altLang="zh-CN" b="1" dirty="0"/>
              <a:t>= 5 mm</a:t>
            </a:r>
            <a:r>
              <a:rPr lang="pt-BR" altLang="zh-CN" b="1" dirty="0" smtClean="0"/>
              <a:t>,</a:t>
            </a:r>
            <a:r>
              <a:rPr lang="en-US" altLang="zh-CN" b="1" i="1" dirty="0"/>
              <a:t> </a:t>
            </a:r>
            <a:r>
              <a:rPr lang="en-US" altLang="zh-CN" b="1" i="1" dirty="0" smtClean="0"/>
              <a:t>A</a:t>
            </a:r>
            <a:r>
              <a:rPr lang="en-US" altLang="zh-CN" b="1" baseline="-30000" dirty="0" smtClean="0"/>
              <a:t>4</a:t>
            </a:r>
            <a:r>
              <a:rPr lang="pt-BR" altLang="zh-CN" b="1" dirty="0"/>
              <a:t> </a:t>
            </a:r>
            <a:r>
              <a:rPr lang="pt-BR" altLang="zh-CN" b="1" dirty="0" smtClean="0"/>
              <a:t>= </a:t>
            </a:r>
            <a:r>
              <a:rPr lang="pt-BR" altLang="zh-CN" b="1" dirty="0"/>
              <a:t>140 mm,</a:t>
            </a:r>
            <a:r>
              <a:rPr lang="zh-CN" altLang="pt-BR" b="1" dirty="0"/>
              <a:t>求各尺寸的极限偏差。</a:t>
            </a:r>
            <a:endParaRPr lang="zh-CN" altLang="en-US" b="1" dirty="0"/>
          </a:p>
        </p:txBody>
      </p:sp>
      <p:sp>
        <p:nvSpPr>
          <p:cNvPr id="3" name="矩形 2"/>
          <p:cNvSpPr/>
          <p:nvPr/>
        </p:nvSpPr>
        <p:spPr>
          <a:xfrm>
            <a:off x="616988" y="4593378"/>
            <a:ext cx="4372262" cy="1569660"/>
          </a:xfrm>
          <a:prstGeom prst="rect">
            <a:avLst/>
          </a:prstGeom>
        </p:spPr>
        <p:txBody>
          <a:bodyPr wrap="square">
            <a:spAutoFit/>
          </a:bodyPr>
          <a:lstStyle/>
          <a:p>
            <a:r>
              <a:rPr lang="en-US" altLang="zh-CN" b="1" dirty="0" smtClean="0"/>
              <a:t>         (</a:t>
            </a:r>
            <a:r>
              <a:rPr lang="en-US" altLang="zh-CN" b="1" dirty="0"/>
              <a:t>2) </a:t>
            </a:r>
            <a:r>
              <a:rPr lang="zh-CN" altLang="en-US" b="1" dirty="0"/>
              <a:t>确定封闭环</a:t>
            </a:r>
          </a:p>
          <a:p>
            <a:r>
              <a:rPr lang="zh-CN" altLang="en-US" b="1" dirty="0" smtClean="0"/>
              <a:t>         因为</a:t>
            </a:r>
            <a:r>
              <a:rPr lang="zh-CN" altLang="en-US" b="1" dirty="0"/>
              <a:t>图</a:t>
            </a:r>
            <a:r>
              <a:rPr lang="en-US" altLang="zh-CN" b="1" dirty="0"/>
              <a:t>11. 10(a) </a:t>
            </a:r>
            <a:r>
              <a:rPr lang="zh-CN" altLang="en-US" b="1" dirty="0" smtClean="0"/>
              <a:t>间隙尺寸</a:t>
            </a:r>
            <a:r>
              <a:rPr lang="zh-CN" altLang="en-US" b="1" dirty="0"/>
              <a:t>为</a:t>
            </a:r>
            <a:r>
              <a:rPr lang="zh-CN" altLang="en-US" b="1" dirty="0" smtClean="0"/>
              <a:t>装配</a:t>
            </a:r>
            <a:r>
              <a:rPr lang="zh-CN" altLang="en-US" b="1" dirty="0"/>
              <a:t>后自然形成的尺寸</a:t>
            </a:r>
            <a:r>
              <a:rPr lang="en-US" altLang="zh-CN" b="1" dirty="0"/>
              <a:t>,</a:t>
            </a:r>
            <a:r>
              <a:rPr lang="zh-CN" altLang="en-US" b="1" dirty="0" smtClean="0"/>
              <a:t>故</a:t>
            </a:r>
            <a:r>
              <a:rPr lang="en-US" altLang="zh-CN" b="1" dirty="0" smtClean="0"/>
              <a:t> </a:t>
            </a:r>
            <a:r>
              <a:rPr lang="zh-CN" altLang="en-US" b="1" dirty="0"/>
              <a:t>为封闭</a:t>
            </a:r>
            <a:r>
              <a:rPr lang="zh-CN" altLang="en-US" b="1" dirty="0" smtClean="0"/>
              <a:t>环</a:t>
            </a:r>
            <a:r>
              <a:rPr lang="en-US" altLang="zh-CN" b="1" i="1" dirty="0" smtClean="0"/>
              <a:t>A</a:t>
            </a:r>
            <a:r>
              <a:rPr lang="en-US" altLang="zh-CN" b="1" baseline="-30000" dirty="0" smtClean="0"/>
              <a:t>0 </a:t>
            </a:r>
            <a:r>
              <a:rPr lang="zh-CN" altLang="en-US" b="1" dirty="0"/>
              <a:t>。</a:t>
            </a:r>
          </a:p>
        </p:txBody>
      </p:sp>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3129" y="1736107"/>
            <a:ext cx="2859977" cy="2810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714645" y="1837623"/>
            <a:ext cx="4656338" cy="830997"/>
          </a:xfrm>
          <a:prstGeom prst="rect">
            <a:avLst/>
          </a:prstGeom>
        </p:spPr>
        <p:txBody>
          <a:bodyPr wrap="square">
            <a:spAutoFit/>
          </a:bodyPr>
          <a:lstStyle/>
          <a:p>
            <a:r>
              <a:rPr lang="zh-CN" altLang="en-US" b="1" dirty="0" smtClean="0"/>
              <a:t>         解：按</a:t>
            </a:r>
            <a:r>
              <a:rPr lang="zh-CN" altLang="en-US" b="1" dirty="0"/>
              <a:t>用极值法进行尺寸链计算的基本步骤解题</a:t>
            </a:r>
            <a:endParaRPr lang="zh-CN" altLang="en-US" dirty="0"/>
          </a:p>
        </p:txBody>
      </p:sp>
      <p:sp>
        <p:nvSpPr>
          <p:cNvPr id="6" name="矩形 5"/>
          <p:cNvSpPr/>
          <p:nvPr/>
        </p:nvSpPr>
        <p:spPr>
          <a:xfrm>
            <a:off x="1286540" y="2615351"/>
            <a:ext cx="2818886" cy="461665"/>
          </a:xfrm>
          <a:prstGeom prst="rect">
            <a:avLst/>
          </a:prstGeom>
        </p:spPr>
        <p:txBody>
          <a:bodyPr wrap="square">
            <a:spAutoFit/>
          </a:bodyPr>
          <a:lstStyle/>
          <a:p>
            <a:r>
              <a:rPr lang="en-US" altLang="zh-CN" b="1" dirty="0"/>
              <a:t>(1) </a:t>
            </a:r>
            <a:r>
              <a:rPr lang="zh-CN" altLang="en-US" b="1" dirty="0"/>
              <a:t>画尺寸链图</a:t>
            </a:r>
            <a:endParaRPr lang="zh-CN" altLang="en-US" dirty="0"/>
          </a:p>
        </p:txBody>
      </p:sp>
      <p:sp>
        <p:nvSpPr>
          <p:cNvPr id="7" name="矩形 6"/>
          <p:cNvSpPr/>
          <p:nvPr/>
        </p:nvSpPr>
        <p:spPr>
          <a:xfrm>
            <a:off x="623644" y="3047319"/>
            <a:ext cx="4572000" cy="1569660"/>
          </a:xfrm>
          <a:prstGeom prst="rect">
            <a:avLst/>
          </a:prstGeom>
        </p:spPr>
        <p:txBody>
          <a:bodyPr>
            <a:spAutoFit/>
          </a:bodyPr>
          <a:lstStyle/>
          <a:p>
            <a:r>
              <a:rPr lang="zh-CN" altLang="en-US" b="1" dirty="0" smtClean="0"/>
              <a:t>         按</a:t>
            </a:r>
            <a:r>
              <a:rPr lang="zh-CN" altLang="en-US" b="1" dirty="0"/>
              <a:t>图</a:t>
            </a:r>
            <a:r>
              <a:rPr lang="en-US" altLang="zh-CN" b="1" dirty="0"/>
              <a:t>11. 10(a) </a:t>
            </a:r>
            <a:r>
              <a:rPr lang="zh-CN" altLang="en-US" b="1" dirty="0"/>
              <a:t>中各零件的装配顺序</a:t>
            </a:r>
            <a:r>
              <a:rPr lang="en-US" altLang="zh-CN" b="1" dirty="0"/>
              <a:t>,</a:t>
            </a:r>
            <a:r>
              <a:rPr lang="zh-CN" altLang="en-US" b="1" dirty="0"/>
              <a:t>依次画</a:t>
            </a:r>
            <a:r>
              <a:rPr lang="zh-CN" altLang="en-US" b="1" dirty="0" smtClean="0"/>
              <a:t>出</a:t>
            </a:r>
            <a:r>
              <a:rPr lang="en-US" altLang="zh-CN" b="1" i="1" dirty="0"/>
              <a:t>A</a:t>
            </a:r>
            <a:r>
              <a:rPr lang="en-US" altLang="zh-CN" b="1" baseline="-30000" dirty="0"/>
              <a:t>2 </a:t>
            </a:r>
            <a:r>
              <a:rPr lang="zh-CN" altLang="en-US" b="1" dirty="0" smtClean="0"/>
              <a:t>、</a:t>
            </a:r>
            <a:r>
              <a:rPr lang="en-US" altLang="zh-CN" b="1" i="1" dirty="0"/>
              <a:t> A</a:t>
            </a:r>
            <a:r>
              <a:rPr lang="en-US" altLang="zh-CN" b="1" baseline="-30000" dirty="0"/>
              <a:t>1</a:t>
            </a:r>
            <a:r>
              <a:rPr lang="en-US" altLang="zh-CN" b="1" i="1" dirty="0" smtClean="0"/>
              <a:t> </a:t>
            </a:r>
            <a:r>
              <a:rPr lang="zh-CN" altLang="en-US" b="1" dirty="0" smtClean="0"/>
              <a:t>、</a:t>
            </a:r>
            <a:r>
              <a:rPr lang="en-US" altLang="zh-CN" b="1" i="1" dirty="0" smtClean="0"/>
              <a:t> A</a:t>
            </a:r>
            <a:r>
              <a:rPr lang="en-US" altLang="zh-CN" b="1" baseline="-30000" dirty="0" smtClean="0"/>
              <a:t>3</a:t>
            </a:r>
            <a:r>
              <a:rPr lang="en-US" altLang="zh-CN" b="1" dirty="0" smtClean="0"/>
              <a:t> </a:t>
            </a:r>
            <a:r>
              <a:rPr lang="zh-CN" altLang="en-US" b="1" dirty="0" smtClean="0"/>
              <a:t>、</a:t>
            </a:r>
            <a:r>
              <a:rPr lang="en-US" altLang="zh-CN" b="1" dirty="0" smtClean="0"/>
              <a:t> </a:t>
            </a:r>
            <a:r>
              <a:rPr lang="zh-CN" altLang="en-US" b="1" dirty="0" smtClean="0"/>
              <a:t>和</a:t>
            </a:r>
            <a:r>
              <a:rPr lang="en-US" altLang="zh-CN" b="1" i="1" dirty="0" smtClean="0"/>
              <a:t>A</a:t>
            </a:r>
            <a:r>
              <a:rPr lang="en-US" altLang="zh-CN" b="1" baseline="-30000" dirty="0" smtClean="0"/>
              <a:t>4</a:t>
            </a:r>
            <a:r>
              <a:rPr lang="en-US" altLang="zh-CN" b="1" dirty="0" smtClean="0"/>
              <a:t> </a:t>
            </a:r>
            <a:r>
              <a:rPr lang="zh-CN" altLang="en-US" b="1" dirty="0" smtClean="0"/>
              <a:t>、</a:t>
            </a:r>
            <a:r>
              <a:rPr lang="en-US" altLang="zh-CN" b="1" i="1" dirty="0"/>
              <a:t> </a:t>
            </a:r>
            <a:r>
              <a:rPr lang="en-US" altLang="zh-CN" b="1" i="1" dirty="0" smtClean="0"/>
              <a:t>A5</a:t>
            </a:r>
            <a:r>
              <a:rPr lang="en-US" altLang="zh-CN" b="1" dirty="0" smtClean="0"/>
              <a:t>,</a:t>
            </a:r>
            <a:r>
              <a:rPr lang="zh-CN" altLang="en-US" b="1" dirty="0"/>
              <a:t>最后</a:t>
            </a:r>
            <a:r>
              <a:rPr lang="zh-CN" altLang="en-US" b="1" dirty="0" smtClean="0"/>
              <a:t>用</a:t>
            </a:r>
            <a:r>
              <a:rPr lang="en-US" altLang="zh-CN" b="1" i="1" dirty="0" smtClean="0"/>
              <a:t>A</a:t>
            </a:r>
            <a:r>
              <a:rPr lang="en-US" altLang="zh-CN" b="1" baseline="-30000" dirty="0" smtClean="0"/>
              <a:t>0</a:t>
            </a:r>
            <a:r>
              <a:rPr lang="en-US" altLang="zh-CN" b="1" dirty="0" smtClean="0"/>
              <a:t>  </a:t>
            </a:r>
            <a:r>
              <a:rPr lang="zh-CN" altLang="en-US" b="1" dirty="0"/>
              <a:t>将其连成封闭回路</a:t>
            </a:r>
            <a:r>
              <a:rPr lang="en-US" altLang="zh-CN" b="1" dirty="0"/>
              <a:t>,</a:t>
            </a:r>
            <a:r>
              <a:rPr lang="zh-CN" altLang="en-US" b="1" dirty="0"/>
              <a:t>如图</a:t>
            </a:r>
            <a:r>
              <a:rPr lang="en-US" altLang="zh-CN" b="1" dirty="0"/>
              <a:t>11. 10(b) </a:t>
            </a:r>
            <a:r>
              <a:rPr lang="zh-CN" altLang="en-US" b="1" dirty="0"/>
              <a:t>所示。</a:t>
            </a:r>
          </a:p>
        </p:txBody>
      </p:sp>
      <p:pic>
        <p:nvPicPr>
          <p:cNvPr id="5018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3129" y="4580993"/>
            <a:ext cx="29241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96"/>
          <p:cNvSpPr>
            <a:spLocks noChangeArrowheads="1"/>
          </p:cNvSpPr>
          <p:nvPr/>
        </p:nvSpPr>
        <p:spPr bwMode="auto">
          <a:xfrm>
            <a:off x="925481" y="6202651"/>
            <a:ext cx="72481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b="1" i="1" dirty="0"/>
              <a:t>A</a:t>
            </a:r>
            <a:r>
              <a:rPr lang="en-US" altLang="zh-CN" b="1" baseline="-30000" dirty="0"/>
              <a:t>0</a:t>
            </a:r>
            <a:r>
              <a:rPr lang="en-US" altLang="zh-CN" b="1" dirty="0"/>
              <a:t>=1~1.75, </a:t>
            </a:r>
            <a:r>
              <a:rPr lang="en-US" altLang="zh-CN" b="1" i="1" dirty="0"/>
              <a:t>A</a:t>
            </a:r>
            <a:r>
              <a:rPr lang="en-US" altLang="zh-CN" b="1" baseline="-30000" dirty="0"/>
              <a:t>1</a:t>
            </a:r>
            <a:r>
              <a:rPr lang="en-US" altLang="zh-CN" b="1" dirty="0"/>
              <a:t>=101、</a:t>
            </a:r>
            <a:r>
              <a:rPr lang="en-US" altLang="zh-CN" b="1" i="1" dirty="0"/>
              <a:t>A</a:t>
            </a:r>
            <a:r>
              <a:rPr lang="en-US" altLang="zh-CN" b="1" baseline="-30000" dirty="0"/>
              <a:t>2</a:t>
            </a:r>
            <a:r>
              <a:rPr lang="en-US" altLang="zh-CN" b="1" dirty="0"/>
              <a:t>=50、</a:t>
            </a:r>
            <a:r>
              <a:rPr lang="en-US" altLang="zh-CN" b="1" i="1" dirty="0"/>
              <a:t>A</a:t>
            </a:r>
            <a:r>
              <a:rPr lang="en-US" altLang="zh-CN" b="1" baseline="-30000" dirty="0"/>
              <a:t>3</a:t>
            </a:r>
            <a:r>
              <a:rPr lang="en-US" altLang="zh-CN" b="1" dirty="0"/>
              <a:t>=</a:t>
            </a:r>
            <a:r>
              <a:rPr lang="en-US" altLang="zh-CN" b="1" i="1" dirty="0"/>
              <a:t>A</a:t>
            </a:r>
            <a:r>
              <a:rPr lang="en-US" altLang="zh-CN" b="1" baseline="-30000" dirty="0"/>
              <a:t>5</a:t>
            </a:r>
            <a:r>
              <a:rPr lang="en-US" altLang="zh-CN" b="1" dirty="0"/>
              <a:t>=5、</a:t>
            </a:r>
            <a:r>
              <a:rPr lang="en-US" altLang="zh-CN" b="1" i="1" dirty="0"/>
              <a:t>A</a:t>
            </a:r>
            <a:r>
              <a:rPr lang="en-US" altLang="zh-CN" b="1" baseline="-30000" dirty="0"/>
              <a:t>4</a:t>
            </a:r>
            <a:r>
              <a:rPr lang="en-US" altLang="zh-CN" b="1" dirty="0"/>
              <a:t>=140。</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0178"/>
                                        </p:tgtEl>
                                        <p:attrNameLst>
                                          <p:attrName>style.visibility</p:attrName>
                                        </p:attrNameLst>
                                      </p:cBhvr>
                                      <p:to>
                                        <p:strVal val="visible"/>
                                      </p:to>
                                    </p:set>
                                    <p:anim calcmode="lin" valueType="num">
                                      <p:cBhvr additive="base">
                                        <p:cTn id="12" dur="500" fill="hold"/>
                                        <p:tgtEl>
                                          <p:spTgt spid="50178"/>
                                        </p:tgtEl>
                                        <p:attrNameLst>
                                          <p:attrName>ppt_x</p:attrName>
                                        </p:attrNameLst>
                                      </p:cBhvr>
                                      <p:tavLst>
                                        <p:tav tm="0">
                                          <p:val>
                                            <p:strVal val="1+#ppt_w/2"/>
                                          </p:val>
                                        </p:tav>
                                        <p:tav tm="100000">
                                          <p:val>
                                            <p:strVal val="#ppt_x"/>
                                          </p:val>
                                        </p:tav>
                                      </p:tavLst>
                                    </p:anim>
                                    <p:anim calcmode="lin" valueType="num">
                                      <p:cBhvr additive="base">
                                        <p:cTn id="13"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0182"/>
                                        </p:tgtEl>
                                        <p:attrNameLst>
                                          <p:attrName>style.visibility</p:attrName>
                                        </p:attrNameLst>
                                      </p:cBhvr>
                                      <p:to>
                                        <p:strVal val="visible"/>
                                      </p:to>
                                    </p:set>
                                    <p:anim calcmode="lin" valueType="num">
                                      <p:cBhvr additive="base">
                                        <p:cTn id="33" dur="500" fill="hold"/>
                                        <p:tgtEl>
                                          <p:spTgt spid="50182"/>
                                        </p:tgtEl>
                                        <p:attrNameLst>
                                          <p:attrName>ppt_x</p:attrName>
                                        </p:attrNameLst>
                                      </p:cBhvr>
                                      <p:tavLst>
                                        <p:tav tm="0">
                                          <p:val>
                                            <p:strVal val="#ppt_x"/>
                                          </p:val>
                                        </p:tav>
                                        <p:tav tm="100000">
                                          <p:val>
                                            <p:strVal val="#ppt_x"/>
                                          </p:val>
                                        </p:tav>
                                      </p:tavLst>
                                    </p:anim>
                                    <p:anim calcmode="lin" valueType="num">
                                      <p:cBhvr additive="base">
                                        <p:cTn id="34"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iterate type="wd">
                                    <p:tmPct val="100000"/>
                                  </p:iterate>
                                  <p:childTnLst>
                                    <p:set>
                                      <p:cBhvr>
                                        <p:cTn id="43" dur="1" fill="hold">
                                          <p:stCondLst>
                                            <p:cond delay="0"/>
                                          </p:stCondLst>
                                        </p:cTn>
                                        <p:tgtEl>
                                          <p:spTgt spid="11"/>
                                        </p:tgtEl>
                                        <p:attrNameLst>
                                          <p:attrName>style.visibility</p:attrName>
                                        </p:attrNameLst>
                                      </p:cBhvr>
                                      <p:to>
                                        <p:strVal val="visible"/>
                                      </p:to>
                                    </p:set>
                                    <p:animEffect transition="in" filter="wipe(left)">
                                      <p:cBhvr>
                                        <p:cTn id="44"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11"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6E540FB-52ED-4146-B174-3F8EC65CBD2B}" type="slidenum">
              <a:rPr kumimoji="0" lang="zh-CN" altLang="en-US" sz="2000" smtClean="0">
                <a:solidFill>
                  <a:srgbClr val="0000FF"/>
                </a:solidFill>
              </a:rPr>
              <a:pPr eaLnBrk="1" hangingPunct="1"/>
              <a:t>44</a:t>
            </a:fld>
            <a:endParaRPr kumimoji="0" lang="en-US" altLang="zh-CN" sz="2000" smtClean="0">
              <a:solidFill>
                <a:srgbClr val="0000FF"/>
              </a:solidFill>
            </a:endParaRPr>
          </a:p>
        </p:txBody>
      </p:sp>
      <p:sp>
        <p:nvSpPr>
          <p:cNvPr id="68612" name="Text Box 1028"/>
          <p:cNvSpPr txBox="1">
            <a:spLocks noChangeArrowheads="1"/>
          </p:cNvSpPr>
          <p:nvPr/>
        </p:nvSpPr>
        <p:spPr bwMode="auto">
          <a:xfrm>
            <a:off x="1241486" y="370092"/>
            <a:ext cx="46799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a:t>
            </a:r>
            <a:r>
              <a:rPr lang="en-US" altLang="zh-CN" b="1" dirty="0" smtClean="0"/>
              <a:t>3</a:t>
            </a:r>
            <a:r>
              <a:rPr lang="zh-CN" altLang="en-US" b="1" dirty="0" smtClean="0"/>
              <a:t>) 判断</a:t>
            </a:r>
            <a:r>
              <a:rPr lang="en-US" altLang="zh-CN" b="1" i="1" dirty="0" smtClean="0"/>
              <a:t>A</a:t>
            </a:r>
            <a:r>
              <a:rPr lang="en-US" altLang="zh-CN" b="1" i="1" baseline="-30000" dirty="0" smtClean="0"/>
              <a:t>i</a:t>
            </a:r>
            <a:r>
              <a:rPr lang="en-US" altLang="zh-CN" b="1" baseline="-30000" dirty="0"/>
              <a:t>(+)</a:t>
            </a:r>
            <a:r>
              <a:rPr lang="en-US" altLang="zh-CN" b="1" dirty="0"/>
              <a:t>、</a:t>
            </a:r>
            <a:r>
              <a:rPr lang="en-US" altLang="zh-CN" b="1" i="1" dirty="0"/>
              <a:t>A</a:t>
            </a:r>
            <a:r>
              <a:rPr lang="en-US" altLang="zh-CN" b="1" i="1" baseline="-30000" dirty="0"/>
              <a:t>i</a:t>
            </a:r>
            <a:r>
              <a:rPr lang="en-US" altLang="zh-CN" b="1" baseline="-30000" dirty="0"/>
              <a:t>(-)</a:t>
            </a:r>
            <a:r>
              <a:rPr lang="en-US" altLang="zh-CN" b="1" dirty="0"/>
              <a:t> (</a:t>
            </a:r>
            <a:r>
              <a:rPr lang="zh-CN" altLang="en-US" b="1" dirty="0"/>
              <a:t>见尺寸链图）</a:t>
            </a:r>
          </a:p>
        </p:txBody>
      </p:sp>
      <p:sp>
        <p:nvSpPr>
          <p:cNvPr id="68613" name="Text Box 1029"/>
          <p:cNvSpPr txBox="1">
            <a:spLocks noChangeArrowheads="1"/>
          </p:cNvSpPr>
          <p:nvPr/>
        </p:nvSpPr>
        <p:spPr bwMode="auto">
          <a:xfrm>
            <a:off x="1022600" y="2057966"/>
            <a:ext cx="583098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a:t>
            </a:r>
            <a:r>
              <a:rPr lang="en-US" altLang="zh-CN" b="1" dirty="0" smtClean="0"/>
              <a:t>4</a:t>
            </a:r>
            <a:r>
              <a:rPr lang="zh-CN" altLang="en-US" b="1" dirty="0" smtClean="0"/>
              <a:t>) </a:t>
            </a:r>
            <a:r>
              <a:rPr lang="zh-CN" altLang="en-US" b="1" dirty="0"/>
              <a:t>计算各组成环公差和上、下偏差 </a:t>
            </a:r>
          </a:p>
        </p:txBody>
      </p:sp>
      <p:sp>
        <p:nvSpPr>
          <p:cNvPr id="68614" name="Text Box 1030"/>
          <p:cNvSpPr txBox="1">
            <a:spLocks noChangeArrowheads="1"/>
          </p:cNvSpPr>
          <p:nvPr/>
        </p:nvSpPr>
        <p:spPr bwMode="auto">
          <a:xfrm>
            <a:off x="1046170" y="2475241"/>
            <a:ext cx="613953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① 确定协调环 </a:t>
            </a:r>
            <a:r>
              <a:rPr lang="en-US" altLang="zh-CN" b="1" dirty="0" smtClean="0"/>
              <a:t>—</a:t>
            </a:r>
            <a:r>
              <a:rPr lang="zh-CN" altLang="en-US" b="1" dirty="0"/>
              <a:t>选</a:t>
            </a:r>
            <a:r>
              <a:rPr lang="en-US" altLang="zh-CN" b="1" i="1" dirty="0"/>
              <a:t>A</a:t>
            </a:r>
            <a:r>
              <a:rPr lang="en-US" altLang="zh-CN" b="1" baseline="-30000" dirty="0"/>
              <a:t>4</a:t>
            </a:r>
            <a:r>
              <a:rPr lang="zh-CN" altLang="en-US" b="1" dirty="0"/>
              <a:t>为协调</a:t>
            </a:r>
            <a:r>
              <a:rPr lang="zh-CN" altLang="en-US" b="1" dirty="0" smtClean="0"/>
              <a:t>环。</a:t>
            </a:r>
            <a:r>
              <a:rPr lang="en-US" altLang="zh-CN" b="1" dirty="0" smtClean="0"/>
              <a:t> </a:t>
            </a:r>
            <a:endParaRPr lang="zh-CN" altLang="en-US" b="1" dirty="0"/>
          </a:p>
        </p:txBody>
      </p:sp>
      <p:pic>
        <p:nvPicPr>
          <p:cNvPr id="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6193" y="579548"/>
            <a:ext cx="29241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95043" y="831757"/>
            <a:ext cx="5111522" cy="1200329"/>
          </a:xfrm>
          <a:prstGeom prst="rect">
            <a:avLst/>
          </a:prstGeom>
        </p:spPr>
        <p:txBody>
          <a:bodyPr wrap="square">
            <a:spAutoFit/>
          </a:bodyPr>
          <a:lstStyle/>
          <a:p>
            <a:r>
              <a:rPr lang="zh-CN" altLang="en-US" b="1" dirty="0" smtClean="0"/>
              <a:t>           画</a:t>
            </a:r>
            <a:r>
              <a:rPr lang="zh-CN" altLang="en-US" b="1" dirty="0"/>
              <a:t>出各环的箭头方向</a:t>
            </a:r>
            <a:r>
              <a:rPr lang="en-US" altLang="zh-CN" b="1" dirty="0"/>
              <a:t>,</a:t>
            </a:r>
            <a:r>
              <a:rPr lang="zh-CN" altLang="en-US" b="1" dirty="0"/>
              <a:t>如图</a:t>
            </a:r>
            <a:r>
              <a:rPr lang="en-US" altLang="zh-CN" b="1" dirty="0"/>
              <a:t>11. 10(b) </a:t>
            </a:r>
            <a:r>
              <a:rPr lang="zh-CN" altLang="en-US" b="1" dirty="0"/>
              <a:t>所示</a:t>
            </a:r>
            <a:r>
              <a:rPr lang="en-US" altLang="zh-CN" b="1" dirty="0"/>
              <a:t>,</a:t>
            </a:r>
            <a:r>
              <a:rPr lang="zh-CN" altLang="en-US" b="1" dirty="0"/>
              <a:t>根据箭头方向可</a:t>
            </a:r>
            <a:r>
              <a:rPr lang="zh-CN" altLang="en-US" b="1" dirty="0" smtClean="0"/>
              <a:t>断定</a:t>
            </a:r>
            <a:r>
              <a:rPr lang="en-US" altLang="zh-CN" b="1" i="1" dirty="0"/>
              <a:t>A</a:t>
            </a:r>
            <a:r>
              <a:rPr lang="en-US" altLang="zh-CN" b="1" baseline="-30000" dirty="0"/>
              <a:t>2 </a:t>
            </a:r>
            <a:r>
              <a:rPr lang="zh-CN" altLang="en-US" b="1" dirty="0"/>
              <a:t>、</a:t>
            </a:r>
            <a:r>
              <a:rPr lang="en-US" altLang="zh-CN" b="1" i="1" dirty="0"/>
              <a:t> A</a:t>
            </a:r>
            <a:r>
              <a:rPr lang="en-US" altLang="zh-CN" b="1" baseline="-30000" dirty="0"/>
              <a:t>1</a:t>
            </a:r>
            <a:r>
              <a:rPr lang="en-US" altLang="zh-CN" b="1" i="1" dirty="0"/>
              <a:t> </a:t>
            </a:r>
            <a:r>
              <a:rPr lang="zh-CN" altLang="en-US" b="1" dirty="0" smtClean="0"/>
              <a:t>、为</a:t>
            </a:r>
            <a:r>
              <a:rPr lang="zh-CN" altLang="en-US" b="1" dirty="0"/>
              <a:t>增环</a:t>
            </a:r>
            <a:r>
              <a:rPr lang="en-US" altLang="zh-CN" b="1" dirty="0" smtClean="0"/>
              <a:t>,</a:t>
            </a:r>
            <a:r>
              <a:rPr lang="en-US" altLang="zh-CN" b="1" i="1" dirty="0"/>
              <a:t> A</a:t>
            </a:r>
            <a:r>
              <a:rPr lang="en-US" altLang="zh-CN" b="1" baseline="-30000" dirty="0"/>
              <a:t>3</a:t>
            </a:r>
            <a:r>
              <a:rPr lang="en-US" altLang="zh-CN" b="1" dirty="0"/>
              <a:t> </a:t>
            </a:r>
            <a:r>
              <a:rPr lang="zh-CN" altLang="en-US" b="1" dirty="0" smtClean="0"/>
              <a:t>、</a:t>
            </a:r>
            <a:r>
              <a:rPr lang="en-US" altLang="zh-CN" b="1" i="1" dirty="0" smtClean="0"/>
              <a:t>A</a:t>
            </a:r>
            <a:r>
              <a:rPr lang="en-US" altLang="zh-CN" b="1" baseline="-30000" dirty="0" smtClean="0"/>
              <a:t>4</a:t>
            </a:r>
            <a:r>
              <a:rPr lang="en-US" altLang="zh-CN" b="1" dirty="0" smtClean="0"/>
              <a:t>  </a:t>
            </a:r>
            <a:r>
              <a:rPr lang="zh-CN" altLang="en-US" b="1" dirty="0" smtClean="0"/>
              <a:t>和为</a:t>
            </a:r>
            <a:r>
              <a:rPr lang="en-US" altLang="zh-CN" b="1" i="1" dirty="0" smtClean="0"/>
              <a:t>A</a:t>
            </a:r>
            <a:r>
              <a:rPr lang="en-US" altLang="zh-CN" b="1" baseline="-30000" dirty="0" smtClean="0"/>
              <a:t>5</a:t>
            </a:r>
            <a:r>
              <a:rPr lang="zh-CN" altLang="en-US" b="1" dirty="0" smtClean="0"/>
              <a:t>减</a:t>
            </a:r>
            <a:r>
              <a:rPr lang="zh-CN" altLang="en-US" b="1" dirty="0"/>
              <a:t>环。</a:t>
            </a:r>
          </a:p>
        </p:txBody>
      </p:sp>
      <p:sp>
        <p:nvSpPr>
          <p:cNvPr id="16" name="Text Box 26"/>
          <p:cNvSpPr txBox="1">
            <a:spLocks noChangeArrowheads="1"/>
          </p:cNvSpPr>
          <p:nvPr/>
        </p:nvSpPr>
        <p:spPr bwMode="auto">
          <a:xfrm>
            <a:off x="273781" y="2928633"/>
            <a:ext cx="771612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          ② </a:t>
            </a:r>
            <a:r>
              <a:rPr lang="zh-CN" altLang="en-US" b="1" dirty="0"/>
              <a:t>计算封闭环的公称尺寸</a:t>
            </a:r>
            <a:r>
              <a:rPr lang="en-US" altLang="zh-CN" b="1" dirty="0"/>
              <a:t> </a:t>
            </a:r>
            <a:r>
              <a:rPr lang="en-US" altLang="zh-CN" b="1" i="1" dirty="0"/>
              <a:t>A</a:t>
            </a:r>
            <a:r>
              <a:rPr lang="en-US" altLang="zh-CN" b="1" baseline="-30000" dirty="0"/>
              <a:t>0</a:t>
            </a:r>
            <a:r>
              <a:rPr lang="en-US" altLang="zh-CN" b="1" dirty="0"/>
              <a:t>、</a:t>
            </a:r>
            <a:r>
              <a:rPr lang="zh-CN" altLang="en-US" b="1" dirty="0"/>
              <a:t>极限偏差</a:t>
            </a:r>
            <a:r>
              <a:rPr lang="en-US" altLang="zh-CN" b="1" dirty="0" smtClean="0"/>
              <a:t>ES</a:t>
            </a:r>
            <a:r>
              <a:rPr lang="en-US" altLang="zh-CN" b="1" baseline="-30000" dirty="0" smtClean="0"/>
              <a:t>0</a:t>
            </a:r>
            <a:r>
              <a:rPr lang="en-US" altLang="zh-CN" b="1" dirty="0" smtClean="0"/>
              <a:t>、EI</a:t>
            </a:r>
            <a:r>
              <a:rPr lang="en-US" altLang="zh-CN" b="1" baseline="-30000" dirty="0" smtClean="0"/>
              <a:t>0</a:t>
            </a:r>
            <a:r>
              <a:rPr lang="zh-CN" altLang="en-US" b="1" dirty="0"/>
              <a:t>及公差</a:t>
            </a:r>
            <a:r>
              <a:rPr lang="en-US" altLang="zh-CN" b="1" i="1" dirty="0"/>
              <a:t>T</a:t>
            </a:r>
            <a:r>
              <a:rPr lang="en-US" altLang="zh-CN" b="1" baseline="-30000" dirty="0"/>
              <a:t>0</a:t>
            </a:r>
            <a:r>
              <a:rPr lang="en-US" altLang="zh-CN" b="1" dirty="0"/>
              <a:t> </a:t>
            </a:r>
            <a:endParaRPr lang="zh-CN" altLang="en-US" b="1" dirty="0"/>
          </a:p>
        </p:txBody>
      </p:sp>
      <p:sp>
        <p:nvSpPr>
          <p:cNvPr id="17" name="Rectangle 96"/>
          <p:cNvSpPr>
            <a:spLocks noChangeArrowheads="1"/>
          </p:cNvSpPr>
          <p:nvPr/>
        </p:nvSpPr>
        <p:spPr bwMode="auto">
          <a:xfrm>
            <a:off x="925481" y="6202651"/>
            <a:ext cx="72481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b="1" i="1" dirty="0"/>
              <a:t>A</a:t>
            </a:r>
            <a:r>
              <a:rPr lang="en-US" altLang="zh-CN" b="1" baseline="-30000" dirty="0"/>
              <a:t>0</a:t>
            </a:r>
            <a:r>
              <a:rPr lang="en-US" altLang="zh-CN" b="1" dirty="0"/>
              <a:t>=1~1.75, </a:t>
            </a:r>
            <a:r>
              <a:rPr lang="en-US" altLang="zh-CN" b="1" i="1" dirty="0"/>
              <a:t>A</a:t>
            </a:r>
            <a:r>
              <a:rPr lang="en-US" altLang="zh-CN" b="1" baseline="-30000" dirty="0"/>
              <a:t>1</a:t>
            </a:r>
            <a:r>
              <a:rPr lang="en-US" altLang="zh-CN" b="1" dirty="0"/>
              <a:t>=101、</a:t>
            </a:r>
            <a:r>
              <a:rPr lang="en-US" altLang="zh-CN" b="1" i="1" dirty="0"/>
              <a:t>A</a:t>
            </a:r>
            <a:r>
              <a:rPr lang="en-US" altLang="zh-CN" b="1" baseline="-30000" dirty="0"/>
              <a:t>2</a:t>
            </a:r>
            <a:r>
              <a:rPr lang="en-US" altLang="zh-CN" b="1" dirty="0"/>
              <a:t>=50、</a:t>
            </a:r>
            <a:r>
              <a:rPr lang="en-US" altLang="zh-CN" b="1" i="1" dirty="0"/>
              <a:t>A</a:t>
            </a:r>
            <a:r>
              <a:rPr lang="en-US" altLang="zh-CN" b="1" baseline="-30000" dirty="0"/>
              <a:t>3</a:t>
            </a:r>
            <a:r>
              <a:rPr lang="en-US" altLang="zh-CN" b="1" dirty="0"/>
              <a:t>=</a:t>
            </a:r>
            <a:r>
              <a:rPr lang="en-US" altLang="zh-CN" b="1" i="1" dirty="0"/>
              <a:t>A</a:t>
            </a:r>
            <a:r>
              <a:rPr lang="en-US" altLang="zh-CN" b="1" baseline="-30000" dirty="0"/>
              <a:t>5</a:t>
            </a:r>
            <a:r>
              <a:rPr lang="en-US" altLang="zh-CN" b="1" dirty="0"/>
              <a:t>=5、</a:t>
            </a:r>
            <a:r>
              <a:rPr lang="en-US" altLang="zh-CN" b="1" i="1" dirty="0"/>
              <a:t>A</a:t>
            </a:r>
            <a:r>
              <a:rPr lang="en-US" altLang="zh-CN" b="1" baseline="-30000" dirty="0"/>
              <a:t>4</a:t>
            </a:r>
            <a:r>
              <a:rPr lang="en-US" altLang="zh-CN" b="1" dirty="0"/>
              <a:t>=140。</a:t>
            </a:r>
            <a:endParaRPr lang="zh-CN" altLang="en-US" b="1" dirty="0"/>
          </a:p>
        </p:txBody>
      </p:sp>
      <p:pic>
        <p:nvPicPr>
          <p:cNvPr id="5120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170" y="3742030"/>
            <a:ext cx="6867498" cy="78558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465" y="4636174"/>
            <a:ext cx="6188253" cy="45960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3632" y="5213687"/>
            <a:ext cx="5963331" cy="94157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8612">
                                            <p:txEl>
                                              <p:pRg st="0" end="0"/>
                                            </p:txEl>
                                          </p:spTgt>
                                        </p:tgtEl>
                                        <p:attrNameLst>
                                          <p:attrName>style.visibility</p:attrName>
                                        </p:attrNameLst>
                                      </p:cBhvr>
                                      <p:to>
                                        <p:strVal val="visible"/>
                                      </p:to>
                                    </p:set>
                                    <p:animEffect transition="in" filter="wipe(left)">
                                      <p:cBhvr>
                                        <p:cTn id="7" dur="300"/>
                                        <p:tgtEl>
                                          <p:spTgt spid="6861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8613">
                                            <p:txEl>
                                              <p:pRg st="0" end="0"/>
                                            </p:txEl>
                                          </p:spTgt>
                                        </p:tgtEl>
                                        <p:attrNameLst>
                                          <p:attrName>style.visibility</p:attrName>
                                        </p:attrNameLst>
                                      </p:cBhvr>
                                      <p:to>
                                        <p:strVal val="visible"/>
                                      </p:to>
                                    </p:set>
                                    <p:animEffect transition="in" filter="wipe(left)">
                                      <p:cBhvr>
                                        <p:cTn id="23" dur="300"/>
                                        <p:tgtEl>
                                          <p:spTgt spid="6861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68614">
                                            <p:txEl>
                                              <p:pRg st="0" end="0"/>
                                            </p:txEl>
                                          </p:spTgt>
                                        </p:tgtEl>
                                        <p:attrNameLst>
                                          <p:attrName>style.visibility</p:attrName>
                                        </p:attrNameLst>
                                      </p:cBhvr>
                                      <p:to>
                                        <p:strVal val="visible"/>
                                      </p:to>
                                    </p:set>
                                    <p:animEffect transition="in" filter="wipe(left)">
                                      <p:cBhvr>
                                        <p:cTn id="28" dur="300"/>
                                        <p:tgtEl>
                                          <p:spTgt spid="68614">
                                            <p:txEl>
                                              <p:pRg st="0" end="0"/>
                                            </p:txEl>
                                          </p:spTgt>
                                        </p:tgtEl>
                                      </p:cBhvr>
                                    </p:animEffect>
                                  </p:childTnLst>
                                </p:cTn>
                              </p:par>
                            </p:childTnLst>
                          </p:cTn>
                        </p:par>
                        <p:par>
                          <p:cTn id="29" fill="hold">
                            <p:stCondLst>
                              <p:cond delay="3300"/>
                            </p:stCondLst>
                            <p:childTnLst>
                              <p:par>
                                <p:cTn id="30" presetID="22" presetClass="entr" presetSubtype="8" fill="hold" grpId="0" nodeType="afterEffect">
                                  <p:stCondLst>
                                    <p:cond delay="0"/>
                                  </p:stCondLst>
                                  <p:iterate type="wd">
                                    <p:tmPct val="100000"/>
                                  </p:iterate>
                                  <p:childTnLst>
                                    <p:set>
                                      <p:cBhvr>
                                        <p:cTn id="31" dur="1" fill="hold">
                                          <p:stCondLst>
                                            <p:cond delay="0"/>
                                          </p:stCondLst>
                                        </p:cTn>
                                        <p:tgtEl>
                                          <p:spTgt spid="16">
                                            <p:txEl>
                                              <p:pRg st="0" end="0"/>
                                            </p:txEl>
                                          </p:spTgt>
                                        </p:tgtEl>
                                        <p:attrNameLst>
                                          <p:attrName>style.visibility</p:attrName>
                                        </p:attrNameLst>
                                      </p:cBhvr>
                                      <p:to>
                                        <p:strVal val="visible"/>
                                      </p:to>
                                    </p:set>
                                    <p:animEffect transition="in" filter="wipe(left)">
                                      <p:cBhvr>
                                        <p:cTn id="32" dur="300"/>
                                        <p:tgtEl>
                                          <p:spTgt spid="1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1204"/>
                                        </p:tgtEl>
                                        <p:attrNameLst>
                                          <p:attrName>style.visibility</p:attrName>
                                        </p:attrNameLst>
                                      </p:cBhvr>
                                      <p:to>
                                        <p:strVal val="visible"/>
                                      </p:to>
                                    </p:set>
                                    <p:animEffect transition="in" filter="wipe(left)">
                                      <p:cBhvr>
                                        <p:cTn id="37" dur="500"/>
                                        <p:tgtEl>
                                          <p:spTgt spid="5120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1205"/>
                                        </p:tgtEl>
                                        <p:attrNameLst>
                                          <p:attrName>style.visibility</p:attrName>
                                        </p:attrNameLst>
                                      </p:cBhvr>
                                      <p:to>
                                        <p:strVal val="visible"/>
                                      </p:to>
                                    </p:set>
                                    <p:animEffect transition="in" filter="wipe(left)">
                                      <p:cBhvr>
                                        <p:cTn id="42" dur="500"/>
                                        <p:tgtEl>
                                          <p:spTgt spid="5120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1206"/>
                                        </p:tgtEl>
                                        <p:attrNameLst>
                                          <p:attrName>style.visibility</p:attrName>
                                        </p:attrNameLst>
                                      </p:cBhvr>
                                      <p:to>
                                        <p:strVal val="visible"/>
                                      </p:to>
                                    </p:set>
                                    <p:animEffect transition="in" filter="wipe(left)">
                                      <p:cBhvr>
                                        <p:cTn id="47" dur="500"/>
                                        <p:tgtEl>
                                          <p:spTgt spid="5120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7"/>
                                        </p:tgtEl>
                                        <p:attrNameLst>
                                          <p:attrName>style.visibility</p:attrName>
                                        </p:attrNameLst>
                                      </p:cBhvr>
                                      <p:to>
                                        <p:strVal val="visible"/>
                                      </p:to>
                                    </p:set>
                                    <p:animEffect transition="in" filter="wipe(left)">
                                      <p:cBhvr>
                                        <p:cTn id="52" dur="3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build="p" autoUpdateAnimBg="0"/>
      <p:bldP spid="68613" grpId="0" build="p" autoUpdateAnimBg="0"/>
      <p:bldP spid="68614" grpId="0" build="p" autoUpdateAnimBg="0"/>
      <p:bldP spid="2" grpId="0"/>
      <p:bldP spid="16" grpId="0" build="p" autoUpdateAnimBg="0"/>
      <p:bldP spid="17"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A23FEBE-77B2-473D-A3CC-55AA4D1A85A9}" type="slidenum">
              <a:rPr kumimoji="0" lang="zh-CN" altLang="en-US" sz="2000" smtClean="0">
                <a:solidFill>
                  <a:srgbClr val="0000FF"/>
                </a:solidFill>
              </a:rPr>
              <a:pPr eaLnBrk="1" hangingPunct="1"/>
              <a:t>45</a:t>
            </a:fld>
            <a:endParaRPr kumimoji="0" lang="en-US" altLang="zh-CN" sz="2000" smtClean="0">
              <a:solidFill>
                <a:srgbClr val="0000FF"/>
              </a:solidFill>
            </a:endParaRPr>
          </a:p>
        </p:txBody>
      </p:sp>
      <p:pic>
        <p:nvPicPr>
          <p:cNvPr id="4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1603" y="1201000"/>
            <a:ext cx="29241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96"/>
          <p:cNvSpPr>
            <a:spLocks noChangeArrowheads="1"/>
          </p:cNvSpPr>
          <p:nvPr/>
        </p:nvSpPr>
        <p:spPr bwMode="auto">
          <a:xfrm>
            <a:off x="925481" y="6202651"/>
            <a:ext cx="72481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b="1" i="1" dirty="0"/>
              <a:t>A</a:t>
            </a:r>
            <a:r>
              <a:rPr lang="en-US" altLang="zh-CN" b="1" baseline="-30000" dirty="0"/>
              <a:t>0</a:t>
            </a:r>
            <a:r>
              <a:rPr lang="en-US" altLang="zh-CN" b="1" dirty="0"/>
              <a:t>=1~1.75, </a:t>
            </a:r>
            <a:r>
              <a:rPr lang="en-US" altLang="zh-CN" b="1" i="1" dirty="0"/>
              <a:t>A</a:t>
            </a:r>
            <a:r>
              <a:rPr lang="en-US" altLang="zh-CN" b="1" baseline="-30000" dirty="0"/>
              <a:t>1</a:t>
            </a:r>
            <a:r>
              <a:rPr lang="en-US" altLang="zh-CN" b="1" dirty="0"/>
              <a:t>=101、</a:t>
            </a:r>
            <a:r>
              <a:rPr lang="en-US" altLang="zh-CN" b="1" i="1" dirty="0"/>
              <a:t>A</a:t>
            </a:r>
            <a:r>
              <a:rPr lang="en-US" altLang="zh-CN" b="1" baseline="-30000" dirty="0"/>
              <a:t>2</a:t>
            </a:r>
            <a:r>
              <a:rPr lang="en-US" altLang="zh-CN" b="1" dirty="0"/>
              <a:t>=50、</a:t>
            </a:r>
            <a:r>
              <a:rPr lang="en-US" altLang="zh-CN" b="1" i="1" dirty="0"/>
              <a:t>A</a:t>
            </a:r>
            <a:r>
              <a:rPr lang="en-US" altLang="zh-CN" b="1" baseline="-30000" dirty="0"/>
              <a:t>3</a:t>
            </a:r>
            <a:r>
              <a:rPr lang="en-US" altLang="zh-CN" b="1" dirty="0"/>
              <a:t>=</a:t>
            </a:r>
            <a:r>
              <a:rPr lang="en-US" altLang="zh-CN" b="1" i="1" dirty="0"/>
              <a:t>A</a:t>
            </a:r>
            <a:r>
              <a:rPr lang="en-US" altLang="zh-CN" b="1" baseline="-30000" dirty="0"/>
              <a:t>5</a:t>
            </a:r>
            <a:r>
              <a:rPr lang="en-US" altLang="zh-CN" b="1" dirty="0"/>
              <a:t>=5、</a:t>
            </a:r>
            <a:r>
              <a:rPr lang="en-US" altLang="zh-CN" b="1" i="1" dirty="0"/>
              <a:t>A</a:t>
            </a:r>
            <a:r>
              <a:rPr lang="en-US" altLang="zh-CN" b="1" baseline="-30000" dirty="0"/>
              <a:t>4</a:t>
            </a:r>
            <a:r>
              <a:rPr lang="en-US" altLang="zh-CN" b="1" dirty="0"/>
              <a:t>=140。</a:t>
            </a:r>
            <a:endParaRPr lang="zh-CN" altLang="en-US" b="1" dirty="0"/>
          </a:p>
        </p:txBody>
      </p:sp>
      <p:pic>
        <p:nvPicPr>
          <p:cNvPr id="37587" name="Picture 7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4920" y="563836"/>
            <a:ext cx="6463062" cy="548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588" name="Picture 7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920" y="1182590"/>
            <a:ext cx="4649340" cy="859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589" name="Picture 7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4176" y="2248930"/>
            <a:ext cx="4627542" cy="1071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Text Box 8"/>
          <p:cNvSpPr txBox="1">
            <a:spLocks noChangeArrowheads="1"/>
          </p:cNvSpPr>
          <p:nvPr/>
        </p:nvSpPr>
        <p:spPr bwMode="auto">
          <a:xfrm>
            <a:off x="1187898" y="3316009"/>
            <a:ext cx="6242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根据加工的难易和尺寸大小进行调整为</a:t>
            </a:r>
            <a:r>
              <a:rPr lang="en-US" altLang="zh-CN" b="1" dirty="0"/>
              <a:t>：</a:t>
            </a:r>
          </a:p>
        </p:txBody>
      </p:sp>
      <p:pic>
        <p:nvPicPr>
          <p:cNvPr id="37590" name="Picture 7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5363" y="3773210"/>
            <a:ext cx="4826970" cy="463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Text Box 7"/>
          <p:cNvSpPr txBox="1">
            <a:spLocks noChangeArrowheads="1"/>
          </p:cNvSpPr>
          <p:nvPr/>
        </p:nvSpPr>
        <p:spPr bwMode="auto">
          <a:xfrm>
            <a:off x="1210532" y="4236853"/>
            <a:ext cx="5811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按式</a:t>
            </a:r>
            <a:r>
              <a:rPr lang="en-US" altLang="zh-CN" b="1" dirty="0"/>
              <a:t>(11.6) </a:t>
            </a:r>
            <a:r>
              <a:rPr lang="zh-CN" altLang="en-US" b="1" dirty="0"/>
              <a:t>计算协调环公差为</a:t>
            </a:r>
            <a:endParaRPr lang="zh-CN" altLang="en-US" sz="2800" b="1" dirty="0"/>
          </a:p>
        </p:txBody>
      </p:sp>
      <p:pic>
        <p:nvPicPr>
          <p:cNvPr id="37592" name="Picture 72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7444" y="4717181"/>
            <a:ext cx="6989119" cy="875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587"/>
                                        </p:tgtEl>
                                        <p:attrNameLst>
                                          <p:attrName>style.visibility</p:attrName>
                                        </p:attrNameLst>
                                      </p:cBhvr>
                                      <p:to>
                                        <p:strVal val="visible"/>
                                      </p:to>
                                    </p:set>
                                    <p:animEffect transition="in" filter="wipe(left)">
                                      <p:cBhvr>
                                        <p:cTn id="7" dur="500"/>
                                        <p:tgtEl>
                                          <p:spTgt spid="375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1+#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7588"/>
                                        </p:tgtEl>
                                        <p:attrNameLst>
                                          <p:attrName>style.visibility</p:attrName>
                                        </p:attrNameLst>
                                      </p:cBhvr>
                                      <p:to>
                                        <p:strVal val="visible"/>
                                      </p:to>
                                    </p:set>
                                    <p:animEffect transition="in" filter="wipe(left)">
                                      <p:cBhvr>
                                        <p:cTn id="18" dur="500"/>
                                        <p:tgtEl>
                                          <p:spTgt spid="3758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7589"/>
                                        </p:tgtEl>
                                        <p:attrNameLst>
                                          <p:attrName>style.visibility</p:attrName>
                                        </p:attrNameLst>
                                      </p:cBhvr>
                                      <p:to>
                                        <p:strVal val="visible"/>
                                      </p:to>
                                    </p:set>
                                    <p:animEffect transition="in" filter="wipe(left)">
                                      <p:cBhvr>
                                        <p:cTn id="23" dur="500"/>
                                        <p:tgtEl>
                                          <p:spTgt spid="3758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48"/>
                                        </p:tgtEl>
                                        <p:attrNameLst>
                                          <p:attrName>style.visibility</p:attrName>
                                        </p:attrNameLst>
                                      </p:cBhvr>
                                      <p:to>
                                        <p:strVal val="visible"/>
                                      </p:to>
                                    </p:set>
                                    <p:animEffect transition="in" filter="wipe(left)">
                                      <p:cBhvr>
                                        <p:cTn id="28" dur="300"/>
                                        <p:tgtEl>
                                          <p:spTgt spid="4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7590"/>
                                        </p:tgtEl>
                                        <p:attrNameLst>
                                          <p:attrName>style.visibility</p:attrName>
                                        </p:attrNameLst>
                                      </p:cBhvr>
                                      <p:to>
                                        <p:strVal val="visible"/>
                                      </p:to>
                                    </p:set>
                                    <p:animEffect transition="in" filter="wipe(left)">
                                      <p:cBhvr>
                                        <p:cTn id="33" dur="500"/>
                                        <p:tgtEl>
                                          <p:spTgt spid="3759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50"/>
                                        </p:tgtEl>
                                        <p:attrNameLst>
                                          <p:attrName>style.visibility</p:attrName>
                                        </p:attrNameLst>
                                      </p:cBhvr>
                                      <p:to>
                                        <p:strVal val="visible"/>
                                      </p:to>
                                    </p:set>
                                    <p:animEffect transition="in" filter="wipe(left)">
                                      <p:cBhvr>
                                        <p:cTn id="38" dur="300"/>
                                        <p:tgtEl>
                                          <p:spTgt spid="5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7592"/>
                                        </p:tgtEl>
                                        <p:attrNameLst>
                                          <p:attrName>style.visibility</p:attrName>
                                        </p:attrNameLst>
                                      </p:cBhvr>
                                      <p:to>
                                        <p:strVal val="visible"/>
                                      </p:to>
                                    </p:set>
                                    <p:animEffect transition="in" filter="wipe(left)">
                                      <p:cBhvr>
                                        <p:cTn id="43" dur="500"/>
                                        <p:tgtEl>
                                          <p:spTgt spid="3759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43"/>
                                        </p:tgtEl>
                                        <p:attrNameLst>
                                          <p:attrName>style.visibility</p:attrName>
                                        </p:attrNameLst>
                                      </p:cBhvr>
                                      <p:to>
                                        <p:strVal val="visible"/>
                                      </p:to>
                                    </p:set>
                                    <p:animEffect transition="in" filter="wipe(left)">
                                      <p:cBhvr>
                                        <p:cTn id="48"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8" grpId="0" autoUpdateAnimBg="0"/>
      <p:bldP spid="50"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41F1A0B-4953-440A-B990-3FF06C0A27E9}" type="slidenum">
              <a:rPr kumimoji="0" lang="zh-CN" altLang="en-US" sz="2000" smtClean="0">
                <a:solidFill>
                  <a:srgbClr val="0000FF"/>
                </a:solidFill>
              </a:rPr>
              <a:pPr eaLnBrk="1" hangingPunct="1"/>
              <a:t>46</a:t>
            </a:fld>
            <a:endParaRPr kumimoji="0" lang="en-US" altLang="zh-CN" sz="2000" smtClean="0">
              <a:solidFill>
                <a:srgbClr val="0000FF"/>
              </a:solidFill>
            </a:endParaRPr>
          </a:p>
        </p:txBody>
      </p:sp>
      <p:sp>
        <p:nvSpPr>
          <p:cNvPr id="14338" name="Text Box 2"/>
          <p:cNvSpPr txBox="1">
            <a:spLocks noChangeArrowheads="1"/>
          </p:cNvSpPr>
          <p:nvPr/>
        </p:nvSpPr>
        <p:spPr bwMode="auto">
          <a:xfrm>
            <a:off x="1384508" y="732155"/>
            <a:ext cx="710255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④ 确定除“协调环”</a:t>
            </a:r>
            <a:r>
              <a:rPr lang="zh-CN" altLang="en-US" b="1" dirty="0" smtClean="0"/>
              <a:t>外的组成环上</a:t>
            </a:r>
            <a:r>
              <a:rPr lang="zh-CN" altLang="en-US" b="1" dirty="0"/>
              <a:t>、</a:t>
            </a:r>
            <a:r>
              <a:rPr lang="zh-CN" altLang="en-US" b="1" dirty="0" smtClean="0"/>
              <a:t>下偏差 </a:t>
            </a:r>
            <a:endParaRPr lang="zh-CN" altLang="en-US" b="1" dirty="0"/>
          </a:p>
        </p:txBody>
      </p:sp>
      <p:sp>
        <p:nvSpPr>
          <p:cNvPr id="14371" name="Text Box 35"/>
          <p:cNvSpPr txBox="1">
            <a:spLocks noChangeArrowheads="1"/>
          </p:cNvSpPr>
          <p:nvPr/>
        </p:nvSpPr>
        <p:spPr bwMode="auto">
          <a:xfrm>
            <a:off x="629878" y="1167130"/>
            <a:ext cx="7617487"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smtClean="0"/>
              <a:t>        根据</a:t>
            </a:r>
            <a:r>
              <a:rPr lang="zh-CN" altLang="en-US" b="1" dirty="0">
                <a:solidFill>
                  <a:srgbClr val="FF3300"/>
                </a:solidFill>
              </a:rPr>
              <a:t>“偏差向体内原则”</a:t>
            </a:r>
            <a:r>
              <a:rPr lang="zh-CN" altLang="en-US" b="1" dirty="0"/>
              <a:t>确定各组成环的上、</a:t>
            </a:r>
            <a:r>
              <a:rPr lang="zh-CN" altLang="en-US" b="1" dirty="0" smtClean="0"/>
              <a:t>下限</a:t>
            </a:r>
            <a:r>
              <a:rPr lang="zh-CN" altLang="en-US" b="1" dirty="0"/>
              <a:t>偏差</a:t>
            </a:r>
            <a:r>
              <a:rPr lang="zh-CN" altLang="en-US" b="1" dirty="0" smtClean="0"/>
              <a:t>为：</a:t>
            </a:r>
            <a:endParaRPr lang="zh-CN" altLang="en-US" b="1" dirty="0"/>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9927" y="3777971"/>
            <a:ext cx="2859977" cy="2810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207" name="Picture 11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697" y="2308813"/>
            <a:ext cx="6587507" cy="47819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216" name="Picture 11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289" y="3070945"/>
            <a:ext cx="5975091" cy="57332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2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985" y="5316151"/>
            <a:ext cx="561975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wipe(left)">
                                      <p:cBhvr>
                                        <p:cTn id="7" dur="300"/>
                                        <p:tgtEl>
                                          <p:spTgt spid="1433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5298"/>
                                        </p:tgtEl>
                                        <p:attrNameLst>
                                          <p:attrName>style.visibility</p:attrName>
                                        </p:attrNameLst>
                                      </p:cBhvr>
                                      <p:to>
                                        <p:strVal val="visible"/>
                                      </p:to>
                                    </p:set>
                                    <p:animEffect transition="in" filter="wipe(left)">
                                      <p:cBhvr>
                                        <p:cTn id="18" dur="500"/>
                                        <p:tgtEl>
                                          <p:spTgt spid="5529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4371"/>
                                        </p:tgtEl>
                                        <p:attrNameLst>
                                          <p:attrName>style.visibility</p:attrName>
                                        </p:attrNameLst>
                                      </p:cBhvr>
                                      <p:to>
                                        <p:strVal val="visible"/>
                                      </p:to>
                                    </p:set>
                                    <p:animEffect transition="in" filter="wipe(left)">
                                      <p:cBhvr>
                                        <p:cTn id="23" dur="300"/>
                                        <p:tgtEl>
                                          <p:spTgt spid="1437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8207"/>
                                        </p:tgtEl>
                                        <p:attrNameLst>
                                          <p:attrName>style.visibility</p:attrName>
                                        </p:attrNameLst>
                                      </p:cBhvr>
                                      <p:to>
                                        <p:strVal val="visible"/>
                                      </p:to>
                                    </p:set>
                                    <p:animEffect transition="in" filter="wipe(left)">
                                      <p:cBhvr>
                                        <p:cTn id="28" dur="500"/>
                                        <p:tgtEl>
                                          <p:spTgt spid="4820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8216"/>
                                        </p:tgtEl>
                                        <p:attrNameLst>
                                          <p:attrName>style.visibility</p:attrName>
                                        </p:attrNameLst>
                                      </p:cBhvr>
                                      <p:to>
                                        <p:strVal val="visible"/>
                                      </p:to>
                                    </p:set>
                                    <p:animEffect transition="in" filter="wipe(left)">
                                      <p:cBhvr>
                                        <p:cTn id="33" dur="500"/>
                                        <p:tgtEl>
                                          <p:spTgt spid="48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autoUpdateAnimBg="0"/>
      <p:bldP spid="14371"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47</a:t>
            </a:fld>
            <a:endParaRPr lang="en-US" altLang="zh-CN"/>
          </a:p>
        </p:txBody>
      </p:sp>
      <p:sp>
        <p:nvSpPr>
          <p:cNvPr id="3" name="Text Box 6"/>
          <p:cNvSpPr txBox="1">
            <a:spLocks noChangeArrowheads="1"/>
          </p:cNvSpPr>
          <p:nvPr/>
        </p:nvSpPr>
        <p:spPr bwMode="auto">
          <a:xfrm>
            <a:off x="925481" y="371446"/>
            <a:ext cx="734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⑤ 用中间计算方法计算协调环</a:t>
            </a:r>
            <a:r>
              <a:rPr lang="en-US" altLang="zh-CN" b="1" i="1" dirty="0"/>
              <a:t>A</a:t>
            </a:r>
            <a:r>
              <a:rPr lang="en-US" altLang="zh-CN" b="1" baseline="-30000" dirty="0"/>
              <a:t>4</a:t>
            </a:r>
            <a:r>
              <a:rPr lang="zh-CN" altLang="en-US" b="1" dirty="0"/>
              <a:t>的上、</a:t>
            </a:r>
            <a:r>
              <a:rPr lang="zh-CN" altLang="en-US" b="1" dirty="0" smtClean="0"/>
              <a:t>下偏差</a:t>
            </a:r>
            <a:endParaRPr lang="en-US" altLang="zh-CN" b="1" dirty="0"/>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9115" y="4441782"/>
            <a:ext cx="29241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37"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6621" y="867534"/>
            <a:ext cx="5427445" cy="562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44"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0993" y="1430188"/>
            <a:ext cx="6292063" cy="1267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0" name="Picture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8883" y="2621640"/>
            <a:ext cx="6199336" cy="911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1" name="Picture 2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5676" y="3514440"/>
            <a:ext cx="6058899" cy="853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52" name="Picture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55455" y="4743628"/>
            <a:ext cx="261937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5985" y="5706768"/>
            <a:ext cx="561975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5712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3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2237"/>
                                        </p:tgtEl>
                                        <p:attrNameLst>
                                          <p:attrName>style.visibility</p:attrName>
                                        </p:attrNameLst>
                                      </p:cBhvr>
                                      <p:to>
                                        <p:strVal val="visible"/>
                                      </p:to>
                                    </p:set>
                                    <p:animEffect transition="in" filter="wipe(left)">
                                      <p:cBhvr>
                                        <p:cTn id="18" dur="500"/>
                                        <p:tgtEl>
                                          <p:spTgt spid="5223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2244"/>
                                        </p:tgtEl>
                                        <p:attrNameLst>
                                          <p:attrName>style.visibility</p:attrName>
                                        </p:attrNameLst>
                                      </p:cBhvr>
                                      <p:to>
                                        <p:strVal val="visible"/>
                                      </p:to>
                                    </p:set>
                                    <p:animEffect transition="in" filter="wipe(left)">
                                      <p:cBhvr>
                                        <p:cTn id="28" dur="500"/>
                                        <p:tgtEl>
                                          <p:spTgt spid="5224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2250"/>
                                        </p:tgtEl>
                                        <p:attrNameLst>
                                          <p:attrName>style.visibility</p:attrName>
                                        </p:attrNameLst>
                                      </p:cBhvr>
                                      <p:to>
                                        <p:strVal val="visible"/>
                                      </p:to>
                                    </p:set>
                                    <p:animEffect transition="in" filter="wipe(left)">
                                      <p:cBhvr>
                                        <p:cTn id="33" dur="500"/>
                                        <p:tgtEl>
                                          <p:spTgt spid="5225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2251"/>
                                        </p:tgtEl>
                                        <p:attrNameLst>
                                          <p:attrName>style.visibility</p:attrName>
                                        </p:attrNameLst>
                                      </p:cBhvr>
                                      <p:to>
                                        <p:strVal val="visible"/>
                                      </p:to>
                                    </p:set>
                                    <p:animEffect transition="in" filter="wipe(left)">
                                      <p:cBhvr>
                                        <p:cTn id="38" dur="500"/>
                                        <p:tgtEl>
                                          <p:spTgt spid="5225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52252"/>
                                        </p:tgtEl>
                                        <p:attrNameLst>
                                          <p:attrName>style.visibility</p:attrName>
                                        </p:attrNameLst>
                                      </p:cBhvr>
                                      <p:to>
                                        <p:strVal val="visible"/>
                                      </p:to>
                                    </p:set>
                                    <p:animEffect transition="in" filter="wipe(left)">
                                      <p:cBhvr>
                                        <p:cTn id="43" dur="500"/>
                                        <p:tgtEl>
                                          <p:spTgt spid="52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3C9AC11-46BA-471C-B610-ABA64DD81050}" type="slidenum">
              <a:rPr kumimoji="0" lang="zh-CN" altLang="en-US" sz="2000" smtClean="0">
                <a:solidFill>
                  <a:srgbClr val="0000FF"/>
                </a:solidFill>
              </a:rPr>
              <a:pPr eaLnBrk="1" hangingPunct="1"/>
              <a:t>48</a:t>
            </a:fld>
            <a:endParaRPr kumimoji="0" lang="en-US" altLang="zh-CN" sz="2000" smtClean="0">
              <a:solidFill>
                <a:srgbClr val="0000FF"/>
              </a:solidFill>
            </a:endParaRPr>
          </a:p>
        </p:txBody>
      </p:sp>
      <p:sp>
        <p:nvSpPr>
          <p:cNvPr id="72708" name="Text Box 1028"/>
          <p:cNvSpPr txBox="1">
            <a:spLocks noChangeArrowheads="1"/>
          </p:cNvSpPr>
          <p:nvPr/>
        </p:nvSpPr>
        <p:spPr bwMode="auto">
          <a:xfrm>
            <a:off x="1547131" y="569675"/>
            <a:ext cx="36941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a:t>
            </a:r>
            <a:r>
              <a:rPr lang="en-US" altLang="zh-CN" b="1" dirty="0" smtClean="0"/>
              <a:t>5</a:t>
            </a:r>
            <a:r>
              <a:rPr lang="zh-CN" altLang="en-US" b="1" dirty="0" smtClean="0"/>
              <a:t>) </a:t>
            </a:r>
            <a:r>
              <a:rPr lang="zh-CN" altLang="en-US" b="1" dirty="0"/>
              <a:t>校核计算结果</a:t>
            </a:r>
            <a:r>
              <a:rPr lang="zh-CN" altLang="en-US" sz="2800" b="1" dirty="0"/>
              <a:t> </a:t>
            </a:r>
          </a:p>
        </p:txBody>
      </p:sp>
      <p:sp>
        <p:nvSpPr>
          <p:cNvPr id="72711" name="Text Box 1031"/>
          <p:cNvSpPr txBox="1">
            <a:spLocks noChangeArrowheads="1"/>
          </p:cNvSpPr>
          <p:nvPr/>
        </p:nvSpPr>
        <p:spPr bwMode="auto">
          <a:xfrm>
            <a:off x="1530971" y="3567346"/>
            <a:ext cx="4819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计算无误，所以各尺寸为 </a:t>
            </a:r>
          </a:p>
        </p:txBody>
      </p:sp>
      <p:sp>
        <p:nvSpPr>
          <p:cNvPr id="72738" name="Text Box 1058"/>
          <p:cNvSpPr txBox="1">
            <a:spLocks noChangeArrowheads="1"/>
          </p:cNvSpPr>
          <p:nvPr/>
        </p:nvSpPr>
        <p:spPr bwMode="auto">
          <a:xfrm>
            <a:off x="625015" y="4512588"/>
            <a:ext cx="7395357" cy="104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         </a:t>
            </a:r>
            <a:r>
              <a:rPr lang="zh-CN" altLang="en-US" b="1" dirty="0" smtClean="0"/>
              <a:t>由计算</a:t>
            </a:r>
            <a:r>
              <a:rPr lang="zh-CN" altLang="en-US" b="1" dirty="0"/>
              <a:t>可见，</a:t>
            </a:r>
            <a:r>
              <a:rPr lang="zh-CN" altLang="en-US" b="1" dirty="0">
                <a:solidFill>
                  <a:srgbClr val="FF3300"/>
                </a:solidFill>
              </a:rPr>
              <a:t>相等公差</a:t>
            </a:r>
            <a:r>
              <a:rPr lang="zh-CN" altLang="en-US" b="1" dirty="0"/>
              <a:t>法比较简单，但要求有经验，</a:t>
            </a:r>
            <a:r>
              <a:rPr lang="zh-CN" altLang="en-US" b="1" dirty="0" smtClean="0"/>
              <a:t>否则主观</a:t>
            </a:r>
            <a:r>
              <a:rPr lang="zh-CN" altLang="en-US" b="1" dirty="0"/>
              <a:t>随意性太大。</a:t>
            </a:r>
          </a:p>
        </p:txBody>
      </p:sp>
      <p:pic>
        <p:nvPicPr>
          <p:cNvPr id="49240" name="Picture 11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5911" y="1053773"/>
            <a:ext cx="4773782" cy="560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249" name="Picture 11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5511" y="4042302"/>
            <a:ext cx="6784019" cy="466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251" name="Picture 11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131" y="1697129"/>
            <a:ext cx="5446179" cy="992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252" name="Picture 11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6111" y="2663917"/>
            <a:ext cx="5324475"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0345" y="5706768"/>
            <a:ext cx="561975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708">
                                            <p:txEl>
                                              <p:pRg st="0" end="0"/>
                                            </p:txEl>
                                          </p:spTgt>
                                        </p:tgtEl>
                                        <p:attrNameLst>
                                          <p:attrName>style.visibility</p:attrName>
                                        </p:attrNameLst>
                                      </p:cBhvr>
                                      <p:to>
                                        <p:strVal val="visible"/>
                                      </p:to>
                                    </p:set>
                                    <p:animEffect transition="in" filter="wipe(left)">
                                      <p:cBhvr>
                                        <p:cTn id="7" dur="300"/>
                                        <p:tgtEl>
                                          <p:spTgt spid="727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9240"/>
                                        </p:tgtEl>
                                        <p:attrNameLst>
                                          <p:attrName>style.visibility</p:attrName>
                                        </p:attrNameLst>
                                      </p:cBhvr>
                                      <p:to>
                                        <p:strVal val="visible"/>
                                      </p:to>
                                    </p:set>
                                    <p:animEffect transition="in" filter="wipe(left)">
                                      <p:cBhvr>
                                        <p:cTn id="12" dur="500"/>
                                        <p:tgtEl>
                                          <p:spTgt spid="492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9251"/>
                                        </p:tgtEl>
                                        <p:attrNameLst>
                                          <p:attrName>style.visibility</p:attrName>
                                        </p:attrNameLst>
                                      </p:cBhvr>
                                      <p:to>
                                        <p:strVal val="visible"/>
                                      </p:to>
                                    </p:set>
                                    <p:animEffect transition="in" filter="wipe(left)">
                                      <p:cBhvr>
                                        <p:cTn id="17" dur="500"/>
                                        <p:tgtEl>
                                          <p:spTgt spid="4925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9252"/>
                                        </p:tgtEl>
                                        <p:attrNameLst>
                                          <p:attrName>style.visibility</p:attrName>
                                        </p:attrNameLst>
                                      </p:cBhvr>
                                      <p:to>
                                        <p:strVal val="visible"/>
                                      </p:to>
                                    </p:set>
                                    <p:animEffect transition="in" filter="wipe(left)">
                                      <p:cBhvr>
                                        <p:cTn id="27" dur="500"/>
                                        <p:tgtEl>
                                          <p:spTgt spid="4925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2711"/>
                                        </p:tgtEl>
                                        <p:attrNameLst>
                                          <p:attrName>style.visibility</p:attrName>
                                        </p:attrNameLst>
                                      </p:cBhvr>
                                      <p:to>
                                        <p:strVal val="visible"/>
                                      </p:to>
                                    </p:set>
                                    <p:animEffect transition="in" filter="wipe(left)">
                                      <p:cBhvr>
                                        <p:cTn id="32" dur="300"/>
                                        <p:tgtEl>
                                          <p:spTgt spid="727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9249"/>
                                        </p:tgtEl>
                                        <p:attrNameLst>
                                          <p:attrName>style.visibility</p:attrName>
                                        </p:attrNameLst>
                                      </p:cBhvr>
                                      <p:to>
                                        <p:strVal val="visible"/>
                                      </p:to>
                                    </p:set>
                                    <p:animEffect transition="in" filter="wipe(left)">
                                      <p:cBhvr>
                                        <p:cTn id="37" dur="500"/>
                                        <p:tgtEl>
                                          <p:spTgt spid="4924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2738"/>
                                        </p:tgtEl>
                                        <p:attrNameLst>
                                          <p:attrName>style.visibility</p:attrName>
                                        </p:attrNameLst>
                                      </p:cBhvr>
                                      <p:to>
                                        <p:strVal val="visible"/>
                                      </p:to>
                                    </p:set>
                                    <p:animEffect transition="in" filter="wipe(left)">
                                      <p:cBhvr>
                                        <p:cTn id="42" dur="300"/>
                                        <p:tgtEl>
                                          <p:spTgt spid="72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build="p" autoUpdateAnimBg="0"/>
      <p:bldP spid="72711" grpId="0" autoUpdateAnimBg="0"/>
      <p:bldP spid="72738"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D869D93-FEB4-410C-87EF-77358FBB00E6}" type="slidenum">
              <a:rPr kumimoji="0" lang="zh-CN" altLang="en-US" sz="2000" smtClean="0">
                <a:solidFill>
                  <a:srgbClr val="0000FF"/>
                </a:solidFill>
              </a:rPr>
              <a:pPr eaLnBrk="1" hangingPunct="1"/>
              <a:t>49</a:t>
            </a:fld>
            <a:endParaRPr kumimoji="0" lang="en-US" altLang="zh-CN" sz="2000" smtClean="0">
              <a:solidFill>
                <a:srgbClr val="0000FF"/>
              </a:solidFill>
            </a:endParaRPr>
          </a:p>
        </p:txBody>
      </p:sp>
      <p:sp>
        <p:nvSpPr>
          <p:cNvPr id="74756" name="Text Box 1028"/>
          <p:cNvSpPr txBox="1">
            <a:spLocks noChangeArrowheads="1"/>
          </p:cNvSpPr>
          <p:nvPr/>
        </p:nvSpPr>
        <p:spPr bwMode="auto">
          <a:xfrm>
            <a:off x="800100" y="465279"/>
            <a:ext cx="517866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下面用</a:t>
            </a:r>
            <a:r>
              <a:rPr lang="zh-CN" altLang="en-US" b="1" dirty="0">
                <a:solidFill>
                  <a:srgbClr val="FF3300"/>
                </a:solidFill>
              </a:rPr>
              <a:t>相同等级法</a:t>
            </a:r>
            <a:r>
              <a:rPr lang="zh-CN" altLang="en-US" b="1" dirty="0"/>
              <a:t>解例11.7。</a:t>
            </a:r>
          </a:p>
        </p:txBody>
      </p:sp>
      <p:sp>
        <p:nvSpPr>
          <p:cNvPr id="74757" name="Text Box 1029"/>
          <p:cNvSpPr txBox="1">
            <a:spLocks noChangeArrowheads="1"/>
          </p:cNvSpPr>
          <p:nvPr/>
        </p:nvSpPr>
        <p:spPr bwMode="auto">
          <a:xfrm>
            <a:off x="800100" y="911133"/>
            <a:ext cx="638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用</a:t>
            </a:r>
            <a:r>
              <a:rPr lang="zh-CN" altLang="en-US" b="1" dirty="0">
                <a:solidFill>
                  <a:srgbClr val="FF3300"/>
                </a:solidFill>
              </a:rPr>
              <a:t>相同等级法</a:t>
            </a:r>
            <a:r>
              <a:rPr lang="zh-CN" altLang="en-US" b="1" dirty="0"/>
              <a:t>解例11.7的基本步骤同上。</a:t>
            </a:r>
          </a:p>
        </p:txBody>
      </p:sp>
      <p:sp>
        <p:nvSpPr>
          <p:cNvPr id="74758" name="Text Box 1030"/>
          <p:cNvSpPr txBox="1">
            <a:spLocks noChangeArrowheads="1"/>
          </p:cNvSpPr>
          <p:nvPr/>
        </p:nvSpPr>
        <p:spPr bwMode="auto">
          <a:xfrm>
            <a:off x="568325" y="1336350"/>
            <a:ext cx="6395183"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dirty="0"/>
              <a:t>（1）</a:t>
            </a:r>
            <a:r>
              <a:rPr lang="zh-CN" altLang="en-US" b="1" dirty="0"/>
              <a:t>用相同等级法</a:t>
            </a:r>
            <a:r>
              <a:rPr lang="zh-CN" altLang="en-US" b="1" dirty="0">
                <a:solidFill>
                  <a:srgbClr val="FF3300"/>
                </a:solidFill>
              </a:rPr>
              <a:t>求组成环的公差</a:t>
            </a:r>
          </a:p>
        </p:txBody>
      </p:sp>
      <p:sp>
        <p:nvSpPr>
          <p:cNvPr id="74759" name="Text Box 1031"/>
          <p:cNvSpPr txBox="1">
            <a:spLocks noChangeArrowheads="1"/>
          </p:cNvSpPr>
          <p:nvPr/>
        </p:nvSpPr>
        <p:spPr bwMode="auto">
          <a:xfrm>
            <a:off x="682820" y="1782883"/>
            <a:ext cx="7408301"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根据式（11.8）和各组成环的公称尺寸，求平均公差等级系数</a:t>
            </a:r>
            <a:r>
              <a:rPr lang="en-US" altLang="zh-CN" b="1" i="1" dirty="0">
                <a:solidFill>
                  <a:srgbClr val="CC0066"/>
                </a:solidFill>
              </a:rPr>
              <a:t>a</a:t>
            </a:r>
            <a:r>
              <a:rPr lang="zh-CN" altLang="en-US" b="1" baseline="-25000" dirty="0">
                <a:solidFill>
                  <a:srgbClr val="CC0066"/>
                </a:solidFill>
              </a:rPr>
              <a:t>平均</a:t>
            </a:r>
          </a:p>
        </p:txBody>
      </p:sp>
      <p:sp>
        <p:nvSpPr>
          <p:cNvPr id="74761" name="Rectangle 1033"/>
          <p:cNvSpPr>
            <a:spLocks noChangeArrowheads="1"/>
          </p:cNvSpPr>
          <p:nvPr/>
        </p:nvSpPr>
        <p:spPr bwMode="auto">
          <a:xfrm>
            <a:off x="1270918" y="2719669"/>
            <a:ext cx="6541428"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sz="2800" i="1" dirty="0"/>
              <a:t> </a:t>
            </a:r>
            <a:r>
              <a:rPr lang="en-US" altLang="zh-CN" b="1" i="1" dirty="0"/>
              <a:t>A</a:t>
            </a:r>
            <a:r>
              <a:rPr lang="en-US" altLang="zh-CN" b="1" baseline="-30000" dirty="0"/>
              <a:t>1</a:t>
            </a:r>
            <a:r>
              <a:rPr lang="en-US" altLang="zh-CN" b="1" dirty="0"/>
              <a:t>（</a:t>
            </a:r>
            <a:r>
              <a:rPr lang="en-US" altLang="zh-CN" b="1" i="1" dirty="0"/>
              <a:t>D</a:t>
            </a:r>
            <a:r>
              <a:rPr lang="en-US" altLang="zh-CN" b="1" baseline="-25000" dirty="0"/>
              <a:t>1</a:t>
            </a:r>
            <a:r>
              <a:rPr lang="en-US" altLang="zh-CN" b="1" dirty="0"/>
              <a:t>）=101、 </a:t>
            </a:r>
            <a:r>
              <a:rPr lang="en-US" altLang="zh-CN" b="1" i="1" dirty="0"/>
              <a:t>A</a:t>
            </a:r>
            <a:r>
              <a:rPr lang="en-US" altLang="zh-CN" b="1" baseline="-30000" dirty="0"/>
              <a:t>2 </a:t>
            </a:r>
            <a:r>
              <a:rPr lang="en-US" altLang="zh-CN" b="1" dirty="0"/>
              <a:t>（</a:t>
            </a:r>
            <a:r>
              <a:rPr lang="en-US" altLang="zh-CN" b="1" i="1" dirty="0"/>
              <a:t>D</a:t>
            </a:r>
            <a:r>
              <a:rPr lang="en-US" altLang="zh-CN" b="1" baseline="-25000" dirty="0"/>
              <a:t>2</a:t>
            </a:r>
            <a:r>
              <a:rPr lang="en-US" altLang="zh-CN" b="1" dirty="0"/>
              <a:t>）</a:t>
            </a:r>
            <a:r>
              <a:rPr lang="en-US" altLang="zh-CN" b="1" baseline="-30000" dirty="0"/>
              <a:t> </a:t>
            </a:r>
            <a:r>
              <a:rPr lang="en-US" altLang="zh-CN" b="1" dirty="0"/>
              <a:t>=50、 </a:t>
            </a:r>
            <a:r>
              <a:rPr lang="en-US" altLang="zh-CN" b="1" i="1" dirty="0"/>
              <a:t>A</a:t>
            </a:r>
            <a:r>
              <a:rPr lang="en-US" altLang="zh-CN" b="1" baseline="-30000" dirty="0"/>
              <a:t>3 </a:t>
            </a:r>
            <a:r>
              <a:rPr lang="en-US" altLang="zh-CN" b="1" dirty="0"/>
              <a:t>（</a:t>
            </a:r>
            <a:r>
              <a:rPr lang="en-US" altLang="zh-CN" b="1" i="1" dirty="0"/>
              <a:t>D</a:t>
            </a:r>
            <a:r>
              <a:rPr lang="en-US" altLang="zh-CN" b="1" baseline="-25000" dirty="0"/>
              <a:t>3</a:t>
            </a:r>
            <a:r>
              <a:rPr lang="en-US" altLang="zh-CN" b="1" dirty="0"/>
              <a:t>）</a:t>
            </a:r>
            <a:r>
              <a:rPr lang="en-US" altLang="zh-CN" b="1" baseline="-30000" dirty="0"/>
              <a:t> </a:t>
            </a:r>
            <a:r>
              <a:rPr lang="en-US" altLang="zh-CN" b="1" dirty="0"/>
              <a:t>= </a:t>
            </a:r>
            <a:r>
              <a:rPr lang="en-US" altLang="zh-CN" b="1" i="1" dirty="0"/>
              <a:t>A</a:t>
            </a:r>
            <a:r>
              <a:rPr lang="en-US" altLang="zh-CN" b="1" baseline="-30000" dirty="0"/>
              <a:t>5 </a:t>
            </a:r>
            <a:r>
              <a:rPr lang="en-US" altLang="zh-CN" b="1" dirty="0"/>
              <a:t>（</a:t>
            </a:r>
            <a:r>
              <a:rPr lang="en-US" altLang="zh-CN" b="1" i="1" dirty="0"/>
              <a:t>D</a:t>
            </a:r>
            <a:r>
              <a:rPr lang="en-US" altLang="zh-CN" b="1" baseline="-25000" dirty="0"/>
              <a:t>5</a:t>
            </a:r>
            <a:r>
              <a:rPr lang="en-US" altLang="zh-CN" b="1" dirty="0"/>
              <a:t>）</a:t>
            </a:r>
            <a:r>
              <a:rPr lang="en-US" altLang="zh-CN" b="1" baseline="-30000" dirty="0"/>
              <a:t> </a:t>
            </a:r>
            <a:r>
              <a:rPr lang="en-US" altLang="zh-CN" b="1" dirty="0"/>
              <a:t>= 5、 </a:t>
            </a:r>
            <a:r>
              <a:rPr lang="en-US" altLang="zh-CN" b="1" i="1" dirty="0"/>
              <a:t>A</a:t>
            </a:r>
            <a:r>
              <a:rPr lang="en-US" altLang="zh-CN" b="1" baseline="-30000" dirty="0"/>
              <a:t>4 </a:t>
            </a:r>
            <a:r>
              <a:rPr lang="en-US" altLang="zh-CN" b="1" dirty="0"/>
              <a:t>（</a:t>
            </a:r>
            <a:r>
              <a:rPr lang="en-US" altLang="zh-CN" b="1" i="1" dirty="0"/>
              <a:t>D</a:t>
            </a:r>
            <a:r>
              <a:rPr lang="en-US" altLang="zh-CN" b="1" baseline="-25000" dirty="0"/>
              <a:t>4</a:t>
            </a:r>
            <a:r>
              <a:rPr lang="en-US" altLang="zh-CN" b="1" dirty="0"/>
              <a:t>）</a:t>
            </a:r>
            <a:r>
              <a:rPr lang="en-US" altLang="zh-CN" b="1" baseline="-30000" dirty="0"/>
              <a:t> </a:t>
            </a:r>
            <a:r>
              <a:rPr lang="en-US" altLang="zh-CN" b="1" dirty="0"/>
              <a:t>=</a:t>
            </a:r>
            <a:r>
              <a:rPr lang="en-US" altLang="zh-CN" b="1" dirty="0" smtClean="0"/>
              <a:t>140 </a:t>
            </a:r>
            <a:r>
              <a:rPr lang="zh-CN" altLang="en-US" b="1" dirty="0" smtClean="0"/>
              <a:t>代入</a:t>
            </a:r>
            <a:r>
              <a:rPr lang="zh-CN" altLang="en-US" b="1" dirty="0"/>
              <a:t>式（11.8）</a:t>
            </a:r>
          </a:p>
        </p:txBody>
      </p:sp>
      <p:sp>
        <p:nvSpPr>
          <p:cNvPr id="74763" name="AutoShape 1035"/>
          <p:cNvSpPr>
            <a:spLocks noChangeArrowheads="1"/>
          </p:cNvSpPr>
          <p:nvPr/>
        </p:nvSpPr>
        <p:spPr bwMode="auto">
          <a:xfrm>
            <a:off x="6899563" y="5118987"/>
            <a:ext cx="1487142" cy="829055"/>
          </a:xfrm>
          <a:prstGeom prst="notchedRightArrow">
            <a:avLst>
              <a:gd name="adj1" fmla="val 50000"/>
              <a:gd name="adj2" fmla="val 51190"/>
            </a:avLst>
          </a:prstGeom>
          <a:noFill/>
          <a:ln w="38100">
            <a:solidFill>
              <a:srgbClr val="FF3300"/>
            </a:solidFill>
            <a:miter lim="800000"/>
            <a:headEnd/>
            <a:tailEnd/>
          </a:ln>
          <a:effectLst/>
          <a:extLst/>
        </p:spPr>
        <p:txBody>
          <a:bodyPr wrap="none" anchor="ctr"/>
          <a:lstStyle/>
          <a:p>
            <a:pPr algn="ctr"/>
            <a:r>
              <a:rPr lang="zh-CN" altLang="en-US" sz="2000" b="1" dirty="0"/>
              <a:t>查表11.1</a:t>
            </a:r>
          </a:p>
        </p:txBody>
      </p:sp>
      <p:sp>
        <p:nvSpPr>
          <p:cNvPr id="11" name="Rectangle 96"/>
          <p:cNvSpPr>
            <a:spLocks noChangeArrowheads="1"/>
          </p:cNvSpPr>
          <p:nvPr/>
        </p:nvSpPr>
        <p:spPr bwMode="auto">
          <a:xfrm>
            <a:off x="1270918" y="6131630"/>
            <a:ext cx="72481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b="1" i="1" dirty="0"/>
              <a:t>A</a:t>
            </a:r>
            <a:r>
              <a:rPr lang="en-US" altLang="zh-CN" b="1" baseline="-30000" dirty="0"/>
              <a:t>0</a:t>
            </a:r>
            <a:r>
              <a:rPr lang="en-US" altLang="zh-CN" b="1" dirty="0"/>
              <a:t>=1~1.75, </a:t>
            </a:r>
            <a:r>
              <a:rPr lang="en-US" altLang="zh-CN" b="1" i="1" dirty="0"/>
              <a:t>A</a:t>
            </a:r>
            <a:r>
              <a:rPr lang="en-US" altLang="zh-CN" b="1" baseline="-30000" dirty="0"/>
              <a:t>1</a:t>
            </a:r>
            <a:r>
              <a:rPr lang="en-US" altLang="zh-CN" b="1" dirty="0"/>
              <a:t>=101、</a:t>
            </a:r>
            <a:r>
              <a:rPr lang="en-US" altLang="zh-CN" b="1" i="1" dirty="0"/>
              <a:t>A</a:t>
            </a:r>
            <a:r>
              <a:rPr lang="en-US" altLang="zh-CN" b="1" baseline="-30000" dirty="0"/>
              <a:t>2</a:t>
            </a:r>
            <a:r>
              <a:rPr lang="en-US" altLang="zh-CN" b="1" dirty="0"/>
              <a:t>=50、</a:t>
            </a:r>
            <a:r>
              <a:rPr lang="en-US" altLang="zh-CN" b="1" i="1" dirty="0"/>
              <a:t>A</a:t>
            </a:r>
            <a:r>
              <a:rPr lang="en-US" altLang="zh-CN" b="1" baseline="-30000" dirty="0"/>
              <a:t>3</a:t>
            </a:r>
            <a:r>
              <a:rPr lang="en-US" altLang="zh-CN" b="1" dirty="0"/>
              <a:t>=</a:t>
            </a:r>
            <a:r>
              <a:rPr lang="en-US" altLang="zh-CN" b="1" i="1" dirty="0"/>
              <a:t>A</a:t>
            </a:r>
            <a:r>
              <a:rPr lang="en-US" altLang="zh-CN" b="1" baseline="-30000" dirty="0"/>
              <a:t>5</a:t>
            </a:r>
            <a:r>
              <a:rPr lang="en-US" altLang="zh-CN" b="1" dirty="0"/>
              <a:t>=5、</a:t>
            </a:r>
            <a:r>
              <a:rPr lang="en-US" altLang="zh-CN" b="1" i="1" dirty="0"/>
              <a:t>A</a:t>
            </a:r>
            <a:r>
              <a:rPr lang="en-US" altLang="zh-CN" b="1" baseline="-30000" dirty="0"/>
              <a:t>4</a:t>
            </a:r>
            <a:r>
              <a:rPr lang="en-US" altLang="zh-CN" b="1" dirty="0"/>
              <a:t>=140。</a:t>
            </a:r>
            <a:endParaRPr lang="zh-CN" altLang="en-US" b="1" dirty="0"/>
          </a:p>
        </p:txBody>
      </p:sp>
      <p:pic>
        <p:nvPicPr>
          <p:cNvPr id="41247" name="Picture 28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1849" y="3756265"/>
            <a:ext cx="5047830" cy="1246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48" name="Picture 28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6646" y="5084463"/>
            <a:ext cx="4863548" cy="700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4756"/>
                                        </p:tgtEl>
                                        <p:attrNameLst>
                                          <p:attrName>style.visibility</p:attrName>
                                        </p:attrNameLst>
                                      </p:cBhvr>
                                      <p:to>
                                        <p:strVal val="visible"/>
                                      </p:to>
                                    </p:set>
                                    <p:animEffect transition="in" filter="wipe(left)">
                                      <p:cBhvr>
                                        <p:cTn id="7" dur="300"/>
                                        <p:tgtEl>
                                          <p:spTgt spid="747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4757"/>
                                        </p:tgtEl>
                                        <p:attrNameLst>
                                          <p:attrName>style.visibility</p:attrName>
                                        </p:attrNameLst>
                                      </p:cBhvr>
                                      <p:to>
                                        <p:strVal val="visible"/>
                                      </p:to>
                                    </p:set>
                                    <p:animEffect transition="in" filter="wipe(left)">
                                      <p:cBhvr>
                                        <p:cTn id="12" dur="300"/>
                                        <p:tgtEl>
                                          <p:spTgt spid="747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4758"/>
                                        </p:tgtEl>
                                        <p:attrNameLst>
                                          <p:attrName>style.visibility</p:attrName>
                                        </p:attrNameLst>
                                      </p:cBhvr>
                                      <p:to>
                                        <p:strVal val="visible"/>
                                      </p:to>
                                    </p:set>
                                    <p:animEffect transition="in" filter="wipe(left)">
                                      <p:cBhvr>
                                        <p:cTn id="17" dur="300"/>
                                        <p:tgtEl>
                                          <p:spTgt spid="7475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4759"/>
                                        </p:tgtEl>
                                        <p:attrNameLst>
                                          <p:attrName>style.visibility</p:attrName>
                                        </p:attrNameLst>
                                      </p:cBhvr>
                                      <p:to>
                                        <p:strVal val="visible"/>
                                      </p:to>
                                    </p:set>
                                    <p:animEffect transition="in" filter="wipe(left)">
                                      <p:cBhvr>
                                        <p:cTn id="22" dur="300"/>
                                        <p:tgtEl>
                                          <p:spTgt spid="7475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1"/>
                                        </p:tgtEl>
                                        <p:attrNameLst>
                                          <p:attrName>style.visibility</p:attrName>
                                        </p:attrNameLst>
                                      </p:cBhvr>
                                      <p:to>
                                        <p:strVal val="visible"/>
                                      </p:to>
                                    </p:set>
                                    <p:animEffect transition="in" filter="wipe(left)">
                                      <p:cBhvr>
                                        <p:cTn id="27" dur="3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4761"/>
                                        </p:tgtEl>
                                        <p:attrNameLst>
                                          <p:attrName>style.visibility</p:attrName>
                                        </p:attrNameLst>
                                      </p:cBhvr>
                                      <p:to>
                                        <p:strVal val="visible"/>
                                      </p:to>
                                    </p:set>
                                    <p:animEffect transition="in" filter="wipe(left)">
                                      <p:cBhvr>
                                        <p:cTn id="32" dur="300"/>
                                        <p:tgtEl>
                                          <p:spTgt spid="7476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1247"/>
                                        </p:tgtEl>
                                        <p:attrNameLst>
                                          <p:attrName>style.visibility</p:attrName>
                                        </p:attrNameLst>
                                      </p:cBhvr>
                                      <p:to>
                                        <p:strVal val="visible"/>
                                      </p:to>
                                    </p:set>
                                    <p:animEffect transition="in" filter="wipe(left)">
                                      <p:cBhvr>
                                        <p:cTn id="37" dur="500"/>
                                        <p:tgtEl>
                                          <p:spTgt spid="4124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1248"/>
                                        </p:tgtEl>
                                        <p:attrNameLst>
                                          <p:attrName>style.visibility</p:attrName>
                                        </p:attrNameLst>
                                      </p:cBhvr>
                                      <p:to>
                                        <p:strVal val="visible"/>
                                      </p:to>
                                    </p:set>
                                    <p:animEffect transition="in" filter="wipe(left)">
                                      <p:cBhvr>
                                        <p:cTn id="42" dur="500"/>
                                        <p:tgtEl>
                                          <p:spTgt spid="41248"/>
                                        </p:tgtEl>
                                      </p:cBhvr>
                                    </p:animEffect>
                                  </p:childTnLst>
                                </p:cTn>
                              </p:par>
                            </p:childTnLst>
                          </p:cTn>
                        </p:par>
                      </p:childTnLst>
                    </p:cTn>
                  </p:par>
                  <p:par>
                    <p:cTn id="43" fill="hold">
                      <p:stCondLst>
                        <p:cond delay="indefinite"/>
                      </p:stCondLst>
                      <p:childTnLst>
                        <p:par>
                          <p:cTn id="44" fill="hold">
                            <p:stCondLst>
                              <p:cond delay="0"/>
                            </p:stCondLst>
                            <p:childTnLst>
                              <p:par>
                                <p:cTn id="45" presetID="17" presetClass="entr" presetSubtype="8" fill="hold" grpId="0" nodeType="clickEffect">
                                  <p:stCondLst>
                                    <p:cond delay="0"/>
                                  </p:stCondLst>
                                  <p:iterate type="wd">
                                    <p:tmPct val="100000"/>
                                  </p:iterate>
                                  <p:childTnLst>
                                    <p:set>
                                      <p:cBhvr>
                                        <p:cTn id="46" dur="1" fill="hold">
                                          <p:stCondLst>
                                            <p:cond delay="0"/>
                                          </p:stCondLst>
                                        </p:cTn>
                                        <p:tgtEl>
                                          <p:spTgt spid="74763"/>
                                        </p:tgtEl>
                                        <p:attrNameLst>
                                          <p:attrName>style.visibility</p:attrName>
                                        </p:attrNameLst>
                                      </p:cBhvr>
                                      <p:to>
                                        <p:strVal val="visible"/>
                                      </p:to>
                                    </p:set>
                                    <p:anim calcmode="lin" valueType="num">
                                      <p:cBhvr>
                                        <p:cTn id="47" dur="300" fill="hold"/>
                                        <p:tgtEl>
                                          <p:spTgt spid="74763"/>
                                        </p:tgtEl>
                                        <p:attrNameLst>
                                          <p:attrName>ppt_x</p:attrName>
                                        </p:attrNameLst>
                                      </p:cBhvr>
                                      <p:tavLst>
                                        <p:tav tm="0">
                                          <p:val>
                                            <p:strVal val="#ppt_x-#ppt_w/2"/>
                                          </p:val>
                                        </p:tav>
                                        <p:tav tm="100000">
                                          <p:val>
                                            <p:strVal val="#ppt_x"/>
                                          </p:val>
                                        </p:tav>
                                      </p:tavLst>
                                    </p:anim>
                                    <p:anim calcmode="lin" valueType="num">
                                      <p:cBhvr>
                                        <p:cTn id="48" dur="300" fill="hold"/>
                                        <p:tgtEl>
                                          <p:spTgt spid="74763"/>
                                        </p:tgtEl>
                                        <p:attrNameLst>
                                          <p:attrName>ppt_y</p:attrName>
                                        </p:attrNameLst>
                                      </p:cBhvr>
                                      <p:tavLst>
                                        <p:tav tm="0">
                                          <p:val>
                                            <p:strVal val="#ppt_y"/>
                                          </p:val>
                                        </p:tav>
                                        <p:tav tm="100000">
                                          <p:val>
                                            <p:strVal val="#ppt_y"/>
                                          </p:val>
                                        </p:tav>
                                      </p:tavLst>
                                    </p:anim>
                                    <p:anim calcmode="lin" valueType="num">
                                      <p:cBhvr>
                                        <p:cTn id="49" dur="300" fill="hold"/>
                                        <p:tgtEl>
                                          <p:spTgt spid="74763"/>
                                        </p:tgtEl>
                                        <p:attrNameLst>
                                          <p:attrName>ppt_w</p:attrName>
                                        </p:attrNameLst>
                                      </p:cBhvr>
                                      <p:tavLst>
                                        <p:tav tm="0">
                                          <p:val>
                                            <p:fltVal val="0"/>
                                          </p:val>
                                        </p:tav>
                                        <p:tav tm="100000">
                                          <p:val>
                                            <p:strVal val="#ppt_w"/>
                                          </p:val>
                                        </p:tav>
                                      </p:tavLst>
                                    </p:anim>
                                    <p:anim calcmode="lin" valueType="num">
                                      <p:cBhvr>
                                        <p:cTn id="50" dur="300" fill="hold"/>
                                        <p:tgtEl>
                                          <p:spTgt spid="7476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utoUpdateAnimBg="0"/>
      <p:bldP spid="74757" grpId="0" autoUpdateAnimBg="0"/>
      <p:bldP spid="74758" grpId="0" autoUpdateAnimBg="0"/>
      <p:bldP spid="74759" grpId="0" autoUpdateAnimBg="0"/>
      <p:bldP spid="74761" grpId="0" autoUpdateAnimBg="0"/>
      <p:bldP spid="74763" grpId="0" animBg="1" autoUpdateAnimBg="0"/>
      <p:bldP spid="11"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xfrm>
            <a:off x="7123586" y="106536"/>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49769CF-D40B-488E-9C52-72B6936CD616}" type="slidenum">
              <a:rPr kumimoji="0" lang="zh-CN" altLang="en-US" sz="2000" smtClean="0">
                <a:solidFill>
                  <a:srgbClr val="0000FF"/>
                </a:solidFill>
              </a:rPr>
              <a:pPr eaLnBrk="1" hangingPunct="1"/>
              <a:t>5</a:t>
            </a:fld>
            <a:endParaRPr kumimoji="0" lang="en-US" altLang="zh-CN" sz="2000" dirty="0" smtClean="0">
              <a:solidFill>
                <a:srgbClr val="0000FF"/>
              </a:solidFill>
            </a:endParaRPr>
          </a:p>
        </p:txBody>
      </p:sp>
      <p:sp>
        <p:nvSpPr>
          <p:cNvPr id="6159" name="Text Box 1028"/>
          <p:cNvSpPr txBox="1">
            <a:spLocks noChangeArrowheads="1"/>
          </p:cNvSpPr>
          <p:nvPr/>
        </p:nvSpPr>
        <p:spPr bwMode="auto">
          <a:xfrm>
            <a:off x="1868693" y="876338"/>
            <a:ext cx="254353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2</a:t>
            </a:r>
            <a:r>
              <a:rPr lang="zh-CN" altLang="en-US" sz="2800" b="1" dirty="0" smtClean="0"/>
              <a:t>.尺寸链特征</a:t>
            </a:r>
            <a:r>
              <a:rPr lang="zh-CN" altLang="en-US" dirty="0" smtClean="0"/>
              <a:t> </a:t>
            </a:r>
            <a:endParaRPr lang="zh-CN" altLang="en-US" dirty="0"/>
          </a:p>
        </p:txBody>
      </p:sp>
      <p:sp>
        <p:nvSpPr>
          <p:cNvPr id="48134" name="Text Box 1030"/>
          <p:cNvSpPr txBox="1">
            <a:spLocks noChangeArrowheads="1"/>
          </p:cNvSpPr>
          <p:nvPr/>
        </p:nvSpPr>
        <p:spPr bwMode="auto">
          <a:xfrm>
            <a:off x="1185087" y="1493823"/>
            <a:ext cx="7009002" cy="123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10000"/>
              </a:spcBef>
            </a:pPr>
            <a:r>
              <a:rPr lang="zh-CN" altLang="en-US" b="1" dirty="0"/>
              <a:t> </a:t>
            </a:r>
            <a:r>
              <a:rPr lang="zh-CN" altLang="en-US" b="1" dirty="0" smtClean="0"/>
              <a:t>     （</a:t>
            </a:r>
            <a:r>
              <a:rPr lang="en-US" altLang="zh-CN" b="1" dirty="0" smtClean="0"/>
              <a:t>1</a:t>
            </a:r>
            <a:r>
              <a:rPr lang="zh-CN" altLang="en-US" b="1" dirty="0" smtClean="0"/>
              <a:t>）封闭性</a:t>
            </a:r>
            <a:r>
              <a:rPr lang="en-US" altLang="zh-CN" b="1" dirty="0" smtClean="0"/>
              <a:t>—</a:t>
            </a:r>
            <a:r>
              <a:rPr lang="zh-CN" altLang="en-US" b="1" dirty="0"/>
              <a:t>由 一系列相互关联的尺寸连接成</a:t>
            </a:r>
            <a:r>
              <a:rPr lang="en-US" altLang="zh-CN" b="1" dirty="0"/>
              <a:t> </a:t>
            </a:r>
            <a:r>
              <a:rPr lang="zh-CN" altLang="en-US" b="1" dirty="0" smtClean="0"/>
              <a:t>的</a:t>
            </a:r>
            <a:r>
              <a:rPr lang="zh-CN" altLang="en-US" b="1" dirty="0"/>
              <a:t>一个封闭回路。</a:t>
            </a:r>
          </a:p>
          <a:p>
            <a:pPr eaLnBrk="1" hangingPunct="1">
              <a:spcBef>
                <a:spcPct val="10000"/>
              </a:spcBef>
            </a:pPr>
            <a:r>
              <a:rPr lang="en-US" altLang="zh-CN" b="1" dirty="0" smtClean="0"/>
              <a:t> </a:t>
            </a:r>
            <a:endParaRPr lang="zh-CN" altLang="en-US" b="1" dirty="0"/>
          </a:p>
        </p:txBody>
      </p:sp>
      <p:sp>
        <p:nvSpPr>
          <p:cNvPr id="48135" name="Text Box 1031"/>
          <p:cNvSpPr txBox="1">
            <a:spLocks noChangeArrowheads="1"/>
          </p:cNvSpPr>
          <p:nvPr/>
        </p:nvSpPr>
        <p:spPr bwMode="auto">
          <a:xfrm>
            <a:off x="1180200" y="2315586"/>
            <a:ext cx="701388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15000"/>
              </a:spcBef>
            </a:pPr>
            <a:r>
              <a:rPr lang="zh-CN" altLang="en-US" b="1" dirty="0"/>
              <a:t>  </a:t>
            </a:r>
            <a:r>
              <a:rPr lang="zh-CN" altLang="en-US" b="1" dirty="0" smtClean="0"/>
              <a:t>    （</a:t>
            </a:r>
            <a:r>
              <a:rPr lang="en-US" altLang="zh-CN" b="1" dirty="0" smtClean="0"/>
              <a:t>2</a:t>
            </a:r>
            <a:r>
              <a:rPr lang="zh-CN" altLang="en-US" b="1" dirty="0" smtClean="0"/>
              <a:t>）函数性 </a:t>
            </a:r>
            <a:r>
              <a:rPr lang="en-US" altLang="zh-CN" b="1" dirty="0" smtClean="0"/>
              <a:t>—</a:t>
            </a:r>
            <a:r>
              <a:rPr lang="zh-CN" altLang="en-US" b="1" dirty="0" smtClean="0"/>
              <a:t>尺寸</a:t>
            </a:r>
            <a:r>
              <a:rPr lang="zh-CN" altLang="en-US" b="1" dirty="0"/>
              <a:t>链中的尺寸彼此间具有一定</a:t>
            </a:r>
            <a:r>
              <a:rPr lang="zh-CN" altLang="en-US" b="1" dirty="0" smtClean="0"/>
              <a:t>的 函数</a:t>
            </a:r>
            <a:r>
              <a:rPr lang="zh-CN" altLang="en-US" b="1" dirty="0"/>
              <a:t>关系。</a:t>
            </a:r>
          </a:p>
        </p:txBody>
      </p:sp>
      <p:pic>
        <p:nvPicPr>
          <p:cNvPr id="6238" name="Picture 9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4303" y="3156710"/>
            <a:ext cx="299085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图文框 6">
            <a:hlinkClick r:id="rId4"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59"/>
                                        </p:tgtEl>
                                        <p:attrNameLst>
                                          <p:attrName>style.visibility</p:attrName>
                                        </p:attrNameLst>
                                      </p:cBhvr>
                                      <p:to>
                                        <p:strVal val="visible"/>
                                      </p:to>
                                    </p:set>
                                    <p:animEffect transition="in" filter="wipe(left)">
                                      <p:cBhvr>
                                        <p:cTn id="7" dur="500"/>
                                        <p:tgtEl>
                                          <p:spTgt spid="61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8134"/>
                                        </p:tgtEl>
                                        <p:attrNameLst>
                                          <p:attrName>style.visibility</p:attrName>
                                        </p:attrNameLst>
                                      </p:cBhvr>
                                      <p:to>
                                        <p:strVal val="visible"/>
                                      </p:to>
                                    </p:set>
                                    <p:animEffect transition="in" filter="wipe(left)">
                                      <p:cBhvr>
                                        <p:cTn id="12" dur="300"/>
                                        <p:tgtEl>
                                          <p:spTgt spid="481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8135"/>
                                        </p:tgtEl>
                                        <p:attrNameLst>
                                          <p:attrName>style.visibility</p:attrName>
                                        </p:attrNameLst>
                                      </p:cBhvr>
                                      <p:to>
                                        <p:strVal val="visible"/>
                                      </p:to>
                                    </p:set>
                                    <p:animEffect transition="in" filter="wipe(left)">
                                      <p:cBhvr>
                                        <p:cTn id="17" dur="300"/>
                                        <p:tgtEl>
                                          <p:spTgt spid="481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238"/>
                                        </p:tgtEl>
                                        <p:attrNameLst>
                                          <p:attrName>style.visibility</p:attrName>
                                        </p:attrNameLst>
                                      </p:cBhvr>
                                      <p:to>
                                        <p:strVal val="visible"/>
                                      </p:to>
                                    </p:set>
                                    <p:animEffect transition="in" filter="wipe(left)">
                                      <p:cBhvr>
                                        <p:cTn id="22" dur="500"/>
                                        <p:tgtEl>
                                          <p:spTgt spid="6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9" grpId="0"/>
      <p:bldP spid="48134" grpId="0" autoUpdateAnimBg="0"/>
      <p:bldP spid="48135"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93B12D1-2D39-4634-B39C-7198856DC721}" type="slidenum">
              <a:rPr kumimoji="0" lang="zh-CN" altLang="en-US" sz="2000" smtClean="0">
                <a:solidFill>
                  <a:srgbClr val="0000FF"/>
                </a:solidFill>
              </a:rPr>
              <a:pPr eaLnBrk="1" hangingPunct="1"/>
              <a:t>50</a:t>
            </a:fld>
            <a:endParaRPr kumimoji="0" lang="en-US" altLang="zh-CN" sz="2000" smtClean="0">
              <a:solidFill>
                <a:srgbClr val="0000FF"/>
              </a:solidFill>
            </a:endParaRPr>
          </a:p>
        </p:txBody>
      </p:sp>
      <p:sp>
        <p:nvSpPr>
          <p:cNvPr id="75780" name="Text Box 4"/>
          <p:cNvSpPr txBox="1">
            <a:spLocks noChangeArrowheads="1"/>
          </p:cNvSpPr>
          <p:nvPr/>
        </p:nvSpPr>
        <p:spPr bwMode="auto">
          <a:xfrm>
            <a:off x="2610324" y="780270"/>
            <a:ext cx="37782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dirty="0"/>
              <a:t> </a:t>
            </a:r>
            <a:r>
              <a:rPr lang="zh-CN" altLang="en-US" sz="2800" b="1" dirty="0"/>
              <a:t>根  据  </a:t>
            </a:r>
            <a:r>
              <a:rPr lang="en-US" altLang="zh-CN" sz="2800" b="1" i="1" dirty="0">
                <a:solidFill>
                  <a:srgbClr val="CC0066"/>
                </a:solidFill>
              </a:rPr>
              <a:t>a</a:t>
            </a:r>
            <a:r>
              <a:rPr lang="zh-CN" altLang="en-US" sz="2800" b="1" baseline="-25000" dirty="0">
                <a:solidFill>
                  <a:srgbClr val="CC0066"/>
                </a:solidFill>
              </a:rPr>
              <a:t>平均</a:t>
            </a:r>
            <a:r>
              <a:rPr lang="zh-CN" altLang="en-US" sz="2800" b="1" baseline="-25000" dirty="0"/>
              <a:t>  </a:t>
            </a:r>
            <a:r>
              <a:rPr lang="zh-CN" altLang="en-US" sz="2800" b="1" dirty="0"/>
              <a:t>=  97</a:t>
            </a:r>
            <a:endParaRPr lang="zh-CN" altLang="en-US" sz="2800" b="1" baseline="-25000" dirty="0"/>
          </a:p>
        </p:txBody>
      </p:sp>
      <p:sp>
        <p:nvSpPr>
          <p:cNvPr id="75782" name="Text Box 6"/>
          <p:cNvSpPr txBox="1">
            <a:spLocks noChangeArrowheads="1"/>
          </p:cNvSpPr>
          <p:nvPr/>
        </p:nvSpPr>
        <p:spPr bwMode="auto">
          <a:xfrm>
            <a:off x="1027559" y="2133587"/>
            <a:ext cx="688245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各组成环（除协调环外）的公差为11级（</a:t>
            </a:r>
            <a:r>
              <a:rPr lang="en-US" altLang="zh-CN" b="1" i="1" dirty="0"/>
              <a:t>a</a:t>
            </a:r>
            <a:r>
              <a:rPr lang="en-US" altLang="zh-CN" b="1" dirty="0"/>
              <a:t>=100）</a:t>
            </a:r>
          </a:p>
        </p:txBody>
      </p:sp>
      <p:sp>
        <p:nvSpPr>
          <p:cNvPr id="75783" name="AutoShape 7"/>
          <p:cNvSpPr>
            <a:spLocks noChangeArrowheads="1"/>
          </p:cNvSpPr>
          <p:nvPr/>
        </p:nvSpPr>
        <p:spPr bwMode="auto">
          <a:xfrm>
            <a:off x="2521242" y="1373555"/>
            <a:ext cx="2832001" cy="724519"/>
          </a:xfrm>
          <a:prstGeom prst="downArrow">
            <a:avLst>
              <a:gd name="adj1" fmla="val 50000"/>
              <a:gd name="adj2" fmla="val 25000"/>
            </a:avLst>
          </a:prstGeom>
          <a:noFill/>
          <a:ln w="38100">
            <a:solidFill>
              <a:srgbClr val="FF0000"/>
            </a:solidFill>
            <a:miter lim="800000"/>
            <a:headEnd/>
            <a:tailEnd/>
          </a:ln>
          <a:effectLst/>
          <a:extLst/>
        </p:spPr>
        <p:txBody>
          <a:bodyPr wrap="none" anchor="ctr"/>
          <a:lstStyle/>
          <a:p>
            <a:pPr algn="ctr"/>
            <a:r>
              <a:rPr lang="zh-CN" altLang="en-US" b="1" dirty="0"/>
              <a:t>查表3.1</a:t>
            </a:r>
          </a:p>
        </p:txBody>
      </p:sp>
      <p:sp>
        <p:nvSpPr>
          <p:cNvPr id="75787" name="AutoShape 11"/>
          <p:cNvSpPr>
            <a:spLocks noChangeArrowheads="1"/>
          </p:cNvSpPr>
          <p:nvPr/>
        </p:nvSpPr>
        <p:spPr bwMode="auto">
          <a:xfrm>
            <a:off x="2274415" y="2699738"/>
            <a:ext cx="3496075" cy="886858"/>
          </a:xfrm>
          <a:prstGeom prst="downArrow">
            <a:avLst>
              <a:gd name="adj1" fmla="val 50000"/>
              <a:gd name="adj2" fmla="val 25000"/>
            </a:avLst>
          </a:prstGeom>
          <a:solidFill>
            <a:srgbClr val="FFFFCC"/>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dirty="0"/>
              <a:t>查表3.2</a:t>
            </a:r>
          </a:p>
        </p:txBody>
      </p:sp>
      <p:sp>
        <p:nvSpPr>
          <p:cNvPr id="75789" name="Text Box 13"/>
          <p:cNvSpPr txBox="1">
            <a:spLocks noChangeArrowheads="1"/>
          </p:cNvSpPr>
          <p:nvPr/>
        </p:nvSpPr>
        <p:spPr bwMode="auto">
          <a:xfrm>
            <a:off x="1034492" y="4491205"/>
            <a:ext cx="3441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协调环公差为</a:t>
            </a:r>
          </a:p>
        </p:txBody>
      </p:sp>
      <p:pic>
        <p:nvPicPr>
          <p:cNvPr id="42407" name="Picture 4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9011" y="3686983"/>
            <a:ext cx="6915150"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410" name="Picture 4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5808" y="4491486"/>
            <a:ext cx="3738563"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411" name="Picture 4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4823" y="5329115"/>
            <a:ext cx="263842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1411" y="3839383"/>
            <a:ext cx="6915150"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5780"/>
                                        </p:tgtEl>
                                        <p:attrNameLst>
                                          <p:attrName>style.visibility</p:attrName>
                                        </p:attrNameLst>
                                      </p:cBhvr>
                                      <p:to>
                                        <p:strVal val="visible"/>
                                      </p:to>
                                    </p:set>
                                    <p:animEffect transition="in" filter="wipe(left)">
                                      <p:cBhvr>
                                        <p:cTn id="7" dur="300"/>
                                        <p:tgtEl>
                                          <p:spTgt spid="757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 fill="hold" grpId="0" nodeType="clickEffect">
                                  <p:stCondLst>
                                    <p:cond delay="0"/>
                                  </p:stCondLst>
                                  <p:iterate type="wd">
                                    <p:tmPct val="100000"/>
                                  </p:iterate>
                                  <p:childTnLst>
                                    <p:set>
                                      <p:cBhvr>
                                        <p:cTn id="11" dur="1" fill="hold">
                                          <p:stCondLst>
                                            <p:cond delay="0"/>
                                          </p:stCondLst>
                                        </p:cTn>
                                        <p:tgtEl>
                                          <p:spTgt spid="75783"/>
                                        </p:tgtEl>
                                        <p:attrNameLst>
                                          <p:attrName>style.visibility</p:attrName>
                                        </p:attrNameLst>
                                      </p:cBhvr>
                                      <p:to>
                                        <p:strVal val="visible"/>
                                      </p:to>
                                    </p:set>
                                    <p:anim calcmode="lin" valueType="num">
                                      <p:cBhvr>
                                        <p:cTn id="12" dur="300" fill="hold"/>
                                        <p:tgtEl>
                                          <p:spTgt spid="75783"/>
                                        </p:tgtEl>
                                        <p:attrNameLst>
                                          <p:attrName>ppt_x</p:attrName>
                                        </p:attrNameLst>
                                      </p:cBhvr>
                                      <p:tavLst>
                                        <p:tav tm="0">
                                          <p:val>
                                            <p:strVal val="#ppt_x"/>
                                          </p:val>
                                        </p:tav>
                                        <p:tav tm="100000">
                                          <p:val>
                                            <p:strVal val="#ppt_x"/>
                                          </p:val>
                                        </p:tav>
                                      </p:tavLst>
                                    </p:anim>
                                    <p:anim calcmode="lin" valueType="num">
                                      <p:cBhvr>
                                        <p:cTn id="13" dur="300" fill="hold"/>
                                        <p:tgtEl>
                                          <p:spTgt spid="75783"/>
                                        </p:tgtEl>
                                        <p:attrNameLst>
                                          <p:attrName>ppt_y</p:attrName>
                                        </p:attrNameLst>
                                      </p:cBhvr>
                                      <p:tavLst>
                                        <p:tav tm="0">
                                          <p:val>
                                            <p:strVal val="#ppt_y-#ppt_h/2"/>
                                          </p:val>
                                        </p:tav>
                                        <p:tav tm="100000">
                                          <p:val>
                                            <p:strVal val="#ppt_y"/>
                                          </p:val>
                                        </p:tav>
                                      </p:tavLst>
                                    </p:anim>
                                    <p:anim calcmode="lin" valueType="num">
                                      <p:cBhvr>
                                        <p:cTn id="14" dur="300" fill="hold"/>
                                        <p:tgtEl>
                                          <p:spTgt spid="75783"/>
                                        </p:tgtEl>
                                        <p:attrNameLst>
                                          <p:attrName>ppt_w</p:attrName>
                                        </p:attrNameLst>
                                      </p:cBhvr>
                                      <p:tavLst>
                                        <p:tav tm="0">
                                          <p:val>
                                            <p:strVal val="#ppt_w"/>
                                          </p:val>
                                        </p:tav>
                                        <p:tav tm="100000">
                                          <p:val>
                                            <p:strVal val="#ppt_w"/>
                                          </p:val>
                                        </p:tav>
                                      </p:tavLst>
                                    </p:anim>
                                    <p:anim calcmode="lin" valueType="num">
                                      <p:cBhvr>
                                        <p:cTn id="15" dur="300" fill="hold"/>
                                        <p:tgtEl>
                                          <p:spTgt spid="75783"/>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iterate type="wd">
                                    <p:tmPct val="100000"/>
                                  </p:iterate>
                                  <p:childTnLst>
                                    <p:set>
                                      <p:cBhvr>
                                        <p:cTn id="19" dur="1" fill="hold">
                                          <p:stCondLst>
                                            <p:cond delay="0"/>
                                          </p:stCondLst>
                                        </p:cTn>
                                        <p:tgtEl>
                                          <p:spTgt spid="75782"/>
                                        </p:tgtEl>
                                        <p:attrNameLst>
                                          <p:attrName>style.visibility</p:attrName>
                                        </p:attrNameLst>
                                      </p:cBhvr>
                                      <p:to>
                                        <p:strVal val="visible"/>
                                      </p:to>
                                    </p:set>
                                    <p:animEffect transition="in" filter="wipe(left)">
                                      <p:cBhvr>
                                        <p:cTn id="20" dur="300"/>
                                        <p:tgtEl>
                                          <p:spTgt spid="7578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 fill="hold" grpId="0" nodeType="clickEffect">
                                  <p:stCondLst>
                                    <p:cond delay="0"/>
                                  </p:stCondLst>
                                  <p:iterate type="wd">
                                    <p:tmPct val="100000"/>
                                  </p:iterate>
                                  <p:childTnLst>
                                    <p:set>
                                      <p:cBhvr>
                                        <p:cTn id="24" dur="1" fill="hold">
                                          <p:stCondLst>
                                            <p:cond delay="0"/>
                                          </p:stCondLst>
                                        </p:cTn>
                                        <p:tgtEl>
                                          <p:spTgt spid="75787"/>
                                        </p:tgtEl>
                                        <p:attrNameLst>
                                          <p:attrName>style.visibility</p:attrName>
                                        </p:attrNameLst>
                                      </p:cBhvr>
                                      <p:to>
                                        <p:strVal val="visible"/>
                                      </p:to>
                                    </p:set>
                                    <p:anim calcmode="lin" valueType="num">
                                      <p:cBhvr>
                                        <p:cTn id="25" dur="300" fill="hold"/>
                                        <p:tgtEl>
                                          <p:spTgt spid="75787"/>
                                        </p:tgtEl>
                                        <p:attrNameLst>
                                          <p:attrName>ppt_x</p:attrName>
                                        </p:attrNameLst>
                                      </p:cBhvr>
                                      <p:tavLst>
                                        <p:tav tm="0">
                                          <p:val>
                                            <p:strVal val="#ppt_x"/>
                                          </p:val>
                                        </p:tav>
                                        <p:tav tm="100000">
                                          <p:val>
                                            <p:strVal val="#ppt_x"/>
                                          </p:val>
                                        </p:tav>
                                      </p:tavLst>
                                    </p:anim>
                                    <p:anim calcmode="lin" valueType="num">
                                      <p:cBhvr>
                                        <p:cTn id="26" dur="300" fill="hold"/>
                                        <p:tgtEl>
                                          <p:spTgt spid="75787"/>
                                        </p:tgtEl>
                                        <p:attrNameLst>
                                          <p:attrName>ppt_y</p:attrName>
                                        </p:attrNameLst>
                                      </p:cBhvr>
                                      <p:tavLst>
                                        <p:tav tm="0">
                                          <p:val>
                                            <p:strVal val="#ppt_y-#ppt_h/2"/>
                                          </p:val>
                                        </p:tav>
                                        <p:tav tm="100000">
                                          <p:val>
                                            <p:strVal val="#ppt_y"/>
                                          </p:val>
                                        </p:tav>
                                      </p:tavLst>
                                    </p:anim>
                                    <p:anim calcmode="lin" valueType="num">
                                      <p:cBhvr>
                                        <p:cTn id="27" dur="300" fill="hold"/>
                                        <p:tgtEl>
                                          <p:spTgt spid="75787"/>
                                        </p:tgtEl>
                                        <p:attrNameLst>
                                          <p:attrName>ppt_w</p:attrName>
                                        </p:attrNameLst>
                                      </p:cBhvr>
                                      <p:tavLst>
                                        <p:tav tm="0">
                                          <p:val>
                                            <p:strVal val="#ppt_w"/>
                                          </p:val>
                                        </p:tav>
                                        <p:tav tm="100000">
                                          <p:val>
                                            <p:strVal val="#ppt_w"/>
                                          </p:val>
                                        </p:tav>
                                      </p:tavLst>
                                    </p:anim>
                                    <p:anim calcmode="lin" valueType="num">
                                      <p:cBhvr>
                                        <p:cTn id="28" dur="300" fill="hold"/>
                                        <p:tgtEl>
                                          <p:spTgt spid="75787"/>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42407"/>
                                        </p:tgtEl>
                                        <p:attrNameLst>
                                          <p:attrName>style.visibility</p:attrName>
                                        </p:attrNameLst>
                                      </p:cBhvr>
                                      <p:to>
                                        <p:strVal val="visible"/>
                                      </p:to>
                                    </p:set>
                                    <p:animEffect transition="in" filter="wipe(left)">
                                      <p:cBhvr>
                                        <p:cTn id="33" dur="500"/>
                                        <p:tgtEl>
                                          <p:spTgt spid="4240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75789"/>
                                        </p:tgtEl>
                                        <p:attrNameLst>
                                          <p:attrName>style.visibility</p:attrName>
                                        </p:attrNameLst>
                                      </p:cBhvr>
                                      <p:to>
                                        <p:strVal val="visible"/>
                                      </p:to>
                                    </p:set>
                                    <p:animEffect transition="in" filter="wipe(left)">
                                      <p:cBhvr>
                                        <p:cTn id="38" dur="300"/>
                                        <p:tgtEl>
                                          <p:spTgt spid="7578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42410"/>
                                        </p:tgtEl>
                                        <p:attrNameLst>
                                          <p:attrName>style.visibility</p:attrName>
                                        </p:attrNameLst>
                                      </p:cBhvr>
                                      <p:to>
                                        <p:strVal val="visible"/>
                                      </p:to>
                                    </p:set>
                                    <p:animEffect transition="in" filter="wipe(left)">
                                      <p:cBhvr>
                                        <p:cTn id="43" dur="500"/>
                                        <p:tgtEl>
                                          <p:spTgt spid="424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42411"/>
                                        </p:tgtEl>
                                        <p:attrNameLst>
                                          <p:attrName>style.visibility</p:attrName>
                                        </p:attrNameLst>
                                      </p:cBhvr>
                                      <p:to>
                                        <p:strVal val="visible"/>
                                      </p:to>
                                    </p:set>
                                    <p:animEffect transition="in" filter="wipe(left)">
                                      <p:cBhvr>
                                        <p:cTn id="48" dur="500"/>
                                        <p:tgtEl>
                                          <p:spTgt spid="4241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autoUpdateAnimBg="0"/>
      <p:bldP spid="75782" grpId="0" autoUpdateAnimBg="0"/>
      <p:bldP spid="75783" grpId="0" animBg="1"/>
      <p:bldP spid="75787" grpId="0" animBg="1" autoUpdateAnimBg="0"/>
      <p:bldP spid="75789"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01FF946-6C36-42C0-B3C3-B878BB0F469D}" type="slidenum">
              <a:rPr kumimoji="0" lang="zh-CN" altLang="en-US" sz="2000" smtClean="0">
                <a:solidFill>
                  <a:srgbClr val="0000FF"/>
                </a:solidFill>
              </a:rPr>
              <a:pPr eaLnBrk="1" hangingPunct="1"/>
              <a:t>51</a:t>
            </a:fld>
            <a:endParaRPr kumimoji="0" lang="en-US" altLang="zh-CN" sz="2000" smtClean="0">
              <a:solidFill>
                <a:srgbClr val="0000FF"/>
              </a:solidFill>
            </a:endParaRPr>
          </a:p>
        </p:txBody>
      </p:sp>
      <p:sp>
        <p:nvSpPr>
          <p:cNvPr id="78852" name="Text Box 4"/>
          <p:cNvSpPr txBox="1">
            <a:spLocks noChangeArrowheads="1"/>
          </p:cNvSpPr>
          <p:nvPr/>
        </p:nvSpPr>
        <p:spPr bwMode="auto">
          <a:xfrm>
            <a:off x="744573" y="381994"/>
            <a:ext cx="5637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（2）确定各组成环的极限偏差</a:t>
            </a:r>
          </a:p>
        </p:txBody>
      </p:sp>
      <p:sp>
        <p:nvSpPr>
          <p:cNvPr id="78853" name="Text Box 5"/>
          <p:cNvSpPr txBox="1">
            <a:spLocks noChangeArrowheads="1"/>
          </p:cNvSpPr>
          <p:nvPr/>
        </p:nvSpPr>
        <p:spPr bwMode="auto">
          <a:xfrm>
            <a:off x="412750" y="768230"/>
            <a:ext cx="84455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smtClean="0"/>
              <a:t>按</a:t>
            </a:r>
            <a:r>
              <a:rPr lang="zh-CN" altLang="en-US" b="1" dirty="0"/>
              <a:t>“</a:t>
            </a:r>
            <a:r>
              <a:rPr lang="zh-CN" altLang="en-US" b="1" dirty="0">
                <a:solidFill>
                  <a:srgbClr val="FF3300"/>
                </a:solidFill>
              </a:rPr>
              <a:t>偏差向体内原则</a:t>
            </a:r>
            <a:r>
              <a:rPr lang="zh-CN" altLang="en-US" b="1" dirty="0"/>
              <a:t>”确定各组成环的极限偏差。</a:t>
            </a:r>
          </a:p>
        </p:txBody>
      </p:sp>
      <p:sp>
        <p:nvSpPr>
          <p:cNvPr id="78855" name="Text Box 7"/>
          <p:cNvSpPr txBox="1">
            <a:spLocks noChangeArrowheads="1"/>
          </p:cNvSpPr>
          <p:nvPr/>
        </p:nvSpPr>
        <p:spPr bwMode="auto">
          <a:xfrm>
            <a:off x="448567" y="3171825"/>
            <a:ext cx="706193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除协调环外，各组成环均为标准公差和极限偏差，方便合理。</a:t>
            </a:r>
          </a:p>
        </p:txBody>
      </p:sp>
      <p:sp>
        <p:nvSpPr>
          <p:cNvPr id="78856" name="Text Box 8"/>
          <p:cNvSpPr txBox="1">
            <a:spLocks noChangeArrowheads="1"/>
          </p:cNvSpPr>
          <p:nvPr/>
        </p:nvSpPr>
        <p:spPr bwMode="auto">
          <a:xfrm>
            <a:off x="628314" y="4005796"/>
            <a:ext cx="741841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dirty="0"/>
              <a:t>        </a:t>
            </a:r>
            <a:r>
              <a:rPr lang="zh-CN" altLang="en-US" b="1" dirty="0">
                <a:solidFill>
                  <a:srgbClr val="FF3300"/>
                </a:solidFill>
              </a:rPr>
              <a:t>极值法可以保证完全互换，而且计算简单。它一般用于3~4个环，或精度要求不高的场合。</a:t>
            </a:r>
          </a:p>
        </p:txBody>
      </p:sp>
      <p:sp>
        <p:nvSpPr>
          <p:cNvPr id="78857" name="Text Box 9"/>
          <p:cNvSpPr txBox="1">
            <a:spLocks noChangeArrowheads="1"/>
          </p:cNvSpPr>
          <p:nvPr/>
        </p:nvSpPr>
        <p:spPr bwMode="auto">
          <a:xfrm>
            <a:off x="622673" y="4927667"/>
            <a:ext cx="7438121"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对于精度要求较高、环数较多的尺寸链，采用概率法比较合理。</a:t>
            </a:r>
          </a:p>
        </p:txBody>
      </p:sp>
      <p:pic>
        <p:nvPicPr>
          <p:cNvPr id="43155" name="Picture 1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2758" y="1299238"/>
            <a:ext cx="6007133" cy="1798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3485" y="5945496"/>
            <a:ext cx="6768992" cy="493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图文框 9">
            <a:hlinkClick r:id="rId4"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8852"/>
                                        </p:tgtEl>
                                        <p:attrNameLst>
                                          <p:attrName>style.visibility</p:attrName>
                                        </p:attrNameLst>
                                      </p:cBhvr>
                                      <p:to>
                                        <p:strVal val="visible"/>
                                      </p:to>
                                    </p:set>
                                    <p:animEffect transition="in" filter="wipe(left)">
                                      <p:cBhvr>
                                        <p:cTn id="7" dur="300"/>
                                        <p:tgtEl>
                                          <p:spTgt spid="788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8853"/>
                                        </p:tgtEl>
                                        <p:attrNameLst>
                                          <p:attrName>style.visibility</p:attrName>
                                        </p:attrNameLst>
                                      </p:cBhvr>
                                      <p:to>
                                        <p:strVal val="visible"/>
                                      </p:to>
                                    </p:set>
                                    <p:animEffect transition="in" filter="wipe(left)">
                                      <p:cBhvr>
                                        <p:cTn id="12" dur="300"/>
                                        <p:tgtEl>
                                          <p:spTgt spid="788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6322"/>
                                        </p:tgtEl>
                                        <p:attrNameLst>
                                          <p:attrName>style.visibility</p:attrName>
                                        </p:attrNameLst>
                                      </p:cBhvr>
                                      <p:to>
                                        <p:strVal val="visible"/>
                                      </p:to>
                                    </p:set>
                                    <p:animEffect transition="in" filter="wipe(left)">
                                      <p:cBhvr>
                                        <p:cTn id="17" dur="500"/>
                                        <p:tgtEl>
                                          <p:spTgt spid="563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3155"/>
                                        </p:tgtEl>
                                        <p:attrNameLst>
                                          <p:attrName>style.visibility</p:attrName>
                                        </p:attrNameLst>
                                      </p:cBhvr>
                                      <p:to>
                                        <p:strVal val="visible"/>
                                      </p:to>
                                    </p:set>
                                    <p:animEffect transition="in" filter="wipe(left)">
                                      <p:cBhvr>
                                        <p:cTn id="22" dur="500"/>
                                        <p:tgtEl>
                                          <p:spTgt spid="4315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8855"/>
                                        </p:tgtEl>
                                        <p:attrNameLst>
                                          <p:attrName>style.visibility</p:attrName>
                                        </p:attrNameLst>
                                      </p:cBhvr>
                                      <p:to>
                                        <p:strVal val="visible"/>
                                      </p:to>
                                    </p:set>
                                    <p:animEffect transition="in" filter="wipe(left)">
                                      <p:cBhvr>
                                        <p:cTn id="27" dur="300"/>
                                        <p:tgtEl>
                                          <p:spTgt spid="788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8856"/>
                                        </p:tgtEl>
                                        <p:attrNameLst>
                                          <p:attrName>style.visibility</p:attrName>
                                        </p:attrNameLst>
                                      </p:cBhvr>
                                      <p:to>
                                        <p:strVal val="visible"/>
                                      </p:to>
                                    </p:set>
                                    <p:animEffect transition="in" filter="wipe(left)">
                                      <p:cBhvr>
                                        <p:cTn id="32" dur="300"/>
                                        <p:tgtEl>
                                          <p:spTgt spid="7885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8857"/>
                                        </p:tgtEl>
                                        <p:attrNameLst>
                                          <p:attrName>style.visibility</p:attrName>
                                        </p:attrNameLst>
                                      </p:cBhvr>
                                      <p:to>
                                        <p:strVal val="visible"/>
                                      </p:to>
                                    </p:set>
                                    <p:animEffect transition="in" filter="wipe(left)">
                                      <p:cBhvr>
                                        <p:cTn id="37" dur="300"/>
                                        <p:tgtEl>
                                          <p:spTgt spid="78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autoUpdateAnimBg="0"/>
      <p:bldP spid="78853" grpId="0" autoUpdateAnimBg="0"/>
      <p:bldP spid="78855" grpId="0" autoUpdateAnimBg="0"/>
      <p:bldP spid="78856" grpId="0" autoUpdateAnimBg="0"/>
      <p:bldP spid="78857"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3978996-B608-4E76-B2A3-AFB4F2457FCC}" type="slidenum">
              <a:rPr kumimoji="0" lang="zh-CN" altLang="en-US" sz="2000" smtClean="0">
                <a:solidFill>
                  <a:srgbClr val="0000FF"/>
                </a:solidFill>
              </a:rPr>
              <a:pPr eaLnBrk="1" hangingPunct="1"/>
              <a:t>52</a:t>
            </a:fld>
            <a:endParaRPr kumimoji="0" lang="en-US" altLang="zh-CN" sz="2000" smtClean="0">
              <a:solidFill>
                <a:srgbClr val="0000FF"/>
              </a:solidFill>
            </a:endParaRPr>
          </a:p>
        </p:txBody>
      </p:sp>
      <p:sp>
        <p:nvSpPr>
          <p:cNvPr id="22545" name="Text Box 17"/>
          <p:cNvSpPr txBox="1">
            <a:spLocks noChangeArrowheads="1"/>
          </p:cNvSpPr>
          <p:nvPr/>
        </p:nvSpPr>
        <p:spPr bwMode="auto">
          <a:xfrm>
            <a:off x="500063" y="771525"/>
            <a:ext cx="409857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3200" b="1" dirty="0">
                <a:solidFill>
                  <a:srgbClr val="FF3300"/>
                </a:solidFill>
              </a:rPr>
              <a:t>本章重点:</a:t>
            </a:r>
          </a:p>
        </p:txBody>
      </p:sp>
      <p:sp>
        <p:nvSpPr>
          <p:cNvPr id="22546" name="Text Box 18"/>
          <p:cNvSpPr txBox="1">
            <a:spLocks noChangeArrowheads="1"/>
          </p:cNvSpPr>
          <p:nvPr/>
        </p:nvSpPr>
        <p:spPr bwMode="auto">
          <a:xfrm>
            <a:off x="602035" y="1647825"/>
            <a:ext cx="8386763" cy="2443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1.尺寸链图的画法；</a:t>
            </a:r>
          </a:p>
          <a:p>
            <a:pPr eaLnBrk="1" hangingPunct="1">
              <a:spcBef>
                <a:spcPct val="50000"/>
              </a:spcBef>
            </a:pPr>
            <a:r>
              <a:rPr lang="zh-CN" altLang="en-US" sz="2800" b="1" dirty="0"/>
              <a:t>2.尺寸链的组成以及封闭环和增减环的判别方法；</a:t>
            </a:r>
          </a:p>
          <a:p>
            <a:pPr eaLnBrk="1" hangingPunct="1">
              <a:spcBef>
                <a:spcPct val="50000"/>
              </a:spcBef>
            </a:pPr>
            <a:r>
              <a:rPr lang="zh-CN" altLang="en-US" sz="2800" b="1" dirty="0"/>
              <a:t>3.极值法解尺寸链的基本计算公式；</a:t>
            </a:r>
          </a:p>
          <a:p>
            <a:pPr eaLnBrk="1" hangingPunct="1">
              <a:spcBef>
                <a:spcPct val="50000"/>
              </a:spcBef>
            </a:pPr>
            <a:r>
              <a:rPr lang="zh-CN" altLang="en-US" sz="2800" b="1" dirty="0"/>
              <a:t>4.极值法计算尺寸链—正计算和中间计算。</a:t>
            </a:r>
          </a:p>
        </p:txBody>
      </p:sp>
      <p:sp>
        <p:nvSpPr>
          <p:cNvPr id="5" name="图文框 4">
            <a:hlinkClick r:id="rId2"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2545">
                                            <p:txEl>
                                              <p:pRg st="0" end="0"/>
                                            </p:txEl>
                                          </p:spTgt>
                                        </p:tgtEl>
                                        <p:attrNameLst>
                                          <p:attrName>style.visibility</p:attrName>
                                        </p:attrNameLst>
                                      </p:cBhvr>
                                      <p:to>
                                        <p:strVal val="visible"/>
                                      </p:to>
                                    </p:set>
                                    <p:animEffect transition="in" filter="wipe(left)">
                                      <p:cBhvr>
                                        <p:cTn id="7" dur="500"/>
                                        <p:tgtEl>
                                          <p:spTgt spid="2254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46">
                                            <p:txEl>
                                              <p:pRg st="0" end="0"/>
                                            </p:txEl>
                                          </p:spTgt>
                                        </p:tgtEl>
                                        <p:attrNameLst>
                                          <p:attrName>style.visibility</p:attrName>
                                        </p:attrNameLst>
                                      </p:cBhvr>
                                      <p:to>
                                        <p:strVal val="visible"/>
                                      </p:to>
                                    </p:set>
                                    <p:animEffect transition="in" filter="wipe(left)">
                                      <p:cBhvr>
                                        <p:cTn id="12" dur="500"/>
                                        <p:tgtEl>
                                          <p:spTgt spid="2254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46">
                                            <p:txEl>
                                              <p:pRg st="1" end="1"/>
                                            </p:txEl>
                                          </p:spTgt>
                                        </p:tgtEl>
                                        <p:attrNameLst>
                                          <p:attrName>style.visibility</p:attrName>
                                        </p:attrNameLst>
                                      </p:cBhvr>
                                      <p:to>
                                        <p:strVal val="visible"/>
                                      </p:to>
                                    </p:set>
                                    <p:animEffect transition="in" filter="wipe(left)">
                                      <p:cBhvr>
                                        <p:cTn id="17" dur="500"/>
                                        <p:tgtEl>
                                          <p:spTgt spid="22546">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46">
                                            <p:txEl>
                                              <p:pRg st="2" end="2"/>
                                            </p:txEl>
                                          </p:spTgt>
                                        </p:tgtEl>
                                        <p:attrNameLst>
                                          <p:attrName>style.visibility</p:attrName>
                                        </p:attrNameLst>
                                      </p:cBhvr>
                                      <p:to>
                                        <p:strVal val="visible"/>
                                      </p:to>
                                    </p:set>
                                    <p:animEffect transition="in" filter="wipe(left)">
                                      <p:cBhvr>
                                        <p:cTn id="22" dur="500"/>
                                        <p:tgtEl>
                                          <p:spTgt spid="22546">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46">
                                            <p:txEl>
                                              <p:pRg st="3" end="3"/>
                                            </p:txEl>
                                          </p:spTgt>
                                        </p:tgtEl>
                                        <p:attrNameLst>
                                          <p:attrName>style.visibility</p:attrName>
                                        </p:attrNameLst>
                                      </p:cBhvr>
                                      <p:to>
                                        <p:strVal val="visible"/>
                                      </p:to>
                                    </p:set>
                                    <p:animEffect transition="in" filter="wipe(left)">
                                      <p:cBhvr>
                                        <p:cTn id="27" dur="500"/>
                                        <p:tgtEl>
                                          <p:spTgt spid="225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5" grpId="0" build="p" autoUpdateAnimBg="0" advAuto="1000"/>
      <p:bldP spid="22546"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EA3DC34-54AA-4620-BB4C-5B647427C9BC}" type="slidenum">
              <a:rPr kumimoji="0" lang="zh-CN" altLang="en-US" sz="2000" smtClean="0">
                <a:solidFill>
                  <a:srgbClr val="0000FF"/>
                </a:solidFill>
              </a:rPr>
              <a:pPr eaLnBrk="1" hangingPunct="1"/>
              <a:t>53</a:t>
            </a:fld>
            <a:endParaRPr kumimoji="0" lang="en-US" altLang="zh-CN" sz="2000" smtClean="0">
              <a:solidFill>
                <a:srgbClr val="0000FF"/>
              </a:solidFill>
            </a:endParaRPr>
          </a:p>
        </p:txBody>
      </p:sp>
      <p:sp>
        <p:nvSpPr>
          <p:cNvPr id="2" name="矩形 1"/>
          <p:cNvSpPr>
            <a:spLocks noChangeArrowheads="1"/>
          </p:cNvSpPr>
          <p:nvPr/>
        </p:nvSpPr>
        <p:spPr bwMode="auto">
          <a:xfrm>
            <a:off x="2180533" y="371274"/>
            <a:ext cx="425151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dirty="0"/>
              <a:t> </a:t>
            </a:r>
            <a:r>
              <a:rPr lang="en-US" altLang="zh-CN" b="1" dirty="0"/>
              <a:t>11. 3  </a:t>
            </a:r>
            <a:r>
              <a:rPr lang="zh-CN" altLang="en-US" b="1" dirty="0"/>
              <a:t>用概率法计算尺寸链   </a:t>
            </a:r>
            <a:endParaRPr lang="zh-CN" altLang="en-US" b="1" dirty="0">
              <a:solidFill>
                <a:srgbClr val="FF0000"/>
              </a:solidFill>
            </a:endParaRPr>
          </a:p>
        </p:txBody>
      </p:sp>
      <p:sp>
        <p:nvSpPr>
          <p:cNvPr id="4" name="矩形 2"/>
          <p:cNvSpPr>
            <a:spLocks noChangeArrowheads="1"/>
          </p:cNvSpPr>
          <p:nvPr/>
        </p:nvSpPr>
        <p:spPr bwMode="auto">
          <a:xfrm>
            <a:off x="203966" y="2898981"/>
            <a:ext cx="855712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t>          </a:t>
            </a:r>
            <a:r>
              <a:rPr lang="zh-CN" altLang="en-US" b="1" dirty="0" smtClean="0"/>
              <a:t>设形成</a:t>
            </a:r>
            <a:r>
              <a:rPr lang="zh-CN" altLang="en-US" b="1" dirty="0"/>
              <a:t>尺寸链的各组成环视为一系列独立的随机变量。 </a:t>
            </a:r>
          </a:p>
          <a:p>
            <a:r>
              <a:rPr lang="zh-CN" altLang="en-US" b="1" dirty="0"/>
              <a:t> </a:t>
            </a:r>
            <a:r>
              <a:rPr lang="zh-CN" altLang="en-US" b="1" dirty="0" smtClean="0"/>
              <a:t>假定</a:t>
            </a:r>
            <a:r>
              <a:rPr lang="zh-CN" altLang="en-US" b="1" dirty="0"/>
              <a:t>各组成环的尺寸都按正态分布</a:t>
            </a:r>
            <a:r>
              <a:rPr lang="en-US" altLang="zh-CN" b="1" dirty="0"/>
              <a:t>,</a:t>
            </a:r>
            <a:r>
              <a:rPr lang="zh-CN" altLang="en-US" b="1" dirty="0"/>
              <a:t>则封闭环也必按正态分布。由第 </a:t>
            </a:r>
            <a:r>
              <a:rPr lang="en-US" altLang="zh-CN" b="1" dirty="0"/>
              <a:t>2 </a:t>
            </a:r>
            <a:r>
              <a:rPr lang="zh-CN" altLang="en-US" b="1" dirty="0"/>
              <a:t>章中的误差理论可知</a:t>
            </a:r>
            <a:r>
              <a:rPr lang="en-US" altLang="zh-CN" b="1" dirty="0"/>
              <a:t>,</a:t>
            </a:r>
            <a:r>
              <a:rPr lang="zh-CN" altLang="en-US" b="1" dirty="0"/>
              <a:t>随机误差应按方和根法合成</a:t>
            </a:r>
            <a:r>
              <a:rPr lang="en-US" altLang="zh-CN" b="1" dirty="0"/>
              <a:t>,</a:t>
            </a:r>
            <a:r>
              <a:rPr lang="zh-CN" altLang="en-US" b="1" dirty="0"/>
              <a:t>故式</a:t>
            </a:r>
            <a:r>
              <a:rPr lang="en-US" altLang="zh-CN" b="1" dirty="0"/>
              <a:t>(11.6) </a:t>
            </a:r>
            <a:r>
              <a:rPr lang="zh-CN" altLang="en-US" b="1" dirty="0"/>
              <a:t>将变成</a:t>
            </a:r>
          </a:p>
        </p:txBody>
      </p:sp>
      <p:sp>
        <p:nvSpPr>
          <p:cNvPr id="3" name="矩形 2"/>
          <p:cNvSpPr/>
          <p:nvPr/>
        </p:nvSpPr>
        <p:spPr>
          <a:xfrm>
            <a:off x="854800" y="931484"/>
            <a:ext cx="7435655" cy="461665"/>
          </a:xfrm>
          <a:prstGeom prst="rect">
            <a:avLst/>
          </a:prstGeom>
        </p:spPr>
        <p:txBody>
          <a:bodyPr wrap="square">
            <a:spAutoFit/>
          </a:bodyPr>
          <a:lstStyle/>
          <a:p>
            <a:r>
              <a:rPr lang="en-US" altLang="zh-CN" b="1" dirty="0"/>
              <a:t>11. 3. 1  </a:t>
            </a:r>
            <a:r>
              <a:rPr lang="zh-CN" altLang="en-US" b="1" dirty="0"/>
              <a:t>概率法计算尺寸链的基本步骤和计算公式 </a:t>
            </a:r>
            <a:endParaRPr lang="en-US" altLang="zh-CN" b="1" dirty="0"/>
          </a:p>
        </p:txBody>
      </p:sp>
      <p:sp>
        <p:nvSpPr>
          <p:cNvPr id="5" name="矩形 4"/>
          <p:cNvSpPr/>
          <p:nvPr/>
        </p:nvSpPr>
        <p:spPr>
          <a:xfrm>
            <a:off x="203966" y="1373536"/>
            <a:ext cx="8292919" cy="1569660"/>
          </a:xfrm>
          <a:prstGeom prst="rect">
            <a:avLst/>
          </a:prstGeom>
        </p:spPr>
        <p:txBody>
          <a:bodyPr wrap="square">
            <a:spAutoFit/>
          </a:bodyPr>
          <a:lstStyle/>
          <a:p>
            <a:r>
              <a:rPr lang="zh-CN" altLang="en-US" b="1" dirty="0" smtClean="0"/>
              <a:t>         概率</a:t>
            </a:r>
            <a:r>
              <a:rPr lang="zh-CN" altLang="en-US" b="1" dirty="0"/>
              <a:t>法</a:t>
            </a:r>
            <a:r>
              <a:rPr lang="en-US" altLang="zh-CN" b="1" dirty="0"/>
              <a:t>(</a:t>
            </a:r>
            <a:r>
              <a:rPr lang="zh-CN" altLang="en-US" b="1" dirty="0"/>
              <a:t>大数互换法</a:t>
            </a:r>
            <a:r>
              <a:rPr lang="en-US" altLang="zh-CN" b="1" dirty="0"/>
              <a:t>) </a:t>
            </a:r>
            <a:r>
              <a:rPr lang="zh-CN" altLang="en-US" b="1" dirty="0"/>
              <a:t>是根据概率论的基本原理对尺寸链进行计算的方法。用概率法进行尺寸链计算和用极值法进行尺寸链计算的基本步骤是相同的</a:t>
            </a:r>
            <a:r>
              <a:rPr lang="en-US" altLang="zh-CN" b="1" dirty="0"/>
              <a:t>,</a:t>
            </a:r>
            <a:r>
              <a:rPr lang="zh-CN" altLang="en-US" b="1" dirty="0"/>
              <a:t>只是使用的有些数学关系式不同</a:t>
            </a:r>
            <a:r>
              <a:rPr lang="zh-CN" altLang="en-US" b="1" dirty="0" smtClean="0"/>
              <a:t>。</a:t>
            </a:r>
            <a:r>
              <a:rPr lang="en-US" altLang="zh-CN" b="1" dirty="0" smtClean="0"/>
              <a:t>        </a:t>
            </a:r>
            <a:endParaRPr lang="zh-CN" altLang="en-US" b="1" dirty="0"/>
          </a:p>
        </p:txBody>
      </p:sp>
      <p:sp>
        <p:nvSpPr>
          <p:cNvPr id="13" name="矩形 12"/>
          <p:cNvSpPr/>
          <p:nvPr/>
        </p:nvSpPr>
        <p:spPr>
          <a:xfrm>
            <a:off x="668214" y="5859036"/>
            <a:ext cx="7276148" cy="461665"/>
          </a:xfrm>
          <a:prstGeom prst="rect">
            <a:avLst/>
          </a:prstGeom>
        </p:spPr>
        <p:txBody>
          <a:bodyPr wrap="square">
            <a:spAutoFit/>
          </a:bodyPr>
          <a:lstStyle/>
          <a:p>
            <a:r>
              <a:rPr lang="zh-CN" altLang="en-US" b="1" dirty="0">
                <a:solidFill>
                  <a:srgbClr val="FF0000"/>
                </a:solidFill>
              </a:rPr>
              <a:t>即封闭环的公差为各组成环公差平方和的</a:t>
            </a:r>
            <a:r>
              <a:rPr lang="zh-CN" altLang="en-US" b="1" dirty="0" smtClean="0">
                <a:solidFill>
                  <a:srgbClr val="FF0000"/>
                </a:solidFill>
              </a:rPr>
              <a:t>平方根</a:t>
            </a:r>
            <a:r>
              <a:rPr lang="zh-CN" altLang="en-US" b="1" dirty="0" smtClean="0"/>
              <a:t>。</a:t>
            </a:r>
            <a:endParaRPr lang="zh-CN" altLang="en-US" b="1" dirty="0"/>
          </a:p>
        </p:txBody>
      </p:sp>
      <p:grpSp>
        <p:nvGrpSpPr>
          <p:cNvPr id="11" name="组合 10"/>
          <p:cNvGrpSpPr/>
          <p:nvPr/>
        </p:nvGrpSpPr>
        <p:grpSpPr>
          <a:xfrm>
            <a:off x="2306281" y="4215769"/>
            <a:ext cx="4840853" cy="1529201"/>
            <a:chOff x="2883069" y="4215769"/>
            <a:chExt cx="4840853" cy="1529201"/>
          </a:xfrm>
          <a:noFill/>
        </p:grpSpPr>
        <mc:AlternateContent xmlns:mc="http://schemas.openxmlformats.org/markup-compatibility/2006" xmlns:a14="http://schemas.microsoft.com/office/drawing/2010/main">
          <mc:Choice Requires="a14">
            <p:sp>
              <p:nvSpPr>
                <p:cNvPr id="8" name="TextBox 7"/>
                <p:cNvSpPr txBox="1"/>
                <p:nvPr/>
              </p:nvSpPr>
              <p:spPr>
                <a:xfrm>
                  <a:off x="2883069" y="4215769"/>
                  <a:ext cx="2686929" cy="1529201"/>
                </a:xfrm>
                <a:prstGeom prst="rect">
                  <a:avLst/>
                </a:prstGeom>
                <a:grpFill/>
                <a:ln w="28575">
                  <a:solidFill>
                    <a:srgbClr val="FF0000"/>
                  </a:solidFill>
                </a:ln>
              </p:spPr>
              <p:txBody>
                <a:bodyPr wrap="square" rtlCol="0">
                  <a:spAutoFit/>
                </a:bodyPr>
                <a:lstStyle/>
                <a:p>
                  <a:pPr/>
                  <a14:m>
                    <m:oMathPara xmlns:m="http://schemas.openxmlformats.org/officeDocument/2006/math">
                      <m:oMathParaPr>
                        <m:jc m:val="left"/>
                      </m:oMathParaPr>
                      <m:oMath xmlns:m="http://schemas.openxmlformats.org/officeDocument/2006/math">
                        <m:r>
                          <a:rPr lang="en-US" altLang="zh-CN" b="0" i="1" smtClean="0">
                            <a:latin typeface="Cambria Math"/>
                          </a:rPr>
                          <m:t> </m:t>
                        </m:r>
                        <m:sSub>
                          <m:sSubPr>
                            <m:ctrlPr>
                              <a:rPr lang="en-US" altLang="zh-CN" b="0" i="1" smtClean="0">
                                <a:latin typeface="Cambria Math"/>
                              </a:rPr>
                            </m:ctrlPr>
                          </m:sSubPr>
                          <m:e>
                            <m:r>
                              <a:rPr lang="en-US" altLang="zh-CN" b="0" i="1" smtClean="0">
                                <a:latin typeface="Cambria Math"/>
                              </a:rPr>
                              <m:t>𝑇</m:t>
                            </m:r>
                          </m:e>
                          <m:sub>
                            <m:r>
                              <a:rPr lang="en-US" altLang="zh-CN" b="0" i="1" smtClean="0">
                                <a:latin typeface="Cambria Math"/>
                              </a:rPr>
                              <m:t>0</m:t>
                            </m:r>
                          </m:sub>
                        </m:sSub>
                        <m:r>
                          <a:rPr lang="en-US" altLang="zh-CN" b="0" i="1" smtClean="0">
                            <a:latin typeface="Cambria Math"/>
                          </a:rPr>
                          <m:t> =</m:t>
                        </m:r>
                        <m:rad>
                          <m:radPr>
                            <m:degHide m:val="on"/>
                            <m:ctrlPr>
                              <a:rPr lang="zh-CN" altLang="en-US" i="1" smtClean="0">
                                <a:latin typeface="Cambria Math"/>
                              </a:rPr>
                            </m:ctrlPr>
                          </m:radPr>
                          <m:deg/>
                          <m:e>
                            <m:nary>
                              <m:naryPr>
                                <m:chr m:val="∑"/>
                                <m:ctrlPr>
                                  <a:rPr lang="zh-CN" altLang="en-US" i="1" smtClean="0">
                                    <a:latin typeface="Cambria Math"/>
                                  </a:rPr>
                                </m:ctrlPr>
                              </m:naryPr>
                              <m:sub>
                                <m:r>
                                  <m:rPr>
                                    <m:brk m:alnAt="23"/>
                                  </m:rPr>
                                  <a:rPr lang="en-US" altLang="zh-CN" b="0" i="1" smtClean="0">
                                    <a:latin typeface="Cambria Math"/>
                                  </a:rPr>
                                  <m:t>𝑖</m:t>
                                </m:r>
                              </m:sub>
                              <m:sup>
                                <m:r>
                                  <a:rPr lang="en-US" altLang="zh-CN" b="0" i="1" smtClean="0">
                                    <a:latin typeface="Cambria Math"/>
                                  </a:rPr>
                                  <m:t>𝑛</m:t>
                                </m:r>
                                <m:r>
                                  <a:rPr lang="en-US" altLang="zh-CN" b="0" i="1" smtClean="0">
                                    <a:latin typeface="Cambria Math"/>
                                  </a:rPr>
                                  <m:t>−1</m:t>
                                </m:r>
                              </m:sup>
                              <m:e>
                                <m:sSubSup>
                                  <m:sSubSupPr>
                                    <m:ctrlPr>
                                      <a:rPr lang="en-US" altLang="zh-CN" i="1" smtClean="0">
                                        <a:latin typeface="Cambria Math"/>
                                      </a:rPr>
                                    </m:ctrlPr>
                                  </m:sSubSupPr>
                                  <m:e>
                                    <m:r>
                                      <a:rPr lang="en-US" altLang="zh-CN" b="0" i="1" smtClean="0">
                                        <a:latin typeface="Cambria Math"/>
                                      </a:rPr>
                                      <m:t>𝑇</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𝑖</m:t>
                                        </m:r>
                                      </m:sub>
                                    </m:sSub>
                                  </m:sub>
                                  <m:sup>
                                    <m:r>
                                      <a:rPr lang="en-US" altLang="zh-CN" b="0" i="1" smtClean="0">
                                        <a:latin typeface="Cambria Math"/>
                                      </a:rPr>
                                      <m:t>2</m:t>
                                    </m:r>
                                  </m:sup>
                                </m:sSubSup>
                              </m:e>
                            </m:nary>
                          </m:e>
                        </m:rad>
                      </m:oMath>
                    </m:oMathPara>
                  </a14:m>
                  <a:endParaRPr lang="zh-CN" alt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2883069" y="4215769"/>
                  <a:ext cx="2686929" cy="1529201"/>
                </a:xfrm>
                <a:prstGeom prst="rect">
                  <a:avLst/>
                </a:prstGeom>
                <a:blipFill rotWithShape="1">
                  <a:blip r:embed="rId2"/>
                  <a:stretch>
                    <a:fillRect/>
                  </a:stretch>
                </a:blipFill>
              </p:spPr>
              <p:txBody>
                <a:bodyPr/>
                <a:lstStyle/>
                <a:p>
                  <a:r>
                    <a:rPr lang="zh-CN" altLang="en-US">
                      <a:noFill/>
                    </a:rPr>
                    <a:t> </a:t>
                  </a:r>
                </a:p>
              </p:txBody>
            </p:sp>
          </mc:Fallback>
        </mc:AlternateContent>
        <p:sp>
          <p:nvSpPr>
            <p:cNvPr id="9" name="TextBox 8"/>
            <p:cNvSpPr txBox="1"/>
            <p:nvPr/>
          </p:nvSpPr>
          <p:spPr>
            <a:xfrm>
              <a:off x="6499225" y="4811150"/>
              <a:ext cx="1224697" cy="461665"/>
            </a:xfrm>
            <a:prstGeom prst="rect">
              <a:avLst/>
            </a:prstGeom>
            <a:grpFill/>
            <a:ln w="28575">
              <a:solidFill>
                <a:srgbClr val="FF0000"/>
              </a:solidFill>
            </a:ln>
          </p:spPr>
          <p:txBody>
            <a:bodyPr wrap="square" rtlCol="0">
              <a:spAutoFit/>
            </a:bodyPr>
            <a:lstStyle/>
            <a:p>
              <a:r>
                <a:rPr lang="en-US" altLang="zh-CN" dirty="0" smtClean="0"/>
                <a:t>(11.9)</a:t>
              </a:r>
              <a:endParaRPr lang="zh-CN" altLang="en-US" dirty="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5"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54</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535811" y="322719"/>
                <a:ext cx="7480736" cy="1233543"/>
              </a:xfrm>
              <a:prstGeom prst="rect">
                <a:avLst/>
              </a:prstGeom>
            </p:spPr>
            <p:txBody>
              <a:bodyPr wrap="square">
                <a:spAutoFit/>
              </a:bodyPr>
              <a:lstStyle/>
              <a:p>
                <a:r>
                  <a:rPr lang="zh-CN" altLang="en-US" b="1" dirty="0" smtClean="0"/>
                  <a:t>         又</a:t>
                </a:r>
                <a:r>
                  <a:rPr lang="zh-CN" altLang="en-US" b="1" dirty="0"/>
                  <a:t>假定各组成环尺寸分布中心都与公差带中心</a:t>
                </a:r>
                <a:r>
                  <a:rPr lang="zh-CN" altLang="en-US" b="1" dirty="0" smtClean="0"/>
                  <a:t>重合</a:t>
                </a:r>
                <a:r>
                  <a:rPr lang="en-US" altLang="zh-CN" b="1" dirty="0" smtClean="0"/>
                  <a:t>,</a:t>
                </a:r>
                <a:r>
                  <a:rPr lang="zh-CN" altLang="en-US" b="1" dirty="0" smtClean="0"/>
                  <a:t>如图</a:t>
                </a:r>
                <a:r>
                  <a:rPr lang="en-US" altLang="zh-CN" b="1" dirty="0" smtClean="0"/>
                  <a:t>11.11 </a:t>
                </a:r>
                <a:r>
                  <a:rPr lang="zh-CN" altLang="en-US" b="1" dirty="0" smtClean="0"/>
                  <a:t>所示</a:t>
                </a:r>
                <a:r>
                  <a:rPr lang="zh-CN" altLang="en-US" b="1" dirty="0"/>
                  <a:t>。</a:t>
                </a:r>
                <a:r>
                  <a:rPr lang="zh-CN" altLang="en-US" b="1" dirty="0" smtClean="0"/>
                  <a:t>于是</a:t>
                </a:r>
                <a:r>
                  <a:rPr lang="zh-CN" altLang="en-US" b="1" dirty="0">
                    <a:solidFill>
                      <a:srgbClr val="FF0000"/>
                    </a:solidFill>
                  </a:rPr>
                  <a:t>各</a:t>
                </a:r>
                <a:r>
                  <a:rPr lang="zh-CN" altLang="en-US" b="1" dirty="0" smtClean="0">
                    <a:solidFill>
                      <a:srgbClr val="FF0000"/>
                    </a:solidFill>
                  </a:rPr>
                  <a:t>组成环</a:t>
                </a:r>
                <a:r>
                  <a:rPr lang="zh-CN" altLang="en-US" b="1" dirty="0"/>
                  <a:t>的公称尺寸及</a:t>
                </a:r>
                <a:r>
                  <a:rPr lang="zh-CN" altLang="en-US" b="1" dirty="0" smtClean="0"/>
                  <a:t>极限偏差</a:t>
                </a:r>
                <a:r>
                  <a:rPr lang="en-US" altLang="zh-CN"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𝒊</m:t>
                        </m:r>
                      </m:sub>
                    </m:sSub>
                  </m:oMath>
                </a14:m>
                <a:r>
                  <a:rPr lang="en-US" altLang="zh-CN" b="1" dirty="0" smtClean="0"/>
                  <a:t>,</a:t>
                </a:r>
                <a14:m>
                  <m:oMath xmlns:m="http://schemas.openxmlformats.org/officeDocument/2006/math">
                    <m:sSub>
                      <m:sSubPr>
                        <m:ctrlPr>
                          <a:rPr lang="en-US" altLang="zh-CN" b="1" i="1" dirty="0" smtClean="0">
                            <a:latin typeface="Cambria Math"/>
                          </a:rPr>
                        </m:ctrlPr>
                      </m:sSubPr>
                      <m:e>
                        <m:r>
                          <a:rPr lang="en-US" altLang="zh-CN" b="1" i="0" dirty="0" smtClean="0">
                            <a:latin typeface="Cambria Math"/>
                          </a:rPr>
                          <m:t>𝐄𝐒</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𝒊</m:t>
                            </m:r>
                          </m:sub>
                        </m:sSub>
                      </m:sub>
                    </m:sSub>
                    <m:r>
                      <a:rPr lang="zh-CN" altLang="en-US" b="1" i="1" dirty="0" smtClean="0">
                        <a:latin typeface="Cambria Math"/>
                      </a:rPr>
                      <m:t>、</m:t>
                    </m:r>
                    <m:sSub>
                      <m:sSubPr>
                        <m:ctrlPr>
                          <a:rPr lang="en-US" altLang="zh-CN" b="1" i="1" dirty="0">
                            <a:latin typeface="Cambria Math"/>
                          </a:rPr>
                        </m:ctrlPr>
                      </m:sSubPr>
                      <m:e>
                        <m:r>
                          <a:rPr lang="en-US" altLang="zh-CN" b="1" i="0" dirty="0">
                            <a:latin typeface="Cambria Math"/>
                          </a:rPr>
                          <m:t>𝐄</m:t>
                        </m:r>
                        <m:r>
                          <a:rPr lang="zh-CN" altLang="en-US" b="1" i="0" dirty="0" smtClean="0">
                            <a:latin typeface="Cambria Math"/>
                          </a:rPr>
                          <m:t>𝐈</m:t>
                        </m:r>
                      </m:e>
                      <m:sub>
                        <m:sSub>
                          <m:sSubPr>
                            <m:ctrlPr>
                              <a:rPr lang="en-US" altLang="zh-CN" b="1" i="1" dirty="0">
                                <a:latin typeface="Cambria Math"/>
                              </a:rPr>
                            </m:ctrlPr>
                          </m:sSubPr>
                          <m:e>
                            <m:r>
                              <a:rPr lang="en-US" altLang="zh-CN" b="1" i="1" dirty="0">
                                <a:latin typeface="Cambria Math"/>
                              </a:rPr>
                              <m:t>𝑨</m:t>
                            </m:r>
                          </m:e>
                          <m:sub>
                            <m:r>
                              <a:rPr lang="en-US" altLang="zh-CN" b="1" i="1" dirty="0">
                                <a:latin typeface="Cambria Math"/>
                              </a:rPr>
                              <m:t>𝒊</m:t>
                            </m:r>
                          </m:sub>
                        </m:sSub>
                      </m:sub>
                    </m:sSub>
                  </m:oMath>
                </a14:m>
                <a:r>
                  <a:rPr lang="en-US" altLang="zh-CN" b="1" dirty="0" smtClean="0"/>
                  <a:t>)</a:t>
                </a:r>
                <a:r>
                  <a:rPr lang="zh-CN" altLang="en-US" b="1" dirty="0"/>
                  <a:t>可改写</a:t>
                </a:r>
                <a:r>
                  <a:rPr lang="zh-CN" altLang="en-US" b="1" dirty="0" smtClean="0"/>
                  <a:t>为</a:t>
                </a:r>
                <a:endParaRPr lang="zh-CN" altLang="en-US" b="1" dirty="0"/>
              </a:p>
            </p:txBody>
          </p:sp>
        </mc:Choice>
        <mc:Fallback xmlns="">
          <p:sp>
            <p:nvSpPr>
              <p:cNvPr id="3" name="矩形 2"/>
              <p:cNvSpPr>
                <a:spLocks noRot="1" noChangeAspect="1" noMove="1" noResize="1" noEditPoints="1" noAdjustHandles="1" noChangeArrowheads="1" noChangeShapeType="1" noTextEdit="1"/>
              </p:cNvSpPr>
              <p:nvPr/>
            </p:nvSpPr>
            <p:spPr>
              <a:xfrm>
                <a:off x="535811" y="322719"/>
                <a:ext cx="7480736" cy="1233543"/>
              </a:xfrm>
              <a:prstGeom prst="rect">
                <a:avLst/>
              </a:prstGeom>
              <a:blipFill rotWithShape="1">
                <a:blip r:embed="rId3"/>
                <a:stretch>
                  <a:fillRect l="-1304" t="-5446" r="-652" b="-8416"/>
                </a:stretch>
              </a:blipFill>
            </p:spPr>
            <p:txBody>
              <a:bodyPr/>
              <a:lstStyle/>
              <a:p>
                <a:r>
                  <a:rPr lang="zh-CN" altLang="en-US">
                    <a:noFill/>
                  </a:rPr>
                  <a:t> </a:t>
                </a:r>
              </a:p>
            </p:txBody>
          </p:sp>
        </mc:Fallback>
      </mc:AlternateContent>
      <p:pic>
        <p:nvPicPr>
          <p:cNvPr id="440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5215" y="1527365"/>
            <a:ext cx="2495550"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6" name="TextBox 5"/>
              <p:cNvSpPr txBox="1"/>
              <p:nvPr/>
            </p:nvSpPr>
            <p:spPr>
              <a:xfrm>
                <a:off x="1748487" y="1435255"/>
                <a:ext cx="3348111" cy="665503"/>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zh-CN" altLang="en-US" b="0" i="1" smtClean="0">
                            <a:latin typeface="Cambria Math"/>
                          </a:rPr>
                          <m:t>𝐴</m:t>
                        </m:r>
                      </m:e>
                      <m:sub>
                        <m:r>
                          <a:rPr lang="zh-CN" altLang="en-US" b="0" i="1" smtClean="0">
                            <a:latin typeface="Cambria Math"/>
                          </a:rPr>
                          <m:t>𝑖</m:t>
                        </m:r>
                      </m:sub>
                    </m:sSub>
                  </m:oMath>
                </a14:m>
                <a:r>
                  <a:rPr lang="zh-CN" altLang="en-US" dirty="0" smtClean="0"/>
                  <a:t>＋</a:t>
                </a:r>
                <a14:m>
                  <m:oMath xmlns:m="http://schemas.openxmlformats.org/officeDocument/2006/math">
                    <m:sSub>
                      <m:sSubPr>
                        <m:ctrlPr>
                          <a:rPr lang="en-US" altLang="zh-CN" i="1" dirty="0" smtClean="0">
                            <a:latin typeface="Cambria Math"/>
                            <a:ea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r>
                          <a:rPr lang="en-US" altLang="zh-CN" b="0" i="1" dirty="0" smtClean="0">
                            <a:latin typeface="Cambria Math"/>
                            <a:ea typeface="Cambria Math"/>
                          </a:rPr>
                          <m:t>0</m:t>
                        </m:r>
                      </m:sub>
                    </m:sSub>
                    <m:r>
                      <a:rPr lang="en-US" altLang="zh-CN" i="1" dirty="0" smtClean="0">
                        <a:latin typeface="Cambria Math"/>
                        <a:ea typeface="Cambria Math"/>
                      </a:rPr>
                      <m:t>±</m:t>
                    </m:r>
                    <m:f>
                      <m:fPr>
                        <m:ctrlPr>
                          <a:rPr lang="en-US" altLang="zh-CN" i="1" dirty="0" smtClean="0">
                            <a:latin typeface="Cambria Math"/>
                            <a:ea typeface="Cambria Math"/>
                          </a:rPr>
                        </m:ctrlPr>
                      </m:fPr>
                      <m:num>
                        <m:sSub>
                          <m:sSubPr>
                            <m:ctrlPr>
                              <a:rPr lang="en-US" altLang="zh-CN" i="1" dirty="0" smtClean="0">
                                <a:latin typeface="Cambria Math"/>
                                <a:ea typeface="Cambria Math"/>
                              </a:rPr>
                            </m:ctrlPr>
                          </m:sSubPr>
                          <m:e>
                            <m:r>
                              <a:rPr lang="zh-CN" altLang="en-US" b="0" i="1" dirty="0" smtClean="0">
                                <a:latin typeface="Cambria Math"/>
                                <a:ea typeface="Cambria Math"/>
                              </a:rPr>
                              <m:t>𝑇</m:t>
                            </m:r>
                          </m:e>
                          <m:sub>
                            <m:sSub>
                              <m:sSubPr>
                                <m:ctrlPr>
                                  <a:rPr lang="en-US" altLang="zh-CN" i="1" dirty="0" smtClean="0">
                                    <a:latin typeface="Cambria Math"/>
                                    <a:ea typeface="Cambria Math"/>
                                  </a:rPr>
                                </m:ctrlPr>
                              </m:sSubPr>
                              <m:e>
                                <m:r>
                                  <a:rPr lang="zh-CN" altLang="en-US" b="0" i="1" dirty="0" smtClean="0">
                                    <a:latin typeface="Cambria Math"/>
                                    <a:ea typeface="Cambria Math"/>
                                  </a:rPr>
                                  <m:t>𝐴</m:t>
                                </m:r>
                              </m:e>
                              <m:sub>
                                <m:r>
                                  <a:rPr lang="zh-CN" altLang="en-US" b="0" i="1" dirty="0" smtClean="0">
                                    <a:latin typeface="Cambria Math"/>
                                    <a:ea typeface="Cambria Math"/>
                                  </a:rPr>
                                  <m:t>𝑖</m:t>
                                </m:r>
                              </m:sub>
                            </m:sSub>
                          </m:sub>
                        </m:sSub>
                      </m:num>
                      <m:den>
                        <m:r>
                          <a:rPr lang="zh-CN" altLang="en-US" b="0" i="1" dirty="0" smtClean="0">
                            <a:latin typeface="Cambria Math"/>
                            <a:ea typeface="Cambria Math"/>
                          </a:rPr>
                          <m:t>２</m:t>
                        </m:r>
                      </m:den>
                    </m:f>
                  </m:oMath>
                </a14:m>
                <a:endParaRPr lang="zh-CN" alt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1748487" y="1435255"/>
                <a:ext cx="3348111" cy="665503"/>
              </a:xfrm>
              <a:prstGeom prst="rect">
                <a:avLst/>
              </a:prstGeom>
              <a:blipFill rotWithShape="1">
                <a:blip r:embed="rId5"/>
                <a:stretch>
                  <a:fillRect b="-3636"/>
                </a:stretch>
              </a:blipFill>
            </p:spPr>
            <p:txBody>
              <a:bodyPr/>
              <a:lstStyle/>
              <a:p>
                <a:r>
                  <a:rPr lang="zh-CN" altLang="en-US">
                    <a:noFill/>
                  </a:rPr>
                  <a:t> </a:t>
                </a:r>
              </a:p>
            </p:txBody>
          </p:sp>
        </mc:Fallback>
      </mc:AlternateContent>
      <p:sp>
        <p:nvSpPr>
          <p:cNvPr id="7" name="矩形 6"/>
          <p:cNvSpPr/>
          <p:nvPr/>
        </p:nvSpPr>
        <p:spPr>
          <a:xfrm>
            <a:off x="601667" y="2019558"/>
            <a:ext cx="5943601" cy="461665"/>
          </a:xfrm>
          <a:prstGeom prst="rect">
            <a:avLst/>
          </a:prstGeom>
        </p:spPr>
        <p:txBody>
          <a:bodyPr wrap="square">
            <a:spAutoFit/>
          </a:bodyPr>
          <a:lstStyle/>
          <a:p>
            <a:r>
              <a:rPr lang="zh-CN" altLang="en-US" b="1" dirty="0">
                <a:solidFill>
                  <a:srgbClr val="FF0000"/>
                </a:solidFill>
              </a:rPr>
              <a:t>封闭环</a:t>
            </a:r>
            <a:r>
              <a:rPr lang="zh-CN" altLang="en-US" b="1" dirty="0"/>
              <a:t>的公称尺寸及</a:t>
            </a:r>
            <a:r>
              <a:rPr lang="zh-CN" altLang="en-US" b="1" dirty="0" smtClean="0"/>
              <a:t>极限偏差也改写为</a:t>
            </a:r>
            <a:endParaRPr lang="zh-CN" altLang="en-US" b="1" dirty="0"/>
          </a:p>
        </p:txBody>
      </p:sp>
      <mc:AlternateContent xmlns:mc="http://schemas.openxmlformats.org/markup-compatibility/2006" xmlns:a14="http://schemas.microsoft.com/office/drawing/2010/main">
        <mc:Choice Requires="a14">
          <p:sp>
            <p:nvSpPr>
              <p:cNvPr id="8" name="TextBox 7"/>
              <p:cNvSpPr txBox="1"/>
              <p:nvPr/>
            </p:nvSpPr>
            <p:spPr>
              <a:xfrm>
                <a:off x="1748485" y="2456114"/>
                <a:ext cx="3348111" cy="617348"/>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zh-CN" altLang="en-US" b="0" i="1" smtClean="0">
                            <a:latin typeface="Cambria Math"/>
                          </a:rPr>
                          <m:t>𝐴</m:t>
                        </m:r>
                      </m:e>
                      <m:sub>
                        <m:r>
                          <a:rPr lang="en-US" altLang="zh-CN" b="0" i="1" smtClean="0">
                            <a:latin typeface="Cambria Math"/>
                          </a:rPr>
                          <m:t>0</m:t>
                        </m:r>
                      </m:sub>
                    </m:sSub>
                  </m:oMath>
                </a14:m>
                <a:r>
                  <a:rPr lang="zh-CN" altLang="en-US"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r>
                          <a:rPr lang="en-US" altLang="zh-CN" b="0" i="1" dirty="0" smtClean="0">
                            <a:latin typeface="Cambria Math"/>
                          </a:rPr>
                          <m:t>0</m:t>
                        </m:r>
                      </m:sub>
                    </m:sSub>
                    <m:r>
                      <a:rPr lang="en-US" altLang="zh-CN" i="1" dirty="0" smtClean="0">
                        <a:latin typeface="Cambria Math"/>
                        <a:ea typeface="Cambria Math"/>
                      </a:rPr>
                      <m:t>±</m:t>
                    </m:r>
                    <m:f>
                      <m:fPr>
                        <m:ctrlPr>
                          <a:rPr lang="en-US" altLang="zh-CN" i="1" dirty="0" smtClean="0">
                            <a:latin typeface="Cambria Math"/>
                            <a:ea typeface="Cambria Math"/>
                          </a:rPr>
                        </m:ctrlPr>
                      </m:fPr>
                      <m:num>
                        <m:sSub>
                          <m:sSubPr>
                            <m:ctrlPr>
                              <a:rPr lang="en-US" altLang="zh-CN" i="1" dirty="0" smtClean="0">
                                <a:latin typeface="Cambria Math"/>
                                <a:ea typeface="Cambria Math"/>
                              </a:rPr>
                            </m:ctrlPr>
                          </m:sSubPr>
                          <m:e>
                            <m:r>
                              <a:rPr lang="zh-CN" altLang="en-US" b="0" i="1" dirty="0" smtClean="0">
                                <a:latin typeface="Cambria Math"/>
                                <a:ea typeface="Cambria Math"/>
                              </a:rPr>
                              <m:t>𝑇</m:t>
                            </m:r>
                          </m:e>
                          <m:sub>
                            <m:r>
                              <a:rPr lang="en-US" altLang="zh-CN" i="1" dirty="0" smtClean="0">
                                <a:latin typeface="Cambria Math"/>
                                <a:ea typeface="Cambria Math"/>
                              </a:rPr>
                              <m:t>0</m:t>
                            </m:r>
                          </m:sub>
                        </m:sSub>
                      </m:num>
                      <m:den>
                        <m:r>
                          <a:rPr lang="zh-CN" altLang="en-US" b="0" i="1" dirty="0" smtClean="0">
                            <a:latin typeface="Cambria Math"/>
                            <a:ea typeface="Cambria Math"/>
                          </a:rPr>
                          <m:t>２</m:t>
                        </m:r>
                      </m:den>
                    </m:f>
                  </m:oMath>
                </a14:m>
                <a:endParaRPr lang="zh-CN" alt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1748485" y="2456114"/>
                <a:ext cx="3348111" cy="617348"/>
              </a:xfrm>
              <a:prstGeom prst="rect">
                <a:avLst/>
              </a:prstGeom>
              <a:blipFill rotWithShape="1">
                <a:blip r:embed="rId6"/>
                <a:stretch>
                  <a:fillRect b="-4950"/>
                </a:stretch>
              </a:blipFill>
            </p:spPr>
            <p:txBody>
              <a:bodyPr/>
              <a:lstStyle/>
              <a:p>
                <a:r>
                  <a:rPr lang="zh-CN" altLang="en-US">
                    <a:noFill/>
                  </a:rPr>
                  <a:t> </a:t>
                </a:r>
              </a:p>
            </p:txBody>
          </p:sp>
        </mc:Fallback>
      </mc:AlternateContent>
      <p:sp>
        <p:nvSpPr>
          <p:cNvPr id="9" name="矩形 8"/>
          <p:cNvSpPr/>
          <p:nvPr/>
        </p:nvSpPr>
        <p:spPr>
          <a:xfrm>
            <a:off x="443131" y="3163168"/>
            <a:ext cx="3443068" cy="461665"/>
          </a:xfrm>
          <a:prstGeom prst="rect">
            <a:avLst/>
          </a:prstGeom>
        </p:spPr>
        <p:txBody>
          <a:bodyPr wrap="square">
            <a:spAutoFit/>
          </a:bodyPr>
          <a:lstStyle/>
          <a:p>
            <a:r>
              <a:rPr lang="zh-CN" altLang="en-US" b="1" dirty="0" smtClean="0"/>
              <a:t>极值法式（</a:t>
            </a:r>
            <a:r>
              <a:rPr lang="en-US" altLang="zh-CN" b="1" dirty="0" smtClean="0"/>
              <a:t>11.1</a:t>
            </a:r>
            <a:r>
              <a:rPr lang="zh-CN" altLang="en-US" b="1" dirty="0" smtClean="0"/>
              <a:t>）</a:t>
            </a:r>
            <a:endParaRPr lang="zh-CN" altLang="en-US" b="1" dirty="0"/>
          </a:p>
        </p:txBody>
      </p:sp>
      <mc:AlternateContent xmlns:mc="http://schemas.openxmlformats.org/markup-compatibility/2006" xmlns:a14="http://schemas.microsoft.com/office/drawing/2010/main">
        <mc:Choice Requires="a14">
          <p:sp>
            <p:nvSpPr>
              <p:cNvPr id="11" name="TextBox 10"/>
              <p:cNvSpPr txBox="1"/>
              <p:nvPr/>
            </p:nvSpPr>
            <p:spPr>
              <a:xfrm>
                <a:off x="2996405" y="2963452"/>
                <a:ext cx="3587276" cy="870559"/>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altLang="zh-CN" sz="1800" i="1" smtClean="0">
                              <a:latin typeface="Cambria Math"/>
                            </a:rPr>
                          </m:ctrlPr>
                        </m:sSubPr>
                        <m:e>
                          <m:r>
                            <a:rPr lang="en-US" altLang="zh-CN" sz="1800" b="0" i="1" smtClean="0">
                              <a:latin typeface="Cambria Math"/>
                            </a:rPr>
                            <m:t>𝐴</m:t>
                          </m:r>
                        </m:e>
                        <m:sub>
                          <m:r>
                            <a:rPr lang="en-US" altLang="zh-CN" sz="1800" b="0" i="1" smtClean="0">
                              <a:latin typeface="Cambria Math"/>
                            </a:rPr>
                            <m:t>0</m:t>
                          </m:r>
                        </m:sub>
                      </m:sSub>
                      <m:r>
                        <a:rPr lang="en-US" altLang="zh-CN" sz="1800" b="0" i="1" smtClean="0">
                          <a:latin typeface="Cambria Math"/>
                        </a:rPr>
                        <m:t>=</m:t>
                      </m:r>
                      <m:nary>
                        <m:naryPr>
                          <m:chr m:val="∑"/>
                          <m:ctrlPr>
                            <a:rPr lang="zh-CN" altLang="en-US" sz="1800" i="1" smtClean="0">
                              <a:latin typeface="Cambria Math"/>
                            </a:rPr>
                          </m:ctrlPr>
                        </m:naryPr>
                        <m:sub>
                          <m:r>
                            <m:rPr>
                              <m:brk m:alnAt="23"/>
                            </m:rPr>
                            <a:rPr lang="en-US" altLang="zh-CN" sz="1800" b="0" i="1" smtClean="0">
                              <a:latin typeface="Cambria Math"/>
                            </a:rPr>
                            <m:t>𝑖</m:t>
                          </m:r>
                          <m:r>
                            <a:rPr lang="en-US" altLang="zh-CN" sz="1800" b="0" i="1" smtClean="0">
                              <a:latin typeface="Cambria Math"/>
                            </a:rPr>
                            <m:t>=1</m:t>
                          </m:r>
                        </m:sub>
                        <m:sup>
                          <m:r>
                            <a:rPr lang="en-US" altLang="zh-CN" sz="1800" b="0" i="1" smtClean="0">
                              <a:latin typeface="Cambria Math"/>
                            </a:rPr>
                            <m:t>𝑚</m:t>
                          </m:r>
                        </m:sup>
                        <m:e>
                          <m:sSub>
                            <m:sSubPr>
                              <m:ctrlPr>
                                <a:rPr lang="en-US" altLang="zh-CN" sz="1800" i="1" smtClean="0">
                                  <a:latin typeface="Cambria Math"/>
                                </a:rPr>
                              </m:ctrlPr>
                            </m:sSubPr>
                            <m:e>
                              <m:r>
                                <a:rPr lang="en-US" altLang="zh-CN" sz="1800" b="0" i="1" smtClean="0">
                                  <a:latin typeface="Cambria Math"/>
                                </a:rPr>
                                <m:t>𝐴</m:t>
                              </m:r>
                            </m:e>
                            <m:sub>
                              <m:d>
                                <m:dPr>
                                  <m:ctrlPr>
                                    <a:rPr lang="en-US" altLang="zh-CN" sz="1800" b="0" i="1" smtClean="0">
                                      <a:latin typeface="Cambria Math"/>
                                    </a:rPr>
                                  </m:ctrlPr>
                                </m:dPr>
                                <m:e>
                                  <m:r>
                                    <a:rPr lang="en-US" altLang="zh-CN" sz="1800" b="0" i="1" smtClean="0">
                                      <a:latin typeface="Cambria Math"/>
                                    </a:rPr>
                                    <m:t>+</m:t>
                                  </m:r>
                                </m:e>
                              </m:d>
                              <m:r>
                                <a:rPr lang="en-US" altLang="zh-CN" sz="1800" b="0" i="1" smtClean="0">
                                  <a:latin typeface="Cambria Math"/>
                                </a:rPr>
                                <m:t>𝑖</m:t>
                              </m:r>
                            </m:sub>
                          </m:sSub>
                          <m:r>
                            <a:rPr lang="en-US" altLang="zh-CN" sz="1800" b="0" i="1" smtClean="0">
                              <a:latin typeface="Cambria Math"/>
                            </a:rPr>
                            <m:t>−</m:t>
                          </m:r>
                          <m:nary>
                            <m:naryPr>
                              <m:chr m:val="∑"/>
                              <m:ctrlPr>
                                <a:rPr lang="en-US" altLang="zh-CN" sz="1800" b="0" i="1" smtClean="0">
                                  <a:latin typeface="Cambria Math"/>
                                </a:rPr>
                              </m:ctrlPr>
                            </m:naryPr>
                            <m:sub>
                              <m:r>
                                <m:rPr>
                                  <m:brk m:alnAt="23"/>
                                </m:rPr>
                                <a:rPr lang="en-US" altLang="zh-CN" sz="1800" b="0" i="1" smtClean="0">
                                  <a:latin typeface="Cambria Math"/>
                                </a:rPr>
                                <m:t>𝑖</m:t>
                              </m:r>
                              <m:r>
                                <a:rPr lang="en-US" altLang="zh-CN" sz="1800" b="0" i="1" smtClean="0">
                                  <a:latin typeface="Cambria Math"/>
                                </a:rPr>
                                <m:t>=</m:t>
                              </m:r>
                              <m:r>
                                <a:rPr lang="en-US" altLang="zh-CN" sz="1800" b="0" i="1" smtClean="0">
                                  <a:latin typeface="Cambria Math"/>
                                </a:rPr>
                                <m:t>𝑚</m:t>
                              </m:r>
                              <m:r>
                                <a:rPr lang="en-US" altLang="zh-CN" sz="1800" b="0" i="1" smtClean="0">
                                  <a:latin typeface="Cambria Math"/>
                                </a:rPr>
                                <m:t>+1</m:t>
                              </m:r>
                            </m:sub>
                            <m:sup>
                              <m:r>
                                <a:rPr lang="en-US" altLang="zh-CN" sz="1800" b="0" i="1" smtClean="0">
                                  <a:latin typeface="Cambria Math"/>
                                </a:rPr>
                                <m:t>𝑛</m:t>
                              </m:r>
                              <m:r>
                                <a:rPr lang="en-US" altLang="zh-CN" sz="1800" b="0" i="1" smtClean="0">
                                  <a:latin typeface="Cambria Math"/>
                                </a:rPr>
                                <m:t>−1</m:t>
                              </m:r>
                            </m:sup>
                            <m:e>
                              <m:sSub>
                                <m:sSubPr>
                                  <m:ctrlPr>
                                    <a:rPr lang="en-US" altLang="zh-CN" sz="1800" b="0" i="1" smtClean="0">
                                      <a:latin typeface="Cambria Math"/>
                                    </a:rPr>
                                  </m:ctrlPr>
                                </m:sSubPr>
                                <m:e>
                                  <m:r>
                                    <a:rPr lang="en-US" altLang="zh-CN" sz="1800" b="0" i="1" smtClean="0">
                                      <a:latin typeface="Cambria Math"/>
                                    </a:rPr>
                                    <m:t>𝐴</m:t>
                                  </m:r>
                                </m:e>
                                <m:sub>
                                  <m:d>
                                    <m:dPr>
                                      <m:ctrlPr>
                                        <a:rPr lang="en-US" altLang="zh-CN" sz="1800" b="0" i="1" smtClean="0">
                                          <a:latin typeface="Cambria Math"/>
                                        </a:rPr>
                                      </m:ctrlPr>
                                    </m:dPr>
                                    <m:e>
                                      <m:r>
                                        <a:rPr lang="en-US" altLang="zh-CN" sz="1800" b="0" i="1" smtClean="0">
                                          <a:latin typeface="Cambria Math"/>
                                        </a:rPr>
                                        <m:t>−</m:t>
                                      </m:r>
                                    </m:e>
                                  </m:d>
                                  <m:r>
                                    <a:rPr lang="en-US" altLang="zh-CN" sz="1800" b="0" i="1" smtClean="0">
                                      <a:latin typeface="Cambria Math"/>
                                    </a:rPr>
                                    <m:t>𝑖</m:t>
                                  </m:r>
                                </m:sub>
                              </m:sSub>
                              <m:r>
                                <a:rPr lang="en-US" altLang="zh-CN" sz="1800" b="0" i="1" smtClean="0">
                                  <a:latin typeface="Cambria Math"/>
                                </a:rPr>
                                <m:t>  </m:t>
                              </m:r>
                            </m:e>
                          </m:nary>
                        </m:e>
                      </m:nary>
                    </m:oMath>
                  </m:oMathPara>
                </a14:m>
                <a:endParaRPr lang="zh-CN" altLang="en-US" sz="1800" dirty="0"/>
              </a:p>
            </p:txBody>
          </p:sp>
        </mc:Choice>
        <mc:Fallback xmlns="">
          <p:sp>
            <p:nvSpPr>
              <p:cNvPr id="11" name="TextBox 10"/>
              <p:cNvSpPr txBox="1">
                <a:spLocks noRot="1" noChangeAspect="1" noMove="1" noResize="1" noEditPoints="1" noAdjustHandles="1" noChangeArrowheads="1" noChangeShapeType="1" noTextEdit="1"/>
              </p:cNvSpPr>
              <p:nvPr/>
            </p:nvSpPr>
            <p:spPr>
              <a:xfrm>
                <a:off x="2996405" y="2963452"/>
                <a:ext cx="3587276" cy="870559"/>
              </a:xfrm>
              <a:prstGeom prst="rect">
                <a:avLst/>
              </a:prstGeom>
              <a:blipFill rotWithShape="1">
                <a:blip r:embed="rId7"/>
                <a:stretch>
                  <a:fillRect/>
                </a:stretch>
              </a:blipFill>
            </p:spPr>
            <p:txBody>
              <a:bodyPr/>
              <a:lstStyle/>
              <a:p>
                <a:r>
                  <a:rPr lang="zh-CN" altLang="en-US">
                    <a:noFill/>
                  </a:rPr>
                  <a:t> </a:t>
                </a:r>
              </a:p>
            </p:txBody>
          </p:sp>
        </mc:Fallback>
      </mc:AlternateContent>
      <p:sp>
        <p:nvSpPr>
          <p:cNvPr id="12" name="燕尾形箭头 11"/>
          <p:cNvSpPr/>
          <p:nvPr/>
        </p:nvSpPr>
        <p:spPr bwMode="auto">
          <a:xfrm rot="5400000">
            <a:off x="2441153" y="3758058"/>
            <a:ext cx="822819" cy="484632"/>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mc:AlternateContent xmlns:mc="http://schemas.openxmlformats.org/markup-compatibility/2006" xmlns:a14="http://schemas.microsoft.com/office/drawing/2010/main">
        <mc:Choice Requires="a14">
          <p:sp>
            <p:nvSpPr>
              <p:cNvPr id="15" name="TextBox 14"/>
              <p:cNvSpPr txBox="1"/>
              <p:nvPr/>
            </p:nvSpPr>
            <p:spPr>
              <a:xfrm>
                <a:off x="675238" y="4117185"/>
                <a:ext cx="5884557" cy="870559"/>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altLang="zh-CN" sz="1800" i="1" smtClean="0">
                              <a:latin typeface="Cambria Math"/>
                            </a:rPr>
                          </m:ctrlPr>
                        </m:sSubPr>
                        <m:e>
                          <m:r>
                            <a:rPr lang="en-US" altLang="zh-CN" sz="1800" b="0" i="1" smtClean="0">
                              <a:latin typeface="Cambria Math"/>
                            </a:rPr>
                            <m:t>𝐴</m:t>
                          </m:r>
                        </m:e>
                        <m:sub>
                          <m:r>
                            <a:rPr lang="en-US" altLang="zh-CN" sz="1800" b="0" i="1" smtClean="0">
                              <a:latin typeface="Cambria Math"/>
                            </a:rPr>
                            <m:t>0</m:t>
                          </m:r>
                        </m:sub>
                      </m:sSub>
                      <m:r>
                        <a:rPr lang="en-US" altLang="zh-CN" sz="1800" b="0" i="1" smtClean="0">
                          <a:latin typeface="Cambria Math"/>
                        </a:rPr>
                        <m:t>+ </m:t>
                      </m:r>
                      <m:sSub>
                        <m:sSubPr>
                          <m:ctrlPr>
                            <a:rPr lang="en-US" altLang="zh-CN" sz="1800" b="0" i="1" smtClean="0">
                              <a:latin typeface="Cambria Math"/>
                            </a:rPr>
                          </m:ctrlPr>
                        </m:sSubPr>
                        <m:e>
                          <m:r>
                            <a:rPr lang="en-US" altLang="zh-CN" sz="1800" b="0" i="1" smtClean="0">
                              <a:latin typeface="Cambria Math"/>
                              <a:ea typeface="Cambria Math"/>
                            </a:rPr>
                            <m:t>∆</m:t>
                          </m:r>
                          <m:r>
                            <a:rPr lang="en-US" altLang="zh-CN" sz="1800" b="0" i="1" smtClean="0">
                              <a:latin typeface="Cambria Math"/>
                            </a:rPr>
                            <m:t>0</m:t>
                          </m:r>
                        </m:e>
                        <m:sub>
                          <m:r>
                            <a:rPr lang="en-US" altLang="zh-CN" sz="1800" b="0" i="1" smtClean="0">
                              <a:latin typeface="Cambria Math"/>
                            </a:rPr>
                            <m:t>0</m:t>
                          </m:r>
                        </m:sub>
                      </m:sSub>
                      <m:r>
                        <a:rPr lang="en-US" altLang="zh-CN" sz="1800" b="0" i="1" smtClean="0">
                          <a:latin typeface="Cambria Math"/>
                        </a:rPr>
                        <m:t>=</m:t>
                      </m:r>
                      <m:nary>
                        <m:naryPr>
                          <m:chr m:val="∑"/>
                          <m:ctrlPr>
                            <a:rPr lang="zh-CN" altLang="en-US" sz="1800" i="1" smtClean="0">
                              <a:latin typeface="Cambria Math"/>
                            </a:rPr>
                          </m:ctrlPr>
                        </m:naryPr>
                        <m:sub>
                          <m:r>
                            <m:rPr>
                              <m:brk m:alnAt="23"/>
                            </m:rPr>
                            <a:rPr lang="en-US" altLang="zh-CN" sz="1800" b="0" i="1" smtClean="0">
                              <a:latin typeface="Cambria Math"/>
                            </a:rPr>
                            <m:t>𝑖</m:t>
                          </m:r>
                          <m:r>
                            <a:rPr lang="en-US" altLang="zh-CN" sz="1800" b="0" i="1" smtClean="0">
                              <a:latin typeface="Cambria Math"/>
                            </a:rPr>
                            <m:t>=1</m:t>
                          </m:r>
                        </m:sub>
                        <m:sup>
                          <m:r>
                            <a:rPr lang="en-US" altLang="zh-CN" sz="1800" b="0" i="1" smtClean="0">
                              <a:latin typeface="Cambria Math"/>
                            </a:rPr>
                            <m:t>𝑚</m:t>
                          </m:r>
                        </m:sup>
                        <m:e>
                          <m:r>
                            <a:rPr lang="en-US" altLang="zh-CN" sz="1800" b="0" i="1" smtClean="0">
                              <a:latin typeface="Cambria Math"/>
                            </a:rPr>
                            <m:t>[</m:t>
                          </m:r>
                          <m:sSub>
                            <m:sSubPr>
                              <m:ctrlPr>
                                <a:rPr lang="en-US" altLang="zh-CN" sz="1800" i="1" smtClean="0">
                                  <a:latin typeface="Cambria Math"/>
                                </a:rPr>
                              </m:ctrlPr>
                            </m:sSubPr>
                            <m:e>
                              <m:r>
                                <a:rPr lang="en-US" altLang="zh-CN" sz="1800" b="0" i="1" smtClean="0">
                                  <a:latin typeface="Cambria Math"/>
                                </a:rPr>
                                <m:t>𝐴</m:t>
                              </m:r>
                            </m:e>
                            <m:sub>
                              <m:d>
                                <m:dPr>
                                  <m:ctrlPr>
                                    <a:rPr lang="en-US" altLang="zh-CN" sz="1800" b="0" i="1" smtClean="0">
                                      <a:latin typeface="Cambria Math"/>
                                    </a:rPr>
                                  </m:ctrlPr>
                                </m:dPr>
                                <m:e>
                                  <m:r>
                                    <a:rPr lang="en-US" altLang="zh-CN" sz="1800" b="0" i="1" smtClean="0">
                                      <a:latin typeface="Cambria Math"/>
                                    </a:rPr>
                                    <m:t>+</m:t>
                                  </m:r>
                                </m:e>
                              </m:d>
                              <m:r>
                                <a:rPr lang="en-US" altLang="zh-CN" sz="1800" b="0" i="1" smtClean="0">
                                  <a:latin typeface="Cambria Math"/>
                                </a:rPr>
                                <m:t>𝑖</m:t>
                              </m:r>
                            </m:sub>
                          </m:sSub>
                          <m:r>
                            <a:rPr lang="en-US" altLang="zh-CN" sz="1800" b="0" i="1" smtClean="0">
                              <a:latin typeface="Cambria Math"/>
                            </a:rPr>
                            <m:t>+</m:t>
                          </m:r>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rPr>
                            <m:t>]−</m:t>
                          </m:r>
                          <m:nary>
                            <m:naryPr>
                              <m:chr m:val="∑"/>
                              <m:ctrlPr>
                                <a:rPr lang="en-US" altLang="zh-CN" sz="1800" b="0" i="1" smtClean="0">
                                  <a:latin typeface="Cambria Math"/>
                                </a:rPr>
                              </m:ctrlPr>
                            </m:naryPr>
                            <m:sub>
                              <m:r>
                                <m:rPr>
                                  <m:brk m:alnAt="23"/>
                                </m:rPr>
                                <a:rPr lang="en-US" altLang="zh-CN" sz="1800" b="0" i="1" smtClean="0">
                                  <a:latin typeface="Cambria Math"/>
                                </a:rPr>
                                <m:t>𝑖</m:t>
                              </m:r>
                              <m:r>
                                <a:rPr lang="en-US" altLang="zh-CN" sz="1800" b="0" i="1" smtClean="0">
                                  <a:latin typeface="Cambria Math"/>
                                </a:rPr>
                                <m:t>=</m:t>
                              </m:r>
                              <m:r>
                                <a:rPr lang="en-US" altLang="zh-CN" sz="1800" b="0" i="1" smtClean="0">
                                  <a:latin typeface="Cambria Math"/>
                                </a:rPr>
                                <m:t>𝑚</m:t>
                              </m:r>
                              <m:r>
                                <a:rPr lang="en-US" altLang="zh-CN" sz="1800" b="0" i="1" smtClean="0">
                                  <a:latin typeface="Cambria Math"/>
                                </a:rPr>
                                <m:t>+1</m:t>
                              </m:r>
                            </m:sub>
                            <m:sup>
                              <m:r>
                                <a:rPr lang="en-US" altLang="zh-CN" sz="1800" b="0" i="1" smtClean="0">
                                  <a:latin typeface="Cambria Math"/>
                                </a:rPr>
                                <m:t>𝑛</m:t>
                              </m:r>
                              <m:r>
                                <a:rPr lang="en-US" altLang="zh-CN" sz="1800" b="0" i="1" smtClean="0">
                                  <a:latin typeface="Cambria Math"/>
                                </a:rPr>
                                <m:t>−1</m:t>
                              </m:r>
                            </m:sup>
                            <m:e>
                              <m:sSub>
                                <m:sSubPr>
                                  <m:ctrlPr>
                                    <a:rPr lang="en-US" altLang="zh-CN" sz="1800" b="0" i="1" smtClean="0">
                                      <a:latin typeface="Cambria Math"/>
                                    </a:rPr>
                                  </m:ctrlPr>
                                </m:sSubPr>
                                <m:e>
                                  <m:r>
                                    <a:rPr lang="en-US" altLang="zh-CN" sz="1800" b="0" i="1" smtClean="0">
                                      <a:latin typeface="Cambria Math"/>
                                    </a:rPr>
                                    <m:t>[</m:t>
                                  </m:r>
                                  <m:r>
                                    <a:rPr lang="en-US" altLang="zh-CN" sz="1800" b="0" i="1" smtClean="0">
                                      <a:latin typeface="Cambria Math"/>
                                    </a:rPr>
                                    <m:t>𝐴</m:t>
                                  </m:r>
                                </m:e>
                                <m:sub>
                                  <m:d>
                                    <m:dPr>
                                      <m:ctrlPr>
                                        <a:rPr lang="en-US" altLang="zh-CN" sz="1800" b="0" i="1" smtClean="0">
                                          <a:latin typeface="Cambria Math"/>
                                        </a:rPr>
                                      </m:ctrlPr>
                                    </m:dPr>
                                    <m:e>
                                      <m:r>
                                        <a:rPr lang="en-US" altLang="zh-CN" sz="1800" b="0" i="1" smtClean="0">
                                          <a:latin typeface="Cambria Math"/>
                                        </a:rPr>
                                        <m:t>−</m:t>
                                      </m:r>
                                    </m:e>
                                  </m:d>
                                  <m:r>
                                    <a:rPr lang="en-US" altLang="zh-CN" sz="1800" b="0" i="1" smtClean="0">
                                      <a:latin typeface="Cambria Math"/>
                                    </a:rPr>
                                    <m:t>𝑖</m:t>
                                  </m:r>
                                </m:sub>
                              </m:sSub>
                              <m:r>
                                <a:rPr lang="en-US" altLang="zh-CN" sz="1800" b="0" i="1" smtClean="0">
                                  <a:latin typeface="Cambria Math"/>
                                </a:rPr>
                                <m:t>+</m:t>
                              </m:r>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ea typeface="Cambria Math"/>
                                </a:rPr>
                                <m:t>]</m:t>
                              </m:r>
                              <m:r>
                                <a:rPr lang="en-US" altLang="zh-CN" sz="1800" b="0" i="1" smtClean="0">
                                  <a:latin typeface="Cambria Math"/>
                                </a:rPr>
                                <m:t>  </m:t>
                              </m:r>
                            </m:e>
                          </m:nary>
                        </m:e>
                      </m:nary>
                    </m:oMath>
                  </m:oMathPara>
                </a14:m>
                <a:endParaRPr lang="zh-CN" altLang="en-US" sz="1800" dirty="0"/>
              </a:p>
            </p:txBody>
          </p:sp>
        </mc:Choice>
        <mc:Fallback xmlns="">
          <p:sp>
            <p:nvSpPr>
              <p:cNvPr id="15" name="TextBox 14"/>
              <p:cNvSpPr txBox="1">
                <a:spLocks noRot="1" noChangeAspect="1" noMove="1" noResize="1" noEditPoints="1" noAdjustHandles="1" noChangeArrowheads="1" noChangeShapeType="1" noTextEdit="1"/>
              </p:cNvSpPr>
              <p:nvPr/>
            </p:nvSpPr>
            <p:spPr>
              <a:xfrm>
                <a:off x="675238" y="4117185"/>
                <a:ext cx="5884557" cy="870559"/>
              </a:xfrm>
              <a:prstGeom prst="rect">
                <a:avLst/>
              </a:prstGeom>
              <a:blipFill rotWithShape="1">
                <a:blip r:embed="rId8"/>
                <a:stretch>
                  <a:fillRect/>
                </a:stretch>
              </a:blipFill>
            </p:spPr>
            <p:txBody>
              <a:bodyPr/>
              <a:lstStyle/>
              <a:p>
                <a:r>
                  <a:rPr lang="zh-CN" altLang="en-US">
                    <a:noFill/>
                  </a:rPr>
                  <a:t> </a:t>
                </a:r>
              </a:p>
            </p:txBody>
          </p:sp>
        </mc:Fallback>
      </mc:AlternateContent>
      <p:sp>
        <p:nvSpPr>
          <p:cNvPr id="16" name="TextBox 15"/>
          <p:cNvSpPr txBox="1"/>
          <p:nvPr/>
        </p:nvSpPr>
        <p:spPr>
          <a:xfrm>
            <a:off x="608638" y="4988281"/>
            <a:ext cx="6900204" cy="461665"/>
          </a:xfrm>
          <a:prstGeom prst="rect">
            <a:avLst/>
          </a:prstGeom>
          <a:noFill/>
        </p:spPr>
        <p:txBody>
          <a:bodyPr wrap="square" rtlCol="0">
            <a:spAutoFit/>
          </a:bodyPr>
          <a:lstStyle/>
          <a:p>
            <a:r>
              <a:rPr lang="zh-CN" altLang="en-US" b="1" dirty="0"/>
              <a:t>上</a:t>
            </a:r>
            <a:r>
              <a:rPr lang="zh-CN" altLang="en-US" b="1" dirty="0" smtClean="0"/>
              <a:t>式两边分别减去式（</a:t>
            </a:r>
            <a:r>
              <a:rPr lang="en-US" altLang="zh-CN" b="1" dirty="0" smtClean="0"/>
              <a:t>11.1</a:t>
            </a:r>
            <a:r>
              <a:rPr lang="zh-CN" altLang="en-US" b="1" dirty="0" smtClean="0"/>
              <a:t>）两边得</a:t>
            </a:r>
            <a:endParaRPr lang="zh-CN" altLang="en-US" b="1" dirty="0"/>
          </a:p>
        </p:txBody>
      </p:sp>
      <mc:AlternateContent xmlns:mc="http://schemas.openxmlformats.org/markup-compatibility/2006" xmlns:a14="http://schemas.microsoft.com/office/drawing/2010/main">
        <mc:Choice Requires="a14">
          <p:sp>
            <p:nvSpPr>
              <p:cNvPr id="18" name="TextBox 17"/>
              <p:cNvSpPr txBox="1"/>
              <p:nvPr/>
            </p:nvSpPr>
            <p:spPr>
              <a:xfrm>
                <a:off x="1034179" y="5548422"/>
                <a:ext cx="5884557" cy="870559"/>
              </a:xfrm>
              <a:prstGeom prst="rect">
                <a:avLst/>
              </a:prstGeom>
              <a:noFill/>
              <a:ln w="28575">
                <a:solidFill>
                  <a:srgbClr val="FF0000"/>
                </a:solidFill>
              </a:ln>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altLang="zh-CN" sz="1800" b="0" i="1" smtClean="0">
                              <a:latin typeface="Cambria Math"/>
                            </a:rPr>
                          </m:ctrlPr>
                        </m:sSubPr>
                        <m:e>
                          <m:r>
                            <a:rPr lang="en-US" altLang="zh-CN" sz="1800" b="0" i="1" smtClean="0">
                              <a:latin typeface="Cambria Math"/>
                              <a:ea typeface="Cambria Math"/>
                            </a:rPr>
                            <m:t>∆</m:t>
                          </m:r>
                          <m:r>
                            <a:rPr lang="en-US" altLang="zh-CN" sz="1800" b="0" i="1" smtClean="0">
                              <a:latin typeface="Cambria Math"/>
                            </a:rPr>
                            <m:t>0</m:t>
                          </m:r>
                        </m:e>
                        <m:sub>
                          <m:r>
                            <a:rPr lang="en-US" altLang="zh-CN" sz="1800" b="0" i="1" smtClean="0">
                              <a:latin typeface="Cambria Math"/>
                            </a:rPr>
                            <m:t>0</m:t>
                          </m:r>
                        </m:sub>
                      </m:sSub>
                      <m:r>
                        <a:rPr lang="en-US" altLang="zh-CN" sz="1800" b="0" i="1" smtClean="0">
                          <a:latin typeface="Cambria Math"/>
                        </a:rPr>
                        <m:t>=</m:t>
                      </m:r>
                      <m:nary>
                        <m:naryPr>
                          <m:chr m:val="∑"/>
                          <m:ctrlPr>
                            <a:rPr lang="zh-CN" altLang="en-US" sz="1800" i="1" smtClean="0">
                              <a:latin typeface="Cambria Math"/>
                            </a:rPr>
                          </m:ctrlPr>
                        </m:naryPr>
                        <m:sub>
                          <m:r>
                            <m:rPr>
                              <m:brk m:alnAt="23"/>
                            </m:rPr>
                            <a:rPr lang="en-US" altLang="zh-CN" sz="1800" b="0" i="1" smtClean="0">
                              <a:latin typeface="Cambria Math"/>
                            </a:rPr>
                            <m:t>𝑖</m:t>
                          </m:r>
                          <m:r>
                            <a:rPr lang="en-US" altLang="zh-CN" sz="1800" b="0" i="1" smtClean="0">
                              <a:latin typeface="Cambria Math"/>
                            </a:rPr>
                            <m:t>=1</m:t>
                          </m:r>
                        </m:sub>
                        <m:sup>
                          <m:r>
                            <a:rPr lang="en-US" altLang="zh-CN" sz="1800" b="0" i="1" smtClean="0">
                              <a:latin typeface="Cambria Math"/>
                            </a:rPr>
                            <m:t>𝑚</m:t>
                          </m:r>
                        </m:sup>
                        <m:e>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rPr>
                            <m:t>−</m:t>
                          </m:r>
                          <m:nary>
                            <m:naryPr>
                              <m:chr m:val="∑"/>
                              <m:ctrlPr>
                                <a:rPr lang="en-US" altLang="zh-CN" sz="1800" b="0" i="1" smtClean="0">
                                  <a:latin typeface="Cambria Math"/>
                                </a:rPr>
                              </m:ctrlPr>
                            </m:naryPr>
                            <m:sub>
                              <m:r>
                                <m:rPr>
                                  <m:brk m:alnAt="23"/>
                                </m:rPr>
                                <a:rPr lang="en-US" altLang="zh-CN" sz="1800" b="0" i="1" smtClean="0">
                                  <a:latin typeface="Cambria Math"/>
                                </a:rPr>
                                <m:t>𝑖</m:t>
                              </m:r>
                              <m:r>
                                <a:rPr lang="en-US" altLang="zh-CN" sz="1800" b="0" i="1" smtClean="0">
                                  <a:latin typeface="Cambria Math"/>
                                </a:rPr>
                                <m:t>=</m:t>
                              </m:r>
                              <m:r>
                                <a:rPr lang="en-US" altLang="zh-CN" sz="1800" b="0" i="1" smtClean="0">
                                  <a:latin typeface="Cambria Math"/>
                                </a:rPr>
                                <m:t>𝑚</m:t>
                              </m:r>
                              <m:r>
                                <a:rPr lang="en-US" altLang="zh-CN" sz="1800" b="0" i="1" smtClean="0">
                                  <a:latin typeface="Cambria Math"/>
                                </a:rPr>
                                <m:t>+1</m:t>
                              </m:r>
                            </m:sub>
                            <m:sup>
                              <m:r>
                                <a:rPr lang="en-US" altLang="zh-CN" sz="1800" b="0" i="1" smtClean="0">
                                  <a:latin typeface="Cambria Math"/>
                                </a:rPr>
                                <m:t>𝑛</m:t>
                              </m:r>
                              <m:r>
                                <a:rPr lang="en-US" altLang="zh-CN" sz="1800" b="0" i="1" smtClean="0">
                                  <a:latin typeface="Cambria Math"/>
                                </a:rPr>
                                <m:t>−1</m:t>
                              </m:r>
                            </m:sup>
                            <m:e>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rPr>
                                <m:t>                            </m:t>
                              </m:r>
                              <m:r>
                                <a:rPr lang="zh-CN" altLang="en-US" sz="1800" b="0" i="1" smtClean="0">
                                  <a:latin typeface="Cambria Math"/>
                                </a:rPr>
                                <m:t>（</m:t>
                              </m:r>
                              <m:r>
                                <a:rPr lang="en-US" altLang="zh-CN" sz="1800" b="0" i="1" smtClean="0">
                                  <a:latin typeface="Cambria Math"/>
                                </a:rPr>
                                <m:t>10.10</m:t>
                              </m:r>
                              <m:r>
                                <a:rPr lang="zh-CN" altLang="en-US" sz="1800" b="0" i="1" smtClean="0">
                                  <a:latin typeface="Cambria Math"/>
                                </a:rPr>
                                <m:t>）</m:t>
                              </m:r>
                              <m:r>
                                <a:rPr lang="en-US" altLang="zh-CN" sz="1800" b="0" i="1" smtClean="0">
                                  <a:latin typeface="Cambria Math"/>
                                </a:rPr>
                                <m:t> </m:t>
                              </m:r>
                            </m:e>
                          </m:nary>
                        </m:e>
                      </m:nary>
                    </m:oMath>
                  </m:oMathPara>
                </a14:m>
                <a:endParaRPr lang="zh-CN" altLang="en-US" sz="1800" dirty="0"/>
              </a:p>
            </p:txBody>
          </p:sp>
        </mc:Choice>
        <mc:Fallback xmlns="">
          <p:sp>
            <p:nvSpPr>
              <p:cNvPr id="18" name="TextBox 17"/>
              <p:cNvSpPr txBox="1">
                <a:spLocks noRot="1" noChangeAspect="1" noMove="1" noResize="1" noEditPoints="1" noAdjustHandles="1" noChangeArrowheads="1" noChangeShapeType="1" noTextEdit="1"/>
              </p:cNvSpPr>
              <p:nvPr/>
            </p:nvSpPr>
            <p:spPr>
              <a:xfrm>
                <a:off x="1034179" y="5548422"/>
                <a:ext cx="5884557" cy="870559"/>
              </a:xfrm>
              <a:prstGeom prst="rect">
                <a:avLst/>
              </a:prstGeom>
              <a:blipFill rotWithShape="1">
                <a:blip r:embed="rId9"/>
                <a:stretch>
                  <a:fillRect/>
                </a:stretch>
              </a:blipFill>
              <a:ln w="28575">
                <a:solidFill>
                  <a:srgbClr val="FF0000"/>
                </a:solidFill>
              </a:ln>
            </p:spPr>
            <p:txBody>
              <a:bodyPr/>
              <a:lstStyle/>
              <a:p>
                <a:r>
                  <a:rPr lang="zh-CN" altLang="en-US">
                    <a:noFill/>
                  </a:rPr>
                  <a:t> </a:t>
                </a:r>
              </a:p>
            </p:txBody>
          </p:sp>
        </mc:Fallback>
      </mc:AlternateContent>
    </p:spTree>
    <p:extLst>
      <p:ext uri="{BB962C8B-B14F-4D97-AF65-F5344CB8AC3E}">
        <p14:creationId xmlns:p14="http://schemas.microsoft.com/office/powerpoint/2010/main" val="20123516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nodeType="clickEffect">
                                  <p:stCondLst>
                                    <p:cond delay="0"/>
                                  </p:stCondLst>
                                  <p:childTnLst>
                                    <p:set>
                                      <p:cBhvr>
                                        <p:cTn id="11" dur="1" fill="hold">
                                          <p:stCondLst>
                                            <p:cond delay="0"/>
                                          </p:stCondLst>
                                        </p:cTn>
                                        <p:tgtEl>
                                          <p:spTgt spid="44034"/>
                                        </p:tgtEl>
                                        <p:attrNameLst>
                                          <p:attrName>style.visibility</p:attrName>
                                        </p:attrNameLst>
                                      </p:cBhvr>
                                      <p:to>
                                        <p:strVal val="visible"/>
                                      </p:to>
                                    </p:set>
                                    <p:anim calcmode="lin" valueType="num">
                                      <p:cBhvr additive="base">
                                        <p:cTn id="12" dur="500" fill="hold"/>
                                        <p:tgtEl>
                                          <p:spTgt spid="44034"/>
                                        </p:tgtEl>
                                        <p:attrNameLst>
                                          <p:attrName>ppt_x</p:attrName>
                                        </p:attrNameLst>
                                      </p:cBhvr>
                                      <p:tavLst>
                                        <p:tav tm="0">
                                          <p:val>
                                            <p:strVal val="1+#ppt_w/2"/>
                                          </p:val>
                                        </p:tav>
                                        <p:tav tm="100000">
                                          <p:val>
                                            <p:strVal val="#ppt_x"/>
                                          </p:val>
                                        </p:tav>
                                      </p:tavLst>
                                    </p:anim>
                                    <p:anim calcmode="lin" valueType="num">
                                      <p:cBhvr additive="base">
                                        <p:cTn id="13" dur="500" fill="hold"/>
                                        <p:tgtEl>
                                          <p:spTgt spid="44034"/>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1" grpId="0"/>
      <p:bldP spid="12" grpId="0" animBg="1"/>
      <p:bldP spid="15" grpId="0"/>
      <p:bldP spid="16" grpId="0"/>
      <p:bldP spid="1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AFD153A-666B-4AAF-BCC2-00FAA541631F}" type="slidenum">
              <a:rPr kumimoji="0" lang="zh-CN" altLang="en-US" sz="2000" smtClean="0">
                <a:solidFill>
                  <a:srgbClr val="0000FF"/>
                </a:solidFill>
              </a:rPr>
              <a:pPr eaLnBrk="1" hangingPunct="1"/>
              <a:t>55</a:t>
            </a:fld>
            <a:endParaRPr kumimoji="0" lang="en-US" altLang="zh-CN" sz="2000" smtClean="0">
              <a:solidFill>
                <a:srgbClr val="0000FF"/>
              </a:solidFill>
            </a:endParaRPr>
          </a:p>
        </p:txBody>
      </p:sp>
      <mc:AlternateContent xmlns:mc="http://schemas.openxmlformats.org/markup-compatibility/2006" xmlns:a14="http://schemas.microsoft.com/office/drawing/2010/main">
        <mc:Choice Requires="a14">
          <p:sp>
            <p:nvSpPr>
              <p:cNvPr id="5" name="TextBox 4"/>
              <p:cNvSpPr txBox="1"/>
              <p:nvPr/>
            </p:nvSpPr>
            <p:spPr>
              <a:xfrm>
                <a:off x="1587893" y="420960"/>
                <a:ext cx="5884557" cy="870559"/>
              </a:xfrm>
              <a:prstGeom prst="rect">
                <a:avLst/>
              </a:prstGeom>
              <a:noFill/>
              <a:ln w="28575">
                <a:solidFill>
                  <a:srgbClr val="FF0000"/>
                </a:solidFill>
              </a:ln>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altLang="zh-CN" sz="1800" b="0" i="1" smtClean="0">
                              <a:latin typeface="Cambria Math"/>
                            </a:rPr>
                          </m:ctrlPr>
                        </m:sSubPr>
                        <m:e>
                          <m:r>
                            <a:rPr lang="en-US" altLang="zh-CN" sz="1800" b="0" i="1" smtClean="0">
                              <a:latin typeface="Cambria Math"/>
                              <a:ea typeface="Cambria Math"/>
                            </a:rPr>
                            <m:t>∆</m:t>
                          </m:r>
                          <m:r>
                            <a:rPr lang="en-US" altLang="zh-CN" sz="1800" b="0" i="1" smtClean="0">
                              <a:latin typeface="Cambria Math"/>
                            </a:rPr>
                            <m:t>0</m:t>
                          </m:r>
                        </m:e>
                        <m:sub>
                          <m:r>
                            <a:rPr lang="en-US" altLang="zh-CN" sz="1800" b="0" i="1" smtClean="0">
                              <a:latin typeface="Cambria Math"/>
                            </a:rPr>
                            <m:t>0</m:t>
                          </m:r>
                        </m:sub>
                      </m:sSub>
                      <m:r>
                        <a:rPr lang="en-US" altLang="zh-CN" sz="1800" b="0" i="1" smtClean="0">
                          <a:latin typeface="Cambria Math"/>
                        </a:rPr>
                        <m:t>=</m:t>
                      </m:r>
                      <m:nary>
                        <m:naryPr>
                          <m:chr m:val="∑"/>
                          <m:ctrlPr>
                            <a:rPr lang="zh-CN" altLang="en-US" sz="1800" i="1" smtClean="0">
                              <a:latin typeface="Cambria Math"/>
                            </a:rPr>
                          </m:ctrlPr>
                        </m:naryPr>
                        <m:sub>
                          <m:r>
                            <m:rPr>
                              <m:brk m:alnAt="23"/>
                            </m:rPr>
                            <a:rPr lang="en-US" altLang="zh-CN" sz="1800" b="0" i="1" smtClean="0">
                              <a:latin typeface="Cambria Math"/>
                            </a:rPr>
                            <m:t>𝑖</m:t>
                          </m:r>
                          <m:r>
                            <a:rPr lang="en-US" altLang="zh-CN" sz="1800" b="0" i="1" smtClean="0">
                              <a:latin typeface="Cambria Math"/>
                            </a:rPr>
                            <m:t>=1</m:t>
                          </m:r>
                        </m:sub>
                        <m:sup>
                          <m:r>
                            <a:rPr lang="en-US" altLang="zh-CN" sz="1800" b="0" i="1" smtClean="0">
                              <a:latin typeface="Cambria Math"/>
                            </a:rPr>
                            <m:t>𝑚</m:t>
                          </m:r>
                        </m:sup>
                        <m:e>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rPr>
                            <m:t>−</m:t>
                          </m:r>
                          <m:nary>
                            <m:naryPr>
                              <m:chr m:val="∑"/>
                              <m:ctrlPr>
                                <a:rPr lang="en-US" altLang="zh-CN" sz="1800" b="0" i="1" smtClean="0">
                                  <a:latin typeface="Cambria Math"/>
                                </a:rPr>
                              </m:ctrlPr>
                            </m:naryPr>
                            <m:sub>
                              <m:r>
                                <m:rPr>
                                  <m:brk m:alnAt="23"/>
                                </m:rPr>
                                <a:rPr lang="en-US" altLang="zh-CN" sz="1800" b="0" i="1" smtClean="0">
                                  <a:latin typeface="Cambria Math"/>
                                </a:rPr>
                                <m:t>𝑖</m:t>
                              </m:r>
                              <m:r>
                                <a:rPr lang="en-US" altLang="zh-CN" sz="1800" b="0" i="1" smtClean="0">
                                  <a:latin typeface="Cambria Math"/>
                                </a:rPr>
                                <m:t>=</m:t>
                              </m:r>
                              <m:r>
                                <a:rPr lang="en-US" altLang="zh-CN" sz="1800" b="0" i="1" smtClean="0">
                                  <a:latin typeface="Cambria Math"/>
                                </a:rPr>
                                <m:t>𝑚</m:t>
                              </m:r>
                              <m:r>
                                <a:rPr lang="en-US" altLang="zh-CN" sz="1800" b="0" i="1" smtClean="0">
                                  <a:latin typeface="Cambria Math"/>
                                </a:rPr>
                                <m:t>+1</m:t>
                              </m:r>
                            </m:sub>
                            <m:sup>
                              <m:r>
                                <a:rPr lang="en-US" altLang="zh-CN" sz="1800" b="0" i="1" smtClean="0">
                                  <a:latin typeface="Cambria Math"/>
                                </a:rPr>
                                <m:t>𝑛</m:t>
                              </m:r>
                              <m:r>
                                <a:rPr lang="en-US" altLang="zh-CN" sz="1800" b="0" i="1" smtClean="0">
                                  <a:latin typeface="Cambria Math"/>
                                </a:rPr>
                                <m:t>−1</m:t>
                              </m:r>
                            </m:sup>
                            <m:e>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rPr>
                                <m:t>                           </m:t>
                              </m:r>
                              <m:r>
                                <a:rPr lang="zh-CN" altLang="en-US" sz="1800" b="0" i="1" smtClean="0">
                                  <a:latin typeface="Cambria Math"/>
                                </a:rPr>
                                <m:t>（</m:t>
                              </m:r>
                              <m:r>
                                <a:rPr lang="en-US" altLang="zh-CN" sz="1800" b="0" i="1" smtClean="0">
                                  <a:latin typeface="Cambria Math"/>
                                </a:rPr>
                                <m:t>10.10</m:t>
                              </m:r>
                              <m:r>
                                <a:rPr lang="zh-CN" altLang="en-US" sz="1800" b="0" i="1" smtClean="0">
                                  <a:latin typeface="Cambria Math"/>
                                </a:rPr>
                                <m:t>）</m:t>
                              </m:r>
                              <m:r>
                                <a:rPr lang="en-US" altLang="zh-CN" sz="1800" b="0" i="1" smtClean="0">
                                  <a:latin typeface="Cambria Math"/>
                                </a:rPr>
                                <m:t> </m:t>
                              </m:r>
                            </m:e>
                          </m:nary>
                        </m:e>
                      </m:nary>
                    </m:oMath>
                  </m:oMathPara>
                </a14:m>
                <a:endParaRPr lang="zh-CN" altLang="en-US" sz="1800" dirty="0"/>
              </a:p>
            </p:txBody>
          </p:sp>
        </mc:Choice>
        <mc:Fallback xmlns="">
          <p:sp>
            <p:nvSpPr>
              <p:cNvPr id="5" name="TextBox 4"/>
              <p:cNvSpPr txBox="1">
                <a:spLocks noRot="1" noChangeAspect="1" noMove="1" noResize="1" noEditPoints="1" noAdjustHandles="1" noChangeArrowheads="1" noChangeShapeType="1" noTextEdit="1"/>
              </p:cNvSpPr>
              <p:nvPr/>
            </p:nvSpPr>
            <p:spPr>
              <a:xfrm>
                <a:off x="1587893" y="420960"/>
                <a:ext cx="5884557" cy="870559"/>
              </a:xfrm>
              <a:prstGeom prst="rect">
                <a:avLst/>
              </a:prstGeom>
              <a:blipFill rotWithShape="1">
                <a:blip r:embed="rId2"/>
                <a:stretch>
                  <a:fillRect/>
                </a:stretch>
              </a:blipFill>
              <a:ln w="28575">
                <a:solidFill>
                  <a:srgbClr val="FF0000"/>
                </a:solid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p:cNvSpPr/>
              <p:nvPr/>
            </p:nvSpPr>
            <p:spPr>
              <a:xfrm>
                <a:off x="761084" y="1157656"/>
                <a:ext cx="7786468" cy="4707827"/>
              </a:xfrm>
              <a:prstGeom prst="rect">
                <a:avLst/>
              </a:prstGeom>
            </p:spPr>
            <p:txBody>
              <a:bodyPr wrap="square">
                <a:spAutoFit/>
              </a:bodyPr>
              <a:lstStyle/>
              <a:p>
                <a:pPr>
                  <a:lnSpc>
                    <a:spcPct val="150000"/>
                  </a:lnSpc>
                </a:pPr>
                <a:r>
                  <a:rPr lang="zh-CN" altLang="en-US" b="1" dirty="0"/>
                  <a:t>式中     </a:t>
                </a:r>
                <a14:m>
                  <m:oMath xmlns:m="http://schemas.openxmlformats.org/officeDocument/2006/math">
                    <m:r>
                      <a:rPr lang="zh-CN" altLang="en-US" b="1" i="1">
                        <a:latin typeface="Cambria Math"/>
                      </a:rPr>
                      <m:t>∆</m:t>
                    </m:r>
                    <m:sSub>
                      <m:sSubPr>
                        <m:ctrlPr>
                          <a:rPr lang="en-US" altLang="zh-CN" b="1" i="1">
                            <a:latin typeface="Cambria Math"/>
                          </a:rPr>
                        </m:ctrlPr>
                      </m:sSubPr>
                      <m:e>
                        <m:r>
                          <a:rPr lang="en-US" altLang="zh-CN" b="1" i="1">
                            <a:latin typeface="Cambria Math"/>
                          </a:rPr>
                          <m:t>𝟎</m:t>
                        </m:r>
                      </m:e>
                      <m:sub>
                        <m:d>
                          <m:dPr>
                            <m:begChr m:val="（"/>
                            <m:endChr m:val="）"/>
                            <m:ctrlPr>
                              <a:rPr lang="zh-CN" altLang="en-US" b="1" i="1">
                                <a:latin typeface="Cambria Math"/>
                              </a:rPr>
                            </m:ctrlPr>
                          </m:dPr>
                          <m:e>
                            <m:r>
                              <a:rPr lang="en-US" altLang="zh-CN" b="1" i="1">
                                <a:latin typeface="Cambria Math"/>
                              </a:rPr>
                              <m:t>+</m:t>
                            </m:r>
                          </m:e>
                        </m:d>
                        <m:r>
                          <a:rPr lang="en-US" altLang="zh-CN" b="1" i="1">
                            <a:latin typeface="Cambria Math"/>
                          </a:rPr>
                          <m:t>𝒊</m:t>
                        </m:r>
                      </m:sub>
                    </m:sSub>
                  </m:oMath>
                </a14:m>
                <a:r>
                  <a:rPr lang="zh-CN" altLang="en-US" b="1" dirty="0"/>
                  <a:t> </a:t>
                </a:r>
                <a:r>
                  <a:rPr lang="en-US" altLang="zh-CN" b="1" dirty="0" smtClean="0"/>
                  <a:t>— </a:t>
                </a:r>
                <a:r>
                  <a:rPr lang="zh-CN" altLang="en-US" b="1" dirty="0"/>
                  <a:t>尺寸链中第</a:t>
                </a:r>
                <a:r>
                  <a:rPr lang="en-US" altLang="zh-CN" b="1" i="1" dirty="0"/>
                  <a:t>i</a:t>
                </a:r>
                <a:r>
                  <a:rPr lang="en-US" altLang="zh-CN" b="1" dirty="0"/>
                  <a:t> </a:t>
                </a:r>
                <a:r>
                  <a:rPr lang="zh-CN" altLang="en-US" b="1" dirty="0"/>
                  <a:t>个增环的公差带中心</a:t>
                </a:r>
                <a:r>
                  <a:rPr lang="zh-CN" altLang="en-US" b="1" dirty="0" smtClean="0"/>
                  <a:t>至 </a:t>
                </a:r>
                <a:endParaRPr lang="en-US" altLang="zh-CN" b="1" dirty="0" smtClean="0"/>
              </a:p>
              <a:p>
                <a:pPr>
                  <a:lnSpc>
                    <a:spcPct val="150000"/>
                  </a:lnSpc>
                </a:pPr>
                <a:r>
                  <a:rPr lang="en-US" altLang="zh-CN" b="1" dirty="0"/>
                  <a:t> </a:t>
                </a:r>
                <a:r>
                  <a:rPr lang="en-US" altLang="zh-CN" b="1" dirty="0" smtClean="0"/>
                  <a:t>                              </a:t>
                </a:r>
                <a:r>
                  <a:rPr lang="zh-CN" altLang="en-US" b="1" dirty="0" smtClean="0"/>
                  <a:t>  其公称尺寸的</a:t>
                </a:r>
                <a:r>
                  <a:rPr lang="zh-CN" altLang="en-US" b="1" dirty="0"/>
                  <a:t>偏差量</a:t>
                </a:r>
                <a:r>
                  <a:rPr lang="en-US" altLang="zh-CN" b="1" dirty="0"/>
                  <a:t>; </a:t>
                </a:r>
              </a:p>
              <a:p>
                <a:pPr>
                  <a:lnSpc>
                    <a:spcPct val="150000"/>
                  </a:lnSpc>
                </a:pPr>
                <a:r>
                  <a:rPr lang="en-US" altLang="zh-CN" b="1" dirty="0" smtClean="0"/>
                  <a:t>             </a:t>
                </a:r>
                <a14:m>
                  <m:oMath xmlns:m="http://schemas.openxmlformats.org/officeDocument/2006/math">
                    <m:r>
                      <a:rPr lang="zh-CN" altLang="en-US" b="1" i="1">
                        <a:latin typeface="Cambria Math"/>
                      </a:rPr>
                      <m:t>∆</m:t>
                    </m:r>
                    <m:sSub>
                      <m:sSubPr>
                        <m:ctrlPr>
                          <a:rPr lang="en-US" altLang="zh-CN" b="1" i="1">
                            <a:latin typeface="Cambria Math"/>
                          </a:rPr>
                        </m:ctrlPr>
                      </m:sSubPr>
                      <m:e>
                        <m:r>
                          <a:rPr lang="en-US" altLang="zh-CN" b="1" i="1">
                            <a:latin typeface="Cambria Math"/>
                          </a:rPr>
                          <m:t>𝟎</m:t>
                        </m:r>
                      </m:e>
                      <m:sub>
                        <m:d>
                          <m:dPr>
                            <m:begChr m:val="（"/>
                            <m:endChr m:val="）"/>
                            <m:ctrlPr>
                              <a:rPr lang="zh-CN" altLang="en-US" b="1" i="1">
                                <a:latin typeface="Cambria Math"/>
                              </a:rPr>
                            </m:ctrlPr>
                          </m:dPr>
                          <m:e>
                            <m:r>
                              <a:rPr lang="en-US" altLang="zh-CN" b="1" i="1">
                                <a:latin typeface="Cambria Math"/>
                              </a:rPr>
                              <m:t>−</m:t>
                            </m:r>
                          </m:e>
                        </m:d>
                        <m:r>
                          <a:rPr lang="en-US" altLang="zh-CN" b="1" i="1">
                            <a:latin typeface="Cambria Math"/>
                          </a:rPr>
                          <m:t>𝒊</m:t>
                        </m:r>
                      </m:sub>
                    </m:sSub>
                  </m:oMath>
                </a14:m>
                <a:r>
                  <a:rPr lang="zh-CN" altLang="en-US" b="1" dirty="0"/>
                  <a:t> </a:t>
                </a:r>
                <a:r>
                  <a:rPr lang="en-US" altLang="zh-CN" b="1" dirty="0" smtClean="0"/>
                  <a:t>— </a:t>
                </a:r>
                <a:r>
                  <a:rPr lang="zh-CN" altLang="en-US" b="1" dirty="0"/>
                  <a:t>尺寸链中第</a:t>
                </a:r>
                <a:r>
                  <a:rPr lang="en-US" altLang="zh-CN" b="1" i="1" dirty="0"/>
                  <a:t>i</a:t>
                </a:r>
                <a:r>
                  <a:rPr lang="en-US" altLang="zh-CN" b="1" dirty="0"/>
                  <a:t> </a:t>
                </a:r>
                <a:r>
                  <a:rPr lang="zh-CN" altLang="en-US" b="1" dirty="0"/>
                  <a:t>个减环的公差带中心</a:t>
                </a:r>
                <a:r>
                  <a:rPr lang="zh-CN" altLang="en-US" b="1" dirty="0" smtClean="0"/>
                  <a:t>至</a:t>
                </a:r>
                <a:endParaRPr lang="en-US" altLang="zh-CN" b="1" dirty="0" smtClean="0"/>
              </a:p>
              <a:p>
                <a:pPr>
                  <a:lnSpc>
                    <a:spcPct val="150000"/>
                  </a:lnSpc>
                </a:pPr>
                <a:r>
                  <a:rPr lang="en-US" altLang="zh-CN" b="1" dirty="0" smtClean="0"/>
                  <a:t>                               </a:t>
                </a:r>
                <a:r>
                  <a:rPr lang="zh-CN" altLang="en-US" b="1" dirty="0" smtClean="0"/>
                  <a:t>  其公称尺寸的偏差量。</a:t>
                </a:r>
                <a:endParaRPr lang="en-US" altLang="zh-CN" b="1" dirty="0" smtClean="0"/>
              </a:p>
              <a:p>
                <a:pPr>
                  <a:lnSpc>
                    <a:spcPct val="150000"/>
                  </a:lnSpc>
                </a:pPr>
                <a:r>
                  <a:rPr lang="en-US" altLang="zh-CN" b="1" dirty="0" smtClean="0"/>
                  <a:t>        </a:t>
                </a:r>
                <a:r>
                  <a:rPr lang="zh-CN" altLang="en-US" b="1" dirty="0"/>
                  <a:t>有时上述参量的下角标中注有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𝒊</m:t>
                        </m:r>
                      </m:sub>
                    </m:sSub>
                    <m:r>
                      <a:rPr lang="zh-CN" altLang="en-US" b="1" i="1">
                        <a:latin typeface="Cambria Math"/>
                      </a:rPr>
                      <m:t>、</m:t>
                    </m:r>
                    <m:sSub>
                      <m:sSubPr>
                        <m:ctrlPr>
                          <a:rPr lang="en-US" altLang="zh-CN" b="1" i="1">
                            <a:latin typeface="Cambria Math"/>
                          </a:rPr>
                        </m:ctrlPr>
                      </m:sSubPr>
                      <m:e>
                        <m:r>
                          <a:rPr lang="en-US" altLang="zh-CN" b="1" i="1">
                            <a:latin typeface="Cambria Math"/>
                          </a:rPr>
                          <m:t>𝑨</m:t>
                        </m:r>
                      </m:e>
                      <m:sub>
                        <m:r>
                          <a:rPr lang="en-US" altLang="zh-CN" b="1" i="1">
                            <a:latin typeface="Cambria Math"/>
                          </a:rPr>
                          <m:t>𝒊</m:t>
                        </m:r>
                      </m:sub>
                    </m:sSub>
                    <m:r>
                      <a:rPr lang="en-US" altLang="zh-CN" b="1" i="1">
                        <a:latin typeface="Cambria Math"/>
                      </a:rPr>
                      <m:t> </m:t>
                    </m:r>
                    <m:r>
                      <a:rPr lang="en-US" altLang="zh-CN" b="1">
                        <a:latin typeface="Cambria Math"/>
                      </a:rPr>
                      <m:t>/</m:t>
                    </m:r>
                  </m:oMath>
                </a14:m>
                <a:r>
                  <a:rPr lang="en-US" altLang="zh-CN" b="1" dirty="0"/>
                  <a:t>2 </a:t>
                </a:r>
                <a:r>
                  <a:rPr lang="zh-CN" altLang="en-US" b="1" dirty="0"/>
                  <a:t>等符号</a:t>
                </a:r>
                <a:r>
                  <a:rPr lang="en-US" altLang="zh-CN" b="1" dirty="0"/>
                  <a:t>,</a:t>
                </a:r>
                <a:r>
                  <a:rPr lang="zh-CN" altLang="en-US" b="1" dirty="0"/>
                  <a:t>它们表示了尺寸链中有关环的上述参量值</a:t>
                </a:r>
                <a:r>
                  <a:rPr lang="en-US" altLang="zh-CN" b="1" dirty="0"/>
                  <a:t>,</a:t>
                </a:r>
                <a:r>
                  <a:rPr lang="zh-CN" altLang="en-US" b="1" dirty="0"/>
                  <a:t>如  </a:t>
                </a:r>
                <a14:m>
                  <m:oMath xmlns:m="http://schemas.openxmlformats.org/officeDocument/2006/math">
                    <m:sSub>
                      <m:sSubPr>
                        <m:ctrlPr>
                          <a:rPr lang="en-US" altLang="zh-CN" b="1" i="1">
                            <a:latin typeface="Cambria Math"/>
                          </a:rPr>
                        </m:ctrlPr>
                      </m:sSubPr>
                      <m:e>
                        <m:r>
                          <a:rPr lang="en-US" altLang="zh-CN" b="1" i="1">
                            <a:latin typeface="Cambria Math"/>
                            <a:ea typeface="Cambria Math"/>
                          </a:rPr>
                          <m:t>∆</m:t>
                        </m:r>
                        <m:r>
                          <a:rPr lang="en-US" altLang="zh-CN" b="1" i="1">
                            <a:latin typeface="Cambria Math"/>
                            <a:ea typeface="Cambria Math"/>
                          </a:rPr>
                          <m:t>𝟎</m:t>
                        </m:r>
                      </m:e>
                      <m:sub>
                        <m:sSub>
                          <m:sSubPr>
                            <m:ctrlPr>
                              <a:rPr lang="en-US" altLang="zh-CN" b="1" i="1">
                                <a:latin typeface="Cambria Math"/>
                              </a:rPr>
                            </m:ctrlPr>
                          </m:sSubPr>
                          <m:e>
                            <m:r>
                              <a:rPr lang="en-US" altLang="zh-CN" b="1" i="1">
                                <a:latin typeface="Cambria Math"/>
                              </a:rPr>
                              <m:t>𝑨</m:t>
                            </m:r>
                          </m:e>
                          <m:sub>
                            <m:r>
                              <a:rPr lang="en-US" altLang="zh-CN" b="1" i="1">
                                <a:latin typeface="Cambria Math"/>
                              </a:rPr>
                              <m:t>𝟏</m:t>
                            </m:r>
                            <m:r>
                              <a:rPr lang="en-US" altLang="zh-CN" b="1" i="1">
                                <a:latin typeface="Cambria Math"/>
                              </a:rPr>
                              <m:t>/</m:t>
                            </m:r>
                            <m:r>
                              <a:rPr lang="en-US" altLang="zh-CN" b="1" i="1">
                                <a:latin typeface="Cambria Math"/>
                              </a:rPr>
                              <m:t>𝟐</m:t>
                            </m:r>
                          </m:sub>
                        </m:sSub>
                      </m:sub>
                    </m:sSub>
                    <m:r>
                      <a:rPr lang="zh-CN" altLang="en-US" b="1" i="1">
                        <a:latin typeface="Cambria Math"/>
                      </a:rPr>
                      <m:t>、</m:t>
                    </m:r>
                    <m:sSub>
                      <m:sSubPr>
                        <m:ctrlPr>
                          <a:rPr lang="en-US" altLang="zh-CN" b="1" i="1">
                            <a:latin typeface="Cambria Math"/>
                          </a:rPr>
                        </m:ctrlPr>
                      </m:sSubPr>
                      <m:e>
                        <m:r>
                          <a:rPr lang="en-US" altLang="zh-CN" b="1" i="1">
                            <a:latin typeface="Cambria Math"/>
                            <a:ea typeface="Cambria Math"/>
                          </a:rPr>
                          <m:t>∆</m:t>
                        </m:r>
                        <m:r>
                          <a:rPr lang="en-US" altLang="zh-CN" b="1" i="1">
                            <a:latin typeface="Cambria Math"/>
                            <a:ea typeface="Cambria Math"/>
                          </a:rPr>
                          <m:t>𝟎</m:t>
                        </m:r>
                      </m:e>
                      <m:sub>
                        <m:sSub>
                          <m:sSubPr>
                            <m:ctrlPr>
                              <a:rPr lang="en-US" altLang="zh-CN" b="1" i="1">
                                <a:latin typeface="Cambria Math"/>
                              </a:rPr>
                            </m:ctrlPr>
                          </m:sSubPr>
                          <m:e>
                            <m:r>
                              <a:rPr lang="en-US" altLang="zh-CN" b="1" i="1">
                                <a:latin typeface="Cambria Math"/>
                              </a:rPr>
                              <m:t>𝑨</m:t>
                            </m:r>
                          </m:e>
                          <m:sub>
                            <m:r>
                              <a:rPr lang="en-US" altLang="zh-CN" b="1" i="1">
                                <a:latin typeface="Cambria Math"/>
                              </a:rPr>
                              <m:t>𝟐</m:t>
                            </m:r>
                          </m:sub>
                        </m:sSub>
                      </m:sub>
                    </m:sSub>
                  </m:oMath>
                </a14:m>
                <a:r>
                  <a:rPr lang="zh-CN" altLang="en-US" b="1" dirty="0"/>
                  <a:t>分别表示环</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𝟏</m:t>
                        </m:r>
                      </m:sub>
                    </m:sSub>
                    <m:r>
                      <a:rPr lang="en-US" altLang="zh-CN" b="1" i="1">
                        <a:latin typeface="Cambria Math"/>
                      </a:rPr>
                      <m:t> </m:t>
                    </m:r>
                    <m:r>
                      <a:rPr lang="en-US" altLang="zh-CN" b="1">
                        <a:latin typeface="Cambria Math"/>
                      </a:rPr>
                      <m:t>/</m:t>
                    </m:r>
                  </m:oMath>
                </a14:m>
                <a:r>
                  <a:rPr lang="en-US" altLang="zh-CN" b="1" dirty="0"/>
                  <a:t>2 </a:t>
                </a:r>
                <a:r>
                  <a:rPr lang="zh-CN" altLang="en-US" b="1" dirty="0"/>
                  <a:t>、</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𝟐</m:t>
                        </m:r>
                      </m:sub>
                    </m:sSub>
                  </m:oMath>
                </a14:m>
                <a:r>
                  <a:rPr lang="zh-CN" altLang="en-US" b="1" dirty="0"/>
                  <a:t>的公差带中心至其公称尺寸的偏差量。</a:t>
                </a:r>
              </a:p>
            </p:txBody>
          </p:sp>
        </mc:Choice>
        <mc:Fallback xmlns="">
          <p:sp>
            <p:nvSpPr>
              <p:cNvPr id="3" name="矩形 2"/>
              <p:cNvSpPr>
                <a:spLocks noRot="1" noChangeAspect="1" noMove="1" noResize="1" noEditPoints="1" noAdjustHandles="1" noChangeArrowheads="1" noChangeShapeType="1" noTextEdit="1"/>
              </p:cNvSpPr>
              <p:nvPr/>
            </p:nvSpPr>
            <p:spPr>
              <a:xfrm>
                <a:off x="761084" y="1157656"/>
                <a:ext cx="7786468" cy="4707827"/>
              </a:xfrm>
              <a:prstGeom prst="rect">
                <a:avLst/>
              </a:prstGeom>
              <a:blipFill rotWithShape="1">
                <a:blip r:embed="rId3"/>
                <a:stretch>
                  <a:fillRect l="-1253" b="-130"/>
                </a:stretch>
              </a:blipFill>
            </p:spPr>
            <p:txBody>
              <a:bodyPr/>
              <a:lstStyle/>
              <a:p>
                <a:r>
                  <a:rPr lang="zh-CN" altLang="en-US">
                    <a:noFill/>
                  </a:rPr>
                  <a:t> </a:t>
                </a:r>
              </a:p>
            </p:txBody>
          </p:sp>
        </mc:Fallback>
      </mc:AlternateContent>
      <p:sp>
        <p:nvSpPr>
          <p:cNvPr id="6" name="图文框 5">
            <a:hlinkClick r:id="rId4"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left)">
                                      <p:cBhvr>
                                        <p:cTn id="22" dur="500"/>
                                        <p:tgtEl>
                                          <p:spTgt spid="3">
                                            <p:txEl>
                                              <p:pRg st="2" end="2"/>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ipe(left)">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wipe(up)">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56</a:t>
            </a:fld>
            <a:endParaRPr lang="en-US" altLang="zh-CN"/>
          </a:p>
        </p:txBody>
      </p:sp>
      <p:sp>
        <p:nvSpPr>
          <p:cNvPr id="4" name="矩形 3"/>
          <p:cNvSpPr/>
          <p:nvPr/>
        </p:nvSpPr>
        <p:spPr>
          <a:xfrm>
            <a:off x="570297" y="901105"/>
            <a:ext cx="4894843" cy="461665"/>
          </a:xfrm>
          <a:prstGeom prst="rect">
            <a:avLst/>
          </a:prstGeom>
        </p:spPr>
        <p:txBody>
          <a:bodyPr wrap="square">
            <a:spAutoFit/>
          </a:bodyPr>
          <a:lstStyle/>
          <a:p>
            <a:r>
              <a:rPr lang="zh-CN" altLang="en-US" b="1" dirty="0"/>
              <a:t>例 </a:t>
            </a:r>
            <a:r>
              <a:rPr lang="en-US" altLang="zh-CN" b="1" dirty="0" smtClean="0"/>
              <a:t>11</a:t>
            </a:r>
            <a:r>
              <a:rPr lang="en-US" altLang="zh-CN" b="1" dirty="0"/>
              <a:t>. </a:t>
            </a:r>
            <a:r>
              <a:rPr lang="en-US" altLang="zh-CN" b="1" dirty="0" smtClean="0"/>
              <a:t>8  </a:t>
            </a:r>
            <a:r>
              <a:rPr lang="zh-CN" altLang="en-US" b="1" dirty="0" smtClean="0"/>
              <a:t>试用</a:t>
            </a:r>
            <a:r>
              <a:rPr lang="zh-CN" altLang="en-US" b="1" dirty="0"/>
              <a:t>概率法解</a:t>
            </a:r>
            <a:r>
              <a:rPr lang="zh-CN" altLang="en-US" b="1" dirty="0" smtClean="0"/>
              <a:t>例</a:t>
            </a:r>
            <a:r>
              <a:rPr lang="en-US" altLang="zh-CN" b="1" dirty="0" smtClean="0"/>
              <a:t>11</a:t>
            </a:r>
            <a:r>
              <a:rPr lang="en-US" altLang="zh-CN" b="1" dirty="0"/>
              <a:t>. </a:t>
            </a:r>
            <a:r>
              <a:rPr lang="en-US" altLang="zh-CN" b="1" dirty="0" smtClean="0"/>
              <a:t>3</a:t>
            </a:r>
            <a:r>
              <a:rPr lang="zh-CN" altLang="en-US" b="1" dirty="0" smtClean="0"/>
              <a:t>题</a:t>
            </a:r>
            <a:r>
              <a:rPr lang="zh-CN" altLang="en-US" dirty="0" smtClean="0"/>
              <a:t>。</a:t>
            </a:r>
            <a:endParaRPr lang="zh-CN" altLang="en-US" dirty="0"/>
          </a:p>
        </p:txBody>
      </p:sp>
      <p:sp>
        <p:nvSpPr>
          <p:cNvPr id="5" name="矩形 4"/>
          <p:cNvSpPr/>
          <p:nvPr/>
        </p:nvSpPr>
        <p:spPr>
          <a:xfrm>
            <a:off x="663665" y="3409192"/>
            <a:ext cx="5222230" cy="461665"/>
          </a:xfrm>
          <a:prstGeom prst="rect">
            <a:avLst/>
          </a:prstGeom>
        </p:spPr>
        <p:txBody>
          <a:bodyPr wrap="square">
            <a:spAutoFit/>
          </a:bodyPr>
          <a:lstStyle/>
          <a:p>
            <a:r>
              <a:rPr lang="zh-CN" altLang="en-US" b="1" dirty="0" smtClean="0"/>
              <a:t>解：  </a:t>
            </a:r>
            <a:r>
              <a:rPr lang="en-US" altLang="zh-CN" b="1" dirty="0"/>
              <a:t>(1) </a:t>
            </a:r>
            <a:r>
              <a:rPr lang="zh-CN" altLang="en-US" b="1" dirty="0"/>
              <a:t>画尺寸链</a:t>
            </a:r>
            <a:r>
              <a:rPr lang="zh-CN" altLang="en-US" b="1" dirty="0" smtClean="0"/>
              <a:t>图</a:t>
            </a:r>
            <a:r>
              <a:rPr lang="en-US" altLang="zh-CN" b="1" dirty="0" smtClean="0"/>
              <a:t>(</a:t>
            </a:r>
            <a:r>
              <a:rPr lang="zh-CN" altLang="en-US" b="1" dirty="0" smtClean="0"/>
              <a:t>见图</a:t>
            </a:r>
            <a:r>
              <a:rPr lang="en-US" altLang="zh-CN" b="1" dirty="0" smtClean="0"/>
              <a:t>11.7</a:t>
            </a:r>
            <a:r>
              <a:rPr lang="zh-CN" altLang="en-US" b="1" dirty="0" smtClean="0"/>
              <a:t>（</a:t>
            </a:r>
            <a:r>
              <a:rPr lang="en-US" altLang="zh-CN" b="1" dirty="0" smtClean="0"/>
              <a:t>b</a:t>
            </a:r>
            <a:r>
              <a:rPr lang="zh-CN" altLang="en-US" b="1" dirty="0" smtClean="0"/>
              <a:t>）</a:t>
            </a:r>
            <a:endParaRPr lang="zh-CN" altLang="en-US" b="1" dirty="0"/>
          </a:p>
        </p:txBody>
      </p:sp>
      <p:sp>
        <p:nvSpPr>
          <p:cNvPr id="6" name="Text Box 6"/>
          <p:cNvSpPr txBox="1">
            <a:spLocks noChangeArrowheads="1"/>
          </p:cNvSpPr>
          <p:nvPr/>
        </p:nvSpPr>
        <p:spPr bwMode="auto">
          <a:xfrm>
            <a:off x="607396" y="1333215"/>
            <a:ext cx="4618038"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例11.3 图11.7 加工顺序为:</a:t>
            </a:r>
          </a:p>
        </p:txBody>
      </p:sp>
      <p:sp>
        <p:nvSpPr>
          <p:cNvPr id="7" name="Rectangle 14"/>
          <p:cNvSpPr>
            <a:spLocks noChangeArrowheads="1"/>
          </p:cNvSpPr>
          <p:nvPr/>
        </p:nvSpPr>
        <p:spPr bwMode="auto">
          <a:xfrm>
            <a:off x="663666" y="2763312"/>
            <a:ext cx="2849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t>试求壁厚</a:t>
            </a:r>
            <a:r>
              <a:rPr lang="en-US" altLang="zh-CN" b="1" i="1" dirty="0">
                <a:solidFill>
                  <a:srgbClr val="FF3300"/>
                </a:solidFill>
              </a:rPr>
              <a:t>N</a:t>
            </a:r>
            <a:r>
              <a:rPr lang="en-US" altLang="zh-CN" b="1" dirty="0"/>
              <a:t>。</a:t>
            </a:r>
          </a:p>
        </p:txBody>
      </p:sp>
      <p:sp>
        <p:nvSpPr>
          <p:cNvPr id="44" name="矩形 43"/>
          <p:cNvSpPr/>
          <p:nvPr/>
        </p:nvSpPr>
        <p:spPr>
          <a:xfrm>
            <a:off x="780346" y="3919594"/>
            <a:ext cx="3537342" cy="1200329"/>
          </a:xfrm>
          <a:prstGeom prst="rect">
            <a:avLst/>
          </a:prstGeom>
        </p:spPr>
        <p:txBody>
          <a:bodyPr wrap="square">
            <a:spAutoFit/>
          </a:bodyPr>
          <a:lstStyle/>
          <a:p>
            <a:pPr>
              <a:lnSpc>
                <a:spcPct val="150000"/>
              </a:lnSpc>
            </a:pPr>
            <a:r>
              <a:rPr lang="en-US" altLang="zh-CN" b="1" dirty="0" smtClean="0"/>
              <a:t>(2</a:t>
            </a:r>
            <a:r>
              <a:rPr lang="en-US" altLang="zh-CN" b="1" dirty="0"/>
              <a:t>) </a:t>
            </a:r>
            <a:r>
              <a:rPr lang="zh-CN" altLang="en-US" b="1" dirty="0"/>
              <a:t>确定封闭环</a:t>
            </a:r>
          </a:p>
          <a:p>
            <a:pPr>
              <a:lnSpc>
                <a:spcPct val="150000"/>
              </a:lnSpc>
            </a:pPr>
            <a:r>
              <a:rPr lang="en-US" altLang="zh-CN" b="1" dirty="0"/>
              <a:t>(3) </a:t>
            </a:r>
            <a:r>
              <a:rPr lang="zh-CN" altLang="en-US" b="1" dirty="0" smtClean="0"/>
              <a:t>确定增</a:t>
            </a:r>
            <a:r>
              <a:rPr lang="zh-CN" altLang="en-US" b="1" dirty="0"/>
              <a:t>环</a:t>
            </a:r>
            <a:r>
              <a:rPr lang="zh-CN" altLang="en-US" b="1" dirty="0" smtClean="0"/>
              <a:t>和减</a:t>
            </a:r>
            <a:r>
              <a:rPr lang="zh-CN" altLang="en-US" b="1" dirty="0"/>
              <a:t>环</a:t>
            </a:r>
            <a:endParaRPr lang="zh-CN" altLang="en-US" dirty="0"/>
          </a:p>
        </p:txBody>
      </p:sp>
      <p:sp>
        <p:nvSpPr>
          <p:cNvPr id="45" name="矩形 44"/>
          <p:cNvSpPr/>
          <p:nvPr/>
        </p:nvSpPr>
        <p:spPr>
          <a:xfrm>
            <a:off x="886770" y="5130325"/>
            <a:ext cx="4682707" cy="461665"/>
          </a:xfrm>
          <a:prstGeom prst="rect">
            <a:avLst/>
          </a:prstGeom>
        </p:spPr>
        <p:txBody>
          <a:bodyPr wrap="square">
            <a:spAutoFit/>
          </a:bodyPr>
          <a:lstStyle/>
          <a:p>
            <a:r>
              <a:rPr lang="zh-CN" altLang="en-US" b="1" dirty="0"/>
              <a:t>以上三步的解法同例 </a:t>
            </a:r>
            <a:r>
              <a:rPr lang="en-US" altLang="zh-CN" b="1" dirty="0" smtClean="0"/>
              <a:t>11.3</a:t>
            </a:r>
            <a:endParaRPr lang="zh-CN" altLang="en-US" dirty="0"/>
          </a:p>
        </p:txBody>
      </p:sp>
      <p:sp>
        <p:nvSpPr>
          <p:cNvPr id="46" name="Text Box 6"/>
          <p:cNvSpPr txBox="1">
            <a:spLocks noChangeArrowheads="1"/>
          </p:cNvSpPr>
          <p:nvPr/>
        </p:nvSpPr>
        <p:spPr bwMode="auto">
          <a:xfrm>
            <a:off x="607429" y="396259"/>
            <a:ext cx="461803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smtClean="0"/>
              <a:t>11</a:t>
            </a:r>
            <a:r>
              <a:rPr lang="zh-CN" altLang="en-US" b="1" dirty="0"/>
              <a:t>.3 </a:t>
            </a:r>
            <a:r>
              <a:rPr lang="en-US" altLang="zh-CN" b="1" dirty="0" smtClean="0"/>
              <a:t>.2 </a:t>
            </a:r>
            <a:r>
              <a:rPr lang="zh-CN" altLang="en-US" b="1" dirty="0" smtClean="0"/>
              <a:t>正计算（校核计算）</a:t>
            </a:r>
            <a:endParaRPr lang="zh-CN" altLang="en-US" b="1" dirty="0"/>
          </a:p>
        </p:txBody>
      </p:sp>
      <p:pic>
        <p:nvPicPr>
          <p:cNvPr id="44160" name="Picture 1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0131" y="3861974"/>
            <a:ext cx="2119683" cy="251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161" name="Picture 1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1646" y="162987"/>
            <a:ext cx="2590200" cy="3721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164" name="Picture 1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849" y="1801288"/>
            <a:ext cx="4704918" cy="853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88719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
                                        </p:tgtEl>
                                        <p:attrNameLst>
                                          <p:attrName>style.visibility</p:attrName>
                                        </p:attrNameLst>
                                      </p:cBhvr>
                                      <p:to>
                                        <p:strVal val="visible"/>
                                      </p:to>
                                    </p:set>
                                    <p:animEffect transition="in" filter="wipe(left)">
                                      <p:cBhvr>
                                        <p:cTn id="7" dur="3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4161"/>
                                        </p:tgtEl>
                                        <p:attrNameLst>
                                          <p:attrName>style.visibility</p:attrName>
                                        </p:attrNameLst>
                                      </p:cBhvr>
                                      <p:to>
                                        <p:strVal val="visible"/>
                                      </p:to>
                                    </p:set>
                                    <p:anim calcmode="lin" valueType="num">
                                      <p:cBhvr additive="base">
                                        <p:cTn id="12" dur="500" fill="hold"/>
                                        <p:tgtEl>
                                          <p:spTgt spid="44161"/>
                                        </p:tgtEl>
                                        <p:attrNameLst>
                                          <p:attrName>ppt_x</p:attrName>
                                        </p:attrNameLst>
                                      </p:cBhvr>
                                      <p:tavLst>
                                        <p:tav tm="0">
                                          <p:val>
                                            <p:strVal val="1+#ppt_w/2"/>
                                          </p:val>
                                        </p:tav>
                                        <p:tav tm="100000">
                                          <p:val>
                                            <p:strVal val="#ppt_x"/>
                                          </p:val>
                                        </p:tav>
                                      </p:tavLst>
                                    </p:anim>
                                    <p:anim calcmode="lin" valueType="num">
                                      <p:cBhvr additive="base">
                                        <p:cTn id="13" dur="500" fill="hold"/>
                                        <p:tgtEl>
                                          <p:spTgt spid="4416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
                                        </p:tgtEl>
                                        <p:attrNameLst>
                                          <p:attrName>style.visibility</p:attrName>
                                        </p:attrNameLst>
                                      </p:cBhvr>
                                      <p:to>
                                        <p:strVal val="visible"/>
                                      </p:to>
                                    </p:set>
                                    <p:animEffect transition="in" filter="wipe(left)">
                                      <p:cBhvr>
                                        <p:cTn id="23" dur="3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4164"/>
                                        </p:tgtEl>
                                        <p:attrNameLst>
                                          <p:attrName>style.visibility</p:attrName>
                                        </p:attrNameLst>
                                      </p:cBhvr>
                                      <p:to>
                                        <p:strVal val="visible"/>
                                      </p:to>
                                    </p:set>
                                    <p:animEffect transition="in" filter="wipe(left)">
                                      <p:cBhvr>
                                        <p:cTn id="28" dur="500"/>
                                        <p:tgtEl>
                                          <p:spTgt spid="4416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
                                        </p:tgtEl>
                                        <p:attrNameLst>
                                          <p:attrName>style.visibility</p:attrName>
                                        </p:attrNameLst>
                                      </p:cBhvr>
                                      <p:to>
                                        <p:strVal val="visible"/>
                                      </p:to>
                                    </p:set>
                                    <p:animEffect transition="in" filter="wipe(left)">
                                      <p:cBhvr>
                                        <p:cTn id="33" dur="3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4160"/>
                                        </p:tgtEl>
                                        <p:attrNameLst>
                                          <p:attrName>style.visibility</p:attrName>
                                        </p:attrNameLst>
                                      </p:cBhvr>
                                      <p:to>
                                        <p:strVal val="visible"/>
                                      </p:to>
                                    </p:set>
                                    <p:anim calcmode="lin" valueType="num">
                                      <p:cBhvr additive="base">
                                        <p:cTn id="43" dur="500" fill="hold"/>
                                        <p:tgtEl>
                                          <p:spTgt spid="44160"/>
                                        </p:tgtEl>
                                        <p:attrNameLst>
                                          <p:attrName>ppt_x</p:attrName>
                                        </p:attrNameLst>
                                      </p:cBhvr>
                                      <p:tavLst>
                                        <p:tav tm="0">
                                          <p:val>
                                            <p:strVal val="#ppt_x"/>
                                          </p:val>
                                        </p:tav>
                                        <p:tav tm="100000">
                                          <p:val>
                                            <p:strVal val="#ppt_x"/>
                                          </p:val>
                                        </p:tav>
                                      </p:tavLst>
                                    </p:anim>
                                    <p:anim calcmode="lin" valueType="num">
                                      <p:cBhvr additive="base">
                                        <p:cTn id="44" dur="500" fill="hold"/>
                                        <p:tgtEl>
                                          <p:spTgt spid="4416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500"/>
                                        <p:tgtEl>
                                          <p:spTgt spid="4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left)">
                                      <p:cBhvr>
                                        <p:cTn id="5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utoUpdateAnimBg="0"/>
      <p:bldP spid="7" grpId="0" autoUpdateAnimBg="0"/>
      <p:bldP spid="44" grpId="0"/>
      <p:bldP spid="45" grpId="0"/>
      <p:bldP spid="46"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6839490" y="88780"/>
            <a:ext cx="1905000" cy="457200"/>
          </a:xfrm>
        </p:spPr>
        <p:txBody>
          <a:bodyPr/>
          <a:lstStyle/>
          <a:p>
            <a:pPr>
              <a:defRPr/>
            </a:pPr>
            <a:fld id="{5E9F607A-22FE-41F6-8005-21C0059FFE27}" type="slidenum">
              <a:rPr lang="zh-CN" altLang="en-US" smtClean="0"/>
              <a:pPr>
                <a:defRPr/>
              </a:pPr>
              <a:t>57</a:t>
            </a:fld>
            <a:endParaRPr lang="en-US" altLang="zh-CN" dirty="0"/>
          </a:p>
        </p:txBody>
      </p:sp>
      <mc:AlternateContent xmlns:mc="http://schemas.openxmlformats.org/markup-compatibility/2006" xmlns:a14="http://schemas.microsoft.com/office/drawing/2010/main">
        <mc:Choice Requires="a14">
          <p:sp>
            <p:nvSpPr>
              <p:cNvPr id="3" name="矩形 2"/>
              <p:cNvSpPr/>
              <p:nvPr/>
            </p:nvSpPr>
            <p:spPr>
              <a:xfrm>
                <a:off x="527274" y="350798"/>
                <a:ext cx="5908101" cy="1754326"/>
              </a:xfrm>
              <a:prstGeom prst="rect">
                <a:avLst/>
              </a:prstGeom>
            </p:spPr>
            <p:txBody>
              <a:bodyPr wrap="square">
                <a:spAutoFit/>
              </a:bodyPr>
              <a:lstStyle/>
              <a:p>
                <a:pPr>
                  <a:lnSpc>
                    <a:spcPct val="150000"/>
                  </a:lnSpc>
                </a:pPr>
                <a:r>
                  <a:rPr lang="en-US" altLang="zh-CN" b="1" dirty="0" smtClean="0"/>
                  <a:t>(</a:t>
                </a:r>
                <a:r>
                  <a:rPr lang="en-US" altLang="zh-CN" b="1" dirty="0"/>
                  <a:t>4) </a:t>
                </a:r>
                <a:r>
                  <a:rPr lang="zh-CN" altLang="en-US" b="1" dirty="0" smtClean="0"/>
                  <a:t>计算</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𝟎</m:t>
                        </m:r>
                      </m:sub>
                    </m:sSub>
                  </m:oMath>
                </a14:m>
                <a:r>
                  <a:rPr lang="zh-CN" altLang="en-US" b="1" dirty="0"/>
                  <a:t>壁厚的公称尺寸及其</a:t>
                </a:r>
                <a:r>
                  <a:rPr lang="zh-CN" altLang="en-US" b="1" dirty="0" smtClean="0"/>
                  <a:t>上、下偏差</a:t>
                </a:r>
                <a:endParaRPr lang="en-US" altLang="zh-CN" b="1" dirty="0" smtClean="0"/>
              </a:p>
              <a:p>
                <a:pPr>
                  <a:lnSpc>
                    <a:spcPct val="150000"/>
                  </a:lnSpc>
                </a:pPr>
                <a:r>
                  <a:rPr lang="zh-CN" altLang="en-US" b="1" dirty="0" smtClean="0"/>
                  <a:t>① 将</a:t>
                </a:r>
                <a:r>
                  <a:rPr lang="zh-CN" altLang="en-US" b="1" dirty="0"/>
                  <a:t>组成环写成对称偏差</a:t>
                </a:r>
                <a:r>
                  <a:rPr lang="zh-CN" altLang="en-US" b="1" dirty="0" smtClean="0"/>
                  <a:t>形式</a:t>
                </a:r>
                <a:r>
                  <a:rPr lang="en-US" altLang="zh-CN" b="1" dirty="0" smtClean="0"/>
                  <a:t>,</a:t>
                </a:r>
                <a:r>
                  <a:rPr lang="zh-CN" altLang="en-US" b="1" dirty="0" smtClean="0"/>
                  <a:t>并</a:t>
                </a:r>
                <a:r>
                  <a:rPr lang="zh-CN" altLang="en-US" b="1" dirty="0"/>
                  <a:t>确定各组成环的公差带至其公称尺寸的偏差</a:t>
                </a:r>
                <a:r>
                  <a:rPr lang="zh-CN" altLang="en-US" b="1" dirty="0" smtClean="0"/>
                  <a:t>和公差</a:t>
                </a:r>
                <a:endParaRPr lang="zh-CN" altLang="en-US" b="1" dirty="0"/>
              </a:p>
            </p:txBody>
          </p:sp>
        </mc:Choice>
        <mc:Fallback xmlns="">
          <p:sp>
            <p:nvSpPr>
              <p:cNvPr id="3" name="矩形 2"/>
              <p:cNvSpPr>
                <a:spLocks noRot="1" noChangeAspect="1" noMove="1" noResize="1" noEditPoints="1" noAdjustHandles="1" noChangeArrowheads="1" noChangeShapeType="1" noTextEdit="1"/>
              </p:cNvSpPr>
              <p:nvPr/>
            </p:nvSpPr>
            <p:spPr>
              <a:xfrm>
                <a:off x="527274" y="350798"/>
                <a:ext cx="5908101" cy="1754326"/>
              </a:xfrm>
              <a:prstGeom prst="rect">
                <a:avLst/>
              </a:prstGeom>
              <a:blipFill rotWithShape="1">
                <a:blip r:embed="rId2"/>
                <a:stretch>
                  <a:fillRect l="-1546" r="-1134" b="-243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745326" y="2034620"/>
                <a:ext cx="5690049" cy="614655"/>
              </a:xfrm>
              <a:prstGeom prst="rect">
                <a:avLst/>
              </a:prstGeom>
              <a:noFill/>
            </p:spPr>
            <p:txBody>
              <a:bodyPr wrap="square" rtlCol="0">
                <a:spAutoFit/>
              </a:bodyPr>
              <a:lstStyle/>
              <a:p>
                <a:r>
                  <a:rPr lang="zh-CN" altLang="en-US" dirty="0" smtClean="0">
                    <a:solidFill>
                      <a:srgbClr val="FF0000"/>
                    </a:solidFill>
                  </a:rPr>
                  <a:t>增</a:t>
                </a:r>
                <a:r>
                  <a:rPr lang="zh-CN" altLang="en-US" dirty="0">
                    <a:solidFill>
                      <a:srgbClr val="FF0000"/>
                    </a:solidFill>
                  </a:rPr>
                  <a:t>环</a:t>
                </a:r>
                <a:r>
                  <a:rPr lang="zh-CN" altLang="en-US" dirty="0" smtClean="0"/>
                  <a:t>：</a:t>
                </a:r>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m:t>
                        </m:r>
                      </m:sub>
                    </m:sSub>
                  </m:oMath>
                </a14:m>
                <a:r>
                  <a:rPr lang="en-US" altLang="zh-CN" dirty="0" smtClean="0"/>
                  <a:t>/2=</a:t>
                </a:r>
                <a14:m>
                  <m:oMath xmlns:m="http://schemas.openxmlformats.org/officeDocument/2006/math">
                    <m:sSubSup>
                      <m:sSubSupPr>
                        <m:ctrlPr>
                          <a:rPr lang="en-US" altLang="zh-CN" i="1" smtClean="0">
                            <a:latin typeface="Cambria Math"/>
                          </a:rPr>
                        </m:ctrlPr>
                      </m:sSubSupPr>
                      <m:e>
                        <m:r>
                          <a:rPr lang="en-US" altLang="zh-CN" b="0" i="1" smtClean="0">
                            <a:latin typeface="Cambria Math"/>
                          </a:rPr>
                          <m:t>35</m:t>
                        </m:r>
                      </m:e>
                      <m:sub>
                        <m:r>
                          <a:rPr lang="en-US" altLang="zh-CN" b="0" i="1" smtClean="0">
                            <a:latin typeface="Cambria Math"/>
                          </a:rPr>
                          <m:t>−0.04 </m:t>
                        </m:r>
                      </m:sub>
                      <m:sup>
                        <m:r>
                          <a:rPr lang="en-US" altLang="zh-CN" b="0" i="1" smtClean="0">
                            <a:latin typeface="Cambria Math"/>
                          </a:rPr>
                          <m:t>−0.02</m:t>
                        </m:r>
                      </m:sup>
                    </m:sSubSup>
                  </m:oMath>
                </a14:m>
                <a:r>
                  <a:rPr lang="en-US" altLang="zh-CN" dirty="0" smtClean="0"/>
                  <a:t>=35+</a:t>
                </a:r>
                <a:r>
                  <a:rPr lang="zh-CN" altLang="en-US" dirty="0" smtClean="0"/>
                  <a:t>（</a:t>
                </a:r>
                <a:r>
                  <a:rPr lang="en-US" altLang="zh-CN" dirty="0" smtClean="0"/>
                  <a:t>-0.03</a:t>
                </a:r>
                <a14:m>
                  <m:oMath xmlns:m="http://schemas.openxmlformats.org/officeDocument/2006/math">
                    <m:r>
                      <a:rPr lang="en-US" altLang="zh-CN" i="1" smtClean="0">
                        <a:latin typeface="Cambria Math"/>
                        <a:ea typeface="Cambria Math"/>
                      </a:rPr>
                      <m:t>±</m:t>
                    </m:r>
                    <m:f>
                      <m:fPr>
                        <m:ctrlPr>
                          <a:rPr lang="en-US" altLang="zh-CN" i="1" smtClean="0">
                            <a:latin typeface="Cambria Math"/>
                            <a:ea typeface="Cambria Math"/>
                          </a:rPr>
                        </m:ctrlPr>
                      </m:fPr>
                      <m:num>
                        <m:r>
                          <a:rPr lang="en-US" altLang="zh-CN" b="0" i="1" smtClean="0">
                            <a:latin typeface="Cambria Math"/>
                            <a:ea typeface="Cambria Math"/>
                          </a:rPr>
                          <m:t>0.02</m:t>
                        </m:r>
                      </m:num>
                      <m:den>
                        <m:r>
                          <a:rPr lang="en-US" altLang="zh-CN" b="0" i="1" smtClean="0">
                            <a:latin typeface="Cambria Math"/>
                            <a:ea typeface="Cambria Math"/>
                          </a:rPr>
                          <m:t>2</m:t>
                        </m:r>
                      </m:den>
                    </m:f>
                  </m:oMath>
                </a14:m>
                <a:r>
                  <a:rPr lang="zh-CN" altLang="en-US" dirty="0" smtClean="0"/>
                  <a:t>）</a:t>
                </a:r>
                <a:endParaRPr lang="zh-CN" alt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745326" y="2034620"/>
                <a:ext cx="5690049" cy="614655"/>
              </a:xfrm>
              <a:prstGeom prst="rect">
                <a:avLst/>
              </a:prstGeom>
              <a:blipFill rotWithShape="1">
                <a:blip r:embed="rId3"/>
                <a:stretch>
                  <a:fillRect l="-1606" b="-891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787532" y="2535688"/>
                <a:ext cx="4403189" cy="532197"/>
              </a:xfrm>
              <a:prstGeom prst="rect">
                <a:avLst/>
              </a:prstGeom>
              <a:noFill/>
            </p:spPr>
            <p:txBody>
              <a:bodyPr wrap="square" rtlCol="0">
                <a:spAutoFit/>
              </a:bodyPr>
              <a:lstStyle/>
              <a:p>
                <a:r>
                  <a:rPr lang="zh-CN" altLang="en-US" dirty="0" smtClean="0"/>
                  <a:t>则有</a:t>
                </a:r>
                <a14:m>
                  <m:oMath xmlns:m="http://schemas.openxmlformats.org/officeDocument/2006/math">
                    <m:r>
                      <a:rPr lang="zh-CN" altLang="en-US" b="0" i="1" smtClean="0">
                        <a:latin typeface="Cambria Math"/>
                      </a:rPr>
                      <m:t>：</m:t>
                    </m:r>
                    <m:sSub>
                      <m:sSubPr>
                        <m:ctrlPr>
                          <a:rPr lang="en-US" altLang="zh-CN" i="1" smtClean="0">
                            <a:latin typeface="Cambria Math"/>
                          </a:rPr>
                        </m:ctrlPr>
                      </m:sSubPr>
                      <m:e>
                        <m:r>
                          <a:rPr lang="en-US" altLang="zh-CN" i="1" smtClean="0">
                            <a:latin typeface="Cambria Math"/>
                            <a:ea typeface="Cambria Math"/>
                          </a:rPr>
                          <m:t>∆</m:t>
                        </m:r>
                        <m:r>
                          <a:rPr lang="en-US" altLang="zh-CN" b="0" i="1" smtClean="0">
                            <a:latin typeface="Cambria Math"/>
                            <a:ea typeface="Cambria Math"/>
                          </a:rPr>
                          <m:t>0</m:t>
                        </m:r>
                      </m:e>
                      <m:sub>
                        <m:d>
                          <m:dPr>
                            <m:begChr m:val="（"/>
                            <m:endChr m:val="）"/>
                            <m:ctrlPr>
                              <a:rPr lang="zh-CN" altLang="en-US" b="0" i="1" smtClean="0">
                                <a:latin typeface="Cambria Math"/>
                              </a:rPr>
                            </m:ctrlPr>
                          </m:dPr>
                          <m:e>
                            <m:r>
                              <a:rPr lang="en-US" altLang="zh-CN" b="0" i="1" smtClean="0">
                                <a:latin typeface="Cambria Math"/>
                              </a:rPr>
                              <m:t>+</m:t>
                            </m:r>
                          </m:e>
                        </m:d>
                        <m:r>
                          <a:rPr lang="en-US" altLang="zh-CN" b="0" i="1" smtClean="0">
                            <a:latin typeface="Cambria Math"/>
                          </a:rPr>
                          <m:t>1</m:t>
                        </m:r>
                      </m:sub>
                    </m:sSub>
                  </m:oMath>
                </a14:m>
                <a:r>
                  <a:rPr lang="zh-CN" altLang="en-US" dirty="0" smtClean="0"/>
                  <a:t> </a:t>
                </a:r>
                <a:r>
                  <a:rPr lang="en-US" altLang="zh-CN" dirty="0" smtClean="0"/>
                  <a:t>=</a:t>
                </a:r>
                <a14:m>
                  <m:oMath xmlns:m="http://schemas.openxmlformats.org/officeDocument/2006/math">
                    <m:r>
                      <a:rPr lang="en-US" altLang="zh-CN" i="1" dirty="0" smtClean="0">
                        <a:latin typeface="Cambria Math"/>
                        <a:ea typeface="Cambria Math"/>
                      </a:rPr>
                      <m:t>∆</m:t>
                    </m:r>
                    <m:sSub>
                      <m:sSubPr>
                        <m:ctrlPr>
                          <a:rPr lang="en-US" altLang="zh-CN" i="1" dirty="0" smtClean="0">
                            <a:latin typeface="Cambria Math"/>
                            <a:ea typeface="Cambria Math"/>
                          </a:rPr>
                        </m:ctrlPr>
                      </m:sSubPr>
                      <m:e>
                        <m:r>
                          <a:rPr lang="en-US" altLang="zh-CN" b="0" i="1" dirty="0" smtClean="0">
                            <a:latin typeface="Cambria Math"/>
                            <a:ea typeface="Cambria Math"/>
                          </a:rPr>
                          <m:t>0</m:t>
                        </m:r>
                      </m:e>
                      <m:sub>
                        <m:sSub>
                          <m:sSubPr>
                            <m:ctrlPr>
                              <a:rPr lang="en-US" altLang="zh-CN" i="1" dirty="0" smtClean="0">
                                <a:latin typeface="Cambria Math"/>
                                <a:ea typeface="Cambria Math"/>
                              </a:rPr>
                            </m:ctrlPr>
                          </m:sSubPr>
                          <m:e>
                            <m:r>
                              <a:rPr lang="en-US" altLang="zh-CN" b="0" i="1" dirty="0" smtClean="0">
                                <a:latin typeface="Cambria Math"/>
                                <a:ea typeface="Cambria Math"/>
                              </a:rPr>
                              <m:t>𝐴</m:t>
                            </m:r>
                          </m:e>
                          <m:sub>
                            <m:r>
                              <a:rPr lang="en-US" altLang="zh-CN" b="0" i="1" dirty="0" smtClean="0">
                                <a:latin typeface="Cambria Math"/>
                                <a:ea typeface="Cambria Math"/>
                              </a:rPr>
                              <m:t>1/2</m:t>
                            </m:r>
                          </m:sub>
                        </m:sSub>
                      </m:sub>
                    </m:sSub>
                  </m:oMath>
                </a14:m>
                <a:r>
                  <a:rPr lang="en-US" altLang="zh-CN" dirty="0" smtClean="0"/>
                  <a:t>=-0.03</a:t>
                </a:r>
                <a:endParaRPr lang="zh-CN" alt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787532" y="2535688"/>
                <a:ext cx="4403189" cy="532197"/>
              </a:xfrm>
              <a:prstGeom prst="rect">
                <a:avLst/>
              </a:prstGeom>
              <a:blipFill rotWithShape="1">
                <a:blip r:embed="rId4"/>
                <a:stretch>
                  <a:fillRect l="-2078" t="-12644" b="-1379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5" name="TextBox 34"/>
              <p:cNvSpPr txBox="1"/>
              <p:nvPr/>
            </p:nvSpPr>
            <p:spPr>
              <a:xfrm>
                <a:off x="4589154" y="2547380"/>
                <a:ext cx="2134943" cy="532197"/>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1/2</m:t>
                            </m:r>
                          </m:sub>
                        </m:sSub>
                      </m:sub>
                    </m:sSub>
                  </m:oMath>
                </a14:m>
                <a:r>
                  <a:rPr lang="zh-CN" altLang="en-US" dirty="0" smtClean="0"/>
                  <a:t> </a:t>
                </a:r>
                <a:r>
                  <a:rPr lang="en-US" altLang="zh-CN" dirty="0" smtClean="0"/>
                  <a:t>=0.02</a:t>
                </a:r>
                <a:endParaRPr lang="zh-CN" altLang="en-US" dirty="0"/>
              </a:p>
            </p:txBody>
          </p:sp>
        </mc:Choice>
        <mc:Fallback xmlns="">
          <p:sp>
            <p:nvSpPr>
              <p:cNvPr id="35" name="TextBox 34"/>
              <p:cNvSpPr txBox="1">
                <a:spLocks noRot="1" noChangeAspect="1" noMove="1" noResize="1" noEditPoints="1" noAdjustHandles="1" noChangeArrowheads="1" noChangeShapeType="1" noTextEdit="1"/>
              </p:cNvSpPr>
              <p:nvPr/>
            </p:nvSpPr>
            <p:spPr>
              <a:xfrm>
                <a:off x="4589154" y="2547380"/>
                <a:ext cx="2134943" cy="532197"/>
              </a:xfrm>
              <a:prstGeom prst="rect">
                <a:avLst/>
              </a:prstGeom>
              <a:blipFill rotWithShape="1">
                <a:blip r:embed="rId5"/>
                <a:stretch>
                  <a:fillRect l="-857" t="-9195" b="-1264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6" name="TextBox 35"/>
              <p:cNvSpPr txBox="1"/>
              <p:nvPr/>
            </p:nvSpPr>
            <p:spPr>
              <a:xfrm>
                <a:off x="829736" y="3074219"/>
                <a:ext cx="5690049" cy="61465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3</m:t>
                        </m:r>
                      </m:sub>
                    </m:sSub>
                  </m:oMath>
                </a14:m>
                <a:r>
                  <a:rPr lang="en-US" altLang="zh-CN" dirty="0" smtClean="0"/>
                  <a:t>=0</a:t>
                </a:r>
                <a14:m>
                  <m:oMath xmlns:m="http://schemas.openxmlformats.org/officeDocument/2006/math">
                    <m:r>
                      <a:rPr lang="en-US" altLang="zh-CN" i="1" smtClean="0">
                        <a:latin typeface="Cambria Math"/>
                        <a:ea typeface="Cambria Math"/>
                      </a:rPr>
                      <m:t>±</m:t>
                    </m:r>
                  </m:oMath>
                </a14:m>
                <a:r>
                  <a:rPr lang="en-US" altLang="zh-CN" dirty="0" smtClean="0"/>
                  <a:t>0.01=0+0</a:t>
                </a:r>
                <a14:m>
                  <m:oMath xmlns:m="http://schemas.openxmlformats.org/officeDocument/2006/math">
                    <m:r>
                      <a:rPr lang="en-US" altLang="zh-CN" i="1" dirty="0" smtClean="0">
                        <a:latin typeface="Cambria Math"/>
                        <a:ea typeface="Cambria Math"/>
                      </a:rPr>
                      <m:t>±</m:t>
                    </m:r>
                    <m:f>
                      <m:fPr>
                        <m:ctrlPr>
                          <a:rPr lang="en-US" altLang="zh-CN" i="1" dirty="0" smtClean="0">
                            <a:latin typeface="Cambria Math"/>
                            <a:ea typeface="Cambria Math"/>
                          </a:rPr>
                        </m:ctrlPr>
                      </m:fPr>
                      <m:num>
                        <m:r>
                          <a:rPr lang="en-US" altLang="zh-CN" b="0" i="1" dirty="0" smtClean="0">
                            <a:latin typeface="Cambria Math"/>
                            <a:ea typeface="Cambria Math"/>
                          </a:rPr>
                          <m:t>0.02</m:t>
                        </m:r>
                      </m:num>
                      <m:den>
                        <m:r>
                          <a:rPr lang="en-US" altLang="zh-CN" b="0" i="1" dirty="0" smtClean="0">
                            <a:latin typeface="Cambria Math"/>
                            <a:ea typeface="Cambria Math"/>
                          </a:rPr>
                          <m:t>2</m:t>
                        </m:r>
                      </m:den>
                    </m:f>
                  </m:oMath>
                </a14:m>
                <a:r>
                  <a:rPr lang="zh-CN" altLang="en-US" dirty="0" smtClean="0"/>
                  <a:t>，</a:t>
                </a:r>
                <a:r>
                  <a:rPr lang="zh-CN" altLang="en-US" dirty="0"/>
                  <a:t>则有</a:t>
                </a:r>
              </a:p>
            </p:txBody>
          </p:sp>
        </mc:Choice>
        <mc:Fallback xmlns="">
          <p:sp>
            <p:nvSpPr>
              <p:cNvPr id="36" name="TextBox 35"/>
              <p:cNvSpPr txBox="1">
                <a:spLocks noRot="1" noChangeAspect="1" noMove="1" noResize="1" noEditPoints="1" noAdjustHandles="1" noChangeArrowheads="1" noChangeShapeType="1" noTextEdit="1"/>
              </p:cNvSpPr>
              <p:nvPr/>
            </p:nvSpPr>
            <p:spPr>
              <a:xfrm>
                <a:off x="829736" y="3074219"/>
                <a:ext cx="5690049" cy="614655"/>
              </a:xfrm>
              <a:prstGeom prst="rect">
                <a:avLst/>
              </a:prstGeom>
              <a:blipFill rotWithShape="1">
                <a:blip r:embed="rId6"/>
                <a:stretch>
                  <a:fillRect b="-891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 name="TextBox 36"/>
              <p:cNvSpPr txBox="1"/>
              <p:nvPr/>
            </p:nvSpPr>
            <p:spPr>
              <a:xfrm>
                <a:off x="4739217" y="3065942"/>
                <a:ext cx="2329572" cy="507960"/>
              </a:xfrm>
              <a:prstGeom prst="rect">
                <a:avLst/>
              </a:prstGeom>
              <a:noFill/>
            </p:spPr>
            <p:txBody>
              <a:bodyPr wrap="square" rtlCol="0">
                <a:spAutoFit/>
              </a:bodyPr>
              <a:lstStyle/>
              <a:p>
                <a14:m>
                  <m:oMath xmlns:m="http://schemas.openxmlformats.org/officeDocument/2006/math">
                    <m:r>
                      <a:rPr lang="en-US" altLang="zh-CN" b="0" i="1" smtClean="0">
                        <a:latin typeface="Cambria Math"/>
                        <a:ea typeface="Cambria Math"/>
                      </a:rPr>
                      <m:t>∆</m:t>
                    </m:r>
                    <m:sSub>
                      <m:sSubPr>
                        <m:ctrlPr>
                          <a:rPr lang="en-US" altLang="zh-CN" b="0" i="1" smtClean="0">
                            <a:latin typeface="Cambria Math"/>
                            <a:ea typeface="Cambria Math"/>
                          </a:rPr>
                        </m:ctrlPr>
                      </m:sSubPr>
                      <m:e>
                        <m:r>
                          <a:rPr lang="en-US" altLang="zh-CN" b="0" i="1" smtClean="0">
                            <a:latin typeface="Cambria Math"/>
                            <a:ea typeface="Cambria Math"/>
                          </a:rPr>
                          <m:t>0</m:t>
                        </m:r>
                      </m:e>
                      <m:sub>
                        <m:d>
                          <m:dPr>
                            <m:ctrlPr>
                              <a:rPr lang="en-US" altLang="zh-CN" b="0" i="1" smtClean="0">
                                <a:latin typeface="Cambria Math"/>
                                <a:ea typeface="Cambria Math"/>
                              </a:rPr>
                            </m:ctrlPr>
                          </m:dPr>
                          <m:e>
                            <m:r>
                              <a:rPr lang="en-US" altLang="zh-CN" b="0" i="1" smtClean="0">
                                <a:latin typeface="Cambria Math"/>
                                <a:ea typeface="Cambria Math"/>
                              </a:rPr>
                              <m:t>+</m:t>
                            </m:r>
                          </m:e>
                        </m:d>
                        <m:r>
                          <a:rPr lang="en-US" altLang="zh-CN" b="0" i="1" smtClean="0">
                            <a:latin typeface="Cambria Math"/>
                            <a:ea typeface="Cambria Math"/>
                          </a:rPr>
                          <m:t>3</m:t>
                        </m:r>
                      </m:sub>
                    </m:sSub>
                  </m:oMath>
                </a14:m>
                <a:r>
                  <a:rPr lang="zh-CN" altLang="en-US" dirty="0" smtClean="0"/>
                  <a:t> </a:t>
                </a:r>
                <a:r>
                  <a:rPr lang="en-US" altLang="zh-CN" dirty="0" smtClean="0"/>
                  <a:t>=</a:t>
                </a:r>
                <a14:m>
                  <m:oMath xmlns:m="http://schemas.openxmlformats.org/officeDocument/2006/math">
                    <m:r>
                      <a:rPr lang="en-US" altLang="zh-CN" i="1" dirty="0" smtClean="0">
                        <a:latin typeface="Cambria Math"/>
                        <a:ea typeface="Cambria Math"/>
                      </a:rPr>
                      <m:t>∆</m:t>
                    </m:r>
                    <m:sSub>
                      <m:sSubPr>
                        <m:ctrlPr>
                          <a:rPr lang="en-US" altLang="zh-CN" i="1" dirty="0" smtClean="0">
                            <a:latin typeface="Cambria Math"/>
                            <a:ea typeface="Cambria Math"/>
                          </a:rPr>
                        </m:ctrlPr>
                      </m:sSubPr>
                      <m:e>
                        <m:r>
                          <a:rPr lang="en-US" altLang="zh-CN" b="0" i="1" dirty="0" smtClean="0">
                            <a:latin typeface="Cambria Math"/>
                            <a:ea typeface="Cambria Math"/>
                          </a:rPr>
                          <m:t>0</m:t>
                        </m:r>
                      </m:e>
                      <m:sub>
                        <m:sSub>
                          <m:sSubPr>
                            <m:ctrlPr>
                              <a:rPr lang="en-US" altLang="zh-CN" i="1" dirty="0" smtClean="0">
                                <a:latin typeface="Cambria Math"/>
                                <a:ea typeface="Cambria Math"/>
                              </a:rPr>
                            </m:ctrlPr>
                          </m:sSubPr>
                          <m:e>
                            <m:r>
                              <a:rPr lang="en-US" altLang="zh-CN" b="0" i="1" dirty="0" smtClean="0">
                                <a:latin typeface="Cambria Math"/>
                                <a:ea typeface="Cambria Math"/>
                              </a:rPr>
                              <m:t>𝐴</m:t>
                            </m:r>
                          </m:e>
                          <m:sub>
                            <m:r>
                              <a:rPr lang="en-US" altLang="zh-CN" b="0" i="1" dirty="0" smtClean="0">
                                <a:latin typeface="Cambria Math"/>
                                <a:ea typeface="Cambria Math"/>
                              </a:rPr>
                              <m:t>3</m:t>
                            </m:r>
                          </m:sub>
                        </m:sSub>
                      </m:sub>
                    </m:sSub>
                  </m:oMath>
                </a14:m>
                <a:r>
                  <a:rPr lang="en-US" altLang="zh-CN" dirty="0" smtClean="0"/>
                  <a:t>=0</a:t>
                </a:r>
                <a:endParaRPr lang="zh-CN" altLang="en-US" dirty="0"/>
              </a:p>
            </p:txBody>
          </p:sp>
        </mc:Choice>
        <mc:Fallback xmlns="">
          <p:sp>
            <p:nvSpPr>
              <p:cNvPr id="37" name="TextBox 36"/>
              <p:cNvSpPr txBox="1">
                <a:spLocks noRot="1" noChangeAspect="1" noMove="1" noResize="1" noEditPoints="1" noAdjustHandles="1" noChangeArrowheads="1" noChangeShapeType="1" noTextEdit="1"/>
              </p:cNvSpPr>
              <p:nvPr/>
            </p:nvSpPr>
            <p:spPr>
              <a:xfrm>
                <a:off x="4739217" y="3065942"/>
                <a:ext cx="2329572" cy="507960"/>
              </a:xfrm>
              <a:prstGeom prst="rect">
                <a:avLst/>
              </a:prstGeom>
              <a:blipFill rotWithShape="1">
                <a:blip r:embed="rId7"/>
                <a:stretch>
                  <a:fillRect l="-522" t="-9639" b="-1807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8" name="TextBox 37"/>
              <p:cNvSpPr txBox="1"/>
              <p:nvPr/>
            </p:nvSpPr>
            <p:spPr>
              <a:xfrm>
                <a:off x="7048366" y="3078766"/>
                <a:ext cx="1721188" cy="495136"/>
              </a:xfrm>
              <a:prstGeom prst="rect">
                <a:avLst/>
              </a:prstGeom>
              <a:noFill/>
            </p:spPr>
            <p:txBody>
              <a:bodyPr wrap="square" rtlCol="0">
                <a:spAutoFit/>
              </a:bodyPr>
              <a:lstStyle/>
              <a:p>
                <a14:m>
                  <m:oMath xmlns:m="http://schemas.openxmlformats.org/officeDocument/2006/math">
                    <m:sSub>
                      <m:sSubPr>
                        <m:ctrlPr>
                          <a:rPr lang="en-US" altLang="zh-CN" b="0" i="1" smtClean="0">
                            <a:latin typeface="Cambria Math"/>
                            <a:ea typeface="Cambria Math"/>
                          </a:rPr>
                        </m:ctrlPr>
                      </m:sSubPr>
                      <m:e>
                        <m:r>
                          <a:rPr lang="en-US" altLang="zh-CN" b="0" i="1" smtClean="0">
                            <a:latin typeface="Cambria Math"/>
                            <a:ea typeface="Cambria Math"/>
                          </a:rPr>
                          <m:t>𝑇</m:t>
                        </m:r>
                      </m:e>
                      <m:sub>
                        <m:sSub>
                          <m:sSubPr>
                            <m:ctrlPr>
                              <a:rPr lang="en-US" altLang="zh-CN" b="0" i="1" smtClean="0">
                                <a:latin typeface="Cambria Math"/>
                                <a:ea typeface="Cambria Math"/>
                              </a:rPr>
                            </m:ctrlPr>
                          </m:sSubPr>
                          <m:e>
                            <m:r>
                              <a:rPr lang="en-US" altLang="zh-CN" b="0" i="1" smtClean="0">
                                <a:latin typeface="Cambria Math"/>
                                <a:ea typeface="Cambria Math"/>
                              </a:rPr>
                              <m:t>𝐴</m:t>
                            </m:r>
                          </m:e>
                          <m:sub>
                            <m:r>
                              <a:rPr lang="en-US" altLang="zh-CN" b="0" i="1" smtClean="0">
                                <a:latin typeface="Cambria Math"/>
                                <a:ea typeface="Cambria Math"/>
                              </a:rPr>
                              <m:t>3</m:t>
                            </m:r>
                          </m:sub>
                        </m:sSub>
                      </m:sub>
                    </m:sSub>
                  </m:oMath>
                </a14:m>
                <a:r>
                  <a:rPr lang="zh-CN" altLang="en-US" dirty="0" smtClean="0"/>
                  <a:t> </a:t>
                </a:r>
                <a:r>
                  <a:rPr lang="en-US" altLang="zh-CN" dirty="0" smtClean="0"/>
                  <a:t>=0.02</a:t>
                </a:r>
                <a:endParaRPr lang="zh-CN" altLang="en-US" dirty="0"/>
              </a:p>
            </p:txBody>
          </p:sp>
        </mc:Choice>
        <mc:Fallback xmlns="">
          <p:sp>
            <p:nvSpPr>
              <p:cNvPr id="38" name="TextBox 37"/>
              <p:cNvSpPr txBox="1">
                <a:spLocks noRot="1" noChangeAspect="1" noMove="1" noResize="1" noEditPoints="1" noAdjustHandles="1" noChangeArrowheads="1" noChangeShapeType="1" noTextEdit="1"/>
              </p:cNvSpPr>
              <p:nvPr/>
            </p:nvSpPr>
            <p:spPr>
              <a:xfrm>
                <a:off x="7048366" y="3078766"/>
                <a:ext cx="1721188" cy="495136"/>
              </a:xfrm>
              <a:prstGeom prst="rect">
                <a:avLst/>
              </a:prstGeom>
              <a:blipFill rotWithShape="1">
                <a:blip r:embed="rId8"/>
                <a:stretch>
                  <a:fillRect l="-707" t="-9877" b="-2098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9" name="TextBox 38"/>
              <p:cNvSpPr txBox="1"/>
              <p:nvPr/>
            </p:nvSpPr>
            <p:spPr>
              <a:xfrm>
                <a:off x="706640" y="3691407"/>
                <a:ext cx="7643261" cy="614655"/>
              </a:xfrm>
              <a:prstGeom prst="rect">
                <a:avLst/>
              </a:prstGeom>
              <a:noFill/>
            </p:spPr>
            <p:txBody>
              <a:bodyPr wrap="square" rtlCol="0">
                <a:spAutoFit/>
              </a:bodyPr>
              <a:lstStyle/>
              <a:p>
                <a:r>
                  <a:rPr lang="zh-CN" altLang="en-US" dirty="0" smtClean="0">
                    <a:solidFill>
                      <a:srgbClr val="FF0000"/>
                    </a:solidFill>
                  </a:rPr>
                  <a:t>减环</a:t>
                </a:r>
                <a:r>
                  <a:rPr lang="zh-CN" altLang="en-US" dirty="0" smtClean="0"/>
                  <a:t>：</a:t>
                </a:r>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2</m:t>
                        </m:r>
                      </m:sub>
                    </m:sSub>
                  </m:oMath>
                </a14:m>
                <a:r>
                  <a:rPr lang="en-US" altLang="zh-CN" dirty="0" smtClean="0"/>
                  <a:t>/2=</a:t>
                </a:r>
                <a14:m>
                  <m:oMath xmlns:m="http://schemas.openxmlformats.org/officeDocument/2006/math">
                    <m:sSubSup>
                      <m:sSubSupPr>
                        <m:ctrlPr>
                          <a:rPr lang="en-US" altLang="zh-CN" i="1" smtClean="0">
                            <a:latin typeface="Cambria Math"/>
                          </a:rPr>
                        </m:ctrlPr>
                      </m:sSubSupPr>
                      <m:e>
                        <m:r>
                          <a:rPr lang="en-US" altLang="zh-CN" b="0" i="1" smtClean="0">
                            <a:latin typeface="Cambria Math"/>
                          </a:rPr>
                          <m:t>30</m:t>
                        </m:r>
                      </m:e>
                      <m:sub>
                        <m:r>
                          <a:rPr lang="en-US" altLang="zh-CN" b="0" i="1" smtClean="0">
                            <a:latin typeface="Cambria Math"/>
                          </a:rPr>
                          <m:t>   0 </m:t>
                        </m:r>
                      </m:sub>
                      <m:sup>
                        <m:r>
                          <a:rPr lang="en-US" altLang="zh-CN" b="0" i="1" smtClean="0">
                            <a:latin typeface="Cambria Math"/>
                          </a:rPr>
                          <m:t>+0.03</m:t>
                        </m:r>
                      </m:sup>
                    </m:sSubSup>
                  </m:oMath>
                </a14:m>
                <a:r>
                  <a:rPr lang="en-US" altLang="zh-CN" dirty="0" smtClean="0"/>
                  <a:t>=30+</a:t>
                </a:r>
                <a:r>
                  <a:rPr lang="zh-CN" altLang="en-US" dirty="0" smtClean="0"/>
                  <a:t>（</a:t>
                </a:r>
                <a:r>
                  <a:rPr lang="en-US" altLang="zh-CN" dirty="0"/>
                  <a:t>+</a:t>
                </a:r>
                <a:r>
                  <a:rPr lang="en-US" altLang="zh-CN" dirty="0" smtClean="0"/>
                  <a:t>0.</a:t>
                </a:r>
                <a14:m>
                  <m:oMath xmlns:m="http://schemas.openxmlformats.org/officeDocument/2006/math">
                    <m:r>
                      <a:rPr lang="en-US" altLang="zh-CN" b="0" i="0" smtClean="0">
                        <a:latin typeface="Cambria Math"/>
                        <a:ea typeface="Cambria Math"/>
                      </a:rPr>
                      <m:t>015</m:t>
                    </m:r>
                    <m:r>
                      <a:rPr lang="zh-CN" altLang="en-US" b="0" i="1" smtClean="0">
                        <a:latin typeface="Cambria Math"/>
                        <a:ea typeface="Cambria Math"/>
                      </a:rPr>
                      <m:t>）</m:t>
                    </m:r>
                    <m:r>
                      <a:rPr lang="en-US" altLang="zh-CN" i="1" smtClean="0">
                        <a:latin typeface="Cambria Math"/>
                        <a:ea typeface="Cambria Math"/>
                      </a:rPr>
                      <m:t>±</m:t>
                    </m:r>
                    <m:f>
                      <m:fPr>
                        <m:ctrlPr>
                          <a:rPr lang="en-US" altLang="zh-CN" i="1" smtClean="0">
                            <a:latin typeface="Cambria Math"/>
                            <a:ea typeface="Cambria Math"/>
                          </a:rPr>
                        </m:ctrlPr>
                      </m:fPr>
                      <m:num>
                        <m:r>
                          <a:rPr lang="en-US" altLang="zh-CN" b="0" i="1" smtClean="0">
                            <a:latin typeface="Cambria Math"/>
                            <a:ea typeface="Cambria Math"/>
                          </a:rPr>
                          <m:t>0.03</m:t>
                        </m:r>
                      </m:num>
                      <m:den>
                        <m:r>
                          <a:rPr lang="en-US" altLang="zh-CN" b="0" i="1" smtClean="0">
                            <a:latin typeface="Cambria Math"/>
                            <a:ea typeface="Cambria Math"/>
                          </a:rPr>
                          <m:t>2</m:t>
                        </m:r>
                      </m:den>
                    </m:f>
                  </m:oMath>
                </a14:m>
                <a:r>
                  <a:rPr lang="zh-CN" altLang="en-US" dirty="0" smtClean="0"/>
                  <a:t> 则有</a:t>
                </a:r>
                <a:endParaRPr lang="zh-CN" altLang="en-US" dirty="0"/>
              </a:p>
            </p:txBody>
          </p:sp>
        </mc:Choice>
        <mc:Fallback xmlns="">
          <p:sp>
            <p:nvSpPr>
              <p:cNvPr id="39" name="TextBox 38"/>
              <p:cNvSpPr txBox="1">
                <a:spLocks noRot="1" noChangeAspect="1" noMove="1" noResize="1" noEditPoints="1" noAdjustHandles="1" noChangeArrowheads="1" noChangeShapeType="1" noTextEdit="1"/>
              </p:cNvSpPr>
              <p:nvPr/>
            </p:nvSpPr>
            <p:spPr>
              <a:xfrm>
                <a:off x="706640" y="3691407"/>
                <a:ext cx="7643261" cy="614655"/>
              </a:xfrm>
              <a:prstGeom prst="rect">
                <a:avLst/>
              </a:prstGeom>
              <a:blipFill rotWithShape="1">
                <a:blip r:embed="rId9"/>
                <a:stretch>
                  <a:fillRect l="-1276" b="-10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0" name="TextBox 39"/>
              <p:cNvSpPr txBox="1"/>
              <p:nvPr/>
            </p:nvSpPr>
            <p:spPr>
              <a:xfrm>
                <a:off x="815668" y="4251943"/>
                <a:ext cx="4403189" cy="532197"/>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i="1" smtClean="0">
                            <a:latin typeface="Cambria Math"/>
                            <a:ea typeface="Cambria Math"/>
                          </a:rPr>
                          <m:t>∆</m:t>
                        </m:r>
                        <m:r>
                          <a:rPr lang="en-US" altLang="zh-CN" b="0" i="1" smtClean="0">
                            <a:latin typeface="Cambria Math"/>
                            <a:ea typeface="Cambria Math"/>
                          </a:rPr>
                          <m:t>0</m:t>
                        </m:r>
                      </m:e>
                      <m:sub>
                        <m:d>
                          <m:dPr>
                            <m:begChr m:val="（"/>
                            <m:endChr m:val="）"/>
                            <m:ctrlPr>
                              <a:rPr lang="zh-CN" altLang="en-US" b="0" i="1" smtClean="0">
                                <a:latin typeface="Cambria Math"/>
                              </a:rPr>
                            </m:ctrlPr>
                          </m:dPr>
                          <m:e>
                            <m:r>
                              <a:rPr lang="en-US" altLang="zh-CN" b="0" i="1" smtClean="0">
                                <a:latin typeface="Cambria Math"/>
                              </a:rPr>
                              <m:t>−</m:t>
                            </m:r>
                          </m:e>
                        </m:d>
                        <m:r>
                          <a:rPr lang="en-US" altLang="zh-CN" b="0" i="1" smtClean="0">
                            <a:latin typeface="Cambria Math"/>
                          </a:rPr>
                          <m:t>2</m:t>
                        </m:r>
                      </m:sub>
                    </m:sSub>
                  </m:oMath>
                </a14:m>
                <a:r>
                  <a:rPr lang="zh-CN" altLang="en-US" dirty="0" smtClean="0"/>
                  <a:t> </a:t>
                </a:r>
                <a:r>
                  <a:rPr lang="en-US" altLang="zh-CN" dirty="0" smtClean="0"/>
                  <a:t>=</a:t>
                </a:r>
                <a14:m>
                  <m:oMath xmlns:m="http://schemas.openxmlformats.org/officeDocument/2006/math">
                    <m:r>
                      <a:rPr lang="en-US" altLang="zh-CN" i="1" dirty="0" smtClean="0">
                        <a:latin typeface="Cambria Math"/>
                        <a:ea typeface="Cambria Math"/>
                      </a:rPr>
                      <m:t>∆</m:t>
                    </m:r>
                    <m:sSub>
                      <m:sSubPr>
                        <m:ctrlPr>
                          <a:rPr lang="en-US" altLang="zh-CN" i="1" dirty="0" smtClean="0">
                            <a:latin typeface="Cambria Math"/>
                            <a:ea typeface="Cambria Math"/>
                          </a:rPr>
                        </m:ctrlPr>
                      </m:sSubPr>
                      <m:e>
                        <m:r>
                          <a:rPr lang="en-US" altLang="zh-CN" b="0" i="1" dirty="0" smtClean="0">
                            <a:latin typeface="Cambria Math"/>
                            <a:ea typeface="Cambria Math"/>
                          </a:rPr>
                          <m:t>0</m:t>
                        </m:r>
                      </m:e>
                      <m:sub>
                        <m:sSub>
                          <m:sSubPr>
                            <m:ctrlPr>
                              <a:rPr lang="en-US" altLang="zh-CN" i="1" dirty="0" smtClean="0">
                                <a:latin typeface="Cambria Math"/>
                                <a:ea typeface="Cambria Math"/>
                              </a:rPr>
                            </m:ctrlPr>
                          </m:sSubPr>
                          <m:e>
                            <m:r>
                              <a:rPr lang="en-US" altLang="zh-CN" b="0" i="1" dirty="0" smtClean="0">
                                <a:latin typeface="Cambria Math"/>
                                <a:ea typeface="Cambria Math"/>
                              </a:rPr>
                              <m:t>𝐴</m:t>
                            </m:r>
                          </m:e>
                          <m:sub>
                            <m:r>
                              <a:rPr lang="en-US" altLang="zh-CN" b="0" i="1" dirty="0" smtClean="0">
                                <a:latin typeface="Cambria Math"/>
                                <a:ea typeface="Cambria Math"/>
                              </a:rPr>
                              <m:t>2/2</m:t>
                            </m:r>
                          </m:sub>
                        </m:sSub>
                      </m:sub>
                    </m:sSub>
                  </m:oMath>
                </a14:m>
                <a:r>
                  <a:rPr lang="en-US" altLang="zh-CN" dirty="0" smtClean="0"/>
                  <a:t>=+0.015</a:t>
                </a:r>
                <a:endParaRPr lang="zh-CN" altLang="en-US" dirty="0"/>
              </a:p>
            </p:txBody>
          </p:sp>
        </mc:Choice>
        <mc:Fallback xmlns="">
          <p:sp>
            <p:nvSpPr>
              <p:cNvPr id="40" name="TextBox 39"/>
              <p:cNvSpPr txBox="1">
                <a:spLocks noRot="1" noChangeAspect="1" noMove="1" noResize="1" noEditPoints="1" noAdjustHandles="1" noChangeArrowheads="1" noChangeShapeType="1" noTextEdit="1"/>
              </p:cNvSpPr>
              <p:nvPr/>
            </p:nvSpPr>
            <p:spPr>
              <a:xfrm>
                <a:off x="815668" y="4251943"/>
                <a:ext cx="4403189" cy="532197"/>
              </a:xfrm>
              <a:prstGeom prst="rect">
                <a:avLst/>
              </a:prstGeom>
              <a:blipFill rotWithShape="1">
                <a:blip r:embed="rId10"/>
                <a:stretch>
                  <a:fillRect l="-416" t="-9091" b="-1136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1" name="TextBox 40"/>
              <p:cNvSpPr txBox="1"/>
              <p:nvPr/>
            </p:nvSpPr>
            <p:spPr>
              <a:xfrm>
                <a:off x="4358262" y="4251943"/>
                <a:ext cx="2933497" cy="532197"/>
              </a:xfrm>
              <a:prstGeom prst="rect">
                <a:avLst/>
              </a:prstGeom>
              <a:noFill/>
            </p:spPr>
            <p:txBody>
              <a:bodyPr wrap="square" rtlCol="0">
                <a:spAutoFit/>
              </a:bodyPr>
              <a:lstStyle/>
              <a:p>
                <a14:m>
                  <m:oMath xmlns:m="http://schemas.openxmlformats.org/officeDocument/2006/math">
                    <m:sSub>
                      <m:sSubPr>
                        <m:ctrlPr>
                          <a:rPr lang="en-US" altLang="zh-CN" b="0" i="1" smtClean="0">
                            <a:latin typeface="Cambria Math"/>
                            <a:ea typeface="Cambria Math"/>
                          </a:rPr>
                        </m:ctrlPr>
                      </m:sSubPr>
                      <m:e>
                        <m:r>
                          <a:rPr lang="en-US" altLang="zh-CN" b="0" i="1" smtClean="0">
                            <a:latin typeface="Cambria Math"/>
                            <a:ea typeface="Cambria Math"/>
                          </a:rPr>
                          <m:t>𝑇</m:t>
                        </m:r>
                      </m:e>
                      <m:sub>
                        <m:sSub>
                          <m:sSubPr>
                            <m:ctrlPr>
                              <a:rPr lang="en-US" altLang="zh-CN" b="0" i="1" smtClean="0">
                                <a:latin typeface="Cambria Math"/>
                                <a:ea typeface="Cambria Math"/>
                              </a:rPr>
                            </m:ctrlPr>
                          </m:sSubPr>
                          <m:e>
                            <m:r>
                              <a:rPr lang="en-US" altLang="zh-CN" b="0" i="1" smtClean="0">
                                <a:latin typeface="Cambria Math"/>
                                <a:ea typeface="Cambria Math"/>
                              </a:rPr>
                              <m:t>𝐴</m:t>
                            </m:r>
                          </m:e>
                          <m:sub>
                            <m:r>
                              <a:rPr lang="en-US" altLang="zh-CN" b="0" i="1" smtClean="0">
                                <a:latin typeface="Cambria Math"/>
                                <a:ea typeface="Cambria Math"/>
                              </a:rPr>
                              <m:t>2/2</m:t>
                            </m:r>
                          </m:sub>
                        </m:sSub>
                      </m:sub>
                    </m:sSub>
                  </m:oMath>
                </a14:m>
                <a:r>
                  <a:rPr lang="zh-CN" altLang="en-US" dirty="0" smtClean="0"/>
                  <a:t> </a:t>
                </a:r>
                <a:r>
                  <a:rPr lang="en-US" altLang="zh-CN" dirty="0" smtClean="0"/>
                  <a:t>=0.03</a:t>
                </a:r>
                <a:endParaRPr lang="zh-CN" altLang="en-US" dirty="0"/>
              </a:p>
            </p:txBody>
          </p:sp>
        </mc:Choice>
        <mc:Fallback xmlns="">
          <p:sp>
            <p:nvSpPr>
              <p:cNvPr id="41" name="TextBox 40"/>
              <p:cNvSpPr txBox="1">
                <a:spLocks noRot="1" noChangeAspect="1" noMove="1" noResize="1" noEditPoints="1" noAdjustHandles="1" noChangeArrowheads="1" noChangeShapeType="1" noTextEdit="1"/>
              </p:cNvSpPr>
              <p:nvPr/>
            </p:nvSpPr>
            <p:spPr>
              <a:xfrm>
                <a:off x="4358262" y="4251943"/>
                <a:ext cx="2933497" cy="532197"/>
              </a:xfrm>
              <a:prstGeom prst="rect">
                <a:avLst/>
              </a:prstGeom>
              <a:blipFill rotWithShape="1">
                <a:blip r:embed="rId11"/>
                <a:stretch>
                  <a:fillRect l="-624" t="-9091" b="-11364"/>
                </a:stretch>
              </a:blipFill>
            </p:spPr>
            <p:txBody>
              <a:bodyPr/>
              <a:lstStyle/>
              <a:p>
                <a:r>
                  <a:rPr lang="zh-CN" altLang="en-US">
                    <a:noFill/>
                  </a:rPr>
                  <a:t> </a:t>
                </a:r>
              </a:p>
            </p:txBody>
          </p:sp>
        </mc:Fallback>
      </mc:AlternateContent>
      <p:sp>
        <p:nvSpPr>
          <p:cNvPr id="42" name="矩形 41"/>
          <p:cNvSpPr/>
          <p:nvPr/>
        </p:nvSpPr>
        <p:spPr>
          <a:xfrm>
            <a:off x="680626" y="4812221"/>
            <a:ext cx="6626023" cy="461665"/>
          </a:xfrm>
          <a:prstGeom prst="rect">
            <a:avLst/>
          </a:prstGeom>
        </p:spPr>
        <p:txBody>
          <a:bodyPr wrap="square">
            <a:spAutoFit/>
          </a:bodyPr>
          <a:lstStyle/>
          <a:p>
            <a:r>
              <a:rPr lang="zh-CN" altLang="en-US" b="1" dirty="0" smtClean="0"/>
              <a:t>② 求封闭环的公称尺寸</a:t>
            </a:r>
            <a:r>
              <a:rPr lang="en-US" altLang="zh-CN" b="1" dirty="0" smtClean="0"/>
              <a:t>【</a:t>
            </a:r>
            <a:r>
              <a:rPr lang="zh-CN" altLang="en-US" b="1" dirty="0" smtClean="0"/>
              <a:t>根据式（</a:t>
            </a:r>
            <a:r>
              <a:rPr lang="en-US" altLang="zh-CN" b="1" dirty="0" smtClean="0"/>
              <a:t>11.1</a:t>
            </a:r>
            <a:r>
              <a:rPr lang="zh-CN" altLang="en-US" b="1" dirty="0" smtClean="0"/>
              <a:t>）</a:t>
            </a:r>
            <a:r>
              <a:rPr lang="en-US" altLang="zh-CN" b="1" dirty="0" smtClean="0"/>
              <a:t>】</a:t>
            </a:r>
            <a:endParaRPr lang="zh-CN" altLang="en-US" dirty="0"/>
          </a:p>
        </p:txBody>
      </p:sp>
      <mc:AlternateContent xmlns:mc="http://schemas.openxmlformats.org/markup-compatibility/2006" xmlns:a14="http://schemas.microsoft.com/office/drawing/2010/main">
        <mc:Choice Requires="a14">
          <p:sp>
            <p:nvSpPr>
              <p:cNvPr id="43" name="TextBox 42"/>
              <p:cNvSpPr txBox="1"/>
              <p:nvPr/>
            </p:nvSpPr>
            <p:spPr>
              <a:xfrm>
                <a:off x="1490913" y="5301968"/>
                <a:ext cx="4165711" cy="616707"/>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0</m:t>
                        </m:r>
                      </m:sub>
                    </m:sSub>
                  </m:oMath>
                </a14:m>
                <a:r>
                  <a:rPr lang="en-US" altLang="zh-CN" dirty="0" smtClean="0"/>
                  <a:t>=(</a:t>
                </a:r>
                <a14:m>
                  <m:oMath xmlns:m="http://schemas.openxmlformats.org/officeDocument/2006/math">
                    <m:f>
                      <m:fPr>
                        <m:ctrlPr>
                          <a:rPr lang="en-US" altLang="zh-CN" i="1" dirty="0" smtClean="0">
                            <a:latin typeface="Cambria Math"/>
                          </a:rPr>
                        </m:ctrlPr>
                      </m:fPr>
                      <m:num>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1</m:t>
                            </m:r>
                          </m:sub>
                        </m:sSub>
                      </m:num>
                      <m:den>
                        <m:r>
                          <a:rPr lang="en-US" altLang="zh-CN" b="0" i="1" dirty="0" smtClean="0">
                            <a:latin typeface="Cambria Math"/>
                          </a:rPr>
                          <m:t>2</m:t>
                        </m:r>
                      </m:den>
                    </m:f>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3</m:t>
                        </m:r>
                      </m:sub>
                    </m:sSub>
                  </m:oMath>
                </a14:m>
                <a:r>
                  <a:rPr lang="en-US" altLang="zh-CN" dirty="0" smtClean="0"/>
                  <a:t>) - </a:t>
                </a:r>
                <a14:m>
                  <m:oMath xmlns:m="http://schemas.openxmlformats.org/officeDocument/2006/math">
                    <m:f>
                      <m:fPr>
                        <m:ctrlPr>
                          <a:rPr lang="en-US" altLang="zh-CN" i="1" smtClean="0">
                            <a:latin typeface="Cambria Math"/>
                          </a:rPr>
                        </m:ctrlPr>
                      </m:fPr>
                      <m:num>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2</m:t>
                            </m:r>
                          </m:sub>
                        </m:sSub>
                      </m:num>
                      <m:den>
                        <m:r>
                          <a:rPr lang="en-US" altLang="zh-CN" b="0" i="1" smtClean="0">
                            <a:latin typeface="Cambria Math"/>
                          </a:rPr>
                          <m:t>2</m:t>
                        </m:r>
                      </m:den>
                    </m:f>
                    <m:r>
                      <a:rPr lang="en-US" altLang="zh-CN" i="1" smtClean="0">
                        <a:latin typeface="Cambria Math"/>
                      </a:rPr>
                      <m:t>=</m:t>
                    </m:r>
                  </m:oMath>
                </a14:m>
                <a:r>
                  <a:rPr lang="en-US" altLang="zh-CN" dirty="0" smtClean="0"/>
                  <a:t>35+0-30=</a:t>
                </a:r>
                <a:r>
                  <a:rPr lang="en-US" altLang="zh-CN" dirty="0" smtClean="0">
                    <a:solidFill>
                      <a:srgbClr val="FF0000"/>
                    </a:solidFill>
                  </a:rPr>
                  <a:t>5</a:t>
                </a:r>
                <a:endParaRPr lang="zh-CN" altLang="en-US" dirty="0">
                  <a:solidFill>
                    <a:srgbClr val="FF0000"/>
                  </a:solidFill>
                </a:endParaRPr>
              </a:p>
            </p:txBody>
          </p:sp>
        </mc:Choice>
        <mc:Fallback xmlns="">
          <p:sp>
            <p:nvSpPr>
              <p:cNvPr id="43" name="TextBox 42"/>
              <p:cNvSpPr txBox="1">
                <a:spLocks noRot="1" noChangeAspect="1" noMove="1" noResize="1" noEditPoints="1" noAdjustHandles="1" noChangeArrowheads="1" noChangeShapeType="1" noTextEdit="1"/>
              </p:cNvSpPr>
              <p:nvPr/>
            </p:nvSpPr>
            <p:spPr>
              <a:xfrm>
                <a:off x="1490913" y="5301968"/>
                <a:ext cx="4165711" cy="616707"/>
              </a:xfrm>
              <a:prstGeom prst="rect">
                <a:avLst/>
              </a:prstGeom>
              <a:blipFill rotWithShape="1">
                <a:blip r:embed="rId12"/>
                <a:stretch>
                  <a:fillRect b="-8911"/>
                </a:stretch>
              </a:blipFill>
            </p:spPr>
            <p:txBody>
              <a:bodyPr/>
              <a:lstStyle/>
              <a:p>
                <a:r>
                  <a:rPr lang="zh-CN" altLang="en-US">
                    <a:noFill/>
                  </a:rPr>
                  <a:t> </a:t>
                </a:r>
              </a:p>
            </p:txBody>
          </p:sp>
        </mc:Fallback>
      </mc:AlternateContent>
      <p:pic>
        <p:nvPicPr>
          <p:cNvPr id="44" name="Picture 12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31425" y="488567"/>
            <a:ext cx="2119683" cy="251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23069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1+#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left)">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left)">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left)">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500"/>
                                        <p:tgtEl>
                                          <p:spTgt spid="3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left)">
                                      <p:cBhvr>
                                        <p:cTn id="58" dur="5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left)">
                                      <p:cBhvr>
                                        <p:cTn id="68" dur="500"/>
                                        <p:tgtEl>
                                          <p:spTgt spid="4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wipe(left)">
                                      <p:cBhvr>
                                        <p:cTn id="7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P spid="41" grpId="0"/>
      <p:bldP spid="42" grpId="0"/>
      <p:bldP spid="4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58</a:t>
            </a:fld>
            <a:endParaRPr lang="en-US" altLang="zh-CN"/>
          </a:p>
        </p:txBody>
      </p:sp>
      <p:sp>
        <p:nvSpPr>
          <p:cNvPr id="4" name="矩形 3"/>
          <p:cNvSpPr/>
          <p:nvPr/>
        </p:nvSpPr>
        <p:spPr>
          <a:xfrm>
            <a:off x="293745" y="375360"/>
            <a:ext cx="8357886" cy="461665"/>
          </a:xfrm>
          <a:prstGeom prst="rect">
            <a:avLst/>
          </a:prstGeom>
        </p:spPr>
        <p:txBody>
          <a:bodyPr wrap="square">
            <a:spAutoFit/>
          </a:bodyPr>
          <a:lstStyle/>
          <a:p>
            <a:r>
              <a:rPr lang="zh-CN" altLang="en-US" b="1" dirty="0" smtClean="0"/>
              <a:t>③  求封闭环的公差带至其公称尺寸的偏差</a:t>
            </a:r>
            <a:r>
              <a:rPr lang="en-US" altLang="zh-CN" b="1" dirty="0" smtClean="0"/>
              <a:t>【</a:t>
            </a:r>
            <a:r>
              <a:rPr lang="zh-CN" altLang="en-US" b="1" dirty="0" smtClean="0"/>
              <a:t>由式（</a:t>
            </a:r>
            <a:r>
              <a:rPr lang="en-US" altLang="zh-CN" b="1" dirty="0" smtClean="0"/>
              <a:t>10.10</a:t>
            </a:r>
            <a:r>
              <a:rPr lang="zh-CN" altLang="en-US" b="1" dirty="0" smtClean="0"/>
              <a:t>）</a:t>
            </a:r>
            <a:r>
              <a:rPr lang="en-US" altLang="zh-CN" b="1" dirty="0" smtClean="0"/>
              <a:t>】</a:t>
            </a:r>
            <a:endParaRPr lang="zh-CN" altLang="en-US" dirty="0"/>
          </a:p>
        </p:txBody>
      </p:sp>
      <mc:AlternateContent xmlns:mc="http://schemas.openxmlformats.org/markup-compatibility/2006" xmlns:a14="http://schemas.microsoft.com/office/drawing/2010/main">
        <mc:Choice Requires="a14">
          <p:sp>
            <p:nvSpPr>
              <p:cNvPr id="5" name="TextBox 4"/>
              <p:cNvSpPr txBox="1"/>
              <p:nvPr/>
            </p:nvSpPr>
            <p:spPr>
              <a:xfrm>
                <a:off x="506442" y="883688"/>
                <a:ext cx="8032647" cy="673326"/>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ea typeface="Cambria Math"/>
                          </a:rPr>
                          <m:t>∆</m:t>
                        </m:r>
                        <m:r>
                          <a:rPr lang="en-US" altLang="zh-CN" b="0" i="1" smtClean="0">
                            <a:latin typeface="Cambria Math"/>
                          </a:rPr>
                          <m:t>0</m:t>
                        </m:r>
                      </m:e>
                      <m:sub>
                        <m:r>
                          <a:rPr lang="en-US" altLang="zh-CN" b="0" i="1" smtClean="0">
                            <a:latin typeface="Cambria Math"/>
                          </a:rPr>
                          <m:t>0</m:t>
                        </m:r>
                      </m:sub>
                    </m:sSub>
                    <m:r>
                      <a:rPr lang="en-US" altLang="zh-CN" b="0" i="1" smtClean="0">
                        <a:latin typeface="Cambria Math"/>
                      </a:rPr>
                      <m:t>=</m:t>
                    </m:r>
                    <m:d>
                      <m:dPr>
                        <m:begChr m:val="（"/>
                        <m:endChr m:val="）"/>
                        <m:ctrlPr>
                          <a:rPr lang="zh-CN" altLang="en-US" b="0" i="1" smtClean="0">
                            <a:latin typeface="Cambria Math"/>
                          </a:rPr>
                        </m:ctrlPr>
                      </m:dPr>
                      <m:e>
                        <m:sSub>
                          <m:sSubPr>
                            <m:ctrlPr>
                              <a:rPr lang="en-US" altLang="zh-CN" b="0" i="1" smtClean="0">
                                <a:latin typeface="Cambria Math"/>
                              </a:rPr>
                            </m:ctrlPr>
                          </m:sSubPr>
                          <m:e>
                            <m:r>
                              <a:rPr lang="en-US" altLang="zh-CN" b="0" i="1" smtClean="0">
                                <a:latin typeface="Cambria Math"/>
                                <a:ea typeface="Cambria Math"/>
                              </a:rPr>
                              <m:t>∆</m:t>
                            </m:r>
                            <m:r>
                              <a:rPr lang="en-US" altLang="zh-CN" b="0" i="1" smtClean="0">
                                <a:latin typeface="Cambria Math"/>
                              </a:rPr>
                              <m:t>0</m:t>
                            </m:r>
                          </m:e>
                          <m:sub>
                            <m:f>
                              <m:fPr>
                                <m:ctrlPr>
                                  <a:rPr lang="en-US" altLang="zh-CN" b="0" i="1" smtClean="0">
                                    <a:latin typeface="Cambria Math"/>
                                  </a:rPr>
                                </m:ctrlPr>
                              </m:fPr>
                              <m:num>
                                <m:sSub>
                                  <m:sSubPr>
                                    <m:ctrlPr>
                                      <a:rPr lang="en-US" altLang="zh-CN" b="0" i="1" smtClean="0">
                                        <a:latin typeface="Cambria Math"/>
                                      </a:rPr>
                                    </m:ctrlPr>
                                  </m:sSubPr>
                                  <m:e>
                                    <m:r>
                                      <a:rPr lang="en-US" altLang="zh-CN" b="0" i="1" smtClean="0">
                                        <a:latin typeface="Cambria Math"/>
                                      </a:rPr>
                                      <m:t>𝐴</m:t>
                                    </m:r>
                                  </m:e>
                                  <m:sub>
                                    <m:r>
                                      <a:rPr lang="en-US" altLang="zh-CN" b="0" i="1" smtClean="0">
                                        <a:latin typeface="Cambria Math"/>
                                      </a:rPr>
                                      <m:t>1</m:t>
                                    </m:r>
                                  </m:sub>
                                </m:sSub>
                              </m:num>
                              <m:den>
                                <m:r>
                                  <a:rPr lang="en-US" altLang="zh-CN" b="0" i="1" smtClean="0">
                                    <a:latin typeface="Cambria Math"/>
                                  </a:rPr>
                                  <m:t>2</m:t>
                                </m:r>
                              </m:den>
                            </m:f>
                          </m:sub>
                        </m:sSub>
                        <m:r>
                          <a:rPr lang="en-US" altLang="zh-CN" b="0" i="1" smtClean="0">
                            <a:latin typeface="Cambria Math"/>
                          </a:rPr>
                          <m:t>+</m:t>
                        </m:r>
                        <m:sSub>
                          <m:sSubPr>
                            <m:ctrlPr>
                              <a:rPr lang="en-US" altLang="zh-CN" b="0" i="1" smtClean="0">
                                <a:latin typeface="Cambria Math"/>
                              </a:rPr>
                            </m:ctrlPr>
                          </m:sSubPr>
                          <m:e>
                            <m:r>
                              <a:rPr lang="en-US" altLang="zh-CN" b="0" i="1" smtClean="0">
                                <a:latin typeface="Cambria Math"/>
                                <a:ea typeface="Cambria Math"/>
                              </a:rPr>
                              <m:t>∆</m:t>
                            </m:r>
                            <m:r>
                              <a:rPr lang="en-US" altLang="zh-CN" b="0" i="1" smtClean="0">
                                <a:latin typeface="Cambria Math"/>
                              </a:rPr>
                              <m:t>0</m:t>
                            </m:r>
                          </m:e>
                          <m:sub>
                            <m:sSub>
                              <m:sSubPr>
                                <m:ctrlPr>
                                  <a:rPr lang="en-US" altLang="zh-CN" b="0" i="1" smtClean="0">
                                    <a:latin typeface="Cambria Math"/>
                                  </a:rPr>
                                </m:ctrlPr>
                              </m:sSubPr>
                              <m:e>
                                <m:r>
                                  <a:rPr lang="en-US" altLang="zh-CN" b="0" i="1" smtClean="0">
                                    <a:latin typeface="Cambria Math"/>
                                  </a:rPr>
                                  <m:t>𝐴</m:t>
                                </m:r>
                              </m:e>
                              <m:sub>
                                <m:r>
                                  <a:rPr lang="en-US" altLang="zh-CN" b="0" i="1" smtClean="0">
                                    <a:latin typeface="Cambria Math"/>
                                  </a:rPr>
                                  <m:t>3</m:t>
                                </m:r>
                              </m:sub>
                            </m:sSub>
                          </m:sub>
                        </m:sSub>
                      </m:e>
                    </m:d>
                    <m:r>
                      <a:rPr lang="en-US" altLang="zh-CN" b="0" i="1" smtClean="0">
                        <a:latin typeface="Cambria Math"/>
                      </a:rPr>
                      <m:t>−</m:t>
                    </m:r>
                    <m:r>
                      <a:rPr lang="en-US" altLang="zh-CN" b="0" i="1" smtClean="0">
                        <a:latin typeface="Cambria Math"/>
                        <a:ea typeface="Cambria Math"/>
                      </a:rPr>
                      <m:t>∆</m:t>
                    </m:r>
                    <m:sSub>
                      <m:sSubPr>
                        <m:ctrlPr>
                          <a:rPr lang="en-US" altLang="zh-CN" b="0" i="1" smtClean="0">
                            <a:latin typeface="Cambria Math"/>
                            <a:ea typeface="Cambria Math"/>
                          </a:rPr>
                        </m:ctrlPr>
                      </m:sSubPr>
                      <m:e>
                        <m:r>
                          <a:rPr lang="en-US" altLang="zh-CN" b="0" i="1" smtClean="0">
                            <a:latin typeface="Cambria Math"/>
                            <a:ea typeface="Cambria Math"/>
                          </a:rPr>
                          <m:t>0</m:t>
                        </m:r>
                      </m:e>
                      <m:sub>
                        <m:f>
                          <m:fPr>
                            <m:ctrlPr>
                              <a:rPr lang="en-US" altLang="zh-CN" b="0" i="1" smtClean="0">
                                <a:latin typeface="Cambria Math"/>
                                <a:ea typeface="Cambria Math"/>
                              </a:rPr>
                            </m:ctrlPr>
                          </m:fPr>
                          <m:num>
                            <m:sSub>
                              <m:sSubPr>
                                <m:ctrlPr>
                                  <a:rPr lang="en-US" altLang="zh-CN" b="0" i="1" smtClean="0">
                                    <a:latin typeface="Cambria Math"/>
                                    <a:ea typeface="Cambria Math"/>
                                  </a:rPr>
                                </m:ctrlPr>
                              </m:sSubPr>
                              <m:e>
                                <m:r>
                                  <a:rPr lang="en-US" altLang="zh-CN" b="0" i="1" smtClean="0">
                                    <a:latin typeface="Cambria Math"/>
                                    <a:ea typeface="Cambria Math"/>
                                  </a:rPr>
                                  <m:t>𝐴</m:t>
                                </m:r>
                              </m:e>
                              <m:sub>
                                <m:r>
                                  <a:rPr lang="en-US" altLang="zh-CN" b="0" i="1" smtClean="0">
                                    <a:latin typeface="Cambria Math"/>
                                    <a:ea typeface="Cambria Math"/>
                                  </a:rPr>
                                  <m:t>2    </m:t>
                                </m:r>
                              </m:sub>
                            </m:sSub>
                          </m:num>
                          <m:den>
                            <m:r>
                              <a:rPr lang="en-US" altLang="zh-CN" b="0" i="1" smtClean="0">
                                <a:latin typeface="Cambria Math"/>
                                <a:ea typeface="Cambria Math"/>
                              </a:rPr>
                              <m:t>2</m:t>
                            </m:r>
                          </m:den>
                        </m:f>
                      </m:sub>
                    </m:sSub>
                  </m:oMath>
                </a14:m>
                <a:r>
                  <a:rPr lang="zh-CN" altLang="en-US" dirty="0" smtClean="0"/>
                  <a:t>  </a:t>
                </a:r>
                <a:r>
                  <a:rPr lang="en-US" altLang="zh-CN" dirty="0" smtClean="0"/>
                  <a:t>=[(-0.03)+0]-(+0.015)=</a:t>
                </a:r>
                <a:r>
                  <a:rPr lang="en-US" altLang="zh-CN" dirty="0" smtClean="0">
                    <a:solidFill>
                      <a:srgbClr val="FF0000"/>
                    </a:solidFill>
                  </a:rPr>
                  <a:t>-0.045</a:t>
                </a:r>
                <a:endParaRPr lang="zh-CN" altLang="en-US" dirty="0">
                  <a:solidFill>
                    <a:srgbClr val="FF0000"/>
                  </a:solidFill>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506442" y="883688"/>
                <a:ext cx="8032647" cy="673326"/>
              </a:xfrm>
              <a:prstGeom prst="rect">
                <a:avLst/>
              </a:prstGeom>
              <a:blipFill rotWithShape="1">
                <a:blip r:embed="rId2"/>
                <a:stretch>
                  <a:fillRect l="-152" t="-7273"/>
                </a:stretch>
              </a:blipFill>
            </p:spPr>
            <p:txBody>
              <a:bodyPr/>
              <a:lstStyle/>
              <a:p>
                <a:r>
                  <a:rPr lang="zh-CN" altLang="en-US">
                    <a:noFill/>
                  </a:rPr>
                  <a:t> </a:t>
                </a:r>
              </a:p>
            </p:txBody>
          </p:sp>
        </mc:Fallback>
      </mc:AlternateContent>
      <p:sp>
        <p:nvSpPr>
          <p:cNvPr id="7" name="矩形 6"/>
          <p:cNvSpPr/>
          <p:nvPr/>
        </p:nvSpPr>
        <p:spPr>
          <a:xfrm>
            <a:off x="293745" y="1532734"/>
            <a:ext cx="8357886" cy="461665"/>
          </a:xfrm>
          <a:prstGeom prst="rect">
            <a:avLst/>
          </a:prstGeom>
        </p:spPr>
        <p:txBody>
          <a:bodyPr wrap="square">
            <a:spAutoFit/>
          </a:bodyPr>
          <a:lstStyle/>
          <a:p>
            <a:r>
              <a:rPr lang="zh-CN" altLang="en-US" b="1" dirty="0"/>
              <a:t>④</a:t>
            </a:r>
            <a:r>
              <a:rPr lang="zh-CN" altLang="en-US" b="1" dirty="0" smtClean="0"/>
              <a:t>  求封闭环公差</a:t>
            </a:r>
            <a:r>
              <a:rPr lang="en-US" altLang="zh-CN" b="1" dirty="0" smtClean="0"/>
              <a:t>【</a:t>
            </a:r>
            <a:r>
              <a:rPr lang="zh-CN" altLang="en-US" b="1" dirty="0" smtClean="0"/>
              <a:t>由式（</a:t>
            </a:r>
            <a:r>
              <a:rPr lang="en-US" altLang="zh-CN" b="1" dirty="0" smtClean="0"/>
              <a:t>10.9</a:t>
            </a:r>
            <a:r>
              <a:rPr lang="zh-CN" altLang="en-US" b="1" dirty="0" smtClean="0"/>
              <a:t>）</a:t>
            </a:r>
            <a:r>
              <a:rPr lang="en-US" altLang="zh-CN" b="1" dirty="0" smtClean="0"/>
              <a:t>】</a:t>
            </a:r>
            <a:endParaRPr lang="zh-CN" altLang="en-US" dirty="0"/>
          </a:p>
        </p:txBody>
      </p:sp>
      <p:grpSp>
        <p:nvGrpSpPr>
          <p:cNvPr id="6" name="组合 5"/>
          <p:cNvGrpSpPr/>
          <p:nvPr/>
        </p:nvGrpSpPr>
        <p:grpSpPr>
          <a:xfrm>
            <a:off x="647108" y="2031486"/>
            <a:ext cx="8004523" cy="718658"/>
            <a:chOff x="647108" y="1800658"/>
            <a:chExt cx="8004523" cy="718658"/>
          </a:xfrm>
        </p:grpSpPr>
        <mc:AlternateContent xmlns:mc="http://schemas.openxmlformats.org/markup-compatibility/2006" xmlns:a14="http://schemas.microsoft.com/office/drawing/2010/main">
          <mc:Choice Requires="a14">
            <p:sp>
              <p:nvSpPr>
                <p:cNvPr id="8" name="TextBox 7"/>
                <p:cNvSpPr txBox="1"/>
                <p:nvPr/>
              </p:nvSpPr>
              <p:spPr>
                <a:xfrm>
                  <a:off x="647108" y="1800658"/>
                  <a:ext cx="7512154" cy="718658"/>
                </a:xfrm>
                <a:prstGeom prst="rect">
                  <a:avLst/>
                </a:prstGeom>
                <a:noFill/>
              </p:spPr>
              <p:txBody>
                <a:bodyPr wrap="square" rtlCol="0">
                  <a:spAutoFit/>
                </a:bodyPr>
                <a:lstStyle/>
                <a:p>
                  <a14:m>
                    <m:oMath xmlns:m="http://schemas.openxmlformats.org/officeDocument/2006/math">
                      <m:sSub>
                        <m:sSubPr>
                          <m:ctrlPr>
                            <a:rPr lang="en-US" altLang="zh-CN" sz="2000" i="1" smtClean="0">
                              <a:latin typeface="Cambria Math"/>
                            </a:rPr>
                          </m:ctrlPr>
                        </m:sSubPr>
                        <m:e>
                          <m:r>
                            <a:rPr lang="en-US" altLang="zh-CN" sz="2000" b="0" i="1" smtClean="0">
                              <a:latin typeface="Cambria Math"/>
                            </a:rPr>
                            <m:t>𝑇</m:t>
                          </m:r>
                        </m:e>
                        <m:sub>
                          <m:r>
                            <a:rPr lang="en-US" altLang="zh-CN" sz="2000" b="0" i="1" smtClean="0">
                              <a:latin typeface="Cambria Math"/>
                            </a:rPr>
                            <m:t>0</m:t>
                          </m:r>
                        </m:sub>
                      </m:sSub>
                    </m:oMath>
                  </a14:m>
                  <a:r>
                    <a:rPr lang="en-US" altLang="zh-CN" sz="2000" dirty="0" smtClean="0"/>
                    <a:t>= </a:t>
                  </a:r>
                  <a14:m>
                    <m:oMath xmlns:m="http://schemas.openxmlformats.org/officeDocument/2006/math">
                      <m:rad>
                        <m:radPr>
                          <m:degHide m:val="on"/>
                          <m:ctrlPr>
                            <a:rPr lang="en-US" altLang="zh-CN" sz="2000" i="1" dirty="0" smtClean="0">
                              <a:latin typeface="Cambria Math"/>
                            </a:rPr>
                          </m:ctrlPr>
                        </m:radPr>
                        <m:deg/>
                        <m:e>
                          <m:sSubSup>
                            <m:sSubSupPr>
                              <m:ctrlPr>
                                <a:rPr lang="en-US" altLang="zh-CN" sz="2000" i="1" dirty="0" smtClean="0">
                                  <a:latin typeface="Cambria Math"/>
                                </a:rPr>
                              </m:ctrlPr>
                            </m:sSubSupPr>
                            <m:e>
                              <m:r>
                                <a:rPr lang="en-US" altLang="zh-CN" sz="2000" b="0" i="1" dirty="0" smtClean="0">
                                  <a:latin typeface="Cambria Math"/>
                                </a:rPr>
                                <m:t>𝑇</m:t>
                              </m:r>
                            </m:e>
                            <m:sub>
                              <m:sSub>
                                <m:sSubPr>
                                  <m:ctrlPr>
                                    <a:rPr lang="en-US" altLang="zh-CN" sz="2000" i="1" dirty="0" smtClean="0">
                                      <a:latin typeface="Cambria Math"/>
                                    </a:rPr>
                                  </m:ctrlPr>
                                </m:sSubPr>
                                <m:e>
                                  <m:r>
                                    <a:rPr lang="en-US" altLang="zh-CN" sz="2000" b="0" i="1" dirty="0" smtClean="0">
                                      <a:latin typeface="Cambria Math"/>
                                    </a:rPr>
                                    <m:t>𝐴</m:t>
                                  </m:r>
                                </m:e>
                                <m:sub>
                                  <m:r>
                                    <a:rPr lang="en-US" altLang="zh-CN" sz="2000" b="0" i="1" dirty="0" smtClean="0">
                                      <a:latin typeface="Cambria Math"/>
                                    </a:rPr>
                                    <m:t>1/2</m:t>
                                  </m:r>
                                </m:sub>
                              </m:sSub>
                            </m:sub>
                            <m:sup>
                              <m:r>
                                <a:rPr lang="en-US" altLang="zh-CN" sz="2000" b="0" i="1" dirty="0" smtClean="0">
                                  <a:latin typeface="Cambria Math"/>
                                </a:rPr>
                                <m:t>2</m:t>
                              </m:r>
                            </m:sup>
                          </m:sSubSup>
                          <m:r>
                            <a:rPr lang="en-US" altLang="zh-CN" sz="2000" b="0" i="1" dirty="0" smtClean="0">
                              <a:latin typeface="Cambria Math"/>
                            </a:rPr>
                            <m:t>+</m:t>
                          </m:r>
                          <m:sSubSup>
                            <m:sSubSupPr>
                              <m:ctrlPr>
                                <a:rPr lang="en-US" altLang="zh-CN" sz="2000" i="1" dirty="0">
                                  <a:latin typeface="Cambria Math"/>
                                </a:rPr>
                              </m:ctrlPr>
                            </m:sSubSupPr>
                            <m:e>
                              <m:r>
                                <a:rPr lang="en-US" altLang="zh-CN" sz="2000" i="1" dirty="0">
                                  <a:latin typeface="Cambria Math"/>
                                </a:rPr>
                                <m:t>𝑇</m:t>
                              </m:r>
                            </m:e>
                            <m:sub>
                              <m:sSub>
                                <m:sSubPr>
                                  <m:ctrlPr>
                                    <a:rPr lang="en-US" altLang="zh-CN" sz="2000" i="1" dirty="0">
                                      <a:latin typeface="Cambria Math"/>
                                    </a:rPr>
                                  </m:ctrlPr>
                                </m:sSubPr>
                                <m:e>
                                  <m:r>
                                    <a:rPr lang="en-US" altLang="zh-CN" sz="2000" i="1" dirty="0">
                                      <a:latin typeface="Cambria Math"/>
                                    </a:rPr>
                                    <m:t>𝐴</m:t>
                                  </m:r>
                                </m:e>
                                <m:sub>
                                  <m:r>
                                    <a:rPr lang="en-US" altLang="zh-CN" sz="2000" b="0" i="1" dirty="0" smtClean="0">
                                      <a:latin typeface="Cambria Math"/>
                                    </a:rPr>
                                    <m:t>2</m:t>
                                  </m:r>
                                  <m:r>
                                    <a:rPr lang="en-US" altLang="zh-CN" sz="2000" i="1" dirty="0">
                                      <a:latin typeface="Cambria Math"/>
                                    </a:rPr>
                                    <m:t>/2</m:t>
                                  </m:r>
                                </m:sub>
                              </m:sSub>
                            </m:sub>
                            <m:sup>
                              <m:r>
                                <a:rPr lang="en-US" altLang="zh-CN" sz="2000" i="1" dirty="0">
                                  <a:latin typeface="Cambria Math"/>
                                </a:rPr>
                                <m:t>2</m:t>
                              </m:r>
                            </m:sup>
                          </m:sSubSup>
                          <m:r>
                            <a:rPr lang="en-US" altLang="zh-CN" sz="2000" b="0" i="1" dirty="0" smtClean="0">
                              <a:latin typeface="Cambria Math"/>
                            </a:rPr>
                            <m:t>+</m:t>
                          </m:r>
                          <m:sSubSup>
                            <m:sSubSupPr>
                              <m:ctrlPr>
                                <a:rPr lang="en-US" altLang="zh-CN" sz="2000" i="1" dirty="0">
                                  <a:latin typeface="Cambria Math"/>
                                </a:rPr>
                              </m:ctrlPr>
                            </m:sSubSupPr>
                            <m:e>
                              <m:r>
                                <a:rPr lang="en-US" altLang="zh-CN" sz="2000" i="1" dirty="0">
                                  <a:latin typeface="Cambria Math"/>
                                </a:rPr>
                                <m:t>𝑇</m:t>
                              </m:r>
                            </m:e>
                            <m:sub>
                              <m:sSub>
                                <m:sSubPr>
                                  <m:ctrlPr>
                                    <a:rPr lang="en-US" altLang="zh-CN" sz="2000" i="1" dirty="0">
                                      <a:latin typeface="Cambria Math"/>
                                    </a:rPr>
                                  </m:ctrlPr>
                                </m:sSubPr>
                                <m:e>
                                  <m:r>
                                    <a:rPr lang="en-US" altLang="zh-CN" sz="2000" i="1" dirty="0">
                                      <a:latin typeface="Cambria Math"/>
                                    </a:rPr>
                                    <m:t>𝐴</m:t>
                                  </m:r>
                                </m:e>
                                <m:sub>
                                  <m:r>
                                    <a:rPr lang="en-US" altLang="zh-CN" sz="2000" b="0" i="1" dirty="0" smtClean="0">
                                      <a:latin typeface="Cambria Math"/>
                                    </a:rPr>
                                    <m:t>3</m:t>
                                  </m:r>
                                </m:sub>
                              </m:sSub>
                            </m:sub>
                            <m:sup>
                              <m:r>
                                <a:rPr lang="en-US" altLang="zh-CN" sz="2000" i="1" dirty="0">
                                  <a:latin typeface="Cambria Math"/>
                                </a:rPr>
                                <m:t>2</m:t>
                              </m:r>
                            </m:sup>
                          </m:sSubSup>
                          <m:r>
                            <a:rPr lang="en-US" altLang="zh-CN" sz="2000" b="0" i="1" dirty="0" smtClean="0">
                              <a:latin typeface="Cambria Math"/>
                            </a:rPr>
                            <m:t> </m:t>
                          </m:r>
                        </m:e>
                      </m:rad>
                    </m:oMath>
                  </a14:m>
                  <a:r>
                    <a:rPr lang="zh-CN" altLang="en-US" sz="2000" dirty="0" smtClean="0"/>
                    <a:t> </a:t>
                  </a:r>
                  <a:r>
                    <a:rPr lang="en-US" altLang="zh-CN" sz="2000" dirty="0" smtClean="0"/>
                    <a:t>=</a:t>
                  </a:r>
                  <a14:m>
                    <m:oMath xmlns:m="http://schemas.openxmlformats.org/officeDocument/2006/math">
                      <m:rad>
                        <m:radPr>
                          <m:degHide m:val="on"/>
                          <m:ctrlPr>
                            <a:rPr lang="en-US" altLang="zh-CN" sz="2000" i="1" dirty="0" smtClean="0">
                              <a:latin typeface="Cambria Math"/>
                            </a:rPr>
                          </m:ctrlPr>
                        </m:radPr>
                        <m:deg/>
                        <m:e>
                          <m:r>
                            <a:rPr lang="en-US" altLang="zh-CN" sz="2000" b="0" i="1" dirty="0" smtClean="0">
                              <a:latin typeface="Cambria Math"/>
                            </a:rPr>
                            <m:t>(0.02</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r>
                            <a:rPr lang="en-US" altLang="zh-CN" sz="2000" b="0" i="1" dirty="0" smtClean="0">
                              <a:latin typeface="Cambria Math"/>
                            </a:rPr>
                            <m:t>+(0.02</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r>
                            <a:rPr lang="en-US" altLang="zh-CN" sz="2000" b="0" i="1" dirty="0" smtClean="0">
                              <a:latin typeface="Cambria Math"/>
                            </a:rPr>
                            <m:t>+(0.03</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e>
                      </m:rad>
                    </m:oMath>
                  </a14:m>
                  <a:endParaRPr lang="zh-CN" altLang="en-US" sz="2000" dirty="0"/>
                </a:p>
              </p:txBody>
            </p:sp>
          </mc:Choice>
          <mc:Fallback xmlns="">
            <p:sp>
              <p:nvSpPr>
                <p:cNvPr id="8" name="TextBox 7"/>
                <p:cNvSpPr txBox="1">
                  <a:spLocks noRot="1" noChangeAspect="1" noMove="1" noResize="1" noEditPoints="1" noAdjustHandles="1" noChangeArrowheads="1" noChangeShapeType="1" noTextEdit="1"/>
                </p:cNvSpPr>
                <p:nvPr/>
              </p:nvSpPr>
              <p:spPr>
                <a:xfrm>
                  <a:off x="647108" y="1800658"/>
                  <a:ext cx="7512154" cy="718658"/>
                </a:xfrm>
                <a:prstGeom prst="rect">
                  <a:avLst/>
                </a:prstGeom>
                <a:blipFill rotWithShape="1">
                  <a:blip r:embed="rId3"/>
                  <a:stretch>
                    <a:fillRect/>
                  </a:stretch>
                </a:blipFill>
              </p:spPr>
              <p:txBody>
                <a:bodyPr/>
                <a:lstStyle/>
                <a:p>
                  <a:r>
                    <a:rPr lang="zh-CN" altLang="en-US">
                      <a:noFill/>
                    </a:rPr>
                    <a:t> </a:t>
                  </a:r>
                </a:p>
              </p:txBody>
            </p:sp>
          </mc:Fallback>
        </mc:AlternateContent>
        <p:sp>
          <p:nvSpPr>
            <p:cNvPr id="9" name="TextBox 8"/>
            <p:cNvSpPr txBox="1"/>
            <p:nvPr/>
          </p:nvSpPr>
          <p:spPr>
            <a:xfrm>
              <a:off x="6893170" y="1929154"/>
              <a:ext cx="1758461" cy="461665"/>
            </a:xfrm>
            <a:prstGeom prst="rect">
              <a:avLst/>
            </a:prstGeom>
            <a:noFill/>
          </p:spPr>
          <p:txBody>
            <a:bodyPr wrap="square" rtlCol="0">
              <a:spAutoFit/>
            </a:bodyPr>
            <a:lstStyle/>
            <a:p>
              <a:r>
                <a:rPr lang="en-US" altLang="zh-CN" dirty="0" smtClean="0">
                  <a:solidFill>
                    <a:srgbClr val="FF0000"/>
                  </a:solidFill>
                </a:rPr>
                <a:t>= </a:t>
              </a:r>
              <a:r>
                <a:rPr lang="en-US" altLang="zh-CN" b="1" dirty="0" smtClean="0">
                  <a:solidFill>
                    <a:srgbClr val="FF0000"/>
                  </a:solidFill>
                </a:rPr>
                <a:t>004</a:t>
              </a:r>
              <a:endParaRPr lang="zh-CN" altLang="en-US" b="1" dirty="0">
                <a:solidFill>
                  <a:srgbClr val="FF0000"/>
                </a:solidFill>
              </a:endParaRPr>
            </a:p>
          </p:txBody>
        </p:sp>
      </p:grpSp>
      <p:sp>
        <p:nvSpPr>
          <p:cNvPr id="10" name="矩形 9"/>
          <p:cNvSpPr/>
          <p:nvPr/>
        </p:nvSpPr>
        <p:spPr>
          <a:xfrm>
            <a:off x="312145" y="2789242"/>
            <a:ext cx="6829868" cy="461665"/>
          </a:xfrm>
          <a:prstGeom prst="rect">
            <a:avLst/>
          </a:prstGeom>
        </p:spPr>
        <p:txBody>
          <a:bodyPr wrap="square">
            <a:spAutoFit/>
          </a:bodyPr>
          <a:lstStyle/>
          <a:p>
            <a:r>
              <a:rPr lang="zh-CN" altLang="en-US" dirty="0" smtClean="0"/>
              <a:t>⑤ </a:t>
            </a:r>
            <a:r>
              <a:rPr lang="zh-CN" altLang="en-US" b="1" dirty="0" smtClean="0"/>
              <a:t>将</a:t>
            </a:r>
            <a:r>
              <a:rPr lang="zh-CN" altLang="en-US" b="1" dirty="0"/>
              <a:t>封闭环尺寸整理成用极限偏差表达的</a:t>
            </a:r>
            <a:r>
              <a:rPr lang="zh-CN" altLang="en-US" b="1" dirty="0" smtClean="0"/>
              <a:t>形式</a:t>
            </a:r>
            <a:endParaRPr lang="zh-CN" altLang="en-US" b="1" dirty="0"/>
          </a:p>
        </p:txBody>
      </p:sp>
      <mc:AlternateContent xmlns:mc="http://schemas.openxmlformats.org/markup-compatibility/2006" xmlns:a14="http://schemas.microsoft.com/office/drawing/2010/main">
        <mc:Choice Requires="a14">
          <p:sp>
            <p:nvSpPr>
              <p:cNvPr id="11" name="矩形 10"/>
              <p:cNvSpPr/>
              <p:nvPr/>
            </p:nvSpPr>
            <p:spPr>
              <a:xfrm>
                <a:off x="766688" y="3126040"/>
                <a:ext cx="7005711" cy="614655"/>
              </a:xfrm>
              <a:prstGeom prst="rect">
                <a:avLst/>
              </a:prstGeom>
            </p:spPr>
            <p:txBody>
              <a:bodyPr wrap="square">
                <a:spAutoFit/>
              </a:bodyPr>
              <a:lstStyle/>
              <a:p>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𝟎</m:t>
                        </m:r>
                      </m:sub>
                    </m:sSub>
                  </m:oMath>
                </a14:m>
                <a:r>
                  <a:rPr lang="en-US" altLang="zh-CN" dirty="0" smtClean="0"/>
                  <a:t> = 5</a:t>
                </a:r>
                <a:r>
                  <a:rPr lang="en-US" altLang="zh-CN" dirty="0"/>
                  <a:t>+(-0.045)</a:t>
                </a:r>
                <a14:m>
                  <m:oMath xmlns:m="http://schemas.openxmlformats.org/officeDocument/2006/math">
                    <m:r>
                      <a:rPr lang="en-US" altLang="zh-CN" i="1" dirty="0" smtClean="0">
                        <a:latin typeface="Cambria Math"/>
                        <a:ea typeface="Cambria Math"/>
                      </a:rPr>
                      <m:t>±</m:t>
                    </m:r>
                    <m:f>
                      <m:fPr>
                        <m:ctrlPr>
                          <a:rPr lang="en-US" altLang="zh-CN" i="1" dirty="0" smtClean="0">
                            <a:latin typeface="Cambria Math"/>
                            <a:ea typeface="Cambria Math"/>
                          </a:rPr>
                        </m:ctrlPr>
                      </m:fPr>
                      <m:num>
                        <m:r>
                          <a:rPr lang="en-US" altLang="zh-CN" b="0" i="1" dirty="0" smtClean="0">
                            <a:latin typeface="Cambria Math"/>
                            <a:ea typeface="Cambria Math"/>
                          </a:rPr>
                          <m:t>0.04</m:t>
                        </m:r>
                      </m:num>
                      <m:den>
                        <m:r>
                          <a:rPr lang="en-US" altLang="zh-CN" b="0" i="1" dirty="0" smtClean="0">
                            <a:latin typeface="Cambria Math"/>
                            <a:ea typeface="Cambria Math"/>
                          </a:rPr>
                          <m:t>2</m:t>
                        </m:r>
                      </m:den>
                    </m:f>
                  </m:oMath>
                </a14:m>
                <a:r>
                  <a:rPr lang="en-US" altLang="zh-CN" dirty="0" smtClean="0"/>
                  <a:t>=4.955</a:t>
                </a:r>
                <a14:m>
                  <m:oMath xmlns:m="http://schemas.openxmlformats.org/officeDocument/2006/math">
                    <m:r>
                      <a:rPr lang="en-US" altLang="zh-CN" i="1" dirty="0" smtClean="0">
                        <a:latin typeface="Cambria Math"/>
                        <a:ea typeface="Cambria Math"/>
                      </a:rPr>
                      <m:t>±</m:t>
                    </m:r>
                  </m:oMath>
                </a14:m>
                <a:r>
                  <a:rPr lang="en-US" altLang="zh-CN" dirty="0"/>
                  <a:t>0.02</a:t>
                </a:r>
                <a:r>
                  <a:rPr lang="en-US" altLang="zh-CN" dirty="0" smtClean="0"/>
                  <a:t>=</a:t>
                </a:r>
                <a14:m>
                  <m:oMath xmlns:m="http://schemas.openxmlformats.org/officeDocument/2006/math">
                    <m:sSubSup>
                      <m:sSubSupPr>
                        <m:ctrlPr>
                          <a:rPr lang="en-US" altLang="zh-CN" i="1" dirty="0" smtClean="0">
                            <a:latin typeface="Cambria Math"/>
                          </a:rPr>
                        </m:ctrlPr>
                      </m:sSubSupPr>
                      <m:e>
                        <m:r>
                          <a:rPr lang="en-US" altLang="zh-CN" b="0" i="1" dirty="0" smtClean="0">
                            <a:latin typeface="Cambria Math"/>
                          </a:rPr>
                          <m:t>5</m:t>
                        </m:r>
                      </m:e>
                      <m:sub>
                        <m:r>
                          <a:rPr lang="en-US" altLang="zh-CN" b="0" i="1" dirty="0" smtClean="0">
                            <a:latin typeface="Cambria Math"/>
                          </a:rPr>
                          <m:t>−0.065</m:t>
                        </m:r>
                      </m:sub>
                      <m:sup>
                        <m:r>
                          <a:rPr lang="en-US" altLang="zh-CN" b="0" i="1" dirty="0" smtClean="0">
                            <a:latin typeface="Cambria Math"/>
                          </a:rPr>
                          <m:t>−0.025</m:t>
                        </m:r>
                      </m:sup>
                    </m:sSubSup>
                  </m:oMath>
                </a14:m>
                <a:endParaRPr lang="en-US" altLang="zh-CN" dirty="0"/>
              </a:p>
            </p:txBody>
          </p:sp>
        </mc:Choice>
        <mc:Fallback xmlns="">
          <p:sp>
            <p:nvSpPr>
              <p:cNvPr id="11" name="矩形 10"/>
              <p:cNvSpPr>
                <a:spLocks noRot="1" noChangeAspect="1" noMove="1" noResize="1" noEditPoints="1" noAdjustHandles="1" noChangeArrowheads="1" noChangeShapeType="1" noTextEdit="1"/>
              </p:cNvSpPr>
              <p:nvPr/>
            </p:nvSpPr>
            <p:spPr>
              <a:xfrm>
                <a:off x="766688" y="3126040"/>
                <a:ext cx="7005711" cy="614655"/>
              </a:xfrm>
              <a:prstGeom prst="rect">
                <a:avLst/>
              </a:prstGeom>
              <a:blipFill rotWithShape="1">
                <a:blip r:embed="rId4"/>
                <a:stretch>
                  <a:fillRect b="-8911"/>
                </a:stretch>
              </a:blipFill>
            </p:spPr>
            <p:txBody>
              <a:bodyPr/>
              <a:lstStyle/>
              <a:p>
                <a:r>
                  <a:rPr lang="zh-CN" altLang="en-US">
                    <a:noFill/>
                  </a:rPr>
                  <a:t> </a:t>
                </a:r>
              </a:p>
            </p:txBody>
          </p:sp>
        </mc:Fallback>
      </mc:AlternateContent>
      <p:sp>
        <p:nvSpPr>
          <p:cNvPr id="12" name="矩形 11"/>
          <p:cNvSpPr/>
          <p:nvPr/>
        </p:nvSpPr>
        <p:spPr>
          <a:xfrm>
            <a:off x="400925" y="3625281"/>
            <a:ext cx="3144133" cy="461665"/>
          </a:xfrm>
          <a:prstGeom prst="rect">
            <a:avLst/>
          </a:prstGeom>
        </p:spPr>
        <p:txBody>
          <a:bodyPr wrap="square">
            <a:spAutoFit/>
          </a:bodyPr>
          <a:lstStyle/>
          <a:p>
            <a:r>
              <a:rPr lang="en-US" altLang="zh-CN" dirty="0" smtClean="0"/>
              <a:t>(5)</a:t>
            </a:r>
            <a:r>
              <a:rPr lang="zh-CN" altLang="en-US" dirty="0" smtClean="0"/>
              <a:t> </a:t>
            </a:r>
            <a:r>
              <a:rPr lang="zh-CN" altLang="en-US" b="1" dirty="0" smtClean="0"/>
              <a:t>校核计算结果</a:t>
            </a:r>
            <a:endParaRPr lang="zh-CN" altLang="en-US" b="1" dirty="0"/>
          </a:p>
        </p:txBody>
      </p:sp>
      <mc:AlternateContent xmlns:mc="http://schemas.openxmlformats.org/markup-compatibility/2006" xmlns:a14="http://schemas.microsoft.com/office/drawing/2010/main">
        <mc:Choice Requires="a14">
          <p:sp>
            <p:nvSpPr>
              <p:cNvPr id="13" name="TextBox 12"/>
              <p:cNvSpPr txBox="1"/>
              <p:nvPr/>
            </p:nvSpPr>
            <p:spPr>
              <a:xfrm>
                <a:off x="766688" y="4090139"/>
                <a:ext cx="5896170"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r>
                          <a:rPr lang="en-US" altLang="zh-CN" b="0" i="1" smtClean="0">
                            <a:latin typeface="Cambria Math"/>
                          </a:rPr>
                          <m:t>0</m:t>
                        </m:r>
                      </m:sub>
                    </m:sSub>
                  </m:oMath>
                </a14:m>
                <a:r>
                  <a:rPr lang="en-US" altLang="zh-CN" dirty="0" smtClean="0"/>
                  <a:t>= </a:t>
                </a:r>
                <a14:m>
                  <m:oMath xmlns:m="http://schemas.openxmlformats.org/officeDocument/2006/math">
                    <m:sSub>
                      <m:sSubPr>
                        <m:ctrlPr>
                          <a:rPr lang="en-US" altLang="zh-CN" i="1" dirty="0" smtClean="0">
                            <a:latin typeface="Cambria Math"/>
                          </a:rPr>
                        </m:ctrlPr>
                      </m:sSubPr>
                      <m:e>
                        <m:r>
                          <m:rPr>
                            <m:sty m:val="p"/>
                          </m:rPr>
                          <a:rPr lang="en-US" altLang="zh-CN" b="0" i="0" dirty="0" smtClean="0">
                            <a:latin typeface="Cambria Math"/>
                          </a:rPr>
                          <m:t>ES</m:t>
                        </m:r>
                      </m:e>
                      <m:sub>
                        <m:r>
                          <a:rPr lang="en-US" altLang="zh-CN" b="0" i="1" dirty="0" smtClean="0">
                            <a:latin typeface="Cambria Math"/>
                          </a:rPr>
                          <m:t>0</m:t>
                        </m:r>
                      </m:sub>
                    </m:sSub>
                  </m:oMath>
                </a14:m>
                <a:r>
                  <a:rPr lang="zh-CN" altLang="en-US" dirty="0" smtClean="0"/>
                  <a:t> </a:t>
                </a:r>
                <a:r>
                  <a:rPr lang="en-US" altLang="zh-CN" dirty="0" smtClean="0"/>
                  <a:t>- </a:t>
                </a:r>
                <a14:m>
                  <m:oMath xmlns:m="http://schemas.openxmlformats.org/officeDocument/2006/math">
                    <m:sSub>
                      <m:sSubPr>
                        <m:ctrlPr>
                          <a:rPr lang="en-US" altLang="zh-CN" i="1" smtClean="0">
                            <a:latin typeface="Cambria Math"/>
                          </a:rPr>
                        </m:ctrlPr>
                      </m:sSubPr>
                      <m:e>
                        <m:r>
                          <m:rPr>
                            <m:sty m:val="p"/>
                          </m:rPr>
                          <a:rPr lang="en-US" altLang="zh-CN" b="0" i="0" smtClean="0">
                            <a:latin typeface="Cambria Math"/>
                          </a:rPr>
                          <m:t>EI</m:t>
                        </m:r>
                      </m:e>
                      <m:sub>
                        <m:r>
                          <a:rPr lang="en-US" altLang="zh-CN" b="0" i="1" smtClean="0">
                            <a:latin typeface="Cambria Math"/>
                          </a:rPr>
                          <m:t>0</m:t>
                        </m:r>
                      </m:sub>
                    </m:sSub>
                  </m:oMath>
                </a14:m>
                <a:r>
                  <a:rPr lang="en-US" altLang="zh-CN" dirty="0" smtClean="0"/>
                  <a:t> = (-0.025)-(-0.065)=0.04   </a:t>
                </a:r>
                <a:endParaRPr lang="zh-CN" altLang="en-US" dirty="0"/>
              </a:p>
            </p:txBody>
          </p:sp>
        </mc:Choice>
        <mc:Fallback xmlns="">
          <p:sp>
            <p:nvSpPr>
              <p:cNvPr id="13" name="TextBox 12"/>
              <p:cNvSpPr txBox="1">
                <a:spLocks noRot="1" noChangeAspect="1" noMove="1" noResize="1" noEditPoints="1" noAdjustHandles="1" noChangeArrowheads="1" noChangeShapeType="1" noTextEdit="1"/>
              </p:cNvSpPr>
              <p:nvPr/>
            </p:nvSpPr>
            <p:spPr>
              <a:xfrm>
                <a:off x="766688" y="4090139"/>
                <a:ext cx="5896170" cy="461665"/>
              </a:xfrm>
              <a:prstGeom prst="rect">
                <a:avLst/>
              </a:prstGeom>
              <a:blipFill rotWithShape="1">
                <a:blip r:embed="rId5"/>
                <a:stretch>
                  <a:fillRect l="-310" t="-10526" b="-28947"/>
                </a:stretch>
              </a:blipFill>
            </p:spPr>
            <p:txBody>
              <a:bodyPr/>
              <a:lstStyle/>
              <a:p>
                <a:r>
                  <a:rPr lang="zh-CN" altLang="en-US">
                    <a:noFill/>
                  </a:rPr>
                  <a:t> </a:t>
                </a:r>
              </a:p>
            </p:txBody>
          </p:sp>
        </mc:Fallback>
      </mc:AlternateContent>
      <p:grpSp>
        <p:nvGrpSpPr>
          <p:cNvPr id="20" name="组合 19"/>
          <p:cNvGrpSpPr/>
          <p:nvPr/>
        </p:nvGrpSpPr>
        <p:grpSpPr>
          <a:xfrm>
            <a:off x="196932" y="4551803"/>
            <a:ext cx="8764184" cy="1648491"/>
            <a:chOff x="196932" y="4738241"/>
            <a:chExt cx="8764184" cy="1648491"/>
          </a:xfrm>
        </p:grpSpPr>
        <p:pic>
          <p:nvPicPr>
            <p:cNvPr id="4505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932" y="4738241"/>
              <a:ext cx="8044306" cy="1648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7976378" y="5925067"/>
              <a:ext cx="984738" cy="461665"/>
            </a:xfrm>
            <a:prstGeom prst="rect">
              <a:avLst/>
            </a:prstGeom>
            <a:noFill/>
          </p:spPr>
          <p:txBody>
            <a:bodyPr wrap="square" rtlCol="0">
              <a:spAutoFit/>
            </a:bodyPr>
            <a:lstStyle/>
            <a:p>
              <a:pPr algn="r"/>
              <a:r>
                <a:rPr lang="en-US" altLang="zh-CN" b="1" dirty="0" smtClean="0">
                  <a:solidFill>
                    <a:srgbClr val="FF0000"/>
                  </a:solidFill>
                </a:rPr>
                <a:t>0.04</a:t>
              </a:r>
              <a:endParaRPr lang="zh-CN" altLang="en-US" b="1" dirty="0">
                <a:solidFill>
                  <a:srgbClr val="FF0000"/>
                </a:solidFill>
              </a:endParaRPr>
            </a:p>
          </p:txBody>
        </p:sp>
      </p:grpSp>
    </p:spTree>
    <p:extLst>
      <p:ext uri="{BB962C8B-B14F-4D97-AF65-F5344CB8AC3E}">
        <p14:creationId xmlns:p14="http://schemas.microsoft.com/office/powerpoint/2010/main" val="3537057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0" grpId="0"/>
      <p:bldP spid="11" grpId="0"/>
      <p:bldP spid="12"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59</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308325" y="1585446"/>
                <a:ext cx="8001176" cy="2961003"/>
              </a:xfrm>
              <a:prstGeom prst="rect">
                <a:avLst/>
              </a:prstGeom>
            </p:spPr>
            <p:txBody>
              <a:bodyPr wrap="square">
                <a:spAutoFit/>
              </a:bodyPr>
              <a:lstStyle/>
              <a:p>
                <a:pPr>
                  <a:lnSpc>
                    <a:spcPct val="150000"/>
                  </a:lnSpc>
                </a:pPr>
                <a:r>
                  <a:rPr lang="zh-CN" altLang="en-US" b="1" dirty="0" smtClean="0"/>
                  <a:t>         校验结果说明计算无误</a:t>
                </a:r>
                <a:r>
                  <a:rPr lang="en-US" altLang="zh-CN" b="1" dirty="0" smtClean="0"/>
                  <a:t>,</a:t>
                </a:r>
                <a:r>
                  <a:rPr lang="zh-CN" altLang="en-US" b="1" dirty="0" smtClean="0"/>
                  <a:t>所以</a:t>
                </a:r>
                <a:r>
                  <a:rPr lang="zh-CN" altLang="en-US" b="1" dirty="0"/>
                  <a:t>壁</a:t>
                </a:r>
                <a:r>
                  <a:rPr lang="zh-CN" altLang="en-US" b="1" dirty="0" smtClean="0"/>
                  <a:t>厚</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𝟎</m:t>
                        </m:r>
                      </m:sub>
                    </m:sSub>
                  </m:oMath>
                </a14:m>
                <a:r>
                  <a:rPr lang="zh-CN" altLang="en-US" b="1" dirty="0" smtClean="0"/>
                  <a:t>为</a:t>
                </a:r>
                <a:endParaRPr lang="en-US" altLang="zh-CN" b="1" dirty="0" smtClean="0"/>
              </a:p>
              <a:p>
                <a:pPr>
                  <a:lnSpc>
                    <a:spcPct val="150000"/>
                  </a:lnSpc>
                </a:pPr>
                <a:r>
                  <a:rPr lang="en-US" altLang="zh-CN" b="1" dirty="0"/>
                  <a:t> </a:t>
                </a:r>
                <a:r>
                  <a:rPr lang="en-US" altLang="zh-CN" b="1" dirty="0" smtClean="0"/>
                  <a:t>                </a:t>
                </a:r>
                <a14:m>
                  <m:oMath xmlns:m="http://schemas.openxmlformats.org/officeDocument/2006/math">
                    <m:sSub>
                      <m:sSubPr>
                        <m:ctrlPr>
                          <a:rPr lang="en-US" altLang="zh-CN" b="1" i="1" dirty="0" smtClean="0">
                            <a:solidFill>
                              <a:srgbClr val="FF0000"/>
                            </a:solidFill>
                            <a:latin typeface="Cambria Math"/>
                          </a:rPr>
                        </m:ctrlPr>
                      </m:sSubPr>
                      <m:e>
                        <m:r>
                          <a:rPr lang="en-US" altLang="zh-CN" b="1" i="1" dirty="0" smtClean="0">
                            <a:solidFill>
                              <a:srgbClr val="FF0000"/>
                            </a:solidFill>
                            <a:latin typeface="Cambria Math"/>
                          </a:rPr>
                          <m:t>  </m:t>
                        </m:r>
                        <m:r>
                          <a:rPr lang="en-US" altLang="zh-CN" b="1" i="1" dirty="0" smtClean="0">
                            <a:solidFill>
                              <a:srgbClr val="FF0000"/>
                            </a:solidFill>
                            <a:latin typeface="Cambria Math"/>
                          </a:rPr>
                          <m:t>𝑨</m:t>
                        </m:r>
                      </m:e>
                      <m:sub>
                        <m:r>
                          <a:rPr lang="en-US" altLang="zh-CN" b="1" i="1" dirty="0" smtClean="0">
                            <a:solidFill>
                              <a:srgbClr val="FF0000"/>
                            </a:solidFill>
                            <a:latin typeface="Cambria Math"/>
                          </a:rPr>
                          <m:t>𝟎</m:t>
                        </m:r>
                      </m:sub>
                    </m:sSub>
                  </m:oMath>
                </a14:m>
                <a:r>
                  <a:rPr lang="en-US" altLang="zh-CN" b="1" dirty="0" smtClean="0">
                    <a:solidFill>
                      <a:srgbClr val="FF0000"/>
                    </a:solidFill>
                  </a:rPr>
                  <a:t> = </a:t>
                </a:r>
                <a14:m>
                  <m:oMath xmlns:m="http://schemas.openxmlformats.org/officeDocument/2006/math">
                    <m:sSubSup>
                      <m:sSubSupPr>
                        <m:ctrlPr>
                          <a:rPr lang="en-US" altLang="zh-CN" b="1" i="1" smtClean="0">
                            <a:solidFill>
                              <a:srgbClr val="FF0000"/>
                            </a:solidFill>
                            <a:latin typeface="Cambria Math"/>
                          </a:rPr>
                        </m:ctrlPr>
                      </m:sSubSupPr>
                      <m:e>
                        <m:r>
                          <a:rPr lang="en-US" altLang="zh-CN" b="1" i="1" smtClean="0">
                            <a:solidFill>
                              <a:srgbClr val="FF0000"/>
                            </a:solidFill>
                            <a:latin typeface="Cambria Math"/>
                          </a:rPr>
                          <m:t>𝟓</m:t>
                        </m:r>
                      </m:e>
                      <m:sub>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𝟎𝟔𝟓</m:t>
                        </m:r>
                      </m:sub>
                      <m:sup>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𝟎𝟐𝟓</m:t>
                        </m:r>
                      </m:sup>
                    </m:sSubSup>
                  </m:oMath>
                </a14:m>
                <a:endParaRPr lang="en-US" altLang="zh-CN" b="1" dirty="0" smtClean="0"/>
              </a:p>
              <a:p>
                <a:pPr>
                  <a:lnSpc>
                    <a:spcPct val="150000"/>
                  </a:lnSpc>
                </a:pPr>
                <a:r>
                  <a:rPr lang="zh-CN" altLang="en-US" b="1" dirty="0" smtClean="0"/>
                  <a:t>         上面</a:t>
                </a:r>
                <a:r>
                  <a:rPr lang="zh-CN" altLang="en-US" b="1" dirty="0"/>
                  <a:t>结果与极值法求得的结果 </a:t>
                </a:r>
                <a14:m>
                  <m:oMath xmlns:m="http://schemas.openxmlformats.org/officeDocument/2006/math">
                    <m:sSub>
                      <m:sSubPr>
                        <m:ctrlPr>
                          <a:rPr lang="en-US" altLang="zh-CN" b="1" i="1" dirty="0">
                            <a:solidFill>
                              <a:srgbClr val="FF0000"/>
                            </a:solidFill>
                            <a:latin typeface="Cambria Math"/>
                          </a:rPr>
                        </m:ctrlPr>
                      </m:sSubPr>
                      <m:e>
                        <m:r>
                          <a:rPr lang="en-US" altLang="zh-CN" b="1" i="1" dirty="0">
                            <a:solidFill>
                              <a:srgbClr val="FF0000"/>
                            </a:solidFill>
                            <a:latin typeface="Cambria Math"/>
                          </a:rPr>
                          <m:t>𝑨</m:t>
                        </m:r>
                      </m:e>
                      <m:sub>
                        <m:r>
                          <a:rPr lang="en-US" altLang="zh-CN" b="1" i="1" dirty="0">
                            <a:solidFill>
                              <a:srgbClr val="FF0000"/>
                            </a:solidFill>
                            <a:latin typeface="Cambria Math"/>
                          </a:rPr>
                          <m:t>𝟎</m:t>
                        </m:r>
                      </m:sub>
                    </m:sSub>
                  </m:oMath>
                </a14:m>
                <a:r>
                  <a:rPr lang="en-US" altLang="zh-CN" b="1" dirty="0">
                    <a:solidFill>
                      <a:srgbClr val="FF0000"/>
                    </a:solidFill>
                  </a:rPr>
                  <a:t> = </a:t>
                </a:r>
                <a14:m>
                  <m:oMath xmlns:m="http://schemas.openxmlformats.org/officeDocument/2006/math">
                    <m:sSubSup>
                      <m:sSubSupPr>
                        <m:ctrlPr>
                          <a:rPr lang="en-US" altLang="zh-CN" b="1" i="1">
                            <a:solidFill>
                              <a:srgbClr val="FF0000"/>
                            </a:solidFill>
                            <a:latin typeface="Cambria Math"/>
                          </a:rPr>
                        </m:ctrlPr>
                      </m:sSubSupPr>
                      <m:e>
                        <m:r>
                          <a:rPr lang="en-US" altLang="zh-CN" b="1" i="1">
                            <a:solidFill>
                              <a:srgbClr val="FF0000"/>
                            </a:solidFill>
                            <a:latin typeface="Cambria Math"/>
                          </a:rPr>
                          <m:t>𝟓</m:t>
                        </m:r>
                      </m:e>
                      <m:sub>
                        <m:r>
                          <a:rPr lang="en-US" altLang="zh-CN" b="1" i="1">
                            <a:solidFill>
                              <a:srgbClr val="FF0000"/>
                            </a:solidFill>
                            <a:latin typeface="Cambria Math"/>
                          </a:rPr>
                          <m:t>−</m:t>
                        </m:r>
                        <m:r>
                          <a:rPr lang="en-US" altLang="zh-CN" b="1" i="1">
                            <a:solidFill>
                              <a:srgbClr val="FF0000"/>
                            </a:solidFill>
                            <a:latin typeface="Cambria Math"/>
                          </a:rPr>
                          <m:t>𝟎</m:t>
                        </m:r>
                        <m:r>
                          <a:rPr lang="en-US" altLang="zh-CN" b="1" i="1">
                            <a:solidFill>
                              <a:srgbClr val="FF0000"/>
                            </a:solidFill>
                            <a:latin typeface="Cambria Math"/>
                          </a:rPr>
                          <m:t>.</m:t>
                        </m:r>
                        <m:r>
                          <a:rPr lang="en-US" altLang="zh-CN" b="1" i="1">
                            <a:solidFill>
                              <a:srgbClr val="FF0000"/>
                            </a:solidFill>
                            <a:latin typeface="Cambria Math"/>
                          </a:rPr>
                          <m:t>𝟎𝟖</m:t>
                        </m:r>
                      </m:sub>
                      <m:sup>
                        <m:r>
                          <a:rPr lang="en-US" altLang="zh-CN" b="1" i="1">
                            <a:solidFill>
                              <a:srgbClr val="FF0000"/>
                            </a:solidFill>
                            <a:latin typeface="Cambria Math"/>
                          </a:rPr>
                          <m:t>−</m:t>
                        </m:r>
                        <m:r>
                          <a:rPr lang="en-US" altLang="zh-CN" b="1" i="1">
                            <a:solidFill>
                              <a:srgbClr val="FF0000"/>
                            </a:solidFill>
                            <a:latin typeface="Cambria Math"/>
                          </a:rPr>
                          <m:t>𝟎</m:t>
                        </m:r>
                        <m:r>
                          <a:rPr lang="en-US" altLang="zh-CN" b="1" i="1">
                            <a:solidFill>
                              <a:srgbClr val="FF0000"/>
                            </a:solidFill>
                            <a:latin typeface="Cambria Math"/>
                          </a:rPr>
                          <m:t>.</m:t>
                        </m:r>
                        <m:r>
                          <a:rPr lang="en-US" altLang="zh-CN" b="1" i="1">
                            <a:solidFill>
                              <a:srgbClr val="FF0000"/>
                            </a:solidFill>
                            <a:latin typeface="Cambria Math"/>
                          </a:rPr>
                          <m:t>𝟎𝟏</m:t>
                        </m:r>
                      </m:sup>
                    </m:sSubSup>
                  </m:oMath>
                </a14:m>
                <a:r>
                  <a:rPr lang="en-US" altLang="zh-CN" b="1" dirty="0" smtClean="0"/>
                  <a:t>(</a:t>
                </a:r>
                <a:r>
                  <a:rPr lang="zh-CN" altLang="en-US" b="1" dirty="0" smtClean="0"/>
                  <a:t>见</a:t>
                </a:r>
                <a:r>
                  <a:rPr lang="zh-CN" altLang="en-US" b="1" dirty="0"/>
                  <a:t>例 </a:t>
                </a:r>
                <a:r>
                  <a:rPr lang="en-US" altLang="zh-CN" b="1" dirty="0" smtClean="0"/>
                  <a:t>11.3</a:t>
                </a:r>
                <a:r>
                  <a:rPr lang="en-US" altLang="zh-CN" b="1" dirty="0"/>
                  <a:t>) </a:t>
                </a:r>
                <a:r>
                  <a:rPr lang="zh-CN" altLang="en-US" b="1" dirty="0" smtClean="0"/>
                  <a:t>比较</a:t>
                </a:r>
                <a:r>
                  <a:rPr lang="en-US" altLang="zh-CN" b="1" dirty="0" smtClean="0"/>
                  <a:t>,</a:t>
                </a:r>
                <a:r>
                  <a:rPr lang="zh-CN" altLang="en-US" b="1" dirty="0" smtClean="0"/>
                  <a:t>可以看出</a:t>
                </a:r>
                <a:r>
                  <a:rPr lang="en-US" altLang="zh-CN" b="1" dirty="0" smtClean="0"/>
                  <a:t>,</a:t>
                </a:r>
                <a:r>
                  <a:rPr lang="zh-CN" altLang="en-US" b="1" dirty="0" smtClean="0"/>
                  <a:t>在</a:t>
                </a:r>
                <a:r>
                  <a:rPr lang="zh-CN" altLang="en-US" b="1" dirty="0"/>
                  <a:t>组成环</a:t>
                </a:r>
                <a:r>
                  <a:rPr lang="zh-CN" altLang="en-US" b="1" dirty="0" smtClean="0"/>
                  <a:t>公差未</a:t>
                </a:r>
                <a:r>
                  <a:rPr lang="zh-CN" altLang="en-US" b="1" dirty="0"/>
                  <a:t>改变的情况</a:t>
                </a:r>
                <a:r>
                  <a:rPr lang="zh-CN" altLang="en-US" b="1" dirty="0" smtClean="0"/>
                  <a:t>下</a:t>
                </a:r>
                <a:r>
                  <a:rPr lang="en-US" altLang="zh-CN" b="1" dirty="0" smtClean="0"/>
                  <a:t>,</a:t>
                </a:r>
                <a:r>
                  <a:rPr lang="zh-CN" altLang="en-US" b="1" dirty="0" smtClean="0"/>
                  <a:t>应用</a:t>
                </a:r>
                <a:r>
                  <a:rPr lang="zh-CN" altLang="en-US" b="1" dirty="0"/>
                  <a:t>概率法解尺寸链使封闭环的公差缩小</a:t>
                </a:r>
                <a:r>
                  <a:rPr lang="zh-CN" altLang="en-US" b="1" dirty="0" smtClean="0"/>
                  <a:t>了</a:t>
                </a:r>
                <a:r>
                  <a:rPr lang="en-US" altLang="zh-CN" b="1" dirty="0" smtClean="0"/>
                  <a:t>,</a:t>
                </a:r>
                <a:r>
                  <a:rPr lang="zh-CN" altLang="en-US" b="1" dirty="0" smtClean="0"/>
                  <a:t>即</a:t>
                </a:r>
                <a:r>
                  <a:rPr lang="zh-CN" altLang="en-US" b="1" dirty="0"/>
                  <a:t>提高了</a:t>
                </a:r>
                <a:r>
                  <a:rPr lang="zh-CN" altLang="en-US" b="1" dirty="0" smtClean="0"/>
                  <a:t>使用性能。</a:t>
                </a:r>
                <a:endParaRPr lang="zh-CN" altLang="en-US" b="1" dirty="0"/>
              </a:p>
            </p:txBody>
          </p:sp>
        </mc:Choice>
        <mc:Fallback xmlns="">
          <p:sp>
            <p:nvSpPr>
              <p:cNvPr id="3" name="矩形 2"/>
              <p:cNvSpPr>
                <a:spLocks noRot="1" noChangeAspect="1" noMove="1" noResize="1" noEditPoints="1" noAdjustHandles="1" noChangeArrowheads="1" noChangeShapeType="1" noTextEdit="1"/>
              </p:cNvSpPr>
              <p:nvPr/>
            </p:nvSpPr>
            <p:spPr>
              <a:xfrm>
                <a:off x="308325" y="1585446"/>
                <a:ext cx="8001176" cy="2961003"/>
              </a:xfrm>
              <a:prstGeom prst="rect">
                <a:avLst/>
              </a:prstGeom>
              <a:blipFill rotWithShape="1">
                <a:blip r:embed="rId2"/>
                <a:stretch>
                  <a:fillRect l="-1220" b="-1646"/>
                </a:stretch>
              </a:blipFill>
            </p:spPr>
            <p:txBody>
              <a:bodyPr/>
              <a:lstStyle/>
              <a:p>
                <a:r>
                  <a:rPr lang="zh-CN" altLang="en-US">
                    <a:noFill/>
                  </a:rPr>
                  <a:t> </a:t>
                </a:r>
              </a:p>
            </p:txBody>
          </p:sp>
        </mc:Fallback>
      </mc:AlternateContent>
      <p:sp>
        <p:nvSpPr>
          <p:cNvPr id="4" name="图文框 3">
            <a:hlinkClick r:id="rId3"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extLst>
      <p:ext uri="{BB962C8B-B14F-4D97-AF65-F5344CB8AC3E}">
        <p14:creationId xmlns:p14="http://schemas.microsoft.com/office/powerpoint/2010/main" val="3069304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left)">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514CBCE-399B-4EB5-8044-D4335293BE1A}" type="slidenum">
              <a:rPr kumimoji="0" lang="zh-CN" altLang="en-US" sz="2000" smtClean="0">
                <a:solidFill>
                  <a:srgbClr val="0000FF"/>
                </a:solidFill>
              </a:rPr>
              <a:pPr eaLnBrk="1" hangingPunct="1"/>
              <a:t>6</a:t>
            </a:fld>
            <a:endParaRPr kumimoji="0" lang="en-US" altLang="zh-CN" sz="2000" smtClean="0">
              <a:solidFill>
                <a:srgbClr val="0000FF"/>
              </a:solidFill>
            </a:endParaRPr>
          </a:p>
        </p:txBody>
      </p:sp>
      <p:sp>
        <p:nvSpPr>
          <p:cNvPr id="5122" name="Text Box 2"/>
          <p:cNvSpPr txBox="1">
            <a:spLocks noChangeArrowheads="1"/>
          </p:cNvSpPr>
          <p:nvPr/>
        </p:nvSpPr>
        <p:spPr bwMode="auto">
          <a:xfrm>
            <a:off x="1197546" y="767791"/>
            <a:ext cx="3907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1. 尺寸链的组成</a:t>
            </a:r>
            <a:endParaRPr lang="zh-CN" altLang="en-US" b="1" dirty="0"/>
          </a:p>
        </p:txBody>
      </p:sp>
      <p:sp>
        <p:nvSpPr>
          <p:cNvPr id="5170" name="Text Box 50"/>
          <p:cNvSpPr txBox="1">
            <a:spLocks noChangeArrowheads="1"/>
          </p:cNvSpPr>
          <p:nvPr/>
        </p:nvSpPr>
        <p:spPr bwMode="auto">
          <a:xfrm>
            <a:off x="1095194" y="317970"/>
            <a:ext cx="56880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11.1.2  尺寸链的组成和分类</a:t>
            </a:r>
            <a:r>
              <a:rPr lang="zh-CN" altLang="en-US" dirty="0"/>
              <a:t> </a:t>
            </a:r>
          </a:p>
        </p:txBody>
      </p:sp>
      <p:sp>
        <p:nvSpPr>
          <p:cNvPr id="4" name="矩形 3"/>
          <p:cNvSpPr/>
          <p:nvPr/>
        </p:nvSpPr>
        <p:spPr>
          <a:xfrm>
            <a:off x="572610" y="1123103"/>
            <a:ext cx="7435048" cy="830997"/>
          </a:xfrm>
          <a:prstGeom prst="rect">
            <a:avLst/>
          </a:prstGeom>
        </p:spPr>
        <p:txBody>
          <a:bodyPr wrap="square">
            <a:spAutoFit/>
          </a:bodyPr>
          <a:lstStyle/>
          <a:p>
            <a:r>
              <a:rPr lang="zh-CN" altLang="en-US" b="1" dirty="0" smtClean="0"/>
              <a:t>        尺寸</a:t>
            </a:r>
            <a:r>
              <a:rPr lang="zh-CN" altLang="en-US" b="1" dirty="0"/>
              <a:t>链由</a:t>
            </a:r>
            <a:r>
              <a:rPr lang="zh-CN" altLang="en-US" b="1" dirty="0">
                <a:solidFill>
                  <a:srgbClr val="FF0000"/>
                </a:solidFill>
              </a:rPr>
              <a:t>环</a:t>
            </a:r>
            <a:r>
              <a:rPr lang="zh-CN" altLang="en-US" b="1" dirty="0"/>
              <a:t>组成</a:t>
            </a:r>
            <a:r>
              <a:rPr lang="en-US" altLang="zh-CN" b="1" dirty="0"/>
              <a:t>,</a:t>
            </a:r>
            <a:r>
              <a:rPr lang="zh-CN" altLang="en-US" b="1" dirty="0"/>
              <a:t>列入尺寸链中的每一个尺寸都称为</a:t>
            </a:r>
            <a:r>
              <a:rPr lang="zh-CN" altLang="en-US" b="1" dirty="0" smtClean="0"/>
              <a:t>“环</a:t>
            </a:r>
            <a:r>
              <a:rPr lang="en-US" altLang="zh-CN" b="1" dirty="0" smtClean="0"/>
              <a:t>”</a:t>
            </a:r>
            <a:r>
              <a:rPr lang="zh-CN" altLang="en-US" b="1" dirty="0" smtClean="0"/>
              <a:t>。</a:t>
            </a:r>
            <a:r>
              <a:rPr lang="zh-CN" altLang="en-US" b="1" dirty="0"/>
              <a:t>按环的不同性质可分为封闭环和组成环等。</a:t>
            </a:r>
          </a:p>
        </p:txBody>
      </p:sp>
      <p:sp>
        <p:nvSpPr>
          <p:cNvPr id="5" name="矩形 4"/>
          <p:cNvSpPr/>
          <p:nvPr/>
        </p:nvSpPr>
        <p:spPr>
          <a:xfrm>
            <a:off x="1126832" y="1903038"/>
            <a:ext cx="3667109" cy="461665"/>
          </a:xfrm>
          <a:prstGeom prst="rect">
            <a:avLst/>
          </a:prstGeom>
        </p:spPr>
        <p:txBody>
          <a:bodyPr wrap="square">
            <a:spAutoFit/>
          </a:bodyPr>
          <a:lstStyle/>
          <a:p>
            <a:r>
              <a:rPr lang="en-US" altLang="zh-CN" b="1" dirty="0"/>
              <a:t>(1) </a:t>
            </a:r>
            <a:r>
              <a:rPr lang="zh-CN" altLang="en-US" b="1" dirty="0"/>
              <a:t>封闭环</a:t>
            </a:r>
            <a:r>
              <a:rPr lang="en-US" altLang="zh-CN" b="1" dirty="0"/>
              <a:t>(</a:t>
            </a:r>
            <a:r>
              <a:rPr lang="zh-CN" altLang="en-US" b="1" dirty="0"/>
              <a:t>或称终结环</a:t>
            </a:r>
            <a:r>
              <a:rPr lang="en-US" altLang="zh-CN" b="1" dirty="0"/>
              <a:t>)</a:t>
            </a:r>
          </a:p>
        </p:txBody>
      </p:sp>
      <mc:AlternateContent xmlns:mc="http://schemas.openxmlformats.org/markup-compatibility/2006" xmlns:a14="http://schemas.microsoft.com/office/drawing/2010/main">
        <mc:Choice Requires="a14">
          <p:sp>
            <p:nvSpPr>
              <p:cNvPr id="6" name="矩形 5"/>
              <p:cNvSpPr/>
              <p:nvPr/>
            </p:nvSpPr>
            <p:spPr>
              <a:xfrm>
                <a:off x="510464" y="2346947"/>
                <a:ext cx="7613823" cy="830997"/>
              </a:xfrm>
              <a:prstGeom prst="rect">
                <a:avLst/>
              </a:prstGeom>
            </p:spPr>
            <p:txBody>
              <a:bodyPr wrap="square">
                <a:spAutoFit/>
              </a:bodyPr>
              <a:lstStyle/>
              <a:p>
                <a:r>
                  <a:rPr lang="zh-CN" altLang="en-US" b="1" dirty="0" smtClean="0"/>
                  <a:t>         尺寸</a:t>
                </a:r>
                <a:r>
                  <a:rPr lang="zh-CN" altLang="en-US" b="1" dirty="0"/>
                  <a:t>链中</a:t>
                </a:r>
                <a:r>
                  <a:rPr lang="en-US" altLang="zh-CN" b="1" dirty="0"/>
                  <a:t>,</a:t>
                </a:r>
                <a:r>
                  <a:rPr lang="zh-CN" altLang="en-US" b="1" dirty="0"/>
                  <a:t>装配或加工过程中最后自然形成的那个环称为封闭</a:t>
                </a:r>
                <a:r>
                  <a:rPr lang="zh-CN" altLang="en-US" b="1" dirty="0" smtClean="0"/>
                  <a:t>环</a:t>
                </a:r>
                <a:r>
                  <a:rPr lang="en-US" altLang="zh-CN" b="1" dirty="0" smtClean="0"/>
                  <a:t>,</a:t>
                </a:r>
                <a:r>
                  <a:rPr lang="zh-CN" altLang="en-US" b="1" dirty="0"/>
                  <a:t>用符号</a:t>
                </a:r>
                <a:r>
                  <a:rPr lang="zh-CN" altLang="en-US" b="1" dirty="0" smtClean="0"/>
                  <a:t>“</a:t>
                </a:r>
                <a14:m>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𝑨</m:t>
                        </m:r>
                      </m:e>
                      <m:sub>
                        <m:r>
                          <a:rPr lang="en-US" altLang="zh-CN" b="1" i="1" smtClean="0">
                            <a:solidFill>
                              <a:srgbClr val="FF0000"/>
                            </a:solidFill>
                            <a:latin typeface="Cambria Math"/>
                          </a:rPr>
                          <m:t>𝟎</m:t>
                        </m:r>
                      </m:sub>
                    </m:sSub>
                  </m:oMath>
                </a14:m>
                <a:r>
                  <a:rPr lang="en-US" altLang="zh-CN" b="1" dirty="0" smtClean="0">
                    <a:solidFill>
                      <a:srgbClr val="FF0000"/>
                    </a:solidFill>
                  </a:rPr>
                  <a:t> </a:t>
                </a:r>
                <a:r>
                  <a:rPr lang="zh-CN" altLang="en-US" b="1" dirty="0" smtClean="0"/>
                  <a:t>”表示</a:t>
                </a:r>
                <a:r>
                  <a:rPr lang="en-US" altLang="zh-CN" b="1" dirty="0" smtClean="0"/>
                  <a:t>,</a:t>
                </a:r>
                <a:r>
                  <a:rPr lang="zh-CN" altLang="en-US" b="1" dirty="0"/>
                  <a:t>见</a:t>
                </a:r>
                <a:r>
                  <a:rPr lang="zh-CN" altLang="en-US" b="1" dirty="0" smtClean="0"/>
                  <a:t>图</a:t>
                </a:r>
                <a:r>
                  <a:rPr lang="en-US" altLang="zh-CN" b="1" dirty="0" smtClean="0"/>
                  <a:t>11.1</a:t>
                </a:r>
                <a:r>
                  <a:rPr lang="zh-CN" altLang="en-US" b="1" dirty="0" smtClean="0"/>
                  <a:t>、图</a:t>
                </a:r>
                <a:r>
                  <a:rPr lang="en-US" altLang="zh-CN" b="1" dirty="0" smtClean="0"/>
                  <a:t>11.2</a:t>
                </a:r>
                <a:r>
                  <a:rPr lang="zh-CN" altLang="en-US" b="1" dirty="0" smtClean="0"/>
                  <a:t>。</a:t>
                </a:r>
                <a:endParaRPr lang="zh-CN" altLang="en-US" dirty="0"/>
              </a:p>
            </p:txBody>
          </p:sp>
        </mc:Choice>
        <mc:Fallback xmlns="">
          <p:sp>
            <p:nvSpPr>
              <p:cNvPr id="6" name="矩形 5"/>
              <p:cNvSpPr>
                <a:spLocks noRot="1" noChangeAspect="1" noMove="1" noResize="1" noEditPoints="1" noAdjustHandles="1" noChangeArrowheads="1" noChangeShapeType="1" noTextEdit="1"/>
              </p:cNvSpPr>
              <p:nvPr/>
            </p:nvSpPr>
            <p:spPr>
              <a:xfrm>
                <a:off x="510464" y="2346947"/>
                <a:ext cx="7613823" cy="830997"/>
              </a:xfrm>
              <a:prstGeom prst="rect">
                <a:avLst/>
              </a:prstGeom>
              <a:blipFill rotWithShape="1">
                <a:blip r:embed="rId2"/>
                <a:stretch>
                  <a:fillRect l="-1281" t="-8088" b="-16912"/>
                </a:stretch>
              </a:blipFill>
            </p:spPr>
            <p:txBody>
              <a:bodyPr/>
              <a:lstStyle/>
              <a:p>
                <a:r>
                  <a:rPr lang="zh-CN" altLang="en-US">
                    <a:noFill/>
                  </a:rPr>
                  <a:t> </a:t>
                </a:r>
              </a:p>
            </p:txBody>
          </p:sp>
        </mc:Fallback>
      </mc:AlternateContent>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194" y="3382138"/>
            <a:ext cx="2087237" cy="270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7105" y="3500399"/>
            <a:ext cx="4214213" cy="2207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圆角矩形 32"/>
          <p:cNvSpPr/>
          <p:nvPr/>
        </p:nvSpPr>
        <p:spPr bwMode="auto">
          <a:xfrm>
            <a:off x="2480919" y="5412512"/>
            <a:ext cx="592732" cy="390617"/>
          </a:xfrm>
          <a:prstGeom prst="round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34" name="圆角矩形 33"/>
          <p:cNvSpPr/>
          <p:nvPr/>
        </p:nvSpPr>
        <p:spPr bwMode="auto">
          <a:xfrm>
            <a:off x="5215241" y="3571424"/>
            <a:ext cx="592732" cy="695872"/>
          </a:xfrm>
          <a:prstGeom prst="roundRect">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70">
                                            <p:txEl>
                                              <p:pRg st="0" end="0"/>
                                            </p:txEl>
                                          </p:spTgt>
                                        </p:tgtEl>
                                        <p:attrNameLst>
                                          <p:attrName>style.visibility</p:attrName>
                                        </p:attrNameLst>
                                      </p:cBhvr>
                                      <p:to>
                                        <p:strVal val="visible"/>
                                      </p:to>
                                    </p:set>
                                    <p:animEffect transition="in" filter="wipe(left)">
                                      <p:cBhvr>
                                        <p:cTn id="7" dur="300"/>
                                        <p:tgtEl>
                                          <p:spTgt spid="51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22">
                                            <p:txEl>
                                              <p:pRg st="0" end="0"/>
                                            </p:txEl>
                                          </p:spTgt>
                                        </p:tgtEl>
                                        <p:attrNameLst>
                                          <p:attrName>style.visibility</p:attrName>
                                        </p:attrNameLst>
                                      </p:cBhvr>
                                      <p:to>
                                        <p:strVal val="visible"/>
                                      </p:to>
                                    </p:set>
                                    <p:animEffect transition="in" filter="wipe(left)">
                                      <p:cBhvr>
                                        <p:cTn id="12" dur="300"/>
                                        <p:tgtEl>
                                          <p:spTgt spid="51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0-#ppt_w/2"/>
                                          </p:val>
                                        </p:tav>
                                        <p:tav tm="100000">
                                          <p:val>
                                            <p:strVal val="#ppt_x"/>
                                          </p:val>
                                        </p:tav>
                                      </p:tavLst>
                                    </p:anim>
                                    <p:anim calcmode="lin" valueType="num">
                                      <p:cBhvr additive="base">
                                        <p:cTn id="33"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left)">
                                      <p:cBhvr>
                                        <p:cTn id="38" dur="5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left)">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autoUpdateAnimBg="0"/>
      <p:bldP spid="5170" grpId="0" build="p" autoUpdateAnimBg="0"/>
      <p:bldP spid="4" grpId="0"/>
      <p:bldP spid="5" grpId="0"/>
      <p:bldP spid="6" grpId="0"/>
      <p:bldP spid="33" grpId="0" animBg="1"/>
      <p:bldP spid="3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60</a:t>
            </a:fld>
            <a:endParaRPr lang="en-US" altLang="zh-CN"/>
          </a:p>
        </p:txBody>
      </p:sp>
      <p:sp>
        <p:nvSpPr>
          <p:cNvPr id="3" name="Text Box 6"/>
          <p:cNvSpPr txBox="1">
            <a:spLocks noChangeArrowheads="1"/>
          </p:cNvSpPr>
          <p:nvPr/>
        </p:nvSpPr>
        <p:spPr bwMode="auto">
          <a:xfrm>
            <a:off x="927036" y="460591"/>
            <a:ext cx="5135795"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smtClean="0"/>
              <a:t>11</a:t>
            </a:r>
            <a:r>
              <a:rPr lang="zh-CN" altLang="en-US" b="1" dirty="0"/>
              <a:t>.3 </a:t>
            </a:r>
            <a:r>
              <a:rPr lang="en-US" altLang="zh-CN" b="1" dirty="0" smtClean="0"/>
              <a:t>.3 </a:t>
            </a:r>
            <a:r>
              <a:rPr lang="zh-CN" altLang="en-US" b="1" dirty="0" smtClean="0"/>
              <a:t>中间计算（工艺尺寸计算）</a:t>
            </a:r>
            <a:endParaRPr lang="zh-CN" altLang="en-US" b="1" dirty="0"/>
          </a:p>
        </p:txBody>
      </p:sp>
      <p:sp>
        <p:nvSpPr>
          <p:cNvPr id="4" name="矩形 3"/>
          <p:cNvSpPr/>
          <p:nvPr/>
        </p:nvSpPr>
        <p:spPr>
          <a:xfrm>
            <a:off x="881074" y="855314"/>
            <a:ext cx="5226148" cy="576248"/>
          </a:xfrm>
          <a:prstGeom prst="rect">
            <a:avLst/>
          </a:prstGeom>
        </p:spPr>
        <p:txBody>
          <a:bodyPr wrap="square">
            <a:spAutoFit/>
          </a:bodyPr>
          <a:lstStyle/>
          <a:p>
            <a:pPr>
              <a:lnSpc>
                <a:spcPct val="150000"/>
              </a:lnSpc>
            </a:pPr>
            <a:r>
              <a:rPr lang="zh-CN" altLang="en-US" b="1" dirty="0"/>
              <a:t>例 </a:t>
            </a:r>
            <a:r>
              <a:rPr lang="en-US" altLang="zh-CN" b="1" dirty="0" smtClean="0"/>
              <a:t>11</a:t>
            </a:r>
            <a:r>
              <a:rPr lang="en-US" altLang="zh-CN" b="1" dirty="0"/>
              <a:t>. </a:t>
            </a:r>
            <a:r>
              <a:rPr lang="en-US" altLang="zh-CN" b="1" dirty="0" smtClean="0"/>
              <a:t>9</a:t>
            </a:r>
            <a:r>
              <a:rPr lang="zh-CN" altLang="en-US" b="1" dirty="0"/>
              <a:t> </a:t>
            </a:r>
            <a:r>
              <a:rPr lang="zh-CN" altLang="en-US" b="1" dirty="0" smtClean="0"/>
              <a:t>试用</a:t>
            </a:r>
            <a:r>
              <a:rPr lang="zh-CN" altLang="en-US" b="1" dirty="0"/>
              <a:t>概率法解</a:t>
            </a:r>
            <a:r>
              <a:rPr lang="zh-CN" altLang="en-US" b="1" dirty="0" smtClean="0"/>
              <a:t>例</a:t>
            </a:r>
            <a:r>
              <a:rPr lang="en-US" altLang="zh-CN" b="1" dirty="0" smtClean="0"/>
              <a:t>11</a:t>
            </a:r>
            <a:r>
              <a:rPr lang="en-US" altLang="zh-CN" b="1" dirty="0"/>
              <a:t>. 6 </a:t>
            </a:r>
            <a:r>
              <a:rPr lang="zh-CN" altLang="en-US" b="1" dirty="0" smtClean="0"/>
              <a:t>题。</a:t>
            </a:r>
            <a:endParaRPr lang="en-US" altLang="zh-CN" b="1" dirty="0" smtClean="0"/>
          </a:p>
        </p:txBody>
      </p:sp>
      <p:sp>
        <p:nvSpPr>
          <p:cNvPr id="8" name="矩形 7"/>
          <p:cNvSpPr/>
          <p:nvPr/>
        </p:nvSpPr>
        <p:spPr>
          <a:xfrm>
            <a:off x="630792" y="3748009"/>
            <a:ext cx="4572000" cy="2308324"/>
          </a:xfrm>
          <a:prstGeom prst="rect">
            <a:avLst/>
          </a:prstGeom>
        </p:spPr>
        <p:txBody>
          <a:bodyPr>
            <a:spAutoFit/>
          </a:bodyPr>
          <a:lstStyle/>
          <a:p>
            <a:pPr>
              <a:lnSpc>
                <a:spcPct val="150000"/>
              </a:lnSpc>
            </a:pPr>
            <a:r>
              <a:rPr lang="zh-CN" altLang="en-US" b="1" dirty="0"/>
              <a:t>解   </a:t>
            </a:r>
            <a:r>
              <a:rPr lang="en-US" altLang="zh-CN" b="1" dirty="0"/>
              <a:t>(1) </a:t>
            </a:r>
            <a:r>
              <a:rPr lang="zh-CN" altLang="en-US" b="1" dirty="0"/>
              <a:t>画尺寸链图</a:t>
            </a:r>
            <a:endParaRPr lang="en-US" altLang="zh-CN" b="1" dirty="0"/>
          </a:p>
          <a:p>
            <a:pPr>
              <a:lnSpc>
                <a:spcPct val="150000"/>
              </a:lnSpc>
            </a:pPr>
            <a:r>
              <a:rPr lang="en-US" altLang="zh-CN" b="1" dirty="0"/>
              <a:t>       (2) </a:t>
            </a:r>
            <a:r>
              <a:rPr lang="zh-CN" altLang="en-US" b="1" dirty="0"/>
              <a:t>确定封闭环</a:t>
            </a:r>
            <a:endParaRPr lang="en-US" altLang="zh-CN" b="1" dirty="0"/>
          </a:p>
          <a:p>
            <a:pPr>
              <a:lnSpc>
                <a:spcPct val="150000"/>
              </a:lnSpc>
            </a:pPr>
            <a:r>
              <a:rPr lang="en-US" altLang="zh-CN" b="1" dirty="0"/>
              <a:t>       (3) </a:t>
            </a:r>
            <a:r>
              <a:rPr lang="zh-CN" altLang="en-US" b="1" dirty="0"/>
              <a:t>确定增、减环</a:t>
            </a:r>
            <a:endParaRPr lang="en-US" altLang="zh-CN" b="1" dirty="0"/>
          </a:p>
          <a:p>
            <a:pPr>
              <a:lnSpc>
                <a:spcPct val="150000"/>
              </a:lnSpc>
            </a:pPr>
            <a:r>
              <a:rPr lang="en-US" altLang="zh-CN" b="1" dirty="0"/>
              <a:t>       </a:t>
            </a:r>
            <a:r>
              <a:rPr lang="zh-CN" altLang="en-US" b="1" dirty="0"/>
              <a:t>以上三步的解法同例 </a:t>
            </a:r>
            <a:r>
              <a:rPr lang="en-US" altLang="zh-CN" b="1" dirty="0"/>
              <a:t>11.6</a:t>
            </a:r>
            <a:r>
              <a:rPr lang="zh-CN" altLang="en-US" b="1" dirty="0"/>
              <a:t>。</a:t>
            </a:r>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948" y="1425301"/>
            <a:ext cx="7700269" cy="2306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69554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3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3250"/>
                                        </p:tgtEl>
                                        <p:attrNameLst>
                                          <p:attrName>style.visibility</p:attrName>
                                        </p:attrNameLst>
                                      </p:cBhvr>
                                      <p:to>
                                        <p:strVal val="visible"/>
                                      </p:to>
                                    </p:set>
                                    <p:animEffect transition="in" filter="wipe(left)">
                                      <p:cBhvr>
                                        <p:cTn id="17" dur="500"/>
                                        <p:tgtEl>
                                          <p:spTgt spid="532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6821735" y="170707"/>
            <a:ext cx="1905000" cy="457200"/>
          </a:xfrm>
        </p:spPr>
        <p:txBody>
          <a:bodyPr/>
          <a:lstStyle/>
          <a:p>
            <a:pPr>
              <a:defRPr/>
            </a:pPr>
            <a:fld id="{5E9F607A-22FE-41F6-8005-21C0059FFE27}" type="slidenum">
              <a:rPr lang="zh-CN" altLang="en-US" smtClean="0"/>
              <a:pPr>
                <a:defRPr/>
              </a:pPr>
              <a:t>61</a:t>
            </a:fld>
            <a:endParaRPr lang="en-US" altLang="zh-CN"/>
          </a:p>
        </p:txBody>
      </p:sp>
      <mc:AlternateContent xmlns:mc="http://schemas.openxmlformats.org/markup-compatibility/2006" xmlns:a14="http://schemas.microsoft.com/office/drawing/2010/main">
        <mc:Choice Requires="a14">
          <p:sp>
            <p:nvSpPr>
              <p:cNvPr id="5" name="矩形 4"/>
              <p:cNvSpPr/>
              <p:nvPr/>
            </p:nvSpPr>
            <p:spPr>
              <a:xfrm>
                <a:off x="495583" y="535075"/>
                <a:ext cx="5577840" cy="1938992"/>
              </a:xfrm>
              <a:prstGeom prst="rect">
                <a:avLst/>
              </a:prstGeom>
            </p:spPr>
            <p:txBody>
              <a:bodyPr wrap="square">
                <a:spAutoFit/>
              </a:bodyPr>
              <a:lstStyle/>
              <a:p>
                <a:r>
                  <a:rPr lang="en-US" altLang="zh-CN" b="1" dirty="0" smtClean="0"/>
                  <a:t>       (</a:t>
                </a:r>
                <a:r>
                  <a:rPr lang="en-US" altLang="zh-CN" b="1" dirty="0"/>
                  <a:t>4) </a:t>
                </a:r>
                <a:r>
                  <a:rPr lang="zh-CN" altLang="en-US" b="1" dirty="0" smtClean="0"/>
                  <a:t>计算</a:t>
                </a:r>
                <a:r>
                  <a:rPr lang="zh-CN" altLang="en-US" b="1" dirty="0"/>
                  <a:t>铣键槽的</a:t>
                </a:r>
                <a:r>
                  <a:rPr lang="zh-CN" altLang="en-US" b="1" dirty="0" smtClean="0"/>
                  <a:t>深度</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𝟐</m:t>
                        </m:r>
                      </m:sub>
                    </m:sSub>
                  </m:oMath>
                </a14:m>
                <a:r>
                  <a:rPr lang="zh-CN" altLang="en-US" b="1" dirty="0" smtClean="0"/>
                  <a:t>的</a:t>
                </a:r>
                <a:r>
                  <a:rPr lang="zh-CN" altLang="en-US" b="1" dirty="0"/>
                  <a:t>公称</a:t>
                </a:r>
                <a:r>
                  <a:rPr lang="zh-CN" altLang="en-US" b="1" dirty="0" smtClean="0"/>
                  <a:t>尺寸和上、下偏差</a:t>
                </a:r>
                <a:endParaRPr lang="en-US" altLang="zh-CN" b="1" dirty="0" smtClean="0"/>
              </a:p>
              <a:p>
                <a:r>
                  <a:rPr lang="zh-CN" altLang="en-US" b="1" dirty="0" smtClean="0"/>
                  <a:t>       ① 将</a:t>
                </a:r>
                <a:r>
                  <a:rPr lang="zh-CN" altLang="en-US" b="1" dirty="0"/>
                  <a:t>已知环写成对称偏差</a:t>
                </a:r>
                <a:r>
                  <a:rPr lang="zh-CN" altLang="en-US" b="1" dirty="0" smtClean="0"/>
                  <a:t>形式</a:t>
                </a:r>
                <a:r>
                  <a:rPr lang="en-US" altLang="zh-CN" b="1" dirty="0" smtClean="0"/>
                  <a:t>,</a:t>
                </a:r>
                <a:r>
                  <a:rPr lang="zh-CN" altLang="en-US" b="1" dirty="0" smtClean="0"/>
                  <a:t>并</a:t>
                </a:r>
                <a:r>
                  <a:rPr lang="zh-CN" altLang="en-US" b="1" dirty="0"/>
                  <a:t>确定各环的公差带中心至其公称尺寸的偏差</a:t>
                </a:r>
                <a:r>
                  <a:rPr lang="zh-CN" altLang="en-US" b="1" dirty="0" smtClean="0"/>
                  <a:t>和公差</a:t>
                </a:r>
                <a:endParaRPr lang="en-US" altLang="zh-CN" b="1" dirty="0" smtClean="0"/>
              </a:p>
            </p:txBody>
          </p:sp>
        </mc:Choice>
        <mc:Fallback xmlns="">
          <p:sp>
            <p:nvSpPr>
              <p:cNvPr id="5" name="矩形 4"/>
              <p:cNvSpPr>
                <a:spLocks noRot="1" noChangeAspect="1" noMove="1" noResize="1" noEditPoints="1" noAdjustHandles="1" noChangeArrowheads="1" noChangeShapeType="1" noTextEdit="1"/>
              </p:cNvSpPr>
              <p:nvPr/>
            </p:nvSpPr>
            <p:spPr>
              <a:xfrm>
                <a:off x="495583" y="535075"/>
                <a:ext cx="5577840" cy="1938992"/>
              </a:xfrm>
              <a:prstGeom prst="rect">
                <a:avLst/>
              </a:prstGeom>
              <a:blipFill rotWithShape="1">
                <a:blip r:embed="rId2"/>
                <a:stretch>
                  <a:fillRect l="-1639" t="-3459" r="-328" b="-534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883476" y="2379576"/>
                <a:ext cx="7529004" cy="1373902"/>
              </a:xfrm>
              <a:prstGeom prst="rect">
                <a:avLst/>
              </a:prstGeom>
            </p:spPr>
            <p:txBody>
              <a:bodyPr wrap="square">
                <a:spAutoFit/>
              </a:bodyPr>
              <a:lstStyle/>
              <a:p>
                <a:pPr>
                  <a:lnSpc>
                    <a:spcPct val="150000"/>
                  </a:lnSpc>
                </a:pPr>
                <a:r>
                  <a:rPr lang="zh-CN" altLang="en-US" b="1" dirty="0" smtClean="0"/>
                  <a:t>封闭环</a:t>
                </a:r>
                <a:r>
                  <a:rPr lang="en-US" altLang="zh-CN" b="1" dirty="0" smtClean="0"/>
                  <a:t>: </a:t>
                </a:r>
                <a14:m>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𝑨</m:t>
                        </m:r>
                      </m:e>
                      <m:sub>
                        <m:r>
                          <a:rPr lang="en-US" altLang="zh-CN" b="1" i="1" smtClean="0">
                            <a:solidFill>
                              <a:srgbClr val="FF0000"/>
                            </a:solidFill>
                            <a:latin typeface="Cambria Math"/>
                          </a:rPr>
                          <m:t>𝟎</m:t>
                        </m:r>
                      </m:sub>
                    </m:sSub>
                  </m:oMath>
                </a14:m>
                <a:r>
                  <a:rPr lang="zh-CN" altLang="en-US" b="1" dirty="0" smtClean="0"/>
                  <a:t> </a:t>
                </a:r>
                <a:r>
                  <a:rPr lang="en-US" altLang="zh-CN" b="1" dirty="0" smtClean="0"/>
                  <a:t>=</a:t>
                </a:r>
                <a14:m>
                  <m:oMath xmlns:m="http://schemas.openxmlformats.org/officeDocument/2006/math">
                    <m:sSubSup>
                      <m:sSubSupPr>
                        <m:ctrlPr>
                          <a:rPr lang="en-US" altLang="zh-CN" b="1" i="1" dirty="0" smtClean="0">
                            <a:latin typeface="Cambria Math"/>
                          </a:rPr>
                        </m:ctrlPr>
                      </m:sSubSupPr>
                      <m:e>
                        <m:r>
                          <a:rPr lang="en-US" altLang="zh-CN" b="1" i="1" dirty="0" smtClean="0">
                            <a:latin typeface="Cambria Math"/>
                          </a:rPr>
                          <m:t>𝟔𝟐</m:t>
                        </m:r>
                      </m:e>
                      <m:sub>
                        <m:r>
                          <a:rPr lang="en-US" altLang="zh-CN" b="1" i="1" dirty="0" smtClean="0">
                            <a:latin typeface="Cambria Math"/>
                          </a:rPr>
                          <m:t>−</m:t>
                        </m:r>
                        <m:r>
                          <a:rPr lang="en-US" altLang="zh-CN" b="1" i="1" dirty="0" smtClean="0">
                            <a:latin typeface="Cambria Math"/>
                          </a:rPr>
                          <m:t>𝟎</m:t>
                        </m:r>
                        <m:r>
                          <a:rPr lang="en-US" altLang="zh-CN" b="1" i="1" dirty="0" smtClean="0">
                            <a:latin typeface="Cambria Math"/>
                          </a:rPr>
                          <m:t>.</m:t>
                        </m:r>
                        <m:r>
                          <a:rPr lang="en-US" altLang="zh-CN" b="1" i="1" dirty="0" smtClean="0">
                            <a:latin typeface="Cambria Math"/>
                          </a:rPr>
                          <m:t>𝟑</m:t>
                        </m:r>
                      </m:sub>
                      <m:sup>
                        <m:r>
                          <a:rPr lang="en-US" altLang="zh-CN" b="1" i="1" dirty="0" smtClean="0">
                            <a:latin typeface="Cambria Math"/>
                          </a:rPr>
                          <m:t>   </m:t>
                        </m:r>
                        <m:r>
                          <a:rPr lang="en-US" altLang="zh-CN" b="1" i="1" dirty="0" smtClean="0">
                            <a:latin typeface="Cambria Math"/>
                          </a:rPr>
                          <m:t>𝟎</m:t>
                        </m:r>
                      </m:sup>
                    </m:sSubSup>
                  </m:oMath>
                </a14:m>
                <a:r>
                  <a:rPr lang="zh-CN" altLang="en-US" b="1" dirty="0" smtClean="0"/>
                  <a:t> </a:t>
                </a:r>
                <a:r>
                  <a:rPr lang="en-US" altLang="zh-CN" b="1" dirty="0" smtClean="0"/>
                  <a:t>=62+(-0.15)</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𝟑</m:t>
                        </m:r>
                      </m:num>
                      <m:den>
                        <m:r>
                          <a:rPr lang="en-US" altLang="zh-CN" b="1" i="1" smtClean="0">
                            <a:latin typeface="Cambria Math"/>
                            <a:ea typeface="Cambria Math"/>
                          </a:rPr>
                          <m:t>𝟐</m:t>
                        </m:r>
                      </m:den>
                    </m:f>
                  </m:oMath>
                </a14:m>
                <a:r>
                  <a:rPr lang="zh-CN" altLang="en-US" b="1" dirty="0" smtClean="0"/>
                  <a:t> </a:t>
                </a:r>
                <a:endParaRPr lang="en-US" altLang="zh-CN" b="1" dirty="0" smtClean="0"/>
              </a:p>
              <a:p>
                <a:pPr>
                  <a:lnSpc>
                    <a:spcPct val="150000"/>
                  </a:lnSpc>
                </a:pPr>
                <a:r>
                  <a:rPr lang="zh-CN" altLang="en-US" b="1" dirty="0" smtClean="0"/>
                  <a:t>则有</a:t>
                </a:r>
                <a:endParaRPr lang="zh-CN" altLang="en-US" b="1" dirty="0"/>
              </a:p>
            </p:txBody>
          </p:sp>
        </mc:Choice>
        <mc:Fallback xmlns="">
          <p:sp>
            <p:nvSpPr>
              <p:cNvPr id="7" name="矩形 6"/>
              <p:cNvSpPr>
                <a:spLocks noRot="1" noChangeAspect="1" noMove="1" noResize="1" noEditPoints="1" noAdjustHandles="1" noChangeArrowheads="1" noChangeShapeType="1" noTextEdit="1"/>
              </p:cNvSpPr>
              <p:nvPr/>
            </p:nvSpPr>
            <p:spPr>
              <a:xfrm>
                <a:off x="883476" y="2379576"/>
                <a:ext cx="7529004" cy="1373902"/>
              </a:xfrm>
              <a:prstGeom prst="rect">
                <a:avLst/>
              </a:prstGeom>
              <a:blipFill rotWithShape="1">
                <a:blip r:embed="rId3"/>
                <a:stretch>
                  <a:fillRect l="-1296" b="-75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1969473" y="3272433"/>
                <a:ext cx="3840479"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i="1" smtClean="0">
                            <a:latin typeface="Cambria Math"/>
                            <a:ea typeface="Cambria Math"/>
                          </a:rPr>
                          <m:t>∆</m:t>
                        </m:r>
                        <m:r>
                          <a:rPr lang="en-US" altLang="zh-CN" b="0" i="1" smtClean="0">
                            <a:latin typeface="Cambria Math"/>
                            <a:ea typeface="Cambria Math"/>
                          </a:rPr>
                          <m:t>0</m:t>
                        </m:r>
                      </m:e>
                      <m:sub>
                        <m:r>
                          <a:rPr lang="en-US" altLang="zh-CN" b="0" i="1" smtClean="0">
                            <a:latin typeface="Cambria Math"/>
                          </a:rPr>
                          <m:t>0</m:t>
                        </m:r>
                      </m:sub>
                    </m:sSub>
                  </m:oMath>
                </a14:m>
                <a:r>
                  <a:rPr lang="en-US" altLang="zh-CN" dirty="0" smtClean="0"/>
                  <a:t>=-0.15</a:t>
                </a:r>
                <a:r>
                  <a:rPr lang="zh-CN" altLang="en-US" dirty="0" smtClean="0"/>
                  <a:t>，</a:t>
                </a:r>
                <a14:m>
                  <m:oMath xmlns:m="http://schemas.openxmlformats.org/officeDocument/2006/math">
                    <m:sSub>
                      <m:sSubPr>
                        <m:ctrlPr>
                          <a:rPr lang="en-US" altLang="zh-CN" i="1">
                            <a:latin typeface="Cambria Math"/>
                          </a:rPr>
                        </m:ctrlPr>
                      </m:sSubPr>
                      <m:e>
                        <m:r>
                          <a:rPr lang="en-US" altLang="zh-CN" b="0" i="1" smtClean="0">
                            <a:latin typeface="Cambria Math"/>
                          </a:rPr>
                          <m:t>𝑇</m:t>
                        </m:r>
                      </m:e>
                      <m:sub>
                        <m:r>
                          <a:rPr lang="en-US" altLang="zh-CN" i="1">
                            <a:latin typeface="Cambria Math"/>
                          </a:rPr>
                          <m:t>0</m:t>
                        </m:r>
                      </m:sub>
                    </m:sSub>
                  </m:oMath>
                </a14:m>
                <a:r>
                  <a:rPr lang="zh-CN" altLang="en-US" dirty="0" smtClean="0"/>
                  <a:t> </a:t>
                </a:r>
                <a:r>
                  <a:rPr lang="en-US" altLang="zh-CN" dirty="0" smtClean="0"/>
                  <a:t>= 0.3</a:t>
                </a:r>
                <a:endParaRPr lang="zh-CN" alt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1969473" y="3272433"/>
                <a:ext cx="3840479" cy="461665"/>
              </a:xfrm>
              <a:prstGeom prst="rect">
                <a:avLst/>
              </a:prstGeom>
              <a:blipFill rotWithShape="1">
                <a:blip r:embed="rId4"/>
                <a:stretch>
                  <a:fillRect l="-317" t="-14474" b="-3026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p:cNvSpPr/>
              <p:nvPr/>
            </p:nvSpPr>
            <p:spPr>
              <a:xfrm>
                <a:off x="883476" y="3599704"/>
                <a:ext cx="7529004" cy="823559"/>
              </a:xfrm>
              <a:prstGeom prst="rect">
                <a:avLst/>
              </a:prstGeom>
            </p:spPr>
            <p:txBody>
              <a:bodyPr wrap="square">
                <a:spAutoFit/>
              </a:bodyPr>
              <a:lstStyle/>
              <a:p>
                <a:pPr>
                  <a:lnSpc>
                    <a:spcPct val="150000"/>
                  </a:lnSpc>
                </a:pPr>
                <a:r>
                  <a:rPr lang="zh-CN" altLang="en-US" b="1" dirty="0" smtClean="0"/>
                  <a:t>增环</a:t>
                </a:r>
                <a:r>
                  <a:rPr lang="en-US" altLang="zh-CN" b="1" dirty="0" smtClean="0"/>
                  <a:t>:   </a:t>
                </a:r>
                <a14:m>
                  <m:oMath xmlns:m="http://schemas.openxmlformats.org/officeDocument/2006/math">
                    <m:sSub>
                      <m:sSubPr>
                        <m:ctrlPr>
                          <a:rPr lang="en-US" altLang="zh-CN" b="1" i="1" smtClean="0">
                            <a:solidFill>
                              <a:srgbClr val="FF0000"/>
                            </a:solidFill>
                            <a:latin typeface="Cambria Math"/>
                          </a:rPr>
                        </m:ctrlPr>
                      </m:sSubPr>
                      <m:e>
                        <m:r>
                          <a:rPr lang="en-US" altLang="zh-CN" b="1" i="1">
                            <a:solidFill>
                              <a:srgbClr val="FF0000"/>
                            </a:solidFill>
                            <a:latin typeface="Cambria Math"/>
                          </a:rPr>
                          <m:t>𝑨</m:t>
                        </m:r>
                      </m:e>
                      <m:sub>
                        <m:r>
                          <a:rPr lang="en-US" altLang="zh-CN" b="1" i="1" smtClean="0">
                            <a:solidFill>
                              <a:srgbClr val="FF0000"/>
                            </a:solidFill>
                            <a:latin typeface="Cambria Math"/>
                          </a:rPr>
                          <m:t>𝟑</m:t>
                        </m:r>
                        <m:r>
                          <a:rPr lang="en-US" altLang="zh-CN" b="1" i="1" smtClean="0">
                            <a:solidFill>
                              <a:srgbClr val="FF0000"/>
                            </a:solidFill>
                            <a:latin typeface="Cambria Math"/>
                          </a:rPr>
                          <m:t>/</m:t>
                        </m:r>
                        <m:r>
                          <a:rPr lang="en-US" altLang="zh-CN" b="1" i="1" smtClean="0">
                            <a:solidFill>
                              <a:srgbClr val="FF0000"/>
                            </a:solidFill>
                            <a:latin typeface="Cambria Math"/>
                          </a:rPr>
                          <m:t>𝟐</m:t>
                        </m:r>
                      </m:sub>
                    </m:sSub>
                  </m:oMath>
                </a14:m>
                <a:r>
                  <a:rPr lang="zh-CN" altLang="en-US" b="1" dirty="0" smtClean="0"/>
                  <a:t> </a:t>
                </a:r>
                <a:r>
                  <a:rPr lang="en-US" altLang="zh-CN" b="1" dirty="0" smtClean="0"/>
                  <a:t>=</a:t>
                </a:r>
                <a14:m>
                  <m:oMath xmlns:m="http://schemas.openxmlformats.org/officeDocument/2006/math">
                    <m:sSubSup>
                      <m:sSubSupPr>
                        <m:ctrlPr>
                          <a:rPr lang="en-US" altLang="zh-CN" b="1" i="1" dirty="0">
                            <a:latin typeface="Cambria Math"/>
                          </a:rPr>
                        </m:ctrlPr>
                      </m:sSubSupPr>
                      <m:e>
                        <m:r>
                          <a:rPr lang="en-US" altLang="zh-CN" b="1" i="1" dirty="0" smtClean="0">
                            <a:latin typeface="Cambria Math"/>
                          </a:rPr>
                          <m:t>𝟑𝟓</m:t>
                        </m:r>
                      </m:e>
                      <m:sub>
                        <m:r>
                          <a:rPr lang="en-US" altLang="zh-CN" b="1" i="1" dirty="0">
                            <a:latin typeface="Cambria Math"/>
                          </a:rPr>
                          <m:t>−</m:t>
                        </m:r>
                        <m:r>
                          <a:rPr lang="en-US" altLang="zh-CN" b="1" i="1" dirty="0">
                            <a:latin typeface="Cambria Math"/>
                          </a:rPr>
                          <m:t>𝟎</m:t>
                        </m:r>
                        <m:r>
                          <a:rPr lang="en-US" altLang="zh-CN" b="1" i="1" dirty="0">
                            <a:latin typeface="Cambria Math"/>
                          </a:rPr>
                          <m:t>.</m:t>
                        </m:r>
                        <m:r>
                          <a:rPr lang="en-US" altLang="zh-CN" b="1" i="1" dirty="0" smtClean="0">
                            <a:latin typeface="Cambria Math"/>
                          </a:rPr>
                          <m:t>𝟎</m:t>
                        </m:r>
                        <m:r>
                          <a:rPr lang="en-US" altLang="zh-CN" b="1" i="1" dirty="0">
                            <a:latin typeface="Cambria Math"/>
                          </a:rPr>
                          <m:t>𝟑</m:t>
                        </m:r>
                      </m:sub>
                      <m:sup>
                        <m:r>
                          <a:rPr lang="en-US" altLang="zh-CN" b="1" i="1" dirty="0">
                            <a:latin typeface="Cambria Math"/>
                          </a:rPr>
                          <m:t>   </m:t>
                        </m:r>
                        <m:r>
                          <a:rPr lang="en-US" altLang="zh-CN" b="1" i="1" dirty="0">
                            <a:latin typeface="Cambria Math"/>
                          </a:rPr>
                          <m:t>𝟎</m:t>
                        </m:r>
                      </m:sup>
                    </m:sSubSup>
                  </m:oMath>
                </a14:m>
                <a:r>
                  <a:rPr lang="en-US" altLang="zh-CN" b="1" dirty="0" smtClean="0"/>
                  <a:t>=35+(-0.015)</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𝟎𝟑</m:t>
                        </m:r>
                      </m:num>
                      <m:den>
                        <m:r>
                          <a:rPr lang="en-US" altLang="zh-CN" b="1" i="1" smtClean="0">
                            <a:latin typeface="Cambria Math"/>
                            <a:ea typeface="Cambria Math"/>
                          </a:rPr>
                          <m:t>𝟐</m:t>
                        </m:r>
                      </m:den>
                    </m:f>
                  </m:oMath>
                </a14:m>
                <a:r>
                  <a:rPr lang="zh-CN" altLang="en-US" b="1" dirty="0" smtClean="0"/>
                  <a:t> </a:t>
                </a:r>
                <a:r>
                  <a:rPr lang="zh-CN" altLang="en-US" b="1" dirty="0"/>
                  <a:t>则</a:t>
                </a:r>
                <a:r>
                  <a:rPr lang="zh-CN" altLang="en-US" b="1" dirty="0" smtClean="0"/>
                  <a:t>有</a:t>
                </a:r>
                <a:endParaRPr lang="zh-CN" altLang="en-US" b="1" dirty="0"/>
              </a:p>
            </p:txBody>
          </p:sp>
        </mc:Choice>
        <mc:Fallback xmlns="">
          <p:sp>
            <p:nvSpPr>
              <p:cNvPr id="10" name="矩形 9"/>
              <p:cNvSpPr>
                <a:spLocks noRot="1" noChangeAspect="1" noMove="1" noResize="1" noEditPoints="1" noAdjustHandles="1" noChangeArrowheads="1" noChangeShapeType="1" noTextEdit="1"/>
              </p:cNvSpPr>
              <p:nvPr/>
            </p:nvSpPr>
            <p:spPr>
              <a:xfrm>
                <a:off x="883476" y="3599704"/>
                <a:ext cx="7529004" cy="823559"/>
              </a:xfrm>
              <a:prstGeom prst="rect">
                <a:avLst/>
              </a:prstGeom>
              <a:blipFill rotWithShape="1">
                <a:blip r:embed="rId5"/>
                <a:stretch>
                  <a:fillRect l="-1296" b="-66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1800656" y="4458589"/>
                <a:ext cx="4347156" cy="532197"/>
              </a:xfrm>
              <a:prstGeom prst="rect">
                <a:avLst/>
              </a:prstGeom>
              <a:noFill/>
            </p:spPr>
            <p:txBody>
              <a:bodyPr wrap="square" rtlCol="0">
                <a:spAutoFit/>
              </a:bodyPr>
              <a:lstStyle/>
              <a:p>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3/2</m:t>
                            </m:r>
                          </m:sub>
                        </m:sSub>
                      </m:sub>
                    </m:sSub>
                  </m:oMath>
                </a14:m>
                <a:r>
                  <a:rPr lang="en-US" altLang="zh-CN" dirty="0" smtClean="0"/>
                  <a:t>=-0.015</a:t>
                </a:r>
                <a:r>
                  <a:rPr lang="zh-CN" altLang="en-US" dirty="0" smtClean="0"/>
                  <a:t>，</a:t>
                </a:r>
                <a14:m>
                  <m:oMath xmlns:m="http://schemas.openxmlformats.org/officeDocument/2006/math">
                    <m:sSub>
                      <m:sSubPr>
                        <m:ctrlPr>
                          <a:rPr lang="en-US" altLang="zh-CN" i="1">
                            <a:latin typeface="Cambria Math"/>
                          </a:rPr>
                        </m:ctrlPr>
                      </m:sSubPr>
                      <m:e>
                        <m:r>
                          <a:rPr lang="en-US" altLang="zh-CN" b="0" i="1" smtClean="0">
                            <a:latin typeface="Cambria Math"/>
                          </a:rPr>
                          <m:t>𝑇</m:t>
                        </m:r>
                      </m:e>
                      <m:sub>
                        <m:sSub>
                          <m:sSubPr>
                            <m:ctrlPr>
                              <a:rPr lang="en-US" altLang="zh-CN" i="1" smtClean="0">
                                <a:latin typeface="Cambria Math"/>
                                <a:ea typeface="Cambria Math"/>
                              </a:rPr>
                            </m:ctrlPr>
                          </m:sSubPr>
                          <m:e>
                            <m:r>
                              <a:rPr lang="en-US" altLang="zh-CN" b="0" i="1" smtClean="0">
                                <a:latin typeface="Cambria Math"/>
                                <a:ea typeface="Cambria Math"/>
                              </a:rPr>
                              <m:t>𝐴</m:t>
                            </m:r>
                          </m:e>
                          <m:sub>
                            <m:r>
                              <a:rPr lang="en-US" altLang="zh-CN" b="0" i="1" smtClean="0">
                                <a:latin typeface="Cambria Math"/>
                                <a:ea typeface="Cambria Math"/>
                              </a:rPr>
                              <m:t>3/2</m:t>
                            </m:r>
                          </m:sub>
                        </m:sSub>
                      </m:sub>
                    </m:sSub>
                  </m:oMath>
                </a14:m>
                <a:r>
                  <a:rPr lang="zh-CN" altLang="en-US" dirty="0" smtClean="0"/>
                  <a:t> </a:t>
                </a:r>
                <a:r>
                  <a:rPr lang="en-US" altLang="zh-CN" dirty="0" smtClean="0"/>
                  <a:t>= 0.03</a:t>
                </a:r>
                <a:endParaRPr lang="zh-CN" alt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1800656" y="4458589"/>
                <a:ext cx="4347156" cy="532197"/>
              </a:xfrm>
              <a:prstGeom prst="rect">
                <a:avLst/>
              </a:prstGeom>
              <a:blipFill rotWithShape="1">
                <a:blip r:embed="rId6"/>
                <a:stretch>
                  <a:fillRect l="-281" t="-12500" b="-125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p:cNvSpPr/>
              <p:nvPr/>
            </p:nvSpPr>
            <p:spPr>
              <a:xfrm>
                <a:off x="1803850" y="4976073"/>
                <a:ext cx="4385932" cy="461665"/>
              </a:xfrm>
              <a:prstGeom prst="rect">
                <a:avLst/>
              </a:prstGeom>
            </p:spPr>
            <p:txBody>
              <a:bodyPr wrap="square">
                <a:spAutoFit/>
              </a:bodyPr>
              <a:lstStyle/>
              <a:p>
                <a14:m>
                  <m:oMath xmlns:m="http://schemas.openxmlformats.org/officeDocument/2006/math">
                    <m:sSub>
                      <m:sSubPr>
                        <m:ctrlPr>
                          <a:rPr lang="en-US" altLang="zh-CN" b="1" i="1" smtClean="0">
                            <a:solidFill>
                              <a:srgbClr val="FF0000"/>
                            </a:solidFill>
                            <a:latin typeface="Cambria Math"/>
                          </a:rPr>
                        </m:ctrlPr>
                      </m:sSubPr>
                      <m:e>
                        <m:r>
                          <a:rPr lang="en-US" altLang="zh-CN" b="1" i="1">
                            <a:solidFill>
                              <a:srgbClr val="FF0000"/>
                            </a:solidFill>
                            <a:latin typeface="Cambria Math"/>
                          </a:rPr>
                          <m:t>𝑨</m:t>
                        </m:r>
                      </m:e>
                      <m:sub>
                        <m:r>
                          <a:rPr lang="en-US" altLang="zh-CN" b="1" i="1" smtClean="0">
                            <a:solidFill>
                              <a:srgbClr val="FF0000"/>
                            </a:solidFill>
                            <a:latin typeface="Cambria Math"/>
                          </a:rPr>
                          <m:t>𝟐</m:t>
                        </m:r>
                      </m:sub>
                    </m:sSub>
                  </m:oMath>
                </a14:m>
                <a:r>
                  <a:rPr lang="zh-CN" altLang="en-US" dirty="0" smtClean="0"/>
                  <a:t> </a:t>
                </a:r>
                <a:r>
                  <a:rPr lang="zh-CN" altLang="en-US" b="1" dirty="0" smtClean="0"/>
                  <a:t>为要求的增环尺寸。</a:t>
                </a:r>
                <a:endParaRPr lang="zh-CN" altLang="en-US" b="1" dirty="0"/>
              </a:p>
            </p:txBody>
          </p:sp>
        </mc:Choice>
        <mc:Fallback xmlns="">
          <p:sp>
            <p:nvSpPr>
              <p:cNvPr id="9" name="矩形 8"/>
              <p:cNvSpPr>
                <a:spLocks noRot="1" noChangeAspect="1" noMove="1" noResize="1" noEditPoints="1" noAdjustHandles="1" noChangeArrowheads="1" noChangeShapeType="1" noTextEdit="1"/>
              </p:cNvSpPr>
              <p:nvPr/>
            </p:nvSpPr>
            <p:spPr>
              <a:xfrm>
                <a:off x="1803850" y="4976073"/>
                <a:ext cx="4385932" cy="461665"/>
              </a:xfrm>
              <a:prstGeom prst="rect">
                <a:avLst/>
              </a:prstGeom>
              <a:blipFill rotWithShape="1">
                <a:blip r:embed="rId7"/>
                <a:stretch>
                  <a:fillRect l="-417" t="-14474" b="-25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p:cNvSpPr/>
              <p:nvPr/>
            </p:nvSpPr>
            <p:spPr>
              <a:xfrm>
                <a:off x="883476" y="5138400"/>
                <a:ext cx="7529004" cy="830997"/>
              </a:xfrm>
              <a:prstGeom prst="rect">
                <a:avLst/>
              </a:prstGeom>
            </p:spPr>
            <p:txBody>
              <a:bodyPr wrap="square">
                <a:spAutoFit/>
              </a:bodyPr>
              <a:lstStyle/>
              <a:p>
                <a:pPr>
                  <a:lnSpc>
                    <a:spcPct val="150000"/>
                  </a:lnSpc>
                </a:pPr>
                <a:r>
                  <a:rPr lang="zh-CN" altLang="en-US" b="1" dirty="0" smtClean="0"/>
                  <a:t>减环</a:t>
                </a:r>
                <a:r>
                  <a:rPr lang="en-US" altLang="zh-CN" b="1" dirty="0" smtClean="0"/>
                  <a:t>:   </a:t>
                </a:r>
                <a14:m>
                  <m:oMath xmlns:m="http://schemas.openxmlformats.org/officeDocument/2006/math">
                    <m:sSub>
                      <m:sSubPr>
                        <m:ctrlPr>
                          <a:rPr lang="en-US" altLang="zh-CN" b="1" i="1" smtClean="0">
                            <a:solidFill>
                              <a:srgbClr val="FF0000"/>
                            </a:solidFill>
                            <a:latin typeface="Cambria Math"/>
                          </a:rPr>
                        </m:ctrlPr>
                      </m:sSubPr>
                      <m:e>
                        <m:r>
                          <a:rPr lang="en-US" altLang="zh-CN" b="1" i="1">
                            <a:solidFill>
                              <a:srgbClr val="FF0000"/>
                            </a:solidFill>
                            <a:latin typeface="Cambria Math"/>
                          </a:rPr>
                          <m:t>𝑨</m:t>
                        </m:r>
                      </m:e>
                      <m:sub>
                        <m:r>
                          <a:rPr lang="en-US" altLang="zh-CN" b="1" i="1" smtClean="0">
                            <a:solidFill>
                              <a:srgbClr val="FF0000"/>
                            </a:solidFill>
                            <a:latin typeface="Cambria Math"/>
                          </a:rPr>
                          <m:t>𝟏</m:t>
                        </m:r>
                        <m:r>
                          <a:rPr lang="en-US" altLang="zh-CN" b="1" i="1" smtClean="0">
                            <a:solidFill>
                              <a:srgbClr val="FF0000"/>
                            </a:solidFill>
                            <a:latin typeface="Cambria Math"/>
                          </a:rPr>
                          <m:t>/</m:t>
                        </m:r>
                        <m:r>
                          <a:rPr lang="en-US" altLang="zh-CN" b="1" i="1" smtClean="0">
                            <a:solidFill>
                              <a:srgbClr val="FF0000"/>
                            </a:solidFill>
                            <a:latin typeface="Cambria Math"/>
                          </a:rPr>
                          <m:t>𝟐</m:t>
                        </m:r>
                      </m:sub>
                    </m:sSub>
                  </m:oMath>
                </a14:m>
                <a:r>
                  <a:rPr lang="zh-CN" altLang="en-US" b="1" dirty="0" smtClean="0"/>
                  <a:t> </a:t>
                </a:r>
                <a:r>
                  <a:rPr lang="en-US" altLang="zh-CN" b="1" dirty="0" smtClean="0"/>
                  <a:t>=</a:t>
                </a:r>
                <a14:m>
                  <m:oMath xmlns:m="http://schemas.openxmlformats.org/officeDocument/2006/math">
                    <m:sSubSup>
                      <m:sSubSupPr>
                        <m:ctrlPr>
                          <a:rPr lang="en-US" altLang="zh-CN" b="1" i="1" dirty="0">
                            <a:latin typeface="Cambria Math"/>
                          </a:rPr>
                        </m:ctrlPr>
                      </m:sSubSupPr>
                      <m:e>
                        <m:r>
                          <a:rPr lang="en-US" altLang="zh-CN" b="1" i="1" dirty="0" smtClean="0">
                            <a:latin typeface="Cambria Math"/>
                          </a:rPr>
                          <m:t>𝟑𝟓</m:t>
                        </m:r>
                        <m:r>
                          <a:rPr lang="en-US" altLang="zh-CN" b="1" i="1" dirty="0" smtClean="0">
                            <a:latin typeface="Cambria Math"/>
                          </a:rPr>
                          <m:t>.</m:t>
                        </m:r>
                        <m:r>
                          <a:rPr lang="en-US" altLang="zh-CN" b="1" i="1" dirty="0" smtClean="0">
                            <a:latin typeface="Cambria Math"/>
                          </a:rPr>
                          <m:t>𝟐𝟓</m:t>
                        </m:r>
                      </m:e>
                      <m:sub>
                        <m:r>
                          <a:rPr lang="en-US" altLang="zh-CN" b="1" i="1" dirty="0">
                            <a:latin typeface="Cambria Math"/>
                          </a:rPr>
                          <m:t>−</m:t>
                        </m:r>
                        <m:r>
                          <a:rPr lang="en-US" altLang="zh-CN" b="1" i="1" dirty="0">
                            <a:latin typeface="Cambria Math"/>
                          </a:rPr>
                          <m:t>𝟎</m:t>
                        </m:r>
                        <m:r>
                          <a:rPr lang="en-US" altLang="zh-CN" b="1" i="1" dirty="0">
                            <a:latin typeface="Cambria Math"/>
                          </a:rPr>
                          <m:t>.</m:t>
                        </m:r>
                        <m:r>
                          <a:rPr lang="en-US" altLang="zh-CN" b="1" i="1" dirty="0" smtClean="0">
                            <a:latin typeface="Cambria Math"/>
                          </a:rPr>
                          <m:t>𝟎𝟓</m:t>
                        </m:r>
                      </m:sub>
                      <m:sup>
                        <m:r>
                          <a:rPr lang="en-US" altLang="zh-CN" b="1" i="1" dirty="0">
                            <a:latin typeface="Cambria Math"/>
                          </a:rPr>
                          <m:t>   </m:t>
                        </m:r>
                        <m:r>
                          <a:rPr lang="en-US" altLang="zh-CN" b="1" i="1" dirty="0">
                            <a:latin typeface="Cambria Math"/>
                          </a:rPr>
                          <m:t>𝟎</m:t>
                        </m:r>
                      </m:sup>
                    </m:sSubSup>
                  </m:oMath>
                </a14:m>
                <a:r>
                  <a:rPr lang="en-US" altLang="zh-CN" b="1" dirty="0" smtClean="0"/>
                  <a:t>=35.25+(-0.025)</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𝟎𝟓</m:t>
                        </m:r>
                      </m:num>
                      <m:den>
                        <m:r>
                          <a:rPr lang="en-US" altLang="zh-CN" b="1" i="1" smtClean="0">
                            <a:latin typeface="Cambria Math"/>
                            <a:ea typeface="Cambria Math"/>
                          </a:rPr>
                          <m:t>𝟐</m:t>
                        </m:r>
                      </m:den>
                    </m:f>
                  </m:oMath>
                </a14:m>
                <a:r>
                  <a:rPr lang="zh-CN" altLang="en-US" b="1" dirty="0" smtClean="0"/>
                  <a:t> </a:t>
                </a:r>
                <a:r>
                  <a:rPr lang="zh-CN" altLang="en-US" b="1" dirty="0"/>
                  <a:t>则</a:t>
                </a:r>
                <a:r>
                  <a:rPr lang="zh-CN" altLang="en-US" b="1" dirty="0" smtClean="0"/>
                  <a:t>有</a:t>
                </a:r>
                <a:endParaRPr lang="zh-CN" altLang="en-US" b="1" dirty="0"/>
              </a:p>
            </p:txBody>
          </p:sp>
        </mc:Choice>
        <mc:Fallback xmlns="">
          <p:sp>
            <p:nvSpPr>
              <p:cNvPr id="13" name="矩形 12"/>
              <p:cNvSpPr>
                <a:spLocks noRot="1" noChangeAspect="1" noMove="1" noResize="1" noEditPoints="1" noAdjustHandles="1" noChangeArrowheads="1" noChangeShapeType="1" noTextEdit="1"/>
              </p:cNvSpPr>
              <p:nvPr/>
            </p:nvSpPr>
            <p:spPr>
              <a:xfrm>
                <a:off x="883476" y="5138400"/>
                <a:ext cx="7529004" cy="830997"/>
              </a:xfrm>
              <a:prstGeom prst="rect">
                <a:avLst/>
              </a:prstGeom>
              <a:blipFill rotWithShape="1">
                <a:blip r:embed="rId8"/>
                <a:stretch>
                  <a:fillRect l="-1296" b="-661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1786590" y="6067055"/>
                <a:ext cx="4234376" cy="532197"/>
              </a:xfrm>
              <a:prstGeom prst="rect">
                <a:avLst/>
              </a:prstGeom>
              <a:noFill/>
            </p:spPr>
            <p:txBody>
              <a:bodyPr wrap="square" rtlCol="0">
                <a:spAutoFit/>
              </a:bodyPr>
              <a:lstStyle/>
              <a:p>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1/2</m:t>
                            </m:r>
                          </m:sub>
                        </m:sSub>
                      </m:sub>
                    </m:sSub>
                  </m:oMath>
                </a14:m>
                <a:r>
                  <a:rPr lang="en-US" altLang="zh-CN" dirty="0" smtClean="0"/>
                  <a:t>=-0.025</a:t>
                </a:r>
                <a:r>
                  <a:rPr lang="zh-CN" altLang="en-US" dirty="0" smtClean="0"/>
                  <a:t>，</a:t>
                </a:r>
                <a14:m>
                  <m:oMath xmlns:m="http://schemas.openxmlformats.org/officeDocument/2006/math">
                    <m:sSub>
                      <m:sSubPr>
                        <m:ctrlPr>
                          <a:rPr lang="en-US" altLang="zh-CN" i="1">
                            <a:latin typeface="Cambria Math"/>
                          </a:rPr>
                        </m:ctrlPr>
                      </m:sSubPr>
                      <m:e>
                        <m:r>
                          <a:rPr lang="en-US" altLang="zh-CN" b="0" i="1" smtClean="0">
                            <a:latin typeface="Cambria Math"/>
                          </a:rPr>
                          <m:t>𝑇</m:t>
                        </m:r>
                      </m:e>
                      <m:sub>
                        <m:sSub>
                          <m:sSubPr>
                            <m:ctrlPr>
                              <a:rPr lang="en-US" altLang="zh-CN" i="1" smtClean="0">
                                <a:latin typeface="Cambria Math"/>
                                <a:ea typeface="Cambria Math"/>
                              </a:rPr>
                            </m:ctrlPr>
                          </m:sSubPr>
                          <m:e>
                            <m:r>
                              <a:rPr lang="en-US" altLang="zh-CN" b="0" i="1" smtClean="0">
                                <a:latin typeface="Cambria Math"/>
                                <a:ea typeface="Cambria Math"/>
                              </a:rPr>
                              <m:t>𝐴</m:t>
                            </m:r>
                          </m:e>
                          <m:sub>
                            <m:r>
                              <a:rPr lang="en-US" altLang="zh-CN" b="0" i="1" smtClean="0">
                                <a:latin typeface="Cambria Math"/>
                                <a:ea typeface="Cambria Math"/>
                              </a:rPr>
                              <m:t>3/2</m:t>
                            </m:r>
                          </m:sub>
                        </m:sSub>
                      </m:sub>
                    </m:sSub>
                  </m:oMath>
                </a14:m>
                <a:r>
                  <a:rPr lang="zh-CN" altLang="en-US" dirty="0" smtClean="0"/>
                  <a:t> </a:t>
                </a:r>
                <a:r>
                  <a:rPr lang="en-US" altLang="zh-CN" dirty="0" smtClean="0"/>
                  <a:t>= 0.05</a:t>
                </a:r>
                <a:endParaRPr lang="zh-CN" altLang="en-US" dirty="0"/>
              </a:p>
            </p:txBody>
          </p:sp>
        </mc:Choice>
        <mc:Fallback xmlns="">
          <p:sp>
            <p:nvSpPr>
              <p:cNvPr id="14" name="TextBox 13"/>
              <p:cNvSpPr txBox="1">
                <a:spLocks noRot="1" noChangeAspect="1" noMove="1" noResize="1" noEditPoints="1" noAdjustHandles="1" noChangeArrowheads="1" noChangeShapeType="1" noTextEdit="1"/>
              </p:cNvSpPr>
              <p:nvPr/>
            </p:nvSpPr>
            <p:spPr>
              <a:xfrm>
                <a:off x="1786590" y="6067055"/>
                <a:ext cx="4234376" cy="532197"/>
              </a:xfrm>
              <a:prstGeom prst="rect">
                <a:avLst/>
              </a:prstGeom>
              <a:blipFill rotWithShape="1">
                <a:blip r:embed="rId9"/>
                <a:stretch>
                  <a:fillRect l="-288" t="-12500" b="-12500"/>
                </a:stretch>
              </a:blipFill>
            </p:spPr>
            <p:txBody>
              <a:bodyPr/>
              <a:lstStyle/>
              <a:p>
                <a:r>
                  <a:rPr lang="zh-CN" altLang="en-US">
                    <a:noFill/>
                  </a:rPr>
                  <a:t> </a:t>
                </a:r>
              </a:p>
            </p:txBody>
          </p:sp>
        </mc:Fallback>
      </mc:AlternateContent>
      <p:pic>
        <p:nvPicPr>
          <p:cNvPr id="54274"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62170" y="863353"/>
            <a:ext cx="206692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31278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1+#ppt_w/2"/>
                                          </p:val>
                                        </p:tav>
                                        <p:tav tm="100000">
                                          <p:val>
                                            <p:strVal val="#ppt_x"/>
                                          </p:val>
                                        </p:tav>
                                      </p:tavLst>
                                    </p:anim>
                                    <p:anim calcmode="lin" valueType="num">
                                      <p:cBhvr additive="base">
                                        <p:cTn id="8" dur="500" fill="hold"/>
                                        <p:tgtEl>
                                          <p:spTgt spid="5427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p:bldP spid="11" grpId="0"/>
      <p:bldP spid="9" grpId="0"/>
      <p:bldP spid="13" grpId="0"/>
      <p:bldP spid="1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62</a:t>
            </a:fld>
            <a:endParaRPr lang="en-US" altLang="zh-CN"/>
          </a:p>
        </p:txBody>
      </p:sp>
      <mc:AlternateContent xmlns:mc="http://schemas.openxmlformats.org/markup-compatibility/2006" xmlns:a14="http://schemas.microsoft.com/office/drawing/2010/main">
        <mc:Choice Requires="a14">
          <p:sp>
            <p:nvSpPr>
              <p:cNvPr id="7" name="矩形 6"/>
              <p:cNvSpPr/>
              <p:nvPr/>
            </p:nvSpPr>
            <p:spPr>
              <a:xfrm>
                <a:off x="616166" y="296485"/>
                <a:ext cx="5311392" cy="461665"/>
              </a:xfrm>
              <a:prstGeom prst="rect">
                <a:avLst/>
              </a:prstGeom>
            </p:spPr>
            <p:txBody>
              <a:bodyPr wrap="square">
                <a:spAutoFit/>
              </a:bodyPr>
              <a:lstStyle/>
              <a:p>
                <a:r>
                  <a:rPr lang="zh-CN" altLang="en-US" b="1" dirty="0" smtClean="0"/>
                  <a:t>② 求</a:t>
                </a:r>
                <a14:m>
                  <m:oMath xmlns:m="http://schemas.openxmlformats.org/officeDocument/2006/math">
                    <m:sSub>
                      <m:sSubPr>
                        <m:ctrlPr>
                          <a:rPr lang="en-US" altLang="zh-CN" b="1" i="1">
                            <a:solidFill>
                              <a:srgbClr val="FF0000"/>
                            </a:solidFill>
                            <a:latin typeface="Cambria Math"/>
                          </a:rPr>
                        </m:ctrlPr>
                      </m:sSubPr>
                      <m:e>
                        <m:r>
                          <a:rPr lang="en-US" altLang="zh-CN" b="1" i="1">
                            <a:solidFill>
                              <a:srgbClr val="FF0000"/>
                            </a:solidFill>
                            <a:latin typeface="Cambria Math"/>
                          </a:rPr>
                          <m:t>𝑨</m:t>
                        </m:r>
                      </m:e>
                      <m:sub>
                        <m:r>
                          <a:rPr lang="en-US" altLang="zh-CN" b="1" i="1" smtClean="0">
                            <a:solidFill>
                              <a:srgbClr val="FF0000"/>
                            </a:solidFill>
                            <a:latin typeface="Cambria Math"/>
                          </a:rPr>
                          <m:t>𝟐</m:t>
                        </m:r>
                      </m:sub>
                    </m:sSub>
                  </m:oMath>
                </a14:m>
                <a:r>
                  <a:rPr lang="zh-CN" altLang="en-US" b="1" dirty="0" smtClean="0"/>
                  <a:t> 的公称尺寸  根据式（</a:t>
                </a:r>
                <a:r>
                  <a:rPr lang="en-US" altLang="zh-CN" b="1" dirty="0" smtClean="0"/>
                  <a:t>11.1</a:t>
                </a:r>
                <a:r>
                  <a:rPr lang="zh-CN" altLang="en-US" b="1" dirty="0" smtClean="0"/>
                  <a:t>） </a:t>
                </a:r>
                <a:endParaRPr lang="zh-CN" altLang="en-US" dirty="0"/>
              </a:p>
            </p:txBody>
          </p:sp>
        </mc:Choice>
        <mc:Fallback xmlns="">
          <p:sp>
            <p:nvSpPr>
              <p:cNvPr id="7" name="矩形 6"/>
              <p:cNvSpPr>
                <a:spLocks noRot="1" noChangeAspect="1" noMove="1" noResize="1" noEditPoints="1" noAdjustHandles="1" noChangeArrowheads="1" noChangeShapeType="1" noTextEdit="1"/>
              </p:cNvSpPr>
              <p:nvPr/>
            </p:nvSpPr>
            <p:spPr>
              <a:xfrm>
                <a:off x="616166" y="296485"/>
                <a:ext cx="5311392" cy="461665"/>
              </a:xfrm>
              <a:prstGeom prst="rect">
                <a:avLst/>
              </a:prstGeom>
              <a:blipFill rotWithShape="1">
                <a:blip r:embed="rId2"/>
                <a:stretch>
                  <a:fillRect l="-1722" t="-14667" b="-32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928467" y="793318"/>
                <a:ext cx="3742007" cy="49481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a:latin typeface="Cambria Math"/>
                          </a:rPr>
                        </m:ctrlPr>
                      </m:sSubPr>
                      <m:e>
                        <m:r>
                          <a:rPr lang="en-US" altLang="zh-CN" i="1">
                            <a:latin typeface="Cambria Math"/>
                          </a:rPr>
                          <m:t>𝐴</m:t>
                        </m:r>
                      </m:e>
                      <m:sub>
                        <m:r>
                          <a:rPr lang="en-US" altLang="zh-CN" b="0" i="1" smtClean="0">
                            <a:latin typeface="Cambria Math"/>
                          </a:rPr>
                          <m:t>2</m:t>
                        </m:r>
                      </m:sub>
                    </m:sSub>
                  </m:oMath>
                </a14:m>
                <a:r>
                  <a:rPr lang="en-US" altLang="zh-CN" dirty="0" smtClean="0"/>
                  <a:t>+  </a:t>
                </a:r>
                <a14:m>
                  <m:oMath xmlns:m="http://schemas.openxmlformats.org/officeDocument/2006/math">
                    <m:sSub>
                      <m:sSubPr>
                        <m:ctrlPr>
                          <a:rPr lang="en-US" altLang="zh-CN" i="1">
                            <a:latin typeface="Cambria Math"/>
                          </a:rPr>
                        </m:ctrlPr>
                      </m:sSubPr>
                      <m:e>
                        <m:r>
                          <a:rPr lang="en-US" altLang="zh-CN" i="1">
                            <a:latin typeface="Cambria Math"/>
                          </a:rPr>
                          <m:t>𝐴</m:t>
                        </m:r>
                      </m:e>
                      <m:sub>
                        <m:r>
                          <a:rPr lang="en-US" altLang="zh-CN" b="0" i="1" smtClean="0">
                            <a:latin typeface="Cambria Math"/>
                          </a:rPr>
                          <m:t>3/2</m:t>
                        </m:r>
                      </m:sub>
                    </m:sSub>
                  </m:oMath>
                </a14:m>
                <a:r>
                  <a:rPr lang="en-US" altLang="zh-CN" dirty="0" smtClean="0"/>
                  <a:t> -</a:t>
                </a:r>
                <a:r>
                  <a:rPr lang="en-US" altLang="zh-CN" dirty="0"/>
                  <a:t> </a:t>
                </a:r>
                <a14:m>
                  <m:oMath xmlns:m="http://schemas.openxmlformats.org/officeDocument/2006/math">
                    <m:sSub>
                      <m:sSubPr>
                        <m:ctrlPr>
                          <a:rPr lang="en-US" altLang="zh-CN" i="1">
                            <a:latin typeface="Cambria Math"/>
                          </a:rPr>
                        </m:ctrlPr>
                      </m:sSubPr>
                      <m:e>
                        <m:r>
                          <a:rPr lang="en-US" altLang="zh-CN" i="1">
                            <a:latin typeface="Cambria Math"/>
                          </a:rPr>
                          <m:t>𝐴</m:t>
                        </m:r>
                      </m:e>
                      <m:sub>
                        <m:r>
                          <a:rPr lang="en-US" altLang="zh-CN" b="0" i="1" smtClean="0">
                            <a:latin typeface="Cambria Math"/>
                          </a:rPr>
                          <m:t>1</m:t>
                        </m:r>
                        <m:r>
                          <a:rPr lang="en-US" altLang="zh-CN" i="1">
                            <a:latin typeface="Cambria Math"/>
                          </a:rPr>
                          <m:t>/2</m:t>
                        </m:r>
                      </m:sub>
                    </m:sSub>
                  </m:oMath>
                </a14:m>
                <a:r>
                  <a:rPr lang="en-US" altLang="zh-CN" dirty="0" smtClean="0"/>
                  <a:t> </a:t>
                </a:r>
                <a:r>
                  <a:rPr lang="zh-CN" altLang="en-US" dirty="0" smtClean="0"/>
                  <a:t>则有</a:t>
                </a:r>
                <a:r>
                  <a:rPr lang="en-US" altLang="zh-CN" dirty="0" smtClean="0"/>
                  <a:t>       </a:t>
                </a:r>
                <a:endParaRPr lang="zh-CN" alt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928467" y="793318"/>
                <a:ext cx="3742007" cy="494815"/>
              </a:xfrm>
              <a:prstGeom prst="rect">
                <a:avLst/>
              </a:prstGeom>
              <a:blipFill rotWithShape="1">
                <a:blip r:embed="rId4"/>
                <a:stretch>
                  <a:fillRect l="-326" t="-13580" b="-222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773722" y="1147453"/>
                <a:ext cx="5120641" cy="1183722"/>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𝑨</m:t>
                        </m:r>
                      </m:e>
                      <m:sub>
                        <m:r>
                          <a:rPr lang="en-US" altLang="zh-CN" b="1" i="1" smtClean="0">
                            <a:solidFill>
                              <a:srgbClr val="FF0000"/>
                            </a:solidFill>
                            <a:latin typeface="Cambria Math"/>
                          </a:rPr>
                          <m:t>𝟐</m:t>
                        </m:r>
                      </m:sub>
                    </m:sSub>
                  </m:oMath>
                </a14:m>
                <a:r>
                  <a:rPr lang="en-US" altLang="zh-CN" b="1" dirty="0" smtClean="0"/>
                  <a:t>=</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𝟏</m:t>
                        </m:r>
                        <m:r>
                          <a:rPr lang="en-US" altLang="zh-CN" b="1" i="1" smtClean="0">
                            <a:latin typeface="Cambria Math"/>
                          </a:rPr>
                          <m:t>/</m:t>
                        </m:r>
                        <m:r>
                          <a:rPr lang="en-US" altLang="zh-CN" b="1" i="1" smtClean="0">
                            <a:latin typeface="Cambria Math"/>
                          </a:rPr>
                          <m:t>𝟐</m:t>
                        </m:r>
                      </m:sub>
                    </m:sSub>
                  </m:oMath>
                </a14:m>
                <a:r>
                  <a:rPr lang="en-US" altLang="zh-CN" b="1" dirty="0" smtClean="0"/>
                  <a:t> -</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𝟑</m:t>
                        </m:r>
                        <m:r>
                          <a:rPr lang="en-US" altLang="zh-CN" b="1" i="1">
                            <a:latin typeface="Cambria Math"/>
                          </a:rPr>
                          <m:t>/</m:t>
                        </m:r>
                        <m:r>
                          <a:rPr lang="en-US" altLang="zh-CN" b="1" i="1">
                            <a:latin typeface="Cambria Math"/>
                          </a:rPr>
                          <m:t>𝟐</m:t>
                        </m:r>
                      </m:sub>
                    </m:sSub>
                  </m:oMath>
                </a14:m>
                <a:r>
                  <a:rPr lang="en-US" altLang="zh-CN" b="1" dirty="0" smtClean="0"/>
                  <a:t> + </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𝟎</m:t>
                        </m:r>
                      </m:sub>
                    </m:sSub>
                  </m:oMath>
                </a14:m>
                <a:r>
                  <a:rPr lang="zh-CN" altLang="en-US" b="1" dirty="0" smtClean="0"/>
                  <a:t> </a:t>
                </a:r>
                <a:r>
                  <a:rPr lang="en-US" altLang="zh-CN" b="1" dirty="0" smtClean="0"/>
                  <a:t>= </a:t>
                </a:r>
              </a:p>
              <a:p>
                <a:pPr>
                  <a:lnSpc>
                    <a:spcPct val="150000"/>
                  </a:lnSpc>
                </a:pPr>
                <a:r>
                  <a:rPr lang="en-US" altLang="zh-CN" b="1" dirty="0"/>
                  <a:t> </a:t>
                </a:r>
                <a:r>
                  <a:rPr lang="en-US" altLang="zh-CN" b="1" dirty="0" smtClean="0"/>
                  <a:t>     35.25 – 35 + 62  = 62.25 </a:t>
                </a:r>
                <a:endParaRPr lang="zh-CN" altLang="en-US" b="1" dirty="0"/>
              </a:p>
            </p:txBody>
          </p:sp>
        </mc:Choice>
        <mc:Fallback xmlns="">
          <p:sp>
            <p:nvSpPr>
              <p:cNvPr id="9" name="TextBox 8"/>
              <p:cNvSpPr txBox="1">
                <a:spLocks noRot="1" noChangeAspect="1" noMove="1" noResize="1" noEditPoints="1" noAdjustHandles="1" noChangeArrowheads="1" noChangeShapeType="1" noTextEdit="1"/>
              </p:cNvSpPr>
              <p:nvPr/>
            </p:nvSpPr>
            <p:spPr>
              <a:xfrm>
                <a:off x="773722" y="1147453"/>
                <a:ext cx="5120641" cy="1183722"/>
              </a:xfrm>
              <a:prstGeom prst="rect">
                <a:avLst/>
              </a:prstGeom>
              <a:blipFill rotWithShape="1">
                <a:blip r:embed="rId5"/>
                <a:stretch>
                  <a:fillRect l="-357" b="-1134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p:cNvSpPr/>
              <p:nvPr/>
            </p:nvSpPr>
            <p:spPr>
              <a:xfrm>
                <a:off x="513469" y="2331175"/>
                <a:ext cx="5915703" cy="461665"/>
              </a:xfrm>
              <a:prstGeom prst="rect">
                <a:avLst/>
              </a:prstGeom>
            </p:spPr>
            <p:txBody>
              <a:bodyPr wrap="square">
                <a:spAutoFit/>
              </a:bodyPr>
              <a:lstStyle/>
              <a:p>
                <a:r>
                  <a:rPr lang="zh-CN" altLang="en-US" b="1" dirty="0" smtClean="0"/>
                  <a:t>③ 求</a:t>
                </a:r>
                <a14:m>
                  <m:oMath xmlns:m="http://schemas.openxmlformats.org/officeDocument/2006/math">
                    <m:sSub>
                      <m:sSubPr>
                        <m:ctrlPr>
                          <a:rPr lang="en-US" altLang="zh-CN" i="1" smtClean="0">
                            <a:solidFill>
                              <a:srgbClr val="FF0000"/>
                            </a:solidFill>
                            <a:latin typeface="Cambria Math"/>
                          </a:rPr>
                        </m:ctrlPr>
                      </m:sSubPr>
                      <m:e>
                        <m:r>
                          <a:rPr lang="en-US" altLang="zh-CN" i="1">
                            <a:solidFill>
                              <a:srgbClr val="FF0000"/>
                            </a:solidFill>
                            <a:latin typeface="Cambria Math"/>
                          </a:rPr>
                          <m:t>𝐴</m:t>
                        </m:r>
                      </m:e>
                      <m:sub>
                        <m:r>
                          <a:rPr lang="en-US" altLang="zh-CN" i="1">
                            <a:solidFill>
                              <a:srgbClr val="FF0000"/>
                            </a:solidFill>
                            <a:latin typeface="Cambria Math"/>
                          </a:rPr>
                          <m:t>2</m:t>
                        </m:r>
                      </m:sub>
                    </m:sSub>
                  </m:oMath>
                </a14:m>
                <a:r>
                  <a:rPr lang="zh-CN" altLang="en-US" b="1" dirty="0" smtClean="0"/>
                  <a:t>公差带</a:t>
                </a:r>
                <a:r>
                  <a:rPr lang="zh-CN" altLang="en-US" b="1" dirty="0"/>
                  <a:t>中心至其公称尺寸的</a:t>
                </a:r>
                <a:r>
                  <a:rPr lang="zh-CN" altLang="en-US" b="1" dirty="0" smtClean="0"/>
                  <a:t>偏差</a:t>
                </a:r>
                <a:r>
                  <a:rPr lang="zh-CN" altLang="en-US" dirty="0" smtClean="0"/>
                  <a:t> </a:t>
                </a:r>
                <a:endParaRPr lang="zh-CN" altLang="en-US" dirty="0"/>
              </a:p>
            </p:txBody>
          </p:sp>
        </mc:Choice>
        <mc:Fallback xmlns="">
          <p:sp>
            <p:nvSpPr>
              <p:cNvPr id="11" name="矩形 10"/>
              <p:cNvSpPr>
                <a:spLocks noRot="1" noChangeAspect="1" noMove="1" noResize="1" noEditPoints="1" noAdjustHandles="1" noChangeArrowheads="1" noChangeShapeType="1" noTextEdit="1"/>
              </p:cNvSpPr>
              <p:nvPr/>
            </p:nvSpPr>
            <p:spPr>
              <a:xfrm>
                <a:off x="513469" y="2331175"/>
                <a:ext cx="5915703" cy="461665"/>
              </a:xfrm>
              <a:prstGeom prst="rect">
                <a:avLst/>
              </a:prstGeom>
              <a:blipFill rotWithShape="1">
                <a:blip r:embed="rId6"/>
                <a:stretch>
                  <a:fillRect l="-1545" t="-14474" b="-25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p:cNvSpPr/>
              <p:nvPr/>
            </p:nvSpPr>
            <p:spPr>
              <a:xfrm>
                <a:off x="773722" y="2842485"/>
                <a:ext cx="6916031" cy="606448"/>
              </a:xfrm>
              <a:prstGeom prst="rect">
                <a:avLst/>
              </a:prstGeom>
            </p:spPr>
            <p:txBody>
              <a:bodyPr wrap="square">
                <a:spAutoFit/>
              </a:bodyPr>
              <a:lstStyle/>
              <a:p>
                <a:r>
                  <a:rPr lang="zh-CN" altLang="en-US" dirty="0" smtClean="0"/>
                  <a:t>由式</a:t>
                </a:r>
                <a:r>
                  <a:rPr lang="en-US" altLang="zh-CN" dirty="0" smtClean="0"/>
                  <a:t>(10.10)  </a:t>
                </a:r>
                <a14:m>
                  <m:oMath xmlns:m="http://schemas.openxmlformats.org/officeDocument/2006/math">
                    <m:r>
                      <a:rPr lang="en-US" altLang="zh-CN" i="1" smtClean="0">
                        <a:latin typeface="Cambria Math"/>
                        <a:ea typeface="Cambria Math"/>
                      </a:rPr>
                      <m:t>∆</m:t>
                    </m:r>
                    <m:sSub>
                      <m:sSubPr>
                        <m:ctrlPr>
                          <a:rPr lang="en-US" altLang="zh-CN" i="1" smtClean="0">
                            <a:latin typeface="Cambria Math"/>
                            <a:ea typeface="Cambria Math"/>
                          </a:rPr>
                        </m:ctrlPr>
                      </m:sSubPr>
                      <m:e>
                        <m:r>
                          <a:rPr lang="en-US" altLang="zh-CN" b="0" i="1" smtClean="0">
                            <a:latin typeface="Cambria Math"/>
                            <a:ea typeface="Cambria Math"/>
                          </a:rPr>
                          <m:t>0</m:t>
                        </m:r>
                      </m:e>
                      <m:sub>
                        <m:r>
                          <a:rPr lang="en-US" altLang="zh-CN" b="0" i="1" smtClean="0">
                            <a:latin typeface="Cambria Math"/>
                            <a:ea typeface="Cambria Math"/>
                          </a:rPr>
                          <m:t>0</m:t>
                        </m:r>
                      </m:sub>
                    </m:sSub>
                  </m:oMath>
                </a14:m>
                <a:r>
                  <a:rPr lang="zh-CN" altLang="en-US" dirty="0" smtClean="0"/>
                  <a:t> </a:t>
                </a:r>
                <a:r>
                  <a:rPr lang="en-US" altLang="zh-CN" dirty="0" smtClean="0"/>
                  <a:t>=</a:t>
                </a:r>
                <a:r>
                  <a:rPr lang="zh-CN" altLang="en-US" dirty="0" smtClean="0"/>
                  <a:t>（</a:t>
                </a:r>
                <a14:m>
                  <m:oMath xmlns:m="http://schemas.openxmlformats.org/officeDocument/2006/math">
                    <m:sSub>
                      <m:sSubPr>
                        <m:ctrlPr>
                          <a:rPr lang="en-US" altLang="zh-CN" i="1" smtClean="0">
                            <a:latin typeface="Cambria Math"/>
                          </a:rPr>
                        </m:ctrlPr>
                      </m:sSubPr>
                      <m:e>
                        <m:r>
                          <a:rPr lang="en-US" altLang="zh-CN" i="1" smtClean="0">
                            <a:latin typeface="Cambria Math"/>
                            <a:ea typeface="Cambria Math"/>
                          </a:rPr>
                          <m:t>∆</m:t>
                        </m:r>
                        <m:r>
                          <a:rPr lang="en-US" altLang="zh-CN" b="0" i="1" smtClean="0">
                            <a:latin typeface="Cambria Math"/>
                            <a:ea typeface="Cambria Math"/>
                          </a:rPr>
                          <m:t>0</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3/2</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2</m:t>
                            </m:r>
                          </m:sub>
                        </m:sSub>
                      </m:sub>
                    </m:sSub>
                  </m:oMath>
                </a14:m>
                <a:r>
                  <a:rPr lang="zh-CN" altLang="en-US" dirty="0" smtClean="0"/>
                  <a:t>）</a:t>
                </a:r>
                <a:r>
                  <a:rPr lang="en-US" altLang="zh-CN" dirty="0" smtClean="0"/>
                  <a:t>-</a:t>
                </a:r>
                <a14:m>
                  <m:oMath xmlns:m="http://schemas.openxmlformats.org/officeDocument/2006/math">
                    <m:sSub>
                      <m:sSubPr>
                        <m:ctrlPr>
                          <a:rPr lang="en-US" altLang="zh-CN" i="1" smtClean="0">
                            <a:latin typeface="Cambria Math"/>
                          </a:rPr>
                        </m:ctrlPr>
                      </m:sSubPr>
                      <m:e>
                        <m:r>
                          <a:rPr lang="en-US" altLang="zh-CN" i="1" smtClean="0">
                            <a:latin typeface="Cambria Math"/>
                            <a:ea typeface="Cambria Math"/>
                          </a:rPr>
                          <m:t>∆</m:t>
                        </m:r>
                        <m:r>
                          <a:rPr lang="en-US" altLang="zh-CN" b="0" i="1" smtClean="0">
                            <a:latin typeface="Cambria Math"/>
                            <a:ea typeface="Cambria Math"/>
                          </a:rPr>
                          <m:t>0</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1/2</m:t>
                            </m:r>
                          </m:sub>
                        </m:sSub>
                        <m:r>
                          <a:rPr lang="en-US" altLang="zh-CN" b="0" i="1" smtClean="0">
                            <a:latin typeface="Cambria Math"/>
                          </a:rPr>
                          <m:t>  </m:t>
                        </m:r>
                        <m:r>
                          <a:rPr lang="zh-CN" altLang="en-US" i="1">
                            <a:latin typeface="Cambria Math"/>
                          </a:rPr>
                          <m:t>则有</m:t>
                        </m:r>
                      </m:sub>
                    </m:sSub>
                  </m:oMath>
                </a14:m>
                <a:endParaRPr lang="zh-CN" altLang="en-US" dirty="0"/>
              </a:p>
            </p:txBody>
          </p:sp>
        </mc:Choice>
        <mc:Fallback xmlns="">
          <p:sp>
            <p:nvSpPr>
              <p:cNvPr id="12" name="矩形 11"/>
              <p:cNvSpPr>
                <a:spLocks noRot="1" noChangeAspect="1" noMove="1" noResize="1" noEditPoints="1" noAdjustHandles="1" noChangeArrowheads="1" noChangeShapeType="1" noTextEdit="1"/>
              </p:cNvSpPr>
              <p:nvPr/>
            </p:nvSpPr>
            <p:spPr>
              <a:xfrm>
                <a:off x="773722" y="2842485"/>
                <a:ext cx="6916031" cy="606448"/>
              </a:xfrm>
              <a:prstGeom prst="rect">
                <a:avLst/>
              </a:prstGeom>
              <a:blipFill rotWithShape="1">
                <a:blip r:embed="rId7"/>
                <a:stretch>
                  <a:fillRect l="-1411" t="-11000" b="-7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772081" y="3189151"/>
                <a:ext cx="6233630" cy="1306127"/>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b="1" i="1" dirty="0" smtClean="0">
                            <a:latin typeface="Cambria Math"/>
                          </a:rPr>
                        </m:ctrlPr>
                      </m:sSubPr>
                      <m:e>
                        <m:r>
                          <a:rPr lang="en-US" altLang="zh-CN" b="1" i="1" dirty="0" smtClean="0">
                            <a:latin typeface="Cambria Math"/>
                            <a:ea typeface="Cambria Math"/>
                          </a:rPr>
                          <m:t>∆</m:t>
                        </m:r>
                        <m:r>
                          <a:rPr lang="en-US" altLang="zh-CN" b="1" i="1" dirty="0" smtClean="0">
                            <a:latin typeface="Cambria Math"/>
                            <a:ea typeface="Cambria Math"/>
                          </a:rPr>
                          <m:t>𝟎</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𝟐</m:t>
                            </m:r>
                          </m:sub>
                        </m:sSub>
                      </m:sub>
                    </m:sSub>
                  </m:oMath>
                </a14:m>
                <a:r>
                  <a:rPr lang="en-US" altLang="zh-CN"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𝟏</m:t>
                            </m:r>
                            <m:r>
                              <a:rPr lang="en-US" altLang="zh-CN" b="1" i="1" smtClean="0">
                                <a:latin typeface="Cambria Math"/>
                              </a:rPr>
                              <m:t>/</m:t>
                            </m:r>
                            <m:r>
                              <a:rPr lang="en-US" altLang="zh-CN" b="1" i="1" smtClean="0">
                                <a:latin typeface="Cambria Math"/>
                              </a:rPr>
                              <m:t>𝟐</m:t>
                            </m:r>
                          </m:sub>
                        </m:sSub>
                      </m:sub>
                    </m:sSub>
                  </m:oMath>
                </a14:m>
                <a:r>
                  <a:rPr lang="en-US" altLang="zh-CN" b="1" dirty="0" smtClean="0"/>
                  <a:t> -</a:t>
                </a:r>
                <a:r>
                  <a:rPr lang="en-US" altLang="zh-CN" b="1" dirty="0"/>
                  <a:t> </a:t>
                </a:r>
                <a14:m>
                  <m:oMath xmlns:m="http://schemas.openxmlformats.org/officeDocument/2006/math">
                    <m:sSub>
                      <m:sSubPr>
                        <m:ctrlPr>
                          <a:rPr lang="en-US" altLang="zh-CN" b="1" i="1">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𝟑</m:t>
                            </m:r>
                            <m:r>
                              <a:rPr lang="en-US" altLang="zh-CN" b="1" i="1" smtClean="0">
                                <a:latin typeface="Cambria Math"/>
                              </a:rPr>
                              <m:t>/</m:t>
                            </m:r>
                            <m:r>
                              <a:rPr lang="en-US" altLang="zh-CN" b="1" i="1" smtClean="0">
                                <a:latin typeface="Cambria Math"/>
                              </a:rPr>
                              <m:t>𝟐</m:t>
                            </m:r>
                          </m:sub>
                        </m:sSub>
                      </m:sub>
                    </m:sSub>
                  </m:oMath>
                </a14:m>
                <a:r>
                  <a:rPr lang="en-US" altLang="zh-CN" b="1" dirty="0" smtClean="0"/>
                  <a:t> + </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r>
                          <a:rPr lang="en-US" altLang="zh-CN" b="1" i="1" smtClean="0">
                            <a:latin typeface="Cambria Math"/>
                          </a:rPr>
                          <m:t>𝟎</m:t>
                        </m:r>
                      </m:sub>
                    </m:sSub>
                  </m:oMath>
                </a14:m>
                <a:r>
                  <a:rPr lang="zh-CN" altLang="en-US" b="1" dirty="0" smtClean="0"/>
                  <a:t> </a:t>
                </a:r>
                <a:r>
                  <a:rPr lang="en-US" altLang="zh-CN" b="1" dirty="0" smtClean="0"/>
                  <a:t>= </a:t>
                </a:r>
              </a:p>
              <a:p>
                <a:pPr>
                  <a:lnSpc>
                    <a:spcPct val="150000"/>
                  </a:lnSpc>
                </a:pPr>
                <a:r>
                  <a:rPr lang="en-US" altLang="zh-CN" b="1" dirty="0"/>
                  <a:t> </a:t>
                </a:r>
                <a:r>
                  <a:rPr lang="en-US" altLang="zh-CN" b="1" dirty="0" smtClean="0"/>
                  <a:t>        (-0.025) –(-0.015) +(-0.15)  = -0.16 </a:t>
                </a:r>
                <a:endParaRPr lang="zh-CN" altLang="en-US" b="1" dirty="0"/>
              </a:p>
            </p:txBody>
          </p:sp>
        </mc:Choice>
        <mc:Fallback xmlns="">
          <p:sp>
            <p:nvSpPr>
              <p:cNvPr id="14" name="TextBox 13"/>
              <p:cNvSpPr txBox="1">
                <a:spLocks noRot="1" noChangeAspect="1" noMove="1" noResize="1" noEditPoints="1" noAdjustHandles="1" noChangeArrowheads="1" noChangeShapeType="1" noTextEdit="1"/>
              </p:cNvSpPr>
              <p:nvPr/>
            </p:nvSpPr>
            <p:spPr>
              <a:xfrm>
                <a:off x="772081" y="3189151"/>
                <a:ext cx="6233630" cy="1306127"/>
              </a:xfrm>
              <a:prstGeom prst="rect">
                <a:avLst/>
              </a:prstGeom>
              <a:blipFill rotWithShape="1">
                <a:blip r:embed="rId8"/>
                <a:stretch>
                  <a:fillRect l="-294" b="-514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p:cNvSpPr/>
              <p:nvPr/>
            </p:nvSpPr>
            <p:spPr>
              <a:xfrm>
                <a:off x="701740" y="4472258"/>
                <a:ext cx="8076499" cy="843885"/>
              </a:xfrm>
              <a:prstGeom prst="rect">
                <a:avLst/>
              </a:prstGeom>
            </p:spPr>
            <p:txBody>
              <a:bodyPr wrap="square">
                <a:spAutoFit/>
              </a:bodyPr>
              <a:lstStyle/>
              <a:p>
                <a:r>
                  <a:rPr lang="zh-CN" altLang="en-US" b="1" dirty="0" smtClean="0"/>
                  <a:t>④ 求</a:t>
                </a:r>
                <a14:m>
                  <m:oMath xmlns:m="http://schemas.openxmlformats.org/officeDocument/2006/math">
                    <m:sSub>
                      <m:sSubPr>
                        <m:ctrlPr>
                          <a:rPr lang="en-US" altLang="zh-CN" i="1">
                            <a:solidFill>
                              <a:srgbClr val="FF0000"/>
                            </a:solidFill>
                            <a:latin typeface="Cambria Math"/>
                          </a:rPr>
                        </m:ctrlPr>
                      </m:sSubPr>
                      <m:e>
                        <m:r>
                          <a:rPr lang="en-US" altLang="zh-CN" i="1">
                            <a:solidFill>
                              <a:srgbClr val="FF0000"/>
                            </a:solidFill>
                            <a:latin typeface="Cambria Math"/>
                          </a:rPr>
                          <m:t>𝐴</m:t>
                        </m:r>
                      </m:e>
                      <m:sub>
                        <m:r>
                          <a:rPr lang="en-US" altLang="zh-CN" i="1">
                            <a:solidFill>
                              <a:srgbClr val="FF0000"/>
                            </a:solidFill>
                            <a:latin typeface="Cambria Math"/>
                          </a:rPr>
                          <m:t>2</m:t>
                        </m:r>
                      </m:sub>
                    </m:sSub>
                  </m:oMath>
                </a14:m>
                <a:r>
                  <a:rPr lang="zh-CN" altLang="en-US" dirty="0" smtClean="0"/>
                  <a:t> </a:t>
                </a:r>
                <a:r>
                  <a:rPr lang="zh-CN" altLang="en-US" b="1" dirty="0" smtClean="0"/>
                  <a:t>的公差  根据式（</a:t>
                </a:r>
                <a:r>
                  <a:rPr lang="en-US" altLang="zh-CN" b="1" dirty="0" smtClean="0"/>
                  <a:t>10.9</a:t>
                </a:r>
                <a:r>
                  <a:rPr lang="zh-CN" altLang="en-US"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𝑻</m:t>
                        </m:r>
                      </m:e>
                      <m:sub>
                        <m:r>
                          <a:rPr lang="en-US" altLang="zh-CN" b="1" i="1" smtClean="0">
                            <a:latin typeface="Cambria Math"/>
                          </a:rPr>
                          <m:t>𝟎</m:t>
                        </m:r>
                      </m:sub>
                    </m:sSub>
                  </m:oMath>
                </a14:m>
                <a:r>
                  <a:rPr lang="en-US" altLang="zh-CN" b="1" dirty="0" smtClean="0"/>
                  <a:t>=</a:t>
                </a:r>
                <a14:m>
                  <m:oMath xmlns:m="http://schemas.openxmlformats.org/officeDocument/2006/math">
                    <m:rad>
                      <m:radPr>
                        <m:degHide m:val="on"/>
                        <m:ctrlPr>
                          <a:rPr lang="en-US" altLang="zh-CN" b="1" i="1" dirty="0" smtClean="0">
                            <a:latin typeface="Cambria Math"/>
                          </a:rPr>
                        </m:ctrlPr>
                      </m:radPr>
                      <m:deg/>
                      <m:e>
                        <m:sSubSup>
                          <m:sSubSupPr>
                            <m:ctrlPr>
                              <a:rPr lang="en-US" altLang="zh-CN" b="1" i="1" dirty="0" smtClean="0">
                                <a:latin typeface="Cambria Math"/>
                              </a:rPr>
                            </m:ctrlPr>
                          </m:sSubSupPr>
                          <m:e>
                            <m:r>
                              <a:rPr lang="en-US" altLang="zh-CN" b="1" i="1" dirty="0" smtClean="0">
                                <a:latin typeface="Cambria Math"/>
                              </a:rPr>
                              <m:t>𝑻</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𝟏</m:t>
                                </m:r>
                                <m:r>
                                  <a:rPr lang="en-US" altLang="zh-CN" b="1" i="1" dirty="0" smtClean="0">
                                    <a:latin typeface="Cambria Math"/>
                                  </a:rPr>
                                  <m:t>/</m:t>
                                </m:r>
                                <m:r>
                                  <a:rPr lang="en-US" altLang="zh-CN" b="1" i="1" dirty="0" smtClean="0">
                                    <a:latin typeface="Cambria Math"/>
                                  </a:rPr>
                                  <m:t>𝟐</m:t>
                                </m:r>
                              </m:sub>
                            </m:sSub>
                          </m:sub>
                          <m:sup>
                            <m:r>
                              <a:rPr lang="en-US" altLang="zh-CN" b="1" i="1" dirty="0" smtClean="0">
                                <a:latin typeface="Cambria Math"/>
                              </a:rPr>
                              <m:t>𝟐</m:t>
                            </m:r>
                          </m:sup>
                        </m:sSubSup>
                        <m:r>
                          <a:rPr lang="en-US" altLang="zh-CN" b="1" i="1" dirty="0" smtClean="0">
                            <a:latin typeface="Cambria Math"/>
                          </a:rPr>
                          <m:t>+</m:t>
                        </m:r>
                        <m:sSubSup>
                          <m:sSubSupPr>
                            <m:ctrlPr>
                              <a:rPr lang="en-US" altLang="zh-CN" b="1" i="1" dirty="0" smtClean="0">
                                <a:latin typeface="Cambria Math"/>
                              </a:rPr>
                            </m:ctrlPr>
                          </m:sSubSupPr>
                          <m:e>
                            <m:r>
                              <a:rPr lang="en-US" altLang="zh-CN" b="1" i="1" dirty="0" smtClean="0">
                                <a:latin typeface="Cambria Math"/>
                              </a:rPr>
                              <m:t>𝑻</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𝟐</m:t>
                                </m:r>
                              </m:sub>
                            </m:sSub>
                          </m:sub>
                          <m:sup>
                            <m:r>
                              <a:rPr lang="en-US" altLang="zh-CN" b="1" i="1" dirty="0" smtClean="0">
                                <a:latin typeface="Cambria Math"/>
                              </a:rPr>
                              <m:t>𝟐</m:t>
                            </m:r>
                          </m:sup>
                        </m:sSubSup>
                        <m:r>
                          <a:rPr lang="en-US" altLang="zh-CN" b="1" i="1" dirty="0" smtClean="0">
                            <a:latin typeface="Cambria Math"/>
                          </a:rPr>
                          <m:t>+</m:t>
                        </m:r>
                        <m:sSubSup>
                          <m:sSubSupPr>
                            <m:ctrlPr>
                              <a:rPr lang="en-US" altLang="zh-CN" b="1" i="1" dirty="0">
                                <a:latin typeface="Cambria Math"/>
                              </a:rPr>
                            </m:ctrlPr>
                          </m:sSubSupPr>
                          <m:e>
                            <m:r>
                              <a:rPr lang="en-US" altLang="zh-CN" b="1" i="1" dirty="0">
                                <a:latin typeface="Cambria Math"/>
                              </a:rPr>
                              <m:t>𝑻</m:t>
                            </m:r>
                          </m:e>
                          <m:sub>
                            <m:sSub>
                              <m:sSubPr>
                                <m:ctrlPr>
                                  <a:rPr lang="en-US" altLang="zh-CN" b="1" i="1" dirty="0">
                                    <a:latin typeface="Cambria Math"/>
                                  </a:rPr>
                                </m:ctrlPr>
                              </m:sSubPr>
                              <m:e>
                                <m:r>
                                  <a:rPr lang="en-US" altLang="zh-CN" b="1" i="1" dirty="0">
                                    <a:latin typeface="Cambria Math"/>
                                  </a:rPr>
                                  <m:t>𝑨</m:t>
                                </m:r>
                              </m:e>
                              <m:sub>
                                <m:r>
                                  <a:rPr lang="en-US" altLang="zh-CN" b="1" i="1" dirty="0" smtClean="0">
                                    <a:latin typeface="Cambria Math"/>
                                  </a:rPr>
                                  <m:t>𝟑</m:t>
                                </m:r>
                                <m:r>
                                  <a:rPr lang="en-US" altLang="zh-CN" b="1" i="1" dirty="0">
                                    <a:latin typeface="Cambria Math"/>
                                  </a:rPr>
                                  <m:t>/</m:t>
                                </m:r>
                                <m:r>
                                  <a:rPr lang="en-US" altLang="zh-CN" b="1" i="1" dirty="0">
                                    <a:latin typeface="Cambria Math"/>
                                  </a:rPr>
                                  <m:t>𝟐</m:t>
                                </m:r>
                              </m:sub>
                            </m:sSub>
                          </m:sub>
                          <m:sup>
                            <m:r>
                              <a:rPr lang="en-US" altLang="zh-CN" b="1" i="1" dirty="0">
                                <a:latin typeface="Cambria Math"/>
                              </a:rPr>
                              <m:t>𝟐</m:t>
                            </m:r>
                          </m:sup>
                        </m:sSubSup>
                      </m:e>
                    </m:rad>
                  </m:oMath>
                </a14:m>
                <a:endParaRPr lang="zh-CN" altLang="en-US" b="1" dirty="0"/>
              </a:p>
            </p:txBody>
          </p:sp>
        </mc:Choice>
        <mc:Fallback xmlns="">
          <p:sp>
            <p:nvSpPr>
              <p:cNvPr id="16" name="矩形 15"/>
              <p:cNvSpPr>
                <a:spLocks noRot="1" noChangeAspect="1" noMove="1" noResize="1" noEditPoints="1" noAdjustHandles="1" noChangeArrowheads="1" noChangeShapeType="1" noTextEdit="1"/>
              </p:cNvSpPr>
              <p:nvPr/>
            </p:nvSpPr>
            <p:spPr>
              <a:xfrm>
                <a:off x="701740" y="4472258"/>
                <a:ext cx="8076499" cy="843885"/>
              </a:xfrm>
              <a:prstGeom prst="rect">
                <a:avLst/>
              </a:prstGeom>
              <a:blipFill rotWithShape="1">
                <a:blip r:embed="rId9"/>
                <a:stretch>
                  <a:fillRect l="-113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7" name="矩形 16"/>
              <p:cNvSpPr/>
              <p:nvPr/>
            </p:nvSpPr>
            <p:spPr>
              <a:xfrm>
                <a:off x="701739" y="5263692"/>
                <a:ext cx="7949892" cy="718658"/>
              </a:xfrm>
              <a:prstGeom prst="rect">
                <a:avLst/>
              </a:prstGeom>
            </p:spPr>
            <p:txBody>
              <a:bodyPr wrap="square">
                <a:spAutoFit/>
              </a:bodyPr>
              <a:lstStyle/>
              <a:p>
                <a:r>
                  <a:rPr lang="zh-CN" altLang="en-US" b="1" dirty="0" smtClean="0"/>
                  <a:t>则有</a:t>
                </a:r>
                <a14:m>
                  <m:oMath xmlns:m="http://schemas.openxmlformats.org/officeDocument/2006/math">
                    <m:sSub>
                      <m:sSubPr>
                        <m:ctrlPr>
                          <a:rPr lang="en-US" altLang="zh-CN" sz="2000" b="1" i="1" dirty="0" smtClean="0">
                            <a:latin typeface="Cambria Math"/>
                          </a:rPr>
                        </m:ctrlPr>
                      </m:sSubPr>
                      <m:e>
                        <m:r>
                          <a:rPr lang="en-US" altLang="zh-CN" sz="2000" b="1" i="1" dirty="0" smtClean="0">
                            <a:latin typeface="Cambria Math"/>
                          </a:rPr>
                          <m:t>  </m:t>
                        </m:r>
                        <m:r>
                          <a:rPr lang="en-US" altLang="zh-CN" sz="2000" b="1" i="1" dirty="0" smtClean="0">
                            <a:latin typeface="Cambria Math"/>
                          </a:rPr>
                          <m:t>𝑻</m:t>
                        </m:r>
                      </m:e>
                      <m:sub>
                        <m:sSub>
                          <m:sSubPr>
                            <m:ctrlPr>
                              <a:rPr lang="en-US" altLang="zh-CN" sz="2000" b="1" i="1" dirty="0" smtClean="0">
                                <a:latin typeface="Cambria Math"/>
                              </a:rPr>
                            </m:ctrlPr>
                          </m:sSubPr>
                          <m:e>
                            <m:r>
                              <a:rPr lang="en-US" altLang="zh-CN" sz="2000" b="1" i="1" dirty="0" smtClean="0">
                                <a:latin typeface="Cambria Math"/>
                              </a:rPr>
                              <m:t>𝑨</m:t>
                            </m:r>
                          </m:e>
                          <m:sub>
                            <m:r>
                              <a:rPr lang="en-US" altLang="zh-CN" sz="2000" b="1" i="1" dirty="0" smtClean="0">
                                <a:latin typeface="Cambria Math"/>
                              </a:rPr>
                              <m:t>𝟐</m:t>
                            </m:r>
                          </m:sub>
                        </m:sSub>
                      </m:sub>
                    </m:sSub>
                  </m:oMath>
                </a14:m>
                <a:r>
                  <a:rPr lang="en-US" altLang="zh-CN" sz="2000" b="1" dirty="0" smtClean="0"/>
                  <a:t>=</a:t>
                </a:r>
                <a14:m>
                  <m:oMath xmlns:m="http://schemas.openxmlformats.org/officeDocument/2006/math">
                    <m:rad>
                      <m:radPr>
                        <m:degHide m:val="on"/>
                        <m:ctrlPr>
                          <a:rPr lang="en-US" altLang="zh-CN" sz="2000" b="1" i="1" dirty="0" smtClean="0">
                            <a:latin typeface="Cambria Math"/>
                          </a:rPr>
                        </m:ctrlPr>
                      </m:radPr>
                      <m:deg/>
                      <m:e>
                        <m:sSubSup>
                          <m:sSubSupPr>
                            <m:ctrlPr>
                              <a:rPr lang="en-US" altLang="zh-CN" sz="2000" b="1" i="1" dirty="0" smtClean="0">
                                <a:latin typeface="Cambria Math"/>
                              </a:rPr>
                            </m:ctrlPr>
                          </m:sSubSupPr>
                          <m:e>
                            <m:r>
                              <a:rPr lang="en-US" altLang="zh-CN" sz="2000" b="1" i="1" dirty="0" smtClean="0">
                                <a:latin typeface="Cambria Math"/>
                              </a:rPr>
                              <m:t>𝑻</m:t>
                            </m:r>
                          </m:e>
                          <m:sub>
                            <m:r>
                              <a:rPr lang="en-US" altLang="zh-CN" sz="2000" b="1" i="1" dirty="0" smtClean="0">
                                <a:latin typeface="Cambria Math"/>
                              </a:rPr>
                              <m:t>𝟎</m:t>
                            </m:r>
                          </m:sub>
                          <m:sup>
                            <m:r>
                              <a:rPr lang="en-US" altLang="zh-CN" sz="2000" b="1" i="1" dirty="0" smtClean="0">
                                <a:latin typeface="Cambria Math"/>
                              </a:rPr>
                              <m:t>𝟐</m:t>
                            </m:r>
                          </m:sup>
                        </m:sSubSup>
                        <m:r>
                          <a:rPr lang="en-US" altLang="zh-CN" sz="2000" b="1" i="1" dirty="0" smtClean="0">
                            <a:latin typeface="Cambria Math"/>
                          </a:rPr>
                          <m:t>−</m:t>
                        </m:r>
                        <m:sSubSup>
                          <m:sSubSupPr>
                            <m:ctrlPr>
                              <a:rPr lang="en-US" altLang="zh-CN" sz="2000" b="1" i="1" dirty="0" smtClean="0">
                                <a:latin typeface="Cambria Math"/>
                              </a:rPr>
                            </m:ctrlPr>
                          </m:sSubSupPr>
                          <m:e>
                            <m:r>
                              <a:rPr lang="en-US" altLang="zh-CN" sz="2000" b="1" i="1" dirty="0" smtClean="0">
                                <a:latin typeface="Cambria Math"/>
                              </a:rPr>
                              <m:t>𝑻</m:t>
                            </m:r>
                          </m:e>
                          <m:sub>
                            <m:sSub>
                              <m:sSubPr>
                                <m:ctrlPr>
                                  <a:rPr lang="en-US" altLang="zh-CN" sz="2000" b="1" i="1" dirty="0" smtClean="0">
                                    <a:latin typeface="Cambria Math"/>
                                  </a:rPr>
                                </m:ctrlPr>
                              </m:sSubPr>
                              <m:e>
                                <m:r>
                                  <a:rPr lang="en-US" altLang="zh-CN" sz="2000" b="1" i="1" dirty="0" smtClean="0">
                                    <a:latin typeface="Cambria Math"/>
                                  </a:rPr>
                                  <m:t>𝑨</m:t>
                                </m:r>
                              </m:e>
                              <m:sub>
                                <m:f>
                                  <m:fPr>
                                    <m:ctrlPr>
                                      <a:rPr lang="en-US" altLang="zh-CN" sz="2000" b="1" i="1" dirty="0" smtClean="0">
                                        <a:latin typeface="Cambria Math"/>
                                      </a:rPr>
                                    </m:ctrlPr>
                                  </m:fPr>
                                  <m:num>
                                    <m:r>
                                      <a:rPr lang="en-US" altLang="zh-CN" sz="2000" b="1" i="1" dirty="0" smtClean="0">
                                        <a:latin typeface="Cambria Math"/>
                                      </a:rPr>
                                      <m:t>𝟏</m:t>
                                    </m:r>
                                  </m:num>
                                  <m:den>
                                    <m:r>
                                      <a:rPr lang="en-US" altLang="zh-CN" sz="2000" b="1" i="1" dirty="0" smtClean="0">
                                        <a:latin typeface="Cambria Math"/>
                                      </a:rPr>
                                      <m:t>𝟐</m:t>
                                    </m:r>
                                  </m:den>
                                </m:f>
                              </m:sub>
                            </m:sSub>
                          </m:sub>
                          <m:sup>
                            <m:r>
                              <a:rPr lang="en-US" altLang="zh-CN" sz="2000" b="1" i="1" dirty="0" smtClean="0">
                                <a:latin typeface="Cambria Math"/>
                              </a:rPr>
                              <m:t>𝟐</m:t>
                            </m:r>
                          </m:sup>
                        </m:sSubSup>
                        <m:r>
                          <a:rPr lang="en-US" altLang="zh-CN" sz="2000" b="1" i="1" dirty="0" smtClean="0">
                            <a:latin typeface="Cambria Math"/>
                          </a:rPr>
                          <m:t>−</m:t>
                        </m:r>
                        <m:sSubSup>
                          <m:sSubSupPr>
                            <m:ctrlPr>
                              <a:rPr lang="en-US" altLang="zh-CN" sz="2000" b="1" i="1" dirty="0">
                                <a:latin typeface="Cambria Math"/>
                              </a:rPr>
                            </m:ctrlPr>
                          </m:sSubSupPr>
                          <m:e>
                            <m:r>
                              <a:rPr lang="en-US" altLang="zh-CN" sz="2000" b="1" i="1" dirty="0">
                                <a:latin typeface="Cambria Math"/>
                              </a:rPr>
                              <m:t>𝑻</m:t>
                            </m:r>
                          </m:e>
                          <m:sub>
                            <m:sSub>
                              <m:sSubPr>
                                <m:ctrlPr>
                                  <a:rPr lang="en-US" altLang="zh-CN" sz="2000" b="1" i="1" dirty="0">
                                    <a:latin typeface="Cambria Math"/>
                                  </a:rPr>
                                </m:ctrlPr>
                              </m:sSubPr>
                              <m:e>
                                <m:r>
                                  <a:rPr lang="en-US" altLang="zh-CN" sz="2000" b="1" i="1" dirty="0">
                                    <a:latin typeface="Cambria Math"/>
                                  </a:rPr>
                                  <m:t>𝑨</m:t>
                                </m:r>
                              </m:e>
                              <m:sub>
                                <m:f>
                                  <m:fPr>
                                    <m:ctrlPr>
                                      <a:rPr lang="en-US" altLang="zh-CN" sz="2000" b="1" i="1" dirty="0">
                                        <a:latin typeface="Cambria Math"/>
                                      </a:rPr>
                                    </m:ctrlPr>
                                  </m:fPr>
                                  <m:num>
                                    <m:r>
                                      <a:rPr lang="en-US" altLang="zh-CN" sz="2000" b="1" i="1" dirty="0" smtClean="0">
                                        <a:latin typeface="Cambria Math"/>
                                      </a:rPr>
                                      <m:t>𝟑</m:t>
                                    </m:r>
                                  </m:num>
                                  <m:den>
                                    <m:r>
                                      <a:rPr lang="en-US" altLang="zh-CN" sz="2000" b="1" i="1" dirty="0">
                                        <a:latin typeface="Cambria Math"/>
                                      </a:rPr>
                                      <m:t>𝟐</m:t>
                                    </m:r>
                                  </m:den>
                                </m:f>
                              </m:sub>
                            </m:sSub>
                          </m:sub>
                          <m:sup>
                            <m:r>
                              <a:rPr lang="en-US" altLang="zh-CN" sz="2000" b="1" i="1" dirty="0">
                                <a:latin typeface="Cambria Math"/>
                              </a:rPr>
                              <m:t>𝟐</m:t>
                            </m:r>
                          </m:sup>
                        </m:sSubSup>
                      </m:e>
                    </m:rad>
                    <m:r>
                      <a:rPr lang="en-US" altLang="zh-CN" sz="2000" b="1" i="1" dirty="0" smtClean="0">
                        <a:latin typeface="Cambria Math"/>
                        <a:ea typeface="Cambria Math"/>
                      </a:rPr>
                      <m:t>=</m:t>
                    </m:r>
                    <m:rad>
                      <m:radPr>
                        <m:degHide m:val="on"/>
                        <m:ctrlPr>
                          <a:rPr lang="en-US" altLang="zh-CN" sz="2000" b="1" i="1" dirty="0" smtClean="0">
                            <a:latin typeface="Cambria Math"/>
                            <a:ea typeface="Cambria Math"/>
                          </a:rPr>
                        </m:ctrlPr>
                      </m:radPr>
                      <m:deg/>
                      <m:e>
                        <m:sSup>
                          <m:sSupPr>
                            <m:ctrlPr>
                              <a:rPr lang="en-US" altLang="zh-CN" sz="2000" b="1" i="1" dirty="0" smtClean="0">
                                <a:latin typeface="Cambria Math"/>
                                <a:ea typeface="Cambria Math"/>
                              </a:rPr>
                            </m:ctrlPr>
                          </m:sSupPr>
                          <m:e>
                            <m:r>
                              <a:rPr lang="en-US" altLang="zh-CN" sz="2000" b="1" i="1" dirty="0" smtClean="0">
                                <a:latin typeface="Cambria Math"/>
                                <a:ea typeface="Cambria Math"/>
                              </a:rPr>
                              <m:t>𝟎</m:t>
                            </m:r>
                            <m:r>
                              <a:rPr lang="en-US" altLang="zh-CN" sz="2000" b="1" i="1" dirty="0" smtClean="0">
                                <a:latin typeface="Cambria Math"/>
                                <a:ea typeface="Cambria Math"/>
                              </a:rPr>
                              <m:t>.</m:t>
                            </m:r>
                            <m:r>
                              <a:rPr lang="en-US" altLang="zh-CN" sz="2000" b="1" i="1" dirty="0" smtClean="0">
                                <a:latin typeface="Cambria Math"/>
                                <a:ea typeface="Cambria Math"/>
                              </a:rPr>
                              <m:t>𝟑</m:t>
                            </m:r>
                          </m:e>
                          <m:sup>
                            <m:r>
                              <a:rPr lang="en-US" altLang="zh-CN" sz="2000" b="1" i="1" dirty="0" smtClean="0">
                                <a:latin typeface="Cambria Math"/>
                                <a:ea typeface="Cambria Math"/>
                              </a:rPr>
                              <m:t>𝟐</m:t>
                            </m:r>
                          </m:sup>
                        </m:sSup>
                        <m:r>
                          <a:rPr lang="en-US" altLang="zh-CN" sz="2000" b="1" i="1" dirty="0" smtClean="0">
                            <a:latin typeface="Cambria Math"/>
                            <a:ea typeface="Cambria Math"/>
                          </a:rPr>
                          <m:t>−</m:t>
                        </m:r>
                        <m:sSup>
                          <m:sSupPr>
                            <m:ctrlPr>
                              <a:rPr lang="en-US" altLang="zh-CN" sz="2000" b="1" i="1" dirty="0" smtClean="0">
                                <a:latin typeface="Cambria Math"/>
                                <a:ea typeface="Cambria Math"/>
                              </a:rPr>
                            </m:ctrlPr>
                          </m:sSupPr>
                          <m:e>
                            <m:r>
                              <a:rPr lang="en-US" altLang="zh-CN" sz="2000" b="1" i="1" dirty="0" smtClean="0">
                                <a:latin typeface="Cambria Math"/>
                                <a:ea typeface="Cambria Math"/>
                              </a:rPr>
                              <m:t>𝟎</m:t>
                            </m:r>
                            <m:r>
                              <a:rPr lang="en-US" altLang="zh-CN" sz="2000" b="1" i="1" dirty="0" smtClean="0">
                                <a:latin typeface="Cambria Math"/>
                                <a:ea typeface="Cambria Math"/>
                              </a:rPr>
                              <m:t>.</m:t>
                            </m:r>
                            <m:r>
                              <a:rPr lang="en-US" altLang="zh-CN" sz="2000" b="1" i="1" dirty="0" smtClean="0">
                                <a:latin typeface="Cambria Math"/>
                                <a:ea typeface="Cambria Math"/>
                              </a:rPr>
                              <m:t>𝟎𝟓</m:t>
                            </m:r>
                          </m:e>
                          <m:sup>
                            <m:r>
                              <a:rPr lang="en-US" altLang="zh-CN" sz="2000" b="1" i="1" dirty="0" smtClean="0">
                                <a:latin typeface="Cambria Math"/>
                                <a:ea typeface="Cambria Math"/>
                              </a:rPr>
                              <m:t>𝟐</m:t>
                            </m:r>
                          </m:sup>
                        </m:sSup>
                        <m:r>
                          <a:rPr lang="en-US" altLang="zh-CN" sz="2000" b="1" i="1" dirty="0" smtClean="0">
                            <a:latin typeface="Cambria Math"/>
                            <a:ea typeface="Cambria Math"/>
                          </a:rPr>
                          <m:t>−</m:t>
                        </m:r>
                        <m:sSup>
                          <m:sSupPr>
                            <m:ctrlPr>
                              <a:rPr lang="en-US" altLang="zh-CN" sz="2000" b="1" i="1" dirty="0" smtClean="0">
                                <a:latin typeface="Cambria Math"/>
                                <a:ea typeface="Cambria Math"/>
                              </a:rPr>
                            </m:ctrlPr>
                          </m:sSupPr>
                          <m:e>
                            <m:r>
                              <a:rPr lang="en-US" altLang="zh-CN" sz="2000" b="1" i="1" dirty="0" smtClean="0">
                                <a:latin typeface="Cambria Math"/>
                                <a:ea typeface="Cambria Math"/>
                              </a:rPr>
                              <m:t>𝟎</m:t>
                            </m:r>
                            <m:r>
                              <a:rPr lang="en-US" altLang="zh-CN" sz="2000" b="1" i="1" dirty="0" smtClean="0">
                                <a:latin typeface="Cambria Math"/>
                                <a:ea typeface="Cambria Math"/>
                              </a:rPr>
                              <m:t>.</m:t>
                            </m:r>
                            <m:r>
                              <a:rPr lang="en-US" altLang="zh-CN" sz="2000" b="1" i="1" dirty="0" smtClean="0">
                                <a:latin typeface="Cambria Math"/>
                                <a:ea typeface="Cambria Math"/>
                              </a:rPr>
                              <m:t>𝟎𝟑</m:t>
                            </m:r>
                          </m:e>
                          <m:sup>
                            <m:r>
                              <a:rPr lang="en-US" altLang="zh-CN" sz="2000" b="1" i="1" dirty="0" smtClean="0">
                                <a:latin typeface="Cambria Math"/>
                                <a:ea typeface="Cambria Math"/>
                              </a:rPr>
                              <m:t>𝟐</m:t>
                            </m:r>
                          </m:sup>
                        </m:sSup>
                      </m:e>
                    </m:rad>
                    <m:r>
                      <a:rPr lang="en-US" altLang="zh-CN" sz="2000" b="1" i="1" dirty="0" smtClean="0">
                        <a:latin typeface="Cambria Math"/>
                        <a:ea typeface="Cambria Math"/>
                      </a:rPr>
                      <m:t>=</m:t>
                    </m:r>
                    <m:r>
                      <a:rPr lang="en-US" altLang="zh-CN" sz="2000" b="1" i="1" dirty="0" smtClean="0">
                        <a:latin typeface="Cambria Math"/>
                        <a:ea typeface="Cambria Math"/>
                      </a:rPr>
                      <m:t>𝟎</m:t>
                    </m:r>
                    <m:r>
                      <a:rPr lang="en-US" altLang="zh-CN" sz="2000" b="1" i="1" dirty="0" smtClean="0">
                        <a:latin typeface="Cambria Math"/>
                        <a:ea typeface="Cambria Math"/>
                      </a:rPr>
                      <m:t>.</m:t>
                    </m:r>
                    <m:r>
                      <a:rPr lang="en-US" altLang="zh-CN" sz="2000" b="1" i="1" dirty="0" smtClean="0">
                        <a:latin typeface="Cambria Math"/>
                        <a:ea typeface="Cambria Math"/>
                      </a:rPr>
                      <m:t>𝟐𝟗𝟒</m:t>
                    </m:r>
                  </m:oMath>
                </a14:m>
                <a:endParaRPr lang="zh-CN" altLang="en-US" sz="2000" b="1" dirty="0"/>
              </a:p>
            </p:txBody>
          </p:sp>
        </mc:Choice>
        <mc:Fallback xmlns="">
          <p:sp>
            <p:nvSpPr>
              <p:cNvPr id="17" name="矩形 16"/>
              <p:cNvSpPr>
                <a:spLocks noRot="1" noChangeAspect="1" noMove="1" noResize="1" noEditPoints="1" noAdjustHandles="1" noChangeArrowheads="1" noChangeShapeType="1" noTextEdit="1"/>
              </p:cNvSpPr>
              <p:nvPr/>
            </p:nvSpPr>
            <p:spPr>
              <a:xfrm>
                <a:off x="701739" y="5263692"/>
                <a:ext cx="7949892" cy="718658"/>
              </a:xfrm>
              <a:prstGeom prst="rect">
                <a:avLst/>
              </a:prstGeom>
              <a:blipFill rotWithShape="1">
                <a:blip r:embed="rId10"/>
                <a:stretch>
                  <a:fillRect l="-1150" t="-5085"/>
                </a:stretch>
              </a:blipFill>
            </p:spPr>
            <p:txBody>
              <a:bodyPr/>
              <a:lstStyle/>
              <a:p>
                <a:r>
                  <a:rPr lang="zh-CN" altLang="en-US">
                    <a:noFill/>
                  </a:rPr>
                  <a:t> </a:t>
                </a:r>
              </a:p>
            </p:txBody>
          </p:sp>
        </mc:Fallback>
      </mc:AlternateContent>
      <p:pic>
        <p:nvPicPr>
          <p:cNvPr id="15"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49675" y="559202"/>
            <a:ext cx="206692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38419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1"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P spid="12" grpId="0"/>
      <p:bldP spid="14" grpId="0"/>
      <p:bldP spid="16" grpId="0"/>
      <p:bldP spid="17" grpId="0"/>
      <p:bldP spid="17"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63</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473270" y="160823"/>
                <a:ext cx="5814988" cy="419695"/>
              </a:xfrm>
              <a:prstGeom prst="rect">
                <a:avLst/>
              </a:prstGeom>
            </p:spPr>
            <p:txBody>
              <a:bodyPr wrap="square">
                <a:spAutoFit/>
              </a:bodyPr>
              <a:lstStyle/>
              <a:p>
                <a:r>
                  <a:rPr lang="zh-CN" altLang="en-US" b="1" dirty="0" smtClean="0"/>
                  <a:t>⑤ 把 </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r>
                      <a:rPr lang="zh-CN" altLang="en-US" b="1" i="1">
                        <a:latin typeface="Cambria Math"/>
                      </a:rPr>
                      <m:t>整理成</m:t>
                    </m:r>
                    <m:r>
                      <a:rPr lang="en-US" altLang="zh-CN" b="1" i="1" smtClean="0">
                        <a:latin typeface="Cambria Math"/>
                      </a:rPr>
                      <m:t> </m:t>
                    </m:r>
                    <m:r>
                      <a:rPr lang="zh-CN" altLang="en-US" b="1" i="1" smtClean="0">
                        <a:latin typeface="Cambria Math"/>
                      </a:rPr>
                      <m:t>用</m:t>
                    </m:r>
                    <m:r>
                      <a:rPr lang="zh-CN" altLang="en-US" b="1" i="1">
                        <a:latin typeface="Cambria Math"/>
                      </a:rPr>
                      <m:t>极限偏差</m:t>
                    </m:r>
                    <m:r>
                      <a:rPr lang="zh-CN" altLang="en-US" b="1" i="1" smtClean="0">
                        <a:latin typeface="Cambria Math"/>
                      </a:rPr>
                      <m:t>表达的</m:t>
                    </m:r>
                    <m:r>
                      <a:rPr lang="zh-CN" altLang="en-US" b="1" i="1">
                        <a:latin typeface="Cambria Math"/>
                      </a:rPr>
                      <m:t>形式</m:t>
                    </m:r>
                  </m:oMath>
                </a14:m>
                <a:endParaRPr lang="zh-CN" altLang="en-US" dirty="0"/>
              </a:p>
            </p:txBody>
          </p:sp>
        </mc:Choice>
        <mc:Fallback xmlns="">
          <p:sp>
            <p:nvSpPr>
              <p:cNvPr id="3" name="矩形 2"/>
              <p:cNvSpPr>
                <a:spLocks noRot="1" noChangeAspect="1" noMove="1" noResize="1" noEditPoints="1" noAdjustHandles="1" noChangeArrowheads="1" noChangeShapeType="1" noTextEdit="1"/>
              </p:cNvSpPr>
              <p:nvPr/>
            </p:nvSpPr>
            <p:spPr>
              <a:xfrm>
                <a:off x="473270" y="160823"/>
                <a:ext cx="5814988" cy="419695"/>
              </a:xfrm>
              <a:prstGeom prst="rect">
                <a:avLst/>
              </a:prstGeom>
              <a:blipFill rotWithShape="1">
                <a:blip r:embed="rId2"/>
                <a:stretch>
                  <a:fillRect l="-1677" t="-15942" b="-376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矩形 3"/>
              <p:cNvSpPr/>
              <p:nvPr/>
            </p:nvSpPr>
            <p:spPr>
              <a:xfrm>
                <a:off x="571745" y="617940"/>
                <a:ext cx="7629721" cy="558777"/>
              </a:xfrm>
              <a:prstGeom prst="rect">
                <a:avLst/>
              </a:prstGeom>
            </p:spPr>
            <p:txBody>
              <a:bodyPr wrap="square">
                <a:spAutoFit/>
              </a:bodyPr>
              <a:lstStyle/>
              <a:p>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oMath>
                </a14:m>
                <a:r>
                  <a:rPr lang="en-US" altLang="zh-CN" dirty="0" smtClean="0"/>
                  <a:t>=62.25+</a:t>
                </a:r>
                <a:r>
                  <a:rPr lang="zh-CN" altLang="en-US" dirty="0" smtClean="0"/>
                  <a:t>（</a:t>
                </a:r>
                <a:r>
                  <a:rPr lang="en-US" altLang="zh-CN" dirty="0" smtClean="0"/>
                  <a:t>-0.16</a:t>
                </a:r>
                <a:r>
                  <a:rPr lang="zh-CN" altLang="en-US" dirty="0" smtClean="0"/>
                  <a:t>）</a:t>
                </a:r>
                <a14:m>
                  <m:oMath xmlns:m="http://schemas.openxmlformats.org/officeDocument/2006/math">
                    <m:r>
                      <a:rPr lang="en-US" altLang="zh-CN" i="1" smtClean="0">
                        <a:latin typeface="Cambria Math"/>
                        <a:ea typeface="Cambria Math"/>
                      </a:rPr>
                      <m:t>±</m:t>
                    </m:r>
                    <m:f>
                      <m:fPr>
                        <m:ctrlPr>
                          <a:rPr lang="en-US" altLang="zh-CN" i="1" smtClean="0">
                            <a:latin typeface="Cambria Math"/>
                            <a:ea typeface="Cambria Math"/>
                          </a:rPr>
                        </m:ctrlPr>
                      </m:fPr>
                      <m:num>
                        <m:r>
                          <a:rPr lang="en-US" altLang="zh-CN" b="0" i="1" smtClean="0">
                            <a:latin typeface="Cambria Math"/>
                            <a:ea typeface="Cambria Math"/>
                          </a:rPr>
                          <m:t>0.294</m:t>
                        </m:r>
                      </m:num>
                      <m:den>
                        <m:r>
                          <a:rPr lang="en-US" altLang="zh-CN" b="0" i="1" smtClean="0">
                            <a:latin typeface="Cambria Math"/>
                            <a:ea typeface="Cambria Math"/>
                          </a:rPr>
                          <m:t>2</m:t>
                        </m:r>
                      </m:den>
                    </m:f>
                  </m:oMath>
                </a14:m>
                <a:r>
                  <a:rPr lang="en-US" altLang="zh-CN" dirty="0" smtClean="0"/>
                  <a:t>=62.09</a:t>
                </a:r>
                <a14:m>
                  <m:oMath xmlns:m="http://schemas.openxmlformats.org/officeDocument/2006/math">
                    <m:r>
                      <a:rPr lang="en-US" altLang="zh-CN" i="1" dirty="0" smtClean="0">
                        <a:latin typeface="Cambria Math"/>
                        <a:ea typeface="Cambria Math"/>
                      </a:rPr>
                      <m:t>±</m:t>
                    </m:r>
                    <m:r>
                      <a:rPr lang="en-US" altLang="zh-CN" b="0" i="1" dirty="0" smtClean="0">
                        <a:latin typeface="Cambria Math"/>
                        <a:ea typeface="Cambria Math"/>
                      </a:rPr>
                      <m:t>0.147=</m:t>
                    </m:r>
                    <m:sSubSup>
                      <m:sSubSupPr>
                        <m:ctrlPr>
                          <a:rPr lang="en-US" altLang="zh-CN" b="0" i="1" dirty="0" smtClean="0">
                            <a:latin typeface="Cambria Math"/>
                            <a:ea typeface="Cambria Math"/>
                          </a:rPr>
                        </m:ctrlPr>
                      </m:sSubSupPr>
                      <m:e>
                        <m:r>
                          <a:rPr lang="en-US" altLang="zh-CN" b="0" i="1" dirty="0" smtClean="0">
                            <a:latin typeface="Cambria Math"/>
                            <a:ea typeface="Cambria Math"/>
                          </a:rPr>
                          <m:t>62.2</m:t>
                        </m:r>
                      </m:e>
                      <m:sub>
                        <m:r>
                          <a:rPr lang="en-US" altLang="zh-CN" b="0" i="1" dirty="0" smtClean="0">
                            <a:latin typeface="Cambria Math"/>
                            <a:ea typeface="Cambria Math"/>
                          </a:rPr>
                          <m:t>−0.257</m:t>
                        </m:r>
                      </m:sub>
                      <m:sup>
                        <m:r>
                          <a:rPr lang="en-US" altLang="zh-CN" b="0" i="1" dirty="0" smtClean="0">
                            <a:latin typeface="Cambria Math"/>
                            <a:ea typeface="Cambria Math"/>
                          </a:rPr>
                          <m:t>+0.037</m:t>
                        </m:r>
                      </m:sup>
                    </m:sSubSup>
                  </m:oMath>
                </a14:m>
                <a:endParaRPr lang="zh-CN" altLang="en-US" dirty="0"/>
              </a:p>
            </p:txBody>
          </p:sp>
        </mc:Choice>
        <mc:Fallback xmlns="">
          <p:sp>
            <p:nvSpPr>
              <p:cNvPr id="4" name="矩形 3"/>
              <p:cNvSpPr>
                <a:spLocks noRot="1" noChangeAspect="1" noMove="1" noResize="1" noEditPoints="1" noAdjustHandles="1" noChangeArrowheads="1" noChangeShapeType="1" noTextEdit="1"/>
              </p:cNvSpPr>
              <p:nvPr/>
            </p:nvSpPr>
            <p:spPr>
              <a:xfrm>
                <a:off x="571745" y="617940"/>
                <a:ext cx="7629721" cy="558777"/>
              </a:xfrm>
              <a:prstGeom prst="rect">
                <a:avLst/>
              </a:prstGeom>
              <a:blipFill rotWithShape="1">
                <a:blip r:embed="rId3"/>
                <a:stretch>
                  <a:fillRect b="-19565"/>
                </a:stretch>
              </a:blipFill>
            </p:spPr>
            <p:txBody>
              <a:bodyPr/>
              <a:lstStyle/>
              <a:p>
                <a:r>
                  <a:rPr lang="zh-CN" altLang="en-US">
                    <a:noFill/>
                  </a:rPr>
                  <a:t> </a:t>
                </a:r>
              </a:p>
            </p:txBody>
          </p:sp>
        </mc:Fallback>
      </mc:AlternateContent>
      <p:sp>
        <p:nvSpPr>
          <p:cNvPr id="5" name="矩形 4"/>
          <p:cNvSpPr/>
          <p:nvPr/>
        </p:nvSpPr>
        <p:spPr>
          <a:xfrm>
            <a:off x="402929" y="1131486"/>
            <a:ext cx="5814988" cy="419695"/>
          </a:xfrm>
          <a:prstGeom prst="rect">
            <a:avLst/>
          </a:prstGeom>
        </p:spPr>
        <p:txBody>
          <a:bodyPr wrap="square">
            <a:spAutoFit/>
          </a:bodyPr>
          <a:lstStyle/>
          <a:p>
            <a:r>
              <a:rPr lang="zh-CN" altLang="en-US" b="1" dirty="0" smtClean="0"/>
              <a:t>（</a:t>
            </a:r>
            <a:r>
              <a:rPr lang="en-US" altLang="zh-CN" b="1" dirty="0" smtClean="0"/>
              <a:t>5</a:t>
            </a:r>
            <a:r>
              <a:rPr lang="zh-CN" altLang="en-US" b="1" dirty="0" smtClean="0"/>
              <a:t>）校验计算结果</a:t>
            </a:r>
            <a:endParaRPr lang="zh-CN" altLang="en-US" dirty="0"/>
          </a:p>
        </p:txBody>
      </p:sp>
      <mc:AlternateContent xmlns:mc="http://schemas.openxmlformats.org/markup-compatibility/2006" xmlns:a14="http://schemas.microsoft.com/office/drawing/2010/main">
        <mc:Choice Requires="a14">
          <p:sp>
            <p:nvSpPr>
              <p:cNvPr id="6" name="矩形 5"/>
              <p:cNvSpPr/>
              <p:nvPr/>
            </p:nvSpPr>
            <p:spPr>
              <a:xfrm>
                <a:off x="686798" y="1522127"/>
                <a:ext cx="7061982" cy="419695"/>
              </a:xfrm>
              <a:prstGeom prst="rect">
                <a:avLst/>
              </a:prstGeom>
            </p:spPr>
            <p:txBody>
              <a:bodyPr wrap="square">
                <a:spAutoFit/>
              </a:bodyPr>
              <a:lstStyle/>
              <a:p>
                <a:r>
                  <a:rPr lang="zh-CN" altLang="en-US" b="1" dirty="0" smtClean="0"/>
                  <a:t>由已知</a:t>
                </a:r>
                <a14:m>
                  <m:oMath xmlns:m="http://schemas.openxmlformats.org/officeDocument/2006/math">
                    <m:r>
                      <a:rPr lang="zh-CN" altLang="en-US" b="1" i="1">
                        <a:latin typeface="Cambria Math"/>
                      </a:rPr>
                      <m:t>条件</m:t>
                    </m:r>
                    <m:r>
                      <a:rPr lang="zh-CN" altLang="en-US" b="1" i="1" smtClean="0">
                        <a:latin typeface="Cambria Math"/>
                      </a:rPr>
                      <m:t>可得：</m:t>
                    </m:r>
                    <m:sSub>
                      <m:sSubPr>
                        <m:ctrlPr>
                          <a:rPr lang="en-US" altLang="zh-CN" b="1" i="1" smtClean="0">
                            <a:latin typeface="Cambria Math"/>
                          </a:rPr>
                        </m:ctrlPr>
                      </m:sSubPr>
                      <m:e>
                        <m:r>
                          <a:rPr lang="en-US" altLang="zh-CN" b="1" i="1" smtClean="0">
                            <a:latin typeface="Cambria Math"/>
                          </a:rPr>
                          <m:t>𝑻</m:t>
                        </m:r>
                      </m:e>
                      <m:sub>
                        <m:r>
                          <a:rPr lang="en-US" altLang="zh-CN" b="1" i="1" smtClean="0">
                            <a:latin typeface="Cambria Math"/>
                          </a:rPr>
                          <m:t>𝟎</m:t>
                        </m:r>
                      </m:sub>
                    </m:sSub>
                  </m:oMath>
                </a14:m>
                <a:r>
                  <a:rPr lang="en-US" altLang="zh-CN" dirty="0" smtClean="0"/>
                  <a:t>=</a:t>
                </a:r>
                <a14:m>
                  <m:oMath xmlns:m="http://schemas.openxmlformats.org/officeDocument/2006/math">
                    <m:sSub>
                      <m:sSubPr>
                        <m:ctrlPr>
                          <a:rPr lang="en-US" altLang="zh-CN" b="0" i="1" dirty="0" smtClean="0">
                            <a:latin typeface="Cambria Math"/>
                            <a:ea typeface="Cambria Math"/>
                          </a:rPr>
                        </m:ctrlPr>
                      </m:sSubPr>
                      <m:e>
                        <m:r>
                          <m:rPr>
                            <m:sty m:val="p"/>
                          </m:rPr>
                          <a:rPr lang="en-US" altLang="zh-CN" b="0" i="0" dirty="0" smtClean="0">
                            <a:latin typeface="Cambria Math"/>
                            <a:ea typeface="Cambria Math"/>
                          </a:rPr>
                          <m:t>ES</m:t>
                        </m:r>
                      </m:e>
                      <m:sub>
                        <m:r>
                          <a:rPr lang="en-US" altLang="zh-CN" b="0" i="1" dirty="0" smtClean="0">
                            <a:latin typeface="Cambria Math"/>
                            <a:ea typeface="Cambria Math"/>
                          </a:rPr>
                          <m:t>0</m:t>
                        </m:r>
                      </m:sub>
                    </m:sSub>
                    <m:r>
                      <a:rPr lang="en-US" altLang="zh-CN" b="0" i="1" dirty="0" smtClean="0">
                        <a:latin typeface="Cambria Math"/>
                        <a:ea typeface="Cambria Math"/>
                      </a:rPr>
                      <m:t>−</m:t>
                    </m:r>
                    <m:sSub>
                      <m:sSubPr>
                        <m:ctrlPr>
                          <a:rPr lang="en-US" altLang="zh-CN" i="1" dirty="0">
                            <a:latin typeface="Cambria Math"/>
                            <a:ea typeface="Cambria Math"/>
                          </a:rPr>
                        </m:ctrlPr>
                      </m:sSubPr>
                      <m:e>
                        <m:r>
                          <m:rPr>
                            <m:sty m:val="p"/>
                          </m:rPr>
                          <a:rPr lang="en-US" altLang="zh-CN" dirty="0">
                            <a:latin typeface="Cambria Math"/>
                            <a:ea typeface="Cambria Math"/>
                          </a:rPr>
                          <m:t>E</m:t>
                        </m:r>
                        <m:r>
                          <m:rPr>
                            <m:sty m:val="p"/>
                          </m:rPr>
                          <a:rPr lang="en-US" altLang="zh-CN" b="0" i="0" dirty="0" smtClean="0">
                            <a:latin typeface="Cambria Math"/>
                            <a:ea typeface="Cambria Math"/>
                          </a:rPr>
                          <m:t>I</m:t>
                        </m:r>
                      </m:e>
                      <m:sub>
                        <m:r>
                          <a:rPr lang="en-US" altLang="zh-CN" i="1" dirty="0">
                            <a:latin typeface="Cambria Math"/>
                            <a:ea typeface="Cambria Math"/>
                          </a:rPr>
                          <m:t>0</m:t>
                        </m:r>
                      </m:sub>
                    </m:sSub>
                    <m:r>
                      <a:rPr lang="en-US" altLang="zh-CN" b="0" i="1" dirty="0" smtClean="0">
                        <a:latin typeface="Cambria Math"/>
                        <a:ea typeface="Cambria Math"/>
                      </a:rPr>
                      <m:t>=0−</m:t>
                    </m:r>
                    <m:d>
                      <m:dPr>
                        <m:ctrlPr>
                          <a:rPr lang="en-US" altLang="zh-CN" b="0" i="1" dirty="0" smtClean="0">
                            <a:latin typeface="Cambria Math"/>
                            <a:ea typeface="Cambria Math"/>
                          </a:rPr>
                        </m:ctrlPr>
                      </m:dPr>
                      <m:e>
                        <m:r>
                          <a:rPr lang="en-US" altLang="zh-CN" b="0" i="1" dirty="0" smtClean="0">
                            <a:latin typeface="Cambria Math"/>
                            <a:ea typeface="Cambria Math"/>
                          </a:rPr>
                          <m:t>−0.3</m:t>
                        </m:r>
                      </m:e>
                    </m:d>
                    <m:r>
                      <a:rPr lang="en-US" altLang="zh-CN" b="0" i="1" dirty="0" smtClean="0">
                        <a:latin typeface="Cambria Math"/>
                        <a:ea typeface="Cambria Math"/>
                      </a:rPr>
                      <m:t>=</m:t>
                    </m:r>
                    <m:r>
                      <a:rPr lang="en-US" altLang="zh-CN" b="0" i="1" dirty="0" smtClean="0">
                        <a:solidFill>
                          <a:srgbClr val="FF0000"/>
                        </a:solidFill>
                        <a:latin typeface="Cambria Math"/>
                        <a:ea typeface="Cambria Math"/>
                      </a:rPr>
                      <m:t>0.3</m:t>
                    </m:r>
                  </m:oMath>
                </a14:m>
                <a:endParaRPr lang="zh-CN" altLang="en-US" dirty="0">
                  <a:solidFill>
                    <a:srgbClr val="FF0000"/>
                  </a:solidFill>
                </a:endParaRPr>
              </a:p>
            </p:txBody>
          </p:sp>
        </mc:Choice>
        <mc:Fallback xmlns="">
          <p:sp>
            <p:nvSpPr>
              <p:cNvPr id="6" name="矩形 5"/>
              <p:cNvSpPr>
                <a:spLocks noRot="1" noChangeAspect="1" noMove="1" noResize="1" noEditPoints="1" noAdjustHandles="1" noChangeArrowheads="1" noChangeShapeType="1" noTextEdit="1"/>
              </p:cNvSpPr>
              <p:nvPr/>
            </p:nvSpPr>
            <p:spPr>
              <a:xfrm>
                <a:off x="686798" y="1522127"/>
                <a:ext cx="7061982" cy="419695"/>
              </a:xfrm>
              <a:prstGeom prst="rect">
                <a:avLst/>
              </a:prstGeom>
              <a:blipFill rotWithShape="1">
                <a:blip r:embed="rId4"/>
                <a:stretch>
                  <a:fillRect l="-1382" t="-15942" b="-4347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714934" y="1957535"/>
                <a:ext cx="4982481" cy="419695"/>
              </a:xfrm>
              <a:prstGeom prst="rect">
                <a:avLst/>
              </a:prstGeom>
            </p:spPr>
            <p:txBody>
              <a:bodyPr wrap="square">
                <a:spAutoFit/>
              </a:bodyPr>
              <a:lstStyle/>
              <a:p>
                <a:r>
                  <a:rPr lang="zh-CN" altLang="en-US" b="1" dirty="0" smtClean="0"/>
                  <a:t>把计算结果代入式（</a:t>
                </a:r>
                <a:r>
                  <a:rPr lang="en-US" altLang="zh-CN" b="1" dirty="0" smtClean="0"/>
                  <a:t>10.9</a:t>
                </a:r>
                <a:r>
                  <a:rPr lang="zh-CN" altLang="en-US" b="1" dirty="0" smtClean="0"/>
                  <a:t>）</a:t>
                </a:r>
                <a14:m>
                  <m:oMath xmlns:m="http://schemas.openxmlformats.org/officeDocument/2006/math">
                    <m:r>
                      <a:rPr lang="zh-CN" altLang="en-US" b="1" i="1" smtClean="0">
                        <a:latin typeface="Cambria Math"/>
                      </a:rPr>
                      <m:t>得：</m:t>
                    </m:r>
                  </m:oMath>
                </a14:m>
                <a:endParaRPr lang="zh-CN" altLang="en-US" dirty="0"/>
              </a:p>
            </p:txBody>
          </p:sp>
        </mc:Choice>
        <mc:Fallback xmlns="">
          <p:sp>
            <p:nvSpPr>
              <p:cNvPr id="7" name="矩形 6"/>
              <p:cNvSpPr>
                <a:spLocks noRot="1" noChangeAspect="1" noMove="1" noResize="1" noEditPoints="1" noAdjustHandles="1" noChangeArrowheads="1" noChangeShapeType="1" noTextEdit="1"/>
              </p:cNvSpPr>
              <p:nvPr/>
            </p:nvSpPr>
            <p:spPr>
              <a:xfrm>
                <a:off x="714934" y="1957535"/>
                <a:ext cx="4982481" cy="419695"/>
              </a:xfrm>
              <a:prstGeom prst="rect">
                <a:avLst/>
              </a:prstGeom>
              <a:blipFill rotWithShape="1">
                <a:blip r:embed="rId5"/>
                <a:stretch>
                  <a:fillRect l="-1834" t="-15942" b="-43478"/>
                </a:stretch>
              </a:blipFill>
            </p:spPr>
            <p:txBody>
              <a:bodyPr/>
              <a:lstStyle/>
              <a:p>
                <a:r>
                  <a:rPr lang="zh-CN" altLang="en-US">
                    <a:noFill/>
                  </a:rPr>
                  <a:t> </a:t>
                </a:r>
              </a:p>
            </p:txBody>
          </p:sp>
        </mc:Fallback>
      </mc:AlternateContent>
      <p:grpSp>
        <p:nvGrpSpPr>
          <p:cNvPr id="15" name="组合 14"/>
          <p:cNvGrpSpPr/>
          <p:nvPr/>
        </p:nvGrpSpPr>
        <p:grpSpPr>
          <a:xfrm>
            <a:off x="757138" y="2488684"/>
            <a:ext cx="6262640" cy="2089062"/>
            <a:chOff x="757138" y="2601228"/>
            <a:chExt cx="6262640" cy="2089062"/>
          </a:xfrm>
        </p:grpSpPr>
        <mc:AlternateContent xmlns:mc="http://schemas.openxmlformats.org/markup-compatibility/2006" xmlns:a14="http://schemas.microsoft.com/office/drawing/2010/main">
          <mc:Choice Requires="a14">
            <p:sp>
              <p:nvSpPr>
                <p:cNvPr id="9" name="TextBox 8"/>
                <p:cNvSpPr txBox="1"/>
                <p:nvPr/>
              </p:nvSpPr>
              <p:spPr>
                <a:xfrm>
                  <a:off x="757138" y="2601228"/>
                  <a:ext cx="6262640" cy="1524776"/>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sz="2000" i="1" smtClean="0">
                              <a:latin typeface="Cambria Math"/>
                            </a:rPr>
                          </m:ctrlPr>
                        </m:sSubPr>
                        <m:e>
                          <m:r>
                            <a:rPr lang="en-US" altLang="zh-CN" sz="2000" b="0" i="1" smtClean="0">
                              <a:latin typeface="Cambria Math"/>
                            </a:rPr>
                            <m:t>𝑇</m:t>
                          </m:r>
                        </m:e>
                        <m:sub>
                          <m:r>
                            <a:rPr lang="en-US" altLang="zh-CN" sz="2000" b="0" i="1" smtClean="0">
                              <a:latin typeface="Cambria Math"/>
                            </a:rPr>
                            <m:t>0</m:t>
                          </m:r>
                        </m:sub>
                      </m:sSub>
                    </m:oMath>
                  </a14:m>
                  <a:r>
                    <a:rPr lang="en-US" altLang="zh-CN" sz="2000" dirty="0" smtClean="0"/>
                    <a:t>= </a:t>
                  </a:r>
                  <a14:m>
                    <m:oMath xmlns:m="http://schemas.openxmlformats.org/officeDocument/2006/math">
                      <m:rad>
                        <m:radPr>
                          <m:degHide m:val="on"/>
                          <m:ctrlPr>
                            <a:rPr lang="en-US" altLang="zh-CN" sz="2000" i="1" dirty="0" smtClean="0">
                              <a:latin typeface="Cambria Math"/>
                            </a:rPr>
                          </m:ctrlPr>
                        </m:radPr>
                        <m:deg/>
                        <m:e>
                          <m:sSubSup>
                            <m:sSubSupPr>
                              <m:ctrlPr>
                                <a:rPr lang="en-US" altLang="zh-CN" sz="2000" i="1" dirty="0" smtClean="0">
                                  <a:latin typeface="Cambria Math"/>
                                </a:rPr>
                              </m:ctrlPr>
                            </m:sSubSupPr>
                            <m:e>
                              <m:r>
                                <a:rPr lang="en-US" altLang="zh-CN" sz="2000" b="0" i="1" dirty="0" smtClean="0">
                                  <a:latin typeface="Cambria Math"/>
                                </a:rPr>
                                <m:t>𝑇</m:t>
                              </m:r>
                            </m:e>
                            <m:sub>
                              <m:sSub>
                                <m:sSubPr>
                                  <m:ctrlPr>
                                    <a:rPr lang="en-US" altLang="zh-CN" sz="2000" i="1" dirty="0" smtClean="0">
                                      <a:latin typeface="Cambria Math"/>
                                    </a:rPr>
                                  </m:ctrlPr>
                                </m:sSubPr>
                                <m:e>
                                  <m:r>
                                    <a:rPr lang="en-US" altLang="zh-CN" sz="2000" b="0" i="1" dirty="0" smtClean="0">
                                      <a:latin typeface="Cambria Math"/>
                                    </a:rPr>
                                    <m:t>𝐴</m:t>
                                  </m:r>
                                </m:e>
                                <m:sub>
                                  <m:r>
                                    <a:rPr lang="en-US" altLang="zh-CN" sz="2000" b="0" i="1" dirty="0" smtClean="0">
                                      <a:latin typeface="Cambria Math"/>
                                    </a:rPr>
                                    <m:t>1/2</m:t>
                                  </m:r>
                                </m:sub>
                              </m:sSub>
                            </m:sub>
                            <m:sup>
                              <m:r>
                                <a:rPr lang="en-US" altLang="zh-CN" sz="2000" b="0" i="1" dirty="0" smtClean="0">
                                  <a:latin typeface="Cambria Math"/>
                                </a:rPr>
                                <m:t>2</m:t>
                              </m:r>
                            </m:sup>
                          </m:sSubSup>
                          <m:r>
                            <a:rPr lang="en-US" altLang="zh-CN" sz="2000" b="0" i="1" dirty="0" smtClean="0">
                              <a:latin typeface="Cambria Math"/>
                            </a:rPr>
                            <m:t>+</m:t>
                          </m:r>
                          <m:sSubSup>
                            <m:sSubSupPr>
                              <m:ctrlPr>
                                <a:rPr lang="en-US" altLang="zh-CN" sz="2000" i="1" dirty="0">
                                  <a:latin typeface="Cambria Math"/>
                                </a:rPr>
                              </m:ctrlPr>
                            </m:sSubSupPr>
                            <m:e>
                              <m:r>
                                <a:rPr lang="en-US" altLang="zh-CN" sz="2000" i="1" dirty="0">
                                  <a:latin typeface="Cambria Math"/>
                                </a:rPr>
                                <m:t>𝑇</m:t>
                              </m:r>
                            </m:e>
                            <m:sub>
                              <m:sSub>
                                <m:sSubPr>
                                  <m:ctrlPr>
                                    <a:rPr lang="en-US" altLang="zh-CN" sz="2000" i="1" dirty="0">
                                      <a:latin typeface="Cambria Math"/>
                                    </a:rPr>
                                  </m:ctrlPr>
                                </m:sSubPr>
                                <m:e>
                                  <m:r>
                                    <a:rPr lang="en-US" altLang="zh-CN" sz="2000" i="1" dirty="0">
                                      <a:latin typeface="Cambria Math"/>
                                    </a:rPr>
                                    <m:t>𝐴</m:t>
                                  </m:r>
                                </m:e>
                                <m:sub>
                                  <m:r>
                                    <a:rPr lang="en-US" altLang="zh-CN" sz="2000" b="0" i="1" dirty="0" smtClean="0">
                                      <a:latin typeface="Cambria Math"/>
                                    </a:rPr>
                                    <m:t>3</m:t>
                                  </m:r>
                                  <m:r>
                                    <a:rPr lang="en-US" altLang="zh-CN" sz="2000" i="1" dirty="0">
                                      <a:latin typeface="Cambria Math"/>
                                    </a:rPr>
                                    <m:t>/2</m:t>
                                  </m:r>
                                </m:sub>
                              </m:sSub>
                            </m:sub>
                            <m:sup>
                              <m:r>
                                <a:rPr lang="en-US" altLang="zh-CN" sz="2000" i="1" dirty="0">
                                  <a:latin typeface="Cambria Math"/>
                                </a:rPr>
                                <m:t>2</m:t>
                              </m:r>
                            </m:sup>
                          </m:sSubSup>
                          <m:r>
                            <a:rPr lang="en-US" altLang="zh-CN" sz="2000" b="0" i="1" dirty="0" smtClean="0">
                              <a:latin typeface="Cambria Math"/>
                            </a:rPr>
                            <m:t>+</m:t>
                          </m:r>
                          <m:sSubSup>
                            <m:sSubSupPr>
                              <m:ctrlPr>
                                <a:rPr lang="en-US" altLang="zh-CN" sz="2000" i="1" dirty="0">
                                  <a:latin typeface="Cambria Math"/>
                                </a:rPr>
                              </m:ctrlPr>
                            </m:sSubSupPr>
                            <m:e>
                              <m:r>
                                <a:rPr lang="en-US" altLang="zh-CN" sz="2000" i="1" dirty="0">
                                  <a:latin typeface="Cambria Math"/>
                                </a:rPr>
                                <m:t>𝑇</m:t>
                              </m:r>
                            </m:e>
                            <m:sub>
                              <m:sSub>
                                <m:sSubPr>
                                  <m:ctrlPr>
                                    <a:rPr lang="en-US" altLang="zh-CN" sz="2000" i="1" dirty="0">
                                      <a:latin typeface="Cambria Math"/>
                                    </a:rPr>
                                  </m:ctrlPr>
                                </m:sSubPr>
                                <m:e>
                                  <m:r>
                                    <a:rPr lang="en-US" altLang="zh-CN" sz="2000" i="1" dirty="0">
                                      <a:latin typeface="Cambria Math"/>
                                    </a:rPr>
                                    <m:t>𝐴</m:t>
                                  </m:r>
                                </m:e>
                                <m:sub>
                                  <m:r>
                                    <a:rPr lang="en-US" altLang="zh-CN" sz="2000" b="0" i="1" dirty="0" smtClean="0">
                                      <a:latin typeface="Cambria Math"/>
                                    </a:rPr>
                                    <m:t>2</m:t>
                                  </m:r>
                                </m:sub>
                              </m:sSub>
                            </m:sub>
                            <m:sup>
                              <m:r>
                                <a:rPr lang="en-US" altLang="zh-CN" sz="2000" i="1" dirty="0">
                                  <a:latin typeface="Cambria Math"/>
                                </a:rPr>
                                <m:t>2</m:t>
                              </m:r>
                            </m:sup>
                          </m:sSubSup>
                          <m:r>
                            <a:rPr lang="en-US" altLang="zh-CN" sz="2000" b="0" i="1" dirty="0" smtClean="0">
                              <a:latin typeface="Cambria Math"/>
                            </a:rPr>
                            <m:t> </m:t>
                          </m:r>
                        </m:e>
                      </m:rad>
                    </m:oMath>
                  </a14:m>
                  <a:r>
                    <a:rPr lang="zh-CN" altLang="en-US" sz="2000" dirty="0" smtClean="0"/>
                    <a:t>    </a:t>
                  </a:r>
                  <a:endParaRPr lang="en-US" altLang="zh-CN" sz="2000" dirty="0" smtClean="0"/>
                </a:p>
                <a:p>
                  <a:pPr>
                    <a:lnSpc>
                      <a:spcPct val="150000"/>
                    </a:lnSpc>
                  </a:pPr>
                  <a:r>
                    <a:rPr lang="en-US" altLang="zh-CN" sz="2000" dirty="0" smtClean="0"/>
                    <a:t>    =</a:t>
                  </a:r>
                  <a14:m>
                    <m:oMath xmlns:m="http://schemas.openxmlformats.org/officeDocument/2006/math">
                      <m:rad>
                        <m:radPr>
                          <m:degHide m:val="on"/>
                          <m:ctrlPr>
                            <a:rPr lang="en-US" altLang="zh-CN" sz="2000" i="1" dirty="0" smtClean="0">
                              <a:latin typeface="Cambria Math"/>
                            </a:rPr>
                          </m:ctrlPr>
                        </m:radPr>
                        <m:deg/>
                        <m:e>
                          <m:r>
                            <a:rPr lang="en-US" altLang="zh-CN" sz="2000" b="0" i="1" dirty="0" smtClean="0">
                              <a:latin typeface="Cambria Math"/>
                            </a:rPr>
                            <m:t>(0.05</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r>
                            <a:rPr lang="en-US" altLang="zh-CN" sz="2000" b="0" i="1" dirty="0" smtClean="0">
                              <a:latin typeface="Cambria Math"/>
                            </a:rPr>
                            <m:t>+[</m:t>
                          </m:r>
                          <m:d>
                            <m:dPr>
                              <m:ctrlPr>
                                <a:rPr lang="en-US" altLang="zh-CN" sz="2000" b="0" i="1" dirty="0" smtClean="0">
                                  <a:latin typeface="Cambria Math"/>
                                </a:rPr>
                              </m:ctrlPr>
                            </m:dPr>
                            <m:e>
                              <m:r>
                                <a:rPr lang="en-US" altLang="zh-CN" sz="2000" b="0" i="1" dirty="0" smtClean="0">
                                  <a:latin typeface="Cambria Math"/>
                                </a:rPr>
                                <m:t>+0.037</m:t>
                              </m:r>
                            </m:e>
                          </m:d>
                          <m:r>
                            <a:rPr lang="en-US" altLang="zh-CN" sz="2000" b="0" i="1" dirty="0" smtClean="0">
                              <a:latin typeface="Cambria Math"/>
                            </a:rPr>
                            <m:t>−(−0.257)</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r>
                            <a:rPr lang="en-US" altLang="zh-CN" sz="2000" b="0" i="1" dirty="0" smtClean="0">
                              <a:latin typeface="Cambria Math"/>
                            </a:rPr>
                            <m:t> +(0.03</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e>
                      </m:rad>
                    </m:oMath>
                  </a14:m>
                  <a:endParaRPr lang="zh-CN" altLang="en-US" sz="2000" dirty="0"/>
                </a:p>
              </p:txBody>
            </p:sp>
          </mc:Choice>
          <mc:Fallback xmlns="">
            <p:sp>
              <p:nvSpPr>
                <p:cNvPr id="9" name="TextBox 8"/>
                <p:cNvSpPr txBox="1">
                  <a:spLocks noRot="1" noChangeAspect="1" noMove="1" noResize="1" noEditPoints="1" noAdjustHandles="1" noChangeArrowheads="1" noChangeShapeType="1" noTextEdit="1"/>
                </p:cNvSpPr>
                <p:nvPr/>
              </p:nvSpPr>
              <p:spPr>
                <a:xfrm>
                  <a:off x="757138" y="2601228"/>
                  <a:ext cx="6262640" cy="1524776"/>
                </a:xfrm>
                <a:prstGeom prst="rect">
                  <a:avLst/>
                </a:prstGeom>
                <a:blipFill rotWithShape="1">
                  <a:blip r:embed="rId7"/>
                  <a:stretch>
                    <a:fillRect b="-5600"/>
                  </a:stretch>
                </a:blipFill>
              </p:spPr>
              <p:txBody>
                <a:bodyPr/>
                <a:lstStyle/>
                <a:p>
                  <a:r>
                    <a:rPr lang="zh-CN" altLang="en-US">
                      <a:noFill/>
                    </a:rPr>
                    <a:t> </a:t>
                  </a:r>
                </a:p>
              </p:txBody>
            </p:sp>
          </mc:Fallback>
        </mc:AlternateContent>
        <p:sp>
          <p:nvSpPr>
            <p:cNvPr id="14" name="TextBox 13"/>
            <p:cNvSpPr txBox="1"/>
            <p:nvPr/>
          </p:nvSpPr>
          <p:spPr>
            <a:xfrm>
              <a:off x="1026942" y="4228625"/>
              <a:ext cx="1069144" cy="461665"/>
            </a:xfrm>
            <a:prstGeom prst="rect">
              <a:avLst/>
            </a:prstGeom>
            <a:noFill/>
          </p:spPr>
          <p:txBody>
            <a:bodyPr wrap="square" rtlCol="0">
              <a:spAutoFit/>
            </a:bodyPr>
            <a:lstStyle/>
            <a:p>
              <a:r>
                <a:rPr lang="en-US" altLang="zh-CN" dirty="0" smtClean="0"/>
                <a:t>= </a:t>
              </a:r>
              <a:r>
                <a:rPr lang="en-US" altLang="zh-CN" dirty="0" smtClean="0">
                  <a:solidFill>
                    <a:srgbClr val="FF0000"/>
                  </a:solidFill>
                </a:rPr>
                <a:t>0.3</a:t>
              </a:r>
              <a:endParaRPr lang="zh-CN" altLang="en-US" dirty="0">
                <a:solidFill>
                  <a:srgbClr val="FF0000"/>
                </a:solidFill>
              </a:endParaRPr>
            </a:p>
          </p:txBody>
        </p:sp>
      </p:grpSp>
      <mc:AlternateContent xmlns:mc="http://schemas.openxmlformats.org/markup-compatibility/2006" xmlns:a14="http://schemas.microsoft.com/office/drawing/2010/main">
        <mc:Choice Requires="a14">
          <p:sp>
            <p:nvSpPr>
              <p:cNvPr id="16" name="矩形 15"/>
              <p:cNvSpPr/>
              <p:nvPr/>
            </p:nvSpPr>
            <p:spPr>
              <a:xfrm>
                <a:off x="771205" y="4494127"/>
                <a:ext cx="8127642" cy="494623"/>
              </a:xfrm>
              <a:prstGeom prst="rect">
                <a:avLst/>
              </a:prstGeom>
            </p:spPr>
            <p:txBody>
              <a:bodyPr wrap="square">
                <a:spAutoFit/>
              </a:bodyPr>
              <a:lstStyle/>
              <a:p>
                <a:r>
                  <a:rPr lang="zh-CN" altLang="en-US" b="1" dirty="0" smtClean="0"/>
                  <a:t>校验结果说明计算无误</a:t>
                </a:r>
                <a:r>
                  <a:rPr lang="en-US" altLang="zh-CN" b="1" dirty="0"/>
                  <a:t>,</a:t>
                </a:r>
                <a:r>
                  <a:rPr lang="zh-CN" altLang="en-US" b="1" dirty="0"/>
                  <a:t>所以铣键槽的深度</a:t>
                </a:r>
                <a:r>
                  <a:rPr lang="en-US" altLang="zh-CN" b="1" dirty="0" smtClean="0"/>
                  <a:t>:</a:t>
                </a:r>
                <a14:m>
                  <m:oMath xmlns:m="http://schemas.openxmlformats.org/officeDocument/2006/math">
                    <m:sSubSup>
                      <m:sSubSupPr>
                        <m:ctrlPr>
                          <a:rPr lang="en-US" altLang="zh-CN" b="1" i="1" smtClean="0">
                            <a:solidFill>
                              <a:srgbClr val="FF0000"/>
                            </a:solidFill>
                            <a:latin typeface="Cambria Math"/>
                          </a:rPr>
                        </m:ctrlPr>
                      </m:sSubSupPr>
                      <m:e>
                        <m:r>
                          <a:rPr lang="en-US" altLang="zh-CN" b="1" i="1" smtClean="0">
                            <a:solidFill>
                              <a:srgbClr val="FF0000"/>
                            </a:solidFill>
                            <a:latin typeface="Cambria Math"/>
                          </a:rPr>
                          <m:t>𝟔𝟐</m:t>
                        </m:r>
                        <m:r>
                          <a:rPr lang="en-US" altLang="zh-CN" b="1" i="1" smtClean="0">
                            <a:solidFill>
                              <a:srgbClr val="FF0000"/>
                            </a:solidFill>
                            <a:latin typeface="Cambria Math"/>
                          </a:rPr>
                          <m:t>.</m:t>
                        </m:r>
                        <m:r>
                          <a:rPr lang="en-US" altLang="zh-CN" b="1" i="1" smtClean="0">
                            <a:solidFill>
                              <a:srgbClr val="FF0000"/>
                            </a:solidFill>
                            <a:latin typeface="Cambria Math"/>
                          </a:rPr>
                          <m:t>𝟐</m:t>
                        </m:r>
                      </m:e>
                      <m:sub>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𝟐𝟓𝟕</m:t>
                        </m:r>
                      </m:sub>
                      <m:sup>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𝟎𝟑𝟕</m:t>
                        </m:r>
                      </m:sup>
                    </m:sSubSup>
                  </m:oMath>
                </a14:m>
                <a:endParaRPr lang="en-US" altLang="zh-CN" b="1" dirty="0"/>
              </a:p>
            </p:txBody>
          </p:sp>
        </mc:Choice>
        <mc:Fallback xmlns="">
          <p:sp>
            <p:nvSpPr>
              <p:cNvPr id="16" name="矩形 15"/>
              <p:cNvSpPr>
                <a:spLocks noRot="1" noChangeAspect="1" noMove="1" noResize="1" noEditPoints="1" noAdjustHandles="1" noChangeArrowheads="1" noChangeShapeType="1" noTextEdit="1"/>
              </p:cNvSpPr>
              <p:nvPr/>
            </p:nvSpPr>
            <p:spPr>
              <a:xfrm>
                <a:off x="771205" y="4494127"/>
                <a:ext cx="8127642" cy="494623"/>
              </a:xfrm>
              <a:prstGeom prst="rect">
                <a:avLst/>
              </a:prstGeom>
              <a:blipFill rotWithShape="1">
                <a:blip r:embed="rId8"/>
                <a:stretch>
                  <a:fillRect l="-1200" t="-8642" b="-2716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7" name="矩形 16"/>
              <p:cNvSpPr/>
              <p:nvPr/>
            </p:nvSpPr>
            <p:spPr>
              <a:xfrm>
                <a:off x="119566" y="5001700"/>
                <a:ext cx="8194439" cy="1183466"/>
              </a:xfrm>
              <a:prstGeom prst="rect">
                <a:avLst/>
              </a:prstGeom>
            </p:spPr>
            <p:txBody>
              <a:bodyPr wrap="square">
                <a:spAutoFit/>
              </a:bodyPr>
              <a:lstStyle/>
              <a:p>
                <a:pPr>
                  <a:lnSpc>
                    <a:spcPts val="2880"/>
                  </a:lnSpc>
                </a:pPr>
                <a:r>
                  <a:rPr lang="zh-CN" altLang="en-US" b="1" dirty="0" smtClean="0"/>
                  <a:t>         将</a:t>
                </a:r>
                <a:r>
                  <a:rPr lang="zh-CN" altLang="en-US" b="1" dirty="0"/>
                  <a:t>上面结果与极值法求得的结果 </a:t>
                </a:r>
                <a14:m>
                  <m:oMath xmlns:m="http://schemas.openxmlformats.org/officeDocument/2006/math">
                    <m:sSubSup>
                      <m:sSubSupPr>
                        <m:ctrlPr>
                          <a:rPr lang="en-US" altLang="zh-CN" b="1" i="1" smtClean="0">
                            <a:solidFill>
                              <a:srgbClr val="FF0000"/>
                            </a:solidFill>
                            <a:latin typeface="Cambria Math"/>
                          </a:rPr>
                        </m:ctrlPr>
                      </m:sSubSupPr>
                      <m:e>
                        <m:r>
                          <a:rPr lang="en-US" altLang="zh-CN" b="1" i="1" smtClean="0">
                            <a:solidFill>
                              <a:srgbClr val="FF0000"/>
                            </a:solidFill>
                            <a:latin typeface="Cambria Math"/>
                          </a:rPr>
                          <m:t>𝟔𝟐</m:t>
                        </m:r>
                        <m:r>
                          <a:rPr lang="en-US" altLang="zh-CN" b="1" i="1" smtClean="0">
                            <a:solidFill>
                              <a:srgbClr val="FF0000"/>
                            </a:solidFill>
                            <a:latin typeface="Cambria Math"/>
                          </a:rPr>
                          <m:t>.</m:t>
                        </m:r>
                        <m:r>
                          <a:rPr lang="en-US" altLang="zh-CN" b="1" i="1" smtClean="0">
                            <a:solidFill>
                              <a:srgbClr val="FF0000"/>
                            </a:solidFill>
                            <a:latin typeface="Cambria Math"/>
                          </a:rPr>
                          <m:t>𝟐</m:t>
                        </m:r>
                      </m:e>
                      <m:sub>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𝟐𝟐</m:t>
                        </m:r>
                      </m:sub>
                      <m:sup>
                        <m:r>
                          <a:rPr lang="en-US" altLang="zh-CN" b="1" i="1" smtClean="0">
                            <a:solidFill>
                              <a:srgbClr val="FF0000"/>
                            </a:solidFill>
                            <a:latin typeface="Cambria Math"/>
                          </a:rPr>
                          <m:t>   </m:t>
                        </m:r>
                        <m:r>
                          <a:rPr lang="en-US" altLang="zh-CN" b="1" i="1" smtClean="0">
                            <a:solidFill>
                              <a:srgbClr val="FF0000"/>
                            </a:solidFill>
                            <a:latin typeface="Cambria Math"/>
                          </a:rPr>
                          <m:t>𝟎</m:t>
                        </m:r>
                      </m:sup>
                    </m:sSubSup>
                  </m:oMath>
                </a14:m>
                <a:r>
                  <a:rPr lang="en-US" altLang="zh-CN" b="1" dirty="0" smtClean="0">
                    <a:solidFill>
                      <a:srgbClr val="FF0000"/>
                    </a:solidFill>
                  </a:rPr>
                  <a:t>(</a:t>
                </a:r>
                <a:r>
                  <a:rPr lang="zh-CN" altLang="en-US" b="1" dirty="0" smtClean="0"/>
                  <a:t>见</a:t>
                </a:r>
                <a:r>
                  <a:rPr lang="zh-CN" altLang="en-US" b="1" dirty="0"/>
                  <a:t>例 </a:t>
                </a:r>
                <a:r>
                  <a:rPr lang="en-US" altLang="zh-CN" b="1" dirty="0" smtClean="0"/>
                  <a:t>11.6</a:t>
                </a:r>
                <a:r>
                  <a:rPr lang="en-US" altLang="zh-CN" b="1" dirty="0"/>
                  <a:t>) </a:t>
                </a:r>
                <a:r>
                  <a:rPr lang="zh-CN" altLang="en-US" b="1" dirty="0" smtClean="0"/>
                  <a:t>比较</a:t>
                </a:r>
                <a:r>
                  <a:rPr lang="en-US" altLang="zh-CN" b="1" dirty="0" smtClean="0"/>
                  <a:t>,</a:t>
                </a:r>
                <a:r>
                  <a:rPr lang="zh-CN" altLang="en-US" b="1" dirty="0" smtClean="0"/>
                  <a:t>可以看出</a:t>
                </a:r>
                <a:r>
                  <a:rPr lang="en-US" altLang="zh-CN" b="1" dirty="0" smtClean="0"/>
                  <a:t>,</a:t>
                </a:r>
                <a:r>
                  <a:rPr lang="zh-CN" altLang="en-US" b="1" dirty="0" smtClean="0"/>
                  <a:t>在</a:t>
                </a:r>
                <a:r>
                  <a:rPr lang="zh-CN" altLang="en-US" b="1" dirty="0"/>
                  <a:t>相同</a:t>
                </a:r>
                <a:r>
                  <a:rPr lang="zh-CN" altLang="en-US" b="1" dirty="0" smtClean="0"/>
                  <a:t>条件下</a:t>
                </a:r>
                <a:r>
                  <a:rPr lang="en-US" altLang="zh-CN" b="1" dirty="0" smtClean="0"/>
                  <a:t>,</a:t>
                </a:r>
                <a:r>
                  <a:rPr lang="zh-CN" altLang="en-US" b="1" dirty="0" smtClean="0"/>
                  <a:t>应用</a:t>
                </a:r>
                <a:r>
                  <a:rPr lang="zh-CN" altLang="en-US" b="1" dirty="0"/>
                  <a:t>概率法进行计算使组成环的公差扩大</a:t>
                </a:r>
                <a:r>
                  <a:rPr lang="zh-CN" altLang="en-US" b="1" dirty="0" smtClean="0"/>
                  <a:t>了</a:t>
                </a:r>
                <a:r>
                  <a:rPr lang="en-US" altLang="zh-CN" b="1" dirty="0" smtClean="0"/>
                  <a:t>,</a:t>
                </a:r>
                <a:r>
                  <a:rPr lang="zh-CN" altLang="en-US" b="1" dirty="0" smtClean="0"/>
                  <a:t>这</a:t>
                </a:r>
                <a:r>
                  <a:rPr lang="zh-CN" altLang="en-US" b="1" dirty="0"/>
                  <a:t>对于加工比较</a:t>
                </a:r>
                <a:r>
                  <a:rPr lang="zh-CN" altLang="en-US" b="1" dirty="0" smtClean="0"/>
                  <a:t>有利。</a:t>
                </a:r>
                <a:endParaRPr lang="zh-CN" altLang="en-US" b="1" dirty="0"/>
              </a:p>
            </p:txBody>
          </p:sp>
        </mc:Choice>
        <mc:Fallback xmlns="">
          <p:sp>
            <p:nvSpPr>
              <p:cNvPr id="17" name="矩形 16"/>
              <p:cNvSpPr>
                <a:spLocks noRot="1" noChangeAspect="1" noMove="1" noResize="1" noEditPoints="1" noAdjustHandles="1" noChangeArrowheads="1" noChangeShapeType="1" noTextEdit="1"/>
              </p:cNvSpPr>
              <p:nvPr/>
            </p:nvSpPr>
            <p:spPr>
              <a:xfrm>
                <a:off x="119566" y="5001700"/>
                <a:ext cx="8194439" cy="1183466"/>
              </a:xfrm>
              <a:prstGeom prst="rect">
                <a:avLst/>
              </a:prstGeom>
              <a:blipFill rotWithShape="1">
                <a:blip r:embed="rId9"/>
                <a:stretch>
                  <a:fillRect l="-1190" t="-6154" b="-10769"/>
                </a:stretch>
              </a:blipFill>
            </p:spPr>
            <p:txBody>
              <a:bodyPr/>
              <a:lstStyle/>
              <a:p>
                <a:r>
                  <a:rPr lang="zh-CN" altLang="en-US">
                    <a:noFill/>
                  </a:rPr>
                  <a:t> </a:t>
                </a:r>
              </a:p>
            </p:txBody>
          </p:sp>
        </mc:Fallback>
      </mc:AlternateContent>
      <p:pic>
        <p:nvPicPr>
          <p:cNvPr id="19"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6004" y="2041785"/>
            <a:ext cx="206692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图文框 17">
            <a:hlinkClick r:id="rId11"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extLst>
      <p:ext uri="{BB962C8B-B14F-4D97-AF65-F5344CB8AC3E}">
        <p14:creationId xmlns:p14="http://schemas.microsoft.com/office/powerpoint/2010/main" val="39768849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6" grpId="0"/>
      <p:bldP spid="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64</a:t>
            </a:fld>
            <a:endParaRPr lang="en-US" altLang="zh-CN"/>
          </a:p>
        </p:txBody>
      </p:sp>
      <p:sp>
        <p:nvSpPr>
          <p:cNvPr id="4" name="矩形 3"/>
          <p:cNvSpPr/>
          <p:nvPr/>
        </p:nvSpPr>
        <p:spPr>
          <a:xfrm>
            <a:off x="471271" y="343423"/>
            <a:ext cx="7083083" cy="1130246"/>
          </a:xfrm>
          <a:prstGeom prst="rect">
            <a:avLst/>
          </a:prstGeom>
        </p:spPr>
        <p:txBody>
          <a:bodyPr wrap="square">
            <a:spAutoFit/>
          </a:bodyPr>
          <a:lstStyle/>
          <a:p>
            <a:pPr>
              <a:lnSpc>
                <a:spcPct val="150000"/>
              </a:lnSpc>
            </a:pPr>
            <a:r>
              <a:rPr lang="en-US" altLang="zh-CN" b="1" dirty="0"/>
              <a:t>11. 3. </a:t>
            </a:r>
            <a:r>
              <a:rPr lang="en-US" altLang="zh-CN" b="1" dirty="0" smtClean="0"/>
              <a:t>4</a:t>
            </a:r>
            <a:r>
              <a:rPr lang="zh-CN" altLang="en-US" b="1" dirty="0" smtClean="0"/>
              <a:t> 反计算</a:t>
            </a:r>
            <a:r>
              <a:rPr lang="en-US" altLang="zh-CN" b="1" dirty="0" smtClean="0"/>
              <a:t>(</a:t>
            </a:r>
            <a:r>
              <a:rPr lang="zh-CN" altLang="en-US" b="1" dirty="0" smtClean="0"/>
              <a:t>设计计算</a:t>
            </a:r>
            <a:r>
              <a:rPr lang="en-US" altLang="zh-CN" b="1" dirty="0" smtClean="0"/>
              <a:t>)</a:t>
            </a:r>
            <a:endParaRPr lang="en-US" altLang="zh-CN" b="1" dirty="0"/>
          </a:p>
          <a:p>
            <a:pPr>
              <a:lnSpc>
                <a:spcPct val="150000"/>
              </a:lnSpc>
            </a:pPr>
            <a:r>
              <a:rPr lang="zh-CN" altLang="en-US" b="1" dirty="0"/>
              <a:t>例 </a:t>
            </a:r>
            <a:r>
              <a:rPr lang="en-US" altLang="zh-CN" b="1" dirty="0" smtClean="0"/>
              <a:t>11</a:t>
            </a:r>
            <a:r>
              <a:rPr lang="en-US" altLang="zh-CN" b="1" dirty="0"/>
              <a:t>. </a:t>
            </a:r>
            <a:r>
              <a:rPr lang="en-US" altLang="zh-CN" b="1" dirty="0" smtClean="0"/>
              <a:t>10</a:t>
            </a:r>
            <a:r>
              <a:rPr lang="zh-CN" altLang="en-US" b="1" dirty="0" smtClean="0"/>
              <a:t> 试用</a:t>
            </a:r>
            <a:r>
              <a:rPr lang="zh-CN" altLang="en-US" b="1" dirty="0"/>
              <a:t>概率法解</a:t>
            </a:r>
            <a:r>
              <a:rPr lang="zh-CN" altLang="en-US" b="1" dirty="0" smtClean="0"/>
              <a:t>例</a:t>
            </a:r>
            <a:r>
              <a:rPr lang="en-US" altLang="zh-CN" b="1" dirty="0" smtClean="0"/>
              <a:t>11</a:t>
            </a:r>
            <a:r>
              <a:rPr lang="en-US" altLang="zh-CN" b="1" dirty="0"/>
              <a:t>. 7 </a:t>
            </a:r>
            <a:r>
              <a:rPr lang="zh-CN" altLang="en-US" b="1" dirty="0" smtClean="0"/>
              <a:t>题。</a:t>
            </a:r>
            <a:endParaRPr lang="en-US" altLang="zh-CN" b="1" dirty="0" smtClean="0"/>
          </a:p>
        </p:txBody>
      </p:sp>
      <p:sp>
        <p:nvSpPr>
          <p:cNvPr id="5" name="矩形 4"/>
          <p:cNvSpPr/>
          <p:nvPr/>
        </p:nvSpPr>
        <p:spPr>
          <a:xfrm>
            <a:off x="467449" y="2455171"/>
            <a:ext cx="4450786" cy="2308324"/>
          </a:xfrm>
          <a:prstGeom prst="rect">
            <a:avLst/>
          </a:prstGeom>
        </p:spPr>
        <p:txBody>
          <a:bodyPr wrap="square">
            <a:spAutoFit/>
          </a:bodyPr>
          <a:lstStyle/>
          <a:p>
            <a:pPr>
              <a:lnSpc>
                <a:spcPct val="150000"/>
              </a:lnSpc>
            </a:pPr>
            <a:r>
              <a:rPr lang="zh-CN" altLang="en-US" b="1" dirty="0" smtClean="0"/>
              <a:t>解  </a:t>
            </a:r>
            <a:r>
              <a:rPr lang="en-US" altLang="zh-CN" b="1" dirty="0"/>
              <a:t>(1) </a:t>
            </a:r>
            <a:r>
              <a:rPr lang="zh-CN" altLang="en-US" b="1" dirty="0"/>
              <a:t>画尺寸链</a:t>
            </a:r>
            <a:r>
              <a:rPr lang="zh-CN" altLang="en-US" b="1" dirty="0" smtClean="0"/>
              <a:t>图  </a:t>
            </a:r>
            <a:endParaRPr lang="en-US" altLang="zh-CN" b="1" dirty="0" smtClean="0"/>
          </a:p>
          <a:p>
            <a:pPr>
              <a:lnSpc>
                <a:spcPct val="150000"/>
              </a:lnSpc>
            </a:pPr>
            <a:r>
              <a:rPr lang="en-US" altLang="zh-CN" b="1" dirty="0"/>
              <a:t> </a:t>
            </a:r>
            <a:r>
              <a:rPr lang="en-US" altLang="zh-CN" b="1" dirty="0" smtClean="0"/>
              <a:t>     (</a:t>
            </a:r>
            <a:r>
              <a:rPr lang="en-US" altLang="zh-CN" b="1" dirty="0"/>
              <a:t>2) </a:t>
            </a:r>
            <a:r>
              <a:rPr lang="zh-CN" altLang="en-US" b="1" dirty="0"/>
              <a:t>确定封闭</a:t>
            </a:r>
            <a:r>
              <a:rPr lang="zh-CN" altLang="en-US" b="1" dirty="0" smtClean="0"/>
              <a:t>环</a:t>
            </a:r>
            <a:endParaRPr lang="en-US" altLang="zh-CN" b="1" dirty="0" smtClean="0"/>
          </a:p>
          <a:p>
            <a:pPr>
              <a:lnSpc>
                <a:spcPct val="150000"/>
              </a:lnSpc>
            </a:pPr>
            <a:r>
              <a:rPr lang="en-US" altLang="zh-CN" b="1" dirty="0"/>
              <a:t> </a:t>
            </a:r>
            <a:r>
              <a:rPr lang="en-US" altLang="zh-CN" b="1" dirty="0" smtClean="0"/>
              <a:t>     (</a:t>
            </a:r>
            <a:r>
              <a:rPr lang="en-US" altLang="zh-CN" b="1" dirty="0"/>
              <a:t>3) </a:t>
            </a:r>
            <a:r>
              <a:rPr lang="zh-CN" altLang="en-US" b="1" dirty="0"/>
              <a:t>确定增、减</a:t>
            </a:r>
            <a:r>
              <a:rPr lang="zh-CN" altLang="en-US" b="1" dirty="0" smtClean="0"/>
              <a:t>环</a:t>
            </a:r>
            <a:endParaRPr lang="en-US" altLang="zh-CN" b="1" dirty="0" smtClean="0"/>
          </a:p>
          <a:p>
            <a:pPr>
              <a:lnSpc>
                <a:spcPct val="150000"/>
              </a:lnSpc>
            </a:pPr>
            <a:r>
              <a:rPr lang="en-US" altLang="zh-CN" b="1" dirty="0"/>
              <a:t> </a:t>
            </a:r>
            <a:r>
              <a:rPr lang="en-US" altLang="zh-CN" b="1" dirty="0" smtClean="0"/>
              <a:t>     </a:t>
            </a:r>
            <a:r>
              <a:rPr lang="zh-CN" altLang="en-US" b="1" dirty="0" smtClean="0"/>
              <a:t>以上</a:t>
            </a:r>
            <a:r>
              <a:rPr lang="zh-CN" altLang="en-US" b="1" dirty="0"/>
              <a:t>三步的解法同例 </a:t>
            </a:r>
            <a:r>
              <a:rPr lang="en-US" altLang="zh-CN" b="1" dirty="0"/>
              <a:t>11.7</a:t>
            </a:r>
            <a:r>
              <a:rPr lang="zh-CN" altLang="en-US" b="1" dirty="0"/>
              <a:t>。</a:t>
            </a: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520" y="1462677"/>
            <a:ext cx="7601200" cy="878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6635" y="2147062"/>
            <a:ext cx="269557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2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7354" y="4763495"/>
            <a:ext cx="295275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81494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5058"/>
                                        </p:tgtEl>
                                        <p:attrNameLst>
                                          <p:attrName>style.visibility</p:attrName>
                                        </p:attrNameLst>
                                      </p:cBhvr>
                                      <p:to>
                                        <p:strVal val="visible"/>
                                      </p:to>
                                    </p:set>
                                    <p:animEffect transition="in" filter="wipe(left)">
                                      <p:cBhvr>
                                        <p:cTn id="12" dur="500"/>
                                        <p:tgtEl>
                                          <p:spTgt spid="4505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5298"/>
                                        </p:tgtEl>
                                        <p:attrNameLst>
                                          <p:attrName>style.visibility</p:attrName>
                                        </p:attrNameLst>
                                      </p:cBhvr>
                                      <p:to>
                                        <p:strVal val="visible"/>
                                      </p:to>
                                    </p:set>
                                    <p:anim calcmode="lin" valueType="num">
                                      <p:cBhvr additive="base">
                                        <p:cTn id="17" dur="500" fill="hold"/>
                                        <p:tgtEl>
                                          <p:spTgt spid="55298"/>
                                        </p:tgtEl>
                                        <p:attrNameLst>
                                          <p:attrName>ppt_x</p:attrName>
                                        </p:attrNameLst>
                                      </p:cBhvr>
                                      <p:tavLst>
                                        <p:tav tm="0">
                                          <p:val>
                                            <p:strVal val="1+#ppt_w/2"/>
                                          </p:val>
                                        </p:tav>
                                        <p:tav tm="100000">
                                          <p:val>
                                            <p:strVal val="#ppt_x"/>
                                          </p:val>
                                        </p:tav>
                                      </p:tavLst>
                                    </p:anim>
                                    <p:anim calcmode="lin" valueType="num">
                                      <p:cBhvr additive="base">
                                        <p:cTn id="18" dur="500" fill="hold"/>
                                        <p:tgtEl>
                                          <p:spTgt spid="5529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5299"/>
                                        </p:tgtEl>
                                        <p:attrNameLst>
                                          <p:attrName>style.visibility</p:attrName>
                                        </p:attrNameLst>
                                      </p:cBhvr>
                                      <p:to>
                                        <p:strVal val="visible"/>
                                      </p:to>
                                    </p:set>
                                    <p:anim calcmode="lin" valueType="num">
                                      <p:cBhvr additive="base">
                                        <p:cTn id="28" dur="500" fill="hold"/>
                                        <p:tgtEl>
                                          <p:spTgt spid="55299"/>
                                        </p:tgtEl>
                                        <p:attrNameLst>
                                          <p:attrName>ppt_x</p:attrName>
                                        </p:attrNameLst>
                                      </p:cBhvr>
                                      <p:tavLst>
                                        <p:tav tm="0">
                                          <p:val>
                                            <p:strVal val="#ppt_x"/>
                                          </p:val>
                                        </p:tav>
                                        <p:tav tm="100000">
                                          <p:val>
                                            <p:strVal val="#ppt_x"/>
                                          </p:val>
                                        </p:tav>
                                      </p:tavLst>
                                    </p:anim>
                                    <p:anim calcmode="lin" valueType="num">
                                      <p:cBhvr additive="base">
                                        <p:cTn id="29" dur="500" fill="hold"/>
                                        <p:tgtEl>
                                          <p:spTgt spid="552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7309340" y="0"/>
            <a:ext cx="1905000" cy="457200"/>
          </a:xfrm>
        </p:spPr>
        <p:txBody>
          <a:bodyPr/>
          <a:lstStyle/>
          <a:p>
            <a:pPr>
              <a:defRPr/>
            </a:pPr>
            <a:fld id="{5E9F607A-22FE-41F6-8005-21C0059FFE27}" type="slidenum">
              <a:rPr lang="zh-CN" altLang="en-US" smtClean="0"/>
              <a:pPr>
                <a:defRPr/>
              </a:pPr>
              <a:t>65</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482127" y="310260"/>
                <a:ext cx="5431696" cy="2308324"/>
              </a:xfrm>
              <a:prstGeom prst="rect">
                <a:avLst/>
              </a:prstGeom>
            </p:spPr>
            <p:txBody>
              <a:bodyPr wrap="square">
                <a:spAutoFit/>
              </a:bodyPr>
              <a:lstStyle/>
              <a:p>
                <a:pPr>
                  <a:lnSpc>
                    <a:spcPct val="150000"/>
                  </a:lnSpc>
                </a:pPr>
                <a:r>
                  <a:rPr lang="en-US" altLang="zh-CN" b="1" dirty="0" smtClean="0"/>
                  <a:t>(4) </a:t>
                </a:r>
                <a:r>
                  <a:rPr lang="zh-CN" altLang="en-US" b="1" dirty="0" smtClean="0"/>
                  <a:t>计算</a:t>
                </a:r>
                <a:r>
                  <a:rPr lang="zh-CN" altLang="en-US" b="1" dirty="0"/>
                  <a:t>各组成环的</a:t>
                </a:r>
                <a:r>
                  <a:rPr lang="zh-CN" altLang="en-US" b="1" dirty="0" smtClean="0"/>
                  <a:t>上、下偏差</a:t>
                </a:r>
                <a:endParaRPr lang="en-US" altLang="zh-CN" b="1" dirty="0" smtClean="0"/>
              </a:p>
              <a:p>
                <a:pPr>
                  <a:lnSpc>
                    <a:spcPct val="150000"/>
                  </a:lnSpc>
                </a:pPr>
                <a:r>
                  <a:rPr lang="zh-CN" altLang="en-US" b="1" dirty="0" smtClean="0"/>
                  <a:t>① 选定</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𝟒</m:t>
                        </m:r>
                      </m:sub>
                    </m:sSub>
                  </m:oMath>
                </a14:m>
                <a:r>
                  <a:rPr lang="zh-CN" altLang="en-US" b="1" dirty="0" smtClean="0"/>
                  <a:t>为“协调环”</a:t>
                </a:r>
                <a:endParaRPr lang="en-US" altLang="zh-CN" b="1" dirty="0" smtClean="0"/>
              </a:p>
              <a:p>
                <a:pPr>
                  <a:lnSpc>
                    <a:spcPct val="150000"/>
                  </a:lnSpc>
                </a:pPr>
                <a:r>
                  <a:rPr lang="zh-CN" altLang="en-US" b="1" dirty="0"/>
                  <a:t>②</a:t>
                </a:r>
                <a:r>
                  <a:rPr lang="zh-CN" altLang="en-US" b="1" dirty="0" smtClean="0"/>
                  <a:t> 计算</a:t>
                </a:r>
                <a:r>
                  <a:rPr lang="zh-CN" altLang="en-US" b="1" dirty="0"/>
                  <a:t>封闭环的公称尺寸和</a:t>
                </a:r>
                <a:r>
                  <a:rPr lang="zh-CN" altLang="en-US" b="1" dirty="0" smtClean="0"/>
                  <a:t>上、下偏差</a:t>
                </a:r>
                <a:r>
                  <a:rPr lang="zh-CN" altLang="en-US" b="1" dirty="0"/>
                  <a:t>及</a:t>
                </a:r>
                <a:r>
                  <a:rPr lang="zh-CN" altLang="en-US" b="1" dirty="0" smtClean="0"/>
                  <a:t>公差</a:t>
                </a:r>
                <a:r>
                  <a:rPr lang="zh-CN" altLang="en-US" b="1" dirty="0"/>
                  <a:t>。</a:t>
                </a:r>
                <a:r>
                  <a:rPr lang="zh-CN" altLang="en-US" b="1" dirty="0" smtClean="0"/>
                  <a:t>由式</a:t>
                </a:r>
                <a:r>
                  <a:rPr lang="en-US" altLang="zh-CN" b="1" dirty="0" smtClean="0"/>
                  <a:t>(11.1</a:t>
                </a:r>
                <a:r>
                  <a:rPr lang="en-US" altLang="zh-CN" b="1" dirty="0"/>
                  <a:t>) </a:t>
                </a:r>
                <a:r>
                  <a:rPr lang="zh-CN" altLang="en-US" b="1" dirty="0" smtClean="0"/>
                  <a:t>得</a:t>
                </a:r>
                <a:endParaRPr lang="zh-CN" altLang="en-US" b="1" dirty="0"/>
              </a:p>
            </p:txBody>
          </p:sp>
        </mc:Choice>
        <mc:Fallback xmlns="">
          <p:sp>
            <p:nvSpPr>
              <p:cNvPr id="3" name="矩形 2"/>
              <p:cNvSpPr>
                <a:spLocks noRot="1" noChangeAspect="1" noMove="1" noResize="1" noEditPoints="1" noAdjustHandles="1" noChangeArrowheads="1" noChangeShapeType="1" noTextEdit="1"/>
              </p:cNvSpPr>
              <p:nvPr/>
            </p:nvSpPr>
            <p:spPr>
              <a:xfrm>
                <a:off x="482127" y="310260"/>
                <a:ext cx="5431696" cy="2308324"/>
              </a:xfrm>
              <a:prstGeom prst="rect">
                <a:avLst/>
              </a:prstGeom>
              <a:blipFill rotWithShape="1">
                <a:blip r:embed="rId2"/>
                <a:stretch>
                  <a:fillRect l="-1684" b="-237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514555" y="2426848"/>
                <a:ext cx="7339820"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m:t>
                        </m:r>
                        <m:r>
                          <a:rPr lang="en-US" altLang="zh-CN" b="0" i="1" dirty="0" smtClean="0">
                            <a:latin typeface="Cambria Math"/>
                          </a:rPr>
                          <m:t>𝐴</m:t>
                        </m:r>
                      </m:e>
                      <m:sub>
                        <m:r>
                          <a:rPr lang="en-US" altLang="zh-CN" b="0" i="1" dirty="0" smtClean="0">
                            <a:latin typeface="Cambria Math"/>
                          </a:rPr>
                          <m:t>1</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2</m:t>
                        </m:r>
                      </m:sub>
                    </m:sSub>
                  </m:oMath>
                </a14:m>
                <a:r>
                  <a:rPr lang="en-US" altLang="zh-CN" dirty="0" smtClean="0"/>
                  <a:t>) - (</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3</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4</m:t>
                        </m:r>
                      </m:sub>
                    </m:sSub>
                  </m:oMath>
                </a14:m>
                <a:r>
                  <a:rPr lang="en-US" altLang="zh-CN" dirty="0" smtClean="0"/>
                  <a:t>+</a:t>
                </a:r>
                <a14:m>
                  <m:oMath xmlns:m="http://schemas.openxmlformats.org/officeDocument/2006/math">
                    <m:sSub>
                      <m:sSubPr>
                        <m:ctrlPr>
                          <a:rPr lang="en-US" altLang="zh-CN" i="1" dirty="0">
                            <a:latin typeface="Cambria Math"/>
                          </a:rPr>
                        </m:ctrlPr>
                      </m:sSubPr>
                      <m:e>
                        <m:r>
                          <a:rPr lang="en-US" altLang="zh-CN" i="1" dirty="0">
                            <a:latin typeface="Cambria Math"/>
                          </a:rPr>
                          <m:t>𝐴</m:t>
                        </m:r>
                      </m:e>
                      <m:sub>
                        <m:r>
                          <a:rPr lang="en-US" altLang="zh-CN" b="0" i="1" dirty="0" smtClean="0">
                            <a:latin typeface="Cambria Math"/>
                          </a:rPr>
                          <m:t>5</m:t>
                        </m:r>
                      </m:sub>
                    </m:sSub>
                  </m:oMath>
                </a14:m>
                <a:r>
                  <a:rPr lang="en-US" altLang="zh-CN" dirty="0" smtClean="0"/>
                  <a:t>)=(101+50)-(5+140+5)=</a:t>
                </a:r>
                <a:r>
                  <a:rPr lang="en-US" altLang="zh-CN" dirty="0" smtClean="0">
                    <a:solidFill>
                      <a:srgbClr val="FF0000"/>
                    </a:solidFill>
                  </a:rPr>
                  <a:t>1</a:t>
                </a:r>
                <a:r>
                  <a:rPr lang="en-US" altLang="zh-CN" dirty="0" smtClean="0"/>
                  <a:t>mm</a:t>
                </a:r>
                <a:endParaRPr lang="zh-CN" alt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514555" y="2426848"/>
                <a:ext cx="7339820" cy="461665"/>
              </a:xfrm>
              <a:prstGeom prst="rect">
                <a:avLst/>
              </a:prstGeom>
              <a:blipFill rotWithShape="1">
                <a:blip r:embed="rId4"/>
                <a:stretch>
                  <a:fillRect l="-166" t="-10526" b="-2894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403247" y="2965106"/>
                <a:ext cx="5281334"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zh-CN" altLang="en-US" i="1">
                            <a:latin typeface="Cambria Math"/>
                          </a:rPr>
                          <m:t>则有</m:t>
                        </m:r>
                        <m:r>
                          <a:rPr lang="zh-CN" altLang="en-US" b="0" i="1" smtClean="0">
                            <a:latin typeface="Cambria Math"/>
                          </a:rPr>
                          <m:t>：</m:t>
                        </m:r>
                        <m:r>
                          <m:rPr>
                            <m:sty m:val="p"/>
                          </m:rPr>
                          <a:rPr lang="en-US" altLang="zh-CN" b="0" i="0" smtClean="0">
                            <a:latin typeface="Cambria Math"/>
                          </a:rPr>
                          <m:t>ES</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r>
                          <m:rPr>
                            <m:sty m:val="p"/>
                          </m:rPr>
                          <a:rPr lang="en-US" altLang="zh-CN" b="0" i="0" dirty="0" smtClean="0">
                            <a:latin typeface="Cambria Math"/>
                          </a:rPr>
                          <m:t>max</m:t>
                        </m:r>
                      </m:sub>
                    </m:sSub>
                    <m:r>
                      <a:rPr lang="en-US" altLang="zh-CN" b="0" i="1" dirty="0" smtClean="0">
                        <a:latin typeface="Cambria Math"/>
                      </a:rPr>
                      <m:t>−</m:t>
                    </m:r>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sub>
                    </m:sSub>
                  </m:oMath>
                </a14:m>
                <a:r>
                  <a:rPr lang="en-US" altLang="zh-CN" dirty="0" smtClean="0"/>
                  <a:t>=1.75-1=</a:t>
                </a:r>
                <a:r>
                  <a:rPr lang="en-US" altLang="zh-CN" dirty="0" smtClean="0">
                    <a:solidFill>
                      <a:srgbClr val="FF0000"/>
                    </a:solidFill>
                  </a:rPr>
                  <a:t>+0.75</a:t>
                </a:r>
                <a:endParaRPr lang="zh-CN" altLang="en-US" dirty="0">
                  <a:solidFill>
                    <a:srgbClr val="FF0000"/>
                  </a:solidFill>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403247" y="2965106"/>
                <a:ext cx="5281334" cy="461665"/>
              </a:xfrm>
              <a:prstGeom prst="rect">
                <a:avLst/>
              </a:prstGeom>
              <a:blipFill rotWithShape="1">
                <a:blip r:embed="rId5"/>
                <a:stretch>
                  <a:fillRect l="-923" t="-10526" b="-2894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5409814" y="2919160"/>
                <a:ext cx="3192648"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m:rPr>
                            <m:sty m:val="p"/>
                          </m:rPr>
                          <a:rPr lang="en-US" altLang="zh-CN" b="0" i="0" smtClean="0">
                            <a:latin typeface="Cambria Math"/>
                          </a:rPr>
                          <m:t>EI</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r>
                          <m:rPr>
                            <m:sty m:val="p"/>
                          </m:rPr>
                          <a:rPr lang="en-US" altLang="zh-CN" b="0" i="0" dirty="0" smtClean="0">
                            <a:latin typeface="Cambria Math"/>
                          </a:rPr>
                          <m:t>min</m:t>
                        </m:r>
                      </m:sub>
                    </m:sSub>
                    <m:r>
                      <a:rPr lang="en-US" altLang="zh-CN" b="0" i="1" dirty="0" smtClean="0">
                        <a:latin typeface="Cambria Math"/>
                      </a:rPr>
                      <m:t>−</m:t>
                    </m:r>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sub>
                    </m:sSub>
                  </m:oMath>
                </a14:m>
                <a:r>
                  <a:rPr lang="en-US" altLang="zh-CN" dirty="0" smtClean="0"/>
                  <a:t>=1-1=</a:t>
                </a:r>
                <a:r>
                  <a:rPr lang="en-US" altLang="zh-CN" dirty="0" smtClean="0">
                    <a:solidFill>
                      <a:srgbClr val="FF0000"/>
                    </a:solidFill>
                  </a:rPr>
                  <a:t>0</a:t>
                </a:r>
                <a:endParaRPr lang="zh-CN" altLang="en-US" dirty="0">
                  <a:solidFill>
                    <a:srgbClr val="FF0000"/>
                  </a:solidFill>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5409814" y="2919160"/>
                <a:ext cx="3192648" cy="461665"/>
              </a:xfrm>
              <a:prstGeom prst="rect">
                <a:avLst/>
              </a:prstGeom>
              <a:blipFill rotWithShape="1">
                <a:blip r:embed="rId6"/>
                <a:stretch>
                  <a:fillRect l="-382" t="-10526" r="-763" b="-2894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1091350" y="3461541"/>
                <a:ext cx="4999981"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r>
                          <m:rPr>
                            <m:sty m:val="p"/>
                          </m:rPr>
                          <a:rPr lang="en-US" altLang="zh-CN" b="0" i="0" dirty="0" smtClean="0">
                            <a:latin typeface="Cambria Math"/>
                          </a:rPr>
                          <m:t>max</m:t>
                        </m:r>
                      </m:sub>
                    </m:sSub>
                    <m:r>
                      <a:rPr lang="en-US" altLang="zh-CN" b="0" i="1" dirty="0" smtClean="0">
                        <a:latin typeface="Cambria Math"/>
                      </a:rPr>
                      <m:t>−</m:t>
                    </m:r>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r>
                          <m:rPr>
                            <m:sty m:val="p"/>
                          </m:rPr>
                          <a:rPr lang="en-US" altLang="zh-CN" b="0" i="0" dirty="0" smtClean="0">
                            <a:latin typeface="Cambria Math"/>
                          </a:rPr>
                          <m:t>min</m:t>
                        </m:r>
                      </m:sub>
                    </m:sSub>
                  </m:oMath>
                </a14:m>
                <a:r>
                  <a:rPr lang="en-US" altLang="zh-CN" dirty="0" smtClean="0"/>
                  <a:t>=1.75-1=</a:t>
                </a:r>
                <a:r>
                  <a:rPr lang="en-US" altLang="zh-CN" dirty="0" smtClean="0">
                    <a:solidFill>
                      <a:srgbClr val="FF0000"/>
                    </a:solidFill>
                  </a:rPr>
                  <a:t>0.75</a:t>
                </a:r>
                <a:r>
                  <a:rPr lang="en-US" altLang="zh-CN" dirty="0" smtClean="0"/>
                  <a:t>mm</a:t>
                </a:r>
                <a:endParaRPr lang="zh-CN" altLang="en-US" dirty="0"/>
              </a:p>
            </p:txBody>
          </p:sp>
        </mc:Choice>
        <mc:Fallback xmlns="">
          <p:sp>
            <p:nvSpPr>
              <p:cNvPr id="9" name="TextBox 8"/>
              <p:cNvSpPr txBox="1">
                <a:spLocks noRot="1" noChangeAspect="1" noMove="1" noResize="1" noEditPoints="1" noAdjustHandles="1" noChangeArrowheads="1" noChangeShapeType="1" noTextEdit="1"/>
              </p:cNvSpPr>
              <p:nvPr/>
            </p:nvSpPr>
            <p:spPr>
              <a:xfrm>
                <a:off x="1091350" y="3461541"/>
                <a:ext cx="4999981" cy="461665"/>
              </a:xfrm>
              <a:prstGeom prst="rect">
                <a:avLst/>
              </a:prstGeom>
              <a:blipFill rotWithShape="1">
                <a:blip r:embed="rId7"/>
                <a:stretch>
                  <a:fillRect l="-244" t="-10526" b="-28947"/>
                </a:stretch>
              </a:blipFill>
            </p:spPr>
            <p:txBody>
              <a:bodyPr/>
              <a:lstStyle/>
              <a:p>
                <a:r>
                  <a:rPr lang="zh-CN" altLang="en-US">
                    <a:noFill/>
                  </a:rPr>
                  <a:t> </a:t>
                </a:r>
              </a:p>
            </p:txBody>
          </p:sp>
        </mc:Fallback>
      </mc:AlternateContent>
      <p:sp>
        <p:nvSpPr>
          <p:cNvPr id="10" name="矩形 9"/>
          <p:cNvSpPr/>
          <p:nvPr/>
        </p:nvSpPr>
        <p:spPr>
          <a:xfrm>
            <a:off x="674359" y="3859347"/>
            <a:ext cx="5126591" cy="461665"/>
          </a:xfrm>
          <a:prstGeom prst="rect">
            <a:avLst/>
          </a:prstGeom>
        </p:spPr>
        <p:txBody>
          <a:bodyPr wrap="square">
            <a:spAutoFit/>
          </a:bodyPr>
          <a:lstStyle/>
          <a:p>
            <a:r>
              <a:rPr lang="zh-CN" altLang="en-US" b="1" dirty="0" smtClean="0"/>
              <a:t>③ 确定各组成环公差</a:t>
            </a:r>
            <a:endParaRPr lang="zh-CN" altLang="en-US" dirty="0"/>
          </a:p>
        </p:txBody>
      </p:sp>
      <mc:AlternateContent xmlns:mc="http://schemas.openxmlformats.org/markup-compatibility/2006" xmlns:a14="http://schemas.microsoft.com/office/drawing/2010/main">
        <mc:Choice Requires="a14">
          <p:sp>
            <p:nvSpPr>
              <p:cNvPr id="11" name="矩形 10"/>
              <p:cNvSpPr/>
              <p:nvPr/>
            </p:nvSpPr>
            <p:spPr>
              <a:xfrm>
                <a:off x="214226" y="4277618"/>
                <a:ext cx="8299465" cy="1200329"/>
              </a:xfrm>
              <a:prstGeom prst="rect">
                <a:avLst/>
              </a:prstGeom>
            </p:spPr>
            <p:txBody>
              <a:bodyPr wrap="square">
                <a:spAutoFit/>
              </a:bodyPr>
              <a:lstStyle/>
              <a:p>
                <a:pPr>
                  <a:lnSpc>
                    <a:spcPct val="150000"/>
                  </a:lnSpc>
                </a:pPr>
                <a:r>
                  <a:rPr lang="zh-CN" altLang="en-US" b="1" dirty="0" smtClean="0"/>
                  <a:t>        设</a:t>
                </a:r>
                <a:r>
                  <a:rPr lang="zh-CN" altLang="en-US" b="1" dirty="0"/>
                  <a:t>各组成环的公差相等且等于平均公差</a:t>
                </a:r>
                <a:r>
                  <a:rPr lang="zh-CN" altLang="en-US" b="1" dirty="0" smtClean="0"/>
                  <a:t>值</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𝑻</m:t>
                        </m:r>
                      </m:e>
                      <m:sub>
                        <m:r>
                          <a:rPr lang="en-US" altLang="zh-CN" b="1" i="0" dirty="0" smtClean="0">
                            <a:latin typeface="Cambria Math"/>
                          </a:rPr>
                          <m:t>𝐚𝐯</m:t>
                        </m:r>
                      </m:sub>
                    </m:sSub>
                  </m:oMath>
                </a14:m>
                <a:r>
                  <a:rPr lang="en-US" altLang="zh-CN" b="1" dirty="0" smtClean="0"/>
                  <a:t> ,</a:t>
                </a:r>
                <a:r>
                  <a:rPr lang="zh-CN" altLang="en-US" b="1" dirty="0" smtClean="0"/>
                  <a:t>根据式</a:t>
                </a:r>
                <a:r>
                  <a:rPr lang="en-US" altLang="zh-CN" b="1" dirty="0" smtClean="0"/>
                  <a:t>(11.9</a:t>
                </a:r>
                <a:r>
                  <a:rPr lang="en-US" altLang="zh-CN" b="1" dirty="0"/>
                  <a:t>) </a:t>
                </a:r>
                <a:r>
                  <a:rPr lang="zh-CN" altLang="en-US" b="1" dirty="0" smtClean="0"/>
                  <a:t>首先</a:t>
                </a:r>
                <a:r>
                  <a:rPr lang="zh-CN" altLang="en-US" b="1" dirty="0"/>
                  <a:t>算出此时各组成环的平均公差值为</a:t>
                </a:r>
              </a:p>
            </p:txBody>
          </p:sp>
        </mc:Choice>
        <mc:Fallback xmlns="">
          <p:sp>
            <p:nvSpPr>
              <p:cNvPr id="11" name="矩形 10"/>
              <p:cNvSpPr>
                <a:spLocks noRot="1" noChangeAspect="1" noMove="1" noResize="1" noEditPoints="1" noAdjustHandles="1" noChangeArrowheads="1" noChangeShapeType="1" noTextEdit="1"/>
              </p:cNvSpPr>
              <p:nvPr/>
            </p:nvSpPr>
            <p:spPr>
              <a:xfrm>
                <a:off x="214226" y="4277618"/>
                <a:ext cx="8299465" cy="1200329"/>
              </a:xfrm>
              <a:prstGeom prst="rect">
                <a:avLst/>
              </a:prstGeom>
              <a:blipFill rotWithShape="1">
                <a:blip r:embed="rId8"/>
                <a:stretch>
                  <a:fillRect l="-1101" b="-558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1091349" y="5443071"/>
                <a:ext cx="4999981" cy="653384"/>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r>
                          <m:rPr>
                            <m:sty m:val="p"/>
                          </m:rPr>
                          <a:rPr lang="en-US" altLang="zh-CN" b="0" i="0" smtClean="0">
                            <a:latin typeface="Cambria Math"/>
                          </a:rPr>
                          <m:t>av</m:t>
                        </m:r>
                      </m:sub>
                    </m:sSub>
                  </m:oMath>
                </a14:m>
                <a:r>
                  <a:rPr lang="en-US" altLang="zh-CN" dirty="0" smtClean="0"/>
                  <a:t> = </a:t>
                </a:r>
                <a14:m>
                  <m:oMath xmlns:m="http://schemas.openxmlformats.org/officeDocument/2006/math">
                    <m:f>
                      <m:fPr>
                        <m:ctrlPr>
                          <a:rPr lang="en-US" altLang="zh-CN" i="1" dirty="0" smtClean="0">
                            <a:latin typeface="Cambria Math"/>
                          </a:rPr>
                        </m:ctrlPr>
                      </m:fPr>
                      <m:num>
                        <m:sSub>
                          <m:sSubPr>
                            <m:ctrlPr>
                              <a:rPr lang="en-US" altLang="zh-CN" i="1" dirty="0" smtClean="0">
                                <a:latin typeface="Cambria Math"/>
                              </a:rPr>
                            </m:ctrlPr>
                          </m:sSubPr>
                          <m:e>
                            <m:r>
                              <a:rPr lang="en-US" altLang="zh-CN" b="0" i="1" dirty="0" smtClean="0">
                                <a:latin typeface="Cambria Math"/>
                              </a:rPr>
                              <m:t>𝑇</m:t>
                            </m:r>
                          </m:e>
                          <m:sub>
                            <m:r>
                              <a:rPr lang="en-US" altLang="zh-CN" b="0" i="1" dirty="0" smtClean="0">
                                <a:latin typeface="Cambria Math"/>
                              </a:rPr>
                              <m:t>0</m:t>
                            </m:r>
                          </m:sub>
                        </m:sSub>
                      </m:num>
                      <m:den>
                        <m:rad>
                          <m:radPr>
                            <m:degHide m:val="on"/>
                            <m:ctrlPr>
                              <a:rPr lang="en-US" altLang="zh-CN" i="1" dirty="0" smtClean="0">
                                <a:latin typeface="Cambria Math"/>
                              </a:rPr>
                            </m:ctrlPr>
                          </m:radPr>
                          <m:deg/>
                          <m:e>
                            <m:r>
                              <a:rPr lang="en-US" altLang="zh-CN" b="0" i="1" dirty="0" smtClean="0">
                                <a:latin typeface="Cambria Math"/>
                              </a:rPr>
                              <m:t>𝑛</m:t>
                            </m:r>
                            <m:r>
                              <a:rPr lang="en-US" altLang="zh-CN" b="0" i="1" dirty="0" smtClean="0">
                                <a:latin typeface="Cambria Math"/>
                              </a:rPr>
                              <m:t>−1</m:t>
                            </m:r>
                          </m:e>
                        </m:rad>
                      </m:den>
                    </m:f>
                  </m:oMath>
                </a14:m>
                <a:r>
                  <a:rPr lang="zh-CN" altLang="en-US" dirty="0" smtClean="0"/>
                  <a:t> </a:t>
                </a:r>
                <a:r>
                  <a:rPr lang="en-US" altLang="zh-CN" dirty="0" smtClean="0"/>
                  <a:t>=</a:t>
                </a:r>
                <a14:m>
                  <m:oMath xmlns:m="http://schemas.openxmlformats.org/officeDocument/2006/math">
                    <m:f>
                      <m:fPr>
                        <m:ctrlPr>
                          <a:rPr lang="en-US" altLang="zh-CN" i="1" dirty="0" smtClean="0">
                            <a:latin typeface="Cambria Math"/>
                          </a:rPr>
                        </m:ctrlPr>
                      </m:fPr>
                      <m:num>
                        <m:r>
                          <a:rPr lang="en-US" altLang="zh-CN" b="0" i="1" dirty="0" smtClean="0">
                            <a:latin typeface="Cambria Math"/>
                          </a:rPr>
                          <m:t>0.75</m:t>
                        </m:r>
                      </m:num>
                      <m:den>
                        <m:rad>
                          <m:radPr>
                            <m:degHide m:val="on"/>
                            <m:ctrlPr>
                              <a:rPr lang="en-US" altLang="zh-CN" i="1" dirty="0" smtClean="0">
                                <a:latin typeface="Cambria Math"/>
                              </a:rPr>
                            </m:ctrlPr>
                          </m:radPr>
                          <m:deg/>
                          <m:e>
                            <m:r>
                              <a:rPr lang="en-US" altLang="zh-CN" b="0" i="1" dirty="0" smtClean="0">
                                <a:latin typeface="Cambria Math"/>
                              </a:rPr>
                              <m:t>6−1</m:t>
                            </m:r>
                          </m:e>
                        </m:rad>
                      </m:den>
                    </m:f>
                  </m:oMath>
                </a14:m>
                <a:r>
                  <a:rPr lang="zh-CN" altLang="en-US" dirty="0" smtClean="0"/>
                  <a:t> </a:t>
                </a:r>
                <a14:m>
                  <m:oMath xmlns:m="http://schemas.openxmlformats.org/officeDocument/2006/math">
                    <m:r>
                      <a:rPr lang="zh-CN" altLang="en-US" i="1" dirty="0" smtClean="0">
                        <a:latin typeface="Cambria Math"/>
                      </a:rPr>
                      <m:t>≈</m:t>
                    </m:r>
                    <m:r>
                      <a:rPr lang="en-US" altLang="zh-CN" b="0" i="1" dirty="0" smtClean="0">
                        <a:latin typeface="Cambria Math"/>
                      </a:rPr>
                      <m:t>0.34</m:t>
                    </m:r>
                    <m:r>
                      <m:rPr>
                        <m:sty m:val="p"/>
                      </m:rPr>
                      <a:rPr lang="en-US" altLang="zh-CN" b="0" i="0" dirty="0" smtClean="0">
                        <a:latin typeface="Cambria Math"/>
                      </a:rPr>
                      <m:t>mm</m:t>
                    </m:r>
                  </m:oMath>
                </a14:m>
                <a:endParaRPr lang="zh-CN" alt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1091349" y="5443071"/>
                <a:ext cx="4999981" cy="653384"/>
              </a:xfrm>
              <a:prstGeom prst="rect">
                <a:avLst/>
              </a:prstGeom>
              <a:blipFill rotWithShape="1">
                <a:blip r:embed="rId9"/>
                <a:stretch>
                  <a:fillRect b="-3738"/>
                </a:stretch>
              </a:blipFill>
            </p:spPr>
            <p:txBody>
              <a:bodyPr/>
              <a:lstStyle/>
              <a:p>
                <a:r>
                  <a:rPr lang="zh-CN" altLang="en-US">
                    <a:noFill/>
                  </a:rPr>
                  <a:t> </a:t>
                </a:r>
              </a:p>
            </p:txBody>
          </p:sp>
        </mc:Fallback>
      </mc:AlternateContent>
      <p:pic>
        <p:nvPicPr>
          <p:cNvPr id="13"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29607" y="531743"/>
            <a:ext cx="295275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01945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P spid="11" grpId="0"/>
      <p:bldP spid="1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66</a:t>
            </a:fld>
            <a:endParaRPr lang="en-US" altLang="zh-CN"/>
          </a:p>
        </p:txBody>
      </p:sp>
      <mc:AlternateContent xmlns:mc="http://schemas.openxmlformats.org/markup-compatibility/2006" xmlns:a14="http://schemas.microsoft.com/office/drawing/2010/main">
        <mc:Choice Requires="a14">
          <p:sp>
            <p:nvSpPr>
              <p:cNvPr id="4" name="TextBox 3"/>
              <p:cNvSpPr txBox="1"/>
              <p:nvPr/>
            </p:nvSpPr>
            <p:spPr>
              <a:xfrm>
                <a:off x="725591" y="290476"/>
                <a:ext cx="4999981" cy="653384"/>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r>
                          <m:rPr>
                            <m:sty m:val="p"/>
                          </m:rPr>
                          <a:rPr lang="en-US" altLang="zh-CN" b="0" i="0" smtClean="0">
                            <a:latin typeface="Cambria Math"/>
                          </a:rPr>
                          <m:t>av</m:t>
                        </m:r>
                      </m:sub>
                    </m:sSub>
                  </m:oMath>
                </a14:m>
                <a:r>
                  <a:rPr lang="en-US" altLang="zh-CN" dirty="0" smtClean="0"/>
                  <a:t> = </a:t>
                </a:r>
                <a14:m>
                  <m:oMath xmlns:m="http://schemas.openxmlformats.org/officeDocument/2006/math">
                    <m:f>
                      <m:fPr>
                        <m:ctrlPr>
                          <a:rPr lang="en-US" altLang="zh-CN" i="1" dirty="0" smtClean="0">
                            <a:latin typeface="Cambria Math"/>
                          </a:rPr>
                        </m:ctrlPr>
                      </m:fPr>
                      <m:num>
                        <m:sSub>
                          <m:sSubPr>
                            <m:ctrlPr>
                              <a:rPr lang="en-US" altLang="zh-CN" i="1" dirty="0" smtClean="0">
                                <a:latin typeface="Cambria Math"/>
                              </a:rPr>
                            </m:ctrlPr>
                          </m:sSubPr>
                          <m:e>
                            <m:r>
                              <a:rPr lang="en-US" altLang="zh-CN" b="0" i="1" dirty="0" smtClean="0">
                                <a:latin typeface="Cambria Math"/>
                              </a:rPr>
                              <m:t>𝑇</m:t>
                            </m:r>
                          </m:e>
                          <m:sub>
                            <m:r>
                              <a:rPr lang="en-US" altLang="zh-CN" b="0" i="1" dirty="0" smtClean="0">
                                <a:latin typeface="Cambria Math"/>
                              </a:rPr>
                              <m:t>0</m:t>
                            </m:r>
                          </m:sub>
                        </m:sSub>
                      </m:num>
                      <m:den>
                        <m:rad>
                          <m:radPr>
                            <m:degHide m:val="on"/>
                            <m:ctrlPr>
                              <a:rPr lang="en-US" altLang="zh-CN" i="1" dirty="0" smtClean="0">
                                <a:latin typeface="Cambria Math"/>
                              </a:rPr>
                            </m:ctrlPr>
                          </m:radPr>
                          <m:deg/>
                          <m:e>
                            <m:r>
                              <a:rPr lang="en-US" altLang="zh-CN" b="0" i="1" dirty="0" smtClean="0">
                                <a:latin typeface="Cambria Math"/>
                              </a:rPr>
                              <m:t>𝑛</m:t>
                            </m:r>
                            <m:r>
                              <a:rPr lang="en-US" altLang="zh-CN" b="0" i="1" dirty="0" smtClean="0">
                                <a:latin typeface="Cambria Math"/>
                              </a:rPr>
                              <m:t>−1</m:t>
                            </m:r>
                          </m:e>
                        </m:rad>
                      </m:den>
                    </m:f>
                  </m:oMath>
                </a14:m>
                <a:r>
                  <a:rPr lang="zh-CN" altLang="en-US" dirty="0" smtClean="0"/>
                  <a:t> </a:t>
                </a:r>
                <a:r>
                  <a:rPr lang="en-US" altLang="zh-CN" dirty="0" smtClean="0"/>
                  <a:t>=</a:t>
                </a:r>
                <a14:m>
                  <m:oMath xmlns:m="http://schemas.openxmlformats.org/officeDocument/2006/math">
                    <m:f>
                      <m:fPr>
                        <m:ctrlPr>
                          <a:rPr lang="en-US" altLang="zh-CN" i="1" dirty="0" smtClean="0">
                            <a:latin typeface="Cambria Math"/>
                          </a:rPr>
                        </m:ctrlPr>
                      </m:fPr>
                      <m:num>
                        <m:r>
                          <a:rPr lang="en-US" altLang="zh-CN" b="0" i="1" dirty="0" smtClean="0">
                            <a:latin typeface="Cambria Math"/>
                          </a:rPr>
                          <m:t>0.75</m:t>
                        </m:r>
                      </m:num>
                      <m:den>
                        <m:rad>
                          <m:radPr>
                            <m:degHide m:val="on"/>
                            <m:ctrlPr>
                              <a:rPr lang="en-US" altLang="zh-CN" i="1" dirty="0" smtClean="0">
                                <a:latin typeface="Cambria Math"/>
                              </a:rPr>
                            </m:ctrlPr>
                          </m:radPr>
                          <m:deg/>
                          <m:e>
                            <m:r>
                              <a:rPr lang="en-US" altLang="zh-CN" b="0" i="1" dirty="0" smtClean="0">
                                <a:latin typeface="Cambria Math"/>
                              </a:rPr>
                              <m:t>6−1</m:t>
                            </m:r>
                          </m:e>
                        </m:rad>
                      </m:den>
                    </m:f>
                  </m:oMath>
                </a14:m>
                <a:r>
                  <a:rPr lang="zh-CN" altLang="en-US" dirty="0" smtClean="0"/>
                  <a:t> </a:t>
                </a:r>
                <a14:m>
                  <m:oMath xmlns:m="http://schemas.openxmlformats.org/officeDocument/2006/math">
                    <m:r>
                      <a:rPr lang="zh-CN" altLang="en-US" i="1" dirty="0" smtClean="0">
                        <a:latin typeface="Cambria Math"/>
                      </a:rPr>
                      <m:t>≈</m:t>
                    </m:r>
                    <m:r>
                      <a:rPr lang="en-US" altLang="zh-CN" b="0" i="1" dirty="0" smtClean="0">
                        <a:latin typeface="Cambria Math"/>
                      </a:rPr>
                      <m:t>0.34</m:t>
                    </m:r>
                    <m:r>
                      <m:rPr>
                        <m:sty m:val="p"/>
                      </m:rPr>
                      <a:rPr lang="en-US" altLang="zh-CN" b="0" i="0" dirty="0" smtClean="0">
                        <a:latin typeface="Cambria Math"/>
                      </a:rPr>
                      <m:t>mm</m:t>
                    </m:r>
                  </m:oMath>
                </a14:m>
                <a:endParaRPr lang="zh-CN" alt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725591" y="290476"/>
                <a:ext cx="4999981" cy="653384"/>
              </a:xfrm>
              <a:prstGeom prst="rect">
                <a:avLst/>
              </a:prstGeom>
              <a:blipFill rotWithShape="1">
                <a:blip r:embed="rId2"/>
                <a:stretch>
                  <a:fillRect b="-37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119590" y="834320"/>
                <a:ext cx="5296486" cy="1684244"/>
              </a:xfrm>
              <a:prstGeom prst="rect">
                <a:avLst/>
              </a:prstGeom>
            </p:spPr>
            <p:txBody>
              <a:bodyPr wrap="square">
                <a:spAutoFit/>
              </a:bodyPr>
              <a:lstStyle/>
              <a:p>
                <a:pPr>
                  <a:lnSpc>
                    <a:spcPct val="150000"/>
                  </a:lnSpc>
                </a:pPr>
                <a:r>
                  <a:rPr lang="zh-CN" altLang="en-US" b="1" dirty="0" smtClean="0"/>
                  <a:t>        同理</a:t>
                </a:r>
                <a:r>
                  <a:rPr lang="en-US" altLang="zh-CN" b="1" dirty="0" smtClean="0"/>
                  <a:t>,</a:t>
                </a:r>
                <a:r>
                  <a:rPr lang="zh-CN" altLang="en-US" b="1" dirty="0" smtClean="0"/>
                  <a:t>以</a:t>
                </a:r>
                <a14:m>
                  <m:oMath xmlns:m="http://schemas.openxmlformats.org/officeDocument/2006/math">
                    <m:sSub>
                      <m:sSubPr>
                        <m:ctrlPr>
                          <a:rPr lang="en-US" altLang="zh-CN" b="1" i="1" smtClean="0">
                            <a:latin typeface="Cambria Math"/>
                          </a:rPr>
                        </m:ctrlPr>
                      </m:sSubPr>
                      <m:e>
                        <m:r>
                          <a:rPr lang="en-US" altLang="zh-CN" b="1" i="1" smtClean="0">
                            <a:latin typeface="Cambria Math"/>
                          </a:rPr>
                          <m:t>𝑻</m:t>
                        </m:r>
                      </m:e>
                      <m:sub>
                        <m:r>
                          <a:rPr lang="en-US" altLang="zh-CN" b="1" i="0" smtClean="0">
                            <a:latin typeface="Cambria Math"/>
                          </a:rPr>
                          <m:t>𝐚𝐯</m:t>
                        </m:r>
                      </m:sub>
                    </m:sSub>
                  </m:oMath>
                </a14:m>
                <a:r>
                  <a:rPr lang="zh-CN" altLang="en-US" b="1" dirty="0" smtClean="0"/>
                  <a:t>为参考</a:t>
                </a:r>
                <a:r>
                  <a:rPr lang="en-US" altLang="zh-CN" b="1" dirty="0" smtClean="0"/>
                  <a:t>,</a:t>
                </a:r>
                <a:r>
                  <a:rPr lang="zh-CN" altLang="en-US" b="1" dirty="0" smtClean="0"/>
                  <a:t>按</a:t>
                </a:r>
                <a:r>
                  <a:rPr lang="zh-CN" altLang="en-US" b="1" dirty="0"/>
                  <a:t>各组成环加工的难易</a:t>
                </a:r>
                <a:r>
                  <a:rPr lang="zh-CN" altLang="en-US" b="1" dirty="0" smtClean="0"/>
                  <a:t>程度</a:t>
                </a:r>
                <a:r>
                  <a:rPr lang="en-US" altLang="zh-CN" b="1" dirty="0" smtClean="0"/>
                  <a:t>,</a:t>
                </a:r>
                <a:r>
                  <a:rPr lang="zh-CN" altLang="en-US" b="1" dirty="0" smtClean="0"/>
                  <a:t>调整</a:t>
                </a:r>
                <a:r>
                  <a:rPr lang="zh-CN" altLang="en-US" b="1" dirty="0"/>
                  <a:t>各环</a:t>
                </a:r>
                <a:r>
                  <a:rPr lang="zh-CN" altLang="en-US" b="1" dirty="0" smtClean="0"/>
                  <a:t>公差</a:t>
                </a:r>
                <a:r>
                  <a:rPr lang="en-US" altLang="zh-CN" b="1" dirty="0" smtClean="0"/>
                  <a:t>,</a:t>
                </a:r>
                <a:r>
                  <a:rPr lang="zh-CN" altLang="en-US" b="1" dirty="0" smtClean="0"/>
                  <a:t>并</a:t>
                </a:r>
                <a:r>
                  <a:rPr lang="zh-CN" altLang="en-US" b="1" dirty="0"/>
                  <a:t>考虑选用</a:t>
                </a:r>
                <a:r>
                  <a:rPr lang="zh-CN" altLang="en-US" b="1" dirty="0" smtClean="0"/>
                  <a:t>标准</a:t>
                </a:r>
                <a:r>
                  <a:rPr lang="zh-CN" altLang="en-US" b="1" dirty="0"/>
                  <a:t>公差</a:t>
                </a:r>
                <a:r>
                  <a:rPr lang="zh-CN" altLang="en-US" b="1" dirty="0" smtClean="0"/>
                  <a:t>表</a:t>
                </a:r>
                <a:r>
                  <a:rPr lang="en-US" altLang="zh-CN" b="1" dirty="0" smtClean="0"/>
                  <a:t>3.2</a:t>
                </a:r>
                <a:r>
                  <a:rPr lang="zh-CN" altLang="en-US" b="1" dirty="0" smtClean="0"/>
                  <a:t>，则有</a:t>
                </a:r>
                <a:endParaRPr lang="zh-CN" altLang="en-US" b="1" dirty="0"/>
              </a:p>
            </p:txBody>
          </p:sp>
        </mc:Choice>
        <mc:Fallback xmlns="">
          <p:sp>
            <p:nvSpPr>
              <p:cNvPr id="6" name="矩形 5"/>
              <p:cNvSpPr>
                <a:spLocks noRot="1" noChangeAspect="1" noMove="1" noResize="1" noEditPoints="1" noAdjustHandles="1" noChangeArrowheads="1" noChangeShapeType="1" noTextEdit="1"/>
              </p:cNvSpPr>
              <p:nvPr/>
            </p:nvSpPr>
            <p:spPr>
              <a:xfrm>
                <a:off x="119590" y="834320"/>
                <a:ext cx="5296486" cy="1684244"/>
              </a:xfrm>
              <a:prstGeom prst="rect">
                <a:avLst/>
              </a:prstGeom>
              <a:blipFill rotWithShape="1">
                <a:blip r:embed="rId4"/>
                <a:stretch>
                  <a:fillRect l="-1843" r="-1037" b="-79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462715" y="2420906"/>
                <a:ext cx="1856950" cy="49340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m:t>
                            </m:r>
                          </m:sub>
                        </m:sSub>
                      </m:sub>
                    </m:sSub>
                  </m:oMath>
                </a14:m>
                <a:r>
                  <a:rPr lang="en-US" altLang="zh-CN" dirty="0" smtClean="0"/>
                  <a:t>=0.54</a:t>
                </a:r>
                <a:endParaRPr lang="zh-CN" altLang="en-US" dirty="0"/>
              </a:p>
            </p:txBody>
          </p:sp>
        </mc:Choice>
        <mc:Fallback xmlns="">
          <p:sp>
            <p:nvSpPr>
              <p:cNvPr id="7" name="TextBox 6"/>
              <p:cNvSpPr txBox="1">
                <a:spLocks noRot="1" noChangeAspect="1" noMove="1" noResize="1" noEditPoints="1" noAdjustHandles="1" noChangeArrowheads="1" noChangeShapeType="1" noTextEdit="1"/>
              </p:cNvSpPr>
              <p:nvPr/>
            </p:nvSpPr>
            <p:spPr>
              <a:xfrm>
                <a:off x="462715" y="2420906"/>
                <a:ext cx="1856950" cy="493405"/>
              </a:xfrm>
              <a:prstGeom prst="rect">
                <a:avLst/>
              </a:prstGeom>
              <a:blipFill rotWithShape="1">
                <a:blip r:embed="rId5"/>
                <a:stretch>
                  <a:fillRect l="-984" t="-9877" b="-2098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1920580" y="2420906"/>
                <a:ext cx="1856950" cy="49340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2</m:t>
                            </m:r>
                          </m:sub>
                        </m:sSub>
                      </m:sub>
                    </m:sSub>
                  </m:oMath>
                </a14:m>
                <a:r>
                  <a:rPr lang="en-US" altLang="zh-CN" dirty="0" smtClean="0"/>
                  <a:t>=0.39</a:t>
                </a:r>
                <a:endParaRPr lang="zh-CN" altLang="en-US" dirty="0"/>
              </a:p>
            </p:txBody>
          </p:sp>
        </mc:Choice>
        <mc:Fallback xmlns="">
          <p:sp>
            <p:nvSpPr>
              <p:cNvPr id="9" name="TextBox 8"/>
              <p:cNvSpPr txBox="1">
                <a:spLocks noRot="1" noChangeAspect="1" noMove="1" noResize="1" noEditPoints="1" noAdjustHandles="1" noChangeArrowheads="1" noChangeShapeType="1" noTextEdit="1"/>
              </p:cNvSpPr>
              <p:nvPr/>
            </p:nvSpPr>
            <p:spPr>
              <a:xfrm>
                <a:off x="1920580" y="2420906"/>
                <a:ext cx="1856950" cy="493405"/>
              </a:xfrm>
              <a:prstGeom prst="rect">
                <a:avLst/>
              </a:prstGeom>
              <a:blipFill rotWithShape="1">
                <a:blip r:embed="rId6"/>
                <a:stretch>
                  <a:fillRect l="-656" t="-9877" b="-20988"/>
                </a:stretch>
              </a:blipFill>
            </p:spPr>
            <p:txBody>
              <a:bodyPr/>
              <a:lstStyle/>
              <a:p>
                <a:r>
                  <a:rPr lang="zh-CN" altLang="en-US">
                    <a:noFill/>
                  </a:rPr>
                  <a:t> </a:t>
                </a:r>
              </a:p>
            </p:txBody>
          </p:sp>
        </mc:Fallback>
      </mc:AlternateContent>
      <p:pic>
        <p:nvPicPr>
          <p:cNvPr id="4505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82511" y="1831552"/>
            <a:ext cx="5295900"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1" name="TextBox 10"/>
              <p:cNvSpPr txBox="1"/>
              <p:nvPr/>
            </p:nvSpPr>
            <p:spPr>
              <a:xfrm>
                <a:off x="504919" y="2916426"/>
                <a:ext cx="2549475" cy="495520"/>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3</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𝑇</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5</m:t>
                            </m:r>
                          </m:sub>
                        </m:sSub>
                      </m:sub>
                    </m:sSub>
                  </m:oMath>
                </a14:m>
                <a:r>
                  <a:rPr lang="en-US" altLang="zh-CN" dirty="0" smtClean="0"/>
                  <a:t>=0.048</a:t>
                </a:r>
                <a:endParaRPr lang="zh-CN" alt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504919" y="2916426"/>
                <a:ext cx="2549475" cy="495520"/>
              </a:xfrm>
              <a:prstGeom prst="rect">
                <a:avLst/>
              </a:prstGeom>
              <a:blipFill rotWithShape="1">
                <a:blip r:embed="rId8"/>
                <a:stretch>
                  <a:fillRect l="-718" t="-9756" b="-19512"/>
                </a:stretch>
              </a:blipFill>
            </p:spPr>
            <p:txBody>
              <a:bodyPr/>
              <a:lstStyle/>
              <a:p>
                <a:r>
                  <a:rPr lang="zh-CN" altLang="en-US">
                    <a:noFill/>
                  </a:rPr>
                  <a:t> </a:t>
                </a:r>
              </a:p>
            </p:txBody>
          </p:sp>
        </mc:Fallback>
      </mc:AlternateContent>
      <p:sp>
        <p:nvSpPr>
          <p:cNvPr id="8" name="椭圆 7"/>
          <p:cNvSpPr/>
          <p:nvPr/>
        </p:nvSpPr>
        <p:spPr bwMode="auto">
          <a:xfrm>
            <a:off x="7248612" y="4603621"/>
            <a:ext cx="590843" cy="457200"/>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14" name="椭圆 13"/>
          <p:cNvSpPr/>
          <p:nvPr/>
        </p:nvSpPr>
        <p:spPr bwMode="auto">
          <a:xfrm>
            <a:off x="7248611" y="4142902"/>
            <a:ext cx="590843" cy="327073"/>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15" name="椭圆 14"/>
          <p:cNvSpPr/>
          <p:nvPr/>
        </p:nvSpPr>
        <p:spPr bwMode="auto">
          <a:xfrm>
            <a:off x="6443007" y="3084309"/>
            <a:ext cx="590843" cy="457200"/>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mc:AlternateContent xmlns:mc="http://schemas.openxmlformats.org/markup-compatibility/2006" xmlns:a14="http://schemas.microsoft.com/office/drawing/2010/main">
        <mc:Choice Requires="a14">
          <p:sp>
            <p:nvSpPr>
              <p:cNvPr id="10" name="矩形 9"/>
              <p:cNvSpPr/>
              <p:nvPr/>
            </p:nvSpPr>
            <p:spPr>
              <a:xfrm>
                <a:off x="91454" y="3445488"/>
                <a:ext cx="3397089" cy="1197828"/>
              </a:xfrm>
              <a:prstGeom prst="rect">
                <a:avLst/>
              </a:prstGeom>
            </p:spPr>
            <p:txBody>
              <a:bodyPr wrap="square">
                <a:spAutoFit/>
              </a:bodyPr>
              <a:lstStyle/>
              <a:p>
                <a:pPr>
                  <a:lnSpc>
                    <a:spcPct val="150000"/>
                  </a:lnSpc>
                </a:pPr>
                <a:r>
                  <a:rPr lang="zh-CN" altLang="en-US" b="1" dirty="0" smtClean="0"/>
                  <a:t>     为了满足式</a:t>
                </a:r>
                <a:r>
                  <a:rPr lang="en-US" altLang="zh-CN" b="1" dirty="0" smtClean="0"/>
                  <a:t>(11.9</a:t>
                </a:r>
                <a:r>
                  <a:rPr lang="en-US" altLang="zh-CN" b="1" dirty="0"/>
                  <a:t>) </a:t>
                </a:r>
                <a:r>
                  <a:rPr lang="zh-CN" altLang="en-US" b="1" dirty="0" smtClean="0"/>
                  <a:t>的要求</a:t>
                </a:r>
                <a:r>
                  <a:rPr lang="en-US" altLang="zh-CN" b="1" dirty="0" smtClean="0"/>
                  <a:t>,</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𝑻</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𝟒</m:t>
                            </m:r>
                          </m:sub>
                        </m:sSub>
                      </m:sub>
                    </m:sSub>
                  </m:oMath>
                </a14:m>
                <a:r>
                  <a:rPr lang="zh-CN" altLang="en-US" b="1" dirty="0" smtClean="0"/>
                  <a:t>应</a:t>
                </a:r>
                <a:r>
                  <a:rPr lang="zh-CN" altLang="en-US" b="1" dirty="0"/>
                  <a:t>进行</a:t>
                </a:r>
                <a:r>
                  <a:rPr lang="zh-CN" altLang="en-US" b="1" dirty="0" smtClean="0"/>
                  <a:t>计算</a:t>
                </a:r>
                <a:r>
                  <a:rPr lang="en-US" altLang="zh-CN" b="1" dirty="0" smtClean="0"/>
                  <a:t>,</a:t>
                </a:r>
                <a:r>
                  <a:rPr lang="zh-CN" altLang="en-US" b="1" dirty="0" smtClean="0"/>
                  <a:t>即</a:t>
                </a:r>
                <a:endParaRPr lang="zh-CN" altLang="en-US" b="1" dirty="0"/>
              </a:p>
            </p:txBody>
          </p:sp>
        </mc:Choice>
        <mc:Fallback xmlns="">
          <p:sp>
            <p:nvSpPr>
              <p:cNvPr id="10" name="矩形 9"/>
              <p:cNvSpPr>
                <a:spLocks noRot="1" noChangeAspect="1" noMove="1" noResize="1" noEditPoints="1" noAdjustHandles="1" noChangeArrowheads="1" noChangeShapeType="1" noTextEdit="1"/>
              </p:cNvSpPr>
              <p:nvPr/>
            </p:nvSpPr>
            <p:spPr>
              <a:xfrm>
                <a:off x="91454" y="3445488"/>
                <a:ext cx="3397089" cy="1197828"/>
              </a:xfrm>
              <a:prstGeom prst="rect">
                <a:avLst/>
              </a:prstGeom>
              <a:blipFill rotWithShape="1">
                <a:blip r:embed="rId9"/>
                <a:stretch>
                  <a:fillRect l="-2693" b="-81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223344" y="4648160"/>
                <a:ext cx="3554165" cy="718658"/>
              </a:xfrm>
              <a:prstGeom prst="rect">
                <a:avLst/>
              </a:prstGeom>
              <a:noFill/>
            </p:spPr>
            <p:txBody>
              <a:bodyPr wrap="square" rtlCol="0">
                <a:spAutoFit/>
              </a:bodyPr>
              <a:lstStyle/>
              <a:p>
                <a14:m>
                  <m:oMath xmlns:m="http://schemas.openxmlformats.org/officeDocument/2006/math">
                    <m:sSub>
                      <m:sSubPr>
                        <m:ctrlPr>
                          <a:rPr lang="en-US" altLang="zh-CN" sz="2000" i="1" smtClean="0">
                            <a:latin typeface="Cambria Math"/>
                          </a:rPr>
                        </m:ctrlPr>
                      </m:sSubPr>
                      <m:e>
                        <m:r>
                          <a:rPr lang="en-US" altLang="zh-CN" sz="2000" b="0" i="1" smtClean="0">
                            <a:latin typeface="Cambria Math"/>
                          </a:rPr>
                          <m:t>𝑇</m:t>
                        </m:r>
                      </m:e>
                      <m:sub>
                        <m:sSub>
                          <m:sSubPr>
                            <m:ctrlPr>
                              <a:rPr lang="en-US" altLang="zh-CN" sz="2000" i="1" smtClean="0">
                                <a:latin typeface="Cambria Math"/>
                              </a:rPr>
                            </m:ctrlPr>
                          </m:sSubPr>
                          <m:e>
                            <m:r>
                              <a:rPr lang="en-US" altLang="zh-CN" sz="2000" b="0" i="1" smtClean="0">
                                <a:latin typeface="Cambria Math"/>
                              </a:rPr>
                              <m:t>𝐴</m:t>
                            </m:r>
                          </m:e>
                          <m:sub>
                            <m:r>
                              <a:rPr lang="en-US" altLang="zh-CN" sz="2000" b="0" i="1" smtClean="0">
                                <a:latin typeface="Cambria Math"/>
                              </a:rPr>
                              <m:t>4</m:t>
                            </m:r>
                          </m:sub>
                        </m:sSub>
                      </m:sub>
                    </m:sSub>
                  </m:oMath>
                </a14:m>
                <a:r>
                  <a:rPr lang="en-US" altLang="zh-CN" sz="2000" dirty="0" smtClean="0"/>
                  <a:t>=</a:t>
                </a:r>
                <a14:m>
                  <m:oMath xmlns:m="http://schemas.openxmlformats.org/officeDocument/2006/math">
                    <m:rad>
                      <m:radPr>
                        <m:degHide m:val="on"/>
                        <m:ctrlPr>
                          <a:rPr lang="en-US" altLang="zh-CN" sz="2000" i="1" dirty="0" smtClean="0">
                            <a:latin typeface="Cambria Math"/>
                          </a:rPr>
                        </m:ctrlPr>
                      </m:radPr>
                      <m:deg/>
                      <m:e>
                        <m:sSubSup>
                          <m:sSubSupPr>
                            <m:ctrlPr>
                              <a:rPr lang="en-US" altLang="zh-CN" sz="2000" i="1" dirty="0" smtClean="0">
                                <a:latin typeface="Cambria Math"/>
                              </a:rPr>
                            </m:ctrlPr>
                          </m:sSubSupPr>
                          <m:e>
                            <m:r>
                              <a:rPr lang="en-US" altLang="zh-CN" sz="2000" b="0" i="1" dirty="0" smtClean="0">
                                <a:latin typeface="Cambria Math"/>
                              </a:rPr>
                              <m:t>𝑇</m:t>
                            </m:r>
                          </m:e>
                          <m:sub>
                            <m:r>
                              <a:rPr lang="en-US" altLang="zh-CN" sz="2000" b="0" i="1" dirty="0" smtClean="0">
                                <a:latin typeface="Cambria Math"/>
                              </a:rPr>
                              <m:t>0</m:t>
                            </m:r>
                          </m:sub>
                          <m:sup>
                            <m:r>
                              <a:rPr lang="en-US" altLang="zh-CN" sz="2000" b="0" i="1" dirty="0" smtClean="0">
                                <a:latin typeface="Cambria Math"/>
                              </a:rPr>
                              <m:t>2</m:t>
                            </m:r>
                          </m:sup>
                        </m:sSubSup>
                        <m:r>
                          <a:rPr lang="en-US" altLang="zh-CN" sz="2000" b="0" i="1" dirty="0" smtClean="0">
                            <a:latin typeface="Cambria Math"/>
                          </a:rPr>
                          <m:t>−</m:t>
                        </m:r>
                        <m:d>
                          <m:dPr>
                            <m:ctrlPr>
                              <a:rPr lang="en-US" altLang="zh-CN" sz="2000" b="0" i="1" dirty="0" smtClean="0">
                                <a:latin typeface="Cambria Math"/>
                              </a:rPr>
                            </m:ctrlPr>
                          </m:dPr>
                          <m:e>
                            <m:sSubSup>
                              <m:sSubSupPr>
                                <m:ctrlPr>
                                  <a:rPr lang="en-US" altLang="zh-CN" sz="2000" b="0" i="1" dirty="0" smtClean="0">
                                    <a:latin typeface="Cambria Math"/>
                                  </a:rPr>
                                </m:ctrlPr>
                              </m:sSubSupPr>
                              <m:e>
                                <m:r>
                                  <a:rPr lang="en-US" altLang="zh-CN" sz="2000" b="0" i="1" dirty="0" smtClean="0">
                                    <a:latin typeface="Cambria Math"/>
                                  </a:rPr>
                                  <m:t>𝐴</m:t>
                                </m:r>
                              </m:e>
                              <m:sub>
                                <m:sSub>
                                  <m:sSubPr>
                                    <m:ctrlPr>
                                      <a:rPr lang="en-US" altLang="zh-CN" sz="2000" b="0" i="1" dirty="0" smtClean="0">
                                        <a:latin typeface="Cambria Math"/>
                                      </a:rPr>
                                    </m:ctrlPr>
                                  </m:sSubPr>
                                  <m:e>
                                    <m:r>
                                      <a:rPr lang="en-US" altLang="zh-CN" sz="2000" b="0" i="1" dirty="0" smtClean="0">
                                        <a:latin typeface="Cambria Math"/>
                                      </a:rPr>
                                      <m:t>𝐴</m:t>
                                    </m:r>
                                  </m:e>
                                  <m:sub>
                                    <m:r>
                                      <a:rPr lang="en-US" altLang="zh-CN" sz="2000" b="0" i="1" dirty="0" smtClean="0">
                                        <a:latin typeface="Cambria Math"/>
                                      </a:rPr>
                                      <m:t>1</m:t>
                                    </m:r>
                                  </m:sub>
                                </m:sSub>
                              </m:sub>
                              <m:sup>
                                <m:r>
                                  <a:rPr lang="en-US" altLang="zh-CN" sz="2000" b="0" i="1" dirty="0" smtClean="0">
                                    <a:latin typeface="Cambria Math"/>
                                  </a:rPr>
                                  <m:t>2</m:t>
                                </m:r>
                              </m:sup>
                            </m:sSubSup>
                            <m:r>
                              <a:rPr lang="en-US" altLang="zh-CN" sz="2000" b="0" i="1" dirty="0" smtClean="0">
                                <a:latin typeface="Cambria Math"/>
                              </a:rPr>
                              <m:t>+</m:t>
                            </m:r>
                            <m:sSubSup>
                              <m:sSubSupPr>
                                <m:ctrlPr>
                                  <a:rPr lang="en-US" altLang="zh-CN" sz="2000" b="0" i="1" dirty="0" smtClean="0">
                                    <a:latin typeface="Cambria Math"/>
                                  </a:rPr>
                                </m:ctrlPr>
                              </m:sSubSupPr>
                              <m:e>
                                <m:r>
                                  <a:rPr lang="en-US" altLang="zh-CN" sz="2000" b="0" i="1" dirty="0" smtClean="0">
                                    <a:latin typeface="Cambria Math"/>
                                  </a:rPr>
                                  <m:t>𝐴</m:t>
                                </m:r>
                              </m:e>
                              <m:sub>
                                <m:sSub>
                                  <m:sSubPr>
                                    <m:ctrlPr>
                                      <a:rPr lang="en-US" altLang="zh-CN" sz="2000" b="0" i="1" dirty="0" smtClean="0">
                                        <a:latin typeface="Cambria Math"/>
                                      </a:rPr>
                                    </m:ctrlPr>
                                  </m:sSubPr>
                                  <m:e>
                                    <m:r>
                                      <a:rPr lang="en-US" altLang="zh-CN" sz="2000" b="0" i="1" dirty="0" smtClean="0">
                                        <a:latin typeface="Cambria Math"/>
                                      </a:rPr>
                                      <m:t>𝐴</m:t>
                                    </m:r>
                                  </m:e>
                                  <m:sub>
                                    <m:r>
                                      <a:rPr lang="en-US" altLang="zh-CN" sz="2000" b="0" i="1" dirty="0" smtClean="0">
                                        <a:latin typeface="Cambria Math"/>
                                      </a:rPr>
                                      <m:t>2</m:t>
                                    </m:r>
                                  </m:sub>
                                </m:sSub>
                              </m:sub>
                              <m:sup>
                                <m:r>
                                  <a:rPr lang="en-US" altLang="zh-CN" sz="2000" b="0" i="1" dirty="0" smtClean="0">
                                    <a:latin typeface="Cambria Math"/>
                                  </a:rPr>
                                  <m:t>2</m:t>
                                </m:r>
                              </m:sup>
                            </m:sSubSup>
                            <m:r>
                              <a:rPr lang="en-US" altLang="zh-CN" sz="2000" b="0" i="1" dirty="0" smtClean="0">
                                <a:latin typeface="Cambria Math"/>
                              </a:rPr>
                              <m:t>+2</m:t>
                            </m:r>
                            <m:sSubSup>
                              <m:sSubSupPr>
                                <m:ctrlPr>
                                  <a:rPr lang="en-US" altLang="zh-CN" sz="2000" b="0" i="1" dirty="0" smtClean="0">
                                    <a:latin typeface="Cambria Math"/>
                                  </a:rPr>
                                </m:ctrlPr>
                              </m:sSubSupPr>
                              <m:e>
                                <m:r>
                                  <a:rPr lang="en-US" altLang="zh-CN" sz="2000" b="0" i="1" dirty="0" smtClean="0">
                                    <a:latin typeface="Cambria Math"/>
                                  </a:rPr>
                                  <m:t>𝑇</m:t>
                                </m:r>
                              </m:e>
                              <m:sub>
                                <m:sSub>
                                  <m:sSubPr>
                                    <m:ctrlPr>
                                      <a:rPr lang="en-US" altLang="zh-CN" sz="2000" b="0" i="1" dirty="0" smtClean="0">
                                        <a:latin typeface="Cambria Math"/>
                                      </a:rPr>
                                    </m:ctrlPr>
                                  </m:sSubPr>
                                  <m:e>
                                    <m:r>
                                      <a:rPr lang="en-US" altLang="zh-CN" sz="2000" b="0" i="1" dirty="0" smtClean="0">
                                        <a:latin typeface="Cambria Math"/>
                                      </a:rPr>
                                      <m:t>𝐴</m:t>
                                    </m:r>
                                  </m:e>
                                  <m:sub>
                                    <m:r>
                                      <a:rPr lang="en-US" altLang="zh-CN" sz="2000" b="0" i="1" dirty="0" smtClean="0">
                                        <a:latin typeface="Cambria Math"/>
                                      </a:rPr>
                                      <m:t>3</m:t>
                                    </m:r>
                                  </m:sub>
                                </m:sSub>
                              </m:sub>
                              <m:sup>
                                <m:r>
                                  <a:rPr lang="en-US" altLang="zh-CN" sz="2000" b="0" i="1" dirty="0" smtClean="0">
                                    <a:latin typeface="Cambria Math"/>
                                  </a:rPr>
                                  <m:t>2</m:t>
                                </m:r>
                              </m:sup>
                            </m:sSubSup>
                          </m:e>
                        </m:d>
                      </m:e>
                    </m:rad>
                  </m:oMath>
                </a14:m>
                <a:endParaRPr lang="zh-CN" altLang="en-US" sz="2000" dirty="0"/>
              </a:p>
            </p:txBody>
          </p:sp>
        </mc:Choice>
        <mc:Fallback xmlns="">
          <p:sp>
            <p:nvSpPr>
              <p:cNvPr id="12" name="TextBox 11"/>
              <p:cNvSpPr txBox="1">
                <a:spLocks noRot="1" noChangeAspect="1" noMove="1" noResize="1" noEditPoints="1" noAdjustHandles="1" noChangeArrowheads="1" noChangeShapeType="1" noTextEdit="1"/>
              </p:cNvSpPr>
              <p:nvPr/>
            </p:nvSpPr>
            <p:spPr>
              <a:xfrm>
                <a:off x="223344" y="4648160"/>
                <a:ext cx="3554165" cy="718658"/>
              </a:xfrm>
              <a:prstGeom prst="rect">
                <a:avLst/>
              </a:prstGeom>
              <a:blipFill rotWithShape="1">
                <a:blip r:embed="rId10"/>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451874" y="5397862"/>
                <a:ext cx="6074420" cy="54803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a:rPr>
                        <m:t>=</m:t>
                      </m:r>
                      <m:rad>
                        <m:radPr>
                          <m:degHide m:val="on"/>
                          <m:ctrlPr>
                            <a:rPr lang="zh-CN" altLang="en-US" i="1" smtClean="0">
                              <a:latin typeface="Cambria Math"/>
                            </a:rPr>
                          </m:ctrlPr>
                        </m:radPr>
                        <m:deg/>
                        <m:e>
                          <m:sSup>
                            <m:sSupPr>
                              <m:ctrlPr>
                                <a:rPr lang="en-US" altLang="zh-CN" i="1" smtClean="0">
                                  <a:latin typeface="Cambria Math"/>
                                </a:rPr>
                              </m:ctrlPr>
                            </m:sSupPr>
                            <m:e>
                              <m:r>
                                <a:rPr lang="en-US" altLang="zh-CN" b="0" i="1" smtClean="0">
                                  <a:latin typeface="Cambria Math"/>
                                </a:rPr>
                                <m:t>0.75</m:t>
                              </m:r>
                            </m:e>
                            <m:sup>
                              <m:r>
                                <a:rPr lang="en-US" altLang="zh-CN" b="0" i="1" smtClean="0">
                                  <a:latin typeface="Cambria Math"/>
                                </a:rPr>
                                <m:t>2</m:t>
                              </m:r>
                            </m:sup>
                          </m:sSup>
                          <m:r>
                            <a:rPr lang="en-US" altLang="zh-CN" b="0" i="1" smtClean="0">
                              <a:latin typeface="Cambria Math"/>
                            </a:rPr>
                            <m:t>−</m:t>
                          </m:r>
                          <m:r>
                            <a:rPr lang="zh-CN" altLang="en-US" b="0" i="1" smtClean="0">
                              <a:latin typeface="Cambria Math"/>
                            </a:rPr>
                            <m:t>（</m:t>
                          </m:r>
                          <m:sSup>
                            <m:sSupPr>
                              <m:ctrlPr>
                                <a:rPr lang="en-US" altLang="zh-CN" b="0" i="1" smtClean="0">
                                  <a:latin typeface="Cambria Math"/>
                                </a:rPr>
                              </m:ctrlPr>
                            </m:sSupPr>
                            <m:e>
                              <m:r>
                                <a:rPr lang="en-US" altLang="zh-CN" b="0" i="1" smtClean="0">
                                  <a:latin typeface="Cambria Math"/>
                                </a:rPr>
                                <m:t>0.54</m:t>
                              </m:r>
                            </m:e>
                            <m:sup>
                              <m:r>
                                <a:rPr lang="en-US" altLang="zh-CN" b="0" i="1" smtClean="0">
                                  <a:latin typeface="Cambria Math"/>
                                </a:rPr>
                                <m:t>2</m:t>
                              </m:r>
                            </m:sup>
                          </m:sSup>
                          <m:r>
                            <a:rPr lang="en-US" altLang="zh-CN" b="0" i="1" smtClean="0">
                              <a:latin typeface="Cambria Math"/>
                            </a:rPr>
                            <m:t>+</m:t>
                          </m:r>
                          <m:sSup>
                            <m:sSupPr>
                              <m:ctrlPr>
                                <a:rPr lang="en-US" altLang="zh-CN" b="0" i="1" smtClean="0">
                                  <a:latin typeface="Cambria Math"/>
                                </a:rPr>
                              </m:ctrlPr>
                            </m:sSupPr>
                            <m:e>
                              <m:r>
                                <a:rPr lang="en-US" altLang="zh-CN" b="0" i="1" smtClean="0">
                                  <a:latin typeface="Cambria Math"/>
                                </a:rPr>
                                <m:t>0.39</m:t>
                              </m:r>
                            </m:e>
                            <m:sup>
                              <m:r>
                                <a:rPr lang="en-US" altLang="zh-CN" b="0" i="1" smtClean="0">
                                  <a:latin typeface="Cambria Math"/>
                                </a:rPr>
                                <m:t>2</m:t>
                              </m:r>
                            </m:sup>
                          </m:sSup>
                          <m:r>
                            <a:rPr lang="en-US" altLang="zh-CN" b="0" i="1" smtClean="0">
                              <a:latin typeface="Cambria Math"/>
                            </a:rPr>
                            <m:t>+2</m:t>
                          </m:r>
                          <m:r>
                            <a:rPr lang="az-Cyrl-AZ" altLang="zh-CN" b="0" i="1" smtClean="0">
                              <a:latin typeface="Cambria Math"/>
                              <a:ea typeface="Cambria Math"/>
                            </a:rPr>
                            <m:t>×</m:t>
                          </m:r>
                          <m:sSup>
                            <m:sSupPr>
                              <m:ctrlPr>
                                <a:rPr lang="en-US" altLang="zh-CN" b="0" i="1" smtClean="0">
                                  <a:latin typeface="Cambria Math"/>
                                </a:rPr>
                              </m:ctrlPr>
                            </m:sSupPr>
                            <m:e>
                              <m:r>
                                <a:rPr lang="en-US" altLang="zh-CN" b="0" i="1" smtClean="0">
                                  <a:latin typeface="Cambria Math"/>
                                </a:rPr>
                                <m:t>0.048</m:t>
                              </m:r>
                            </m:e>
                            <m:sup>
                              <m:r>
                                <a:rPr lang="en-US" altLang="zh-CN" b="0" i="1" smtClean="0">
                                  <a:latin typeface="Cambria Math"/>
                                </a:rPr>
                                <m:t>2</m:t>
                              </m:r>
                            </m:sup>
                          </m:sSup>
                          <m:r>
                            <a:rPr lang="zh-CN" altLang="en-US" b="0" i="1" smtClean="0">
                              <a:latin typeface="Cambria Math"/>
                            </a:rPr>
                            <m:t>）</m:t>
                          </m:r>
                        </m:e>
                      </m:rad>
                    </m:oMath>
                  </m:oMathPara>
                </a14:m>
                <a:endParaRPr lang="zh-CN" altLang="en-US" dirty="0"/>
              </a:p>
            </p:txBody>
          </p:sp>
        </mc:Choice>
        <mc:Fallback xmlns="">
          <p:sp>
            <p:nvSpPr>
              <p:cNvPr id="3" name="TextBox 2"/>
              <p:cNvSpPr txBox="1">
                <a:spLocks noRot="1" noChangeAspect="1" noMove="1" noResize="1" noEditPoints="1" noAdjustHandles="1" noChangeArrowheads="1" noChangeShapeType="1" noTextEdit="1"/>
              </p:cNvSpPr>
              <p:nvPr/>
            </p:nvSpPr>
            <p:spPr>
              <a:xfrm>
                <a:off x="451874" y="5397862"/>
                <a:ext cx="6074420" cy="548035"/>
              </a:xfrm>
              <a:prstGeom prst="rect">
                <a:avLst/>
              </a:prstGeom>
              <a:blipFill rotWithShape="1">
                <a:blip r:embed="rId11"/>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6479346" y="5453411"/>
                <a:ext cx="1544159" cy="523220"/>
              </a:xfrm>
              <a:prstGeom prst="rect">
                <a:avLst/>
              </a:prstGeom>
              <a:noFill/>
            </p:spPr>
            <p:txBody>
              <a:bodyPr wrap="square" rtlCol="0">
                <a:spAutoFit/>
              </a:bodyPr>
              <a:lstStyle/>
              <a:p>
                <a14:m>
                  <m:oMath xmlns:m="http://schemas.openxmlformats.org/officeDocument/2006/math">
                    <m:r>
                      <a:rPr lang="zh-CN" altLang="en-US" sz="2800" b="1" i="1" smtClean="0">
                        <a:solidFill>
                          <a:srgbClr val="FF0000"/>
                        </a:solidFill>
                        <a:latin typeface="Cambria Math"/>
                      </a:rPr>
                      <m:t>≈</m:t>
                    </m:r>
                  </m:oMath>
                </a14:m>
                <a:r>
                  <a:rPr lang="en-US" altLang="zh-CN" sz="2800" b="1" dirty="0" smtClean="0">
                    <a:solidFill>
                      <a:srgbClr val="FF0000"/>
                    </a:solidFill>
                  </a:rPr>
                  <a:t>0.34</a:t>
                </a:r>
                <a:endParaRPr lang="zh-CN" altLang="en-US" sz="2800" b="1" dirty="0">
                  <a:solidFill>
                    <a:srgbClr val="FF0000"/>
                  </a:solidFill>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6479346" y="5453411"/>
                <a:ext cx="1544159" cy="523220"/>
              </a:xfrm>
              <a:prstGeom prst="rect">
                <a:avLst/>
              </a:prstGeom>
              <a:blipFill rotWithShape="1">
                <a:blip r:embed="rId12"/>
                <a:stretch>
                  <a:fillRect t="-11765" b="-32941"/>
                </a:stretch>
              </a:blipFill>
            </p:spPr>
            <p:txBody>
              <a:bodyPr/>
              <a:lstStyle/>
              <a:p>
                <a:r>
                  <a:rPr lang="zh-CN" altLang="en-US">
                    <a:noFill/>
                  </a:rPr>
                  <a:t> </a:t>
                </a:r>
              </a:p>
            </p:txBody>
          </p:sp>
        </mc:Fallback>
      </mc:AlternateContent>
      <p:pic>
        <p:nvPicPr>
          <p:cNvPr id="17"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720729" y="336427"/>
            <a:ext cx="295275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33227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 fill="hold"/>
                                        <p:tgtEl>
                                          <p:spTgt spid="17"/>
                                        </p:tgtEl>
                                        <p:attrNameLst>
                                          <p:attrName>ppt_x</p:attrName>
                                        </p:attrNameLst>
                                      </p:cBhvr>
                                      <p:tavLst>
                                        <p:tav tm="0">
                                          <p:val>
                                            <p:strVal val="#ppt_x"/>
                                          </p:val>
                                        </p:tav>
                                        <p:tav tm="100000">
                                          <p:val>
                                            <p:strVal val="#ppt_x"/>
                                          </p:val>
                                        </p:tav>
                                      </p:tavLst>
                                    </p:anim>
                                    <p:anim calcmode="lin" valueType="num">
                                      <p:cBhvr additive="base">
                                        <p:cTn id="8" dur="1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5059"/>
                                        </p:tgtEl>
                                        <p:attrNameLst>
                                          <p:attrName>style.visibility</p:attrName>
                                        </p:attrNameLst>
                                      </p:cBhvr>
                                      <p:to>
                                        <p:strVal val="visible"/>
                                      </p:to>
                                    </p:set>
                                    <p:anim calcmode="lin" valueType="num">
                                      <p:cBhvr additive="base">
                                        <p:cTn id="23" dur="500" fill="hold"/>
                                        <p:tgtEl>
                                          <p:spTgt spid="45059"/>
                                        </p:tgtEl>
                                        <p:attrNameLst>
                                          <p:attrName>ppt_x</p:attrName>
                                        </p:attrNameLst>
                                      </p:cBhvr>
                                      <p:tavLst>
                                        <p:tav tm="0">
                                          <p:val>
                                            <p:strVal val="1+#ppt_w/2"/>
                                          </p:val>
                                        </p:tav>
                                        <p:tav tm="100000">
                                          <p:val>
                                            <p:strVal val="#ppt_x"/>
                                          </p:val>
                                        </p:tav>
                                      </p:tavLst>
                                    </p:anim>
                                    <p:anim calcmode="lin" valueType="num">
                                      <p:cBhvr additive="base">
                                        <p:cTn id="24" dur="500" fill="hold"/>
                                        <p:tgtEl>
                                          <p:spTgt spid="4505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style.rotation</p:attrName>
                                        </p:attrNameLst>
                                      </p:cBhvr>
                                      <p:tavLst>
                                        <p:tav tm="0">
                                          <p:val>
                                            <p:fltVal val="90"/>
                                          </p:val>
                                        </p:tav>
                                        <p:tav tm="100000">
                                          <p:val>
                                            <p:fltVal val="0"/>
                                          </p:val>
                                        </p:tav>
                                      </p:tavLst>
                                    </p:anim>
                                    <p:animEffect transition="in" filter="fade">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heel(8)">
                                      <p:cBhvr>
                                        <p:cTn id="47" dur="20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3"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heel(3)">
                                      <p:cBhvr>
                                        <p:cTn id="57" dur="2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500"/>
                                        <p:tgtEl>
                                          <p:spTgt spid="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1" grpId="0"/>
      <p:bldP spid="8" grpId="0" animBg="1"/>
      <p:bldP spid="14" grpId="0" animBg="1"/>
      <p:bldP spid="15" grpId="0" animBg="1"/>
      <p:bldP spid="10" grpId="0"/>
      <p:bldP spid="12" grpId="0"/>
      <p:bldP spid="3" grpId="0"/>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67</a:t>
            </a:fld>
            <a:endParaRPr lang="en-US" altLang="zh-CN"/>
          </a:p>
        </p:txBody>
      </p:sp>
      <p:sp>
        <p:nvSpPr>
          <p:cNvPr id="4" name="矩形 3"/>
          <p:cNvSpPr/>
          <p:nvPr/>
        </p:nvSpPr>
        <p:spPr>
          <a:xfrm>
            <a:off x="302455" y="312760"/>
            <a:ext cx="8419543" cy="1130246"/>
          </a:xfrm>
          <a:prstGeom prst="rect">
            <a:avLst/>
          </a:prstGeom>
        </p:spPr>
        <p:txBody>
          <a:bodyPr wrap="square">
            <a:spAutoFit/>
          </a:bodyPr>
          <a:lstStyle/>
          <a:p>
            <a:pPr>
              <a:lnSpc>
                <a:spcPct val="150000"/>
              </a:lnSpc>
            </a:pPr>
            <a:r>
              <a:rPr lang="zh-CN" altLang="en-US" b="1" dirty="0" smtClean="0"/>
              <a:t>④ 确定除“协调环” 以外</a:t>
            </a:r>
            <a:r>
              <a:rPr lang="zh-CN" altLang="en-US" b="1" dirty="0"/>
              <a:t>所有组成环的</a:t>
            </a:r>
            <a:r>
              <a:rPr lang="zh-CN" altLang="en-US" b="1" dirty="0" smtClean="0"/>
              <a:t>上、下偏差。</a:t>
            </a:r>
            <a:endParaRPr lang="en-US" altLang="zh-CN" b="1" dirty="0" smtClean="0"/>
          </a:p>
          <a:p>
            <a:pPr>
              <a:lnSpc>
                <a:spcPct val="150000"/>
              </a:lnSpc>
            </a:pPr>
            <a:r>
              <a:rPr lang="en-US" altLang="zh-CN" b="1" dirty="0"/>
              <a:t> </a:t>
            </a:r>
            <a:r>
              <a:rPr lang="en-US" altLang="zh-CN" b="1" dirty="0" smtClean="0"/>
              <a:t>   </a:t>
            </a:r>
            <a:r>
              <a:rPr lang="zh-CN" altLang="en-US" b="1" dirty="0" smtClean="0"/>
              <a:t> 根据“偏差</a:t>
            </a:r>
            <a:r>
              <a:rPr lang="zh-CN" altLang="en-US" b="1" dirty="0"/>
              <a:t>向体内</a:t>
            </a:r>
            <a:r>
              <a:rPr lang="zh-CN" altLang="en-US" b="1" dirty="0" smtClean="0"/>
              <a:t>原则确定上述</a:t>
            </a:r>
            <a:r>
              <a:rPr lang="zh-CN" altLang="en-US" b="1" dirty="0"/>
              <a:t>组成环</a:t>
            </a:r>
            <a:r>
              <a:rPr lang="zh-CN" altLang="en-US" b="1" dirty="0" smtClean="0"/>
              <a:t>的上、下偏差</a:t>
            </a:r>
            <a:endParaRPr lang="zh-CN" altLang="en-US" b="1" dirty="0"/>
          </a:p>
        </p:txBody>
      </p:sp>
      <mc:AlternateContent xmlns:mc="http://schemas.openxmlformats.org/markup-compatibility/2006" xmlns:a14="http://schemas.microsoft.com/office/drawing/2010/main">
        <mc:Choice Requires="a14">
          <p:sp>
            <p:nvSpPr>
              <p:cNvPr id="5" name="TextBox 4"/>
              <p:cNvSpPr txBox="1"/>
              <p:nvPr/>
            </p:nvSpPr>
            <p:spPr>
              <a:xfrm>
                <a:off x="703383" y="1444805"/>
                <a:ext cx="2433711" cy="476541"/>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Sup>
                        <m:sSubSupPr>
                          <m:ctrlPr>
                            <a:rPr lang="en-US" altLang="zh-CN" i="1" smtClean="0">
                              <a:latin typeface="Cambria Math"/>
                            </a:rPr>
                          </m:ctrlPr>
                        </m:sSubSupPr>
                        <m:e>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m:t>
                              </m:r>
                            </m:sub>
                          </m:sSub>
                          <m:r>
                            <a:rPr lang="en-US" altLang="zh-CN" b="0" i="1" smtClean="0">
                              <a:latin typeface="Cambria Math"/>
                            </a:rPr>
                            <m:t>=101</m:t>
                          </m:r>
                        </m:e>
                        <m:sub>
                          <m:r>
                            <a:rPr lang="en-US" altLang="zh-CN" b="0" i="1" smtClean="0">
                              <a:latin typeface="Cambria Math"/>
                            </a:rPr>
                            <m:t>   0</m:t>
                          </m:r>
                        </m:sub>
                        <m:sup>
                          <m:r>
                            <a:rPr lang="en-US" altLang="zh-CN" b="0" i="1" smtClean="0">
                              <a:latin typeface="Cambria Math"/>
                            </a:rPr>
                            <m:t>+0.54</m:t>
                          </m:r>
                        </m:sup>
                      </m:sSubSup>
                    </m:oMath>
                  </m:oMathPara>
                </a14:m>
                <a:endParaRPr lang="zh-CN" alt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703383" y="1444805"/>
                <a:ext cx="2433711" cy="476541"/>
              </a:xfrm>
              <a:prstGeom prst="rect">
                <a:avLst/>
              </a:prstGeom>
              <a:blipFill rotWithShape="1">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2992911" y="1444805"/>
                <a:ext cx="2433711" cy="489108"/>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Sup>
                        <m:sSubSupPr>
                          <m:ctrlPr>
                            <a:rPr lang="en-US" altLang="zh-CN" b="1" i="1" smtClean="0">
                              <a:latin typeface="Cambria Math"/>
                            </a:rPr>
                          </m:ctrlPr>
                        </m:sSubSupPr>
                        <m:e>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r>
                            <a:rPr lang="en-US" altLang="zh-CN" b="1" i="1" smtClean="0">
                              <a:latin typeface="Cambria Math"/>
                            </a:rPr>
                            <m:t>=</m:t>
                          </m:r>
                          <m:r>
                            <a:rPr lang="en-US" altLang="zh-CN" b="1" i="1" smtClean="0">
                              <a:latin typeface="Cambria Math"/>
                            </a:rPr>
                            <m:t>𝟓𝟎</m:t>
                          </m:r>
                        </m:e>
                        <m:sub>
                          <m:r>
                            <a:rPr lang="en-US" altLang="zh-CN" b="1" i="1" smtClean="0">
                              <a:latin typeface="Cambria Math"/>
                            </a:rPr>
                            <m:t>   </m:t>
                          </m:r>
                          <m:r>
                            <a:rPr lang="en-US" altLang="zh-CN" b="1" i="1" smtClean="0">
                              <a:latin typeface="Cambria Math"/>
                            </a:rPr>
                            <m:t>𝟎</m:t>
                          </m:r>
                        </m:sub>
                        <m:sup>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𝟑𝟗</m:t>
                          </m:r>
                        </m:sup>
                      </m:sSubSup>
                    </m:oMath>
                  </m:oMathPara>
                </a14:m>
                <a:endParaRPr lang="zh-CN" altLang="en-US" b="1" dirty="0"/>
              </a:p>
            </p:txBody>
          </p:sp>
        </mc:Choice>
        <mc:Fallback xmlns="">
          <p:sp>
            <p:nvSpPr>
              <p:cNvPr id="6" name="TextBox 5"/>
              <p:cNvSpPr txBox="1">
                <a:spLocks noRot="1" noChangeAspect="1" noMove="1" noResize="1" noEditPoints="1" noAdjustHandles="1" noChangeArrowheads="1" noChangeShapeType="1" noTextEdit="1"/>
              </p:cNvSpPr>
              <p:nvPr/>
            </p:nvSpPr>
            <p:spPr>
              <a:xfrm>
                <a:off x="2992911" y="1444805"/>
                <a:ext cx="2433711" cy="489108"/>
              </a:xfrm>
              <a:prstGeom prst="rect">
                <a:avLst/>
              </a:prstGeom>
              <a:blipFill rotWithShape="1">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5032729" y="1444805"/>
                <a:ext cx="3034391" cy="489108"/>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𝟑</m:t>
                          </m:r>
                        </m:sub>
                      </m:sSub>
                      <m:sSubSup>
                        <m:sSubSupPr>
                          <m:ctrlPr>
                            <a:rPr lang="en-US" altLang="zh-CN" b="1" i="1" smtClean="0">
                              <a:latin typeface="Cambria Math"/>
                            </a:rPr>
                          </m:ctrlPr>
                        </m:sSubSupPr>
                        <m:e>
                          <m:sSub>
                            <m:sSubPr>
                              <m:ctrlPr>
                                <a:rPr lang="en-US" altLang="zh-CN" b="1" i="1" smtClean="0">
                                  <a:latin typeface="Cambria Math"/>
                                </a:rPr>
                              </m:ctrlPr>
                            </m:sSubPr>
                            <m:e>
                              <m:r>
                                <a:rPr lang="en-US" altLang="zh-CN" b="1" i="1" smtClean="0">
                                  <a:latin typeface="Cambria Math"/>
                                </a:rPr>
                                <m:t>=</m:t>
                              </m:r>
                              <m:r>
                                <a:rPr lang="en-US" altLang="zh-CN" b="1" i="1" smtClean="0">
                                  <a:latin typeface="Cambria Math"/>
                                </a:rPr>
                                <m:t>𝑨</m:t>
                              </m:r>
                            </m:e>
                            <m:sub>
                              <m:r>
                                <a:rPr lang="en-US" altLang="zh-CN" b="1" i="1" smtClean="0">
                                  <a:latin typeface="Cambria Math"/>
                                </a:rPr>
                                <m:t>𝟓</m:t>
                              </m:r>
                            </m:sub>
                          </m:sSub>
                          <m:r>
                            <a:rPr lang="en-US" altLang="zh-CN" b="1" i="1" smtClean="0">
                              <a:latin typeface="Cambria Math"/>
                            </a:rPr>
                            <m:t>=</m:t>
                          </m:r>
                          <m:r>
                            <a:rPr lang="en-US" altLang="zh-CN" b="1" i="1" smtClean="0">
                              <a:latin typeface="Cambria Math"/>
                            </a:rPr>
                            <m:t>𝟓</m:t>
                          </m:r>
                        </m:e>
                        <m:sub>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𝟎𝟒𝟖</m:t>
                          </m:r>
                        </m:sub>
                        <m:sup>
                          <m:r>
                            <a:rPr lang="en-US" altLang="zh-CN" b="1" i="1" smtClean="0">
                              <a:latin typeface="Cambria Math"/>
                            </a:rPr>
                            <m:t>   </m:t>
                          </m:r>
                          <m:r>
                            <a:rPr lang="en-US" altLang="zh-CN" b="1" i="1" smtClean="0">
                              <a:latin typeface="Cambria Math"/>
                            </a:rPr>
                            <m:t>𝟎</m:t>
                          </m:r>
                        </m:sup>
                      </m:sSubSup>
                    </m:oMath>
                  </m:oMathPara>
                </a14:m>
                <a:endParaRPr lang="zh-CN" altLang="en-US" b="1" dirty="0"/>
              </a:p>
            </p:txBody>
          </p:sp>
        </mc:Choice>
        <mc:Fallback xmlns="">
          <p:sp>
            <p:nvSpPr>
              <p:cNvPr id="7" name="TextBox 6"/>
              <p:cNvSpPr txBox="1">
                <a:spLocks noRot="1" noChangeAspect="1" noMove="1" noResize="1" noEditPoints="1" noAdjustHandles="1" noChangeArrowheads="1" noChangeShapeType="1" noTextEdit="1"/>
              </p:cNvSpPr>
              <p:nvPr/>
            </p:nvSpPr>
            <p:spPr>
              <a:xfrm>
                <a:off x="5032729" y="1444805"/>
                <a:ext cx="3034391" cy="489108"/>
              </a:xfrm>
              <a:prstGeom prst="rect">
                <a:avLst/>
              </a:prstGeom>
              <a:blipFill rotWithShape="1">
                <a:blip r:embed="rId4"/>
                <a:stretch>
                  <a:fillRect/>
                </a:stretch>
              </a:blipFill>
            </p:spPr>
            <p:txBody>
              <a:bodyPr/>
              <a:lstStyle/>
              <a:p>
                <a:r>
                  <a:rPr lang="zh-CN" altLang="en-US">
                    <a:noFill/>
                  </a:rPr>
                  <a:t> </a:t>
                </a:r>
              </a:p>
            </p:txBody>
          </p:sp>
        </mc:Fallback>
      </mc:AlternateContent>
      <p:sp>
        <p:nvSpPr>
          <p:cNvPr id="8" name="矩形 7"/>
          <p:cNvSpPr/>
          <p:nvPr/>
        </p:nvSpPr>
        <p:spPr>
          <a:xfrm>
            <a:off x="457198" y="1850704"/>
            <a:ext cx="7828672" cy="1130246"/>
          </a:xfrm>
          <a:prstGeom prst="rect">
            <a:avLst/>
          </a:prstGeom>
        </p:spPr>
        <p:txBody>
          <a:bodyPr wrap="square">
            <a:spAutoFit/>
          </a:bodyPr>
          <a:lstStyle/>
          <a:p>
            <a:pPr marL="457200" indent="-457200">
              <a:lnSpc>
                <a:spcPct val="150000"/>
              </a:lnSpc>
              <a:buAutoNum type="circleNumDbPlain" startAt="5"/>
            </a:pPr>
            <a:r>
              <a:rPr lang="zh-CN" altLang="en-US" b="1" dirty="0" smtClean="0"/>
              <a:t>将</a:t>
            </a:r>
            <a:r>
              <a:rPr lang="zh-CN" altLang="en-US" b="1" dirty="0"/>
              <a:t>已确定的环写成对称偏差</a:t>
            </a:r>
            <a:r>
              <a:rPr lang="zh-CN" altLang="en-US" b="1" dirty="0" smtClean="0"/>
              <a:t>形式</a:t>
            </a:r>
            <a:r>
              <a:rPr lang="en-US" altLang="zh-CN" b="1" dirty="0" smtClean="0"/>
              <a:t>,</a:t>
            </a:r>
            <a:r>
              <a:rPr lang="zh-CN" altLang="en-US" b="1" dirty="0" smtClean="0"/>
              <a:t>并</a:t>
            </a:r>
            <a:r>
              <a:rPr lang="zh-CN" altLang="en-US" b="1" dirty="0"/>
              <a:t>确定各环的</a:t>
            </a:r>
            <a:r>
              <a:rPr lang="zh-CN" altLang="en-US" b="1" dirty="0" smtClean="0"/>
              <a:t>公差带</a:t>
            </a:r>
            <a:endParaRPr lang="en-US" altLang="zh-CN" b="1" dirty="0" smtClean="0"/>
          </a:p>
          <a:p>
            <a:pPr>
              <a:lnSpc>
                <a:spcPct val="150000"/>
              </a:lnSpc>
            </a:pPr>
            <a:r>
              <a:rPr lang="en-US" altLang="zh-CN" b="1" dirty="0" smtClean="0"/>
              <a:t>      </a:t>
            </a:r>
            <a:r>
              <a:rPr lang="zh-CN" altLang="en-US" b="1" dirty="0" smtClean="0"/>
              <a:t>中心</a:t>
            </a:r>
            <a:r>
              <a:rPr lang="zh-CN" altLang="en-US" b="1" dirty="0"/>
              <a:t>至其公称尺寸的</a:t>
            </a:r>
            <a:r>
              <a:rPr lang="zh-CN" altLang="en-US" b="1" dirty="0" smtClean="0"/>
              <a:t>偏差。</a:t>
            </a:r>
            <a:endParaRPr lang="zh-CN" altLang="en-US" b="1" dirty="0"/>
          </a:p>
        </p:txBody>
      </p:sp>
      <mc:AlternateContent xmlns:mc="http://schemas.openxmlformats.org/markup-compatibility/2006" xmlns:a14="http://schemas.microsoft.com/office/drawing/2010/main">
        <mc:Choice Requires="a14">
          <p:sp>
            <p:nvSpPr>
              <p:cNvPr id="11" name="TextBox 10"/>
              <p:cNvSpPr txBox="1"/>
              <p:nvPr/>
            </p:nvSpPr>
            <p:spPr>
              <a:xfrm>
                <a:off x="678778" y="2835566"/>
                <a:ext cx="8001016" cy="629531"/>
              </a:xfrm>
              <a:prstGeom prst="rect">
                <a:avLst/>
              </a:prstGeom>
              <a:noFill/>
            </p:spPr>
            <p:txBody>
              <a:bodyPr wrap="square" rtlCol="0">
                <a:spAutoFit/>
              </a:bodyPr>
              <a:lstStyle/>
              <a:p>
                <a:r>
                  <a:rPr lang="zh-CN" altLang="en-US" b="1" dirty="0" smtClean="0">
                    <a:solidFill>
                      <a:srgbClr val="FF0000"/>
                    </a:solidFill>
                  </a:rPr>
                  <a:t>封闭环</a:t>
                </a:r>
                <a:r>
                  <a:rPr lang="zh-CN" altLang="en-US"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𝟎</m:t>
                        </m:r>
                      </m:sub>
                    </m:sSub>
                  </m:oMath>
                </a14:m>
                <a:r>
                  <a:rPr lang="zh-CN" altLang="en-US" b="1" dirty="0" smtClean="0"/>
                  <a:t> </a:t>
                </a:r>
                <a:r>
                  <a:rPr lang="en-US" altLang="zh-CN" b="1" dirty="0" smtClean="0"/>
                  <a:t>= </a:t>
                </a:r>
                <a14:m>
                  <m:oMath xmlns:m="http://schemas.openxmlformats.org/officeDocument/2006/math">
                    <m:sSubSup>
                      <m:sSubSupPr>
                        <m:ctrlPr>
                          <a:rPr lang="en-US" altLang="zh-CN" b="1" i="1" smtClean="0">
                            <a:latin typeface="Cambria Math"/>
                          </a:rPr>
                        </m:ctrlPr>
                      </m:sSubSupPr>
                      <m:e>
                        <m:r>
                          <a:rPr lang="en-US" altLang="zh-CN" b="1" i="1" smtClean="0">
                            <a:latin typeface="Cambria Math"/>
                          </a:rPr>
                          <m:t>𝟏</m:t>
                        </m:r>
                      </m:e>
                      <m:sub>
                        <m:r>
                          <a:rPr lang="en-US" altLang="zh-CN" b="1" i="1" smtClean="0">
                            <a:latin typeface="Cambria Math"/>
                          </a:rPr>
                          <m:t>   </m:t>
                        </m:r>
                        <m:r>
                          <a:rPr lang="en-US" altLang="zh-CN" b="1" i="1" smtClean="0">
                            <a:latin typeface="Cambria Math"/>
                          </a:rPr>
                          <m:t>𝟎</m:t>
                        </m:r>
                      </m:sub>
                      <m:sup>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𝟕𝟓</m:t>
                        </m:r>
                      </m:sup>
                    </m:sSubSup>
                  </m:oMath>
                </a14:m>
                <a:r>
                  <a:rPr lang="zh-CN" altLang="en-US" b="1" dirty="0" smtClean="0"/>
                  <a:t> </a:t>
                </a:r>
                <a:r>
                  <a:rPr lang="en-US" altLang="zh-CN" b="1" dirty="0" smtClean="0"/>
                  <a:t>=1+ (+0.375) </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𝟕𝟓</m:t>
                        </m:r>
                      </m:num>
                      <m:den>
                        <m:r>
                          <a:rPr lang="en-US" altLang="zh-CN" b="1" i="1" smtClean="0">
                            <a:latin typeface="Cambria Math"/>
                            <a:ea typeface="Cambria Math"/>
                          </a:rPr>
                          <m:t>𝟐</m:t>
                        </m:r>
                      </m:den>
                    </m:f>
                  </m:oMath>
                </a14:m>
                <a:r>
                  <a:rPr lang="zh-CN" altLang="en-US" b="1" dirty="0" smtClean="0"/>
                  <a:t> </a:t>
                </a:r>
                <a:r>
                  <a:rPr lang="zh-CN" altLang="en-US" b="1" dirty="0"/>
                  <a:t>则</a:t>
                </a:r>
                <a:r>
                  <a:rPr lang="zh-CN" altLang="en-US" b="1" dirty="0" smtClean="0"/>
                  <a:t>有 </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r>
                          <a:rPr lang="en-US" altLang="zh-CN" b="1" i="1" smtClean="0">
                            <a:latin typeface="Cambria Math"/>
                          </a:rPr>
                          <m:t>𝟎</m:t>
                        </m:r>
                      </m:sub>
                    </m:sSub>
                  </m:oMath>
                </a14:m>
                <a:r>
                  <a:rPr lang="en-US" altLang="zh-CN" b="1" dirty="0" smtClean="0"/>
                  <a:t>=+0.375</a:t>
                </a:r>
                <a:endParaRPr lang="zh-CN" altLang="en-US" b="1" dirty="0"/>
              </a:p>
            </p:txBody>
          </p:sp>
        </mc:Choice>
        <mc:Fallback xmlns="">
          <p:sp>
            <p:nvSpPr>
              <p:cNvPr id="11" name="TextBox 10"/>
              <p:cNvSpPr txBox="1">
                <a:spLocks noRot="1" noChangeAspect="1" noMove="1" noResize="1" noEditPoints="1" noAdjustHandles="1" noChangeArrowheads="1" noChangeShapeType="1" noTextEdit="1"/>
              </p:cNvSpPr>
              <p:nvPr/>
            </p:nvSpPr>
            <p:spPr>
              <a:xfrm>
                <a:off x="678778" y="2835566"/>
                <a:ext cx="8001016" cy="629531"/>
              </a:xfrm>
              <a:prstGeom prst="rect">
                <a:avLst/>
              </a:prstGeom>
              <a:blipFill rotWithShape="1">
                <a:blip r:embed="rId6"/>
                <a:stretch>
                  <a:fillRect l="-1142" b="-87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706914" y="3468609"/>
                <a:ext cx="8239438" cy="629531"/>
              </a:xfrm>
              <a:prstGeom prst="rect">
                <a:avLst/>
              </a:prstGeom>
              <a:noFill/>
            </p:spPr>
            <p:txBody>
              <a:bodyPr wrap="square" rtlCol="0">
                <a:spAutoFit/>
              </a:bodyPr>
              <a:lstStyle/>
              <a:p>
                <a:r>
                  <a:rPr lang="zh-CN" altLang="en-US" b="1" dirty="0" smtClean="0">
                    <a:solidFill>
                      <a:srgbClr val="FF0000"/>
                    </a:solidFill>
                  </a:rPr>
                  <a:t>增环</a:t>
                </a:r>
                <a:r>
                  <a:rPr lang="zh-CN" altLang="en-US"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𝟏</m:t>
                        </m:r>
                      </m:sub>
                    </m:sSub>
                  </m:oMath>
                </a14:m>
                <a:r>
                  <a:rPr lang="zh-CN" altLang="en-US" b="1" dirty="0" smtClean="0"/>
                  <a:t> </a:t>
                </a:r>
                <a:r>
                  <a:rPr lang="en-US" altLang="zh-CN" b="1" dirty="0" smtClean="0"/>
                  <a:t>= </a:t>
                </a:r>
                <a14:m>
                  <m:oMath xmlns:m="http://schemas.openxmlformats.org/officeDocument/2006/math">
                    <m:sSubSup>
                      <m:sSubSupPr>
                        <m:ctrlPr>
                          <a:rPr lang="en-US" altLang="zh-CN" b="1" i="1" smtClean="0">
                            <a:latin typeface="Cambria Math"/>
                          </a:rPr>
                        </m:ctrlPr>
                      </m:sSubSupPr>
                      <m:e>
                        <m:r>
                          <a:rPr lang="en-US" altLang="zh-CN" b="1" i="1" smtClean="0">
                            <a:latin typeface="Cambria Math"/>
                          </a:rPr>
                          <m:t>𝟏𝟎𝟏</m:t>
                        </m:r>
                      </m:e>
                      <m:sub>
                        <m:r>
                          <a:rPr lang="en-US" altLang="zh-CN" b="1" i="1" smtClean="0">
                            <a:latin typeface="Cambria Math"/>
                          </a:rPr>
                          <m:t>   </m:t>
                        </m:r>
                        <m:r>
                          <a:rPr lang="en-US" altLang="zh-CN" b="1" i="1" smtClean="0">
                            <a:latin typeface="Cambria Math"/>
                          </a:rPr>
                          <m:t>𝟎</m:t>
                        </m:r>
                      </m:sub>
                      <m:sup>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𝟓𝟒</m:t>
                        </m:r>
                      </m:sup>
                    </m:sSubSup>
                  </m:oMath>
                </a14:m>
                <a:r>
                  <a:rPr lang="zh-CN" altLang="en-US" b="1" dirty="0" smtClean="0"/>
                  <a:t> </a:t>
                </a:r>
                <a:r>
                  <a:rPr lang="en-US" altLang="zh-CN" b="1" dirty="0" smtClean="0"/>
                  <a:t>=101+ (+0.27) </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𝟓𝟒</m:t>
                        </m:r>
                      </m:num>
                      <m:den>
                        <m:r>
                          <a:rPr lang="en-US" altLang="zh-CN" b="1" i="1" smtClean="0">
                            <a:latin typeface="Cambria Math"/>
                            <a:ea typeface="Cambria Math"/>
                          </a:rPr>
                          <m:t>𝟐</m:t>
                        </m:r>
                      </m:den>
                    </m:f>
                  </m:oMath>
                </a14:m>
                <a:r>
                  <a:rPr lang="zh-CN" altLang="en-US" b="1" dirty="0" smtClean="0"/>
                  <a:t> </a:t>
                </a:r>
                <a:r>
                  <a:rPr lang="zh-CN" altLang="en-US" b="1" dirty="0"/>
                  <a:t>则</a:t>
                </a:r>
                <a:r>
                  <a:rPr lang="zh-CN" altLang="en-US" b="1" dirty="0" smtClean="0"/>
                  <a:t>有 </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𝟏</m:t>
                            </m:r>
                          </m:sub>
                        </m:sSub>
                      </m:sub>
                    </m:sSub>
                  </m:oMath>
                </a14:m>
                <a:r>
                  <a:rPr lang="en-US" altLang="zh-CN" b="1" dirty="0" smtClean="0"/>
                  <a:t>=+0.27</a:t>
                </a:r>
                <a:endParaRPr lang="zh-CN" altLang="en-US" b="1" dirty="0"/>
              </a:p>
            </p:txBody>
          </p:sp>
        </mc:Choice>
        <mc:Fallback xmlns="">
          <p:sp>
            <p:nvSpPr>
              <p:cNvPr id="12" name="TextBox 11"/>
              <p:cNvSpPr txBox="1">
                <a:spLocks noRot="1" noChangeAspect="1" noMove="1" noResize="1" noEditPoints="1" noAdjustHandles="1" noChangeArrowheads="1" noChangeShapeType="1" noTextEdit="1"/>
              </p:cNvSpPr>
              <p:nvPr/>
            </p:nvSpPr>
            <p:spPr>
              <a:xfrm>
                <a:off x="706914" y="3468609"/>
                <a:ext cx="8239438" cy="629531"/>
              </a:xfrm>
              <a:prstGeom prst="rect">
                <a:avLst/>
              </a:prstGeom>
              <a:blipFill rotWithShape="1">
                <a:blip r:embed="rId7"/>
                <a:stretch>
                  <a:fillRect l="-1183" b="-87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720982" y="4046309"/>
                <a:ext cx="8239438" cy="629531"/>
              </a:xfrm>
              <a:prstGeom prst="rect">
                <a:avLst/>
              </a:prstGeom>
              <a:noFill/>
            </p:spPr>
            <p:txBody>
              <a:bodyPr wrap="square" rtlCol="0">
                <a:spAutoFit/>
              </a:bodyPr>
              <a:lstStyle/>
              <a:p>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oMath>
                </a14:m>
                <a:r>
                  <a:rPr lang="zh-CN" altLang="en-US" b="1" dirty="0" smtClean="0"/>
                  <a:t> </a:t>
                </a:r>
                <a:r>
                  <a:rPr lang="en-US" altLang="zh-CN" b="1" dirty="0" smtClean="0"/>
                  <a:t>= </a:t>
                </a:r>
                <a14:m>
                  <m:oMath xmlns:m="http://schemas.openxmlformats.org/officeDocument/2006/math">
                    <m:sSubSup>
                      <m:sSubSupPr>
                        <m:ctrlPr>
                          <a:rPr lang="en-US" altLang="zh-CN" b="1" i="1" smtClean="0">
                            <a:latin typeface="Cambria Math"/>
                          </a:rPr>
                        </m:ctrlPr>
                      </m:sSubSupPr>
                      <m:e>
                        <m:r>
                          <a:rPr lang="en-US" altLang="zh-CN" b="1" i="1" smtClean="0">
                            <a:latin typeface="Cambria Math"/>
                          </a:rPr>
                          <m:t>𝟓𝟎</m:t>
                        </m:r>
                      </m:e>
                      <m:sub>
                        <m:r>
                          <a:rPr lang="en-US" altLang="zh-CN" b="1" i="1" smtClean="0">
                            <a:latin typeface="Cambria Math"/>
                          </a:rPr>
                          <m:t>   </m:t>
                        </m:r>
                        <m:r>
                          <a:rPr lang="en-US" altLang="zh-CN" b="1" i="1" smtClean="0">
                            <a:latin typeface="Cambria Math"/>
                          </a:rPr>
                          <m:t>𝟎</m:t>
                        </m:r>
                      </m:sub>
                      <m:sup>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𝟑𝟗</m:t>
                        </m:r>
                      </m:sup>
                    </m:sSubSup>
                  </m:oMath>
                </a14:m>
                <a:r>
                  <a:rPr lang="zh-CN" altLang="en-US" b="1" dirty="0" smtClean="0"/>
                  <a:t> </a:t>
                </a:r>
                <a:r>
                  <a:rPr lang="en-US" altLang="zh-CN" b="1" dirty="0" smtClean="0"/>
                  <a:t>=50+ (+0.195) </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𝟑𝟗</m:t>
                        </m:r>
                      </m:num>
                      <m:den>
                        <m:r>
                          <a:rPr lang="en-US" altLang="zh-CN" b="1" i="1" smtClean="0">
                            <a:latin typeface="Cambria Math"/>
                            <a:ea typeface="Cambria Math"/>
                          </a:rPr>
                          <m:t>𝟐</m:t>
                        </m:r>
                      </m:den>
                    </m:f>
                  </m:oMath>
                </a14:m>
                <a:r>
                  <a:rPr lang="zh-CN" altLang="en-US" b="1" dirty="0" smtClean="0"/>
                  <a:t> </a:t>
                </a:r>
                <a:r>
                  <a:rPr lang="zh-CN" altLang="en-US" b="1" dirty="0"/>
                  <a:t>则</a:t>
                </a:r>
                <a:r>
                  <a:rPr lang="zh-CN" altLang="en-US" b="1" dirty="0" smtClean="0"/>
                  <a:t>有 </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sub>
                    </m:sSub>
                  </m:oMath>
                </a14:m>
                <a:r>
                  <a:rPr lang="en-US" altLang="zh-CN" b="1" dirty="0" smtClean="0"/>
                  <a:t>=+0.195</a:t>
                </a:r>
                <a:endParaRPr lang="zh-CN" altLang="en-US" b="1" dirty="0"/>
              </a:p>
            </p:txBody>
          </p:sp>
        </mc:Choice>
        <mc:Fallback xmlns="">
          <p:sp>
            <p:nvSpPr>
              <p:cNvPr id="13" name="TextBox 12"/>
              <p:cNvSpPr txBox="1">
                <a:spLocks noRot="1" noChangeAspect="1" noMove="1" noResize="1" noEditPoints="1" noAdjustHandles="1" noChangeArrowheads="1" noChangeShapeType="1" noTextEdit="1"/>
              </p:cNvSpPr>
              <p:nvPr/>
            </p:nvSpPr>
            <p:spPr>
              <a:xfrm>
                <a:off x="720982" y="4046309"/>
                <a:ext cx="8239438" cy="629531"/>
              </a:xfrm>
              <a:prstGeom prst="rect">
                <a:avLst/>
              </a:prstGeom>
              <a:blipFill rotWithShape="1">
                <a:blip r:embed="rId8"/>
                <a:stretch>
                  <a:fillRect b="-77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720982" y="4507024"/>
                <a:ext cx="6523880" cy="1566134"/>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b="1" i="1" smtClean="0">
                            <a:latin typeface="Cambria Math"/>
                          </a:rPr>
                        </m:ctrlPr>
                      </m:sSubPr>
                      <m:e>
                        <m:r>
                          <a:rPr lang="zh-CN" altLang="en-US" b="0" i="1" smtClean="0">
                            <a:solidFill>
                              <a:srgbClr val="FF0000"/>
                            </a:solidFill>
                            <a:latin typeface="Cambria Math"/>
                          </a:rPr>
                          <m:t>减环：</m:t>
                        </m:r>
                        <m:r>
                          <a:rPr lang="en-US" altLang="zh-CN" b="1" i="1" smtClean="0">
                            <a:latin typeface="Cambria Math"/>
                          </a:rPr>
                          <m:t>𝑨</m:t>
                        </m:r>
                      </m:e>
                      <m:sub>
                        <m:r>
                          <a:rPr lang="en-US" altLang="zh-CN" b="1" i="1" smtClean="0">
                            <a:latin typeface="Cambria Math"/>
                          </a:rPr>
                          <m:t>𝟑</m:t>
                        </m:r>
                      </m:sub>
                    </m:sSub>
                  </m:oMath>
                </a14:m>
                <a:r>
                  <a:rPr lang="zh-CN" altLang="en-US" b="1" dirty="0" smtClean="0"/>
                  <a:t> </a:t>
                </a:r>
                <a:r>
                  <a:rPr lang="en-US" altLang="zh-CN" b="1" dirty="0" smtClean="0"/>
                  <a:t>= </a:t>
                </a:r>
                <a14:m>
                  <m:oMath xmlns:m="http://schemas.openxmlformats.org/officeDocument/2006/math">
                    <m:sSubSup>
                      <m:sSubSupPr>
                        <m:ctrlPr>
                          <a:rPr lang="en-US" altLang="zh-CN" b="1" i="1" smtClean="0">
                            <a:latin typeface="Cambria Math"/>
                          </a:rPr>
                        </m:ctrlPr>
                      </m:sSubSupPr>
                      <m:e>
                        <m:sSub>
                          <m:sSubPr>
                            <m:ctrlPr>
                              <a:rPr lang="en-US" altLang="zh-CN" b="1" i="1">
                                <a:latin typeface="Cambria Math"/>
                              </a:rPr>
                            </m:ctrlPr>
                          </m:sSubPr>
                          <m:e>
                            <m:r>
                              <a:rPr lang="en-US" altLang="zh-CN" b="1" i="1">
                                <a:latin typeface="Cambria Math"/>
                              </a:rPr>
                              <m:t>𝑨</m:t>
                            </m:r>
                          </m:e>
                          <m:sub>
                            <m:r>
                              <a:rPr lang="en-US" altLang="zh-CN" b="1" i="1" smtClean="0">
                                <a:latin typeface="Cambria Math"/>
                              </a:rPr>
                              <m:t>𝟓</m:t>
                            </m:r>
                          </m:sub>
                        </m:sSub>
                        <m:r>
                          <a:rPr lang="en-US" altLang="zh-CN" b="1" i="1" smtClean="0">
                            <a:latin typeface="Cambria Math"/>
                          </a:rPr>
                          <m:t>=</m:t>
                        </m:r>
                        <m:r>
                          <a:rPr lang="en-US" altLang="zh-CN" b="1" i="1" smtClean="0">
                            <a:latin typeface="Cambria Math"/>
                          </a:rPr>
                          <m:t>𝟓</m:t>
                        </m:r>
                        <m:r>
                          <a:rPr lang="en-US" altLang="zh-CN" b="1" i="1" smtClean="0">
                            <a:latin typeface="Cambria Math"/>
                          </a:rPr>
                          <m:t>+</m:t>
                        </m:r>
                        <m:r>
                          <a:rPr lang="zh-CN" altLang="en-US" b="1" i="1" smtClean="0">
                            <a:latin typeface="Cambria Math"/>
                          </a:rPr>
                          <m:t>（</m:t>
                        </m:r>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𝟎𝟐𝟒</m:t>
                        </m:r>
                        <m:r>
                          <a:rPr lang="zh-CN" altLang="en-US" b="1" i="1" smtClean="0">
                            <a:latin typeface="Cambria Math"/>
                          </a:rPr>
                          <m:t>）</m:t>
                        </m:r>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𝟎𝟒𝟖</m:t>
                            </m:r>
                          </m:num>
                          <m:den>
                            <m:r>
                              <a:rPr lang="en-US" altLang="zh-CN" b="1" i="1" smtClean="0">
                                <a:latin typeface="Cambria Math"/>
                                <a:ea typeface="Cambria Math"/>
                              </a:rPr>
                              <m:t>𝟐</m:t>
                            </m:r>
                          </m:den>
                        </m:f>
                      </m:e>
                      <m:sub>
                        <m:r>
                          <a:rPr lang="en-US" altLang="zh-CN" b="1" i="1" smtClean="0">
                            <a:latin typeface="Cambria Math"/>
                          </a:rPr>
                          <m:t>   </m:t>
                        </m:r>
                      </m:sub>
                      <m:sup/>
                    </m:sSubSup>
                  </m:oMath>
                </a14:m>
                <a:endParaRPr lang="en-US" altLang="zh-CN" b="1" dirty="0" smtClean="0"/>
              </a:p>
              <a:p>
                <a:pPr>
                  <a:lnSpc>
                    <a:spcPct val="150000"/>
                  </a:lnSpc>
                </a:pPr>
                <a:r>
                  <a:rPr lang="en-US" altLang="zh-CN" b="1" dirty="0"/>
                  <a:t> </a:t>
                </a:r>
                <a:r>
                  <a:rPr lang="en-US" altLang="zh-CN" b="1" dirty="0" smtClean="0"/>
                  <a:t>            </a:t>
                </a:r>
                <a:r>
                  <a:rPr lang="zh-CN" altLang="en-US" b="1" dirty="0" smtClean="0"/>
                  <a:t>则有 </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𝟑</m:t>
                            </m:r>
                          </m:sub>
                        </m:sSub>
                      </m:sub>
                    </m:sSub>
                  </m:oMath>
                </a14:m>
                <a:r>
                  <a:rPr lang="en-US" altLang="zh-CN" b="1" dirty="0" smtClean="0"/>
                  <a:t>=</a:t>
                </a:r>
                <a14:m>
                  <m:oMath xmlns:m="http://schemas.openxmlformats.org/officeDocument/2006/math">
                    <m:sSub>
                      <m:sSubPr>
                        <m:ctrlPr>
                          <a:rPr lang="en-US" altLang="zh-CN" b="1" i="1">
                            <a:latin typeface="Cambria Math"/>
                          </a:rPr>
                        </m:ctrlPr>
                      </m:sSubPr>
                      <m:e>
                        <m:r>
                          <a:rPr lang="en-US" altLang="zh-CN" b="1" i="1">
                            <a:latin typeface="Cambria Math"/>
                            <a:ea typeface="Cambria Math"/>
                          </a:rPr>
                          <m:t>∆</m:t>
                        </m:r>
                        <m:r>
                          <a:rPr lang="en-US" altLang="zh-CN" b="1" i="1">
                            <a:latin typeface="Cambria Math"/>
                            <a:ea typeface="Cambria Math"/>
                          </a:rPr>
                          <m:t>𝟎</m:t>
                        </m:r>
                      </m:e>
                      <m:sub>
                        <m:sSub>
                          <m:sSubPr>
                            <m:ctrlPr>
                              <a:rPr lang="en-US" altLang="zh-CN" b="1" i="1">
                                <a:latin typeface="Cambria Math"/>
                              </a:rPr>
                            </m:ctrlPr>
                          </m:sSubPr>
                          <m:e>
                            <m:r>
                              <a:rPr lang="en-US" altLang="zh-CN" b="1" i="1">
                                <a:latin typeface="Cambria Math"/>
                              </a:rPr>
                              <m:t>𝑨</m:t>
                            </m:r>
                          </m:e>
                          <m:sub>
                            <m:r>
                              <a:rPr lang="en-US" altLang="zh-CN" b="1" i="1" smtClean="0">
                                <a:latin typeface="Cambria Math"/>
                              </a:rPr>
                              <m:t>𝟓</m:t>
                            </m:r>
                          </m:sub>
                        </m:sSub>
                      </m:sub>
                    </m:sSub>
                  </m:oMath>
                </a14:m>
                <a:r>
                  <a:rPr lang="en-US" altLang="zh-CN" b="1" dirty="0" smtClean="0"/>
                  <a:t> = -0.024</a:t>
                </a:r>
                <a:endParaRPr lang="zh-CN" altLang="en-US" b="1" dirty="0"/>
              </a:p>
            </p:txBody>
          </p:sp>
        </mc:Choice>
        <mc:Fallback xmlns="">
          <p:sp>
            <p:nvSpPr>
              <p:cNvPr id="14" name="TextBox 13"/>
              <p:cNvSpPr txBox="1">
                <a:spLocks noRot="1" noChangeAspect="1" noMove="1" noResize="1" noEditPoints="1" noAdjustHandles="1" noChangeArrowheads="1" noChangeShapeType="1" noTextEdit="1"/>
              </p:cNvSpPr>
              <p:nvPr/>
            </p:nvSpPr>
            <p:spPr>
              <a:xfrm>
                <a:off x="720982" y="4507024"/>
                <a:ext cx="6523880" cy="1566134"/>
              </a:xfrm>
              <a:prstGeom prst="rect">
                <a:avLst/>
              </a:prstGeom>
              <a:blipFill rotWithShape="1">
                <a:blip r:embed="rId9"/>
                <a:stretch>
                  <a:fillRect b="-2724"/>
                </a:stretch>
              </a:blipFill>
            </p:spPr>
            <p:txBody>
              <a:bodyPr/>
              <a:lstStyle/>
              <a:p>
                <a:r>
                  <a:rPr lang="zh-CN" altLang="en-US">
                    <a:noFill/>
                  </a:rPr>
                  <a:t> </a:t>
                </a:r>
              </a:p>
            </p:txBody>
          </p:sp>
        </mc:Fallback>
      </mc:AlternateContent>
      <p:pic>
        <p:nvPicPr>
          <p:cNvPr id="15"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3866" y="5032714"/>
            <a:ext cx="295275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86437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 fill="hold"/>
                                        <p:tgtEl>
                                          <p:spTgt spid="15"/>
                                        </p:tgtEl>
                                        <p:attrNameLst>
                                          <p:attrName>ppt_x</p:attrName>
                                        </p:attrNameLst>
                                      </p:cBhvr>
                                      <p:tavLst>
                                        <p:tav tm="0">
                                          <p:val>
                                            <p:strVal val="#ppt_x"/>
                                          </p:val>
                                        </p:tav>
                                        <p:tav tm="100000">
                                          <p:val>
                                            <p:strVal val="#ppt_x"/>
                                          </p:val>
                                        </p:tav>
                                      </p:tavLst>
                                    </p:anim>
                                    <p:anim calcmode="lin" valueType="num">
                                      <p:cBhvr additive="base">
                                        <p:cTn id="8" dur="1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1" grpId="0"/>
      <p:bldP spid="12" grpId="0"/>
      <p:bldP spid="13" grpId="0"/>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68</a:t>
            </a:fld>
            <a:endParaRPr lang="en-US" altLang="zh-CN"/>
          </a:p>
        </p:txBody>
      </p:sp>
      <mc:AlternateContent xmlns:mc="http://schemas.openxmlformats.org/markup-compatibility/2006" xmlns:a14="http://schemas.microsoft.com/office/drawing/2010/main">
        <mc:Choice Requires="a14">
          <p:sp>
            <p:nvSpPr>
              <p:cNvPr id="4" name="矩形 3"/>
              <p:cNvSpPr/>
              <p:nvPr/>
            </p:nvSpPr>
            <p:spPr>
              <a:xfrm>
                <a:off x="260253" y="377326"/>
                <a:ext cx="8377310" cy="830997"/>
              </a:xfrm>
              <a:prstGeom prst="rect">
                <a:avLst/>
              </a:prstGeom>
            </p:spPr>
            <p:txBody>
              <a:bodyPr wrap="square">
                <a:spAutoFit/>
              </a:bodyPr>
              <a:lstStyle/>
              <a:p>
                <a:r>
                  <a:rPr lang="zh-CN" altLang="en-US" dirty="0" smtClean="0"/>
                  <a:t> ⑥  </a:t>
                </a:r>
                <a:r>
                  <a:rPr lang="zh-CN" altLang="en-US" b="1" dirty="0" smtClean="0"/>
                  <a:t>计算“协调环”</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𝟒</m:t>
                        </m:r>
                      </m:sub>
                    </m:sSub>
                  </m:oMath>
                </a14:m>
                <a:r>
                  <a:rPr lang="zh-CN" altLang="en-US" b="1" dirty="0" smtClean="0"/>
                  <a:t>的</a:t>
                </a:r>
                <a:r>
                  <a:rPr lang="zh-CN" altLang="en-US" b="1" dirty="0"/>
                  <a:t>公差带中心至其公称尺寸的</a:t>
                </a:r>
                <a:r>
                  <a:rPr lang="zh-CN" altLang="en-US" b="1" dirty="0" smtClean="0"/>
                  <a:t>偏差。</a:t>
                </a:r>
                <a:endParaRPr lang="en-US" altLang="zh-CN" b="1" dirty="0" smtClean="0"/>
              </a:p>
              <a:p>
                <a:r>
                  <a:rPr lang="zh-CN" altLang="en-US" b="1" dirty="0" smtClean="0"/>
                  <a:t>        由式</a:t>
                </a:r>
                <a:r>
                  <a:rPr lang="en-US" altLang="zh-CN" b="1" dirty="0" smtClean="0"/>
                  <a:t>11.10</a:t>
                </a:r>
                <a:r>
                  <a:rPr lang="en-US" altLang="zh-CN" b="1" dirty="0"/>
                  <a:t>) </a:t>
                </a:r>
                <a:r>
                  <a:rPr lang="zh-CN" altLang="en-US" b="1" dirty="0" smtClean="0"/>
                  <a:t>计算之</a:t>
                </a:r>
                <a:endParaRPr lang="zh-CN" altLang="en-US" b="1" dirty="0"/>
              </a:p>
            </p:txBody>
          </p:sp>
        </mc:Choice>
        <mc:Fallback xmlns="">
          <p:sp>
            <p:nvSpPr>
              <p:cNvPr id="4" name="矩形 3"/>
              <p:cNvSpPr>
                <a:spLocks noRot="1" noChangeAspect="1" noMove="1" noResize="1" noEditPoints="1" noAdjustHandles="1" noChangeArrowheads="1" noChangeShapeType="1" noTextEdit="1"/>
              </p:cNvSpPr>
              <p:nvPr/>
            </p:nvSpPr>
            <p:spPr>
              <a:xfrm>
                <a:off x="260253" y="377326"/>
                <a:ext cx="8377310" cy="830997"/>
              </a:xfrm>
              <a:prstGeom prst="rect">
                <a:avLst/>
              </a:prstGeom>
              <a:blipFill rotWithShape="1">
                <a:blip r:embed="rId3"/>
                <a:stretch>
                  <a:fillRect l="-291" t="-8088" b="-1691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334103" y="2545626"/>
                <a:ext cx="7835706" cy="461665"/>
              </a:xfrm>
              <a:prstGeom prst="rect">
                <a:avLst/>
              </a:prstGeom>
            </p:spPr>
            <p:txBody>
              <a:bodyPr wrap="square">
                <a:spAutoFit/>
              </a:bodyPr>
              <a:lstStyle/>
              <a:p>
                <a:r>
                  <a:rPr lang="zh-CN" altLang="en-US" b="1" dirty="0" smtClean="0"/>
                  <a:t>⑦ 将“协调环</a:t>
                </a:r>
                <a:r>
                  <a:rPr lang="en-US" altLang="zh-CN" b="1" dirty="0" smtClean="0"/>
                  <a:t>”</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𝟒</m:t>
                        </m:r>
                      </m:sub>
                    </m:sSub>
                  </m:oMath>
                </a14:m>
                <a:r>
                  <a:rPr lang="zh-CN" altLang="en-US" b="1" dirty="0" smtClean="0"/>
                  <a:t>整理</a:t>
                </a:r>
                <a:r>
                  <a:rPr lang="zh-CN" altLang="en-US" b="1" dirty="0"/>
                  <a:t>成用极限偏差表达的形式</a:t>
                </a:r>
              </a:p>
            </p:txBody>
          </p:sp>
        </mc:Choice>
        <mc:Fallback xmlns="">
          <p:sp>
            <p:nvSpPr>
              <p:cNvPr id="5" name="矩形 4"/>
              <p:cNvSpPr>
                <a:spLocks noRot="1" noChangeAspect="1" noMove="1" noResize="1" noEditPoints="1" noAdjustHandles="1" noChangeArrowheads="1" noChangeShapeType="1" noTextEdit="1"/>
              </p:cNvSpPr>
              <p:nvPr/>
            </p:nvSpPr>
            <p:spPr>
              <a:xfrm>
                <a:off x="334103" y="2545626"/>
                <a:ext cx="7835706" cy="461665"/>
              </a:xfrm>
              <a:prstGeom prst="rect">
                <a:avLst/>
              </a:prstGeom>
              <a:blipFill rotWithShape="1">
                <a:blip r:embed="rId4"/>
                <a:stretch>
                  <a:fillRect l="-1245" t="-14667" b="-32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矩形 5"/>
              <p:cNvSpPr/>
              <p:nvPr/>
            </p:nvSpPr>
            <p:spPr>
              <a:xfrm>
                <a:off x="828741" y="1191620"/>
                <a:ext cx="6095850" cy="507960"/>
              </a:xfrm>
              <a:prstGeom prst="rect">
                <a:avLst/>
              </a:prstGeom>
            </p:spPr>
            <p:txBody>
              <a:bodyPr wrap="square">
                <a:spAutoFit/>
              </a:bodyPr>
              <a:lstStyle/>
              <a:p>
                <a:r>
                  <a:rPr lang="zh-CN" altLang="en-US" b="1" dirty="0" smtClean="0"/>
                  <a:t>因为</a:t>
                </a:r>
                <a:r>
                  <a:rPr lang="en-US" altLang="zh-CN" b="1" dirty="0" smtClean="0"/>
                  <a:t>: </a:t>
                </a:r>
                <a14:m>
                  <m:oMath xmlns:m="http://schemas.openxmlformats.org/officeDocument/2006/math">
                    <m:sSub>
                      <m:sSubPr>
                        <m:ctrlPr>
                          <a:rPr lang="en-US" altLang="zh-CN" b="1" i="1" smtClean="0">
                            <a:latin typeface="Cambria Math"/>
                          </a:rPr>
                        </m:ctrlPr>
                      </m:sSubPr>
                      <m:e>
                        <m:r>
                          <a:rPr lang="en-US" altLang="zh-CN" b="1" i="1" smtClean="0">
                            <a:latin typeface="Cambria Math"/>
                          </a:rPr>
                          <m:t>𝟎</m:t>
                        </m:r>
                      </m:e>
                      <m:sub>
                        <m:r>
                          <a:rPr lang="en-US" altLang="zh-CN" b="1" i="1" smtClean="0">
                            <a:latin typeface="Cambria Math"/>
                          </a:rPr>
                          <m:t>𝟎</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1</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2</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3</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4</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5</m:t>
                            </m:r>
                          </m:sub>
                        </m:sSub>
                      </m:sub>
                    </m:sSub>
                  </m:oMath>
                </a14:m>
                <a:r>
                  <a:rPr lang="en-US" altLang="zh-CN" dirty="0" smtClean="0"/>
                  <a:t>)</a:t>
                </a:r>
                <a:endParaRPr lang="zh-CN" altLang="en-US" dirty="0"/>
              </a:p>
            </p:txBody>
          </p:sp>
        </mc:Choice>
        <mc:Fallback xmlns="">
          <p:sp>
            <p:nvSpPr>
              <p:cNvPr id="6" name="矩形 5"/>
              <p:cNvSpPr>
                <a:spLocks noRot="1" noChangeAspect="1" noMove="1" noResize="1" noEditPoints="1" noAdjustHandles="1" noChangeArrowheads="1" noChangeShapeType="1" noTextEdit="1"/>
              </p:cNvSpPr>
              <p:nvPr/>
            </p:nvSpPr>
            <p:spPr>
              <a:xfrm>
                <a:off x="828741" y="1191620"/>
                <a:ext cx="6095850" cy="507960"/>
              </a:xfrm>
              <a:prstGeom prst="rect">
                <a:avLst/>
              </a:prstGeom>
              <a:blipFill rotWithShape="1">
                <a:blip r:embed="rId5"/>
                <a:stretch>
                  <a:fillRect l="-1600" t="-13095" b="-1785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矩形 6"/>
              <p:cNvSpPr/>
              <p:nvPr/>
            </p:nvSpPr>
            <p:spPr>
              <a:xfrm>
                <a:off x="814673" y="1702616"/>
                <a:ext cx="8039650" cy="877291"/>
              </a:xfrm>
              <a:prstGeom prst="rect">
                <a:avLst/>
              </a:prstGeom>
            </p:spPr>
            <p:txBody>
              <a:bodyPr wrap="square">
                <a:spAutoFit/>
              </a:bodyPr>
              <a:lstStyle/>
              <a:p>
                <a:r>
                  <a:rPr lang="zh-CN" altLang="en-US" b="1" dirty="0" smtClean="0"/>
                  <a:t>所以</a:t>
                </a:r>
                <a:r>
                  <a:rPr lang="en-US" altLang="zh-CN" b="1" dirty="0" smtClean="0"/>
                  <a:t>: </a:t>
                </a:r>
                <a14:m>
                  <m:oMath xmlns:m="http://schemas.openxmlformats.org/officeDocument/2006/math">
                    <m:sSub>
                      <m:sSubPr>
                        <m:ctrlPr>
                          <a:rPr lang="en-US" altLang="zh-CN" b="1" i="1" dirty="0" smtClean="0">
                            <a:latin typeface="Cambria Math"/>
                          </a:rPr>
                        </m:ctrlPr>
                      </m:sSubPr>
                      <m:e>
                        <m:r>
                          <a:rPr lang="en-US" altLang="zh-CN" b="1" i="1" dirty="0" smtClean="0">
                            <a:latin typeface="Cambria Math"/>
                            <a:ea typeface="Cambria Math"/>
                          </a:rPr>
                          <m:t>∆</m:t>
                        </m:r>
                        <m:r>
                          <a:rPr lang="en-US" altLang="zh-CN" b="1" i="1" dirty="0" smtClean="0">
                            <a:latin typeface="Cambria Math"/>
                            <a:ea typeface="Cambria Math"/>
                          </a:rPr>
                          <m:t>𝟎</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𝟒</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1</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2</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3</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5</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r>
                          <a:rPr lang="en-US" altLang="zh-CN" b="0" i="1" dirty="0" smtClean="0">
                            <a:latin typeface="Cambria Math"/>
                          </a:rPr>
                          <m:t>0</m:t>
                        </m:r>
                      </m:sub>
                    </m:sSub>
                  </m:oMath>
                </a14:m>
                <a:endParaRPr lang="en-US" altLang="zh-CN" dirty="0" smtClean="0"/>
              </a:p>
              <a:p>
                <a:r>
                  <a:rPr lang="en-US" altLang="zh-CN" dirty="0"/>
                  <a:t> </a:t>
                </a:r>
                <a:r>
                  <a:rPr lang="en-US" altLang="zh-CN" dirty="0" smtClean="0"/>
                  <a:t>              =</a:t>
                </a:r>
                <a:r>
                  <a:rPr lang="zh-CN" altLang="en-US" dirty="0" smtClean="0"/>
                  <a:t>（</a:t>
                </a:r>
                <a:r>
                  <a:rPr lang="en-US" altLang="zh-CN" dirty="0" smtClean="0"/>
                  <a:t>+0.27</a:t>
                </a:r>
                <a:r>
                  <a:rPr lang="zh-CN" altLang="en-US" dirty="0" smtClean="0"/>
                  <a:t>）</a:t>
                </a:r>
                <a:r>
                  <a:rPr lang="en-US" altLang="zh-CN" dirty="0" smtClean="0"/>
                  <a:t>+</a:t>
                </a:r>
                <a:r>
                  <a:rPr lang="zh-CN" altLang="en-US" dirty="0" smtClean="0"/>
                  <a:t>（</a:t>
                </a:r>
                <a:r>
                  <a:rPr lang="en-US" altLang="zh-CN" dirty="0" smtClean="0"/>
                  <a:t>+0.195</a:t>
                </a:r>
                <a:r>
                  <a:rPr lang="zh-CN" altLang="en-US" dirty="0" smtClean="0"/>
                  <a:t>）</a:t>
                </a:r>
                <a:r>
                  <a:rPr lang="en-US" altLang="zh-CN" dirty="0" smtClean="0"/>
                  <a:t>-(-0.048)-(+0.375)=+0.138</a:t>
                </a:r>
                <a:endParaRPr lang="zh-CN" altLang="en-US" dirty="0"/>
              </a:p>
            </p:txBody>
          </p:sp>
        </mc:Choice>
        <mc:Fallback xmlns="">
          <p:sp>
            <p:nvSpPr>
              <p:cNvPr id="7" name="矩形 6"/>
              <p:cNvSpPr>
                <a:spLocks noRot="1" noChangeAspect="1" noMove="1" noResize="1" noEditPoints="1" noAdjustHandles="1" noChangeArrowheads="1" noChangeShapeType="1" noTextEdit="1"/>
              </p:cNvSpPr>
              <p:nvPr/>
            </p:nvSpPr>
            <p:spPr>
              <a:xfrm>
                <a:off x="814673" y="1702616"/>
                <a:ext cx="8039650" cy="877291"/>
              </a:xfrm>
              <a:prstGeom prst="rect">
                <a:avLst/>
              </a:prstGeom>
              <a:blipFill rotWithShape="1">
                <a:blip r:embed="rId6"/>
                <a:stretch>
                  <a:fillRect l="-1214" t="-7639" b="-1388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583845" y="2975452"/>
                <a:ext cx="8053718" cy="993605"/>
              </a:xfrm>
              <a:prstGeom prst="rect">
                <a:avLst/>
              </a:prstGeom>
              <a:noFill/>
            </p:spPr>
            <p:txBody>
              <a:bodyPr wrap="square" rtlCol="0">
                <a:spAutoFit/>
              </a:bodyPr>
              <a:lstStyle/>
              <a:p>
                <a14:m>
                  <m:oMath xmlns:m="http://schemas.openxmlformats.org/officeDocument/2006/math">
                    <m:sSub>
                      <m:sSubPr>
                        <m:ctrlPr>
                          <a:rPr lang="en-US" altLang="zh-CN" i="1" smtClean="0">
                            <a:solidFill>
                              <a:srgbClr val="FF0000"/>
                            </a:solidFill>
                            <a:latin typeface="Cambria Math"/>
                          </a:rPr>
                        </m:ctrlPr>
                      </m:sSubPr>
                      <m:e>
                        <m:r>
                          <a:rPr lang="en-US" altLang="zh-CN" b="0" i="1" smtClean="0">
                            <a:solidFill>
                              <a:srgbClr val="FF0000"/>
                            </a:solidFill>
                            <a:latin typeface="Cambria Math"/>
                          </a:rPr>
                          <m:t>𝐴</m:t>
                        </m:r>
                      </m:e>
                      <m:sub>
                        <m:r>
                          <a:rPr lang="en-US" altLang="zh-CN" b="0" i="1" smtClean="0">
                            <a:solidFill>
                              <a:srgbClr val="FF0000"/>
                            </a:solidFill>
                            <a:latin typeface="Cambria Math"/>
                          </a:rPr>
                          <m:t>4</m:t>
                        </m:r>
                      </m:sub>
                    </m:sSub>
                  </m:oMath>
                </a14:m>
                <a:r>
                  <a:rPr lang="zh-CN" altLang="en-US" dirty="0" smtClean="0"/>
                  <a:t> </a:t>
                </a:r>
                <a:r>
                  <a:rPr lang="en-US" altLang="zh-CN" dirty="0" smtClean="0"/>
                  <a:t>= 140+(+0.138) </a:t>
                </a:r>
                <a14:m>
                  <m:oMath xmlns:m="http://schemas.openxmlformats.org/officeDocument/2006/math">
                    <m:r>
                      <a:rPr lang="en-US" altLang="zh-CN" i="1" smtClean="0">
                        <a:latin typeface="Cambria Math"/>
                        <a:ea typeface="Cambria Math"/>
                      </a:rPr>
                      <m:t>±</m:t>
                    </m:r>
                    <m:f>
                      <m:fPr>
                        <m:ctrlPr>
                          <a:rPr lang="en-US" altLang="zh-CN" i="1" smtClean="0">
                            <a:latin typeface="Cambria Math"/>
                            <a:ea typeface="Cambria Math"/>
                          </a:rPr>
                        </m:ctrlPr>
                      </m:fPr>
                      <m:num>
                        <m:r>
                          <a:rPr lang="en-US" altLang="zh-CN" b="0" i="1" smtClean="0">
                            <a:latin typeface="Cambria Math"/>
                            <a:ea typeface="Cambria Math"/>
                          </a:rPr>
                          <m:t>0.34</m:t>
                        </m:r>
                      </m:num>
                      <m:den>
                        <m:r>
                          <a:rPr lang="en-US" altLang="zh-CN" b="0" i="1" smtClean="0">
                            <a:latin typeface="Cambria Math"/>
                            <a:ea typeface="Cambria Math"/>
                          </a:rPr>
                          <m:t>2</m:t>
                        </m:r>
                      </m:den>
                    </m:f>
                  </m:oMath>
                </a14:m>
                <a:r>
                  <a:rPr lang="en-US" altLang="zh-CN" dirty="0" smtClean="0"/>
                  <a:t>=140.138</a:t>
                </a:r>
                <a14:m>
                  <m:oMath xmlns:m="http://schemas.openxmlformats.org/officeDocument/2006/math">
                    <m:r>
                      <a:rPr lang="en-US" altLang="zh-CN" i="1" dirty="0" smtClean="0">
                        <a:latin typeface="Cambria Math"/>
                        <a:ea typeface="Cambria Math"/>
                      </a:rPr>
                      <m:t>±</m:t>
                    </m:r>
                    <m:r>
                      <a:rPr lang="en-US" altLang="zh-CN" b="0" i="1" dirty="0" smtClean="0">
                        <a:latin typeface="Cambria Math"/>
                        <a:ea typeface="Cambria Math"/>
                      </a:rPr>
                      <m:t>0.17=</m:t>
                    </m:r>
                    <m:sSubSup>
                      <m:sSubSupPr>
                        <m:ctrlPr>
                          <a:rPr lang="en-US" altLang="zh-CN" b="0" i="1" dirty="0" smtClean="0">
                            <a:latin typeface="Cambria Math"/>
                            <a:ea typeface="Cambria Math"/>
                          </a:rPr>
                        </m:ctrlPr>
                      </m:sSubSupPr>
                      <m:e>
                        <m:r>
                          <a:rPr lang="en-US" altLang="zh-CN" b="0" i="1" dirty="0" smtClean="0">
                            <a:latin typeface="Cambria Math"/>
                            <a:ea typeface="Cambria Math"/>
                          </a:rPr>
                          <m:t>140</m:t>
                        </m:r>
                      </m:e>
                      <m:sub>
                        <m:r>
                          <a:rPr lang="en-US" altLang="zh-CN" b="0" i="1" dirty="0" smtClean="0">
                            <a:latin typeface="Cambria Math"/>
                            <a:ea typeface="Cambria Math"/>
                          </a:rPr>
                          <m:t>−0.032</m:t>
                        </m:r>
                      </m:sub>
                      <m:sup>
                        <m:r>
                          <a:rPr lang="en-US" altLang="zh-CN" b="0" i="1" dirty="0" smtClean="0">
                            <a:latin typeface="Cambria Math"/>
                            <a:ea typeface="Cambria Math"/>
                          </a:rPr>
                          <m:t>+0.308</m:t>
                        </m:r>
                      </m:sup>
                    </m:sSubSup>
                  </m:oMath>
                </a14:m>
                <a:endParaRPr lang="en-US" altLang="zh-CN" dirty="0" smtClean="0"/>
              </a:p>
              <a:p>
                <a:r>
                  <a:rPr lang="en-US" altLang="zh-CN" dirty="0"/>
                  <a:t> </a:t>
                </a:r>
                <a:r>
                  <a:rPr lang="en-US" altLang="zh-CN" dirty="0" smtClean="0"/>
                  <a:t>     =</a:t>
                </a:r>
                <a14:m>
                  <m:oMath xmlns:m="http://schemas.openxmlformats.org/officeDocument/2006/math">
                    <m:sSubSup>
                      <m:sSubSupPr>
                        <m:ctrlPr>
                          <a:rPr lang="en-US" altLang="zh-CN" i="1" smtClean="0">
                            <a:solidFill>
                              <a:srgbClr val="FF0000"/>
                            </a:solidFill>
                            <a:latin typeface="Cambria Math"/>
                          </a:rPr>
                        </m:ctrlPr>
                      </m:sSubSupPr>
                      <m:e>
                        <m:r>
                          <a:rPr lang="en-US" altLang="zh-CN" b="0" i="1" smtClean="0">
                            <a:solidFill>
                              <a:srgbClr val="FF0000"/>
                            </a:solidFill>
                            <a:latin typeface="Cambria Math"/>
                          </a:rPr>
                          <m:t>140.308</m:t>
                        </m:r>
                      </m:e>
                      <m:sub>
                        <m:r>
                          <a:rPr lang="en-US" altLang="zh-CN" b="0" i="1" smtClean="0">
                            <a:solidFill>
                              <a:srgbClr val="FF0000"/>
                            </a:solidFill>
                            <a:latin typeface="Cambria Math"/>
                          </a:rPr>
                          <m:t>−0.34</m:t>
                        </m:r>
                      </m:sub>
                      <m:sup>
                        <m:r>
                          <a:rPr lang="en-US" altLang="zh-CN" b="0" i="1" smtClean="0">
                            <a:solidFill>
                              <a:srgbClr val="FF0000"/>
                            </a:solidFill>
                            <a:latin typeface="Cambria Math"/>
                          </a:rPr>
                          <m:t>   0</m:t>
                        </m:r>
                      </m:sup>
                    </m:sSubSup>
                  </m:oMath>
                </a14:m>
                <a:endParaRPr lang="zh-CN" alt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583845" y="2975452"/>
                <a:ext cx="8053718" cy="993605"/>
              </a:xfrm>
              <a:prstGeom prst="rect">
                <a:avLst/>
              </a:prstGeom>
              <a:blipFill rotWithShape="1">
                <a:blip r:embed="rId7"/>
                <a:stretch>
                  <a:fillRect b="-13497"/>
                </a:stretch>
              </a:blipFill>
            </p:spPr>
            <p:txBody>
              <a:bodyPr/>
              <a:lstStyle/>
              <a:p>
                <a:r>
                  <a:rPr lang="zh-CN" altLang="en-US">
                    <a:noFill/>
                  </a:rPr>
                  <a:t> </a:t>
                </a:r>
              </a:p>
            </p:txBody>
          </p:sp>
        </mc:Fallback>
      </mc:AlternateContent>
      <p:sp>
        <p:nvSpPr>
          <p:cNvPr id="9" name="矩形 8"/>
          <p:cNvSpPr/>
          <p:nvPr/>
        </p:nvSpPr>
        <p:spPr>
          <a:xfrm>
            <a:off x="358756" y="4034818"/>
            <a:ext cx="3298839" cy="461665"/>
          </a:xfrm>
          <a:prstGeom prst="rect">
            <a:avLst/>
          </a:prstGeom>
        </p:spPr>
        <p:txBody>
          <a:bodyPr wrap="square">
            <a:spAutoFit/>
          </a:bodyPr>
          <a:lstStyle/>
          <a:p>
            <a:r>
              <a:rPr lang="en-US" altLang="zh-CN" b="1" dirty="0"/>
              <a:t>(5) </a:t>
            </a:r>
            <a:r>
              <a:rPr lang="zh-CN" altLang="en-US" b="1" dirty="0" smtClean="0"/>
              <a:t>校验</a:t>
            </a:r>
            <a:r>
              <a:rPr lang="zh-CN" altLang="en-US" b="1" dirty="0"/>
              <a:t>计算</a:t>
            </a:r>
            <a:r>
              <a:rPr lang="zh-CN" altLang="en-US" b="1" dirty="0" smtClean="0"/>
              <a:t>结果</a:t>
            </a:r>
            <a:endParaRPr lang="zh-CN" altLang="en-US" b="1" dirty="0"/>
          </a:p>
        </p:txBody>
      </p:sp>
      <p:sp>
        <p:nvSpPr>
          <p:cNvPr id="10" name="矩形 9"/>
          <p:cNvSpPr/>
          <p:nvPr/>
        </p:nvSpPr>
        <p:spPr>
          <a:xfrm>
            <a:off x="3048658" y="4034818"/>
            <a:ext cx="3802303" cy="461665"/>
          </a:xfrm>
          <a:prstGeom prst="rect">
            <a:avLst/>
          </a:prstGeom>
        </p:spPr>
        <p:txBody>
          <a:bodyPr wrap="square">
            <a:spAutoFit/>
          </a:bodyPr>
          <a:lstStyle/>
          <a:p>
            <a:r>
              <a:rPr lang="zh-CN" altLang="en-US" b="1" dirty="0"/>
              <a:t>由已知条件可得</a:t>
            </a:r>
          </a:p>
        </p:txBody>
      </p:sp>
      <mc:AlternateContent xmlns:mc="http://schemas.openxmlformats.org/markup-compatibility/2006" xmlns:a14="http://schemas.microsoft.com/office/drawing/2010/main">
        <mc:Choice Requires="a14">
          <p:sp>
            <p:nvSpPr>
              <p:cNvPr id="11" name="TextBox 10"/>
              <p:cNvSpPr txBox="1"/>
              <p:nvPr/>
            </p:nvSpPr>
            <p:spPr>
              <a:xfrm>
                <a:off x="858128" y="4496483"/>
                <a:ext cx="5100705"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r>
                          <m:rPr>
                            <m:sty m:val="p"/>
                          </m:rPr>
                          <a:rPr lang="en-US" altLang="zh-CN" b="0" i="0" dirty="0" smtClean="0">
                            <a:latin typeface="Cambria Math"/>
                          </a:rPr>
                          <m:t>max</m:t>
                        </m:r>
                      </m:sub>
                    </m:sSub>
                  </m:oMath>
                </a14:m>
                <a:r>
                  <a:rPr lang="en-US" altLang="zh-CN" dirty="0" smtClean="0"/>
                  <a:t> - </a:t>
                </a:r>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0</m:t>
                        </m:r>
                        <m:r>
                          <m:rPr>
                            <m:sty m:val="p"/>
                          </m:rPr>
                          <a:rPr lang="en-US" altLang="zh-CN" b="0" i="0" smtClean="0">
                            <a:latin typeface="Cambria Math"/>
                          </a:rPr>
                          <m:t>min</m:t>
                        </m:r>
                      </m:sub>
                    </m:sSub>
                  </m:oMath>
                </a14:m>
                <a:r>
                  <a:rPr lang="en-US" altLang="zh-CN" dirty="0" smtClean="0"/>
                  <a:t> = 1.75-1= 0.75  </a:t>
                </a:r>
                <a:endParaRPr lang="zh-CN" alt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858128" y="4496483"/>
                <a:ext cx="5100705" cy="461665"/>
              </a:xfrm>
              <a:prstGeom prst="rect">
                <a:avLst/>
              </a:prstGeom>
              <a:blipFill rotWithShape="1">
                <a:blip r:embed="rId8"/>
                <a:stretch>
                  <a:fillRect l="-359" t="-10667" b="-30667"/>
                </a:stretch>
              </a:blipFill>
            </p:spPr>
            <p:txBody>
              <a:bodyPr/>
              <a:lstStyle/>
              <a:p>
                <a:r>
                  <a:rPr lang="zh-CN" altLang="en-US">
                    <a:noFill/>
                  </a:rPr>
                  <a:t> </a:t>
                </a:r>
              </a:p>
            </p:txBody>
          </p:sp>
        </mc:Fallback>
      </mc:AlternateContent>
      <p:pic>
        <p:nvPicPr>
          <p:cNvPr id="12"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91751" y="3656675"/>
            <a:ext cx="295275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58310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 fill="hold"/>
                                        <p:tgtEl>
                                          <p:spTgt spid="12"/>
                                        </p:tgtEl>
                                        <p:attrNameLst>
                                          <p:attrName>ppt_x</p:attrName>
                                        </p:attrNameLst>
                                      </p:cBhvr>
                                      <p:tavLst>
                                        <p:tav tm="0">
                                          <p:val>
                                            <p:strVal val="#ppt_x"/>
                                          </p:val>
                                        </p:tav>
                                        <p:tav tm="100000">
                                          <p:val>
                                            <p:strVal val="#ppt_x"/>
                                          </p:val>
                                        </p:tav>
                                      </p:tavLst>
                                    </p:anim>
                                    <p:anim calcmode="lin" valueType="num">
                                      <p:cBhvr additive="base">
                                        <p:cTn id="8" dur="1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69</a:t>
            </a:fld>
            <a:endParaRPr lang="en-US" altLang="zh-CN"/>
          </a:p>
        </p:txBody>
      </p:sp>
      <mc:AlternateContent xmlns:mc="http://schemas.openxmlformats.org/markup-compatibility/2006" xmlns:a14="http://schemas.microsoft.com/office/drawing/2010/main">
        <mc:Choice Requires="a14">
          <p:sp>
            <p:nvSpPr>
              <p:cNvPr id="4" name="TextBox 3"/>
              <p:cNvSpPr txBox="1"/>
              <p:nvPr/>
            </p:nvSpPr>
            <p:spPr>
              <a:xfrm>
                <a:off x="393893" y="500759"/>
                <a:ext cx="7512149" cy="1757469"/>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r>
                          <a:rPr lang="en-US" altLang="zh-CN" b="0" i="1" smtClean="0">
                            <a:latin typeface="Cambria Math"/>
                          </a:rPr>
                          <m:t>0</m:t>
                        </m:r>
                      </m:sub>
                    </m:sSub>
                  </m:oMath>
                </a14:m>
                <a:r>
                  <a:rPr lang="en-US" altLang="zh-CN" dirty="0" smtClean="0"/>
                  <a:t>= </a:t>
                </a:r>
                <a14:m>
                  <m:oMath xmlns:m="http://schemas.openxmlformats.org/officeDocument/2006/math">
                    <m:rad>
                      <m:radPr>
                        <m:degHide m:val="on"/>
                        <m:ctrlPr>
                          <a:rPr lang="en-US" altLang="zh-CN" i="1" dirty="0" smtClean="0">
                            <a:latin typeface="Cambria Math"/>
                          </a:rPr>
                        </m:ctrlPr>
                      </m:radPr>
                      <m:deg/>
                      <m:e>
                        <m:sSubSup>
                          <m:sSubSupPr>
                            <m:ctrlPr>
                              <a:rPr lang="en-US" altLang="zh-CN" i="1" dirty="0" smtClean="0">
                                <a:latin typeface="Cambria Math"/>
                              </a:rPr>
                            </m:ctrlPr>
                          </m:sSubSupPr>
                          <m:e>
                            <m:r>
                              <a:rPr lang="en-US" altLang="zh-CN" b="0" i="1" dirty="0" smtClean="0">
                                <a:latin typeface="Cambria Math"/>
                              </a:rPr>
                              <m:t>𝑇</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1</m:t>
                                </m:r>
                              </m:sub>
                            </m:sSub>
                          </m:sub>
                          <m:sup>
                            <m:r>
                              <a:rPr lang="en-US" altLang="zh-CN" b="0" i="1" dirty="0" smtClean="0">
                                <a:latin typeface="Cambria Math"/>
                              </a:rPr>
                              <m:t>2</m:t>
                            </m:r>
                          </m:sup>
                        </m:sSubSup>
                        <m:r>
                          <a:rPr lang="en-US" altLang="zh-CN" b="0" i="1" dirty="0" smtClean="0">
                            <a:latin typeface="Cambria Math"/>
                          </a:rPr>
                          <m:t>+</m:t>
                        </m:r>
                        <m:sSubSup>
                          <m:sSubSupPr>
                            <m:ctrlPr>
                              <a:rPr lang="en-US" altLang="zh-CN" b="0" i="1" dirty="0" smtClean="0">
                                <a:latin typeface="Cambria Math"/>
                              </a:rPr>
                            </m:ctrlPr>
                          </m:sSubSupPr>
                          <m:e>
                            <m:r>
                              <a:rPr lang="en-US" altLang="zh-CN" b="0" i="1" dirty="0" smtClean="0">
                                <a:latin typeface="Cambria Math"/>
                              </a:rPr>
                              <m:t>𝑇</m:t>
                            </m:r>
                          </m:e>
                          <m:sub>
                            <m:sSub>
                              <m:sSubPr>
                                <m:ctrlPr>
                                  <a:rPr lang="en-US" altLang="zh-CN" b="0" i="1" dirty="0" smtClean="0">
                                    <a:latin typeface="Cambria Math"/>
                                  </a:rPr>
                                </m:ctrlPr>
                              </m:sSubPr>
                              <m:e>
                                <m:r>
                                  <a:rPr lang="en-US" altLang="zh-CN" b="0" i="1" dirty="0" smtClean="0">
                                    <a:latin typeface="Cambria Math"/>
                                  </a:rPr>
                                  <m:t>𝐴</m:t>
                                </m:r>
                              </m:e>
                              <m:sub>
                                <m:r>
                                  <a:rPr lang="en-US" altLang="zh-CN" b="0" i="1" dirty="0" smtClean="0">
                                    <a:latin typeface="Cambria Math"/>
                                  </a:rPr>
                                  <m:t>2</m:t>
                                </m:r>
                              </m:sub>
                            </m:sSub>
                          </m:sub>
                          <m:sup>
                            <m:r>
                              <a:rPr lang="en-US" altLang="zh-CN" b="0" i="1" dirty="0" smtClean="0">
                                <a:latin typeface="Cambria Math"/>
                              </a:rPr>
                              <m:t>2</m:t>
                            </m:r>
                          </m:sup>
                        </m:sSubSup>
                        <m:r>
                          <a:rPr lang="en-US" altLang="zh-CN" b="0" i="1" dirty="0" smtClean="0">
                            <a:latin typeface="Cambria Math"/>
                          </a:rPr>
                          <m:t>+</m:t>
                        </m:r>
                        <m:sSubSup>
                          <m:sSubSupPr>
                            <m:ctrlPr>
                              <a:rPr lang="en-US" altLang="zh-CN" b="0" i="1" dirty="0" smtClean="0">
                                <a:latin typeface="Cambria Math"/>
                              </a:rPr>
                            </m:ctrlPr>
                          </m:sSubSupPr>
                          <m:e>
                            <m:r>
                              <a:rPr lang="en-US" altLang="zh-CN" b="0" i="1" dirty="0" smtClean="0">
                                <a:latin typeface="Cambria Math"/>
                              </a:rPr>
                              <m:t>𝑇</m:t>
                            </m:r>
                          </m:e>
                          <m:sub>
                            <m:sSub>
                              <m:sSubPr>
                                <m:ctrlPr>
                                  <a:rPr lang="en-US" altLang="zh-CN" b="0" i="1" dirty="0" smtClean="0">
                                    <a:latin typeface="Cambria Math"/>
                                  </a:rPr>
                                </m:ctrlPr>
                              </m:sSubPr>
                              <m:e>
                                <m:r>
                                  <a:rPr lang="en-US" altLang="zh-CN" b="0" i="1" dirty="0" smtClean="0">
                                    <a:latin typeface="Cambria Math"/>
                                  </a:rPr>
                                  <m:t>𝐴</m:t>
                                </m:r>
                              </m:e>
                              <m:sub>
                                <m:r>
                                  <a:rPr lang="en-US" altLang="zh-CN" b="0" i="1" dirty="0" smtClean="0">
                                    <a:latin typeface="Cambria Math"/>
                                  </a:rPr>
                                  <m:t>3</m:t>
                                </m:r>
                              </m:sub>
                            </m:sSub>
                          </m:sub>
                          <m:sup>
                            <m:r>
                              <a:rPr lang="en-US" altLang="zh-CN" b="0" i="1" dirty="0" smtClean="0">
                                <a:latin typeface="Cambria Math"/>
                              </a:rPr>
                              <m:t>2</m:t>
                            </m:r>
                          </m:sup>
                        </m:sSubSup>
                        <m:r>
                          <a:rPr lang="en-US" altLang="zh-CN" b="0" i="1" dirty="0" smtClean="0">
                            <a:latin typeface="Cambria Math"/>
                          </a:rPr>
                          <m:t>+</m:t>
                        </m:r>
                        <m:sSubSup>
                          <m:sSubSupPr>
                            <m:ctrlPr>
                              <a:rPr lang="en-US" altLang="zh-CN" i="1" dirty="0">
                                <a:latin typeface="Cambria Math"/>
                              </a:rPr>
                            </m:ctrlPr>
                          </m:sSubSupPr>
                          <m:e>
                            <m:r>
                              <a:rPr lang="en-US" altLang="zh-CN" i="1" dirty="0">
                                <a:latin typeface="Cambria Math"/>
                              </a:rPr>
                              <m:t>𝑇</m:t>
                            </m:r>
                          </m:e>
                          <m:sub>
                            <m:sSub>
                              <m:sSubPr>
                                <m:ctrlPr>
                                  <a:rPr lang="en-US" altLang="zh-CN" i="1" dirty="0">
                                    <a:latin typeface="Cambria Math"/>
                                  </a:rPr>
                                </m:ctrlPr>
                              </m:sSubPr>
                              <m:e>
                                <m:r>
                                  <a:rPr lang="en-US" altLang="zh-CN" i="1" dirty="0">
                                    <a:latin typeface="Cambria Math"/>
                                  </a:rPr>
                                  <m:t>𝐴</m:t>
                                </m:r>
                              </m:e>
                              <m:sub>
                                <m:r>
                                  <a:rPr lang="en-US" altLang="zh-CN" b="0" i="1" dirty="0" smtClean="0">
                                    <a:latin typeface="Cambria Math"/>
                                  </a:rPr>
                                  <m:t>4</m:t>
                                </m:r>
                              </m:sub>
                            </m:sSub>
                          </m:sub>
                          <m:sup>
                            <m:r>
                              <a:rPr lang="en-US" altLang="zh-CN" i="1" dirty="0">
                                <a:latin typeface="Cambria Math"/>
                              </a:rPr>
                              <m:t>2</m:t>
                            </m:r>
                          </m:sup>
                        </m:sSubSup>
                        <m:r>
                          <a:rPr lang="en-US" altLang="zh-CN" i="1" dirty="0">
                            <a:latin typeface="Cambria Math"/>
                          </a:rPr>
                          <m:t>+</m:t>
                        </m:r>
                        <m:sSubSup>
                          <m:sSubSupPr>
                            <m:ctrlPr>
                              <a:rPr lang="en-US" altLang="zh-CN" i="1" dirty="0">
                                <a:latin typeface="Cambria Math"/>
                              </a:rPr>
                            </m:ctrlPr>
                          </m:sSubSupPr>
                          <m:e>
                            <m:r>
                              <a:rPr lang="en-US" altLang="zh-CN" i="1" dirty="0">
                                <a:latin typeface="Cambria Math"/>
                              </a:rPr>
                              <m:t>𝑇</m:t>
                            </m:r>
                          </m:e>
                          <m:sub>
                            <m:sSub>
                              <m:sSubPr>
                                <m:ctrlPr>
                                  <a:rPr lang="en-US" altLang="zh-CN" i="1" dirty="0">
                                    <a:latin typeface="Cambria Math"/>
                                  </a:rPr>
                                </m:ctrlPr>
                              </m:sSubPr>
                              <m:e>
                                <m:r>
                                  <a:rPr lang="en-US" altLang="zh-CN" i="1" dirty="0">
                                    <a:latin typeface="Cambria Math"/>
                                  </a:rPr>
                                  <m:t>𝐴</m:t>
                                </m:r>
                              </m:e>
                              <m:sub>
                                <m:r>
                                  <a:rPr lang="en-US" altLang="zh-CN" b="0" i="1" dirty="0" smtClean="0">
                                    <a:latin typeface="Cambria Math"/>
                                  </a:rPr>
                                  <m:t>5</m:t>
                                </m:r>
                              </m:sub>
                            </m:sSub>
                          </m:sub>
                          <m:sup>
                            <m:r>
                              <a:rPr lang="en-US" altLang="zh-CN" i="1" dirty="0">
                                <a:latin typeface="Cambria Math"/>
                              </a:rPr>
                              <m:t>2</m:t>
                            </m:r>
                          </m:sup>
                        </m:sSubSup>
                      </m:e>
                    </m:rad>
                  </m:oMath>
                </a14:m>
                <a:r>
                  <a:rPr lang="en-US" altLang="zh-CN" dirty="0" smtClean="0"/>
                  <a:t>  </a:t>
                </a:r>
              </a:p>
              <a:p>
                <a:pPr>
                  <a:lnSpc>
                    <a:spcPct val="150000"/>
                  </a:lnSpc>
                </a:pPr>
                <a:r>
                  <a:rPr lang="en-US" altLang="zh-CN" dirty="0"/>
                  <a:t> </a:t>
                </a:r>
                <a:r>
                  <a:rPr lang="en-US" altLang="zh-CN" dirty="0" smtClean="0"/>
                  <a:t>   = </a:t>
                </a:r>
                <a14:m>
                  <m:oMath xmlns:m="http://schemas.openxmlformats.org/officeDocument/2006/math">
                    <m:rad>
                      <m:radPr>
                        <m:degHide m:val="on"/>
                        <m:ctrlPr>
                          <a:rPr lang="en-US" altLang="zh-CN" i="1" smtClean="0">
                            <a:latin typeface="Cambria Math"/>
                          </a:rPr>
                        </m:ctrlPr>
                      </m:radPr>
                      <m:deg/>
                      <m:e>
                        <m:sSup>
                          <m:sSupPr>
                            <m:ctrlPr>
                              <a:rPr lang="en-US" altLang="zh-CN" i="1" smtClean="0">
                                <a:latin typeface="Cambria Math"/>
                              </a:rPr>
                            </m:ctrlPr>
                          </m:sSupPr>
                          <m:e>
                            <m:r>
                              <a:rPr lang="en-US" altLang="zh-CN" b="0" i="1" smtClean="0">
                                <a:latin typeface="Cambria Math"/>
                              </a:rPr>
                              <m:t>0.54</m:t>
                            </m:r>
                          </m:e>
                          <m:sup>
                            <m:r>
                              <a:rPr lang="en-US" altLang="zh-CN" b="0" i="1" smtClean="0">
                                <a:latin typeface="Cambria Math"/>
                              </a:rPr>
                              <m:t>2</m:t>
                            </m:r>
                          </m:sup>
                        </m:sSup>
                        <m:r>
                          <a:rPr lang="en-US" altLang="zh-CN" b="0" i="1" smtClean="0">
                            <a:latin typeface="Cambria Math"/>
                          </a:rPr>
                          <m:t>+</m:t>
                        </m:r>
                        <m:sSup>
                          <m:sSupPr>
                            <m:ctrlPr>
                              <a:rPr lang="en-US" altLang="zh-CN" b="0" i="1" smtClean="0">
                                <a:latin typeface="Cambria Math"/>
                              </a:rPr>
                            </m:ctrlPr>
                          </m:sSupPr>
                          <m:e>
                            <m:r>
                              <a:rPr lang="en-US" altLang="zh-CN" b="0" i="1" smtClean="0">
                                <a:latin typeface="Cambria Math"/>
                              </a:rPr>
                              <m:t>0.39</m:t>
                            </m:r>
                          </m:e>
                          <m:sup>
                            <m:r>
                              <a:rPr lang="en-US" altLang="zh-CN" b="0" i="1" smtClean="0">
                                <a:latin typeface="Cambria Math"/>
                              </a:rPr>
                              <m:t>2</m:t>
                            </m:r>
                          </m:sup>
                        </m:sSup>
                        <m:r>
                          <a:rPr lang="en-US" altLang="zh-CN" b="0" i="1" smtClean="0">
                            <a:latin typeface="Cambria Math"/>
                          </a:rPr>
                          <m:t>+</m:t>
                        </m:r>
                        <m:sSup>
                          <m:sSupPr>
                            <m:ctrlPr>
                              <a:rPr lang="en-US" altLang="zh-CN" b="0" i="1" smtClean="0">
                                <a:latin typeface="Cambria Math"/>
                              </a:rPr>
                            </m:ctrlPr>
                          </m:sSupPr>
                          <m:e>
                            <m:r>
                              <a:rPr lang="en-US" altLang="zh-CN" b="0" i="1" smtClean="0">
                                <a:latin typeface="Cambria Math"/>
                              </a:rPr>
                              <m:t>0.048</m:t>
                            </m:r>
                          </m:e>
                          <m:sup>
                            <m:r>
                              <a:rPr lang="en-US" altLang="zh-CN" b="0" i="1" smtClean="0">
                                <a:latin typeface="Cambria Math"/>
                              </a:rPr>
                              <m:t>2</m:t>
                            </m:r>
                          </m:sup>
                        </m:sSup>
                        <m:r>
                          <a:rPr lang="en-US" altLang="zh-CN" b="0" i="1" smtClean="0">
                            <a:latin typeface="Cambria Math"/>
                          </a:rPr>
                          <m:t>+</m:t>
                        </m:r>
                        <m:sSup>
                          <m:sSupPr>
                            <m:ctrlPr>
                              <a:rPr lang="en-US" altLang="zh-CN" b="0" i="1" smtClean="0">
                                <a:latin typeface="Cambria Math"/>
                              </a:rPr>
                            </m:ctrlPr>
                          </m:sSupPr>
                          <m:e>
                            <m:r>
                              <a:rPr lang="en-US" altLang="zh-CN" b="0" i="1" smtClean="0">
                                <a:latin typeface="Cambria Math"/>
                              </a:rPr>
                              <m:t>0.34</m:t>
                            </m:r>
                          </m:e>
                          <m:sup>
                            <m:r>
                              <a:rPr lang="en-US" altLang="zh-CN" b="0" i="1" smtClean="0">
                                <a:latin typeface="Cambria Math"/>
                              </a:rPr>
                              <m:t>2</m:t>
                            </m:r>
                          </m:sup>
                        </m:sSup>
                        <m:r>
                          <a:rPr lang="en-US" altLang="zh-CN" b="0" i="1" smtClean="0">
                            <a:latin typeface="Cambria Math"/>
                          </a:rPr>
                          <m:t>+</m:t>
                        </m:r>
                        <m:sSup>
                          <m:sSupPr>
                            <m:ctrlPr>
                              <a:rPr lang="en-US" altLang="zh-CN" b="0" i="1" smtClean="0">
                                <a:latin typeface="Cambria Math"/>
                              </a:rPr>
                            </m:ctrlPr>
                          </m:sSupPr>
                          <m:e>
                            <m:r>
                              <a:rPr lang="en-US" altLang="zh-CN" b="0" i="1" smtClean="0">
                                <a:latin typeface="Cambria Math"/>
                              </a:rPr>
                              <m:t>0.048</m:t>
                            </m:r>
                          </m:e>
                          <m:sup>
                            <m:r>
                              <a:rPr lang="en-US" altLang="zh-CN" b="0" i="1" smtClean="0">
                                <a:latin typeface="Cambria Math"/>
                              </a:rPr>
                              <m:t>2</m:t>
                            </m:r>
                          </m:sup>
                        </m:sSup>
                      </m:e>
                    </m:rad>
                  </m:oMath>
                </a14:m>
                <a:r>
                  <a:rPr lang="en-US" altLang="zh-CN" dirty="0" smtClean="0"/>
                  <a:t> </a:t>
                </a:r>
                <a:endParaRPr lang="zh-CN" alt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393893" y="500759"/>
                <a:ext cx="7512149" cy="1757469"/>
              </a:xfrm>
              <a:prstGeom prst="rect">
                <a:avLst/>
              </a:prstGeom>
              <a:blipFill rotWithShape="1">
                <a:blip r:embed="rId3"/>
                <a:stretch>
                  <a:fillRect b="-7292"/>
                </a:stretch>
              </a:blipFill>
            </p:spPr>
            <p:txBody>
              <a:bodyPr/>
              <a:lstStyle/>
              <a:p>
                <a:r>
                  <a:rPr lang="zh-CN" altLang="en-US">
                    <a:noFill/>
                  </a:rPr>
                  <a:t> </a:t>
                </a:r>
              </a:p>
            </p:txBody>
          </p:sp>
        </mc:Fallback>
      </mc:AlternateContent>
      <p:sp>
        <p:nvSpPr>
          <p:cNvPr id="5" name="矩形 4"/>
          <p:cNvSpPr/>
          <p:nvPr/>
        </p:nvSpPr>
        <p:spPr>
          <a:xfrm>
            <a:off x="393894" y="262740"/>
            <a:ext cx="4846320" cy="461665"/>
          </a:xfrm>
          <a:prstGeom prst="rect">
            <a:avLst/>
          </a:prstGeom>
        </p:spPr>
        <p:txBody>
          <a:bodyPr wrap="square">
            <a:spAutoFit/>
          </a:bodyPr>
          <a:lstStyle/>
          <a:p>
            <a:r>
              <a:rPr lang="zh-CN" altLang="en-US" dirty="0"/>
              <a:t>由确定的</a:t>
            </a:r>
            <a:r>
              <a:rPr lang="zh-CN" altLang="en-US" dirty="0" smtClean="0"/>
              <a:t>结果</a:t>
            </a:r>
            <a:r>
              <a:rPr lang="en-US" altLang="zh-CN" dirty="0" smtClean="0"/>
              <a:t>,</a:t>
            </a:r>
            <a:r>
              <a:rPr lang="zh-CN" altLang="en-US" dirty="0" smtClean="0"/>
              <a:t>根据式</a:t>
            </a:r>
            <a:r>
              <a:rPr lang="en-US" altLang="zh-CN" dirty="0" smtClean="0"/>
              <a:t>(11.9)</a:t>
            </a:r>
            <a:r>
              <a:rPr lang="zh-CN" altLang="en-US" dirty="0" smtClean="0"/>
              <a:t>得</a:t>
            </a:r>
            <a:endParaRPr lang="zh-CN" altLang="en-US" dirty="0"/>
          </a:p>
        </p:txBody>
      </p:sp>
      <p:sp>
        <p:nvSpPr>
          <p:cNvPr id="6" name="TextBox 5"/>
          <p:cNvSpPr txBox="1"/>
          <p:nvPr/>
        </p:nvSpPr>
        <p:spPr>
          <a:xfrm>
            <a:off x="689317" y="2173820"/>
            <a:ext cx="1308295" cy="461665"/>
          </a:xfrm>
          <a:prstGeom prst="rect">
            <a:avLst/>
          </a:prstGeom>
          <a:noFill/>
        </p:spPr>
        <p:txBody>
          <a:bodyPr wrap="square" rtlCol="0">
            <a:spAutoFit/>
          </a:bodyPr>
          <a:lstStyle/>
          <a:p>
            <a:r>
              <a:rPr lang="en-US" altLang="zh-CN" b="1" dirty="0" smtClean="0">
                <a:solidFill>
                  <a:srgbClr val="FF0000"/>
                </a:solidFill>
              </a:rPr>
              <a:t>=0.75</a:t>
            </a:r>
            <a:endParaRPr lang="zh-CN" altLang="en-US" b="1" dirty="0">
              <a:solidFill>
                <a:srgbClr val="FF0000"/>
              </a:solidFill>
            </a:endParaRPr>
          </a:p>
        </p:txBody>
      </p:sp>
      <p:sp>
        <p:nvSpPr>
          <p:cNvPr id="7" name="矩形 6"/>
          <p:cNvSpPr/>
          <p:nvPr/>
        </p:nvSpPr>
        <p:spPr>
          <a:xfrm>
            <a:off x="527538" y="2520755"/>
            <a:ext cx="6407134" cy="400110"/>
          </a:xfrm>
          <a:prstGeom prst="rect">
            <a:avLst/>
          </a:prstGeom>
        </p:spPr>
        <p:txBody>
          <a:bodyPr wrap="square">
            <a:spAutoFit/>
          </a:bodyPr>
          <a:lstStyle/>
          <a:p>
            <a:r>
              <a:rPr lang="zh-CN" altLang="en-US" sz="2000" b="1" dirty="0"/>
              <a:t>校验结果说明计算</a:t>
            </a:r>
            <a:r>
              <a:rPr lang="zh-CN" altLang="en-US" sz="2000" b="1" dirty="0" smtClean="0"/>
              <a:t>无误</a:t>
            </a:r>
            <a:r>
              <a:rPr lang="en-US" altLang="zh-CN" sz="2000" b="1" dirty="0" smtClean="0"/>
              <a:t>,</a:t>
            </a:r>
            <a:r>
              <a:rPr lang="zh-CN" altLang="en-US" sz="2000" b="1" dirty="0" smtClean="0"/>
              <a:t>所以</a:t>
            </a:r>
            <a:r>
              <a:rPr lang="zh-CN" altLang="en-US" sz="2000" b="1" dirty="0"/>
              <a:t>各组成环尺寸为</a:t>
            </a:r>
          </a:p>
        </p:txBody>
      </p:sp>
      <mc:AlternateContent xmlns:mc="http://schemas.openxmlformats.org/markup-compatibility/2006" xmlns:a14="http://schemas.microsoft.com/office/drawing/2010/main">
        <mc:Choice Requires="a14">
          <p:sp>
            <p:nvSpPr>
              <p:cNvPr id="8" name="TextBox 7"/>
              <p:cNvSpPr txBox="1"/>
              <p:nvPr/>
            </p:nvSpPr>
            <p:spPr>
              <a:xfrm>
                <a:off x="514492" y="2760336"/>
                <a:ext cx="6699977" cy="1217834"/>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 </m:t>
                        </m:r>
                        <m:r>
                          <a:rPr lang="en-US" altLang="zh-CN" b="1" i="1" smtClean="0">
                            <a:solidFill>
                              <a:srgbClr val="FF0000"/>
                            </a:solidFill>
                            <a:latin typeface="Cambria Math"/>
                          </a:rPr>
                          <m:t>𝑨</m:t>
                        </m:r>
                      </m:e>
                      <m:sub>
                        <m:r>
                          <a:rPr lang="en-US" altLang="zh-CN" b="1" i="1" smtClean="0">
                            <a:solidFill>
                              <a:srgbClr val="FF0000"/>
                            </a:solidFill>
                            <a:latin typeface="Cambria Math"/>
                          </a:rPr>
                          <m:t>𝟏</m:t>
                        </m:r>
                      </m:sub>
                    </m:sSub>
                  </m:oMath>
                </a14:m>
                <a:r>
                  <a:rPr lang="en-US" altLang="zh-CN" b="1" dirty="0" smtClean="0">
                    <a:solidFill>
                      <a:srgbClr val="FF0000"/>
                    </a:solidFill>
                  </a:rPr>
                  <a:t>=</a:t>
                </a:r>
                <a14:m>
                  <m:oMath xmlns:m="http://schemas.openxmlformats.org/officeDocument/2006/math">
                    <m:sSubSup>
                      <m:sSubSupPr>
                        <m:ctrlPr>
                          <a:rPr lang="en-US" altLang="zh-CN" b="1" i="1" dirty="0" smtClean="0">
                            <a:solidFill>
                              <a:srgbClr val="FF0000"/>
                            </a:solidFill>
                            <a:latin typeface="Cambria Math"/>
                          </a:rPr>
                        </m:ctrlPr>
                      </m:sSubSupPr>
                      <m:e>
                        <m:r>
                          <a:rPr lang="en-US" altLang="zh-CN" b="1" i="1" dirty="0" smtClean="0">
                            <a:solidFill>
                              <a:srgbClr val="FF0000"/>
                            </a:solidFill>
                            <a:latin typeface="Cambria Math"/>
                          </a:rPr>
                          <m:t>𝟏𝟎𝟏</m:t>
                        </m:r>
                      </m:e>
                      <m:sub>
                        <m:r>
                          <a:rPr lang="en-US" altLang="zh-CN" b="1" i="1" dirty="0" smtClean="0">
                            <a:solidFill>
                              <a:srgbClr val="FF0000"/>
                            </a:solidFill>
                            <a:latin typeface="Cambria Math"/>
                          </a:rPr>
                          <m:t>    </m:t>
                        </m:r>
                        <m:r>
                          <a:rPr lang="en-US" altLang="zh-CN" b="1" i="1" dirty="0" smtClean="0">
                            <a:solidFill>
                              <a:srgbClr val="FF0000"/>
                            </a:solidFill>
                            <a:latin typeface="Cambria Math"/>
                          </a:rPr>
                          <m:t>𝟎</m:t>
                        </m:r>
                      </m:sub>
                      <m:sup>
                        <m:r>
                          <a:rPr lang="en-US" altLang="zh-CN" b="1" i="1" dirty="0" smtClean="0">
                            <a:solidFill>
                              <a:srgbClr val="FF0000"/>
                            </a:solidFill>
                            <a:latin typeface="Cambria Math"/>
                          </a:rPr>
                          <m:t>−</m:t>
                        </m:r>
                        <m:r>
                          <a:rPr lang="en-US" altLang="zh-CN" b="1" i="1" dirty="0" smtClean="0">
                            <a:solidFill>
                              <a:srgbClr val="FF0000"/>
                            </a:solidFill>
                            <a:latin typeface="Cambria Math"/>
                          </a:rPr>
                          <m:t>𝟎</m:t>
                        </m:r>
                        <m:r>
                          <a:rPr lang="en-US" altLang="zh-CN" b="1" i="1" dirty="0" smtClean="0">
                            <a:solidFill>
                              <a:srgbClr val="FF0000"/>
                            </a:solidFill>
                            <a:latin typeface="Cambria Math"/>
                          </a:rPr>
                          <m:t>.</m:t>
                        </m:r>
                        <m:r>
                          <a:rPr lang="en-US" altLang="zh-CN" b="1" i="1" dirty="0" smtClean="0">
                            <a:solidFill>
                              <a:srgbClr val="FF0000"/>
                            </a:solidFill>
                            <a:latin typeface="Cambria Math"/>
                          </a:rPr>
                          <m:t>𝟓𝟒</m:t>
                        </m:r>
                      </m:sup>
                    </m:sSubSup>
                  </m:oMath>
                </a14:m>
                <a:r>
                  <a:rPr lang="en-US" altLang="zh-CN" b="1" dirty="0" smtClean="0">
                    <a:solidFill>
                      <a:srgbClr val="FF0000"/>
                    </a:solidFill>
                  </a:rPr>
                  <a:t>,</a:t>
                </a:r>
                <a14:m>
                  <m:oMath xmlns:m="http://schemas.openxmlformats.org/officeDocument/2006/math">
                    <m:sSubSup>
                      <m:sSubSupPr>
                        <m:ctrlPr>
                          <a:rPr lang="en-US" altLang="zh-CN" b="1" i="1" dirty="0" smtClean="0">
                            <a:solidFill>
                              <a:srgbClr val="FF0000"/>
                            </a:solidFill>
                            <a:latin typeface="Cambria Math"/>
                          </a:rPr>
                        </m:ctrlPr>
                      </m:sSubSupPr>
                      <m:e>
                        <m:sSub>
                          <m:sSubPr>
                            <m:ctrlPr>
                              <a:rPr lang="en-US" altLang="zh-CN" b="1" i="1" dirty="0" smtClean="0">
                                <a:solidFill>
                                  <a:srgbClr val="FF0000"/>
                                </a:solidFill>
                                <a:latin typeface="Cambria Math"/>
                              </a:rPr>
                            </m:ctrlPr>
                          </m:sSubPr>
                          <m:e>
                            <m:r>
                              <a:rPr lang="en-US" altLang="zh-CN" b="1" i="1" dirty="0" smtClean="0">
                                <a:solidFill>
                                  <a:srgbClr val="FF0000"/>
                                </a:solidFill>
                                <a:latin typeface="Cambria Math"/>
                              </a:rPr>
                              <m:t>𝑨</m:t>
                            </m:r>
                          </m:e>
                          <m:sub>
                            <m:r>
                              <a:rPr lang="en-US" altLang="zh-CN" b="1" i="1" dirty="0" smtClean="0">
                                <a:solidFill>
                                  <a:srgbClr val="FF0000"/>
                                </a:solidFill>
                                <a:latin typeface="Cambria Math"/>
                              </a:rPr>
                              <m:t>𝟐</m:t>
                            </m:r>
                          </m:sub>
                        </m:sSub>
                        <m:r>
                          <a:rPr lang="en-US" altLang="zh-CN" b="1" i="1" dirty="0" smtClean="0">
                            <a:solidFill>
                              <a:srgbClr val="FF0000"/>
                            </a:solidFill>
                            <a:latin typeface="Cambria Math"/>
                          </a:rPr>
                          <m:t>=</m:t>
                        </m:r>
                        <m:r>
                          <a:rPr lang="en-US" altLang="zh-CN" b="1" i="1" dirty="0" smtClean="0">
                            <a:solidFill>
                              <a:srgbClr val="FF0000"/>
                            </a:solidFill>
                            <a:latin typeface="Cambria Math"/>
                          </a:rPr>
                          <m:t>𝟓𝟎</m:t>
                        </m:r>
                      </m:e>
                      <m:sub>
                        <m:r>
                          <a:rPr lang="en-US" altLang="zh-CN" b="1" i="1" dirty="0" smtClean="0">
                            <a:solidFill>
                              <a:srgbClr val="FF0000"/>
                            </a:solidFill>
                            <a:latin typeface="Cambria Math"/>
                          </a:rPr>
                          <m:t>     </m:t>
                        </m:r>
                        <m:r>
                          <a:rPr lang="en-US" altLang="zh-CN" b="1" i="1" dirty="0" smtClean="0">
                            <a:solidFill>
                              <a:srgbClr val="FF0000"/>
                            </a:solidFill>
                            <a:latin typeface="Cambria Math"/>
                          </a:rPr>
                          <m:t>𝟎</m:t>
                        </m:r>
                      </m:sub>
                      <m:sup>
                        <m:r>
                          <a:rPr lang="en-US" altLang="zh-CN" b="1" i="1" dirty="0" smtClean="0">
                            <a:solidFill>
                              <a:srgbClr val="FF0000"/>
                            </a:solidFill>
                            <a:latin typeface="Cambria Math"/>
                          </a:rPr>
                          <m:t>+</m:t>
                        </m:r>
                        <m:r>
                          <a:rPr lang="en-US" altLang="zh-CN" b="1" i="1" dirty="0" smtClean="0">
                            <a:solidFill>
                              <a:srgbClr val="FF0000"/>
                            </a:solidFill>
                            <a:latin typeface="Cambria Math"/>
                          </a:rPr>
                          <m:t>𝟎</m:t>
                        </m:r>
                        <m:r>
                          <a:rPr lang="en-US" altLang="zh-CN" b="1" i="1" dirty="0" smtClean="0">
                            <a:solidFill>
                              <a:srgbClr val="FF0000"/>
                            </a:solidFill>
                            <a:latin typeface="Cambria Math"/>
                          </a:rPr>
                          <m:t>.</m:t>
                        </m:r>
                        <m:r>
                          <a:rPr lang="en-US" altLang="zh-CN" b="1" i="1" dirty="0" smtClean="0">
                            <a:solidFill>
                              <a:srgbClr val="FF0000"/>
                            </a:solidFill>
                            <a:latin typeface="Cambria Math"/>
                          </a:rPr>
                          <m:t>𝟑𝟗</m:t>
                        </m:r>
                      </m:sup>
                    </m:sSubSup>
                  </m:oMath>
                </a14:m>
                <a:r>
                  <a:rPr lang="zh-CN" altLang="en-US" b="1" dirty="0" smtClean="0">
                    <a:solidFill>
                      <a:srgbClr val="FF0000"/>
                    </a:solidFill>
                  </a:rPr>
                  <a:t> </a:t>
                </a:r>
                <a:r>
                  <a:rPr lang="en-US" altLang="zh-CN" b="1" dirty="0" smtClean="0">
                    <a:solidFill>
                      <a:srgbClr val="FF0000"/>
                    </a:solidFill>
                  </a:rPr>
                  <a:t>,</a:t>
                </a:r>
                <a14:m>
                  <m:oMath xmlns:m="http://schemas.openxmlformats.org/officeDocument/2006/math">
                    <m:sSub>
                      <m:sSubPr>
                        <m:ctrlPr>
                          <a:rPr lang="en-US" altLang="zh-CN" b="1" i="1" dirty="0" smtClean="0">
                            <a:solidFill>
                              <a:srgbClr val="FF0000"/>
                            </a:solidFill>
                            <a:latin typeface="Cambria Math"/>
                          </a:rPr>
                        </m:ctrlPr>
                      </m:sSubPr>
                      <m:e>
                        <m:r>
                          <a:rPr lang="en-US" altLang="zh-CN" b="1" i="1" dirty="0" smtClean="0">
                            <a:solidFill>
                              <a:srgbClr val="FF0000"/>
                            </a:solidFill>
                            <a:latin typeface="Cambria Math"/>
                          </a:rPr>
                          <m:t>𝑨</m:t>
                        </m:r>
                      </m:e>
                      <m:sub>
                        <m:r>
                          <a:rPr lang="en-US" altLang="zh-CN" b="1" i="1" dirty="0" smtClean="0">
                            <a:solidFill>
                              <a:srgbClr val="FF0000"/>
                            </a:solidFill>
                            <a:latin typeface="Cambria Math"/>
                          </a:rPr>
                          <m:t>𝟑</m:t>
                        </m:r>
                      </m:sub>
                    </m:sSub>
                  </m:oMath>
                </a14:m>
                <a:r>
                  <a:rPr lang="en-US" altLang="zh-CN" b="1" dirty="0" smtClean="0">
                    <a:solidFill>
                      <a:srgbClr val="FF0000"/>
                    </a:solidFill>
                  </a:rPr>
                  <a:t> = </a:t>
                </a:r>
                <a14:m>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𝑨</m:t>
                        </m:r>
                      </m:e>
                      <m:sub>
                        <m:r>
                          <a:rPr lang="en-US" altLang="zh-CN" b="1" i="1" smtClean="0">
                            <a:solidFill>
                              <a:srgbClr val="FF0000"/>
                            </a:solidFill>
                            <a:latin typeface="Cambria Math"/>
                          </a:rPr>
                          <m:t>𝟓</m:t>
                        </m:r>
                      </m:sub>
                    </m:sSub>
                  </m:oMath>
                </a14:m>
                <a:r>
                  <a:rPr lang="zh-CN" altLang="en-US" b="1" dirty="0" smtClean="0">
                    <a:solidFill>
                      <a:srgbClr val="FF0000"/>
                    </a:solidFill>
                  </a:rPr>
                  <a:t> </a:t>
                </a:r>
                <a:r>
                  <a:rPr lang="en-US" altLang="zh-CN" b="1" dirty="0" smtClean="0">
                    <a:solidFill>
                      <a:srgbClr val="FF0000"/>
                    </a:solidFill>
                  </a:rPr>
                  <a:t>= </a:t>
                </a:r>
                <a14:m>
                  <m:oMath xmlns:m="http://schemas.openxmlformats.org/officeDocument/2006/math">
                    <m:sSubSup>
                      <m:sSubSupPr>
                        <m:ctrlPr>
                          <a:rPr lang="en-US" altLang="zh-CN" b="1" i="1" smtClean="0">
                            <a:solidFill>
                              <a:srgbClr val="FF0000"/>
                            </a:solidFill>
                            <a:latin typeface="Cambria Math"/>
                          </a:rPr>
                        </m:ctrlPr>
                      </m:sSubSupPr>
                      <m:e>
                        <m:r>
                          <a:rPr lang="en-US" altLang="zh-CN" b="1" i="1" smtClean="0">
                            <a:solidFill>
                              <a:srgbClr val="FF0000"/>
                            </a:solidFill>
                            <a:latin typeface="Cambria Math"/>
                          </a:rPr>
                          <m:t>𝟓</m:t>
                        </m:r>
                      </m:e>
                      <m:sub>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𝟎𝟒𝟖</m:t>
                        </m:r>
                      </m:sub>
                      <m:sup>
                        <m:r>
                          <a:rPr lang="en-US" altLang="zh-CN" b="1" i="1" smtClean="0">
                            <a:solidFill>
                              <a:srgbClr val="FF0000"/>
                            </a:solidFill>
                            <a:latin typeface="Cambria Math"/>
                          </a:rPr>
                          <m:t>   </m:t>
                        </m:r>
                        <m:r>
                          <a:rPr lang="en-US" altLang="zh-CN" b="1" i="1" smtClean="0">
                            <a:solidFill>
                              <a:srgbClr val="FF0000"/>
                            </a:solidFill>
                            <a:latin typeface="Cambria Math"/>
                          </a:rPr>
                          <m:t>𝟎</m:t>
                        </m:r>
                      </m:sup>
                    </m:sSubSup>
                  </m:oMath>
                </a14:m>
                <a:r>
                  <a:rPr lang="zh-CN" altLang="en-US" b="1" dirty="0" smtClean="0">
                    <a:solidFill>
                      <a:srgbClr val="FF0000"/>
                    </a:solidFill>
                  </a:rPr>
                  <a:t> </a:t>
                </a:r>
                <a:endParaRPr lang="en-US" altLang="zh-CN" b="1" dirty="0" smtClean="0">
                  <a:solidFill>
                    <a:srgbClr val="FF0000"/>
                  </a:solidFill>
                </a:endParaRPr>
              </a:p>
              <a:p>
                <a:pPr>
                  <a:lnSpc>
                    <a:spcPct val="150000"/>
                  </a:lnSpc>
                </a:pPr>
                <a14:m>
                  <m:oMath xmlns:m="http://schemas.openxmlformats.org/officeDocument/2006/math">
                    <m:sSub>
                      <m:sSubPr>
                        <m:ctrlPr>
                          <a:rPr lang="en-US" altLang="zh-CN" b="1" i="1" dirty="0" smtClean="0">
                            <a:solidFill>
                              <a:srgbClr val="FF0000"/>
                            </a:solidFill>
                            <a:latin typeface="Cambria Math"/>
                          </a:rPr>
                        </m:ctrlPr>
                      </m:sSubPr>
                      <m:e>
                        <m:r>
                          <a:rPr lang="en-US" altLang="zh-CN" b="1" i="1" dirty="0" smtClean="0">
                            <a:solidFill>
                              <a:srgbClr val="FF0000"/>
                            </a:solidFill>
                            <a:latin typeface="Cambria Math"/>
                          </a:rPr>
                          <m:t> </m:t>
                        </m:r>
                        <m:r>
                          <a:rPr lang="en-US" altLang="zh-CN" b="1" i="1" dirty="0" smtClean="0">
                            <a:solidFill>
                              <a:srgbClr val="FF0000"/>
                            </a:solidFill>
                            <a:latin typeface="Cambria Math"/>
                          </a:rPr>
                          <m:t>𝑨</m:t>
                        </m:r>
                      </m:e>
                      <m:sub>
                        <m:r>
                          <a:rPr lang="en-US" altLang="zh-CN" b="1" i="1" dirty="0" smtClean="0">
                            <a:solidFill>
                              <a:srgbClr val="FF0000"/>
                            </a:solidFill>
                            <a:latin typeface="Cambria Math"/>
                          </a:rPr>
                          <m:t>𝟒</m:t>
                        </m:r>
                      </m:sub>
                    </m:sSub>
                    <m:r>
                      <a:rPr lang="en-US" altLang="zh-CN" b="1" i="1" dirty="0" smtClean="0">
                        <a:solidFill>
                          <a:srgbClr val="FF0000"/>
                        </a:solidFill>
                        <a:latin typeface="Cambria Math"/>
                      </a:rPr>
                      <m:t>=</m:t>
                    </m:r>
                  </m:oMath>
                </a14:m>
                <a:r>
                  <a:rPr lang="zh-CN" altLang="en-US" b="1" dirty="0" smtClean="0">
                    <a:solidFill>
                      <a:srgbClr val="FF0000"/>
                    </a:solidFill>
                  </a:rPr>
                  <a:t> </a:t>
                </a:r>
                <a14:m>
                  <m:oMath xmlns:m="http://schemas.openxmlformats.org/officeDocument/2006/math">
                    <m:sSubSup>
                      <m:sSubSupPr>
                        <m:ctrlPr>
                          <a:rPr lang="en-US" altLang="zh-CN" b="1" i="1" dirty="0" smtClean="0">
                            <a:solidFill>
                              <a:srgbClr val="FF0000"/>
                            </a:solidFill>
                            <a:latin typeface="Cambria Math"/>
                          </a:rPr>
                        </m:ctrlPr>
                      </m:sSubSupPr>
                      <m:e>
                        <m:r>
                          <a:rPr lang="en-US" altLang="zh-CN" b="1" i="1" dirty="0" smtClean="0">
                            <a:solidFill>
                              <a:srgbClr val="FF0000"/>
                            </a:solidFill>
                            <a:latin typeface="Cambria Math"/>
                          </a:rPr>
                          <m:t>𝟏𝟒𝟎</m:t>
                        </m:r>
                        <m:r>
                          <a:rPr lang="en-US" altLang="zh-CN" b="1" i="1" dirty="0" smtClean="0">
                            <a:solidFill>
                              <a:srgbClr val="FF0000"/>
                            </a:solidFill>
                            <a:latin typeface="Cambria Math"/>
                          </a:rPr>
                          <m:t>.</m:t>
                        </m:r>
                        <m:r>
                          <a:rPr lang="en-US" altLang="zh-CN" b="1" i="1" dirty="0" smtClean="0">
                            <a:solidFill>
                              <a:srgbClr val="FF0000"/>
                            </a:solidFill>
                            <a:latin typeface="Cambria Math"/>
                          </a:rPr>
                          <m:t>𝟑𝟎𝟖</m:t>
                        </m:r>
                      </m:e>
                      <m:sub>
                        <m:r>
                          <a:rPr lang="en-US" altLang="zh-CN" b="1" i="1" dirty="0" smtClean="0">
                            <a:solidFill>
                              <a:srgbClr val="FF0000"/>
                            </a:solidFill>
                            <a:latin typeface="Cambria Math"/>
                          </a:rPr>
                          <m:t>−</m:t>
                        </m:r>
                        <m:r>
                          <a:rPr lang="en-US" altLang="zh-CN" b="1" i="1" dirty="0" smtClean="0">
                            <a:solidFill>
                              <a:srgbClr val="FF0000"/>
                            </a:solidFill>
                            <a:latin typeface="Cambria Math"/>
                          </a:rPr>
                          <m:t>𝟎</m:t>
                        </m:r>
                        <m:r>
                          <a:rPr lang="en-US" altLang="zh-CN" b="1" i="1" dirty="0" smtClean="0">
                            <a:solidFill>
                              <a:srgbClr val="FF0000"/>
                            </a:solidFill>
                            <a:latin typeface="Cambria Math"/>
                          </a:rPr>
                          <m:t>.</m:t>
                        </m:r>
                        <m:r>
                          <a:rPr lang="en-US" altLang="zh-CN" b="1" i="1" dirty="0" smtClean="0">
                            <a:solidFill>
                              <a:srgbClr val="FF0000"/>
                            </a:solidFill>
                            <a:latin typeface="Cambria Math"/>
                          </a:rPr>
                          <m:t>𝟑𝟒</m:t>
                        </m:r>
                      </m:sub>
                      <m:sup>
                        <m:r>
                          <a:rPr lang="en-US" altLang="zh-CN" b="1" i="1" dirty="0" smtClean="0">
                            <a:solidFill>
                              <a:srgbClr val="FF0000"/>
                            </a:solidFill>
                            <a:latin typeface="Cambria Math"/>
                          </a:rPr>
                          <m:t>   </m:t>
                        </m:r>
                        <m:r>
                          <a:rPr lang="en-US" altLang="zh-CN" b="1" i="1" dirty="0" smtClean="0">
                            <a:solidFill>
                              <a:srgbClr val="FF0000"/>
                            </a:solidFill>
                            <a:latin typeface="Cambria Math"/>
                          </a:rPr>
                          <m:t>𝟎</m:t>
                        </m:r>
                      </m:sup>
                    </m:sSubSup>
                  </m:oMath>
                </a14:m>
                <a:r>
                  <a:rPr lang="zh-CN" altLang="en-US" b="1" dirty="0" smtClean="0">
                    <a:solidFill>
                      <a:srgbClr val="FF0000"/>
                    </a:solidFill>
                  </a:rPr>
                  <a:t> </a:t>
                </a:r>
                <a14:m>
                  <m:oMath xmlns:m="http://schemas.openxmlformats.org/officeDocument/2006/math">
                    <m:r>
                      <a:rPr lang="en-US" altLang="zh-CN" b="1" i="1" dirty="0" smtClean="0">
                        <a:solidFill>
                          <a:srgbClr val="FF0000"/>
                        </a:solidFill>
                        <a:latin typeface="Cambria Math"/>
                        <a:ea typeface="Cambria Math"/>
                      </a:rPr>
                      <m:t>≈</m:t>
                    </m:r>
                  </m:oMath>
                </a14:m>
                <a:r>
                  <a:rPr lang="en-US" altLang="zh-CN" b="1" dirty="0" smtClean="0">
                    <a:solidFill>
                      <a:srgbClr val="FF0000"/>
                    </a:solidFill>
                  </a:rPr>
                  <a:t> </a:t>
                </a:r>
                <a14:m>
                  <m:oMath xmlns:m="http://schemas.openxmlformats.org/officeDocument/2006/math">
                    <m:sSubSup>
                      <m:sSubSupPr>
                        <m:ctrlPr>
                          <a:rPr lang="en-US" altLang="zh-CN" b="1" i="1" smtClean="0">
                            <a:solidFill>
                              <a:srgbClr val="FF0000"/>
                            </a:solidFill>
                            <a:latin typeface="Cambria Math"/>
                          </a:rPr>
                        </m:ctrlPr>
                      </m:sSubSupPr>
                      <m:e>
                        <m:r>
                          <a:rPr lang="en-US" altLang="zh-CN" b="1" i="1" smtClean="0">
                            <a:solidFill>
                              <a:srgbClr val="FF0000"/>
                            </a:solidFill>
                            <a:latin typeface="Cambria Math"/>
                          </a:rPr>
                          <m:t>𝟏𝟒𝟎</m:t>
                        </m:r>
                        <m:r>
                          <a:rPr lang="en-US" altLang="zh-CN" b="1" i="1" smtClean="0">
                            <a:solidFill>
                              <a:srgbClr val="FF0000"/>
                            </a:solidFill>
                            <a:latin typeface="Cambria Math"/>
                          </a:rPr>
                          <m:t>.</m:t>
                        </m:r>
                        <m:r>
                          <a:rPr lang="en-US" altLang="zh-CN" b="1" i="1" smtClean="0">
                            <a:solidFill>
                              <a:srgbClr val="FF0000"/>
                            </a:solidFill>
                            <a:latin typeface="Cambria Math"/>
                          </a:rPr>
                          <m:t>𝟑𝟏</m:t>
                        </m:r>
                      </m:e>
                      <m:sub>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𝟑𝟒</m:t>
                        </m:r>
                      </m:sub>
                      <m:sup>
                        <m:r>
                          <a:rPr lang="en-US" altLang="zh-CN" b="1" i="1" smtClean="0">
                            <a:solidFill>
                              <a:srgbClr val="FF0000"/>
                            </a:solidFill>
                            <a:latin typeface="Cambria Math"/>
                          </a:rPr>
                          <m:t>   </m:t>
                        </m:r>
                        <m:r>
                          <a:rPr lang="en-US" altLang="zh-CN" b="1" i="1" smtClean="0">
                            <a:solidFill>
                              <a:srgbClr val="FF0000"/>
                            </a:solidFill>
                            <a:latin typeface="Cambria Math"/>
                          </a:rPr>
                          <m:t>𝟎</m:t>
                        </m:r>
                      </m:sup>
                    </m:sSubSup>
                  </m:oMath>
                </a14:m>
                <a:endParaRPr lang="zh-CN" altLang="en-US" b="1" dirty="0">
                  <a:solidFill>
                    <a:srgbClr val="FF0000"/>
                  </a:solidFill>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514492" y="2760336"/>
                <a:ext cx="6699977" cy="1217834"/>
              </a:xfrm>
              <a:prstGeom prst="rect">
                <a:avLst/>
              </a:prstGeom>
              <a:blipFill rotWithShape="1">
                <a:blip r:embed="rId4"/>
                <a:stretch>
                  <a:fillRect/>
                </a:stretch>
              </a:blipFill>
            </p:spPr>
            <p:txBody>
              <a:bodyPr/>
              <a:lstStyle/>
              <a:p>
                <a:r>
                  <a:rPr lang="zh-CN" altLang="en-US">
                    <a:noFill/>
                  </a:rPr>
                  <a:t> </a:t>
                </a:r>
              </a:p>
            </p:txBody>
          </p:sp>
        </mc:Fallback>
      </mc:AlternateContent>
      <p:sp>
        <p:nvSpPr>
          <p:cNvPr id="9" name="矩形 8"/>
          <p:cNvSpPr/>
          <p:nvPr/>
        </p:nvSpPr>
        <p:spPr>
          <a:xfrm>
            <a:off x="485329" y="3893948"/>
            <a:ext cx="8166297" cy="400110"/>
          </a:xfrm>
          <a:prstGeom prst="rect">
            <a:avLst/>
          </a:prstGeom>
        </p:spPr>
        <p:txBody>
          <a:bodyPr wrap="square">
            <a:spAutoFit/>
          </a:bodyPr>
          <a:lstStyle/>
          <a:p>
            <a:r>
              <a:rPr lang="zh-CN" altLang="en-US" sz="2000" b="1" dirty="0"/>
              <a:t>利用极值法与概率法计算出的结果</a:t>
            </a:r>
            <a:r>
              <a:rPr lang="zh-CN" altLang="en-US" sz="2000" b="1" dirty="0" smtClean="0"/>
              <a:t>比较</a:t>
            </a:r>
            <a:r>
              <a:rPr lang="en-US" altLang="zh-CN" sz="2000" b="1" dirty="0" smtClean="0"/>
              <a:t>,</a:t>
            </a:r>
            <a:r>
              <a:rPr lang="zh-CN" altLang="en-US" sz="2000" b="1" dirty="0" smtClean="0"/>
              <a:t>如</a:t>
            </a:r>
            <a:r>
              <a:rPr lang="zh-CN" altLang="en-US" sz="2000" b="1" dirty="0"/>
              <a:t>表 </a:t>
            </a:r>
            <a:r>
              <a:rPr lang="en-US" altLang="zh-CN" sz="2000" b="1" dirty="0" smtClean="0"/>
              <a:t>11.2 </a:t>
            </a:r>
            <a:r>
              <a:rPr lang="zh-CN" altLang="en-US" sz="2000" b="1" dirty="0" smtClean="0"/>
              <a:t>所示。</a:t>
            </a:r>
            <a:endParaRPr lang="zh-CN" altLang="en-US" sz="2000" b="1" dirty="0"/>
          </a:p>
        </p:txBody>
      </p:sp>
      <p:pic>
        <p:nvPicPr>
          <p:cNvPr id="4505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181" y="4266345"/>
            <a:ext cx="77628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253209" y="5900541"/>
            <a:ext cx="8439925" cy="707886"/>
          </a:xfrm>
          <a:prstGeom prst="rect">
            <a:avLst/>
          </a:prstGeom>
        </p:spPr>
        <p:txBody>
          <a:bodyPr wrap="square">
            <a:spAutoFit/>
          </a:bodyPr>
          <a:lstStyle/>
          <a:p>
            <a:r>
              <a:rPr lang="zh-CN" altLang="en-US" sz="2000" b="1" dirty="0" smtClean="0"/>
              <a:t>        很显然</a:t>
            </a:r>
            <a:r>
              <a:rPr lang="en-US" altLang="zh-CN" sz="2000" b="1" dirty="0" smtClean="0"/>
              <a:t>,</a:t>
            </a:r>
            <a:r>
              <a:rPr lang="zh-CN" altLang="en-US" sz="2000" b="1" dirty="0" smtClean="0"/>
              <a:t>在</a:t>
            </a:r>
            <a:r>
              <a:rPr lang="zh-CN" altLang="en-US" sz="2000" b="1" dirty="0"/>
              <a:t>满足同一封闭环公差要求的情况</a:t>
            </a:r>
            <a:r>
              <a:rPr lang="zh-CN" altLang="en-US" sz="2000" b="1" dirty="0" smtClean="0"/>
              <a:t>下</a:t>
            </a:r>
            <a:r>
              <a:rPr lang="en-US" altLang="zh-CN" sz="2000" b="1" dirty="0" smtClean="0"/>
              <a:t>,</a:t>
            </a:r>
            <a:r>
              <a:rPr lang="zh-CN" altLang="en-US" sz="2000" b="1" dirty="0" smtClean="0"/>
              <a:t>用</a:t>
            </a:r>
            <a:r>
              <a:rPr lang="zh-CN" altLang="en-US" sz="2000" b="1" dirty="0"/>
              <a:t>概率法比用极值法放大了各组成</a:t>
            </a:r>
            <a:r>
              <a:rPr lang="zh-CN" altLang="en-US" sz="2000" b="1" dirty="0" smtClean="0"/>
              <a:t>环的公差</a:t>
            </a:r>
            <a:r>
              <a:rPr lang="en-US" altLang="zh-CN" sz="2000" b="1" dirty="0" smtClean="0"/>
              <a:t>,</a:t>
            </a:r>
            <a:r>
              <a:rPr lang="zh-CN" altLang="en-US" sz="2000" b="1" dirty="0" smtClean="0"/>
              <a:t>从而</a:t>
            </a:r>
            <a:r>
              <a:rPr lang="zh-CN" altLang="en-US" sz="2000" b="1" dirty="0"/>
              <a:t>使加工成本</a:t>
            </a:r>
            <a:r>
              <a:rPr lang="zh-CN" altLang="en-US" sz="2000" b="1" dirty="0" smtClean="0"/>
              <a:t>降低。</a:t>
            </a:r>
            <a:endParaRPr lang="zh-CN" altLang="en-US" sz="2000" b="1" dirty="0"/>
          </a:p>
        </p:txBody>
      </p:sp>
      <p:pic>
        <p:nvPicPr>
          <p:cNvPr id="12"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0729" y="336427"/>
            <a:ext cx="295275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图文框 12">
            <a:hlinkClick r:id="rId7" action="ppaction://hlinksldjump"/>
          </p:cNvPr>
          <p:cNvSpPr/>
          <p:nvPr/>
        </p:nvSpPr>
        <p:spPr bwMode="auto">
          <a:xfrm>
            <a:off x="7563969" y="6285716"/>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extLst>
      <p:ext uri="{BB962C8B-B14F-4D97-AF65-F5344CB8AC3E}">
        <p14:creationId xmlns:p14="http://schemas.microsoft.com/office/powerpoint/2010/main" val="28300421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 fill="hold"/>
                                        <p:tgtEl>
                                          <p:spTgt spid="12"/>
                                        </p:tgtEl>
                                        <p:attrNameLst>
                                          <p:attrName>ppt_x</p:attrName>
                                        </p:attrNameLst>
                                      </p:cBhvr>
                                      <p:tavLst>
                                        <p:tav tm="0">
                                          <p:val>
                                            <p:strVal val="#ppt_x"/>
                                          </p:val>
                                        </p:tav>
                                        <p:tav tm="100000">
                                          <p:val>
                                            <p:strVal val="#ppt_x"/>
                                          </p:val>
                                        </p:tav>
                                      </p:tavLst>
                                    </p:anim>
                                    <p:anim calcmode="lin" valueType="num">
                                      <p:cBhvr additive="base">
                                        <p:cTn id="8" dur="1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45058"/>
                                        </p:tgtEl>
                                        <p:attrNameLst>
                                          <p:attrName>style.visibility</p:attrName>
                                        </p:attrNameLst>
                                      </p:cBhvr>
                                      <p:to>
                                        <p:strVal val="visible"/>
                                      </p:to>
                                    </p:set>
                                    <p:animEffect transition="in" filter="wipe(left)">
                                      <p:cBhvr>
                                        <p:cTn id="46" dur="500"/>
                                        <p:tgtEl>
                                          <p:spTgt spid="4505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7</a:t>
            </a:fld>
            <a:endParaRPr lang="en-US" altLang="zh-CN"/>
          </a:p>
        </p:txBody>
      </p:sp>
      <p:sp>
        <p:nvSpPr>
          <p:cNvPr id="3" name="矩形 2"/>
          <p:cNvSpPr/>
          <p:nvPr/>
        </p:nvSpPr>
        <p:spPr>
          <a:xfrm>
            <a:off x="661386" y="1533408"/>
            <a:ext cx="7399538" cy="1569660"/>
          </a:xfrm>
          <a:prstGeom prst="rect">
            <a:avLst/>
          </a:prstGeom>
        </p:spPr>
        <p:txBody>
          <a:bodyPr wrap="square">
            <a:spAutoFit/>
          </a:bodyPr>
          <a:lstStyle/>
          <a:p>
            <a:r>
              <a:rPr lang="zh-CN" altLang="en-US" b="1" dirty="0" smtClean="0"/>
              <a:t>         对于若干零</a:t>
            </a:r>
            <a:r>
              <a:rPr lang="zh-CN" altLang="en-US" b="1" dirty="0"/>
              <a:t>、部件的装配而言</a:t>
            </a:r>
            <a:r>
              <a:rPr lang="en-US" altLang="zh-CN" b="1" dirty="0"/>
              <a:t>,</a:t>
            </a:r>
            <a:r>
              <a:rPr lang="zh-CN" altLang="en-US" b="1" dirty="0"/>
              <a:t>封闭环通常是对有关要素间的联系所提出的技术要求</a:t>
            </a:r>
            <a:r>
              <a:rPr lang="en-US" altLang="zh-CN" b="1" dirty="0"/>
              <a:t>,</a:t>
            </a:r>
            <a:r>
              <a:rPr lang="zh-CN" altLang="en-US" b="1" dirty="0"/>
              <a:t>如位置精度</a:t>
            </a:r>
            <a:r>
              <a:rPr lang="zh-CN" altLang="en-US" b="1" dirty="0" smtClean="0"/>
              <a:t>、距离</a:t>
            </a:r>
            <a:r>
              <a:rPr lang="zh-CN" altLang="en-US" b="1" dirty="0"/>
              <a:t>精度、装配间隙或过盈等</a:t>
            </a:r>
            <a:r>
              <a:rPr lang="en-US" altLang="zh-CN" b="1" dirty="0"/>
              <a:t>,</a:t>
            </a:r>
            <a:r>
              <a:rPr lang="zh-CN" altLang="en-US" b="1" dirty="0"/>
              <a:t>它是将已获得尺寸的零、部件进行总装之后</a:t>
            </a:r>
            <a:r>
              <a:rPr lang="en-US" altLang="zh-CN" b="1" dirty="0"/>
              <a:t>,</a:t>
            </a:r>
            <a:r>
              <a:rPr lang="zh-CN" altLang="en-US" b="1" dirty="0"/>
              <a:t>才形成且</a:t>
            </a:r>
            <a:r>
              <a:rPr lang="zh-CN" altLang="en-US" b="1" dirty="0" smtClean="0"/>
              <a:t>得到保证</a:t>
            </a:r>
            <a:r>
              <a:rPr lang="zh-CN" altLang="en-US" b="1" dirty="0"/>
              <a:t>的</a:t>
            </a:r>
            <a:r>
              <a:rPr lang="zh-CN" altLang="en-US" b="1" dirty="0" smtClean="0"/>
              <a:t>。</a:t>
            </a:r>
            <a:endParaRPr lang="zh-CN" altLang="en-US" b="1" dirty="0"/>
          </a:p>
        </p:txBody>
      </p:sp>
      <p:sp>
        <p:nvSpPr>
          <p:cNvPr id="4" name="矩形 3"/>
          <p:cNvSpPr/>
          <p:nvPr/>
        </p:nvSpPr>
        <p:spPr>
          <a:xfrm>
            <a:off x="688009" y="708148"/>
            <a:ext cx="7479437" cy="830997"/>
          </a:xfrm>
          <a:prstGeom prst="rect">
            <a:avLst/>
          </a:prstGeom>
        </p:spPr>
        <p:txBody>
          <a:bodyPr wrap="square">
            <a:spAutoFit/>
          </a:bodyPr>
          <a:lstStyle/>
          <a:p>
            <a:r>
              <a:rPr lang="zh-CN" altLang="en-US" b="1" dirty="0" smtClean="0"/>
              <a:t>        对于</a:t>
            </a:r>
            <a:r>
              <a:rPr lang="zh-CN" altLang="en-US" b="1" dirty="0"/>
              <a:t>单个零件的加工而言</a:t>
            </a:r>
            <a:r>
              <a:rPr lang="en-US" altLang="zh-CN" b="1" dirty="0"/>
              <a:t>,</a:t>
            </a:r>
            <a:r>
              <a:rPr lang="zh-CN" altLang="en-US" b="1" dirty="0"/>
              <a:t>封闭环通常是零件设计图样上未标注的尺寸</a:t>
            </a:r>
            <a:r>
              <a:rPr lang="en-US" altLang="zh-CN" b="1" dirty="0"/>
              <a:t>,</a:t>
            </a:r>
            <a:r>
              <a:rPr lang="zh-CN" altLang="en-US" b="1" dirty="0"/>
              <a:t>即最不重要的尺寸。</a:t>
            </a:r>
            <a:endParaRPr lang="en-US" altLang="zh-CN" b="1" dirty="0"/>
          </a:p>
        </p:txBody>
      </p:sp>
      <p:sp>
        <p:nvSpPr>
          <p:cNvPr id="6" name="矩形 5"/>
          <p:cNvSpPr/>
          <p:nvPr/>
        </p:nvSpPr>
        <p:spPr>
          <a:xfrm>
            <a:off x="1287607" y="3076434"/>
            <a:ext cx="2130289" cy="461665"/>
          </a:xfrm>
          <a:prstGeom prst="rect">
            <a:avLst/>
          </a:prstGeom>
        </p:spPr>
        <p:txBody>
          <a:bodyPr wrap="square">
            <a:spAutoFit/>
          </a:bodyPr>
          <a:lstStyle/>
          <a:p>
            <a:r>
              <a:rPr lang="en-US" altLang="zh-CN" b="1" dirty="0"/>
              <a:t>(2) </a:t>
            </a:r>
            <a:r>
              <a:rPr lang="zh-CN" altLang="en-US" b="1" dirty="0"/>
              <a:t>组成环</a:t>
            </a:r>
          </a:p>
        </p:txBody>
      </p:sp>
      <mc:AlternateContent xmlns:mc="http://schemas.openxmlformats.org/markup-compatibility/2006" xmlns:a14="http://schemas.microsoft.com/office/drawing/2010/main">
        <mc:Choice Requires="a14">
          <p:sp>
            <p:nvSpPr>
              <p:cNvPr id="7" name="矩形 6"/>
              <p:cNvSpPr/>
              <p:nvPr/>
            </p:nvSpPr>
            <p:spPr>
              <a:xfrm>
                <a:off x="625864" y="3526558"/>
                <a:ext cx="7541582" cy="1200329"/>
              </a:xfrm>
              <a:prstGeom prst="rect">
                <a:avLst/>
              </a:prstGeom>
            </p:spPr>
            <p:txBody>
              <a:bodyPr wrap="square">
                <a:spAutoFit/>
              </a:bodyPr>
              <a:lstStyle/>
              <a:p>
                <a:r>
                  <a:rPr lang="zh-CN" altLang="en-US" b="1" dirty="0" smtClean="0"/>
                  <a:t>         尺寸链中对封闭环有影响的每个环都称为组成环。组成环中任一环的变动必然引起封闭环的变动。用符号</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𝟏</m:t>
                        </m:r>
                        <m:r>
                          <a:rPr lang="zh-CN" altLang="en-US" b="1" i="1" smtClean="0">
                            <a:latin typeface="Cambria Math"/>
                          </a:rPr>
                          <m:t>、</m:t>
                        </m:r>
                      </m:sub>
                    </m:sSub>
                    <m:sSub>
                      <m:sSubPr>
                        <m:ctrlPr>
                          <a:rPr lang="en-US" altLang="zh-CN" b="1" i="1">
                            <a:latin typeface="Cambria Math"/>
                          </a:rPr>
                        </m:ctrlPr>
                      </m:sSubPr>
                      <m:e>
                        <m:r>
                          <a:rPr lang="en-US" altLang="zh-CN" b="1" i="1">
                            <a:latin typeface="Cambria Math"/>
                          </a:rPr>
                          <m:t>𝑨</m:t>
                        </m:r>
                      </m:e>
                      <m:sub>
                        <m:r>
                          <a:rPr lang="en-US" altLang="zh-CN" b="1" i="1" smtClean="0">
                            <a:latin typeface="Cambria Math"/>
                          </a:rPr>
                          <m:t>𝟐</m:t>
                        </m:r>
                      </m:sub>
                    </m:sSub>
                  </m:oMath>
                </a14:m>
                <a:r>
                  <a:rPr lang="en-US" altLang="zh-CN" b="1" dirty="0" smtClean="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𝒏</m:t>
                        </m:r>
                        <m:r>
                          <a:rPr lang="en-US" altLang="zh-CN" b="1" i="1" smtClean="0">
                            <a:latin typeface="Cambria Math"/>
                          </a:rPr>
                          <m:t>−</m:t>
                        </m:r>
                        <m:r>
                          <a:rPr lang="en-US" altLang="zh-CN" b="1" i="1" smtClean="0">
                            <a:latin typeface="Cambria Math"/>
                          </a:rPr>
                          <m:t>𝟏</m:t>
                        </m:r>
                      </m:sub>
                    </m:sSub>
                    <m:r>
                      <a:rPr lang="zh-CN" altLang="en-US" b="1" i="1">
                        <a:latin typeface="Cambria Math"/>
                      </a:rPr>
                      <m:t> </m:t>
                    </m:r>
                  </m:oMath>
                </a14:m>
                <a:r>
                  <a:rPr lang="en-US" altLang="zh-CN" b="1" dirty="0" smtClean="0"/>
                  <a:t>(</a:t>
                </a:r>
                <a:r>
                  <a:rPr lang="en-US" altLang="zh-CN" b="1" i="1" dirty="0" smtClean="0"/>
                  <a:t>n </a:t>
                </a:r>
                <a:r>
                  <a:rPr lang="zh-CN" altLang="en-US" b="1" dirty="0"/>
                  <a:t>为尺寸链的总环数</a:t>
                </a:r>
                <a:r>
                  <a:rPr lang="en-US" altLang="zh-CN" b="1" dirty="0"/>
                  <a:t>) </a:t>
                </a:r>
                <a:r>
                  <a:rPr lang="zh-CN" altLang="en-US" b="1" dirty="0"/>
                  <a:t>表示组成环。</a:t>
                </a:r>
              </a:p>
            </p:txBody>
          </p:sp>
        </mc:Choice>
        <mc:Fallback xmlns="">
          <p:sp>
            <p:nvSpPr>
              <p:cNvPr id="7" name="矩形 6"/>
              <p:cNvSpPr>
                <a:spLocks noRot="1" noChangeAspect="1" noMove="1" noResize="1" noEditPoints="1" noAdjustHandles="1" noChangeArrowheads="1" noChangeShapeType="1" noTextEdit="1"/>
              </p:cNvSpPr>
              <p:nvPr/>
            </p:nvSpPr>
            <p:spPr>
              <a:xfrm>
                <a:off x="625864" y="3526558"/>
                <a:ext cx="7541582" cy="1200329"/>
              </a:xfrm>
              <a:prstGeom prst="rect">
                <a:avLst/>
              </a:prstGeom>
              <a:blipFill rotWithShape="1">
                <a:blip r:embed="rId2"/>
                <a:stretch>
                  <a:fillRect l="-1293" t="-5612" r="-2102" b="-11735"/>
                </a:stretch>
              </a:blipFill>
            </p:spPr>
            <p:txBody>
              <a:bodyPr/>
              <a:lstStyle/>
              <a:p>
                <a:r>
                  <a:rPr lang="zh-CN" altLang="en-US">
                    <a:noFill/>
                  </a:rPr>
                  <a:t> </a:t>
                </a:r>
              </a:p>
            </p:txBody>
          </p:sp>
        </mc:Fallback>
      </mc:AlternateContent>
      <p:sp>
        <p:nvSpPr>
          <p:cNvPr id="8" name="矩形 7"/>
          <p:cNvSpPr/>
          <p:nvPr/>
        </p:nvSpPr>
        <p:spPr>
          <a:xfrm>
            <a:off x="661375" y="4839994"/>
            <a:ext cx="7035550" cy="830997"/>
          </a:xfrm>
          <a:prstGeom prst="rect">
            <a:avLst/>
          </a:prstGeom>
        </p:spPr>
        <p:txBody>
          <a:bodyPr wrap="square">
            <a:spAutoFit/>
          </a:bodyPr>
          <a:lstStyle/>
          <a:p>
            <a:r>
              <a:rPr lang="zh-CN" altLang="en-US" b="1" dirty="0" smtClean="0"/>
              <a:t>        根据</a:t>
            </a:r>
            <a:r>
              <a:rPr lang="zh-CN" altLang="en-US" b="1" dirty="0"/>
              <a:t>组成环尺寸变动对封闭环影响的不同</a:t>
            </a:r>
            <a:r>
              <a:rPr lang="en-US" altLang="zh-CN" b="1" dirty="0"/>
              <a:t>,</a:t>
            </a:r>
            <a:r>
              <a:rPr lang="zh-CN" altLang="en-US" b="1" dirty="0"/>
              <a:t>分为增环和减环。</a:t>
            </a:r>
          </a:p>
        </p:txBody>
      </p:sp>
    </p:spTree>
    <p:extLst>
      <p:ext uri="{BB962C8B-B14F-4D97-AF65-F5344CB8AC3E}">
        <p14:creationId xmlns:p14="http://schemas.microsoft.com/office/powerpoint/2010/main" val="36423189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70</a:t>
            </a:fld>
            <a:endParaRPr lang="en-US" altLang="zh-CN"/>
          </a:p>
        </p:txBody>
      </p:sp>
      <p:sp>
        <p:nvSpPr>
          <p:cNvPr id="3" name="TextBox 2"/>
          <p:cNvSpPr txBox="1"/>
          <p:nvPr/>
        </p:nvSpPr>
        <p:spPr>
          <a:xfrm>
            <a:off x="2876364" y="368705"/>
            <a:ext cx="2769833" cy="523220"/>
          </a:xfrm>
          <a:prstGeom prst="rect">
            <a:avLst/>
          </a:prstGeom>
          <a:noFill/>
        </p:spPr>
        <p:txBody>
          <a:bodyPr wrap="square" rtlCol="0">
            <a:spAutoFit/>
          </a:bodyPr>
          <a:lstStyle/>
          <a:p>
            <a:r>
              <a:rPr lang="zh-CN" altLang="en-US" sz="2800" b="1" dirty="0" smtClean="0"/>
              <a:t>习   题   十   一</a:t>
            </a:r>
            <a:endParaRPr lang="zh-CN" altLang="en-US" sz="2800" b="1" dirty="0"/>
          </a:p>
        </p:txBody>
      </p:sp>
      <p:sp>
        <p:nvSpPr>
          <p:cNvPr id="4" name="矩形 3"/>
          <p:cNvSpPr/>
          <p:nvPr/>
        </p:nvSpPr>
        <p:spPr>
          <a:xfrm>
            <a:off x="510456" y="901036"/>
            <a:ext cx="7878932" cy="5262979"/>
          </a:xfrm>
          <a:prstGeom prst="rect">
            <a:avLst/>
          </a:prstGeom>
        </p:spPr>
        <p:txBody>
          <a:bodyPr wrap="square">
            <a:spAutoFit/>
          </a:bodyPr>
          <a:lstStyle/>
          <a:p>
            <a:r>
              <a:rPr lang="zh-CN" altLang="en-US" b="1" dirty="0" smtClean="0"/>
              <a:t>        一</a:t>
            </a:r>
            <a:r>
              <a:rPr lang="zh-CN" altLang="en-US" b="1" dirty="0"/>
              <a:t>、思考题</a:t>
            </a:r>
          </a:p>
          <a:p>
            <a:r>
              <a:rPr lang="en-US" altLang="zh-CN" b="1" dirty="0" smtClean="0"/>
              <a:t>         1</a:t>
            </a:r>
            <a:r>
              <a:rPr lang="en-US" altLang="zh-CN" b="1" dirty="0"/>
              <a:t>. </a:t>
            </a:r>
            <a:r>
              <a:rPr lang="zh-CN" altLang="en-US" b="1" dirty="0"/>
              <a:t>何谓尺寸链</a:t>
            </a:r>
            <a:r>
              <a:rPr lang="en-US" altLang="zh-CN" b="1" dirty="0"/>
              <a:t>? </a:t>
            </a:r>
            <a:r>
              <a:rPr lang="zh-CN" altLang="en-US" b="1" dirty="0"/>
              <a:t>它有什么特点</a:t>
            </a:r>
            <a:r>
              <a:rPr lang="en-US" altLang="zh-CN" b="1" dirty="0"/>
              <a:t>?</a:t>
            </a:r>
          </a:p>
          <a:p>
            <a:r>
              <a:rPr lang="en-US" altLang="zh-CN" b="1" dirty="0" smtClean="0"/>
              <a:t>         2</a:t>
            </a:r>
            <a:r>
              <a:rPr lang="en-US" altLang="zh-CN" b="1" dirty="0"/>
              <a:t>. </a:t>
            </a:r>
            <a:r>
              <a:rPr lang="zh-CN" altLang="en-US" b="1" dirty="0"/>
              <a:t>尺寸链是由哪些环组成的</a:t>
            </a:r>
            <a:r>
              <a:rPr lang="en-US" altLang="zh-CN" b="1" dirty="0"/>
              <a:t>? </a:t>
            </a:r>
            <a:r>
              <a:rPr lang="zh-CN" altLang="en-US" b="1" dirty="0"/>
              <a:t>它们之间的关系如何</a:t>
            </a:r>
            <a:r>
              <a:rPr lang="en-US" altLang="zh-CN" b="1" dirty="0"/>
              <a:t>?</a:t>
            </a:r>
          </a:p>
          <a:p>
            <a:r>
              <a:rPr lang="en-US" altLang="zh-CN" b="1" dirty="0" smtClean="0"/>
              <a:t>         3</a:t>
            </a:r>
            <a:r>
              <a:rPr lang="en-US" altLang="zh-CN" b="1" dirty="0"/>
              <a:t>. </a:t>
            </a:r>
            <a:r>
              <a:rPr lang="zh-CN" altLang="en-US" b="1" dirty="0"/>
              <a:t>尺寸链在产品设计</a:t>
            </a:r>
            <a:r>
              <a:rPr lang="en-US" altLang="zh-CN" b="1" dirty="0"/>
              <a:t>(</a:t>
            </a:r>
            <a:r>
              <a:rPr lang="zh-CN" altLang="en-US" b="1" dirty="0"/>
              <a:t>装配图</a:t>
            </a:r>
            <a:r>
              <a:rPr lang="en-US" altLang="zh-CN" b="1" dirty="0"/>
              <a:t>) </a:t>
            </a:r>
            <a:r>
              <a:rPr lang="zh-CN" altLang="en-US" b="1" dirty="0"/>
              <a:t>中和在零件设计</a:t>
            </a:r>
            <a:r>
              <a:rPr lang="en-US" altLang="zh-CN" b="1" dirty="0"/>
              <a:t>(</a:t>
            </a:r>
            <a:r>
              <a:rPr lang="zh-CN" altLang="en-US" b="1" dirty="0"/>
              <a:t>零件图</a:t>
            </a:r>
            <a:r>
              <a:rPr lang="en-US" altLang="zh-CN" b="1" dirty="0"/>
              <a:t>) </a:t>
            </a:r>
            <a:r>
              <a:rPr lang="zh-CN" altLang="en-US" b="1" dirty="0"/>
              <a:t>中如何应用</a:t>
            </a:r>
            <a:r>
              <a:rPr lang="en-US" altLang="zh-CN" b="1" dirty="0"/>
              <a:t>? </a:t>
            </a:r>
            <a:r>
              <a:rPr lang="zh-CN" altLang="en-US" b="1" dirty="0"/>
              <a:t>怎样确定</a:t>
            </a:r>
            <a:r>
              <a:rPr lang="zh-CN" altLang="en-US" b="1" dirty="0" smtClean="0"/>
              <a:t>其封闭</a:t>
            </a:r>
            <a:r>
              <a:rPr lang="zh-CN" altLang="en-US" b="1" dirty="0"/>
              <a:t>环</a:t>
            </a:r>
            <a:r>
              <a:rPr lang="en-US" altLang="zh-CN" b="1" dirty="0"/>
              <a:t>,</a:t>
            </a:r>
            <a:r>
              <a:rPr lang="zh-CN" altLang="en-US" b="1" dirty="0"/>
              <a:t>是否未知公差的都是封闭环</a:t>
            </a:r>
            <a:r>
              <a:rPr lang="en-US" altLang="zh-CN" b="1" dirty="0"/>
              <a:t>?</a:t>
            </a:r>
          </a:p>
          <a:p>
            <a:r>
              <a:rPr lang="en-US" altLang="zh-CN" b="1" dirty="0" smtClean="0"/>
              <a:t>         4</a:t>
            </a:r>
            <a:r>
              <a:rPr lang="en-US" altLang="zh-CN" b="1" dirty="0"/>
              <a:t>. </a:t>
            </a:r>
            <a:r>
              <a:rPr lang="zh-CN" altLang="en-US" b="1" dirty="0"/>
              <a:t>能不能说</a:t>
            </a:r>
            <a:r>
              <a:rPr lang="en-US" altLang="zh-CN" b="1" dirty="0"/>
              <a:t>,</a:t>
            </a:r>
            <a:r>
              <a:rPr lang="zh-CN" altLang="en-US" b="1" dirty="0"/>
              <a:t>在尺寸链中只有一个未知尺寸时</a:t>
            </a:r>
            <a:r>
              <a:rPr lang="en-US" altLang="zh-CN" b="1" dirty="0"/>
              <a:t>,</a:t>
            </a:r>
            <a:r>
              <a:rPr lang="zh-CN" altLang="en-US" b="1" dirty="0"/>
              <a:t>该尺寸一定是封闭环</a:t>
            </a:r>
            <a:r>
              <a:rPr lang="en-US" altLang="zh-CN" b="1" dirty="0"/>
              <a:t>?</a:t>
            </a:r>
          </a:p>
          <a:p>
            <a:r>
              <a:rPr lang="en-US" altLang="zh-CN" b="1" dirty="0" smtClean="0"/>
              <a:t>         5</a:t>
            </a:r>
            <a:r>
              <a:rPr lang="en-US" altLang="zh-CN" b="1" dirty="0"/>
              <a:t>. </a:t>
            </a:r>
            <a:r>
              <a:rPr lang="zh-CN" altLang="en-US" b="1" dirty="0"/>
              <a:t>正计算、反计算和中间计算的特点和应用场合是什么</a:t>
            </a:r>
            <a:r>
              <a:rPr lang="en-US" altLang="zh-CN" b="1" dirty="0"/>
              <a:t>?</a:t>
            </a:r>
          </a:p>
          <a:p>
            <a:r>
              <a:rPr lang="en-US" altLang="zh-CN" b="1" dirty="0" smtClean="0"/>
              <a:t>        6</a:t>
            </a:r>
            <a:r>
              <a:rPr lang="en-US" altLang="zh-CN" b="1" dirty="0"/>
              <a:t>. </a:t>
            </a:r>
            <a:r>
              <a:rPr lang="zh-CN" altLang="en-US" b="1" dirty="0"/>
              <a:t>反计算中各组成环公差是否能任意给定</a:t>
            </a:r>
            <a:r>
              <a:rPr lang="en-US" altLang="zh-CN" b="1" dirty="0"/>
              <a:t>,</a:t>
            </a:r>
            <a:r>
              <a:rPr lang="zh-CN" altLang="en-US" b="1" dirty="0"/>
              <a:t>为什么</a:t>
            </a:r>
            <a:r>
              <a:rPr lang="en-US" altLang="zh-CN" b="1" dirty="0"/>
              <a:t>?</a:t>
            </a:r>
          </a:p>
          <a:p>
            <a:r>
              <a:rPr lang="en-US" altLang="zh-CN" b="1" dirty="0" smtClean="0"/>
              <a:t>        7</a:t>
            </a:r>
            <a:r>
              <a:rPr lang="en-US" altLang="zh-CN" b="1" dirty="0"/>
              <a:t>. </a:t>
            </a:r>
            <a:r>
              <a:rPr lang="zh-CN" altLang="en-US" b="1" dirty="0"/>
              <a:t>解尺寸链的基本方法有几种</a:t>
            </a:r>
            <a:r>
              <a:rPr lang="en-US" altLang="zh-CN" b="1" dirty="0"/>
              <a:t>? </a:t>
            </a:r>
            <a:r>
              <a:rPr lang="zh-CN" altLang="en-US" b="1" dirty="0"/>
              <a:t>极值法和概率法解尺寸链的根本区别是什么</a:t>
            </a:r>
            <a:r>
              <a:rPr lang="en-US" altLang="zh-CN" b="1" dirty="0"/>
              <a:t>?</a:t>
            </a:r>
          </a:p>
          <a:p>
            <a:r>
              <a:rPr lang="en-US" altLang="zh-CN" b="1" dirty="0" smtClean="0"/>
              <a:t>        8</a:t>
            </a:r>
            <a:r>
              <a:rPr lang="en-US" altLang="zh-CN" b="1" dirty="0"/>
              <a:t>. </a:t>
            </a:r>
            <a:r>
              <a:rPr lang="zh-CN" altLang="en-US" b="1" dirty="0"/>
              <a:t>常用尺寸链有几种</a:t>
            </a:r>
            <a:r>
              <a:rPr lang="en-US" altLang="zh-CN" b="1" dirty="0"/>
              <a:t>? </a:t>
            </a:r>
            <a:r>
              <a:rPr lang="zh-CN" altLang="en-US" b="1" dirty="0"/>
              <a:t>画尺寸链图应注意哪些问题</a:t>
            </a:r>
            <a:r>
              <a:rPr lang="en-US" altLang="zh-CN" b="1" dirty="0"/>
              <a:t>?</a:t>
            </a:r>
            <a:endParaRPr lang="zh-CN" altLang="en-US" b="1" dirty="0"/>
          </a:p>
        </p:txBody>
      </p:sp>
    </p:spTree>
    <p:extLst>
      <p:ext uri="{BB962C8B-B14F-4D97-AF65-F5344CB8AC3E}">
        <p14:creationId xmlns:p14="http://schemas.microsoft.com/office/powerpoint/2010/main" val="20744138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left)">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left)">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ipe(left)">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wipe(left)">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wipe(left)">
                                      <p:cBhvr>
                                        <p:cTn id="37" dur="5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wipe(left)">
                                      <p:cBhvr>
                                        <p:cTn id="42" dur="500"/>
                                        <p:tgtEl>
                                          <p:spTgt spid="4">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
                                            <p:txEl>
                                              <p:pRg st="7" end="7"/>
                                            </p:txEl>
                                          </p:spTgt>
                                        </p:tgtEl>
                                        <p:attrNameLst>
                                          <p:attrName>style.visibility</p:attrName>
                                        </p:attrNameLst>
                                      </p:cBhvr>
                                      <p:to>
                                        <p:strVal val="visible"/>
                                      </p:to>
                                    </p:set>
                                    <p:animEffect transition="in" filter="wipe(left)">
                                      <p:cBhvr>
                                        <p:cTn id="47" dur="500"/>
                                        <p:tgtEl>
                                          <p:spTgt spid="4">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4">
                                            <p:txEl>
                                              <p:pRg st="8" end="8"/>
                                            </p:txEl>
                                          </p:spTgt>
                                        </p:tgtEl>
                                        <p:attrNameLst>
                                          <p:attrName>style.visibility</p:attrName>
                                        </p:attrNameLst>
                                      </p:cBhvr>
                                      <p:to>
                                        <p:strVal val="visible"/>
                                      </p:to>
                                    </p:set>
                                    <p:animEffect transition="in" filter="wipe(left)">
                                      <p:cBhvr>
                                        <p:cTn id="52"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71</a:t>
            </a:fld>
            <a:endParaRPr lang="en-US" altLang="zh-CN"/>
          </a:p>
        </p:txBody>
      </p:sp>
      <p:sp>
        <p:nvSpPr>
          <p:cNvPr id="4" name="矩形 3"/>
          <p:cNvSpPr/>
          <p:nvPr/>
        </p:nvSpPr>
        <p:spPr>
          <a:xfrm>
            <a:off x="1424663" y="869962"/>
            <a:ext cx="1731564" cy="461665"/>
          </a:xfrm>
          <a:prstGeom prst="rect">
            <a:avLst/>
          </a:prstGeom>
        </p:spPr>
        <p:txBody>
          <a:bodyPr wrap="none">
            <a:spAutoFit/>
          </a:bodyPr>
          <a:lstStyle/>
          <a:p>
            <a:r>
              <a:rPr lang="zh-CN" altLang="en-US" b="1" dirty="0"/>
              <a:t>二、作业题</a:t>
            </a:r>
          </a:p>
        </p:txBody>
      </p:sp>
      <p:sp>
        <p:nvSpPr>
          <p:cNvPr id="5" name="矩形 4"/>
          <p:cNvSpPr/>
          <p:nvPr/>
        </p:nvSpPr>
        <p:spPr>
          <a:xfrm>
            <a:off x="581475" y="2580428"/>
            <a:ext cx="7523844" cy="1200329"/>
          </a:xfrm>
          <a:prstGeom prst="rect">
            <a:avLst/>
          </a:prstGeom>
        </p:spPr>
        <p:txBody>
          <a:bodyPr wrap="square">
            <a:spAutoFit/>
          </a:bodyPr>
          <a:lstStyle/>
          <a:p>
            <a:r>
              <a:rPr lang="en-US" altLang="zh-CN" b="1" dirty="0" smtClean="0"/>
              <a:t>          2</a:t>
            </a:r>
            <a:r>
              <a:rPr lang="en-US" altLang="zh-CN" b="1" dirty="0"/>
              <a:t>. </a:t>
            </a:r>
            <a:r>
              <a:rPr lang="zh-CN" altLang="en-US" b="1" dirty="0"/>
              <a:t>当要求图</a:t>
            </a:r>
            <a:r>
              <a:rPr lang="en-US" altLang="zh-CN" b="1" dirty="0"/>
              <a:t>11. 12 </a:t>
            </a:r>
            <a:r>
              <a:rPr lang="zh-CN" altLang="en-US" b="1" dirty="0"/>
              <a:t>所示的零件外圆柱面上镀铬时</a:t>
            </a:r>
            <a:r>
              <a:rPr lang="en-US" altLang="zh-CN" b="1" dirty="0"/>
              <a:t>,</a:t>
            </a:r>
            <a:r>
              <a:rPr lang="zh-CN" altLang="en-US" b="1" dirty="0"/>
              <a:t>问镀层厚度应控制在什么范围</a:t>
            </a:r>
            <a:r>
              <a:rPr lang="zh-CN" altLang="en-US" b="1" dirty="0" smtClean="0"/>
              <a:t>内才能</a:t>
            </a:r>
            <a:r>
              <a:rPr lang="zh-CN" altLang="en-US" b="1" dirty="0"/>
              <a:t>保证镀后的壁厚为</a:t>
            </a:r>
            <a:r>
              <a:rPr lang="en-US" altLang="zh-CN" b="1" dirty="0" smtClean="0"/>
              <a:t>5</a:t>
            </a:r>
            <a:r>
              <a:rPr lang="en-US" altLang="zh-CN" b="1" dirty="0">
                <a:latin typeface="Times New Roman"/>
                <a:cs typeface="Times New Roman"/>
              </a:rPr>
              <a:t> </a:t>
            </a:r>
            <a:r>
              <a:rPr lang="en-US" altLang="zh-CN" b="1" dirty="0" smtClean="0">
                <a:latin typeface="Times New Roman"/>
                <a:cs typeface="Times New Roman"/>
              </a:rPr>
              <a:t>±</a:t>
            </a:r>
            <a:r>
              <a:rPr lang="en-US" altLang="zh-CN" b="1" dirty="0" smtClean="0"/>
              <a:t>  0</a:t>
            </a:r>
            <a:r>
              <a:rPr lang="en-US" altLang="zh-CN" b="1" dirty="0"/>
              <a:t>. 05</a:t>
            </a:r>
            <a:r>
              <a:rPr lang="zh-CN" altLang="en-US" b="1" dirty="0" smtClean="0"/>
              <a:t>。</a:t>
            </a:r>
            <a:endParaRPr lang="zh-CN" altLang="en-US" b="1" dirty="0"/>
          </a:p>
        </p:txBody>
      </p:sp>
      <p:sp>
        <p:nvSpPr>
          <p:cNvPr id="6" name="矩形 5"/>
          <p:cNvSpPr/>
          <p:nvPr/>
        </p:nvSpPr>
        <p:spPr>
          <a:xfrm>
            <a:off x="705767" y="3780757"/>
            <a:ext cx="5268912" cy="1569660"/>
          </a:xfrm>
          <a:prstGeom prst="rect">
            <a:avLst/>
          </a:prstGeom>
        </p:spPr>
        <p:txBody>
          <a:bodyPr wrap="square">
            <a:spAutoFit/>
          </a:bodyPr>
          <a:lstStyle/>
          <a:p>
            <a:r>
              <a:rPr lang="en-US" altLang="zh-CN" b="1" dirty="0" smtClean="0"/>
              <a:t>         3</a:t>
            </a:r>
            <a:r>
              <a:rPr lang="en-US" altLang="zh-CN" b="1" dirty="0"/>
              <a:t>. </a:t>
            </a:r>
            <a:r>
              <a:rPr lang="zh-CN" altLang="en-US" b="1" dirty="0"/>
              <a:t>有一孔、轴配合</a:t>
            </a:r>
            <a:r>
              <a:rPr lang="en-US" altLang="zh-CN" b="1" dirty="0"/>
              <a:t>,</a:t>
            </a:r>
            <a:r>
              <a:rPr lang="zh-CN" altLang="en-US" b="1" dirty="0"/>
              <a:t>装配前轴和孔均需镀铬</a:t>
            </a:r>
            <a:r>
              <a:rPr lang="en-US" altLang="zh-CN" b="1" dirty="0"/>
              <a:t>,</a:t>
            </a:r>
            <a:r>
              <a:rPr lang="zh-CN" altLang="en-US" b="1" dirty="0"/>
              <a:t>铬层厚度均为</a:t>
            </a:r>
            <a:r>
              <a:rPr lang="en-US" altLang="zh-CN" b="1" dirty="0"/>
              <a:t>(</a:t>
            </a:r>
            <a:r>
              <a:rPr lang="en-US" altLang="zh-CN" b="1" dirty="0" smtClean="0"/>
              <a:t>10</a:t>
            </a:r>
            <a:r>
              <a:rPr lang="en-US" altLang="zh-CN" b="1" dirty="0">
                <a:latin typeface="Times New Roman"/>
                <a:cs typeface="Times New Roman"/>
              </a:rPr>
              <a:t> ±</a:t>
            </a:r>
            <a:r>
              <a:rPr lang="en-US" altLang="zh-CN" b="1" dirty="0" smtClean="0"/>
              <a:t>  2)</a:t>
            </a:r>
            <a:r>
              <a:rPr lang="en-US" altLang="zh-CN" b="1" dirty="0">
                <a:latin typeface="Times New Roman"/>
                <a:cs typeface="Times New Roman"/>
              </a:rPr>
              <a:t> </a:t>
            </a:r>
            <a:r>
              <a:rPr lang="el-GR" altLang="zh-CN" b="1" dirty="0" smtClean="0">
                <a:latin typeface="Times New Roman"/>
                <a:cs typeface="Times New Roman"/>
              </a:rPr>
              <a:t>μ</a:t>
            </a:r>
            <a:r>
              <a:rPr lang="en-US" altLang="zh-CN" b="1" dirty="0" smtClean="0">
                <a:latin typeface="Times New Roman"/>
                <a:cs typeface="Times New Roman"/>
              </a:rPr>
              <a:t> </a:t>
            </a:r>
            <a:r>
              <a:rPr lang="en-US" altLang="zh-CN" b="1" dirty="0" smtClean="0"/>
              <a:t>m</a:t>
            </a:r>
            <a:r>
              <a:rPr lang="en-US" altLang="zh-CN" b="1" dirty="0"/>
              <a:t>,</a:t>
            </a:r>
            <a:r>
              <a:rPr lang="zh-CN" altLang="en-US" b="1" dirty="0"/>
              <a:t>镀铬后应</a:t>
            </a:r>
            <a:r>
              <a:rPr lang="zh-CN" altLang="en-US" b="1" dirty="0" smtClean="0"/>
              <a:t>满足</a:t>
            </a:r>
            <a:r>
              <a:rPr lang="el-GR" altLang="zh-CN" b="1" i="1" dirty="0" smtClean="0">
                <a:latin typeface="Times New Roman"/>
                <a:cs typeface="Times New Roman"/>
              </a:rPr>
              <a:t>ϕ</a:t>
            </a:r>
            <a:r>
              <a:rPr lang="en-US" altLang="zh-CN" b="1" dirty="0" smtClean="0"/>
              <a:t>30H7</a:t>
            </a:r>
            <a:r>
              <a:rPr lang="en-US" altLang="zh-CN" b="1" dirty="0"/>
              <a:t>/ f6 </a:t>
            </a:r>
            <a:r>
              <a:rPr lang="zh-CN" altLang="en-US" b="1" dirty="0"/>
              <a:t>的配合。问轴和孔在镀前的尺寸应是多少</a:t>
            </a:r>
            <a:r>
              <a:rPr lang="en-US" altLang="zh-CN" b="1" dirty="0"/>
              <a:t>?</a:t>
            </a:r>
            <a:endParaRPr lang="zh-CN" altLang="en-US" b="1" dirty="0"/>
          </a:p>
        </p:txBody>
      </p:sp>
      <p:pic>
        <p:nvPicPr>
          <p:cNvPr id="573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669" y="1331627"/>
            <a:ext cx="7722998" cy="1242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9801" y="3471733"/>
            <a:ext cx="2441381" cy="1878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84911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7346"/>
                                        </p:tgtEl>
                                        <p:attrNameLst>
                                          <p:attrName>style.visibility</p:attrName>
                                        </p:attrNameLst>
                                      </p:cBhvr>
                                      <p:to>
                                        <p:strVal val="visible"/>
                                      </p:to>
                                    </p:set>
                                    <p:animEffect transition="in" filter="wipe(left)">
                                      <p:cBhvr>
                                        <p:cTn id="12" dur="500"/>
                                        <p:tgtEl>
                                          <p:spTgt spid="5734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72</a:t>
            </a:fld>
            <a:endParaRPr lang="en-US" altLang="zh-CN"/>
          </a:p>
        </p:txBody>
      </p:sp>
      <mc:AlternateContent xmlns:mc="http://schemas.openxmlformats.org/markup-compatibility/2006">
        <mc:Choice xmlns:a14="http://schemas.microsoft.com/office/drawing/2010/main" Requires="a14">
          <p:sp>
            <p:nvSpPr>
              <p:cNvPr id="3" name="矩形 2"/>
              <p:cNvSpPr/>
              <p:nvPr/>
            </p:nvSpPr>
            <p:spPr>
              <a:xfrm>
                <a:off x="439522" y="1638821"/>
                <a:ext cx="7861177" cy="1569660"/>
              </a:xfrm>
              <a:prstGeom prst="rect">
                <a:avLst/>
              </a:prstGeom>
            </p:spPr>
            <p:txBody>
              <a:bodyPr wrap="square">
                <a:spAutoFit/>
              </a:bodyPr>
              <a:lstStyle/>
              <a:p>
                <a:r>
                  <a:rPr lang="en-US" altLang="zh-CN" b="1" dirty="0" smtClean="0"/>
                  <a:t>          5</a:t>
                </a:r>
                <a:r>
                  <a:rPr lang="en-US" altLang="zh-CN" b="1" dirty="0"/>
                  <a:t>. </a:t>
                </a:r>
                <a:r>
                  <a:rPr lang="zh-CN" altLang="en-US" b="1" dirty="0"/>
                  <a:t>在图</a:t>
                </a:r>
                <a:r>
                  <a:rPr lang="en-US" altLang="zh-CN" b="1" dirty="0"/>
                  <a:t>11. 14 </a:t>
                </a:r>
                <a:r>
                  <a:rPr lang="zh-CN" altLang="en-US" b="1" dirty="0"/>
                  <a:t>所示的齿轮箱中</a:t>
                </a:r>
                <a:r>
                  <a:rPr lang="en-US" altLang="zh-CN" b="1" dirty="0"/>
                  <a:t>,</a:t>
                </a:r>
                <a:r>
                  <a:rPr lang="zh-CN" altLang="en-US" b="1" dirty="0" smtClean="0"/>
                  <a:t>已知</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𝟏</m:t>
                        </m:r>
                      </m:sub>
                    </m:sSub>
                  </m:oMath>
                </a14:m>
                <a:r>
                  <a:rPr lang="en-US" altLang="zh-CN" b="1" dirty="0" smtClean="0"/>
                  <a:t> </a:t>
                </a:r>
                <a:r>
                  <a:rPr lang="en-US" altLang="zh-CN" b="1" dirty="0"/>
                  <a:t>= 300 mm</a:t>
                </a:r>
                <a:r>
                  <a:rPr lang="en-US" altLang="zh-CN" b="1" dirty="0" smtClean="0"/>
                  <a:t>,</a:t>
                </a:r>
              </a:p>
              <a:p>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𝟐</m:t>
                        </m:r>
                      </m:sub>
                    </m:sSub>
                    <m:r>
                      <a:rPr lang="en-US" altLang="zh-CN" b="1" i="1">
                        <a:latin typeface="Cambria Math"/>
                      </a:rPr>
                      <m:t> </m:t>
                    </m:r>
                  </m:oMath>
                </a14:m>
                <a:r>
                  <a:rPr lang="en-US" altLang="zh-CN" b="1" dirty="0" smtClean="0"/>
                  <a:t> </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𝟔</m:t>
                        </m:r>
                      </m:sub>
                    </m:sSub>
                    <m:r>
                      <a:rPr lang="en-US" altLang="zh-CN" b="1" i="1">
                        <a:latin typeface="Cambria Math"/>
                      </a:rPr>
                      <m:t> </m:t>
                    </m:r>
                  </m:oMath>
                </a14:m>
                <a:r>
                  <a:rPr lang="en-US" altLang="zh-CN" b="1" dirty="0" smtClean="0"/>
                  <a:t> </a:t>
                </a:r>
                <a:r>
                  <a:rPr lang="en-US" altLang="zh-CN" b="1" dirty="0"/>
                  <a:t>= 52 mm,</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𝟑</m:t>
                        </m:r>
                      </m:sub>
                    </m:sSub>
                    <m:r>
                      <a:rPr lang="en-US" altLang="zh-CN" b="1" i="1">
                        <a:latin typeface="Cambria Math"/>
                      </a:rPr>
                      <m:t> </m:t>
                    </m:r>
                  </m:oMath>
                </a14:m>
                <a:r>
                  <a:rPr lang="en-US" altLang="zh-CN" b="1" dirty="0" smtClean="0"/>
                  <a:t> </a:t>
                </a:r>
                <a:r>
                  <a:rPr lang="en-US" altLang="zh-CN" b="1" dirty="0"/>
                  <a:t>= 90 mm,</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𝟒</m:t>
                        </m:r>
                      </m:sub>
                    </m:sSub>
                    <m:r>
                      <a:rPr lang="en-US" altLang="zh-CN" b="1" i="1">
                        <a:latin typeface="Cambria Math"/>
                      </a:rPr>
                      <m:t> </m:t>
                    </m:r>
                  </m:oMath>
                </a14:m>
                <a:r>
                  <a:rPr lang="en-US" altLang="zh-CN" b="1" dirty="0" smtClean="0"/>
                  <a:t> </a:t>
                </a:r>
                <a:r>
                  <a:rPr lang="en-US" altLang="zh-CN" b="1" dirty="0" smtClean="0"/>
                  <a:t>=20 </a:t>
                </a:r>
                <a:r>
                  <a:rPr lang="en-US" altLang="zh-CN" b="1" dirty="0"/>
                  <a:t>mm,</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𝟓</m:t>
                        </m:r>
                      </m:sub>
                    </m:sSub>
                    <m:r>
                      <a:rPr lang="en-US" altLang="zh-CN" b="1" i="1">
                        <a:latin typeface="Cambria Math"/>
                      </a:rPr>
                      <m:t> </m:t>
                    </m:r>
                  </m:oMath>
                </a14:m>
                <a:r>
                  <a:rPr lang="en-US" altLang="zh-CN" b="1" dirty="0" smtClean="0"/>
                  <a:t>= </a:t>
                </a:r>
                <a:r>
                  <a:rPr lang="en-US" altLang="zh-CN" b="1" dirty="0"/>
                  <a:t>86 mm</a:t>
                </a:r>
                <a:r>
                  <a:rPr lang="zh-CN" altLang="en-US" b="1" dirty="0"/>
                  <a:t>。要求间隙</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𝟎</m:t>
                        </m:r>
                      </m:sub>
                    </m:sSub>
                    <m:r>
                      <a:rPr lang="en-US" altLang="zh-CN" b="1" i="1">
                        <a:latin typeface="Cambria Math"/>
                      </a:rPr>
                      <m:t> </m:t>
                    </m:r>
                  </m:oMath>
                </a14:m>
                <a:r>
                  <a:rPr lang="zh-CN" altLang="en-US" b="1" dirty="0" smtClean="0"/>
                  <a:t>的</a:t>
                </a:r>
                <a:r>
                  <a:rPr lang="zh-CN" altLang="en-US" b="1" dirty="0"/>
                  <a:t>变动范围为</a:t>
                </a:r>
                <a:r>
                  <a:rPr lang="en-US" altLang="zh-CN" b="1" dirty="0"/>
                  <a:t>1. 0 ~ 1. 4 mm,</a:t>
                </a:r>
                <a:r>
                  <a:rPr lang="zh-CN" altLang="en-US" b="1" dirty="0"/>
                  <a:t>试选择一合适的方法</a:t>
                </a:r>
                <a:r>
                  <a:rPr lang="zh-CN" altLang="en-US" b="1" dirty="0" smtClean="0"/>
                  <a:t>计算各</a:t>
                </a:r>
                <a:r>
                  <a:rPr lang="zh-CN" altLang="en-US" b="1" dirty="0"/>
                  <a:t>组成环的公差和极限偏差</a:t>
                </a:r>
                <a:r>
                  <a:rPr lang="zh-CN" altLang="en-US" b="1" dirty="0" smtClean="0"/>
                  <a:t>。</a:t>
                </a:r>
                <a:endParaRPr lang="zh-CN" altLang="en-US" b="1" dirty="0"/>
              </a:p>
            </p:txBody>
          </p:sp>
        </mc:Choice>
        <mc:Fallback>
          <p:sp>
            <p:nvSpPr>
              <p:cNvPr id="3" name="矩形 2"/>
              <p:cNvSpPr>
                <a:spLocks noRot="1" noChangeAspect="1" noMove="1" noResize="1" noEditPoints="1" noAdjustHandles="1" noChangeArrowheads="1" noChangeShapeType="1" noTextEdit="1"/>
              </p:cNvSpPr>
              <p:nvPr/>
            </p:nvSpPr>
            <p:spPr>
              <a:xfrm>
                <a:off x="439522" y="1638821"/>
                <a:ext cx="7861177" cy="1569660"/>
              </a:xfrm>
              <a:prstGeom prst="rect">
                <a:avLst/>
              </a:prstGeom>
              <a:blipFill rotWithShape="1">
                <a:blip r:embed="rId2"/>
                <a:stretch>
                  <a:fillRect l="-1163" t="-4280" r="-5116" b="-7004"/>
                </a:stretch>
              </a:blipFill>
            </p:spPr>
            <p:txBody>
              <a:bodyPr/>
              <a:lstStyle/>
              <a:p>
                <a:r>
                  <a:rPr lang="zh-CN" altLang="en-US">
                    <a:noFill/>
                  </a:rPr>
                  <a:t> </a:t>
                </a:r>
              </a:p>
            </p:txBody>
          </p:sp>
        </mc:Fallback>
      </mc:AlternateContent>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621" y="3164091"/>
            <a:ext cx="7044617" cy="1206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6303" y="4424127"/>
            <a:ext cx="2090787" cy="2012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1885" y="4424127"/>
            <a:ext cx="2076450"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99696" y="4509853"/>
            <a:ext cx="1952625"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9888" y="284737"/>
            <a:ext cx="7372350"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图文框 13">
            <a:hlinkClick r:id="rId8"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extLst>
      <p:ext uri="{BB962C8B-B14F-4D97-AF65-F5344CB8AC3E}">
        <p14:creationId xmlns:p14="http://schemas.microsoft.com/office/powerpoint/2010/main" val="2059111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8375"/>
                                        </p:tgtEl>
                                        <p:attrNameLst>
                                          <p:attrName>style.visibility</p:attrName>
                                        </p:attrNameLst>
                                      </p:cBhvr>
                                      <p:to>
                                        <p:strVal val="visible"/>
                                      </p:to>
                                    </p:set>
                                    <p:animEffect transition="in" filter="wipe(left)">
                                      <p:cBhvr>
                                        <p:cTn id="7" dur="500"/>
                                        <p:tgtEl>
                                          <p:spTgt spid="5837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8372"/>
                                        </p:tgtEl>
                                        <p:attrNameLst>
                                          <p:attrName>style.visibility</p:attrName>
                                        </p:attrNameLst>
                                      </p:cBhvr>
                                      <p:to>
                                        <p:strVal val="visible"/>
                                      </p:to>
                                    </p:set>
                                    <p:anim calcmode="lin" valueType="num">
                                      <p:cBhvr additive="base">
                                        <p:cTn id="12" dur="500" fill="hold"/>
                                        <p:tgtEl>
                                          <p:spTgt spid="58372"/>
                                        </p:tgtEl>
                                        <p:attrNameLst>
                                          <p:attrName>ppt_x</p:attrName>
                                        </p:attrNameLst>
                                      </p:cBhvr>
                                      <p:tavLst>
                                        <p:tav tm="0">
                                          <p:val>
                                            <p:strVal val="0-#ppt_w/2"/>
                                          </p:val>
                                        </p:tav>
                                        <p:tav tm="100000">
                                          <p:val>
                                            <p:strVal val="#ppt_x"/>
                                          </p:val>
                                        </p:tav>
                                      </p:tavLst>
                                    </p:anim>
                                    <p:anim calcmode="lin" valueType="num">
                                      <p:cBhvr additive="base">
                                        <p:cTn id="13" dur="500" fill="hold"/>
                                        <p:tgtEl>
                                          <p:spTgt spid="5837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8373"/>
                                        </p:tgtEl>
                                        <p:attrNameLst>
                                          <p:attrName>style.visibility</p:attrName>
                                        </p:attrNameLst>
                                      </p:cBhvr>
                                      <p:to>
                                        <p:strVal val="visible"/>
                                      </p:to>
                                    </p:set>
                                    <p:anim calcmode="lin" valueType="num">
                                      <p:cBhvr additive="base">
                                        <p:cTn id="23" dur="500" fill="hold"/>
                                        <p:tgtEl>
                                          <p:spTgt spid="58373"/>
                                        </p:tgtEl>
                                        <p:attrNameLst>
                                          <p:attrName>ppt_x</p:attrName>
                                        </p:attrNameLst>
                                      </p:cBhvr>
                                      <p:tavLst>
                                        <p:tav tm="0">
                                          <p:val>
                                            <p:strVal val="#ppt_x"/>
                                          </p:val>
                                        </p:tav>
                                        <p:tav tm="100000">
                                          <p:val>
                                            <p:strVal val="#ppt_x"/>
                                          </p:val>
                                        </p:tav>
                                      </p:tavLst>
                                    </p:anim>
                                    <p:anim calcmode="lin" valueType="num">
                                      <p:cBhvr additive="base">
                                        <p:cTn id="24" dur="500" fill="hold"/>
                                        <p:tgtEl>
                                          <p:spTgt spid="5837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58370"/>
                                        </p:tgtEl>
                                        <p:attrNameLst>
                                          <p:attrName>style.visibility</p:attrName>
                                        </p:attrNameLst>
                                      </p:cBhvr>
                                      <p:to>
                                        <p:strVal val="visible"/>
                                      </p:to>
                                    </p:set>
                                    <p:animEffect transition="in" filter="wipe(left)">
                                      <p:cBhvr>
                                        <p:cTn id="29" dur="500"/>
                                        <p:tgtEl>
                                          <p:spTgt spid="5837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58374"/>
                                        </p:tgtEl>
                                        <p:attrNameLst>
                                          <p:attrName>style.visibility</p:attrName>
                                        </p:attrNameLst>
                                      </p:cBhvr>
                                      <p:to>
                                        <p:strVal val="visible"/>
                                      </p:to>
                                    </p:set>
                                    <p:anim calcmode="lin" valueType="num">
                                      <p:cBhvr additive="base">
                                        <p:cTn id="34" dur="500" fill="hold"/>
                                        <p:tgtEl>
                                          <p:spTgt spid="58374"/>
                                        </p:tgtEl>
                                        <p:attrNameLst>
                                          <p:attrName>ppt_x</p:attrName>
                                        </p:attrNameLst>
                                      </p:cBhvr>
                                      <p:tavLst>
                                        <p:tav tm="0">
                                          <p:val>
                                            <p:strVal val="1+#ppt_w/2"/>
                                          </p:val>
                                        </p:tav>
                                        <p:tav tm="100000">
                                          <p:val>
                                            <p:strVal val="#ppt_x"/>
                                          </p:val>
                                        </p:tav>
                                      </p:tavLst>
                                    </p:anim>
                                    <p:anim calcmode="lin" valueType="num">
                                      <p:cBhvr additive="base">
                                        <p:cTn id="35" dur="500" fill="hold"/>
                                        <p:tgtEl>
                                          <p:spTgt spid="583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8</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710212" y="445043"/>
                <a:ext cx="7275251" cy="1235916"/>
              </a:xfrm>
              <a:prstGeom prst="rect">
                <a:avLst/>
              </a:prstGeom>
            </p:spPr>
            <p:txBody>
              <a:bodyPr wrap="square">
                <a:spAutoFit/>
              </a:bodyPr>
              <a:lstStyle/>
              <a:p>
                <a:r>
                  <a:rPr lang="zh-CN" altLang="en-US" b="1" dirty="0" smtClean="0">
                    <a:latin typeface="宋体"/>
                    <a:ea typeface="宋体"/>
                  </a:rPr>
                  <a:t>    ①</a:t>
                </a:r>
                <a:r>
                  <a:rPr lang="zh-CN" altLang="en-US" b="1" dirty="0" smtClean="0"/>
                  <a:t>增</a:t>
                </a:r>
                <a:r>
                  <a:rPr lang="zh-CN" altLang="en-US" b="1" dirty="0"/>
                  <a:t>环</a:t>
                </a:r>
                <a:r>
                  <a:rPr lang="en-US" altLang="zh-CN" b="1" dirty="0"/>
                  <a:t>:</a:t>
                </a:r>
                <a:r>
                  <a:rPr lang="zh-CN" altLang="en-US" b="1" dirty="0"/>
                  <a:t>尺寸链中的组成环</a:t>
                </a:r>
                <a:r>
                  <a:rPr lang="en-US" altLang="zh-CN" b="1" dirty="0"/>
                  <a:t>,</a:t>
                </a:r>
                <a:r>
                  <a:rPr lang="zh-CN" altLang="en-US" b="1" dirty="0"/>
                  <a:t>该环的变动引起封闭环</a:t>
                </a:r>
                <a:r>
                  <a:rPr lang="zh-CN" altLang="en-US" b="1" dirty="0">
                    <a:solidFill>
                      <a:srgbClr val="FF0000"/>
                    </a:solidFill>
                  </a:rPr>
                  <a:t>同向</a:t>
                </a:r>
                <a:r>
                  <a:rPr lang="zh-CN" altLang="en-US" b="1" dirty="0" smtClean="0"/>
                  <a:t>变动为增环，见</a:t>
                </a:r>
                <a:r>
                  <a:rPr lang="zh-CN" altLang="en-US" b="1" dirty="0"/>
                  <a:t>图</a:t>
                </a:r>
                <a:r>
                  <a:rPr lang="en-US" altLang="zh-CN" b="1" dirty="0"/>
                  <a:t>11. 1 </a:t>
                </a:r>
                <a:r>
                  <a:rPr lang="zh-CN" altLang="en-US" b="1" dirty="0"/>
                  <a:t>中的</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𝟏</m:t>
                        </m:r>
                      </m:sub>
                    </m:sSub>
                  </m:oMath>
                </a14:m>
                <a:r>
                  <a:rPr lang="en-US" altLang="zh-CN" b="1" dirty="0"/>
                  <a:t> </a:t>
                </a:r>
                <a:r>
                  <a:rPr lang="zh-CN" altLang="en-US" b="1" dirty="0"/>
                  <a:t>和图</a:t>
                </a:r>
                <a:r>
                  <a:rPr lang="en-US" altLang="zh-CN" b="1" dirty="0"/>
                  <a:t>11. 2 </a:t>
                </a:r>
                <a:r>
                  <a:rPr lang="zh-CN" altLang="en-US" b="1" dirty="0"/>
                  <a:t>中的</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𝟐</m:t>
                        </m:r>
                      </m:sub>
                    </m:sSub>
                  </m:oMath>
                </a14:m>
                <a:r>
                  <a:rPr lang="zh-CN" altLang="en-US" b="1" dirty="0" smtClean="0"/>
                  <a:t>、</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𝟑</m:t>
                        </m:r>
                      </m:sub>
                    </m:sSub>
                  </m:oMath>
                </a14:m>
                <a:r>
                  <a:rPr lang="zh-CN" altLang="en-US" b="1" dirty="0" smtClean="0"/>
                  <a:t>。这里</a:t>
                </a:r>
                <a:r>
                  <a:rPr lang="zh-CN" altLang="en-US" b="1" dirty="0"/>
                  <a:t>规定增环用符号</a:t>
                </a:r>
                <a14:m>
                  <m:oMath xmlns:m="http://schemas.openxmlformats.org/officeDocument/2006/math">
                    <m:sSub>
                      <m:sSubPr>
                        <m:ctrlPr>
                          <a:rPr lang="en-US" altLang="zh-CN" b="1" i="1" smtClean="0">
                            <a:solidFill>
                              <a:srgbClr val="FF0000"/>
                            </a:solidFill>
                            <a:latin typeface="Cambria Math"/>
                          </a:rPr>
                        </m:ctrlPr>
                      </m:sSubPr>
                      <m:e>
                        <m:r>
                          <a:rPr lang="en-US" altLang="zh-CN" b="1" i="1">
                            <a:solidFill>
                              <a:srgbClr val="FF0000"/>
                            </a:solidFill>
                            <a:latin typeface="Cambria Math"/>
                          </a:rPr>
                          <m:t>𝑨</m:t>
                        </m:r>
                      </m:e>
                      <m:sub>
                        <m:r>
                          <a:rPr lang="en-US" altLang="zh-CN" b="1" i="1" smtClean="0">
                            <a:solidFill>
                              <a:srgbClr val="FF0000"/>
                            </a:solidFill>
                            <a:latin typeface="Cambria Math"/>
                          </a:rPr>
                          <m:t>(+)</m:t>
                        </m:r>
                      </m:sub>
                    </m:sSub>
                  </m:oMath>
                </a14:m>
                <a:r>
                  <a:rPr lang="en-US" altLang="zh-CN" b="1" dirty="0">
                    <a:solidFill>
                      <a:srgbClr val="FF0000"/>
                    </a:solidFill>
                  </a:rPr>
                  <a:t> </a:t>
                </a:r>
                <a:r>
                  <a:rPr lang="zh-CN" altLang="en-US" b="1" dirty="0"/>
                  <a:t>表示。</a:t>
                </a:r>
              </a:p>
            </p:txBody>
          </p:sp>
        </mc:Choice>
        <mc:Fallback xmlns="">
          <p:sp>
            <p:nvSpPr>
              <p:cNvPr id="3" name="矩形 2"/>
              <p:cNvSpPr>
                <a:spLocks noRot="1" noChangeAspect="1" noMove="1" noResize="1" noEditPoints="1" noAdjustHandles="1" noChangeArrowheads="1" noChangeShapeType="1" noTextEdit="1"/>
              </p:cNvSpPr>
              <p:nvPr/>
            </p:nvSpPr>
            <p:spPr>
              <a:xfrm>
                <a:off x="710212" y="445043"/>
                <a:ext cx="7275251" cy="1235916"/>
              </a:xfrm>
              <a:prstGeom prst="rect">
                <a:avLst/>
              </a:prstGeom>
              <a:blipFill rotWithShape="1">
                <a:blip r:embed="rId2"/>
                <a:stretch>
                  <a:fillRect l="-1341" t="-5419" b="-5911"/>
                </a:stretch>
              </a:blipFill>
            </p:spPr>
            <p:txBody>
              <a:bodyPr/>
              <a:lstStyle/>
              <a:p>
                <a:r>
                  <a:rPr lang="zh-CN" altLang="en-US">
                    <a:noFill/>
                  </a:rPr>
                  <a:t> </a:t>
                </a:r>
              </a:p>
            </p:txBody>
          </p:sp>
        </mc:Fallback>
      </mc:AlternateContent>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5645" y="3908778"/>
            <a:ext cx="4214213" cy="2207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3262" y="1608965"/>
            <a:ext cx="25146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9424" y="1657863"/>
            <a:ext cx="18192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7" name="矩形 16"/>
              <p:cNvSpPr/>
              <p:nvPr/>
            </p:nvSpPr>
            <p:spPr>
              <a:xfrm>
                <a:off x="710212" y="2045392"/>
                <a:ext cx="7164281" cy="1235916"/>
              </a:xfrm>
              <a:prstGeom prst="rect">
                <a:avLst/>
              </a:prstGeom>
            </p:spPr>
            <p:txBody>
              <a:bodyPr wrap="square">
                <a:spAutoFit/>
              </a:bodyPr>
              <a:lstStyle/>
              <a:p>
                <a:r>
                  <a:rPr lang="zh-CN" altLang="en-US" b="1" dirty="0" smtClean="0">
                    <a:latin typeface="宋体"/>
                    <a:ea typeface="宋体"/>
                  </a:rPr>
                  <a:t>    ②</a:t>
                </a:r>
                <a:r>
                  <a:rPr lang="zh-CN" altLang="en-US" b="1" dirty="0" smtClean="0"/>
                  <a:t>减</a:t>
                </a:r>
                <a:r>
                  <a:rPr lang="zh-CN" altLang="en-US" b="1" dirty="0"/>
                  <a:t>环</a:t>
                </a:r>
                <a:r>
                  <a:rPr lang="en-US" altLang="zh-CN" b="1" dirty="0"/>
                  <a:t>:</a:t>
                </a:r>
                <a:r>
                  <a:rPr lang="zh-CN" altLang="en-US" b="1" dirty="0"/>
                  <a:t>尺寸链中的组成环</a:t>
                </a:r>
                <a:r>
                  <a:rPr lang="en-US" altLang="zh-CN" b="1" dirty="0"/>
                  <a:t>,</a:t>
                </a:r>
                <a:r>
                  <a:rPr lang="zh-CN" altLang="en-US" b="1" dirty="0"/>
                  <a:t>该环的变动引起封闭环</a:t>
                </a:r>
                <a:r>
                  <a:rPr lang="zh-CN" altLang="en-US" b="1" dirty="0">
                    <a:solidFill>
                      <a:srgbClr val="FF0000"/>
                    </a:solidFill>
                  </a:rPr>
                  <a:t>反向</a:t>
                </a:r>
                <a:r>
                  <a:rPr lang="zh-CN" altLang="en-US" b="1" dirty="0" smtClean="0"/>
                  <a:t>变动为减环，见</a:t>
                </a:r>
                <a:r>
                  <a:rPr lang="zh-CN" altLang="en-US" b="1" dirty="0"/>
                  <a:t>图</a:t>
                </a:r>
                <a:r>
                  <a:rPr lang="en-US" altLang="zh-CN" b="1" dirty="0"/>
                  <a:t>11. 1 </a:t>
                </a:r>
                <a:r>
                  <a:rPr lang="zh-CN" altLang="en-US" b="1" dirty="0"/>
                  <a:t>中的</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𝟐</m:t>
                        </m:r>
                      </m:sub>
                    </m:sSub>
                    <m:r>
                      <a:rPr lang="en-US" altLang="zh-CN" b="1" i="1">
                        <a:latin typeface="Cambria Math"/>
                      </a:rPr>
                      <m:t> </m:t>
                    </m:r>
                  </m:oMath>
                </a14:m>
                <a:r>
                  <a:rPr lang="en-US" altLang="zh-CN" b="1" dirty="0" smtClean="0"/>
                  <a:t> </a:t>
                </a:r>
                <a:r>
                  <a:rPr lang="zh-CN" altLang="en-US" b="1" dirty="0"/>
                  <a:t>和图</a:t>
                </a:r>
                <a:r>
                  <a:rPr lang="en-US" altLang="zh-CN" b="1" dirty="0"/>
                  <a:t>11. 2 </a:t>
                </a:r>
                <a:r>
                  <a:rPr lang="zh-CN" altLang="en-US" b="1" dirty="0"/>
                  <a:t>中的</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𝟏</m:t>
                        </m:r>
                      </m:sub>
                    </m:sSub>
                    <m:r>
                      <a:rPr lang="en-US" altLang="zh-CN" b="1" i="1">
                        <a:latin typeface="Cambria Math"/>
                      </a:rPr>
                      <m:t> </m:t>
                    </m:r>
                  </m:oMath>
                </a14:m>
                <a:r>
                  <a:rPr lang="zh-CN" altLang="en-US" b="1" dirty="0" smtClean="0"/>
                  <a:t>。这里规定</a:t>
                </a:r>
                <a:r>
                  <a:rPr lang="zh-CN" altLang="en-US" b="1" dirty="0"/>
                  <a:t>减环用符号</a:t>
                </a:r>
                <a14:m>
                  <m:oMath xmlns:m="http://schemas.openxmlformats.org/officeDocument/2006/math">
                    <m:sSub>
                      <m:sSubPr>
                        <m:ctrlPr>
                          <a:rPr lang="en-US" altLang="zh-CN" b="1" i="1">
                            <a:solidFill>
                              <a:srgbClr val="FF0000"/>
                            </a:solidFill>
                            <a:latin typeface="Cambria Math"/>
                          </a:rPr>
                        </m:ctrlPr>
                      </m:sSubPr>
                      <m:e>
                        <m:r>
                          <a:rPr lang="en-US" altLang="zh-CN" b="1" i="1">
                            <a:solidFill>
                              <a:srgbClr val="FF0000"/>
                            </a:solidFill>
                            <a:latin typeface="Cambria Math"/>
                          </a:rPr>
                          <m:t>𝑨</m:t>
                        </m:r>
                      </m:e>
                      <m:sub>
                        <m:r>
                          <a:rPr lang="en-US" altLang="zh-CN" b="1" i="1">
                            <a:solidFill>
                              <a:srgbClr val="FF0000"/>
                            </a:solidFill>
                            <a:latin typeface="Cambria Math"/>
                          </a:rPr>
                          <m:t>(</m:t>
                        </m:r>
                        <m:r>
                          <a:rPr lang="en-US" altLang="zh-CN" b="1" i="1" smtClean="0">
                            <a:solidFill>
                              <a:srgbClr val="FF0000"/>
                            </a:solidFill>
                            <a:latin typeface="Cambria Math"/>
                          </a:rPr>
                          <m:t>−</m:t>
                        </m:r>
                        <m:r>
                          <a:rPr lang="en-US" altLang="zh-CN" b="1" i="1">
                            <a:solidFill>
                              <a:srgbClr val="FF0000"/>
                            </a:solidFill>
                            <a:latin typeface="Cambria Math"/>
                          </a:rPr>
                          <m:t>)</m:t>
                        </m:r>
                      </m:sub>
                    </m:sSub>
                  </m:oMath>
                </a14:m>
                <a:r>
                  <a:rPr lang="en-US" altLang="zh-CN" b="1" dirty="0">
                    <a:solidFill>
                      <a:srgbClr val="FF0000"/>
                    </a:solidFill>
                  </a:rPr>
                  <a:t> </a:t>
                </a:r>
                <a:r>
                  <a:rPr lang="en-US" altLang="zh-CN" b="1" dirty="0" smtClean="0"/>
                  <a:t> </a:t>
                </a:r>
                <a:r>
                  <a:rPr lang="zh-CN" altLang="en-US" b="1" dirty="0" smtClean="0"/>
                  <a:t>表示。</a:t>
                </a:r>
                <a:endParaRPr lang="zh-CN" altLang="en-US" b="1" dirty="0"/>
              </a:p>
            </p:txBody>
          </p:sp>
        </mc:Choice>
        <mc:Fallback xmlns="">
          <p:sp>
            <p:nvSpPr>
              <p:cNvPr id="17" name="矩形 16"/>
              <p:cNvSpPr>
                <a:spLocks noRot="1" noChangeAspect="1" noMove="1" noResize="1" noEditPoints="1" noAdjustHandles="1" noChangeArrowheads="1" noChangeShapeType="1" noTextEdit="1"/>
              </p:cNvSpPr>
              <p:nvPr/>
            </p:nvSpPr>
            <p:spPr>
              <a:xfrm>
                <a:off x="710212" y="2045392"/>
                <a:ext cx="7164281" cy="1235916"/>
              </a:xfrm>
              <a:prstGeom prst="rect">
                <a:avLst/>
              </a:prstGeom>
              <a:blipFill rotWithShape="1">
                <a:blip r:embed="rId7"/>
                <a:stretch>
                  <a:fillRect l="-1362" t="-5446" r="-681" b="-6436"/>
                </a:stretch>
              </a:blipFill>
            </p:spPr>
            <p:txBody>
              <a:bodyPr/>
              <a:lstStyle/>
              <a:p>
                <a:r>
                  <a:rPr lang="zh-CN" altLang="en-US">
                    <a:noFill/>
                  </a:rPr>
                  <a:t> </a:t>
                </a:r>
              </a:p>
            </p:txBody>
          </p:sp>
        </mc:Fallback>
      </mc:AlternateContent>
      <p:pic>
        <p:nvPicPr>
          <p:cNvPr id="45061"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6419" y="3229288"/>
            <a:ext cx="25527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2"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90125" y="3306289"/>
            <a:ext cx="16954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78776" y="3668706"/>
            <a:ext cx="2085975" cy="282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96399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45058"/>
                                        </p:tgtEl>
                                        <p:attrNameLst>
                                          <p:attrName>style.visibility</p:attrName>
                                        </p:attrNameLst>
                                      </p:cBhvr>
                                      <p:to>
                                        <p:strVal val="visible"/>
                                      </p:to>
                                    </p:set>
                                    <p:animEffect transition="in" filter="wipe(left)">
                                      <p:cBhvr>
                                        <p:cTn id="24" dur="500"/>
                                        <p:tgtEl>
                                          <p:spTgt spid="4505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45060"/>
                                        </p:tgtEl>
                                        <p:attrNameLst>
                                          <p:attrName>style.visibility</p:attrName>
                                        </p:attrNameLst>
                                      </p:cBhvr>
                                      <p:to>
                                        <p:strVal val="visible"/>
                                      </p:to>
                                    </p:set>
                                    <p:animEffect transition="in" filter="wipe(left)">
                                      <p:cBhvr>
                                        <p:cTn id="29" dur="500"/>
                                        <p:tgtEl>
                                          <p:spTgt spid="4506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45061"/>
                                        </p:tgtEl>
                                        <p:attrNameLst>
                                          <p:attrName>style.visibility</p:attrName>
                                        </p:attrNameLst>
                                      </p:cBhvr>
                                      <p:to>
                                        <p:strVal val="visible"/>
                                      </p:to>
                                    </p:set>
                                    <p:animEffect transition="in" filter="wipe(left)">
                                      <p:cBhvr>
                                        <p:cTn id="39" dur="500"/>
                                        <p:tgtEl>
                                          <p:spTgt spid="4506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45062"/>
                                        </p:tgtEl>
                                        <p:attrNameLst>
                                          <p:attrName>style.visibility</p:attrName>
                                        </p:attrNameLst>
                                      </p:cBhvr>
                                      <p:to>
                                        <p:strVal val="visible"/>
                                      </p:to>
                                    </p:set>
                                    <p:animEffect transition="in" filter="wipe(left)">
                                      <p:cBhvr>
                                        <p:cTn id="44" dur="500"/>
                                        <p:tgtEl>
                                          <p:spTgt spid="45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9</a:t>
            </a:fld>
            <a:endParaRPr lang="en-US" altLang="zh-CN"/>
          </a:p>
        </p:txBody>
      </p:sp>
      <p:sp>
        <p:nvSpPr>
          <p:cNvPr id="3" name="矩形 2"/>
          <p:cNvSpPr/>
          <p:nvPr/>
        </p:nvSpPr>
        <p:spPr>
          <a:xfrm>
            <a:off x="945470" y="877536"/>
            <a:ext cx="7594847" cy="830997"/>
          </a:xfrm>
          <a:prstGeom prst="rect">
            <a:avLst/>
          </a:prstGeom>
        </p:spPr>
        <p:txBody>
          <a:bodyPr wrap="square">
            <a:spAutoFit/>
          </a:bodyPr>
          <a:lstStyle/>
          <a:p>
            <a:r>
              <a:rPr lang="zh-CN" altLang="en-US" b="1" dirty="0" smtClean="0"/>
              <a:t>         一个有</a:t>
            </a:r>
            <a:r>
              <a:rPr lang="en-US" altLang="zh-CN" b="1" i="1" dirty="0" smtClean="0"/>
              <a:t>n</a:t>
            </a:r>
            <a:r>
              <a:rPr lang="en-US" altLang="zh-CN" b="1" dirty="0" smtClean="0"/>
              <a:t> </a:t>
            </a:r>
            <a:r>
              <a:rPr lang="zh-CN" altLang="en-US" b="1" dirty="0"/>
              <a:t>个环的尺寸链</a:t>
            </a:r>
            <a:r>
              <a:rPr lang="en-US" altLang="zh-CN" b="1" dirty="0"/>
              <a:t>,</a:t>
            </a:r>
            <a:r>
              <a:rPr lang="zh-CN" altLang="en-US" b="1" dirty="0"/>
              <a:t>有</a:t>
            </a:r>
            <a:r>
              <a:rPr lang="en-US" altLang="zh-CN" b="1" dirty="0"/>
              <a:t>1 </a:t>
            </a:r>
            <a:r>
              <a:rPr lang="zh-CN" altLang="en-US" b="1" dirty="0"/>
              <a:t>个封闭环</a:t>
            </a:r>
            <a:r>
              <a:rPr lang="en-US" altLang="zh-CN" b="1" dirty="0"/>
              <a:t>,</a:t>
            </a:r>
            <a:r>
              <a:rPr lang="zh-CN" altLang="en-US" b="1" dirty="0"/>
              <a:t>有</a:t>
            </a:r>
            <a:r>
              <a:rPr lang="en-US" altLang="zh-CN" b="1" dirty="0"/>
              <a:t>(</a:t>
            </a:r>
            <a:r>
              <a:rPr lang="en-US" altLang="zh-CN" b="1" i="1" dirty="0"/>
              <a:t>n</a:t>
            </a:r>
            <a:r>
              <a:rPr lang="en-US" altLang="zh-CN" b="1" dirty="0"/>
              <a:t> - 1) </a:t>
            </a:r>
            <a:r>
              <a:rPr lang="zh-CN" altLang="en-US" b="1" dirty="0"/>
              <a:t>个组成环</a:t>
            </a:r>
            <a:r>
              <a:rPr lang="en-US" altLang="zh-CN" b="1" dirty="0"/>
              <a:t>,</a:t>
            </a:r>
            <a:r>
              <a:rPr lang="zh-CN" altLang="en-US" b="1" dirty="0"/>
              <a:t>若组成环中有</a:t>
            </a:r>
            <a:r>
              <a:rPr lang="en-US" altLang="zh-CN" b="1" i="1" dirty="0"/>
              <a:t>m</a:t>
            </a:r>
            <a:r>
              <a:rPr lang="en-US" altLang="zh-CN" b="1" dirty="0"/>
              <a:t> </a:t>
            </a:r>
            <a:r>
              <a:rPr lang="zh-CN" altLang="en-US" b="1" dirty="0"/>
              <a:t>个增环</a:t>
            </a:r>
            <a:r>
              <a:rPr lang="en-US" altLang="zh-CN" b="1" dirty="0"/>
              <a:t>,</a:t>
            </a:r>
            <a:r>
              <a:rPr lang="zh-CN" altLang="en-US" b="1" dirty="0" smtClean="0"/>
              <a:t>则减</a:t>
            </a:r>
            <a:r>
              <a:rPr lang="zh-CN" altLang="en-US" b="1" dirty="0"/>
              <a:t>环为</a:t>
            </a:r>
            <a:r>
              <a:rPr lang="en-US" altLang="zh-CN" b="1" dirty="0"/>
              <a:t>(</a:t>
            </a:r>
            <a:r>
              <a:rPr lang="en-US" altLang="zh-CN" b="1" i="1" dirty="0"/>
              <a:t>n </a:t>
            </a:r>
            <a:r>
              <a:rPr lang="en-US" altLang="zh-CN" b="1" dirty="0"/>
              <a:t>- </a:t>
            </a:r>
            <a:r>
              <a:rPr lang="en-US" altLang="zh-CN" b="1" i="1" dirty="0"/>
              <a:t>m</a:t>
            </a:r>
            <a:r>
              <a:rPr lang="en-US" altLang="zh-CN" b="1" dirty="0"/>
              <a:t> - 1) </a:t>
            </a:r>
            <a:r>
              <a:rPr lang="zh-CN" altLang="en-US" b="1" dirty="0" smtClean="0"/>
              <a:t>个。</a:t>
            </a:r>
            <a:endParaRPr lang="zh-CN" altLang="en-US" b="1" dirty="0"/>
          </a:p>
        </p:txBody>
      </p:sp>
      <p:sp>
        <p:nvSpPr>
          <p:cNvPr id="4" name="矩形 3"/>
          <p:cNvSpPr/>
          <p:nvPr/>
        </p:nvSpPr>
        <p:spPr>
          <a:xfrm>
            <a:off x="847807" y="2131378"/>
            <a:ext cx="7088819" cy="1200329"/>
          </a:xfrm>
          <a:prstGeom prst="rect">
            <a:avLst/>
          </a:prstGeom>
        </p:spPr>
        <p:txBody>
          <a:bodyPr wrap="square">
            <a:spAutoFit/>
          </a:bodyPr>
          <a:lstStyle/>
          <a:p>
            <a:r>
              <a:rPr lang="zh-CN" altLang="en-US" b="1" dirty="0" smtClean="0"/>
              <a:t>         在</a:t>
            </a:r>
            <a:r>
              <a:rPr lang="zh-CN" altLang="en-US" b="1" dirty="0"/>
              <a:t>进行尺寸链反计算时</a:t>
            </a:r>
            <a:r>
              <a:rPr lang="en-US" altLang="zh-CN" b="1" dirty="0" smtClean="0"/>
              <a:t>,</a:t>
            </a:r>
            <a:r>
              <a:rPr lang="zh-CN" altLang="en-US" b="1" dirty="0" smtClean="0"/>
              <a:t>有时还</a:t>
            </a:r>
            <a:r>
              <a:rPr lang="zh-CN" altLang="en-US" b="1" dirty="0"/>
              <a:t>需将某一组成环预先选定为协调环</a:t>
            </a:r>
            <a:r>
              <a:rPr lang="en-US" altLang="zh-CN" b="1" dirty="0"/>
              <a:t>,</a:t>
            </a:r>
            <a:r>
              <a:rPr lang="zh-CN" altLang="en-US" b="1" dirty="0"/>
              <a:t>当其他组成环精度</a:t>
            </a:r>
            <a:r>
              <a:rPr lang="zh-CN" altLang="en-US" b="1" dirty="0" smtClean="0"/>
              <a:t>确定</a:t>
            </a:r>
            <a:r>
              <a:rPr lang="zh-CN" altLang="en-US" b="1" dirty="0"/>
              <a:t>后</a:t>
            </a:r>
            <a:r>
              <a:rPr lang="en-US" altLang="zh-CN" b="1" dirty="0"/>
              <a:t>,</a:t>
            </a:r>
            <a:r>
              <a:rPr lang="zh-CN" altLang="en-US" b="1" dirty="0"/>
              <a:t>再通过计算确定</a:t>
            </a:r>
            <a:r>
              <a:rPr lang="zh-CN" altLang="en-US" b="1" dirty="0" smtClean="0"/>
              <a:t>它的精度</a:t>
            </a:r>
            <a:r>
              <a:rPr lang="en-US" altLang="zh-CN" b="1" dirty="0" smtClean="0"/>
              <a:t>,</a:t>
            </a:r>
            <a:r>
              <a:rPr lang="zh-CN" altLang="en-US" b="1" dirty="0"/>
              <a:t>使封闭环达到设计</a:t>
            </a:r>
            <a:r>
              <a:rPr lang="zh-CN" altLang="en-US" b="1" dirty="0" smtClean="0"/>
              <a:t>要求。</a:t>
            </a:r>
            <a:endParaRPr lang="zh-CN" altLang="en-US" b="1" dirty="0"/>
          </a:p>
        </p:txBody>
      </p:sp>
      <p:sp>
        <p:nvSpPr>
          <p:cNvPr id="5" name="矩形 4"/>
          <p:cNvSpPr/>
          <p:nvPr/>
        </p:nvSpPr>
        <p:spPr>
          <a:xfrm>
            <a:off x="1595928" y="1681899"/>
            <a:ext cx="2354636" cy="461665"/>
          </a:xfrm>
          <a:prstGeom prst="rect">
            <a:avLst/>
          </a:prstGeom>
        </p:spPr>
        <p:txBody>
          <a:bodyPr wrap="square">
            <a:spAutoFit/>
          </a:bodyPr>
          <a:lstStyle/>
          <a:p>
            <a:r>
              <a:rPr lang="en-US" altLang="zh-CN" b="1" dirty="0"/>
              <a:t>(3) </a:t>
            </a:r>
            <a:r>
              <a:rPr lang="zh-CN" altLang="en-US" b="1" dirty="0"/>
              <a:t>协调环</a:t>
            </a:r>
          </a:p>
        </p:txBody>
      </p:sp>
      <p:sp>
        <p:nvSpPr>
          <p:cNvPr id="6" name="矩形 5"/>
          <p:cNvSpPr/>
          <p:nvPr/>
        </p:nvSpPr>
        <p:spPr>
          <a:xfrm>
            <a:off x="665805" y="3862561"/>
            <a:ext cx="7546036" cy="830997"/>
          </a:xfrm>
          <a:prstGeom prst="rect">
            <a:avLst/>
          </a:prstGeom>
        </p:spPr>
        <p:txBody>
          <a:bodyPr wrap="square">
            <a:spAutoFit/>
          </a:bodyPr>
          <a:lstStyle/>
          <a:p>
            <a:r>
              <a:rPr lang="zh-CN" altLang="en-US" b="1" dirty="0" smtClean="0"/>
              <a:t>         表示</a:t>
            </a:r>
            <a:r>
              <a:rPr lang="zh-CN" altLang="en-US" b="1" dirty="0"/>
              <a:t>各组成环的变动对封闭环影响</a:t>
            </a:r>
            <a:r>
              <a:rPr lang="zh-CN" altLang="en-US" b="1" dirty="0" smtClean="0"/>
              <a:t>大小程度</a:t>
            </a:r>
            <a:r>
              <a:rPr lang="zh-CN" altLang="en-US" b="1" dirty="0"/>
              <a:t>和方向的系数</a:t>
            </a:r>
            <a:r>
              <a:rPr lang="en-US" altLang="zh-CN" b="1" dirty="0"/>
              <a:t>,</a:t>
            </a:r>
            <a:r>
              <a:rPr lang="zh-CN" altLang="en-US" b="1" dirty="0"/>
              <a:t>用</a:t>
            </a:r>
            <a:r>
              <a:rPr lang="zh-CN" altLang="en-US" b="1" dirty="0" smtClean="0"/>
              <a:t>符号“</a:t>
            </a:r>
            <a:r>
              <a:rPr lang="el-GR" altLang="zh-CN" b="1" i="1" dirty="0" smtClean="0">
                <a:solidFill>
                  <a:srgbClr val="FF0000"/>
                </a:solidFill>
                <a:ea typeface="宋体"/>
              </a:rPr>
              <a:t>ξ</a:t>
            </a:r>
            <a:r>
              <a:rPr lang="en-US" altLang="zh-CN" b="1" i="1" dirty="0" smtClean="0">
                <a:solidFill>
                  <a:srgbClr val="FF0000"/>
                </a:solidFill>
                <a:ea typeface="宋体"/>
              </a:rPr>
              <a:t> </a:t>
            </a:r>
            <a:r>
              <a:rPr lang="zh-CN" altLang="en-US" b="1" dirty="0" smtClean="0">
                <a:solidFill>
                  <a:srgbClr val="FF0000"/>
                </a:solidFill>
                <a:ea typeface="宋体"/>
              </a:rPr>
              <a:t>”</a:t>
            </a:r>
            <a:r>
              <a:rPr lang="zh-CN" altLang="en-US" b="1" dirty="0" smtClean="0"/>
              <a:t>来</a:t>
            </a:r>
            <a:r>
              <a:rPr lang="zh-CN" altLang="en-US" b="1" dirty="0"/>
              <a:t>表示。</a:t>
            </a:r>
          </a:p>
        </p:txBody>
      </p:sp>
      <p:sp>
        <p:nvSpPr>
          <p:cNvPr id="7" name="矩形 6"/>
          <p:cNvSpPr/>
          <p:nvPr/>
        </p:nvSpPr>
        <p:spPr>
          <a:xfrm>
            <a:off x="1408781" y="3369048"/>
            <a:ext cx="2234118" cy="461665"/>
          </a:xfrm>
          <a:prstGeom prst="rect">
            <a:avLst/>
          </a:prstGeom>
        </p:spPr>
        <p:txBody>
          <a:bodyPr wrap="square">
            <a:spAutoFit/>
          </a:bodyPr>
          <a:lstStyle/>
          <a:p>
            <a:r>
              <a:rPr lang="en-US" altLang="zh-CN" b="1" dirty="0"/>
              <a:t>(4) </a:t>
            </a:r>
            <a:r>
              <a:rPr lang="zh-CN" altLang="en-US" b="1" dirty="0"/>
              <a:t>传递系数</a:t>
            </a:r>
          </a:p>
        </p:txBody>
      </p:sp>
    </p:spTree>
    <p:extLst>
      <p:ext uri="{BB962C8B-B14F-4D97-AF65-F5344CB8AC3E}">
        <p14:creationId xmlns:p14="http://schemas.microsoft.com/office/powerpoint/2010/main" val="22848323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11114</TotalTime>
  <Words>8134</Words>
  <Application>Microsoft Office PowerPoint</Application>
  <PresentationFormat>全屏显示(4:3)</PresentationFormat>
  <Paragraphs>523</Paragraphs>
  <Slides>72</Slides>
  <Notes>7</Notes>
  <HiddenSlides>0</HiddenSlides>
  <MMClips>0</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574</cp:revision>
  <dcterms:created xsi:type="dcterms:W3CDTF">1601-01-01T00:00:00Z</dcterms:created>
  <dcterms:modified xsi:type="dcterms:W3CDTF">2020-02-23T01:52:24Z</dcterms:modified>
</cp:coreProperties>
</file>