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sldIdLst>
    <p:sldId id="301" r:id="rId3"/>
    <p:sldId id="306" r:id="rId4"/>
    <p:sldId id="305" r:id="rId5"/>
    <p:sldId id="273" r:id="rId6"/>
    <p:sldId id="297" r:id="rId7"/>
    <p:sldId id="302" r:id="rId8"/>
    <p:sldId id="303" r:id="rId9"/>
    <p:sldId id="298" r:id="rId10"/>
    <p:sldId id="275" r:id="rId11"/>
    <p:sldId id="257" r:id="rId12"/>
    <p:sldId id="278" r:id="rId13"/>
    <p:sldId id="269" r:id="rId14"/>
    <p:sldId id="300" r:id="rId15"/>
    <p:sldId id="299" r:id="rId16"/>
    <p:sldId id="279" r:id="rId17"/>
    <p:sldId id="280" r:id="rId18"/>
    <p:sldId id="258" r:id="rId19"/>
    <p:sldId id="260" r:id="rId20"/>
    <p:sldId id="311" r:id="rId21"/>
    <p:sldId id="312" r:id="rId22"/>
    <p:sldId id="313" r:id="rId23"/>
    <p:sldId id="314" r:id="rId24"/>
    <p:sldId id="315" r:id="rId25"/>
    <p:sldId id="321" r:id="rId26"/>
    <p:sldId id="316" r:id="rId27"/>
    <p:sldId id="318" r:id="rId28"/>
    <p:sldId id="281" r:id="rId29"/>
    <p:sldId id="319" r:id="rId30"/>
    <p:sldId id="294" r:id="rId31"/>
    <p:sldId id="310" r:id="rId32"/>
    <p:sldId id="282" r:id="rId33"/>
    <p:sldId id="283" r:id="rId34"/>
    <p:sldId id="295" r:id="rId35"/>
    <p:sldId id="262" r:id="rId36"/>
    <p:sldId id="284" r:id="rId37"/>
    <p:sldId id="268" r:id="rId38"/>
    <p:sldId id="292" r:id="rId39"/>
    <p:sldId id="285" r:id="rId40"/>
    <p:sldId id="286" r:id="rId41"/>
    <p:sldId id="293" r:id="rId42"/>
    <p:sldId id="266" r:id="rId43"/>
    <p:sldId id="287" r:id="rId44"/>
    <p:sldId id="288" r:id="rId45"/>
    <p:sldId id="267" r:id="rId46"/>
    <p:sldId id="276" r:id="rId47"/>
    <p:sldId id="308" r:id="rId48"/>
    <p:sldId id="309" r:id="rId49"/>
    <p:sldId id="320" r:id="rId50"/>
    <p:sldId id="271" r:id="rId51"/>
    <p:sldId id="272" r:id="rId52"/>
    <p:sldId id="290" r:id="rId53"/>
    <p:sldId id="307" r:id="rId54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006600"/>
    <a:srgbClr val="663300"/>
    <a:srgbClr val="FF3300"/>
    <a:srgbClr val="00FFFF"/>
    <a:srgbClr val="CCFFFF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0" autoAdjust="0"/>
    <p:restoredTop sz="94629" autoAdjust="0"/>
  </p:normalViewPr>
  <p:slideViewPr>
    <p:cSldViewPr>
      <p:cViewPr varScale="1">
        <p:scale>
          <a:sx n="121" d="100"/>
          <a:sy n="121" d="100"/>
        </p:scale>
        <p:origin x="-1770" y="-102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94C51490-4E41-46AF-B01A-E9FB49CF7B8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20310-E762-4EEF-A91A-400D257CBB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246F0-EF7F-465A-8CD2-2590CD7E1B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7ACDD-5999-4911-8D3A-2DDA6543695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E59D7-CB7C-40DF-9ECE-211C377F1E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94F31-775C-4A61-858A-266ADEF2B7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0412E-A496-4008-9B16-1498D6F186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41E30-6E77-4467-8B6D-56B8A6AE3E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AAD88-7902-4DA8-A58E-D2F6B3C182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08A4C-88E3-4517-9527-951409196DF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C4F80-DBFB-48EB-8E80-EFE397B2FC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DB612-5453-437E-A102-FF03C3A33E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228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28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8266D9D5-AAA8-4498-B493-A814BB01EE8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slide" Target="slide2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44.xml"/><Relationship Id="rId8" Type="http://schemas.openxmlformats.org/officeDocument/2006/relationships/slide" Target="slide42.xml"/><Relationship Id="rId7" Type="http://schemas.openxmlformats.org/officeDocument/2006/relationships/slide" Target="slide41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16.xml"/><Relationship Id="rId3" Type="http://schemas.openxmlformats.org/officeDocument/2006/relationships/slide" Target="slide15.xml"/><Relationship Id="rId2" Type="http://schemas.openxmlformats.org/officeDocument/2006/relationships/slide" Target="slide10.xml"/><Relationship Id="rId17" Type="http://schemas.openxmlformats.org/officeDocument/2006/relationships/slideLayout" Target="../slideLayouts/slideLayout2.xml"/><Relationship Id="rId16" Type="http://schemas.openxmlformats.org/officeDocument/2006/relationships/slide" Target="slide52.xml"/><Relationship Id="rId15" Type="http://schemas.openxmlformats.org/officeDocument/2006/relationships/slide" Target="slide23.xml"/><Relationship Id="rId14" Type="http://schemas.openxmlformats.org/officeDocument/2006/relationships/slide" Target="slide21.xml"/><Relationship Id="rId13" Type="http://schemas.openxmlformats.org/officeDocument/2006/relationships/slide" Target="slide19.xml"/><Relationship Id="rId12" Type="http://schemas.openxmlformats.org/officeDocument/2006/relationships/slide" Target="slide45.xml"/><Relationship Id="rId11" Type="http://schemas.openxmlformats.org/officeDocument/2006/relationships/slide" Target="slide46.xml"/><Relationship Id="rId10" Type="http://schemas.openxmlformats.org/officeDocument/2006/relationships/slide" Target="slide48.xml"/><Relationship Id="rId1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4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8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CD9CAE3-723D-4F0F-8A2C-BB7E1E2922AC}" type="slidenum">
              <a:rPr lang="en-US" altLang="zh-CN" sz="2800" smtClean="0">
                <a:solidFill>
                  <a:srgbClr val="FF0000"/>
                </a:solidFill>
              </a:rPr>
            </a:fld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1066800" y="304800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ea typeface="Batang" panose="02030600000101010101" pitchFamily="18" charset="-127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</a:rPr>
              <a:t>机械精度设计与检测基础</a:t>
            </a:r>
            <a:r>
              <a:rPr lang="en-US" altLang="zh-CN" sz="3200" b="1" dirty="0">
                <a:ea typeface="Batang" panose="02030600000101010101" pitchFamily="18" charset="-127"/>
              </a:rPr>
              <a:t>》</a:t>
            </a:r>
            <a:endParaRPr lang="en-US" altLang="zh-CN" sz="3200" b="1" dirty="0">
              <a:ea typeface="Batang" panose="02030600000101010101" pitchFamily="18" charset="-127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773113" y="1447800"/>
            <a:ext cx="2411412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solidFill>
                  <a:srgbClr val="FF3300"/>
                </a:solidFill>
              </a:rPr>
              <a:t> </a:t>
            </a:r>
            <a:r>
              <a:rPr lang="zh-CN" altLang="en-US" b="1" dirty="0">
                <a:solidFill>
                  <a:srgbClr val="FF3300"/>
                </a:solidFill>
              </a:rPr>
              <a:t>本课程名称</a:t>
            </a:r>
            <a:r>
              <a:rPr lang="zh-CN" altLang="en-US" b="1" dirty="0"/>
              <a:t>：</a:t>
            </a:r>
            <a:endParaRPr lang="zh-CN" altLang="en-US" b="1" dirty="0"/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5013325" y="1447800"/>
            <a:ext cx="24384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/>
              <a:t>公差与配合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86027" name="Text Box 11"/>
          <p:cNvSpPr txBox="1">
            <a:spLocks noChangeArrowheads="1"/>
          </p:cNvSpPr>
          <p:nvPr/>
        </p:nvSpPr>
        <p:spPr bwMode="auto">
          <a:xfrm>
            <a:off x="3070448" y="2514600"/>
            <a:ext cx="37338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互换性与测量技术</a:t>
            </a:r>
            <a:endParaRPr lang="zh-CN" altLang="en-US" b="1" dirty="0"/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>
            <a:off x="3401144" y="3356992"/>
            <a:ext cx="421005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机械精度设计与检测基础</a:t>
            </a:r>
            <a:endParaRPr lang="zh-CN" altLang="en-US" b="1"/>
          </a:p>
        </p:txBody>
      </p:sp>
      <p:sp>
        <p:nvSpPr>
          <p:cNvPr id="86029" name="AutoShape 13"/>
          <p:cNvSpPr>
            <a:spLocks noChangeArrowheads="1"/>
          </p:cNvSpPr>
          <p:nvPr/>
        </p:nvSpPr>
        <p:spPr bwMode="auto">
          <a:xfrm>
            <a:off x="3336925" y="1295400"/>
            <a:ext cx="1676400" cy="838200"/>
          </a:xfrm>
          <a:prstGeom prst="rightArrow">
            <a:avLst>
              <a:gd name="adj1" fmla="val 50000"/>
              <a:gd name="adj2" fmla="val 45455"/>
            </a:avLst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/>
              <a:t> “</a:t>
            </a:r>
            <a:r>
              <a:rPr lang="zh-CN" altLang="en-US" b="1"/>
              <a:t>文革</a:t>
            </a:r>
            <a:r>
              <a:rPr lang="en-US" altLang="zh-CN" b="1"/>
              <a:t>”</a:t>
            </a:r>
            <a:r>
              <a:rPr lang="zh-CN" altLang="en-US" b="1"/>
              <a:t>前</a:t>
            </a:r>
            <a:endParaRPr lang="zh-CN" altLang="en-US" b="1"/>
          </a:p>
        </p:txBody>
      </p:sp>
      <p:sp>
        <p:nvSpPr>
          <p:cNvPr id="86030" name="AutoShape 14"/>
          <p:cNvSpPr>
            <a:spLocks noChangeArrowheads="1"/>
          </p:cNvSpPr>
          <p:nvPr/>
        </p:nvSpPr>
        <p:spPr bwMode="auto">
          <a:xfrm>
            <a:off x="1089248" y="2286000"/>
            <a:ext cx="1905000" cy="838200"/>
          </a:xfrm>
          <a:prstGeom prst="rightArrow">
            <a:avLst>
              <a:gd name="adj1" fmla="val 50000"/>
              <a:gd name="adj2" fmla="val 56818"/>
            </a:avLst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/>
              <a:t> “</a:t>
            </a:r>
            <a:r>
              <a:rPr lang="zh-CN" altLang="en-US" b="1"/>
              <a:t>文革</a:t>
            </a:r>
            <a:r>
              <a:rPr lang="en-US" altLang="zh-CN" b="1"/>
              <a:t>”</a:t>
            </a:r>
            <a:r>
              <a:rPr lang="zh-CN" altLang="en-US" b="1"/>
              <a:t>后 </a:t>
            </a:r>
            <a:endParaRPr lang="zh-CN" altLang="en-US" b="1"/>
          </a:p>
        </p:txBody>
      </p:sp>
      <p:grpSp>
        <p:nvGrpSpPr>
          <p:cNvPr id="86053" name="Group 37"/>
          <p:cNvGrpSpPr/>
          <p:nvPr/>
        </p:nvGrpSpPr>
        <p:grpSpPr bwMode="auto">
          <a:xfrm>
            <a:off x="886544" y="3433192"/>
            <a:ext cx="2362200" cy="2438400"/>
            <a:chOff x="336" y="2208"/>
            <a:chExt cx="1488" cy="1536"/>
          </a:xfrm>
        </p:grpSpPr>
        <p:sp>
          <p:nvSpPr>
            <p:cNvPr id="2065" name="AutoShape 15"/>
            <p:cNvSpPr>
              <a:spLocks noChangeArrowheads="1"/>
            </p:cNvSpPr>
            <p:nvPr/>
          </p:nvSpPr>
          <p:spPr bwMode="auto">
            <a:xfrm>
              <a:off x="336" y="2736"/>
              <a:ext cx="1104" cy="528"/>
            </a:xfrm>
            <a:prstGeom prst="rightArrow">
              <a:avLst>
                <a:gd name="adj1" fmla="val 50000"/>
                <a:gd name="adj2" fmla="val 52273"/>
              </a:avLst>
            </a:prstGeom>
            <a:noFill/>
            <a:ln w="38100">
              <a:solidFill>
                <a:srgbClr val="CC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/>
                <a:t> </a:t>
              </a:r>
              <a:r>
                <a:rPr lang="zh-CN" altLang="en-US" b="1"/>
                <a:t>现在</a:t>
              </a:r>
              <a:endParaRPr lang="zh-CN" altLang="en-US" b="1"/>
            </a:p>
          </p:txBody>
        </p:sp>
        <p:sp>
          <p:nvSpPr>
            <p:cNvPr id="2066" name="AutoShape 17"/>
            <p:cNvSpPr/>
            <p:nvPr/>
          </p:nvSpPr>
          <p:spPr bwMode="auto">
            <a:xfrm>
              <a:off x="1488" y="2208"/>
              <a:ext cx="336" cy="1536"/>
            </a:xfrm>
            <a:prstGeom prst="leftBrace">
              <a:avLst>
                <a:gd name="adj1" fmla="val 38095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6034" name="Text Box 18"/>
          <p:cNvSpPr txBox="1">
            <a:spLocks noChangeArrowheads="1"/>
          </p:cNvSpPr>
          <p:nvPr/>
        </p:nvSpPr>
        <p:spPr bwMode="auto">
          <a:xfrm>
            <a:off x="3382094" y="4880992"/>
            <a:ext cx="36576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  </a:t>
            </a:r>
            <a:r>
              <a:rPr lang="zh-CN" altLang="en-US" b="1"/>
              <a:t>几何量公差与检测</a:t>
            </a:r>
            <a:endParaRPr lang="zh-CN" altLang="en-US" b="1"/>
          </a:p>
        </p:txBody>
      </p: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3382094" y="5604892"/>
            <a:ext cx="36576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  </a:t>
            </a:r>
            <a:r>
              <a:rPr lang="zh-CN" altLang="en-US" b="1"/>
              <a:t>质量控制与测量技术</a:t>
            </a:r>
            <a:endParaRPr lang="zh-CN" altLang="en-US" b="1"/>
          </a:p>
        </p:txBody>
      </p:sp>
      <p:sp>
        <p:nvSpPr>
          <p:cNvPr id="86036" name="Text Box 20"/>
          <p:cNvSpPr txBox="1">
            <a:spLocks noChangeArrowheads="1"/>
          </p:cNvSpPr>
          <p:nvPr/>
        </p:nvSpPr>
        <p:spPr bwMode="auto">
          <a:xfrm>
            <a:off x="3382094" y="4118992"/>
            <a:ext cx="428625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/>
              <a:t>互换性与测量技术基础</a:t>
            </a:r>
            <a:endParaRPr lang="zh-CN" altLang="en-US" b="1"/>
          </a:p>
        </p:txBody>
      </p:sp>
      <p:sp>
        <p:nvSpPr>
          <p:cNvPr id="86049" name="Text Box 33"/>
          <p:cNvSpPr txBox="1">
            <a:spLocks noChangeArrowheads="1"/>
          </p:cNvSpPr>
          <p:nvPr/>
        </p:nvSpPr>
        <p:spPr bwMode="auto">
          <a:xfrm>
            <a:off x="7315200" y="3352800"/>
            <a:ext cx="1006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3300"/>
                </a:solidFill>
                <a:ea typeface="方正舒体" panose="02010601030101010101" pitchFamily="2" charset="-122"/>
              </a:rPr>
              <a:t>√</a:t>
            </a:r>
            <a:endParaRPr lang="en-US" altLang="zh-CN" sz="4000" b="1" dirty="0">
              <a:solidFill>
                <a:srgbClr val="FF3300"/>
              </a:solidFill>
              <a:ea typeface="方正舒体" panose="02010601030101010101" pitchFamily="2" charset="-122"/>
            </a:endParaRPr>
          </a:p>
        </p:txBody>
      </p:sp>
      <p:sp>
        <p:nvSpPr>
          <p:cNvPr id="86050" name="Text Box 34"/>
          <p:cNvSpPr txBox="1">
            <a:spLocks noChangeArrowheads="1"/>
          </p:cNvSpPr>
          <p:nvPr/>
        </p:nvSpPr>
        <p:spPr bwMode="auto">
          <a:xfrm>
            <a:off x="7309941" y="4114800"/>
            <a:ext cx="1006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3300"/>
                </a:solidFill>
                <a:ea typeface="方正舒体" panose="02010601030101010101" pitchFamily="2" charset="-122"/>
              </a:rPr>
              <a:t>√</a:t>
            </a:r>
            <a:endParaRPr lang="en-US" altLang="zh-CN" sz="4000" b="1" dirty="0">
              <a:solidFill>
                <a:srgbClr val="FF3300"/>
              </a:solidFill>
              <a:ea typeface="方正舒体" panose="02010601030101010101" pitchFamily="2" charset="-122"/>
            </a:endParaRPr>
          </a:p>
        </p:txBody>
      </p:sp>
      <p:sp>
        <p:nvSpPr>
          <p:cNvPr id="86051" name="Text Box 35"/>
          <p:cNvSpPr txBox="1">
            <a:spLocks noChangeArrowheads="1"/>
          </p:cNvSpPr>
          <p:nvPr/>
        </p:nvSpPr>
        <p:spPr bwMode="auto">
          <a:xfrm>
            <a:off x="7054552" y="4800600"/>
            <a:ext cx="685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FF3300"/>
                </a:solidFill>
                <a:ea typeface="方正舒体" panose="02010601030101010101" pitchFamily="2" charset="-122"/>
              </a:rPr>
              <a:t>√</a:t>
            </a:r>
            <a:endParaRPr lang="en-US" altLang="zh-CN" sz="4000" dirty="0">
              <a:solidFill>
                <a:srgbClr val="FF3300"/>
              </a:solidFill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8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6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6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6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6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6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6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6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6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6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utoUpdateAnimBg="0"/>
      <p:bldP spid="86023" grpId="0" animBg="1" autoUpdateAnimBg="0"/>
      <p:bldP spid="86025" grpId="0" animBg="1" autoUpdateAnimBg="0"/>
      <p:bldP spid="86027" grpId="0" animBg="1" autoUpdateAnimBg="0"/>
      <p:bldP spid="86028" grpId="0" animBg="1" autoUpdateAnimBg="0"/>
      <p:bldP spid="86029" grpId="0" bldLvl="0" animBg="1" autoUpdateAnimBg="0"/>
      <p:bldP spid="86030" grpId="0" animBg="1" autoUpdateAnimBg="0"/>
      <p:bldP spid="86034" grpId="0" animBg="1" autoUpdateAnimBg="0"/>
      <p:bldP spid="86035" grpId="0" animBg="1" autoUpdateAnimBg="0"/>
      <p:bldP spid="86036" grpId="0" animBg="1" autoUpdateAnimBg="0"/>
      <p:bldP spid="86049" grpId="0" autoUpdateAnimBg="0"/>
      <p:bldP spid="86050" grpId="0" autoUpdateAnimBg="0"/>
      <p:bldP spid="8605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28A29F7-2BD8-451B-B7CA-DF93457276C5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043608" y="304800"/>
            <a:ext cx="5867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第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章   绪   论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901477" y="1066800"/>
            <a:ext cx="48307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 1.1 </a:t>
            </a:r>
            <a:r>
              <a:rPr lang="zh-CN" altLang="en-US" b="1" dirty="0"/>
              <a:t>互换性与公差的概念</a:t>
            </a:r>
            <a:endParaRPr lang="zh-CN" altLang="en-US" b="1" dirty="0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152128" y="1600200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/>
              <a:t>   1.1.1</a:t>
            </a:r>
            <a:r>
              <a:rPr lang="zh-CN" altLang="en-US" b="1"/>
              <a:t>互换性</a:t>
            </a:r>
            <a:endParaRPr lang="zh-CN" altLang="en-US" b="1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380543" y="4562973"/>
            <a:ext cx="680561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/>
              <a:t> </a:t>
            </a:r>
            <a:r>
              <a:rPr lang="zh-CN" altLang="en-US" b="1"/>
              <a:t>从定义可见，广义互换性可分为</a:t>
            </a:r>
            <a:r>
              <a:rPr lang="zh-CN" altLang="en-US" b="1">
                <a:sym typeface="Wingdings" panose="05000000000000000000" pitchFamily="2" charset="2"/>
              </a:rPr>
              <a:t>：</a:t>
            </a:r>
            <a:endParaRPr lang="zh-CN" altLang="en-US" b="1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105205" y="2057400"/>
            <a:ext cx="45085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  </a:t>
            </a:r>
            <a:r>
              <a:rPr lang="zh-CN" altLang="en-US" b="1" dirty="0"/>
              <a:t>互换性的定义：</a:t>
            </a:r>
            <a:endParaRPr lang="zh-CN" altLang="en-US" b="1" dirty="0"/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802499" y="2514600"/>
            <a:ext cx="7225885" cy="186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FF3300"/>
                </a:solidFill>
              </a:rPr>
              <a:t>        </a:t>
            </a:r>
            <a:r>
              <a:rPr lang="zh-CN" altLang="en-US" b="1" dirty="0">
                <a:solidFill>
                  <a:srgbClr val="FF3300"/>
                </a:solidFill>
              </a:rPr>
              <a:t>互换性</a:t>
            </a:r>
            <a:r>
              <a:rPr lang="zh-CN" altLang="en-US" b="1" dirty="0"/>
              <a:t>是指在同一规格的一批零或部件中任取一件，</a:t>
            </a:r>
            <a:r>
              <a:rPr lang="zh-CN" altLang="en-US" b="1" dirty="0">
                <a:solidFill>
                  <a:srgbClr val="FF3300"/>
                </a:solidFill>
              </a:rPr>
              <a:t>装配时，</a:t>
            </a:r>
            <a:r>
              <a:rPr lang="zh-CN" altLang="en-US" b="1" dirty="0"/>
              <a:t>不需经过任何</a:t>
            </a:r>
            <a:r>
              <a:rPr lang="zh-CN" altLang="en-US" b="1" dirty="0">
                <a:solidFill>
                  <a:srgbClr val="CC0000"/>
                </a:solidFill>
              </a:rPr>
              <a:t>选择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rgbClr val="CC0000"/>
                </a:solidFill>
              </a:rPr>
              <a:t>修配</a:t>
            </a:r>
            <a:r>
              <a:rPr lang="zh-CN" altLang="en-US" b="1" dirty="0"/>
              <a:t>或</a:t>
            </a:r>
            <a:r>
              <a:rPr lang="zh-CN" altLang="en-US" b="1" dirty="0">
                <a:solidFill>
                  <a:srgbClr val="CC0000"/>
                </a:solidFill>
              </a:rPr>
              <a:t>调整</a:t>
            </a:r>
            <a:r>
              <a:rPr lang="zh-CN" altLang="en-US" b="1" dirty="0"/>
              <a:t>，就能装配在整机上，</a:t>
            </a:r>
            <a:r>
              <a:rPr lang="zh-CN" altLang="en-US" b="1" dirty="0">
                <a:sym typeface="+mn-ea"/>
              </a:rPr>
              <a:t>并能满足使用性能要求的特性。</a:t>
            </a:r>
            <a:endParaRPr lang="zh-CN" altLang="en-US" b="1" dirty="0"/>
          </a:p>
          <a:p>
            <a:pPr algn="just" eaLnBrk="1" hangingPunct="1">
              <a:lnSpc>
                <a:spcPct val="120000"/>
              </a:lnSpc>
            </a:pPr>
            <a:endParaRPr lang="zh-CN" altLang="en-US" b="1" dirty="0"/>
          </a:p>
        </p:txBody>
      </p:sp>
      <p:sp>
        <p:nvSpPr>
          <p:cNvPr id="3119" name="Text Box 47"/>
          <p:cNvSpPr txBox="1">
            <a:spLocks noChangeArrowheads="1"/>
          </p:cNvSpPr>
          <p:nvPr/>
        </p:nvSpPr>
        <p:spPr bwMode="auto">
          <a:xfrm>
            <a:off x="1202937" y="5629773"/>
            <a:ext cx="47942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</a:t>
            </a:r>
            <a:r>
              <a:rPr lang="zh-CN" altLang="en-US" b="1">
                <a:solidFill>
                  <a:srgbClr val="FF3300"/>
                </a:solidFill>
              </a:rPr>
              <a:t>功能互换性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3120" name="Text Box 48"/>
          <p:cNvSpPr txBox="1">
            <a:spLocks noChangeArrowheads="1"/>
          </p:cNvSpPr>
          <p:nvPr/>
        </p:nvSpPr>
        <p:spPr bwMode="auto">
          <a:xfrm>
            <a:off x="1231318" y="5139236"/>
            <a:ext cx="5946775" cy="53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>
                <a:sym typeface="Wingdings" panose="05000000000000000000" pitchFamily="2" charset="2"/>
              </a:rPr>
              <a:t>（</a:t>
            </a:r>
            <a:r>
              <a:rPr lang="en-US" altLang="zh-CN" b="1">
                <a:sym typeface="Wingdings" panose="05000000000000000000" pitchFamily="2" charset="2"/>
              </a:rPr>
              <a:t>1</a:t>
            </a:r>
            <a:r>
              <a:rPr lang="zh-CN" altLang="en-US" b="1">
                <a:sym typeface="Wingdings" panose="05000000000000000000" pitchFamily="2" charset="2"/>
              </a:rPr>
              <a:t>）</a:t>
            </a:r>
            <a:r>
              <a:rPr lang="zh-CN" altLang="en-US" b="1">
                <a:solidFill>
                  <a:srgbClr val="FF3300"/>
                </a:solidFill>
              </a:rPr>
              <a:t>几何参数互换性</a:t>
            </a:r>
            <a:r>
              <a:rPr lang="zh-CN" altLang="en-US" b="1">
                <a:solidFill>
                  <a:schemeClr val="tx2"/>
                </a:solidFill>
              </a:rPr>
              <a:t>；</a:t>
            </a:r>
            <a:endParaRPr lang="zh-CN" altLang="en-US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 build="p"/>
      <p:bldP spid="3075" grpId="0" autoUpdateAnimBg="0" build="p"/>
      <p:bldP spid="3076" grpId="0" autoUpdateAnimBg="0" build="p"/>
      <p:bldP spid="3081" grpId="0" autoUpdateAnimBg="0"/>
      <p:bldP spid="3097" grpId="0" bldLvl="0" animBg="1" autoUpdateAnimBg="0"/>
      <p:bldP spid="3102" grpId="0" bldLvl="0" animBg="1" autoUpdateAnimBg="0"/>
      <p:bldP spid="3119" grpId="0" autoUpdateAnimBg="0"/>
      <p:bldP spid="3120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99074AB-6DFE-4E42-9BE6-8D31148C59BE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043608" y="4869160"/>
            <a:ext cx="6840760" cy="1270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36000" rIns="36000" bIns="360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dirty="0"/>
              <a:t>         </a:t>
            </a:r>
            <a:r>
              <a:rPr lang="en-US" altLang="zh-CN" dirty="0" smtClean="0"/>
              <a:t>  </a:t>
            </a:r>
            <a:r>
              <a:rPr lang="zh-CN" altLang="en-US" sz="3200" b="1" dirty="0" smtClean="0"/>
              <a:t>本</a:t>
            </a:r>
            <a:r>
              <a:rPr lang="zh-CN" altLang="en-US" sz="3200" b="1" dirty="0"/>
              <a:t>课程</a:t>
            </a:r>
            <a:r>
              <a:rPr lang="zh-CN" altLang="en-US" sz="3200" b="1" dirty="0">
                <a:solidFill>
                  <a:srgbClr val="FF3300"/>
                </a:solidFill>
              </a:rPr>
              <a:t>只研究几何参数的互换性</a:t>
            </a:r>
            <a:r>
              <a:rPr lang="zh-CN" altLang="en-US" sz="3200" b="1" dirty="0"/>
              <a:t>，即机械精度设计。</a:t>
            </a:r>
            <a:endParaRPr lang="zh-CN" altLang="en-US" sz="3200" b="1" dirty="0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200400" y="838200"/>
            <a:ext cx="4611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机械</a:t>
            </a:r>
            <a:r>
              <a:rPr lang="en-US" altLang="zh-CN" sz="2800" b="1">
                <a:cs typeface="Times New Roman" panose="02020603050405020304" pitchFamily="18" charset="0"/>
              </a:rPr>
              <a:t>— </a:t>
            </a:r>
            <a:r>
              <a:rPr lang="zh-CN" altLang="en-US" sz="2800" b="1"/>
              <a:t>强度，刚度等；</a:t>
            </a:r>
            <a:endParaRPr lang="zh-CN" altLang="en-US" sz="2800" b="1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895600" y="1416050"/>
            <a:ext cx="56372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b="1" dirty="0"/>
              <a:t>    </a:t>
            </a:r>
            <a:r>
              <a:rPr lang="zh-CN" altLang="en-US" sz="2800" b="1" dirty="0"/>
              <a:t>质量</a:t>
            </a:r>
            <a:r>
              <a:rPr lang="en-US" altLang="zh-CN" sz="2800" b="1" dirty="0">
                <a:cs typeface="Times New Roman" panose="02020603050405020304" pitchFamily="18" charset="0"/>
              </a:rPr>
              <a:t>— </a:t>
            </a:r>
            <a:r>
              <a:rPr lang="zh-CN" altLang="en-US" sz="2800" b="1" dirty="0"/>
              <a:t>可靠性，维修性，</a:t>
            </a:r>
            <a:endParaRPr lang="zh-CN" altLang="en-US" sz="2800" b="1" dirty="0"/>
          </a:p>
          <a:p>
            <a:pPr algn="just" eaLnBrk="1" hangingPunct="1"/>
            <a:r>
              <a:rPr lang="zh-CN" altLang="en-US" sz="2800" b="1" dirty="0"/>
              <a:t>                 </a:t>
            </a:r>
            <a:r>
              <a:rPr lang="zh-CN" altLang="en-US" sz="2800" b="1" dirty="0" smtClean="0"/>
              <a:t>安全性</a:t>
            </a:r>
            <a:r>
              <a:rPr lang="zh-CN" altLang="en-US" sz="2800" b="1" dirty="0"/>
              <a:t>等。</a:t>
            </a:r>
            <a:endParaRPr lang="zh-CN" altLang="en-US" sz="2800" b="1" dirty="0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3505200" y="4129088"/>
            <a:ext cx="5027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微 观 轮 廓（表面粗糙度）</a:t>
            </a:r>
            <a:endParaRPr lang="zh-CN" altLang="en-US" sz="2800" b="1"/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3478213" y="2438400"/>
            <a:ext cx="50561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尺  寸  精  度（尺寸公差）</a:t>
            </a:r>
            <a:endParaRPr lang="zh-CN" altLang="en-US" sz="2800" b="1"/>
          </a:p>
        </p:txBody>
      </p:sp>
      <p:grpSp>
        <p:nvGrpSpPr>
          <p:cNvPr id="40980" name="Group 20"/>
          <p:cNvGrpSpPr/>
          <p:nvPr/>
        </p:nvGrpSpPr>
        <p:grpSpPr bwMode="auto">
          <a:xfrm>
            <a:off x="1331517" y="2590800"/>
            <a:ext cx="2141538" cy="1828800"/>
            <a:chOff x="763" y="1632"/>
            <a:chExt cx="1349" cy="1152"/>
          </a:xfrm>
        </p:grpSpPr>
        <p:sp>
          <p:nvSpPr>
            <p:cNvPr id="12303" name="Text Box 9"/>
            <p:cNvSpPr txBox="1">
              <a:spLocks noChangeArrowheads="1"/>
            </p:cNvSpPr>
            <p:nvPr/>
          </p:nvSpPr>
          <p:spPr bwMode="auto">
            <a:xfrm>
              <a:off x="763" y="1882"/>
              <a:ext cx="130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800" b="1" dirty="0">
                  <a:solidFill>
                    <a:srgbClr val="FF3300"/>
                  </a:solidFill>
                </a:rPr>
                <a:t>几何参数</a:t>
              </a:r>
              <a:endParaRPr lang="zh-CN" altLang="en-US" sz="2800" b="1" dirty="0">
                <a:solidFill>
                  <a:srgbClr val="FF3300"/>
                </a:solidFill>
              </a:endParaRPr>
            </a:p>
            <a:p>
              <a:pPr algn="just" eaLnBrk="1" hangingPunct="1"/>
              <a:r>
                <a:rPr lang="zh-CN" altLang="en-US" sz="2800" b="1" dirty="0"/>
                <a:t>    互换</a:t>
              </a:r>
              <a:endParaRPr lang="zh-CN" altLang="en-US" sz="2800" b="1" dirty="0"/>
            </a:p>
          </p:txBody>
        </p:sp>
        <p:sp>
          <p:nvSpPr>
            <p:cNvPr id="12304" name="AutoShape 14"/>
            <p:cNvSpPr/>
            <p:nvPr/>
          </p:nvSpPr>
          <p:spPr bwMode="auto">
            <a:xfrm>
              <a:off x="1863" y="1632"/>
              <a:ext cx="249" cy="1152"/>
            </a:xfrm>
            <a:prstGeom prst="leftBrace">
              <a:avLst>
                <a:gd name="adj1" fmla="val 3855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271838" y="381000"/>
            <a:ext cx="468471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0" rIns="1800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物理</a:t>
            </a:r>
            <a:r>
              <a:rPr lang="en-US" altLang="zh-CN" sz="2800" b="1">
                <a:cs typeface="Times New Roman" panose="02020603050405020304" pitchFamily="18" charset="0"/>
              </a:rPr>
              <a:t>— </a:t>
            </a:r>
            <a:r>
              <a:rPr lang="zh-CN" altLang="en-US" sz="2800" b="1"/>
              <a:t>硬度，弹性等；</a:t>
            </a:r>
            <a:endParaRPr lang="zh-CN" altLang="en-US" sz="2800" b="1"/>
          </a:p>
        </p:txBody>
      </p:sp>
      <p:grpSp>
        <p:nvGrpSpPr>
          <p:cNvPr id="40979" name="Group 19"/>
          <p:cNvGrpSpPr/>
          <p:nvPr/>
        </p:nvGrpSpPr>
        <p:grpSpPr bwMode="auto">
          <a:xfrm>
            <a:off x="902097" y="533400"/>
            <a:ext cx="2517775" cy="1295400"/>
            <a:chOff x="432" y="336"/>
            <a:chExt cx="1586" cy="816"/>
          </a:xfrm>
        </p:grpSpPr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432" y="576"/>
              <a:ext cx="158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dirty="0"/>
                <a:t>    </a:t>
              </a:r>
              <a:r>
                <a:rPr lang="zh-CN" altLang="en-US" sz="2800" b="1" dirty="0"/>
                <a:t>功能</a:t>
              </a:r>
              <a:r>
                <a:rPr lang="zh-CN" altLang="en-US" sz="2800" b="1" dirty="0" smtClean="0"/>
                <a:t>互换</a:t>
              </a:r>
              <a:endParaRPr lang="zh-CN" altLang="en-US" sz="2800" b="1" dirty="0"/>
            </a:p>
          </p:txBody>
        </p:sp>
        <p:sp>
          <p:nvSpPr>
            <p:cNvPr id="12302" name="AutoShape 15"/>
            <p:cNvSpPr/>
            <p:nvPr/>
          </p:nvSpPr>
          <p:spPr bwMode="auto">
            <a:xfrm>
              <a:off x="1728" y="336"/>
              <a:ext cx="144" cy="816"/>
            </a:xfrm>
            <a:prstGeom prst="leftBrace">
              <a:avLst>
                <a:gd name="adj1" fmla="val 47222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3478213" y="3071813"/>
            <a:ext cx="52705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几  何  精  度（形状、方向、</a:t>
            </a:r>
            <a:endParaRPr lang="zh-CN" altLang="en-US" sz="2800" b="1" dirty="0"/>
          </a:p>
          <a:p>
            <a:pPr algn="l" eaLnBrk="1" hangingPunct="1"/>
            <a:r>
              <a:rPr lang="zh-CN" altLang="en-US" sz="2800" b="1" dirty="0"/>
              <a:t>           </a:t>
            </a:r>
            <a:r>
              <a:rPr lang="zh-CN" altLang="en-US" sz="2800" b="1" dirty="0" smtClean="0"/>
              <a:t>位置</a:t>
            </a:r>
            <a:r>
              <a:rPr lang="zh-CN" altLang="en-US" sz="2800" b="1" dirty="0"/>
              <a:t>和跳动公差）</a:t>
            </a:r>
            <a:endParaRPr lang="zh-CN" altLang="en-US" sz="28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utoUpdateAnimBg="0"/>
      <p:bldP spid="40968" grpId="0" autoUpdateAnimBg="0"/>
      <p:bldP spid="40973" grpId="0" autoUpdateAnimBg="0"/>
      <p:bldP spid="40970" grpId="0" autoUpdateAnimBg="0"/>
      <p:bldP spid="40966" grpId="0" autoUpdateAnimBg="0"/>
      <p:bldP spid="4097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1DA57F-50B1-4D00-B0C4-07F4212A118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3638" name="Text Box 86"/>
          <p:cNvSpPr txBox="1">
            <a:spLocks noChangeArrowheads="1"/>
          </p:cNvSpPr>
          <p:nvPr/>
        </p:nvSpPr>
        <p:spPr bwMode="auto">
          <a:xfrm>
            <a:off x="757609" y="1243608"/>
            <a:ext cx="4462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</a:rPr>
              <a:t>（</a:t>
            </a:r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>
                <a:solidFill>
                  <a:srgbClr val="FF3300"/>
                </a:solidFill>
              </a:rPr>
              <a:t>）尺寸精度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23657" name="Text Box 105"/>
          <p:cNvSpPr txBox="1">
            <a:spLocks noChangeArrowheads="1"/>
          </p:cNvSpPr>
          <p:nvPr/>
        </p:nvSpPr>
        <p:spPr bwMode="auto">
          <a:xfrm>
            <a:off x="971600" y="457508"/>
            <a:ext cx="72728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几何参数设计</a:t>
            </a:r>
            <a:r>
              <a:rPr lang="zh-CN" altLang="en-US" sz="2800" b="1" dirty="0" smtClean="0"/>
              <a:t>内容：即</a:t>
            </a:r>
            <a:r>
              <a:rPr lang="zh-CN" altLang="en-US" sz="2800" b="1" dirty="0">
                <a:solidFill>
                  <a:srgbClr val="FF3300"/>
                </a:solidFill>
              </a:rPr>
              <a:t>机械精度设计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内容</a:t>
            </a:r>
            <a:endParaRPr lang="zh-CN" altLang="en-US" sz="2800" b="1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598092" y="2147019"/>
            <a:ext cx="5035550" cy="3658245"/>
            <a:chOff x="1598092" y="2147019"/>
            <a:chExt cx="5035550" cy="3658245"/>
          </a:xfrm>
        </p:grpSpPr>
        <p:sp>
          <p:nvSpPr>
            <p:cNvPr id="13319" name="Rectangle 22"/>
            <p:cNvSpPr>
              <a:spLocks noChangeArrowheads="1"/>
            </p:cNvSpPr>
            <p:nvPr/>
          </p:nvSpPr>
          <p:spPr bwMode="auto">
            <a:xfrm>
              <a:off x="2069580" y="2147019"/>
              <a:ext cx="1101725" cy="2844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Rectangle 23"/>
            <p:cNvSpPr>
              <a:spLocks noChangeArrowheads="1"/>
            </p:cNvSpPr>
            <p:nvPr/>
          </p:nvSpPr>
          <p:spPr bwMode="auto">
            <a:xfrm>
              <a:off x="3171305" y="2810594"/>
              <a:ext cx="3148013" cy="15176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1" name="Line 24"/>
            <p:cNvSpPr>
              <a:spLocks noChangeShapeType="1"/>
            </p:cNvSpPr>
            <p:nvPr/>
          </p:nvSpPr>
          <p:spPr bwMode="auto">
            <a:xfrm>
              <a:off x="1598092" y="3569419"/>
              <a:ext cx="50355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 bwMode="auto">
            <a:xfrm>
              <a:off x="1598092" y="2147019"/>
              <a:ext cx="571054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16"/>
            <p:cNvCxnSpPr/>
            <p:nvPr/>
          </p:nvCxnSpPr>
          <p:spPr bwMode="auto">
            <a:xfrm>
              <a:off x="1598092" y="5013176"/>
              <a:ext cx="571054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直接箭头连接符 6"/>
            <p:cNvCxnSpPr/>
            <p:nvPr/>
          </p:nvCxnSpPr>
          <p:spPr bwMode="auto">
            <a:xfrm>
              <a:off x="1737098" y="2147019"/>
              <a:ext cx="0" cy="286615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8"/>
            <p:cNvCxnSpPr/>
            <p:nvPr/>
          </p:nvCxnSpPr>
          <p:spPr bwMode="auto">
            <a:xfrm>
              <a:off x="2069580" y="4991819"/>
              <a:ext cx="0" cy="813445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直接连接符 21"/>
            <p:cNvCxnSpPr/>
            <p:nvPr/>
          </p:nvCxnSpPr>
          <p:spPr bwMode="auto">
            <a:xfrm>
              <a:off x="6319318" y="4365104"/>
              <a:ext cx="0" cy="1296144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直接箭头连接符 14"/>
            <p:cNvCxnSpPr/>
            <p:nvPr/>
          </p:nvCxnSpPr>
          <p:spPr bwMode="auto">
            <a:xfrm>
              <a:off x="3171305" y="4869160"/>
              <a:ext cx="3148013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直接箭头连接符 20"/>
            <p:cNvCxnSpPr/>
            <p:nvPr/>
          </p:nvCxnSpPr>
          <p:spPr bwMode="auto">
            <a:xfrm>
              <a:off x="2069580" y="5400279"/>
              <a:ext cx="4249738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直接箭头连接符 24"/>
            <p:cNvCxnSpPr/>
            <p:nvPr/>
          </p:nvCxnSpPr>
          <p:spPr bwMode="auto">
            <a:xfrm>
              <a:off x="4860032" y="2810594"/>
              <a:ext cx="0" cy="151765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8" grpId="0" autoUpdateAnimBg="0"/>
      <p:bldP spid="2365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1B1166B-53B1-4B74-B90F-CC6653D45895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812800" y="317599"/>
            <a:ext cx="375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</a:t>
            </a:r>
            <a:r>
              <a:rPr lang="zh-CN" altLang="en-US" sz="2800" b="1" dirty="0">
                <a:solidFill>
                  <a:srgbClr val="CC0000"/>
                </a:solidFill>
              </a:rPr>
              <a:t>几何精度</a:t>
            </a:r>
            <a:endParaRPr lang="zh-CN" altLang="en-US" sz="2800" b="1" dirty="0">
              <a:solidFill>
                <a:srgbClr val="CC0000"/>
              </a:solidFill>
            </a:endParaRPr>
          </a:p>
        </p:txBody>
      </p:sp>
      <p:grpSp>
        <p:nvGrpSpPr>
          <p:cNvPr id="84997" name="Group 5"/>
          <p:cNvGrpSpPr/>
          <p:nvPr/>
        </p:nvGrpSpPr>
        <p:grpSpPr bwMode="auto">
          <a:xfrm>
            <a:off x="755576" y="3429000"/>
            <a:ext cx="2743200" cy="1676400"/>
            <a:chOff x="669" y="1177"/>
            <a:chExt cx="1584" cy="864"/>
          </a:xfrm>
        </p:grpSpPr>
        <p:sp>
          <p:nvSpPr>
            <p:cNvPr id="14392" name="Rectangle 6"/>
            <p:cNvSpPr>
              <a:spLocks noChangeArrowheads="1"/>
            </p:cNvSpPr>
            <p:nvPr/>
          </p:nvSpPr>
          <p:spPr bwMode="auto">
            <a:xfrm>
              <a:off x="813" y="1321"/>
              <a:ext cx="336" cy="72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3" name="Rectangle 7"/>
            <p:cNvSpPr>
              <a:spLocks noChangeArrowheads="1"/>
            </p:cNvSpPr>
            <p:nvPr/>
          </p:nvSpPr>
          <p:spPr bwMode="auto">
            <a:xfrm>
              <a:off x="1149" y="1561"/>
              <a:ext cx="960" cy="38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4" name="Line 8"/>
            <p:cNvSpPr>
              <a:spLocks noChangeShapeType="1"/>
            </p:cNvSpPr>
            <p:nvPr/>
          </p:nvSpPr>
          <p:spPr bwMode="auto">
            <a:xfrm flipV="1">
              <a:off x="669" y="1669"/>
              <a:ext cx="1104" cy="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Line 9"/>
            <p:cNvSpPr>
              <a:spLocks noChangeShapeType="1"/>
            </p:cNvSpPr>
            <p:nvPr/>
          </p:nvSpPr>
          <p:spPr bwMode="auto">
            <a:xfrm>
              <a:off x="1053" y="1753"/>
              <a:ext cx="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Line 10"/>
            <p:cNvSpPr>
              <a:spLocks noChangeShapeType="1"/>
            </p:cNvSpPr>
            <p:nvPr/>
          </p:nvSpPr>
          <p:spPr bwMode="auto">
            <a:xfrm>
              <a:off x="1485" y="1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Line 11"/>
            <p:cNvSpPr>
              <a:spLocks noChangeShapeType="1"/>
            </p:cNvSpPr>
            <p:nvPr/>
          </p:nvSpPr>
          <p:spPr bwMode="auto">
            <a:xfrm>
              <a:off x="1485" y="1753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Text Box 12"/>
            <p:cNvSpPr txBox="1">
              <a:spLocks noChangeArrowheads="1"/>
            </p:cNvSpPr>
            <p:nvPr/>
          </p:nvSpPr>
          <p:spPr bwMode="auto">
            <a:xfrm>
              <a:off x="1533" y="1177"/>
              <a:ext cx="192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800" b="1" i="1">
                  <a:solidFill>
                    <a:srgbClr val="FF3300"/>
                  </a:solidFill>
                </a:rPr>
                <a:t>e</a:t>
              </a:r>
              <a:endParaRPr lang="en-US" altLang="zh-CN" sz="2800" b="1" i="1">
                <a:solidFill>
                  <a:srgbClr val="FF3300"/>
                </a:solidFill>
              </a:endParaRPr>
            </a:p>
          </p:txBody>
        </p:sp>
      </p:grpSp>
      <p:sp>
        <p:nvSpPr>
          <p:cNvPr id="85005" name="Text Box 13"/>
          <p:cNvSpPr txBox="1">
            <a:spLocks noChangeArrowheads="1"/>
          </p:cNvSpPr>
          <p:nvPr/>
        </p:nvSpPr>
        <p:spPr bwMode="auto">
          <a:xfrm>
            <a:off x="1218022" y="2683768"/>
            <a:ext cx="23458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</a:rPr>
              <a:t>①  </a:t>
            </a:r>
            <a:r>
              <a:rPr lang="zh-CN" altLang="en-US" b="1" dirty="0">
                <a:solidFill>
                  <a:srgbClr val="FF3300"/>
                </a:solidFill>
              </a:rPr>
              <a:t>形状精度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901328" y="5301208"/>
            <a:ext cx="302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</a:rPr>
              <a:t>③  </a:t>
            </a:r>
            <a:r>
              <a:rPr lang="zh-CN" altLang="en-US" b="1" dirty="0">
                <a:solidFill>
                  <a:srgbClr val="FF3300"/>
                </a:solidFill>
              </a:rPr>
              <a:t>位置精度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pSp>
        <p:nvGrpSpPr>
          <p:cNvPr id="85007" name="Group 15"/>
          <p:cNvGrpSpPr/>
          <p:nvPr/>
        </p:nvGrpSpPr>
        <p:grpSpPr bwMode="auto">
          <a:xfrm>
            <a:off x="706760" y="863352"/>
            <a:ext cx="3505200" cy="2133600"/>
            <a:chOff x="2821" y="121"/>
            <a:chExt cx="1947" cy="1134"/>
          </a:xfrm>
        </p:grpSpPr>
        <p:sp>
          <p:nvSpPr>
            <p:cNvPr id="14377" name="Line 16"/>
            <p:cNvSpPr>
              <a:spLocks noChangeShapeType="1"/>
            </p:cNvSpPr>
            <p:nvPr/>
          </p:nvSpPr>
          <p:spPr bwMode="auto">
            <a:xfrm>
              <a:off x="4472" y="296"/>
              <a:ext cx="0" cy="1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Line 17"/>
            <p:cNvSpPr>
              <a:spLocks noChangeShapeType="1"/>
            </p:cNvSpPr>
            <p:nvPr/>
          </p:nvSpPr>
          <p:spPr bwMode="auto">
            <a:xfrm>
              <a:off x="4472" y="618"/>
              <a:ext cx="0" cy="1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79" name="Group 18"/>
            <p:cNvGrpSpPr/>
            <p:nvPr/>
          </p:nvGrpSpPr>
          <p:grpSpPr bwMode="auto">
            <a:xfrm>
              <a:off x="2821" y="121"/>
              <a:ext cx="1947" cy="1134"/>
              <a:chOff x="2821" y="121"/>
              <a:chExt cx="1947" cy="1134"/>
            </a:xfrm>
          </p:grpSpPr>
          <p:grpSp>
            <p:nvGrpSpPr>
              <p:cNvPr id="14380" name="Group 19"/>
              <p:cNvGrpSpPr/>
              <p:nvPr/>
            </p:nvGrpSpPr>
            <p:grpSpPr bwMode="auto">
              <a:xfrm>
                <a:off x="2821" y="121"/>
                <a:ext cx="1728" cy="1134"/>
                <a:chOff x="2829" y="121"/>
                <a:chExt cx="1728" cy="1134"/>
              </a:xfrm>
            </p:grpSpPr>
            <p:grpSp>
              <p:nvGrpSpPr>
                <p:cNvPr id="14382" name="Group 20"/>
                <p:cNvGrpSpPr/>
                <p:nvPr/>
              </p:nvGrpSpPr>
              <p:grpSpPr bwMode="auto">
                <a:xfrm>
                  <a:off x="3357" y="121"/>
                  <a:ext cx="864" cy="1134"/>
                  <a:chOff x="3840" y="1728"/>
                  <a:chExt cx="864" cy="1134"/>
                </a:xfrm>
              </p:grpSpPr>
              <p:sp>
                <p:nvSpPr>
                  <p:cNvPr id="14389" name="Arc 21"/>
                  <p:cNvSpPr/>
                  <p:nvPr/>
                </p:nvSpPr>
                <p:spPr bwMode="auto">
                  <a:xfrm rot="-2530956">
                    <a:off x="3984" y="1728"/>
                    <a:ext cx="720" cy="8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0" name="Arc 22"/>
                  <p:cNvSpPr/>
                  <p:nvPr/>
                </p:nvSpPr>
                <p:spPr bwMode="auto">
                  <a:xfrm rot="-2530956">
                    <a:off x="3840" y="2160"/>
                    <a:ext cx="720" cy="624"/>
                  </a:xfrm>
                  <a:custGeom>
                    <a:avLst/>
                    <a:gdLst>
                      <a:gd name="T0" fmla="*/ 0 w 21600"/>
                      <a:gd name="T1" fmla="*/ 0 h 23640"/>
                      <a:gd name="T2" fmla="*/ 0 w 21600"/>
                      <a:gd name="T3" fmla="*/ 0 h 23640"/>
                      <a:gd name="T4" fmla="*/ 0 w 21600"/>
                      <a:gd name="T5" fmla="*/ 0 h 2364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364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281"/>
                          <a:pt x="21567" y="22961"/>
                          <a:pt x="21503" y="23640"/>
                        </a:cubicBezTo>
                      </a:path>
                      <a:path w="21600" h="2364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281"/>
                          <a:pt x="21567" y="22961"/>
                          <a:pt x="21503" y="2364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1" name="Arc 23"/>
                  <p:cNvSpPr/>
                  <p:nvPr/>
                </p:nvSpPr>
                <p:spPr bwMode="auto">
                  <a:xfrm rot="-2530956">
                    <a:off x="3984" y="1891"/>
                    <a:ext cx="720" cy="971"/>
                  </a:xfrm>
                  <a:custGeom>
                    <a:avLst/>
                    <a:gdLst>
                      <a:gd name="T0" fmla="*/ 0 w 21600"/>
                      <a:gd name="T1" fmla="*/ 0 h 23730"/>
                      <a:gd name="T2" fmla="*/ 0 w 21600"/>
                      <a:gd name="T3" fmla="*/ 0 h 23730"/>
                      <a:gd name="T4" fmla="*/ 0 w 21600"/>
                      <a:gd name="T5" fmla="*/ 0 h 237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373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311"/>
                          <a:pt x="21564" y="23022"/>
                          <a:pt x="21494" y="23729"/>
                        </a:cubicBezTo>
                      </a:path>
                      <a:path w="21600" h="2373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311"/>
                          <a:pt x="21564" y="23022"/>
                          <a:pt x="21494" y="23729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prstDash val="lgDashDot"/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383" name="Group 24"/>
                <p:cNvGrpSpPr/>
                <p:nvPr/>
              </p:nvGrpSpPr>
              <p:grpSpPr bwMode="auto">
                <a:xfrm>
                  <a:off x="2829" y="265"/>
                  <a:ext cx="1728" cy="720"/>
                  <a:chOff x="2829" y="265"/>
                  <a:chExt cx="1728" cy="720"/>
                </a:xfrm>
              </p:grpSpPr>
              <p:sp>
                <p:nvSpPr>
                  <p:cNvPr id="14384" name="Line 25"/>
                  <p:cNvSpPr>
                    <a:spLocks noChangeShapeType="1"/>
                  </p:cNvSpPr>
                  <p:nvPr/>
                </p:nvSpPr>
                <p:spPr bwMode="auto">
                  <a:xfrm rot="20811666" flipV="1">
                    <a:off x="4173" y="677"/>
                    <a:ext cx="288" cy="16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5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2973" y="265"/>
                    <a:ext cx="336" cy="720"/>
                  </a:xfrm>
                  <a:prstGeom prst="rect">
                    <a:avLst/>
                  </a:prstGeom>
                  <a:noFill/>
                  <a:ln w="38100">
                    <a:solidFill>
                      <a:schemeClr val="tx1"/>
                    </a:solidFill>
                    <a:miter lim="800000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6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2829" y="625"/>
                    <a:ext cx="1728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prstDash val="lgDashDot"/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7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724" y="483"/>
                    <a:ext cx="816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189" y="785"/>
                    <a:ext cx="96" cy="96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chemeClr val="bg1"/>
                    </a:solidFill>
                    <a:miter lim="800000"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zh-CN"/>
                  </a:p>
                </p:txBody>
              </p:sp>
            </p:grpSp>
          </p:grpSp>
          <p:sp>
            <p:nvSpPr>
              <p:cNvPr id="14381" name="Text Box 30"/>
              <p:cNvSpPr txBox="1">
                <a:spLocks noChangeArrowheads="1"/>
              </p:cNvSpPr>
              <p:nvPr/>
            </p:nvSpPr>
            <p:spPr bwMode="auto">
              <a:xfrm>
                <a:off x="4532" y="330"/>
                <a:ext cx="236" cy="2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3300"/>
                    </a:solidFill>
                  </a:rPr>
                  <a:t>f</a:t>
                </a:r>
                <a:endParaRPr lang="en-US" altLang="zh-CN" b="1" i="1">
                  <a:solidFill>
                    <a:srgbClr val="FF3300"/>
                  </a:solidFill>
                </a:endParaRPr>
              </a:p>
            </p:txBody>
          </p:sp>
        </p:grpSp>
      </p:grpSp>
      <p:grpSp>
        <p:nvGrpSpPr>
          <p:cNvPr id="85023" name="Group 31"/>
          <p:cNvGrpSpPr/>
          <p:nvPr/>
        </p:nvGrpSpPr>
        <p:grpSpPr bwMode="auto">
          <a:xfrm>
            <a:off x="4495800" y="359296"/>
            <a:ext cx="3155950" cy="2133600"/>
            <a:chOff x="576" y="2256"/>
            <a:chExt cx="1988" cy="1344"/>
          </a:xfrm>
        </p:grpSpPr>
        <p:grpSp>
          <p:nvGrpSpPr>
            <p:cNvPr id="14364" name="Group 32"/>
            <p:cNvGrpSpPr/>
            <p:nvPr/>
          </p:nvGrpSpPr>
          <p:grpSpPr bwMode="auto">
            <a:xfrm>
              <a:off x="672" y="2544"/>
              <a:ext cx="1200" cy="624"/>
              <a:chOff x="672" y="2544"/>
              <a:chExt cx="1200" cy="624"/>
            </a:xfrm>
          </p:grpSpPr>
          <p:grpSp>
            <p:nvGrpSpPr>
              <p:cNvPr id="14372" name="Group 33"/>
              <p:cNvGrpSpPr/>
              <p:nvPr/>
            </p:nvGrpSpPr>
            <p:grpSpPr bwMode="auto">
              <a:xfrm>
                <a:off x="672" y="2544"/>
                <a:ext cx="1200" cy="624"/>
                <a:chOff x="672" y="2544"/>
                <a:chExt cx="1200" cy="624"/>
              </a:xfrm>
            </p:grpSpPr>
            <p:sp>
              <p:nvSpPr>
                <p:cNvPr id="14374" name="Line 34"/>
                <p:cNvSpPr>
                  <a:spLocks noChangeShapeType="1"/>
                </p:cNvSpPr>
                <p:nvPr/>
              </p:nvSpPr>
              <p:spPr bwMode="auto">
                <a:xfrm>
                  <a:off x="672" y="3168"/>
                  <a:ext cx="120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5" name="Line 35"/>
                <p:cNvSpPr>
                  <a:spLocks noChangeShapeType="1"/>
                </p:cNvSpPr>
                <p:nvPr/>
              </p:nvSpPr>
              <p:spPr bwMode="auto">
                <a:xfrm>
                  <a:off x="672" y="2544"/>
                  <a:ext cx="0" cy="62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6" name="Line 36"/>
                <p:cNvSpPr>
                  <a:spLocks noChangeShapeType="1"/>
                </p:cNvSpPr>
                <p:nvPr/>
              </p:nvSpPr>
              <p:spPr bwMode="auto">
                <a:xfrm>
                  <a:off x="1872" y="2736"/>
                  <a:ext cx="0" cy="43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373" name="Freeform 37"/>
              <p:cNvSpPr/>
              <p:nvPr/>
            </p:nvSpPr>
            <p:spPr bwMode="auto">
              <a:xfrm>
                <a:off x="672" y="2544"/>
                <a:ext cx="1200" cy="238"/>
              </a:xfrm>
              <a:custGeom>
                <a:avLst/>
                <a:gdLst>
                  <a:gd name="T0" fmla="*/ 0 w 1200"/>
                  <a:gd name="T1" fmla="*/ 0 h 238"/>
                  <a:gd name="T2" fmla="*/ 768 w 1200"/>
                  <a:gd name="T3" fmla="*/ 206 h 238"/>
                  <a:gd name="T4" fmla="*/ 1200 w 1200"/>
                  <a:gd name="T5" fmla="*/ 192 h 2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00" h="238">
                    <a:moveTo>
                      <a:pt x="0" y="0"/>
                    </a:moveTo>
                    <a:cubicBezTo>
                      <a:pt x="284" y="87"/>
                      <a:pt x="568" y="174"/>
                      <a:pt x="768" y="206"/>
                    </a:cubicBezTo>
                    <a:cubicBezTo>
                      <a:pt x="968" y="238"/>
                      <a:pt x="1128" y="194"/>
                      <a:pt x="1200" y="192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5" name="Line 38"/>
            <p:cNvSpPr>
              <a:spLocks noChangeShapeType="1"/>
            </p:cNvSpPr>
            <p:nvPr/>
          </p:nvSpPr>
          <p:spPr bwMode="auto">
            <a:xfrm>
              <a:off x="1488" y="3168"/>
              <a:ext cx="48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Text Box 39"/>
            <p:cNvSpPr txBox="1">
              <a:spLocks noChangeArrowheads="1"/>
            </p:cNvSpPr>
            <p:nvPr/>
          </p:nvSpPr>
          <p:spPr bwMode="auto">
            <a:xfrm>
              <a:off x="1680" y="3312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基准表面</a:t>
              </a:r>
              <a:endParaRPr lang="zh-CN" altLang="en-US" b="1"/>
            </a:p>
          </p:txBody>
        </p:sp>
        <p:sp>
          <p:nvSpPr>
            <p:cNvPr id="14367" name="Line 40"/>
            <p:cNvSpPr>
              <a:spLocks noChangeShapeType="1"/>
            </p:cNvSpPr>
            <p:nvPr/>
          </p:nvSpPr>
          <p:spPr bwMode="auto">
            <a:xfrm>
              <a:off x="576" y="2544"/>
              <a:ext cx="15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Line 41"/>
            <p:cNvSpPr>
              <a:spLocks noChangeShapeType="1"/>
            </p:cNvSpPr>
            <p:nvPr/>
          </p:nvSpPr>
          <p:spPr bwMode="auto">
            <a:xfrm>
              <a:off x="576" y="2784"/>
              <a:ext cx="15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42"/>
            <p:cNvSpPr>
              <a:spLocks noChangeShapeType="1"/>
            </p:cNvSpPr>
            <p:nvPr/>
          </p:nvSpPr>
          <p:spPr bwMode="auto">
            <a:xfrm>
              <a:off x="2016" y="2256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43"/>
            <p:cNvSpPr>
              <a:spLocks noChangeShapeType="1"/>
            </p:cNvSpPr>
            <p:nvPr/>
          </p:nvSpPr>
          <p:spPr bwMode="auto">
            <a:xfrm>
              <a:off x="2016" y="2784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Text Box 44"/>
            <p:cNvSpPr txBox="1">
              <a:spLocks noChangeArrowheads="1"/>
            </p:cNvSpPr>
            <p:nvPr/>
          </p:nvSpPr>
          <p:spPr bwMode="auto">
            <a:xfrm>
              <a:off x="1938" y="2474"/>
              <a:ext cx="1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solidFill>
                    <a:srgbClr val="CC0000"/>
                  </a:solidFill>
                </a:rPr>
                <a:t>f</a:t>
              </a:r>
              <a:endParaRPr lang="en-US" altLang="zh-CN" b="1" i="1">
                <a:solidFill>
                  <a:srgbClr val="CC0000"/>
                </a:solidFill>
              </a:endParaRPr>
            </a:p>
          </p:txBody>
        </p:sp>
      </p:grpSp>
      <p:sp>
        <p:nvSpPr>
          <p:cNvPr id="85037" name="Text Box 45"/>
          <p:cNvSpPr txBox="1">
            <a:spLocks noChangeArrowheads="1"/>
          </p:cNvSpPr>
          <p:nvPr/>
        </p:nvSpPr>
        <p:spPr bwMode="auto">
          <a:xfrm>
            <a:off x="4139952" y="2395736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CC0000"/>
                </a:solidFill>
              </a:rPr>
              <a:t>②  </a:t>
            </a:r>
            <a:r>
              <a:rPr lang="zh-CN" altLang="en-US" b="1" dirty="0">
                <a:solidFill>
                  <a:srgbClr val="CC0000"/>
                </a:solidFill>
              </a:rPr>
              <a:t>方向精度</a:t>
            </a:r>
            <a:endParaRPr lang="zh-CN" altLang="en-US" b="1" dirty="0">
              <a:solidFill>
                <a:srgbClr val="CC0000"/>
              </a:solidFill>
            </a:endParaRPr>
          </a:p>
        </p:txBody>
      </p:sp>
      <p:grpSp>
        <p:nvGrpSpPr>
          <p:cNvPr id="85055" name="Group 63"/>
          <p:cNvGrpSpPr/>
          <p:nvPr/>
        </p:nvGrpSpPr>
        <p:grpSpPr bwMode="auto">
          <a:xfrm>
            <a:off x="3635896" y="2895600"/>
            <a:ext cx="3765550" cy="2590800"/>
            <a:chOff x="3072" y="1680"/>
            <a:chExt cx="2372" cy="1632"/>
          </a:xfrm>
        </p:grpSpPr>
        <p:sp>
          <p:nvSpPr>
            <p:cNvPr id="14349" name="Rectangle 47"/>
            <p:cNvSpPr>
              <a:spLocks noChangeArrowheads="1"/>
            </p:cNvSpPr>
            <p:nvPr/>
          </p:nvSpPr>
          <p:spPr bwMode="auto">
            <a:xfrm>
              <a:off x="4066" y="2223"/>
              <a:ext cx="418" cy="99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Line 48"/>
            <p:cNvSpPr>
              <a:spLocks noChangeShapeType="1"/>
            </p:cNvSpPr>
            <p:nvPr/>
          </p:nvSpPr>
          <p:spPr bwMode="auto">
            <a:xfrm flipV="1">
              <a:off x="3908" y="2688"/>
              <a:ext cx="1008" cy="7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lg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49"/>
            <p:cNvSpPr>
              <a:spLocks noChangeShapeType="1"/>
            </p:cNvSpPr>
            <p:nvPr/>
          </p:nvSpPr>
          <p:spPr bwMode="auto">
            <a:xfrm>
              <a:off x="5300" y="2400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50"/>
            <p:cNvSpPr/>
            <p:nvPr/>
          </p:nvSpPr>
          <p:spPr bwMode="auto">
            <a:xfrm>
              <a:off x="4466" y="2418"/>
              <a:ext cx="828" cy="78"/>
            </a:xfrm>
            <a:custGeom>
              <a:avLst/>
              <a:gdLst>
                <a:gd name="T0" fmla="*/ 0 w 828"/>
                <a:gd name="T1" fmla="*/ 36 h 78"/>
                <a:gd name="T2" fmla="*/ 90 w 828"/>
                <a:gd name="T3" fmla="*/ 24 h 78"/>
                <a:gd name="T4" fmla="*/ 144 w 828"/>
                <a:gd name="T5" fmla="*/ 6 h 78"/>
                <a:gd name="T6" fmla="*/ 162 w 828"/>
                <a:gd name="T7" fmla="*/ 0 h 78"/>
                <a:gd name="T8" fmla="*/ 228 w 828"/>
                <a:gd name="T9" fmla="*/ 24 h 78"/>
                <a:gd name="T10" fmla="*/ 282 w 828"/>
                <a:gd name="T11" fmla="*/ 42 h 78"/>
                <a:gd name="T12" fmla="*/ 318 w 828"/>
                <a:gd name="T13" fmla="*/ 54 h 78"/>
                <a:gd name="T14" fmla="*/ 336 w 828"/>
                <a:gd name="T15" fmla="*/ 60 h 78"/>
                <a:gd name="T16" fmla="*/ 408 w 828"/>
                <a:gd name="T17" fmla="*/ 24 h 78"/>
                <a:gd name="T18" fmla="*/ 480 w 828"/>
                <a:gd name="T19" fmla="*/ 48 h 78"/>
                <a:gd name="T20" fmla="*/ 552 w 828"/>
                <a:gd name="T21" fmla="*/ 66 h 78"/>
                <a:gd name="T22" fmla="*/ 588 w 828"/>
                <a:gd name="T23" fmla="*/ 78 h 78"/>
                <a:gd name="T24" fmla="*/ 642 w 828"/>
                <a:gd name="T25" fmla="*/ 48 h 78"/>
                <a:gd name="T26" fmla="*/ 732 w 828"/>
                <a:gd name="T27" fmla="*/ 36 h 78"/>
                <a:gd name="T28" fmla="*/ 768 w 828"/>
                <a:gd name="T29" fmla="*/ 24 h 78"/>
                <a:gd name="T30" fmla="*/ 804 w 828"/>
                <a:gd name="T31" fmla="*/ 6 h 78"/>
                <a:gd name="T32" fmla="*/ 828 w 82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28" h="78">
                  <a:moveTo>
                    <a:pt x="0" y="36"/>
                  </a:moveTo>
                  <a:cubicBezTo>
                    <a:pt x="45" y="32"/>
                    <a:pt x="55" y="34"/>
                    <a:pt x="90" y="24"/>
                  </a:cubicBezTo>
                  <a:cubicBezTo>
                    <a:pt x="90" y="24"/>
                    <a:pt x="135" y="9"/>
                    <a:pt x="144" y="6"/>
                  </a:cubicBezTo>
                  <a:cubicBezTo>
                    <a:pt x="150" y="4"/>
                    <a:pt x="162" y="0"/>
                    <a:pt x="162" y="0"/>
                  </a:cubicBezTo>
                  <a:cubicBezTo>
                    <a:pt x="186" y="36"/>
                    <a:pt x="163" y="11"/>
                    <a:pt x="228" y="24"/>
                  </a:cubicBezTo>
                  <a:cubicBezTo>
                    <a:pt x="247" y="28"/>
                    <a:pt x="264" y="36"/>
                    <a:pt x="282" y="42"/>
                  </a:cubicBezTo>
                  <a:cubicBezTo>
                    <a:pt x="294" y="46"/>
                    <a:pt x="306" y="50"/>
                    <a:pt x="318" y="54"/>
                  </a:cubicBezTo>
                  <a:cubicBezTo>
                    <a:pt x="324" y="56"/>
                    <a:pt x="336" y="60"/>
                    <a:pt x="336" y="60"/>
                  </a:cubicBezTo>
                  <a:cubicBezTo>
                    <a:pt x="358" y="46"/>
                    <a:pt x="383" y="32"/>
                    <a:pt x="408" y="24"/>
                  </a:cubicBezTo>
                  <a:cubicBezTo>
                    <a:pt x="432" y="32"/>
                    <a:pt x="455" y="42"/>
                    <a:pt x="480" y="48"/>
                  </a:cubicBezTo>
                  <a:cubicBezTo>
                    <a:pt x="512" y="37"/>
                    <a:pt x="526" y="54"/>
                    <a:pt x="552" y="66"/>
                  </a:cubicBezTo>
                  <a:cubicBezTo>
                    <a:pt x="564" y="71"/>
                    <a:pt x="588" y="78"/>
                    <a:pt x="588" y="78"/>
                  </a:cubicBezTo>
                  <a:cubicBezTo>
                    <a:pt x="629" y="50"/>
                    <a:pt x="610" y="59"/>
                    <a:pt x="642" y="48"/>
                  </a:cubicBezTo>
                  <a:cubicBezTo>
                    <a:pt x="677" y="71"/>
                    <a:pt x="700" y="50"/>
                    <a:pt x="732" y="36"/>
                  </a:cubicBezTo>
                  <a:cubicBezTo>
                    <a:pt x="744" y="31"/>
                    <a:pt x="757" y="31"/>
                    <a:pt x="768" y="24"/>
                  </a:cubicBezTo>
                  <a:cubicBezTo>
                    <a:pt x="788" y="11"/>
                    <a:pt x="782" y="12"/>
                    <a:pt x="804" y="6"/>
                  </a:cubicBezTo>
                  <a:cubicBezTo>
                    <a:pt x="812" y="4"/>
                    <a:pt x="828" y="0"/>
                    <a:pt x="828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51"/>
            <p:cNvSpPr/>
            <p:nvPr/>
          </p:nvSpPr>
          <p:spPr bwMode="auto">
            <a:xfrm>
              <a:off x="4478" y="2958"/>
              <a:ext cx="816" cy="131"/>
            </a:xfrm>
            <a:custGeom>
              <a:avLst/>
              <a:gdLst>
                <a:gd name="T0" fmla="*/ 0 w 816"/>
                <a:gd name="T1" fmla="*/ 120 h 131"/>
                <a:gd name="T2" fmla="*/ 78 w 816"/>
                <a:gd name="T3" fmla="*/ 108 h 131"/>
                <a:gd name="T4" fmla="*/ 342 w 816"/>
                <a:gd name="T5" fmla="*/ 102 h 131"/>
                <a:gd name="T6" fmla="*/ 582 w 816"/>
                <a:gd name="T7" fmla="*/ 84 h 131"/>
                <a:gd name="T8" fmla="*/ 762 w 816"/>
                <a:gd name="T9" fmla="*/ 54 h 131"/>
                <a:gd name="T10" fmla="*/ 798 w 816"/>
                <a:gd name="T11" fmla="*/ 42 h 131"/>
                <a:gd name="T12" fmla="*/ 816 w 816"/>
                <a:gd name="T13" fmla="*/ 0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6" h="131">
                  <a:moveTo>
                    <a:pt x="0" y="120"/>
                  </a:moveTo>
                  <a:cubicBezTo>
                    <a:pt x="34" y="131"/>
                    <a:pt x="44" y="109"/>
                    <a:pt x="78" y="108"/>
                  </a:cubicBezTo>
                  <a:cubicBezTo>
                    <a:pt x="166" y="106"/>
                    <a:pt x="254" y="104"/>
                    <a:pt x="342" y="102"/>
                  </a:cubicBezTo>
                  <a:cubicBezTo>
                    <a:pt x="413" y="78"/>
                    <a:pt x="521" y="86"/>
                    <a:pt x="582" y="84"/>
                  </a:cubicBezTo>
                  <a:cubicBezTo>
                    <a:pt x="648" y="62"/>
                    <a:pt x="688" y="58"/>
                    <a:pt x="762" y="54"/>
                  </a:cubicBezTo>
                  <a:cubicBezTo>
                    <a:pt x="774" y="50"/>
                    <a:pt x="794" y="54"/>
                    <a:pt x="798" y="42"/>
                  </a:cubicBezTo>
                  <a:cubicBezTo>
                    <a:pt x="811" y="3"/>
                    <a:pt x="801" y="15"/>
                    <a:pt x="816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Line 52"/>
            <p:cNvSpPr>
              <a:spLocks noChangeShapeType="1"/>
            </p:cNvSpPr>
            <p:nvPr/>
          </p:nvSpPr>
          <p:spPr bwMode="auto">
            <a:xfrm>
              <a:off x="4388" y="2736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53"/>
            <p:cNvSpPr>
              <a:spLocks noChangeShapeType="1"/>
            </p:cNvSpPr>
            <p:nvPr/>
          </p:nvSpPr>
          <p:spPr bwMode="auto">
            <a:xfrm>
              <a:off x="4964" y="2016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54"/>
            <p:cNvSpPr>
              <a:spLocks noChangeShapeType="1"/>
            </p:cNvSpPr>
            <p:nvPr/>
          </p:nvSpPr>
          <p:spPr bwMode="auto">
            <a:xfrm>
              <a:off x="4916" y="2112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55"/>
            <p:cNvSpPr>
              <a:spLocks noChangeShapeType="1"/>
            </p:cNvSpPr>
            <p:nvPr/>
          </p:nvSpPr>
          <p:spPr bwMode="auto">
            <a:xfrm>
              <a:off x="5012" y="2112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58" name="Group 56"/>
            <p:cNvGrpSpPr/>
            <p:nvPr/>
          </p:nvGrpSpPr>
          <p:grpSpPr bwMode="auto">
            <a:xfrm>
              <a:off x="4820" y="1680"/>
              <a:ext cx="336" cy="336"/>
              <a:chOff x="1344" y="2400"/>
              <a:chExt cx="336" cy="336"/>
            </a:xfrm>
          </p:grpSpPr>
          <p:sp>
            <p:nvSpPr>
              <p:cNvPr id="14362" name="Oval 57"/>
              <p:cNvSpPr>
                <a:spLocks noChangeArrowheads="1"/>
              </p:cNvSpPr>
              <p:nvPr/>
            </p:nvSpPr>
            <p:spPr bwMode="auto">
              <a:xfrm>
                <a:off x="1344" y="2400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3" name="Line 58"/>
              <p:cNvSpPr>
                <a:spLocks noChangeShapeType="1"/>
              </p:cNvSpPr>
              <p:nvPr/>
            </p:nvSpPr>
            <p:spPr bwMode="auto">
              <a:xfrm flipV="1">
                <a:off x="1488" y="2461"/>
                <a:ext cx="144" cy="13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59" name="Freeform 59"/>
            <p:cNvSpPr/>
            <p:nvPr/>
          </p:nvSpPr>
          <p:spPr bwMode="auto">
            <a:xfrm>
              <a:off x="4610" y="2352"/>
              <a:ext cx="429" cy="889"/>
            </a:xfrm>
            <a:custGeom>
              <a:avLst/>
              <a:gdLst>
                <a:gd name="T0" fmla="*/ 0 w 429"/>
                <a:gd name="T1" fmla="*/ 42 h 889"/>
                <a:gd name="T2" fmla="*/ 36 w 429"/>
                <a:gd name="T3" fmla="*/ 30 h 889"/>
                <a:gd name="T4" fmla="*/ 54 w 429"/>
                <a:gd name="T5" fmla="*/ 18 h 889"/>
                <a:gd name="T6" fmla="*/ 90 w 429"/>
                <a:gd name="T7" fmla="*/ 6 h 889"/>
                <a:gd name="T8" fmla="*/ 108 w 429"/>
                <a:gd name="T9" fmla="*/ 0 h 889"/>
                <a:gd name="T10" fmla="*/ 162 w 429"/>
                <a:gd name="T11" fmla="*/ 30 h 889"/>
                <a:gd name="T12" fmla="*/ 180 w 429"/>
                <a:gd name="T13" fmla="*/ 42 h 889"/>
                <a:gd name="T14" fmla="*/ 210 w 429"/>
                <a:gd name="T15" fmla="*/ 66 h 889"/>
                <a:gd name="T16" fmla="*/ 240 w 429"/>
                <a:gd name="T17" fmla="*/ 90 h 889"/>
                <a:gd name="T18" fmla="*/ 360 w 429"/>
                <a:gd name="T19" fmla="*/ 414 h 889"/>
                <a:gd name="T20" fmla="*/ 384 w 429"/>
                <a:gd name="T21" fmla="*/ 510 h 889"/>
                <a:gd name="T22" fmla="*/ 396 w 429"/>
                <a:gd name="T23" fmla="*/ 546 h 889"/>
                <a:gd name="T24" fmla="*/ 402 w 429"/>
                <a:gd name="T25" fmla="*/ 564 h 889"/>
                <a:gd name="T26" fmla="*/ 348 w 429"/>
                <a:gd name="T27" fmla="*/ 876 h 889"/>
                <a:gd name="T28" fmla="*/ 174 w 429"/>
                <a:gd name="T29" fmla="*/ 852 h 889"/>
                <a:gd name="T30" fmla="*/ 120 w 429"/>
                <a:gd name="T31" fmla="*/ 720 h 8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29" h="889">
                  <a:moveTo>
                    <a:pt x="0" y="42"/>
                  </a:moveTo>
                  <a:cubicBezTo>
                    <a:pt x="12" y="38"/>
                    <a:pt x="25" y="37"/>
                    <a:pt x="36" y="30"/>
                  </a:cubicBezTo>
                  <a:cubicBezTo>
                    <a:pt x="42" y="26"/>
                    <a:pt x="47" y="21"/>
                    <a:pt x="54" y="18"/>
                  </a:cubicBezTo>
                  <a:cubicBezTo>
                    <a:pt x="66" y="13"/>
                    <a:pt x="78" y="10"/>
                    <a:pt x="90" y="6"/>
                  </a:cubicBezTo>
                  <a:cubicBezTo>
                    <a:pt x="96" y="4"/>
                    <a:pt x="108" y="0"/>
                    <a:pt x="108" y="0"/>
                  </a:cubicBezTo>
                  <a:cubicBezTo>
                    <a:pt x="140" y="11"/>
                    <a:pt x="121" y="2"/>
                    <a:pt x="162" y="30"/>
                  </a:cubicBezTo>
                  <a:cubicBezTo>
                    <a:pt x="168" y="34"/>
                    <a:pt x="180" y="42"/>
                    <a:pt x="180" y="42"/>
                  </a:cubicBezTo>
                  <a:cubicBezTo>
                    <a:pt x="214" y="94"/>
                    <a:pt x="169" y="33"/>
                    <a:pt x="210" y="66"/>
                  </a:cubicBezTo>
                  <a:cubicBezTo>
                    <a:pt x="249" y="97"/>
                    <a:pt x="195" y="75"/>
                    <a:pt x="240" y="90"/>
                  </a:cubicBezTo>
                  <a:cubicBezTo>
                    <a:pt x="299" y="179"/>
                    <a:pt x="301" y="325"/>
                    <a:pt x="360" y="414"/>
                  </a:cubicBezTo>
                  <a:cubicBezTo>
                    <a:pt x="368" y="446"/>
                    <a:pt x="375" y="479"/>
                    <a:pt x="384" y="510"/>
                  </a:cubicBezTo>
                  <a:cubicBezTo>
                    <a:pt x="388" y="522"/>
                    <a:pt x="392" y="534"/>
                    <a:pt x="396" y="546"/>
                  </a:cubicBezTo>
                  <a:cubicBezTo>
                    <a:pt x="398" y="552"/>
                    <a:pt x="402" y="564"/>
                    <a:pt x="402" y="564"/>
                  </a:cubicBezTo>
                  <a:cubicBezTo>
                    <a:pt x="401" y="602"/>
                    <a:pt x="429" y="822"/>
                    <a:pt x="348" y="876"/>
                  </a:cubicBezTo>
                  <a:cubicBezTo>
                    <a:pt x="266" y="872"/>
                    <a:pt x="229" y="889"/>
                    <a:pt x="174" y="852"/>
                  </a:cubicBezTo>
                  <a:cubicBezTo>
                    <a:pt x="158" y="804"/>
                    <a:pt x="120" y="773"/>
                    <a:pt x="120" y="720"/>
                  </a:cubicBezTo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Line 60"/>
            <p:cNvSpPr>
              <a:spLocks noChangeShapeType="1"/>
            </p:cNvSpPr>
            <p:nvPr/>
          </p:nvSpPr>
          <p:spPr bwMode="auto">
            <a:xfrm flipH="1">
              <a:off x="3676" y="2688"/>
              <a:ext cx="500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Text Box 61"/>
            <p:cNvSpPr txBox="1">
              <a:spLocks noChangeArrowheads="1"/>
            </p:cNvSpPr>
            <p:nvPr/>
          </p:nvSpPr>
          <p:spPr bwMode="auto">
            <a:xfrm>
              <a:off x="3072" y="3024"/>
              <a:ext cx="9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 </a:t>
              </a:r>
              <a:r>
                <a:rPr lang="zh-CN" altLang="en-US" b="1"/>
                <a:t>基准轴线</a:t>
              </a:r>
              <a:endParaRPr lang="zh-CN" altLang="en-US" b="1"/>
            </a:p>
          </p:txBody>
        </p:sp>
      </p:grpSp>
      <p:sp>
        <p:nvSpPr>
          <p:cNvPr id="85054" name="Text Box 62"/>
          <p:cNvSpPr txBox="1">
            <a:spLocks noChangeArrowheads="1"/>
          </p:cNvSpPr>
          <p:nvPr/>
        </p:nvSpPr>
        <p:spPr bwMode="auto">
          <a:xfrm>
            <a:off x="3851920" y="5589240"/>
            <a:ext cx="387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CC0000"/>
                </a:solidFill>
              </a:rPr>
              <a:t>④  </a:t>
            </a:r>
            <a:r>
              <a:rPr lang="zh-CN" altLang="en-US" b="1" dirty="0">
                <a:solidFill>
                  <a:srgbClr val="CC0000"/>
                </a:solidFill>
              </a:rPr>
              <a:t>跳 动 精 度</a:t>
            </a:r>
            <a:endParaRPr lang="zh-CN" altLang="en-US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85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5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5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8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utoUpdateAnimBg="0"/>
      <p:bldP spid="85005" grpId="0" autoUpdateAnimBg="0"/>
      <p:bldP spid="85006" grpId="0" autoUpdateAnimBg="0"/>
      <p:bldP spid="85037" grpId="0" autoUpdateAnimBg="0"/>
      <p:bldP spid="8505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290C9A5-C9D8-4E88-A558-AE984E3637C7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331640" y="980728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(3)  </a:t>
            </a:r>
            <a:r>
              <a:rPr lang="zh-CN" altLang="en-US" sz="2800" b="1" dirty="0">
                <a:solidFill>
                  <a:srgbClr val="FF3300"/>
                </a:solidFill>
              </a:rPr>
              <a:t>微观轮廓精度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grpSp>
        <p:nvGrpSpPr>
          <p:cNvPr id="84011" name="Group 43"/>
          <p:cNvGrpSpPr/>
          <p:nvPr/>
        </p:nvGrpSpPr>
        <p:grpSpPr bwMode="auto">
          <a:xfrm>
            <a:off x="1447800" y="2133600"/>
            <a:ext cx="5500688" cy="2959101"/>
            <a:chOff x="912" y="1344"/>
            <a:chExt cx="3216" cy="1864"/>
          </a:xfrm>
        </p:grpSpPr>
        <p:grpSp>
          <p:nvGrpSpPr>
            <p:cNvPr id="15366" name="Group 6"/>
            <p:cNvGrpSpPr/>
            <p:nvPr/>
          </p:nvGrpSpPr>
          <p:grpSpPr bwMode="auto">
            <a:xfrm>
              <a:off x="912" y="1344"/>
              <a:ext cx="3216" cy="1864"/>
              <a:chOff x="2922" y="1258"/>
              <a:chExt cx="1536" cy="789"/>
            </a:xfrm>
          </p:grpSpPr>
          <p:sp>
            <p:nvSpPr>
              <p:cNvPr id="15368" name="Line 7"/>
              <p:cNvSpPr>
                <a:spLocks noChangeShapeType="1"/>
              </p:cNvSpPr>
              <p:nvPr/>
            </p:nvSpPr>
            <p:spPr bwMode="auto">
              <a:xfrm>
                <a:off x="2922" y="1687"/>
                <a:ext cx="153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lgDash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9" name="Rectangle 8"/>
              <p:cNvSpPr>
                <a:spLocks noChangeArrowheads="1"/>
              </p:cNvSpPr>
              <p:nvPr/>
            </p:nvSpPr>
            <p:spPr bwMode="auto">
              <a:xfrm>
                <a:off x="3066" y="1327"/>
                <a:ext cx="336" cy="72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0" name="Rectangle 9"/>
              <p:cNvSpPr>
                <a:spLocks noChangeArrowheads="1"/>
              </p:cNvSpPr>
              <p:nvPr/>
            </p:nvSpPr>
            <p:spPr bwMode="auto">
              <a:xfrm>
                <a:off x="3402" y="1495"/>
                <a:ext cx="960" cy="38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1" name="Oval 10"/>
              <p:cNvSpPr>
                <a:spLocks noChangeArrowheads="1"/>
              </p:cNvSpPr>
              <p:nvPr/>
            </p:nvSpPr>
            <p:spPr bwMode="auto">
              <a:xfrm>
                <a:off x="3778" y="1258"/>
                <a:ext cx="428" cy="390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2" name="Freeform 11"/>
              <p:cNvSpPr/>
              <p:nvPr/>
            </p:nvSpPr>
            <p:spPr bwMode="auto">
              <a:xfrm>
                <a:off x="3786" y="1451"/>
                <a:ext cx="420" cy="91"/>
              </a:xfrm>
              <a:custGeom>
                <a:avLst/>
                <a:gdLst>
                  <a:gd name="T0" fmla="*/ 0 w 364"/>
                  <a:gd name="T1" fmla="*/ 56 h 91"/>
                  <a:gd name="T2" fmla="*/ 102 w 364"/>
                  <a:gd name="T3" fmla="*/ 48 h 91"/>
                  <a:gd name="T4" fmla="*/ 170 w 364"/>
                  <a:gd name="T5" fmla="*/ 65 h 91"/>
                  <a:gd name="T6" fmla="*/ 220 w 364"/>
                  <a:gd name="T7" fmla="*/ 48 h 91"/>
                  <a:gd name="T8" fmla="*/ 254 w 364"/>
                  <a:gd name="T9" fmla="*/ 39 h 91"/>
                  <a:gd name="T10" fmla="*/ 280 w 364"/>
                  <a:gd name="T11" fmla="*/ 31 h 91"/>
                  <a:gd name="T12" fmla="*/ 288 w 364"/>
                  <a:gd name="T13" fmla="*/ 56 h 91"/>
                  <a:gd name="T14" fmla="*/ 314 w 364"/>
                  <a:gd name="T15" fmla="*/ 65 h 91"/>
                  <a:gd name="T16" fmla="*/ 364 w 364"/>
                  <a:gd name="T17" fmla="*/ 48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4" h="91">
                    <a:moveTo>
                      <a:pt x="0" y="56"/>
                    </a:moveTo>
                    <a:cubicBezTo>
                      <a:pt x="62" y="15"/>
                      <a:pt x="43" y="9"/>
                      <a:pt x="102" y="48"/>
                    </a:cubicBezTo>
                    <a:cubicBezTo>
                      <a:pt x="128" y="86"/>
                      <a:pt x="130" y="91"/>
                      <a:pt x="170" y="65"/>
                    </a:cubicBezTo>
                    <a:cubicBezTo>
                      <a:pt x="180" y="21"/>
                      <a:pt x="188" y="0"/>
                      <a:pt x="220" y="48"/>
                    </a:cubicBezTo>
                    <a:cubicBezTo>
                      <a:pt x="231" y="45"/>
                      <a:pt x="243" y="42"/>
                      <a:pt x="254" y="39"/>
                    </a:cubicBezTo>
                    <a:cubicBezTo>
                      <a:pt x="263" y="37"/>
                      <a:pt x="272" y="27"/>
                      <a:pt x="280" y="31"/>
                    </a:cubicBezTo>
                    <a:cubicBezTo>
                      <a:pt x="288" y="35"/>
                      <a:pt x="282" y="50"/>
                      <a:pt x="288" y="56"/>
                    </a:cubicBezTo>
                    <a:cubicBezTo>
                      <a:pt x="294" y="62"/>
                      <a:pt x="305" y="62"/>
                      <a:pt x="314" y="65"/>
                    </a:cubicBezTo>
                    <a:cubicBezTo>
                      <a:pt x="353" y="54"/>
                      <a:pt x="337" y="61"/>
                      <a:pt x="364" y="48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Text Box 12"/>
            <p:cNvSpPr txBox="1">
              <a:spLocks noChangeArrowheads="1"/>
            </p:cNvSpPr>
            <p:nvPr/>
          </p:nvSpPr>
          <p:spPr bwMode="auto">
            <a:xfrm>
              <a:off x="3360" y="1354"/>
              <a:ext cx="4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3300"/>
                  </a:solidFill>
                </a:rPr>
                <a:t>R</a:t>
              </a:r>
              <a:endParaRPr lang="en-US" altLang="zh-CN" sz="2800" i="1">
                <a:solidFill>
                  <a:srgbClr val="FF3300"/>
                </a:solidFill>
              </a:endParaRPr>
            </a:p>
          </p:txBody>
        </p:sp>
      </p:grpSp>
      <p:sp>
        <p:nvSpPr>
          <p:cNvPr id="12" name="圆角矩形 11">
            <a:hlinkClick r:id="rId1" action="ppaction://hlinksldjump"/>
          </p:cNvPr>
          <p:cNvSpPr/>
          <p:nvPr/>
        </p:nvSpPr>
        <p:spPr bwMode="auto">
          <a:xfrm>
            <a:off x="7026275" y="6237288"/>
            <a:ext cx="1800225" cy="5762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2E0548B-A582-45A7-AD4E-66203193F04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971922" y="764704"/>
            <a:ext cx="2591966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 </a:t>
            </a:r>
            <a:r>
              <a:rPr lang="en-US" altLang="zh-CN" b="1" dirty="0" smtClean="0"/>
              <a:t>1.1.2 </a:t>
            </a:r>
            <a:r>
              <a:rPr lang="zh-CN" altLang="en-US" b="1" dirty="0"/>
              <a:t>公差</a:t>
            </a:r>
            <a:endParaRPr lang="zh-CN" altLang="en-US" b="1" dirty="0"/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940072" y="1253703"/>
            <a:ext cx="57201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公差是指</a:t>
            </a:r>
            <a:r>
              <a:rPr lang="zh-CN" altLang="en-US" b="1" dirty="0" smtClean="0">
                <a:solidFill>
                  <a:srgbClr val="FF3300"/>
                </a:solidFill>
              </a:rPr>
              <a:t>允许</a:t>
            </a:r>
            <a:r>
              <a:rPr lang="zh-CN" altLang="en-US" b="1" dirty="0">
                <a:solidFill>
                  <a:srgbClr val="FF3300"/>
                </a:solidFill>
              </a:rPr>
              <a:t>零件</a:t>
            </a:r>
            <a:r>
              <a:rPr lang="zh-CN" altLang="en-US" b="1" dirty="0" smtClean="0">
                <a:solidFill>
                  <a:srgbClr val="FF3300"/>
                </a:solidFill>
              </a:rPr>
              <a:t>几何参数的变动量。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aphicFrame>
        <p:nvGraphicFramePr>
          <p:cNvPr id="43028" name="Object 20"/>
          <p:cNvGraphicFramePr>
            <a:graphicFrameLocks noChangeAspect="1"/>
          </p:cNvGraphicFramePr>
          <p:nvPr/>
        </p:nvGraphicFramePr>
        <p:xfrm>
          <a:off x="960562" y="1752600"/>
          <a:ext cx="5555654" cy="948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0" name="公式" r:id="rId1" imgW="1447165" imgH="254000" progId="Equation.3">
                  <p:embed/>
                </p:oleObj>
              </mc:Choice>
              <mc:Fallback>
                <p:oleObj name="公式" r:id="rId1" imgW="1447165" imgH="2540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562" y="1752600"/>
                        <a:ext cx="5555654" cy="9480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973832" y="245591"/>
            <a:ext cx="518234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3300"/>
                </a:solidFill>
              </a:rPr>
              <a:t>怎样保证几何参数有互换性？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16391" name="TextBox 1"/>
          <p:cNvSpPr txBox="1">
            <a:spLocks noChangeArrowheads="1"/>
          </p:cNvSpPr>
          <p:nvPr/>
        </p:nvSpPr>
        <p:spPr bwMode="auto">
          <a:xfrm>
            <a:off x="827782" y="2708920"/>
            <a:ext cx="698457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在加工过程中，由于多种要素的</a:t>
            </a:r>
            <a:r>
              <a:rPr lang="zh-CN" altLang="en-US" b="1" dirty="0" smtClean="0"/>
              <a:t>影响，</a:t>
            </a:r>
            <a:r>
              <a:rPr lang="zh-CN" altLang="en-US" b="1" dirty="0"/>
              <a:t>零件的尺寸、形状、方向和 位置及表面粗糙度轮廓等几何量难以达到完全一致，总是存在误差的。</a:t>
            </a:r>
            <a:endParaRPr lang="zh-CN" altLang="en-US" b="1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413992" y="4005064"/>
          <a:ext cx="4102224" cy="678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" name="公式" r:id="rId3" imgW="1536065" imgH="254000" progId="Equation.3">
                  <p:embed/>
                </p:oleObj>
              </mc:Choice>
              <mc:Fallback>
                <p:oleObj name="公式" r:id="rId3" imgW="1536065" imgH="25400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992" y="4005064"/>
                        <a:ext cx="4102224" cy="678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64482" y="5583351"/>
          <a:ext cx="4767758" cy="653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2" name="公式" r:id="rId5" imgW="1129665" imgH="215900" progId="Equation.3">
                  <p:embed/>
                </p:oleObj>
              </mc:Choice>
              <mc:Fallback>
                <p:oleObj name="公式" r:id="rId5" imgW="1129665" imgH="215900" progId="Equation.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482" y="5583351"/>
                        <a:ext cx="4767758" cy="653961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Box 4"/>
          <p:cNvSpPr txBox="1">
            <a:spLocks noChangeArrowheads="1"/>
          </p:cNvSpPr>
          <p:nvPr/>
        </p:nvSpPr>
        <p:spPr bwMode="auto">
          <a:xfrm>
            <a:off x="972369" y="4653136"/>
            <a:ext cx="6839991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只要零件的几何参</a:t>
            </a:r>
            <a:r>
              <a:rPr lang="zh-CN" altLang="en-US" b="1" dirty="0" smtClean="0"/>
              <a:t>数值控制</a:t>
            </a:r>
            <a:r>
              <a:rPr lang="zh-CN" altLang="en-US" b="1" dirty="0"/>
              <a:t>在</a:t>
            </a:r>
            <a:r>
              <a:rPr lang="zh-CN" altLang="en-US" b="1" dirty="0">
                <a:solidFill>
                  <a:srgbClr val="FF0000"/>
                </a:solidFill>
              </a:rPr>
              <a:t>某一规定的</a:t>
            </a:r>
            <a:r>
              <a:rPr lang="zh-CN" altLang="en-US" b="1" dirty="0"/>
              <a:t>范围内，就能达到互换性要求。</a:t>
            </a:r>
            <a:endParaRPr lang="zh-CN" altLang="en-US" b="1" dirty="0"/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 bwMode="auto">
          <a:xfrm>
            <a:off x="7026275" y="6165850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utoUpdateAnimBg="0"/>
      <p:bldP spid="43022" grpId="0" autoUpdateAnimBg="0"/>
      <p:bldP spid="43031" grpId="0" autoUpdateAnimBg="0"/>
      <p:bldP spid="16391" grpId="0"/>
      <p:bldP spid="163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5F3899-C9CF-42EA-9B3D-B0CF61937826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5060" name="Text Box 1028"/>
          <p:cNvSpPr txBox="1">
            <a:spLocks noChangeArrowheads="1"/>
          </p:cNvSpPr>
          <p:nvPr/>
        </p:nvSpPr>
        <p:spPr bwMode="auto">
          <a:xfrm>
            <a:off x="1043880" y="591071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1.1.3 </a:t>
            </a:r>
            <a:r>
              <a:rPr lang="zh-CN" altLang="en-US" b="1" dirty="0"/>
              <a:t>互换性的种类和互换性在机械制造中的作用</a:t>
            </a:r>
            <a:endParaRPr lang="zh-CN" altLang="en-US" b="1" dirty="0"/>
          </a:p>
        </p:txBody>
      </p:sp>
      <p:grpSp>
        <p:nvGrpSpPr>
          <p:cNvPr id="45074" name="Group 1042"/>
          <p:cNvGrpSpPr/>
          <p:nvPr/>
        </p:nvGrpSpPr>
        <p:grpSpPr bwMode="auto">
          <a:xfrm>
            <a:off x="811857" y="2577257"/>
            <a:ext cx="3040063" cy="2147887"/>
            <a:chOff x="204" y="1191"/>
            <a:chExt cx="1915" cy="1353"/>
          </a:xfrm>
        </p:grpSpPr>
        <p:sp>
          <p:nvSpPr>
            <p:cNvPr id="17427" name="Text Box 1029"/>
            <p:cNvSpPr txBox="1">
              <a:spLocks noChangeArrowheads="1"/>
            </p:cNvSpPr>
            <p:nvPr/>
          </p:nvSpPr>
          <p:spPr bwMode="auto">
            <a:xfrm>
              <a:off x="204" y="1414"/>
              <a:ext cx="1814" cy="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</a:pPr>
              <a:r>
                <a:rPr lang="zh-CN" altLang="en-US" b="1" dirty="0" smtClean="0"/>
                <a:t>（</a:t>
              </a:r>
              <a:r>
                <a:rPr lang="en-US" altLang="zh-CN" b="1" dirty="0"/>
                <a:t>1</a:t>
              </a:r>
              <a:r>
                <a:rPr lang="zh-CN" altLang="en-US" b="1" dirty="0"/>
                <a:t>）</a:t>
              </a:r>
              <a:r>
                <a:rPr lang="en-US" altLang="zh-CN" sz="3200" b="1" dirty="0"/>
                <a:t> </a:t>
              </a:r>
              <a:r>
                <a:rPr lang="zh-CN" altLang="en-US" sz="3200" b="1" dirty="0"/>
                <a:t>按互换性</a:t>
              </a:r>
              <a:endParaRPr lang="en-US" altLang="zh-CN" sz="3200" b="1" dirty="0"/>
            </a:p>
            <a:p>
              <a:pPr algn="l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3300"/>
                  </a:solidFill>
                </a:rPr>
                <a:t>          </a:t>
              </a:r>
              <a:r>
                <a:rPr lang="zh-CN" altLang="en-US" sz="3200" b="1" dirty="0" smtClean="0">
                  <a:solidFill>
                    <a:srgbClr val="FF3300"/>
                  </a:solidFill>
                </a:rPr>
                <a:t>程度</a:t>
              </a:r>
              <a:r>
                <a:rPr lang="zh-CN" altLang="en-US" sz="3200" b="1" dirty="0"/>
                <a:t>分</a:t>
              </a:r>
              <a:endParaRPr lang="zh-CN" altLang="en-US" sz="3200" b="1" dirty="0"/>
            </a:p>
          </p:txBody>
        </p:sp>
        <p:sp>
          <p:nvSpPr>
            <p:cNvPr id="17428" name="AutoShape 1030"/>
            <p:cNvSpPr/>
            <p:nvPr/>
          </p:nvSpPr>
          <p:spPr bwMode="auto">
            <a:xfrm>
              <a:off x="1927" y="1191"/>
              <a:ext cx="192" cy="1353"/>
            </a:xfrm>
            <a:prstGeom prst="leftBrace">
              <a:avLst>
                <a:gd name="adj1" fmla="val 58724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45065" name="Text Box 1033"/>
          <p:cNvSpPr txBox="1">
            <a:spLocks noChangeArrowheads="1"/>
          </p:cNvSpPr>
          <p:nvPr/>
        </p:nvSpPr>
        <p:spPr bwMode="auto">
          <a:xfrm>
            <a:off x="5950793" y="1815207"/>
            <a:ext cx="19335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含 义</a:t>
            </a:r>
            <a:endParaRPr lang="zh-CN" altLang="en-US" b="1" dirty="0"/>
          </a:p>
        </p:txBody>
      </p:sp>
      <p:sp>
        <p:nvSpPr>
          <p:cNvPr id="45066" name="Text Box 1034"/>
          <p:cNvSpPr txBox="1">
            <a:spLocks noChangeArrowheads="1"/>
          </p:cNvSpPr>
          <p:nvPr/>
        </p:nvSpPr>
        <p:spPr bwMode="auto">
          <a:xfrm>
            <a:off x="5868144" y="2463279"/>
            <a:ext cx="19335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b="1" dirty="0"/>
              <a:t>实  现</a:t>
            </a:r>
            <a:endParaRPr lang="zh-CN" altLang="en-US" b="1" dirty="0"/>
          </a:p>
        </p:txBody>
      </p:sp>
      <p:sp>
        <p:nvSpPr>
          <p:cNvPr id="45067" name="Text Box 1035"/>
          <p:cNvSpPr txBox="1">
            <a:spLocks noChangeArrowheads="1"/>
          </p:cNvSpPr>
          <p:nvPr/>
        </p:nvSpPr>
        <p:spPr bwMode="auto">
          <a:xfrm>
            <a:off x="5868144" y="3039343"/>
            <a:ext cx="2222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b="1" dirty="0"/>
              <a:t>应  用</a:t>
            </a:r>
            <a:endParaRPr lang="zh-CN" altLang="en-US" b="1" dirty="0"/>
          </a:p>
        </p:txBody>
      </p:sp>
      <p:grpSp>
        <p:nvGrpSpPr>
          <p:cNvPr id="45075" name="Group 1043"/>
          <p:cNvGrpSpPr/>
          <p:nvPr/>
        </p:nvGrpSpPr>
        <p:grpSpPr bwMode="auto">
          <a:xfrm>
            <a:off x="3863976" y="1985392"/>
            <a:ext cx="1741488" cy="1371600"/>
            <a:chOff x="2434" y="768"/>
            <a:chExt cx="1097" cy="864"/>
          </a:xfrm>
        </p:grpSpPr>
        <p:sp>
          <p:nvSpPr>
            <p:cNvPr id="17425" name="Text Box 1031"/>
            <p:cNvSpPr txBox="1">
              <a:spLocks noChangeArrowheads="1"/>
            </p:cNvSpPr>
            <p:nvPr/>
          </p:nvSpPr>
          <p:spPr bwMode="auto">
            <a:xfrm>
              <a:off x="2434" y="864"/>
              <a:ext cx="90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</a:rPr>
                <a:t> </a:t>
              </a:r>
              <a:r>
                <a:rPr lang="zh-CN" altLang="en-US" sz="3200" b="1" dirty="0">
                  <a:solidFill>
                    <a:srgbClr val="CC0000"/>
                  </a:solidFill>
                </a:rPr>
                <a:t>全互</a:t>
              </a:r>
              <a:endParaRPr lang="zh-CN" altLang="en-US" sz="3200" b="1" dirty="0">
                <a:solidFill>
                  <a:srgbClr val="CC0000"/>
                </a:solidFill>
              </a:endParaRPr>
            </a:p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CC0000"/>
                  </a:solidFill>
                </a:rPr>
                <a:t> 完换</a:t>
              </a:r>
              <a:endParaRPr lang="zh-CN" altLang="en-US" sz="3200" b="1" dirty="0">
                <a:solidFill>
                  <a:srgbClr val="CC0000"/>
                </a:solidFill>
              </a:endParaRPr>
            </a:p>
          </p:txBody>
        </p:sp>
        <p:sp>
          <p:nvSpPr>
            <p:cNvPr id="17426" name="AutoShape 1036"/>
            <p:cNvSpPr/>
            <p:nvPr/>
          </p:nvSpPr>
          <p:spPr bwMode="auto">
            <a:xfrm>
              <a:off x="3243" y="768"/>
              <a:ext cx="288" cy="864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45076" name="Group 1044"/>
          <p:cNvGrpSpPr/>
          <p:nvPr/>
        </p:nvGrpSpPr>
        <p:grpSpPr bwMode="auto">
          <a:xfrm>
            <a:off x="3810001" y="3861594"/>
            <a:ext cx="1830388" cy="1470025"/>
            <a:chOff x="2400" y="1989"/>
            <a:chExt cx="1153" cy="926"/>
          </a:xfrm>
        </p:grpSpPr>
        <p:sp>
          <p:nvSpPr>
            <p:cNvPr id="17423" name="Text Box 1032"/>
            <p:cNvSpPr txBox="1">
              <a:spLocks noChangeArrowheads="1"/>
            </p:cNvSpPr>
            <p:nvPr/>
          </p:nvSpPr>
          <p:spPr bwMode="auto">
            <a:xfrm>
              <a:off x="2400" y="2112"/>
              <a:ext cx="987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CC0000"/>
                  </a:solidFill>
                </a:rPr>
                <a:t>不完全</a:t>
              </a:r>
              <a:endParaRPr lang="zh-CN" altLang="en-US" sz="3200" b="1" dirty="0">
                <a:solidFill>
                  <a:srgbClr val="CC0000"/>
                </a:solidFill>
              </a:endParaRPr>
            </a:p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CC0000"/>
                  </a:solidFill>
                </a:rPr>
                <a:t>  互换</a:t>
              </a:r>
              <a:endParaRPr lang="zh-CN" altLang="en-US" sz="3200" b="1" dirty="0">
                <a:solidFill>
                  <a:srgbClr val="CC0000"/>
                </a:solidFill>
              </a:endParaRPr>
            </a:p>
          </p:txBody>
        </p:sp>
        <p:sp>
          <p:nvSpPr>
            <p:cNvPr id="17424" name="AutoShape 1037"/>
            <p:cNvSpPr/>
            <p:nvPr/>
          </p:nvSpPr>
          <p:spPr bwMode="auto">
            <a:xfrm>
              <a:off x="3334" y="1989"/>
              <a:ext cx="219" cy="926"/>
            </a:xfrm>
            <a:prstGeom prst="leftBrace">
              <a:avLst>
                <a:gd name="adj1" fmla="val 35236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70" name="Text Box 1038"/>
          <p:cNvSpPr txBox="1">
            <a:spLocks noChangeArrowheads="1"/>
          </p:cNvSpPr>
          <p:nvPr/>
        </p:nvSpPr>
        <p:spPr bwMode="auto">
          <a:xfrm>
            <a:off x="5878463" y="3645024"/>
            <a:ext cx="2293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含  义</a:t>
            </a:r>
            <a:endParaRPr lang="zh-CN" altLang="en-US" b="1" dirty="0"/>
          </a:p>
        </p:txBody>
      </p:sp>
      <p:sp>
        <p:nvSpPr>
          <p:cNvPr id="45071" name="Text Box 1039"/>
          <p:cNvSpPr txBox="1">
            <a:spLocks noChangeArrowheads="1"/>
          </p:cNvSpPr>
          <p:nvPr/>
        </p:nvSpPr>
        <p:spPr bwMode="auto">
          <a:xfrm>
            <a:off x="5868144" y="4361656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实  现</a:t>
            </a:r>
            <a:endParaRPr lang="zh-CN" altLang="en-US" b="1" dirty="0"/>
          </a:p>
        </p:txBody>
      </p:sp>
      <p:sp>
        <p:nvSpPr>
          <p:cNvPr id="45072" name="Text Box 1040"/>
          <p:cNvSpPr txBox="1">
            <a:spLocks noChangeArrowheads="1"/>
          </p:cNvSpPr>
          <p:nvPr/>
        </p:nvSpPr>
        <p:spPr bwMode="auto">
          <a:xfrm>
            <a:off x="5868144" y="5013176"/>
            <a:ext cx="21494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应  用</a:t>
            </a:r>
            <a:endParaRPr lang="zh-CN" altLang="en-US" b="1" dirty="0"/>
          </a:p>
        </p:txBody>
      </p:sp>
      <p:sp>
        <p:nvSpPr>
          <p:cNvPr id="17421" name="TextBox 1"/>
          <p:cNvSpPr txBox="1">
            <a:spLocks noChangeArrowheads="1"/>
          </p:cNvSpPr>
          <p:nvPr/>
        </p:nvSpPr>
        <p:spPr bwMode="auto">
          <a:xfrm>
            <a:off x="1115616" y="1310853"/>
            <a:ext cx="3671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1. </a:t>
            </a:r>
            <a:r>
              <a:rPr lang="zh-CN" altLang="en-US" b="1" dirty="0"/>
              <a:t>互换性种类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  <p:bldP spid="45067" grpId="0" autoUpdateAnimBg="0"/>
      <p:bldP spid="45070" grpId="0" autoUpdateAnimBg="0"/>
      <p:bldP spid="45071" grpId="0" autoUpdateAnimBg="0"/>
      <p:bldP spid="45072" grpId="0" autoUpdateAnimBg="0"/>
      <p:bldP spid="174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0225593-129E-4496-A689-D6C09F86C161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39998" y="457200"/>
            <a:ext cx="27358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dirty="0"/>
              <a:t> </a:t>
            </a:r>
            <a:r>
              <a:rPr lang="zh-CN" altLang="en-US" b="1" dirty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）按</a:t>
            </a:r>
            <a:r>
              <a:rPr lang="zh-CN" altLang="en-US" b="1" dirty="0"/>
              <a:t>标准零部</a:t>
            </a:r>
            <a:endParaRPr lang="zh-CN" altLang="en-US" b="1" dirty="0"/>
          </a:p>
          <a:p>
            <a:pPr algn="l" eaLnBrk="1" hangingPunct="1"/>
            <a:r>
              <a:rPr lang="zh-CN" altLang="en-US" b="1" dirty="0"/>
              <a:t>   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件和机构分</a:t>
            </a:r>
            <a:endParaRPr lang="zh-CN" altLang="en-US" b="1" dirty="0"/>
          </a:p>
        </p:txBody>
      </p:sp>
      <p:sp>
        <p:nvSpPr>
          <p:cNvPr id="4103" name="AutoShape 7"/>
          <p:cNvSpPr/>
          <p:nvPr/>
        </p:nvSpPr>
        <p:spPr bwMode="auto">
          <a:xfrm>
            <a:off x="3048000" y="457200"/>
            <a:ext cx="381000" cy="914400"/>
          </a:xfrm>
          <a:prstGeom prst="leftBrace">
            <a:avLst>
              <a:gd name="adj1" fmla="val 2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19872" y="303039"/>
            <a:ext cx="38375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外互换 </a:t>
            </a:r>
            <a:r>
              <a:rPr lang="en-US" altLang="zh-CN" b="1" dirty="0"/>
              <a:t>( </a:t>
            </a:r>
            <a:r>
              <a:rPr lang="zh-CN" altLang="en-US" b="1" dirty="0"/>
              <a:t>厂外互换</a:t>
            </a:r>
            <a:r>
              <a:rPr lang="en-US" altLang="zh-CN" b="1" i="1" dirty="0"/>
              <a:t>D</a:t>
            </a:r>
            <a:r>
              <a:rPr lang="zh-CN" altLang="en-US" b="1" i="1" dirty="0"/>
              <a:t>、</a:t>
            </a:r>
            <a:r>
              <a:rPr lang="en-US" altLang="zh-CN" b="1" i="1" dirty="0"/>
              <a:t>d </a:t>
            </a:r>
            <a:r>
              <a:rPr lang="en-US" altLang="zh-CN" b="1" dirty="0"/>
              <a:t>)</a:t>
            </a:r>
            <a:endParaRPr lang="en-US" altLang="zh-CN" b="1" dirty="0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3429000" y="1023119"/>
            <a:ext cx="43116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内互换 </a:t>
            </a:r>
            <a:r>
              <a:rPr lang="en-US" altLang="zh-CN" b="1" dirty="0"/>
              <a:t>( </a:t>
            </a:r>
            <a:r>
              <a:rPr lang="zh-CN" altLang="en-US" b="1" dirty="0"/>
              <a:t>厂内互换</a:t>
            </a:r>
            <a:r>
              <a:rPr lang="en-US" altLang="zh-CN" b="1" i="1" dirty="0">
                <a:solidFill>
                  <a:srgbClr val="CC0000"/>
                </a:solidFill>
              </a:rPr>
              <a:t>D</a:t>
            </a:r>
            <a:r>
              <a:rPr lang="en-US" altLang="zh-CN" b="1" i="1" dirty="0">
                <a:solidFill>
                  <a:srgbClr val="CC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b="1" i="1" dirty="0"/>
              <a:t>、</a:t>
            </a:r>
            <a:r>
              <a:rPr lang="en-US" altLang="zh-CN" b="1" i="1" dirty="0">
                <a:solidFill>
                  <a:srgbClr val="CC0000"/>
                </a:solidFill>
              </a:rPr>
              <a:t>d</a:t>
            </a:r>
            <a:r>
              <a:rPr lang="en-US" altLang="zh-CN" b="1" i="1" dirty="0">
                <a:solidFill>
                  <a:srgbClr val="CC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en-US" altLang="zh-CN" b="1" i="1" dirty="0">
                <a:solidFill>
                  <a:srgbClr val="CC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b="1" dirty="0"/>
              <a:t>)</a:t>
            </a:r>
            <a:endParaRPr lang="en-US" altLang="zh-CN" b="1" dirty="0"/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1044699" y="2511128"/>
            <a:ext cx="194312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dirty="0"/>
              <a:t>  </a:t>
            </a:r>
            <a:r>
              <a:rPr lang="zh-CN" altLang="en-US" b="1" dirty="0"/>
              <a:t>例如</a:t>
            </a:r>
            <a:endParaRPr lang="zh-CN" altLang="en-US" b="1" dirty="0"/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/>
              <a:t>滚动轴承</a:t>
            </a:r>
            <a:r>
              <a:rPr lang="en-US" altLang="zh-CN" b="1" dirty="0"/>
              <a:t>—</a:t>
            </a:r>
            <a:endParaRPr lang="en-US" altLang="zh-CN" b="1" dirty="0"/>
          </a:p>
          <a:p>
            <a:pPr algn="just"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3300"/>
                </a:solidFill>
              </a:rPr>
              <a:t>标准部件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778" y="1465286"/>
            <a:ext cx="432435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椭圆 30"/>
          <p:cNvSpPr/>
          <p:nvPr/>
        </p:nvSpPr>
        <p:spPr bwMode="auto">
          <a:xfrm>
            <a:off x="2771800" y="3429000"/>
            <a:ext cx="375070" cy="72163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3203848" y="3356992"/>
            <a:ext cx="375070" cy="72163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5868144" y="3429000"/>
            <a:ext cx="461665" cy="721639"/>
          </a:xfrm>
          <a:prstGeom prst="ellipse">
            <a:avLst/>
          </a:pr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6486599" y="3427441"/>
            <a:ext cx="461665" cy="721639"/>
          </a:xfrm>
          <a:prstGeom prst="ellipse">
            <a:avLst/>
          </a:prstGeom>
          <a:noFill/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03" grpId="0" animBg="1" autoUpdateAnimBg="0"/>
      <p:bldP spid="4104" grpId="0" autoUpdateAnimBg="0" build="p"/>
      <p:bldP spid="4105" grpId="0" autoUpdateAnimBg="0" build="p"/>
      <p:bldP spid="4124" grpId="0" autoUpdateAnimBg="0"/>
      <p:bldP spid="31" grpId="0" animBg="1"/>
      <p:bldP spid="32" grpId="0" animBg="1"/>
      <p:bldP spid="3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03F02C9-85C1-485C-A236-9F53CBDA79EA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109464" y="375046"/>
            <a:ext cx="51187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2.   </a:t>
            </a:r>
            <a:r>
              <a:rPr lang="zh-CN" altLang="en-US" b="1" dirty="0"/>
              <a:t>互换性在机械制造中的作用</a:t>
            </a:r>
            <a:endParaRPr lang="zh-CN" altLang="en-US" b="1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27906" y="807095"/>
            <a:ext cx="38881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）从使用方面看：</a:t>
            </a:r>
            <a:endParaRPr lang="zh-CN" altLang="en-US" b="1" dirty="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15219" y="2204864"/>
            <a:ext cx="38831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）从制造方面看：</a:t>
            </a:r>
            <a:endParaRPr lang="zh-CN" altLang="en-US" b="1" dirty="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990600" y="4077072"/>
            <a:ext cx="5886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en-US" altLang="zh-CN" b="1" dirty="0"/>
              <a:t> </a:t>
            </a:r>
            <a:r>
              <a:rPr lang="zh-CN" altLang="en-US" b="1" dirty="0"/>
              <a:t>从设计方面看：</a:t>
            </a:r>
            <a:endParaRPr lang="zh-CN" altLang="en-US" b="1" dirty="0"/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57201" y="1268413"/>
            <a:ext cx="706712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</a:t>
            </a:r>
            <a:r>
              <a:rPr lang="zh-CN" altLang="en-US" b="1" dirty="0"/>
              <a:t>节省装配、维修时间，保证工作的连续性和持久性，提高了机器的使用寿命。</a:t>
            </a:r>
            <a:endParaRPr lang="zh-CN" altLang="en-US" b="1" dirty="0"/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467544" y="2690639"/>
            <a:ext cx="735516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</a:t>
            </a:r>
            <a:r>
              <a:rPr lang="zh-CN" altLang="en-US" b="1" dirty="0"/>
              <a:t>便于实现自动化流水线生产。装配时，由于零部件具有互换性，不需辅助加工和修配，可以减轻装配工的劳动量，缩短装配周期。</a:t>
            </a:r>
            <a:endParaRPr lang="zh-CN" altLang="en-US" b="1" dirty="0"/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461963" y="4581897"/>
            <a:ext cx="713437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</a:t>
            </a:r>
            <a:r>
              <a:rPr lang="zh-CN" altLang="en-US" b="1" dirty="0"/>
              <a:t>大大减轻设计人员的计算、绘图的工作量，简化设计程序和缩短设计周期。</a:t>
            </a:r>
            <a:endParaRPr lang="zh-CN" altLang="en-US" b="1" dirty="0"/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 bwMode="auto">
          <a:xfrm>
            <a:off x="7026275" y="6165850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dvAuto="0" autoUpdateAnimBg="0" build="p"/>
      <p:bldP spid="6148" grpId="0" autoUpdateAnimBg="0" build="p"/>
      <p:bldP spid="6149" grpId="0" autoUpdateAnimBg="0" build="p"/>
      <p:bldP spid="6150" grpId="0" autoUpdateAnimBg="0" build="p"/>
      <p:bldP spid="6171" grpId="0" autoUpdateAnimBg="0"/>
      <p:bldP spid="6173" grpId="0" autoUpdateAnimBg="0"/>
      <p:bldP spid="617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729B10E-D27B-41C6-981E-F2D4F66F5ED7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1979328" y="188640"/>
            <a:ext cx="403282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1.2  </a:t>
            </a:r>
            <a:r>
              <a:rPr lang="zh-CN" altLang="en-US" b="1" dirty="0"/>
              <a:t>新一代</a:t>
            </a:r>
            <a:r>
              <a:rPr lang="en-US" altLang="zh-CN" b="1" dirty="0"/>
              <a:t>GPS </a:t>
            </a:r>
            <a:r>
              <a:rPr lang="zh-CN" altLang="en-US" b="1" dirty="0"/>
              <a:t>的概念</a:t>
            </a:r>
            <a:endParaRPr lang="zh-CN" altLang="en-US" b="1" dirty="0"/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971228" y="580618"/>
            <a:ext cx="41768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  1. </a:t>
            </a:r>
            <a:r>
              <a:rPr lang="zh-CN" altLang="en-US" sz="2000" b="1" dirty="0"/>
              <a:t>第一代</a:t>
            </a:r>
            <a:r>
              <a:rPr lang="en-US" altLang="zh-CN" sz="2000" b="1" dirty="0"/>
              <a:t>GPS </a:t>
            </a:r>
            <a:r>
              <a:rPr lang="zh-CN" altLang="en-US" sz="2000" b="1" dirty="0"/>
              <a:t>的概念</a:t>
            </a:r>
            <a:endParaRPr lang="zh-CN" altLang="en-US" sz="2000" b="1" dirty="0"/>
          </a:p>
        </p:txBody>
      </p:sp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564611" y="908720"/>
            <a:ext cx="7319757" cy="141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</a:t>
            </a:r>
            <a:r>
              <a:rPr lang="zh-CN" altLang="zh-CN" sz="2000" b="1" dirty="0"/>
              <a:t>以几何学为基础的传统的几何产品技术规范，包括尺寸精度，几何精度，表面粗糙度以及它们的测量方法和检测仪器等技术标准和规范称为</a:t>
            </a:r>
            <a:r>
              <a:rPr lang="zh-CN" altLang="zh-CN" sz="2000" b="1" dirty="0">
                <a:solidFill>
                  <a:srgbClr val="FF0000"/>
                </a:solidFill>
              </a:rPr>
              <a:t>第一代（传统）</a:t>
            </a:r>
            <a:r>
              <a:rPr lang="en-US" altLang="zh-CN" sz="2000" b="1" dirty="0">
                <a:solidFill>
                  <a:srgbClr val="FF0000"/>
                </a:solidFill>
              </a:rPr>
              <a:t>GPS</a:t>
            </a:r>
            <a:r>
              <a:rPr lang="zh-CN" altLang="en-US" sz="2000" b="1" dirty="0">
                <a:solidFill>
                  <a:srgbClr val="FF0000"/>
                </a:solidFill>
              </a:rPr>
              <a:t>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0486" name="矩形 7"/>
          <p:cNvSpPr>
            <a:spLocks noChangeArrowheads="1"/>
          </p:cNvSpPr>
          <p:nvPr/>
        </p:nvSpPr>
        <p:spPr bwMode="auto">
          <a:xfrm>
            <a:off x="546799" y="2276872"/>
            <a:ext cx="726556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 </a:t>
            </a:r>
            <a:r>
              <a:rPr lang="zh-CN" altLang="zh-CN" sz="2000" b="1" dirty="0"/>
              <a:t>随着信息技术和制造业的发展，第一代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已经越来越不能适应现代先进制造业的发展和需求。</a:t>
            </a:r>
            <a:endParaRPr lang="zh-CN" altLang="en-US" sz="2000" dirty="0"/>
          </a:p>
        </p:txBody>
      </p:sp>
      <p:sp>
        <p:nvSpPr>
          <p:cNvPr id="20487" name="TextBox 8"/>
          <p:cNvSpPr txBox="1">
            <a:spLocks noChangeArrowheads="1"/>
          </p:cNvSpPr>
          <p:nvPr/>
        </p:nvSpPr>
        <p:spPr bwMode="auto">
          <a:xfrm>
            <a:off x="971600" y="3244914"/>
            <a:ext cx="4968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  2. </a:t>
            </a:r>
            <a:r>
              <a:rPr lang="zh-CN" altLang="en-US" sz="2000" b="1" dirty="0"/>
              <a:t>第一代</a:t>
            </a:r>
            <a:r>
              <a:rPr lang="en-US" altLang="zh-CN" sz="2000" b="1" dirty="0"/>
              <a:t>GPS </a:t>
            </a:r>
            <a:r>
              <a:rPr lang="zh-CN" altLang="en-US" sz="2000" b="1" dirty="0"/>
              <a:t>存在主要的问题</a:t>
            </a:r>
            <a:endParaRPr lang="zh-CN" altLang="en-US" sz="2000" b="1" dirty="0"/>
          </a:p>
        </p:txBody>
      </p:sp>
      <p:sp>
        <p:nvSpPr>
          <p:cNvPr id="20488" name="矩形 9"/>
          <p:cNvSpPr>
            <a:spLocks noChangeArrowheads="1"/>
          </p:cNvSpPr>
          <p:nvPr/>
        </p:nvSpPr>
        <p:spPr bwMode="auto">
          <a:xfrm>
            <a:off x="636620" y="3573016"/>
            <a:ext cx="731975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 smtClean="0"/>
              <a:t>     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</a:t>
            </a:r>
            <a:r>
              <a:rPr lang="zh-CN" altLang="zh-CN" sz="2000" b="1" dirty="0"/>
              <a:t>是产品的功能和几何规范没有建立起应有的联</a:t>
            </a:r>
            <a:r>
              <a:rPr lang="zh-CN" altLang="en-US" sz="2000" b="1" dirty="0"/>
              <a:t>联系。</a:t>
            </a:r>
            <a:endParaRPr lang="en-US" altLang="zh-CN" sz="2000" b="1" dirty="0"/>
          </a:p>
          <a:p>
            <a:pPr algn="l">
              <a:lnSpc>
                <a:spcPct val="150000"/>
              </a:lnSpc>
            </a:pPr>
            <a:r>
              <a:rPr lang="zh-CN" altLang="en-US" sz="2000" b="1" dirty="0" smtClean="0"/>
              <a:t>     （</a:t>
            </a:r>
            <a:r>
              <a:rPr lang="en-US" altLang="zh-CN" sz="2000" b="1" dirty="0" smtClean="0"/>
              <a:t>2</a:t>
            </a:r>
            <a:r>
              <a:rPr lang="zh-CN" altLang="en-US" sz="2000" b="1" dirty="0"/>
              <a:t>）</a:t>
            </a:r>
            <a:r>
              <a:rPr lang="zh-CN" altLang="zh-CN" sz="2000" b="1" dirty="0"/>
              <a:t>缺乏表达各种功能和控制要求的标准规定</a:t>
            </a:r>
            <a:r>
              <a:rPr lang="zh-CN" altLang="en-US" sz="2000" b="1" dirty="0"/>
              <a:t>。</a:t>
            </a:r>
            <a:endParaRPr lang="en-US" altLang="zh-CN" sz="2000" b="1" dirty="0"/>
          </a:p>
          <a:p>
            <a:pPr algn="l">
              <a:lnSpc>
                <a:spcPct val="150000"/>
              </a:lnSpc>
            </a:pPr>
            <a:r>
              <a:rPr lang="zh-CN" altLang="en-US" sz="2000" b="1" dirty="0" smtClean="0"/>
              <a:t>     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</a:t>
            </a:r>
            <a:r>
              <a:rPr lang="zh-CN" altLang="zh-CN" sz="2000" b="1" dirty="0"/>
              <a:t>在设计过程中也没有确定的标准和规范给出相应的测</a:t>
            </a:r>
            <a:r>
              <a:rPr lang="en-US" altLang="zh-CN" sz="2000" b="1" dirty="0"/>
              <a:t> </a:t>
            </a:r>
            <a:endParaRPr lang="en-US" altLang="zh-CN" sz="2000" b="1" dirty="0"/>
          </a:p>
          <a:p>
            <a:pPr algn="l">
              <a:lnSpc>
                <a:spcPct val="150000"/>
              </a:lnSpc>
            </a:pPr>
            <a:r>
              <a:rPr lang="zh-CN" altLang="zh-CN" sz="2000" b="1" dirty="0" smtClean="0"/>
              <a:t>量</a:t>
            </a:r>
            <a:r>
              <a:rPr lang="zh-CN" altLang="zh-CN" sz="2000" b="1" dirty="0"/>
              <a:t>方法和评定准则，因而导致产品合格的评定缺乏</a:t>
            </a:r>
            <a:r>
              <a:rPr lang="zh-CN" altLang="zh-CN" sz="2000" b="1" dirty="0" smtClean="0"/>
              <a:t>唯一性</a:t>
            </a:r>
            <a:r>
              <a:rPr lang="zh-CN" altLang="zh-CN" sz="2000" b="1" dirty="0"/>
              <a:t>，造成测量评估失控。</a:t>
            </a:r>
            <a:endParaRPr lang="zh-CN" altLang="en-US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64288" y="116632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14DE3D2-3E1D-40A8-B11B-A431D42DE603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475656" y="307395"/>
            <a:ext cx="434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第 </a:t>
            </a:r>
            <a:r>
              <a:rPr lang="en-US" altLang="zh-CN" b="1" dirty="0">
                <a:latin typeface="宋体" panose="02010600030101010101" pitchFamily="2" charset="-122"/>
              </a:rPr>
              <a:t>1 </a:t>
            </a:r>
            <a:r>
              <a:rPr lang="zh-CN" altLang="en-US" b="1" dirty="0">
                <a:latin typeface="宋体" panose="02010600030101010101" pitchFamily="2" charset="-122"/>
              </a:rPr>
              <a:t>章   绪   论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91141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879248" y="764878"/>
            <a:ext cx="712264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内    容    提    要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--------------------------------------------------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9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）</a:t>
            </a:r>
            <a:endParaRPr lang="zh-CN" altLang="en-US" sz="1800" b="1" dirty="0">
              <a:solidFill>
                <a:schemeClr val="accent5">
                  <a:lumMod val="50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91142" name="Rectangl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40570" y="1052736"/>
            <a:ext cx="63741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1.1 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互换性与公差的概念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10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  <a:hlinkClick r:id="rId2" action="ppaction://hlinksldjump"/>
              </a:rPr>
              <a:t>）</a:t>
            </a:r>
            <a:endParaRPr lang="zh-CN" altLang="en-US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78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01093" y="1340768"/>
            <a:ext cx="68878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800" b="1" dirty="0"/>
              <a:t>1.1 .1 </a:t>
            </a:r>
            <a:r>
              <a:rPr lang="zh-CN" altLang="en-US" sz="1800" b="1" dirty="0"/>
              <a:t>互换性</a:t>
            </a:r>
            <a:r>
              <a:rPr lang="en-US" altLang="zh-CN" sz="1800" b="1" dirty="0" smtClean="0"/>
              <a:t>-</a:t>
            </a:r>
            <a:r>
              <a:rPr lang="en-US" altLang="zh-CN" sz="1800" dirty="0" smtClean="0"/>
              <a:t>---------------------------------------------------</a:t>
            </a:r>
            <a:r>
              <a:rPr lang="zh-CN" altLang="en-US" sz="1800" b="1" dirty="0"/>
              <a:t>（</a:t>
            </a:r>
            <a:r>
              <a:rPr lang="en-US" altLang="zh-CN" sz="1800" b="1" dirty="0"/>
              <a:t>10</a:t>
            </a:r>
            <a:r>
              <a:rPr lang="zh-CN" altLang="en-US" sz="1800" b="1" dirty="0"/>
              <a:t>）</a:t>
            </a:r>
            <a:endParaRPr lang="zh-CN" altLang="en-US" sz="1800" b="1" dirty="0"/>
          </a:p>
        </p:txBody>
      </p:sp>
      <p:sp>
        <p:nvSpPr>
          <p:cNvPr id="3079" name="Text Box 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01093" y="1628800"/>
            <a:ext cx="68878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/>
              <a:t>1.1.2  </a:t>
            </a:r>
            <a:r>
              <a:rPr lang="zh-CN" altLang="en-US" sz="1800" b="1" dirty="0"/>
              <a:t>公    差</a:t>
            </a:r>
            <a:r>
              <a:rPr lang="en-US" altLang="zh-CN" sz="1800" b="1" dirty="0" smtClean="0"/>
              <a:t>----------------------------------------------------</a:t>
            </a:r>
            <a:r>
              <a:rPr lang="zh-CN" altLang="en-US" sz="1800" b="1" dirty="0"/>
              <a:t>（</a:t>
            </a:r>
            <a:r>
              <a:rPr lang="en-US" altLang="zh-CN" sz="1800" b="1" dirty="0"/>
              <a:t>15</a:t>
            </a:r>
            <a:r>
              <a:rPr lang="zh-CN" altLang="en-US" sz="1800" b="1" dirty="0"/>
              <a:t>）</a:t>
            </a:r>
            <a:endParaRPr lang="zh-CN" altLang="en-US" sz="1800" b="1" dirty="0"/>
          </a:p>
        </p:txBody>
      </p:sp>
      <p:sp>
        <p:nvSpPr>
          <p:cNvPr id="3080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01093" y="1916832"/>
            <a:ext cx="70318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/>
              <a:t>1.1.3  </a:t>
            </a:r>
            <a:r>
              <a:rPr lang="zh-CN" altLang="en-US" sz="1800" b="1" dirty="0"/>
              <a:t>互换性的种类和互换性在机械制造中的作用</a:t>
            </a:r>
            <a:r>
              <a:rPr lang="en-US" altLang="zh-CN" sz="1800" b="1" dirty="0" smtClean="0"/>
              <a:t>----</a:t>
            </a:r>
            <a:r>
              <a:rPr lang="zh-CN" altLang="en-US" sz="1800" b="1" dirty="0"/>
              <a:t>（</a:t>
            </a:r>
            <a:r>
              <a:rPr lang="en-US" altLang="zh-CN" sz="1800" b="1" dirty="0"/>
              <a:t>16</a:t>
            </a:r>
            <a:r>
              <a:rPr lang="zh-CN" altLang="en-US" sz="1800" b="1" dirty="0"/>
              <a:t>）</a:t>
            </a:r>
            <a:endParaRPr lang="zh-CN" altLang="en-US" sz="1800" b="1" dirty="0"/>
          </a:p>
        </p:txBody>
      </p:sp>
      <p:sp>
        <p:nvSpPr>
          <p:cNvPr id="91146" name="Text Box 1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63637" y="3068960"/>
            <a:ext cx="76703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1.3  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标准化与优先数系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 - -  --  - --  --(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27)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82" name="Text 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01093" y="3356992"/>
            <a:ext cx="7054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/>
              <a:t>1.3.1 </a:t>
            </a:r>
            <a:r>
              <a:rPr lang="zh-CN" altLang="en-US" sz="1800" b="1" dirty="0"/>
              <a:t>标准化</a:t>
            </a:r>
            <a:r>
              <a:rPr lang="en-US" altLang="zh-CN" sz="1800" b="1" dirty="0" smtClean="0"/>
              <a:t>-------------------------------------------------------- (27)</a:t>
            </a:r>
            <a:endParaRPr lang="en-US" altLang="zh-CN" sz="1800" b="1" dirty="0"/>
          </a:p>
        </p:txBody>
      </p:sp>
      <p:sp>
        <p:nvSpPr>
          <p:cNvPr id="3083" name="Text Box 12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40570" y="3645024"/>
            <a:ext cx="7282830" cy="427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sz="1800" b="1" dirty="0"/>
              <a:t>1.3.2 </a:t>
            </a:r>
            <a:r>
              <a:rPr lang="zh-CN" altLang="en-US" sz="1800" b="1" dirty="0"/>
              <a:t>优先数系和优先</a:t>
            </a:r>
            <a:r>
              <a:rPr lang="zh-CN" altLang="en-US" sz="1800" b="1" dirty="0" smtClean="0"/>
              <a:t>数</a:t>
            </a:r>
            <a:r>
              <a:rPr lang="en-US" altLang="zh-CN" sz="1800" b="1" dirty="0"/>
              <a:t> </a:t>
            </a:r>
            <a:r>
              <a:rPr lang="en-US" altLang="zh-CN" sz="1800" b="1" dirty="0" smtClean="0"/>
              <a:t>GB/T321</a:t>
            </a:r>
            <a:r>
              <a:rPr lang="zh-CN" altLang="en-US" sz="1800" b="1" dirty="0"/>
              <a:t>－</a:t>
            </a:r>
            <a:r>
              <a:rPr lang="en-US" altLang="zh-CN" sz="1800" b="1" dirty="0"/>
              <a:t>2005-</a:t>
            </a:r>
            <a:r>
              <a:rPr lang="en-US" altLang="zh-CN" sz="1800" b="1" dirty="0" smtClean="0"/>
              <a:t>-------------------(</a:t>
            </a:r>
            <a:r>
              <a:rPr lang="en-US" altLang="zh-CN" sz="1800" b="1" dirty="0"/>
              <a:t>31)</a:t>
            </a:r>
            <a:endParaRPr lang="en-US" altLang="zh-CN" sz="1800" b="1" dirty="0"/>
          </a:p>
        </p:txBody>
      </p:sp>
      <p:sp>
        <p:nvSpPr>
          <p:cNvPr id="91149" name="Text Box 1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801093" y="4005064"/>
            <a:ext cx="7054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1.4  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检测技术的发展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---------------------------------------------------(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41)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0" name="Text Box 1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801093" y="4293096"/>
            <a:ext cx="7219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1.5 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本课程的特点和任务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----------------------------------------------(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42)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86" name="Text Box 1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827584" y="4869160"/>
            <a:ext cx="72479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800" b="1" dirty="0"/>
              <a:t>1.5.2  </a:t>
            </a:r>
            <a:r>
              <a:rPr lang="zh-CN" altLang="en-US" sz="1800" b="1" dirty="0"/>
              <a:t>本课程的任务</a:t>
            </a:r>
            <a:r>
              <a:rPr lang="en-US" altLang="zh-CN" sz="1800" b="1" dirty="0" smtClean="0"/>
              <a:t>-------------------------------------------------(</a:t>
            </a:r>
            <a:r>
              <a:rPr lang="en-US" altLang="zh-CN" sz="1800" b="1" dirty="0"/>
              <a:t>44)</a:t>
            </a:r>
            <a:endParaRPr lang="en-US" altLang="zh-CN" sz="1800" b="1" dirty="0"/>
          </a:p>
        </p:txBody>
      </p:sp>
      <p:sp>
        <p:nvSpPr>
          <p:cNvPr id="3087" name="Rectangle 1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01093" y="4581128"/>
            <a:ext cx="73919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800" b="1" dirty="0"/>
              <a:t>1.5.1 </a:t>
            </a:r>
            <a:r>
              <a:rPr lang="zh-CN" altLang="en-US" sz="1800" b="1" dirty="0"/>
              <a:t>本课程的特点和学习方法</a:t>
            </a:r>
            <a:r>
              <a:rPr lang="en-US" altLang="zh-CN" sz="1800" b="1" dirty="0"/>
              <a:t>(</a:t>
            </a:r>
            <a:r>
              <a:rPr lang="zh-CN" altLang="en-US" sz="1800" b="1" dirty="0"/>
              <a:t>前面已讲）</a:t>
            </a:r>
            <a:r>
              <a:rPr lang="en-US" altLang="zh-CN" sz="1800" b="1" dirty="0" smtClean="0"/>
              <a:t>------------------(</a:t>
            </a:r>
            <a:r>
              <a:rPr lang="en-US" altLang="zh-CN" sz="1800" b="1" dirty="0"/>
              <a:t>42)</a:t>
            </a:r>
            <a:endParaRPr lang="en-US" altLang="zh-CN" sz="1800" b="1" dirty="0"/>
          </a:p>
        </p:txBody>
      </p:sp>
      <p:sp>
        <p:nvSpPr>
          <p:cNvPr id="91155" name="Text Box 1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55576" y="5733256"/>
            <a:ext cx="7318325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优先数系的基本系列（常用值）表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-----------------------------------(48)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6" name="Rectangle 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55948" y="5445224"/>
            <a:ext cx="74370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课  堂  练  习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---------------------------------------------------------------(46)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8" name="Text Box 22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782496" y="5157192"/>
            <a:ext cx="73899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本章</a:t>
            </a:r>
            <a:r>
              <a:rPr lang="zh-CN" altLang="en-US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重点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-----------------------------------------------------------------</a:t>
            </a:r>
            <a:r>
              <a:rPr lang="zh-CN" altLang="en-US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45)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Rectangle 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01093" y="2204864"/>
            <a:ext cx="6734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1.2 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新一代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GPS</a:t>
            </a:r>
            <a:r>
              <a:rPr lang="zh-CN" altLang="en-US" sz="1800" b="1" dirty="0" smtClean="0">
                <a:solidFill>
                  <a:schemeClr val="accent5">
                    <a:lumMod val="50000"/>
                  </a:schemeClr>
                </a:solidFill>
              </a:rPr>
              <a:t>的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概念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</a:rPr>
              <a:t>---------------------------------------------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sz="1800" b="1" dirty="0">
                <a:solidFill>
                  <a:schemeClr val="accent5">
                    <a:lumMod val="50000"/>
                  </a:schemeClr>
                </a:solidFill>
              </a:rPr>
              <a:t>19</a:t>
            </a:r>
            <a:r>
              <a:rPr lang="zh-CN" altLang="en-US" sz="1800" b="1" dirty="0">
                <a:solidFill>
                  <a:schemeClr val="accent5">
                    <a:lumMod val="50000"/>
                  </a:schemeClr>
                </a:solidFill>
              </a:rPr>
              <a:t>）</a:t>
            </a:r>
            <a:endParaRPr lang="zh-CN" altLang="en-US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92" name="Rectangle 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827584" y="2492896"/>
            <a:ext cx="73903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800" b="1" dirty="0"/>
              <a:t>1.2 .1 </a:t>
            </a:r>
            <a:r>
              <a:rPr lang="zh-CN" altLang="en-US" sz="1800" b="1" dirty="0"/>
              <a:t>新一代</a:t>
            </a:r>
            <a:r>
              <a:rPr lang="en-US" altLang="zh-CN" sz="1800" b="1" dirty="0"/>
              <a:t>GPS</a:t>
            </a:r>
            <a:r>
              <a:rPr lang="zh-CN" altLang="en-US" sz="1800" b="1" dirty="0"/>
              <a:t>的组成</a:t>
            </a:r>
            <a:r>
              <a:rPr lang="en-US" altLang="zh-CN" sz="1800" b="1" dirty="0" smtClean="0"/>
              <a:t>-</a:t>
            </a:r>
            <a:r>
              <a:rPr lang="en-US" altLang="zh-CN" sz="1800" dirty="0" smtClean="0"/>
              <a:t>-------------------------------------</a:t>
            </a:r>
            <a:r>
              <a:rPr lang="zh-CN" altLang="en-US" sz="1800" b="1" dirty="0"/>
              <a:t>（</a:t>
            </a:r>
            <a:r>
              <a:rPr lang="en-US" altLang="zh-CN" sz="1800" b="1" dirty="0"/>
              <a:t>21</a:t>
            </a:r>
            <a:r>
              <a:rPr lang="zh-CN" altLang="en-US" sz="1800" b="1" dirty="0"/>
              <a:t>）</a:t>
            </a:r>
            <a:endParaRPr lang="zh-CN" altLang="en-US" sz="1800" b="1" dirty="0"/>
          </a:p>
        </p:txBody>
      </p:sp>
      <p:sp>
        <p:nvSpPr>
          <p:cNvPr id="3093" name="Rectangle 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01093" y="2780928"/>
            <a:ext cx="72463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1800" b="1" dirty="0"/>
              <a:t>1.2 .2 </a:t>
            </a:r>
            <a:r>
              <a:rPr lang="zh-CN" altLang="en-US" sz="1800" b="1" dirty="0"/>
              <a:t>新一代</a:t>
            </a:r>
            <a:r>
              <a:rPr lang="en-US" altLang="zh-CN" sz="1800" b="1" dirty="0"/>
              <a:t>GPS</a:t>
            </a:r>
            <a:r>
              <a:rPr lang="zh-CN" altLang="en-US" sz="1800" b="1" dirty="0"/>
              <a:t>的不确定度</a:t>
            </a:r>
            <a:r>
              <a:rPr lang="en-US" altLang="zh-CN" sz="1800" b="1" dirty="0" smtClean="0"/>
              <a:t>-</a:t>
            </a:r>
            <a:r>
              <a:rPr lang="en-US" altLang="zh-CN" sz="1800" dirty="0" smtClean="0"/>
              <a:t>-------------------------------</a:t>
            </a:r>
            <a:r>
              <a:rPr lang="zh-CN" altLang="en-US" sz="1800" b="1" dirty="0"/>
              <a:t>（</a:t>
            </a:r>
            <a:r>
              <a:rPr lang="en-US" altLang="zh-CN" sz="1800" b="1" dirty="0"/>
              <a:t>23</a:t>
            </a:r>
            <a:r>
              <a:rPr lang="zh-CN" altLang="en-US" sz="1800" b="1" dirty="0"/>
              <a:t>）</a:t>
            </a:r>
            <a:endParaRPr lang="zh-CN" altLang="en-US" sz="1800" b="1" dirty="0"/>
          </a:p>
        </p:txBody>
      </p:sp>
      <p:sp>
        <p:nvSpPr>
          <p:cNvPr id="22" name="Text Box 19">
            <a:hlinkClick r:id="rId16" action="ppaction://hlinksldjump"/>
          </p:cNvPr>
          <p:cNvSpPr txBox="1">
            <a:spLocks noChangeArrowheads="1"/>
          </p:cNvSpPr>
          <p:nvPr/>
        </p:nvSpPr>
        <p:spPr bwMode="auto">
          <a:xfrm>
            <a:off x="755576" y="6100612"/>
            <a:ext cx="7318325" cy="42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习题 一</a:t>
            </a:r>
            <a:r>
              <a:rPr lang="en-US" altLang="zh-CN" sz="1800" b="1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----------------------------------------------------------------------(52)</a:t>
            </a:r>
            <a:endParaRPr lang="en-US" altLang="zh-CN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91141" grpId="0"/>
      <p:bldP spid="91142" grpId="0"/>
      <p:bldP spid="3078" grpId="0"/>
      <p:bldP spid="3079" grpId="0"/>
      <p:bldP spid="3080" grpId="0"/>
      <p:bldP spid="91146" grpId="0"/>
      <p:bldP spid="3082" grpId="0"/>
      <p:bldP spid="3083" grpId="0"/>
      <p:bldP spid="91149" grpId="0"/>
      <p:bldP spid="91150" grpId="0"/>
      <p:bldP spid="3086" grpId="0"/>
      <p:bldP spid="3087" grpId="0"/>
      <p:bldP spid="91155" grpId="0"/>
      <p:bldP spid="91156" grpId="0"/>
      <p:bldP spid="91158" grpId="0"/>
      <p:bldP spid="20" grpId="0"/>
      <p:bldP spid="3092" grpId="0"/>
      <p:bldP spid="3093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B4A56A9-24D9-49A7-A8A7-9829E676F989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080" y="404664"/>
            <a:ext cx="7632328" cy="5562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b="1" dirty="0"/>
              <a:t> </a:t>
            </a:r>
            <a:r>
              <a:rPr lang="zh-CN" altLang="en-US" b="1" dirty="0" smtClean="0"/>
              <a:t>       </a:t>
            </a:r>
            <a:r>
              <a:rPr lang="en-US" altLang="zh-CN" b="1" dirty="0" smtClean="0"/>
              <a:t>3. </a:t>
            </a:r>
            <a:r>
              <a:rPr lang="zh-CN" altLang="en-US" b="1" dirty="0" smtClean="0"/>
              <a:t>新一代</a:t>
            </a:r>
            <a:r>
              <a:rPr lang="en-US" altLang="zh-CN" b="1" dirty="0"/>
              <a:t>GPS</a:t>
            </a:r>
            <a:r>
              <a:rPr lang="zh-CN" altLang="en-US" b="1" dirty="0"/>
              <a:t>的概念</a:t>
            </a:r>
            <a:endParaRPr lang="en-US" altLang="zh-CN" b="1" dirty="0"/>
          </a:p>
          <a:p>
            <a:pPr algn="l">
              <a:lnSpc>
                <a:spcPct val="150000"/>
              </a:lnSpc>
              <a:defRPr/>
            </a:pPr>
            <a:r>
              <a:rPr lang="en-US" altLang="zh-CN" b="1" dirty="0"/>
              <a:t>      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olidFill>
                  <a:srgbClr val="FF0000"/>
                </a:solidFill>
              </a:rPr>
              <a:t>为了</a:t>
            </a:r>
            <a:r>
              <a:rPr lang="zh-CN" altLang="zh-CN" b="1" dirty="0">
                <a:solidFill>
                  <a:srgbClr val="FF0000"/>
                </a:solidFill>
              </a:rPr>
              <a:t>解决</a:t>
            </a:r>
            <a:r>
              <a:rPr lang="zh-CN" altLang="en-US" b="1" dirty="0">
                <a:solidFill>
                  <a:srgbClr val="FF0000"/>
                </a:solidFill>
              </a:rPr>
              <a:t>第一代</a:t>
            </a:r>
            <a:r>
              <a:rPr lang="en-US" altLang="zh-CN" b="1" dirty="0">
                <a:solidFill>
                  <a:srgbClr val="FF0000"/>
                </a:solidFill>
              </a:rPr>
              <a:t>GPS </a:t>
            </a:r>
            <a:r>
              <a:rPr lang="zh-CN" altLang="en-US" b="1" dirty="0">
                <a:solidFill>
                  <a:srgbClr val="FF0000"/>
                </a:solidFill>
              </a:rPr>
              <a:t>存在的</a:t>
            </a:r>
            <a:r>
              <a:rPr lang="zh-CN" altLang="zh-CN" b="1" dirty="0">
                <a:solidFill>
                  <a:srgbClr val="FF0000"/>
                </a:solidFill>
              </a:rPr>
              <a:t>问题</a:t>
            </a:r>
            <a:r>
              <a:rPr lang="zh-CN" altLang="zh-CN" b="1" dirty="0"/>
              <a:t>，国际标准化组织（</a:t>
            </a:r>
            <a:r>
              <a:rPr lang="en-US" altLang="zh-CN" b="1" dirty="0"/>
              <a:t>ISO</a:t>
            </a:r>
            <a:r>
              <a:rPr lang="zh-CN" altLang="zh-CN" b="1" dirty="0"/>
              <a:t>）研究和建立了一个基于信息技术，以计量数学为基础的，适应</a:t>
            </a:r>
            <a:r>
              <a:rPr lang="en-US" altLang="zh-CN" b="1" dirty="0"/>
              <a:t>CAD</a:t>
            </a:r>
            <a:r>
              <a:rPr lang="zh-CN" altLang="zh-CN" b="1" dirty="0"/>
              <a:t>（计算机辅助设计）</a:t>
            </a:r>
            <a:r>
              <a:rPr lang="en-US" altLang="zh-CN" b="1" dirty="0"/>
              <a:t>/CAM</a:t>
            </a:r>
            <a:r>
              <a:rPr lang="zh-CN" altLang="zh-CN" b="1" dirty="0"/>
              <a:t>（计算机辅助制造）</a:t>
            </a:r>
            <a:r>
              <a:rPr lang="en-US" altLang="zh-CN" b="1" dirty="0"/>
              <a:t>/CAT(</a:t>
            </a:r>
            <a:r>
              <a:rPr lang="zh-CN" altLang="zh-CN" b="1" dirty="0"/>
              <a:t>计算机辅助公差设计</a:t>
            </a:r>
            <a:r>
              <a:rPr lang="en-US" altLang="zh-CN" b="1" dirty="0"/>
              <a:t>)/CAE</a:t>
            </a:r>
            <a:r>
              <a:rPr lang="zh-CN" altLang="zh-CN" b="1" dirty="0"/>
              <a:t>（计算机辅助工程实验</a:t>
            </a:r>
            <a:r>
              <a:rPr lang="en-US" altLang="zh-CN" b="1" dirty="0"/>
              <a:t>)</a:t>
            </a:r>
            <a:r>
              <a:rPr lang="zh-CN" altLang="zh-CN" b="1" dirty="0"/>
              <a:t>等技术发展的新一代的</a:t>
            </a:r>
            <a:r>
              <a:rPr lang="en-US" altLang="zh-CN" b="1" dirty="0"/>
              <a:t>GPS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l">
              <a:lnSpc>
                <a:spcPct val="150000"/>
              </a:lnSpc>
              <a:defRPr/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把规范（设计）过程与认证（计量）过程联系起来，并用不确定度的传递关系将产品的功能，规范 ，制造，测量，认证等环节集成一体，从而解决了第一代的</a:t>
            </a:r>
            <a:r>
              <a:rPr lang="en-US" altLang="zh-CN" b="1" dirty="0"/>
              <a:t>GPS</a:t>
            </a:r>
            <a:r>
              <a:rPr lang="zh-CN" altLang="zh-CN" b="1" dirty="0"/>
              <a:t>存在的问题。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4E2C9C-D623-4BC0-9CEA-CA146893ACB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611882" y="260648"/>
            <a:ext cx="7704534" cy="6116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 smtClean="0"/>
              <a:t>         1.2.1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的组成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国际标准体系由基础标准、通用标准、补充标准和综合标准组成</a:t>
            </a:r>
            <a:r>
              <a:rPr lang="zh-CN" altLang="zh-CN" b="1" dirty="0" smtClean="0"/>
              <a:t>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</a:t>
            </a:r>
            <a:r>
              <a:rPr lang="en-US" altLang="zh-CN" b="1" dirty="0" smtClean="0"/>
              <a:t>     </a:t>
            </a:r>
            <a:r>
              <a:rPr lang="en-US" altLang="zh-CN" b="1" dirty="0"/>
              <a:t>1.  </a:t>
            </a:r>
            <a:r>
              <a:rPr lang="zh-CN" altLang="zh-CN" b="1" dirty="0"/>
              <a:t>基础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en-US" altLang="zh-CN" b="1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  </a:t>
            </a:r>
            <a:r>
              <a:rPr lang="zh-CN" altLang="zh-CN" b="1" dirty="0"/>
              <a:t>基础</a:t>
            </a:r>
            <a:r>
              <a:rPr lang="en-US" altLang="zh-CN" b="1" dirty="0"/>
              <a:t>GPS</a:t>
            </a:r>
            <a:r>
              <a:rPr lang="zh-CN" altLang="zh-CN" b="1" dirty="0"/>
              <a:t>标准是建立新一代</a:t>
            </a:r>
            <a:r>
              <a:rPr lang="en-US" altLang="zh-CN" b="1" dirty="0"/>
              <a:t>GPS</a:t>
            </a:r>
            <a:r>
              <a:rPr lang="zh-CN" altLang="zh-CN" b="1" dirty="0"/>
              <a:t>标准体系的基础和总体规划的依据</a:t>
            </a:r>
            <a:r>
              <a:rPr lang="zh-CN" altLang="zh-CN" b="1" dirty="0" smtClean="0"/>
              <a:t>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</a:t>
            </a:r>
            <a:r>
              <a:rPr lang="en-US" altLang="zh-CN" b="1" dirty="0" smtClean="0"/>
              <a:t>    2</a:t>
            </a:r>
            <a:r>
              <a:rPr lang="en-US" altLang="zh-CN" b="1" dirty="0"/>
              <a:t>.  </a:t>
            </a:r>
            <a:r>
              <a:rPr lang="zh-CN" altLang="zh-CN" b="1" dirty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 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标准是新一代</a:t>
            </a:r>
            <a:r>
              <a:rPr lang="en-US" altLang="zh-CN" b="1" dirty="0"/>
              <a:t>GPS</a:t>
            </a:r>
            <a:r>
              <a:rPr lang="zh-CN" altLang="zh-CN" b="1" dirty="0"/>
              <a:t>的主体，它是确定零件</a:t>
            </a:r>
            <a:r>
              <a:rPr lang="zh-CN" altLang="zh-CN" b="1" dirty="0" smtClean="0"/>
              <a:t>不同几何</a:t>
            </a:r>
            <a:r>
              <a:rPr lang="zh-CN" altLang="zh-CN" b="1" dirty="0"/>
              <a:t>要素在图样上表示的规则、定义和检验原则等</a:t>
            </a:r>
            <a:r>
              <a:rPr lang="zh-CN" altLang="zh-CN" b="1" dirty="0" smtClean="0"/>
              <a:t>标准</a:t>
            </a:r>
            <a:r>
              <a:rPr lang="zh-CN" altLang="en-US" b="1" dirty="0" smtClean="0"/>
              <a:t>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</a:t>
            </a:r>
            <a:r>
              <a:rPr lang="zh-CN" altLang="zh-CN" b="1" dirty="0" smtClean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标准的矩阵如表</a:t>
            </a:r>
            <a:r>
              <a:rPr lang="en-US" altLang="zh-CN" b="1" dirty="0"/>
              <a:t>1.1</a:t>
            </a:r>
            <a:r>
              <a:rPr lang="zh-CN" altLang="zh-CN" b="1" dirty="0"/>
              <a:t>所示。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755576" y="3832352"/>
            <a:ext cx="7056784" cy="197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b="1" dirty="0"/>
              <a:t>         </a:t>
            </a:r>
            <a:r>
              <a:rPr lang="zh-CN" altLang="en-US" sz="2000" b="1" dirty="0">
                <a:solidFill>
                  <a:schemeClr val="tx2"/>
                </a:solidFill>
              </a:rPr>
              <a:t>表</a:t>
            </a:r>
            <a:r>
              <a:rPr lang="zh-CN" altLang="en-US" sz="2000" b="1" dirty="0"/>
              <a:t>中</a:t>
            </a:r>
            <a:r>
              <a:rPr lang="zh-CN" altLang="en-US" sz="2000" b="1" dirty="0">
                <a:solidFill>
                  <a:srgbClr val="C00000"/>
                </a:solidFill>
              </a:rPr>
              <a:t>行</a:t>
            </a:r>
            <a:r>
              <a:rPr lang="zh-CN" altLang="en-US" sz="2000" b="1" dirty="0"/>
              <a:t>是零件几何要素的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特征。</a:t>
            </a:r>
            <a:endParaRPr lang="en-US" altLang="zh-CN" sz="2000" b="1" dirty="0"/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/>
              <a:t>         </a:t>
            </a:r>
            <a:r>
              <a:rPr lang="zh-CN" altLang="en-US" sz="2000" b="1" dirty="0">
                <a:solidFill>
                  <a:srgbClr val="C00000"/>
                </a:solidFill>
              </a:rPr>
              <a:t>列</a:t>
            </a:r>
            <a:r>
              <a:rPr lang="zh-CN" altLang="en-US" sz="2000" b="1" dirty="0"/>
              <a:t>是有关几何要素特征在图样上表示的一系列的</a:t>
            </a:r>
            <a:r>
              <a:rPr lang="zh-CN" altLang="en-US" sz="2000" b="1" dirty="0">
                <a:solidFill>
                  <a:srgbClr val="FF0000"/>
                </a:solidFill>
              </a:rPr>
              <a:t>标准</a:t>
            </a:r>
            <a:r>
              <a:rPr lang="zh-CN" altLang="en-US" sz="2000" b="1" dirty="0"/>
              <a:t>。</a:t>
            </a:r>
            <a:endParaRPr lang="en-US" altLang="zh-CN" sz="2000" b="1" dirty="0"/>
          </a:p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/>
              <a:t>         这些标准包括：几何特征在图样上表达的规则，公差的定义，测量和认证的规则以及计量器具的要求等标准。</a:t>
            </a:r>
            <a:endParaRPr lang="zh-CN" altLang="en-US" sz="2000" b="1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7964"/>
            <a:ext cx="7056784" cy="324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1"/>
          <p:cNvSpPr txBox="1"/>
          <p:nvPr/>
        </p:nvSpPr>
        <p:spPr bwMode="auto">
          <a:xfrm>
            <a:off x="7203504" y="21401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fld id="{F9252C3D-8FC6-461F-9FC0-0BDEBE3BFAF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BA1E6F2-7C5B-46B9-B3D8-B6F72C7E1640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584" y="1033566"/>
            <a:ext cx="7273876" cy="43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</a:t>
            </a:r>
            <a:r>
              <a:rPr lang="en-US" altLang="zh-CN" b="1" dirty="0" smtClean="0"/>
              <a:t>  </a:t>
            </a:r>
            <a:r>
              <a:rPr lang="en-US" altLang="zh-CN" sz="2000" b="1" dirty="0" smtClean="0"/>
              <a:t>3</a:t>
            </a:r>
            <a:r>
              <a:rPr lang="en-US" altLang="zh-CN" sz="2000" b="1" dirty="0"/>
              <a:t>.  </a:t>
            </a:r>
            <a:r>
              <a:rPr lang="zh-CN" altLang="zh-CN" sz="2000" b="1" dirty="0"/>
              <a:t>补充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</a:t>
            </a:r>
            <a:endParaRPr lang="zh-CN" altLang="zh-CN" sz="2000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 </a:t>
            </a:r>
            <a:r>
              <a:rPr lang="zh-CN" altLang="zh-CN" sz="2000" b="1" dirty="0" smtClean="0"/>
              <a:t>补充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标准是对通用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标准在要素特定范畴的补充规定的标准。例如一些与加工类型有关标准，如切削加工、铸造、焊接等。还有一些与几何特征有关标准，如螺纹、键、齿轮等。</a:t>
            </a:r>
            <a:endParaRPr lang="zh-CN" altLang="zh-CN" sz="2000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</a:t>
            </a:r>
            <a:r>
              <a:rPr lang="en-US" altLang="zh-CN" sz="2000" b="1" dirty="0" smtClean="0"/>
              <a:t>    4</a:t>
            </a:r>
            <a:r>
              <a:rPr lang="en-US" altLang="zh-CN" sz="2000" b="1" dirty="0"/>
              <a:t>.  </a:t>
            </a:r>
            <a:r>
              <a:rPr lang="zh-CN" altLang="zh-CN" sz="2000" b="1" dirty="0"/>
              <a:t>综合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</a:t>
            </a:r>
            <a:endParaRPr lang="zh-CN" altLang="zh-CN" sz="2000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 smtClean="0"/>
              <a:t>         </a:t>
            </a:r>
            <a:r>
              <a:rPr lang="zh-CN" altLang="zh-CN" sz="2000" b="1" dirty="0" smtClean="0"/>
              <a:t>综合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标准是通用原则和定义的标准。如测量的基准温度、几何特征、尺寸、公差、通用计量学名词术语与定义，测量不确定度的评估等。它直接或间接地影响通用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和补充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标准。</a:t>
            </a:r>
            <a:endParaRPr lang="zh-CN" altLang="zh-CN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08A4C-88E3-4517-9527-951409196DFE}" type="slidenum">
              <a:rPr lang="en-US" altLang="zh-CN" smtClean="0"/>
            </a:fld>
            <a:endParaRPr lang="en-US" altLang="zh-CN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576" y="575970"/>
            <a:ext cx="756084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</a:t>
            </a:r>
            <a:r>
              <a:rPr lang="en-US" altLang="zh-CN" sz="2000" b="1" dirty="0" smtClean="0"/>
              <a:t>1.2.2 </a:t>
            </a:r>
            <a:r>
              <a:rPr lang="zh-CN" altLang="zh-CN" sz="2000" b="1" dirty="0"/>
              <a:t>新一代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的不确定度</a:t>
            </a:r>
            <a:endParaRPr lang="zh-CN" altLang="zh-CN" sz="2000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</a:t>
            </a:r>
            <a:r>
              <a:rPr lang="en-US" altLang="zh-CN" sz="2000" b="1" dirty="0" smtClean="0"/>
              <a:t> 1</a:t>
            </a:r>
            <a:r>
              <a:rPr lang="en-US" altLang="zh-CN" sz="2000" b="1" dirty="0"/>
              <a:t>.  </a:t>
            </a:r>
            <a:r>
              <a:rPr lang="zh-CN" altLang="en-US" sz="2000" b="1" dirty="0"/>
              <a:t>不确定度的含义</a:t>
            </a:r>
            <a:endParaRPr lang="en-US" altLang="zh-CN" sz="2000" b="1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 </a:t>
            </a:r>
            <a:r>
              <a:rPr lang="zh-CN" altLang="zh-CN" sz="2000" b="1" dirty="0"/>
              <a:t>新一代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标准使用不确定度的传递关系将产品的功能，规范，制造，测量及认证等集成一体，以此对不同层次和不同精度要求的产品规范、制造和检验等资源进行合理高效地分配。 </a:t>
            </a:r>
            <a:endParaRPr lang="zh-CN" altLang="zh-CN" sz="20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5576" y="3068960"/>
            <a:ext cx="734481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</a:t>
            </a:r>
            <a:r>
              <a:rPr lang="zh-CN" altLang="zh-CN" sz="2000" b="1" dirty="0" smtClean="0"/>
              <a:t>新一代</a:t>
            </a:r>
            <a:r>
              <a:rPr lang="en-US" altLang="zh-CN" sz="2000" b="1" dirty="0"/>
              <a:t>GPS</a:t>
            </a:r>
            <a:r>
              <a:rPr lang="zh-CN" altLang="zh-CN" sz="2000" b="1" dirty="0"/>
              <a:t>的不确定度分相关不确定度和依从不确定度。依从不确定度分规范不确定度和测量不确定度。测量不确定度分方法不确定度和执行不确定度。而相关不确定度和依从不确定度组成总体不确定度。各种不确定度之间的关系如图</a:t>
            </a:r>
            <a:r>
              <a:rPr lang="en-US" altLang="zh-CN" sz="2000" b="1" dirty="0"/>
              <a:t>1.1</a:t>
            </a:r>
            <a:r>
              <a:rPr lang="zh-CN" altLang="zh-CN" sz="2000" b="1" dirty="0"/>
              <a:t>所示</a:t>
            </a:r>
            <a:r>
              <a:rPr lang="zh-CN" altLang="en-US" sz="2000" b="1" dirty="0"/>
              <a:t>。</a:t>
            </a:r>
            <a:endParaRPr lang="zh-CN" altLang="zh-CN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A08E3F-1285-4C13-ADDB-1B94C8A313F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079488" y="332656"/>
            <a:ext cx="6985024" cy="2837929"/>
            <a:chOff x="394965" y="2492896"/>
            <a:chExt cx="8075939" cy="3730343"/>
          </a:xfrm>
        </p:grpSpPr>
        <p:pic>
          <p:nvPicPr>
            <p:cNvPr id="25607" name="Picture 1" descr="不确定度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965" y="2492896"/>
              <a:ext cx="8075939" cy="3324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矩形 5"/>
            <p:cNvSpPr>
              <a:spLocks noChangeArrowheads="1"/>
            </p:cNvSpPr>
            <p:nvPr/>
          </p:nvSpPr>
          <p:spPr bwMode="auto">
            <a:xfrm>
              <a:off x="1187333" y="5616399"/>
              <a:ext cx="6030416" cy="60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b="1" dirty="0"/>
                <a:t> </a:t>
              </a:r>
              <a:r>
                <a:rPr lang="zh-CN" altLang="zh-CN" sz="2000" b="1" dirty="0"/>
                <a:t>图</a:t>
              </a:r>
              <a:r>
                <a:rPr lang="en-US" altLang="zh-CN" sz="2000" b="1" dirty="0"/>
                <a:t>1.1  </a:t>
              </a:r>
              <a:r>
                <a:rPr lang="zh-CN" altLang="zh-CN" sz="2000" b="1" dirty="0"/>
                <a:t>新一代</a:t>
              </a:r>
              <a:r>
                <a:rPr lang="en-US" altLang="zh-CN" sz="2000" b="1" dirty="0"/>
                <a:t>GPS</a:t>
              </a:r>
              <a:r>
                <a:rPr lang="zh-CN" altLang="zh-CN" sz="2000" b="1" dirty="0"/>
                <a:t>不确定度之间的关系</a:t>
              </a:r>
              <a:endParaRPr lang="zh-CN" altLang="zh-CN" sz="2000" dirty="0"/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99592" y="3068960"/>
            <a:ext cx="7128792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/>
              <a:t>         </a:t>
            </a:r>
            <a:r>
              <a:rPr lang="en-US" altLang="zh-CN" sz="2000" b="1" dirty="0"/>
              <a:t>2.  </a:t>
            </a:r>
            <a:r>
              <a:rPr lang="zh-CN" altLang="en-US" sz="2000" b="1" dirty="0">
                <a:solidFill>
                  <a:schemeClr val="tx2"/>
                </a:solidFill>
              </a:rPr>
              <a:t>不确定度作用</a:t>
            </a:r>
            <a:r>
              <a:rPr lang="en-US" altLang="zh-CN" sz="2000" b="1" dirty="0">
                <a:solidFill>
                  <a:schemeClr val="tx2"/>
                </a:solidFill>
              </a:rPr>
              <a:t>        </a:t>
            </a:r>
            <a:endParaRPr lang="en-US" altLang="zh-CN" sz="2000" b="1" dirty="0">
              <a:solidFill>
                <a:schemeClr val="tx2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 </a:t>
            </a:r>
            <a:r>
              <a:rPr lang="zh-CN" altLang="zh-CN" sz="2000" b="1" dirty="0"/>
              <a:t>例如，为了保证产品的某项功能，要进行规范设计，但是这个规范设计不能完全保证产品的功能，这就产生了规范和功能的差异，用相关不确定度来表示这个差异的程度。</a:t>
            </a:r>
            <a:endParaRPr lang="zh-CN" altLang="zh-CN" sz="2000" b="1" dirty="0"/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        </a:t>
            </a:r>
            <a:r>
              <a:rPr lang="zh-CN" altLang="zh-CN" sz="2000" b="1" dirty="0"/>
              <a:t>又如用某种方法得到一个测量结果，但是这个测量结果不是被测量的真实值，因为任何测量都是有误差的，那么就用测量不确定度来表示这个测量结果和真实结果的差异程度。</a:t>
            </a:r>
            <a:r>
              <a:rPr lang="en-US" altLang="zh-CN" sz="2000" b="1" dirty="0"/>
              <a:t> </a:t>
            </a:r>
            <a:endParaRPr lang="zh-CN" altLang="zh-CN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E3962B-F0AB-4C54-BF24-D4355D8C4485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1882" y="260648"/>
            <a:ext cx="7416502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/>
              <a:t>        </a:t>
            </a:r>
            <a:r>
              <a:rPr lang="zh-CN" altLang="en-US" b="1" dirty="0">
                <a:solidFill>
                  <a:srgbClr val="CC0000"/>
                </a:solidFill>
              </a:rPr>
              <a:t>新一代</a:t>
            </a:r>
            <a:r>
              <a:rPr lang="en-US" altLang="zh-CN" b="1" dirty="0">
                <a:solidFill>
                  <a:srgbClr val="CC0000"/>
                </a:solidFill>
              </a:rPr>
              <a:t>GPS </a:t>
            </a:r>
            <a:r>
              <a:rPr lang="zh-CN" altLang="en-US" b="1" dirty="0">
                <a:solidFill>
                  <a:srgbClr val="CC0000"/>
                </a:solidFill>
              </a:rPr>
              <a:t>与第一代</a:t>
            </a:r>
            <a:r>
              <a:rPr lang="en-US" altLang="zh-CN" b="1" dirty="0">
                <a:solidFill>
                  <a:srgbClr val="CC0000"/>
                </a:solidFill>
              </a:rPr>
              <a:t>GPS </a:t>
            </a:r>
            <a:r>
              <a:rPr lang="zh-CN" altLang="en-US" b="1" dirty="0">
                <a:solidFill>
                  <a:srgbClr val="CC0000"/>
                </a:solidFill>
              </a:rPr>
              <a:t>关系：</a:t>
            </a:r>
            <a:endParaRPr lang="en-US" altLang="zh-CN" b="1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标准体系是基于信息化，以计量数学为基础的几何产品技术规范，因此它的理论框架应适应数字化的要求。它的主要内容包括表面模型，几何要素，要素的操作及规范与认证操作等。</a:t>
            </a:r>
            <a:r>
              <a:rPr lang="en-US" altLang="zh-CN" b="1" dirty="0"/>
              <a:t>         </a:t>
            </a:r>
            <a:endParaRPr lang="zh-CN" altLang="zh-CN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1560" y="3068960"/>
            <a:ext cx="7272808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标准体系与传统的几何技术规范是继承，发展和创新的关系，而在理论基础与体系结构上，则发生了根本性的变化。标志着标准和计量进入了一个全新的阶段。</a:t>
            </a:r>
            <a:endParaRPr lang="zh-CN" altLang="zh-CN" dirty="0"/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D51EF85-BFA7-4224-BE7C-FFA6400D1DD6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905000" y="304800"/>
            <a:ext cx="5259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1.3  </a:t>
            </a:r>
            <a:r>
              <a:rPr lang="zh-CN" altLang="en-US" b="1" dirty="0"/>
              <a:t>标准化与优先数系</a:t>
            </a:r>
            <a:endParaRPr lang="zh-CN" altLang="en-US" b="1" dirty="0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122164" y="836613"/>
            <a:ext cx="40259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1.3.1 </a:t>
            </a:r>
            <a:r>
              <a:rPr lang="zh-CN" altLang="en-US" sz="2000" b="1" dirty="0"/>
              <a:t>标准化</a:t>
            </a:r>
            <a:endParaRPr lang="zh-CN" altLang="en-US" sz="2000" b="1" dirty="0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67544" y="2276872"/>
            <a:ext cx="712879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dirty="0"/>
              <a:t>        </a:t>
            </a:r>
            <a:r>
              <a:rPr lang="zh-CN" altLang="en-US" sz="2000" dirty="0">
                <a:solidFill>
                  <a:srgbClr val="C00000"/>
                </a:solidFill>
              </a:rPr>
              <a:t>“</a:t>
            </a:r>
            <a:r>
              <a:rPr lang="zh-CN" altLang="en-US" sz="2000" b="1" dirty="0">
                <a:solidFill>
                  <a:srgbClr val="C00000"/>
                </a:solidFill>
              </a:rPr>
              <a:t>为在一定范围内获得最佳秩序，对现实问题或潜在问题制定共同使用和重复使用的条款的活动”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37299" y="1268413"/>
            <a:ext cx="80041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dirty="0"/>
              <a:t>       </a:t>
            </a:r>
            <a:r>
              <a:rPr lang="zh-CN" altLang="en-US" sz="2000" b="1" dirty="0">
                <a:solidFill>
                  <a:srgbClr val="FF3300"/>
                </a:solidFill>
              </a:rPr>
              <a:t>标准化是互换性生产的基础</a:t>
            </a:r>
            <a:r>
              <a:rPr lang="zh-CN" altLang="en-US" sz="2000" b="1" dirty="0"/>
              <a:t>，没有标准化就没有互换性。</a:t>
            </a:r>
            <a:endParaRPr lang="zh-CN" altLang="en-US" sz="2000" b="1" dirty="0"/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1043806" y="1772816"/>
            <a:ext cx="5976466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1. </a:t>
            </a:r>
            <a:r>
              <a:rPr lang="zh-CN" altLang="en-US" sz="2000" b="1" dirty="0"/>
              <a:t>标准化定义（</a:t>
            </a:r>
            <a:r>
              <a:rPr lang="zh-CN" altLang="en-US" sz="2000" b="1" dirty="0">
                <a:solidFill>
                  <a:srgbClr val="CC0000"/>
                </a:solidFill>
              </a:rPr>
              <a:t>根据</a:t>
            </a:r>
            <a:r>
              <a:rPr lang="en-US" altLang="zh-CN" sz="2000" b="1" dirty="0">
                <a:solidFill>
                  <a:srgbClr val="CC0000"/>
                </a:solidFill>
              </a:rPr>
              <a:t>GB/T 20000.1—2014</a:t>
            </a:r>
            <a:r>
              <a:rPr lang="zh-CN" altLang="en-US" sz="2000" b="1" dirty="0"/>
              <a:t>）：</a:t>
            </a:r>
            <a:endParaRPr lang="zh-CN" altLang="en-US" sz="2000" b="1" dirty="0"/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755576" y="3645024"/>
            <a:ext cx="6840760" cy="1296144"/>
          </a:xfrm>
          <a:prstGeom prst="wedgeRoundRectCallout">
            <a:avLst>
              <a:gd name="adj1" fmla="val -3810"/>
              <a:gd name="adj2" fmla="val -95426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000000"/>
                </a:solidFill>
              </a:rPr>
              <a:t>        </a:t>
            </a:r>
            <a:r>
              <a:rPr lang="zh-CN" altLang="en-US" sz="2000" b="1" dirty="0" smtClean="0">
                <a:solidFill>
                  <a:srgbClr val="000000"/>
                </a:solidFill>
              </a:rPr>
              <a:t>由</a:t>
            </a:r>
            <a:r>
              <a:rPr lang="zh-CN" altLang="en-US" sz="2000" b="1" dirty="0">
                <a:solidFill>
                  <a:srgbClr val="000000"/>
                </a:solidFill>
              </a:rPr>
              <a:t>定义可见，标准化是个活动过程：是</a:t>
            </a:r>
            <a:r>
              <a:rPr lang="zh-CN" altLang="en-US" sz="2000" b="1" dirty="0">
                <a:solidFill>
                  <a:srgbClr val="CC0000"/>
                </a:solidFill>
              </a:rPr>
              <a:t>制定</a:t>
            </a:r>
            <a:r>
              <a:rPr lang="zh-CN" altLang="en-US" sz="2000" b="1" dirty="0">
                <a:solidFill>
                  <a:srgbClr val="000000"/>
                </a:solidFill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</a:rPr>
              <a:t>贯彻、</a:t>
            </a:r>
            <a:r>
              <a:rPr lang="zh-CN" altLang="en-US" sz="2000" b="1" dirty="0">
                <a:solidFill>
                  <a:srgbClr val="CC0000"/>
                </a:solidFill>
              </a:rPr>
              <a:t>修订</a:t>
            </a:r>
            <a:r>
              <a:rPr lang="zh-CN" altLang="en-US" sz="2000" b="1" dirty="0">
                <a:solidFill>
                  <a:srgbClr val="FF0000"/>
                </a:solidFill>
              </a:rPr>
              <a:t>标准</a:t>
            </a:r>
            <a:r>
              <a:rPr lang="zh-CN" altLang="en-US" sz="2000" b="1" dirty="0">
                <a:solidFill>
                  <a:srgbClr val="000000"/>
                </a:solidFill>
              </a:rPr>
              <a:t>，循环往复，不断提高，以促进国民经济全面发展的</a:t>
            </a:r>
            <a:r>
              <a:rPr lang="zh-CN" altLang="en-US" sz="2000" b="1" dirty="0">
                <a:solidFill>
                  <a:srgbClr val="FF00FF"/>
                </a:solidFill>
              </a:rPr>
              <a:t>全过程</a:t>
            </a:r>
            <a:r>
              <a:rPr lang="zh-CN" altLang="en-US" sz="2000" b="1" dirty="0">
                <a:solidFill>
                  <a:srgbClr val="000000"/>
                </a:solidFill>
              </a:rPr>
              <a:t>，是实现互换性的基础。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47118" name="AutoShape 14"/>
          <p:cNvSpPr>
            <a:spLocks noChangeArrowheads="1"/>
          </p:cNvSpPr>
          <p:nvPr/>
        </p:nvSpPr>
        <p:spPr bwMode="auto">
          <a:xfrm>
            <a:off x="1763688" y="5013176"/>
            <a:ext cx="4103662" cy="1080120"/>
          </a:xfrm>
          <a:prstGeom prst="triangle">
            <a:avLst>
              <a:gd name="adj" fmla="val 49022"/>
            </a:avLst>
          </a:prstGeom>
          <a:solidFill>
            <a:srgbClr val="CCFFFF"/>
          </a:solidFill>
          <a:ln w="38100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/>
              <a:t>动态发展过程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711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utoUpdateAnimBg="0" build="p"/>
      <p:bldP spid="47109" grpId="0" autoUpdateAnimBg="0" build="p"/>
      <p:bldP spid="47110" grpId="0" autoUpdateAnimBg="0"/>
      <p:bldP spid="47112" grpId="0" autoUpdateAnimBg="0"/>
      <p:bldP spid="47113" grpId="0" autoUpdateAnimBg="0" build="p"/>
      <p:bldP spid="47116" grpId="0" animBg="1" autoUpdateAnimBg="0"/>
      <p:bldP spid="47118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6D29460-9BC1-4CFC-B4A6-E4A2399390ED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404293" y="375047"/>
            <a:ext cx="6336059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2. </a:t>
            </a:r>
            <a:r>
              <a:rPr lang="zh-CN" altLang="en-US" b="1" dirty="0"/>
              <a:t>标准定义（</a:t>
            </a:r>
            <a:r>
              <a:rPr lang="zh-CN" altLang="en-US" b="1" dirty="0">
                <a:solidFill>
                  <a:srgbClr val="CC0000"/>
                </a:solidFill>
              </a:rPr>
              <a:t>根据</a:t>
            </a:r>
            <a:r>
              <a:rPr lang="en-US" altLang="zh-CN" b="1" dirty="0">
                <a:solidFill>
                  <a:srgbClr val="CC0000"/>
                </a:solidFill>
              </a:rPr>
              <a:t>GB/T 20000.1—2014</a:t>
            </a:r>
            <a:r>
              <a:rPr lang="zh-CN" altLang="en-US" b="1" dirty="0"/>
              <a:t>）：</a:t>
            </a:r>
            <a:endParaRPr lang="zh-CN" altLang="en-US" b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44773" y="965744"/>
            <a:ext cx="7311603" cy="130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dirty="0"/>
              <a:t>        </a:t>
            </a:r>
            <a:r>
              <a:rPr lang="zh-CN" altLang="en-US" dirty="0">
                <a:solidFill>
                  <a:srgbClr val="C00000"/>
                </a:solidFill>
              </a:rPr>
              <a:t>“</a:t>
            </a:r>
            <a:r>
              <a:rPr lang="zh-CN" altLang="en-US" b="1" dirty="0">
                <a:solidFill>
                  <a:srgbClr val="C00000"/>
                </a:solidFill>
              </a:rPr>
              <a:t>为在一定范围内获得最佳秩序，经协商一致制定，并由公认机构批准共同使用和重复使用的一种规范性文件。</a:t>
            </a:r>
            <a:r>
              <a:rPr lang="zh-CN" altLang="en-US" b="1" dirty="0">
                <a:solidFill>
                  <a:srgbClr val="C00000"/>
                </a:solidFill>
                <a:sym typeface="+mn-ea"/>
              </a:rPr>
              <a:t>”</a:t>
            </a:r>
            <a:endParaRPr lang="zh-CN" altLang="en-US" b="1" dirty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55886" y="2204864"/>
            <a:ext cx="7300490" cy="1902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en-US" altLang="zh-CN" dirty="0" smtClean="0"/>
              <a:t>  </a:t>
            </a:r>
            <a:r>
              <a:rPr lang="zh-CN" altLang="en-US" b="1" dirty="0"/>
              <a:t>标准应以科学、技术和经验综合成果为基础，以促进最佳社会效益为目的。</a:t>
            </a:r>
            <a:endParaRPr lang="en-US" altLang="zh-CN" b="1" dirty="0"/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CC0000"/>
                </a:solidFill>
              </a:rPr>
              <a:t>       </a:t>
            </a:r>
            <a:r>
              <a:rPr lang="zh-CN" altLang="en-US" b="1" dirty="0"/>
              <a:t>标准的制订是与当前科学技术水平和生产实践相关，所以标准要不断地修订和更新。 </a:t>
            </a:r>
            <a:r>
              <a:rPr lang="en-US" altLang="zh-CN" b="1" dirty="0"/>
              <a:t>        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43930" y="4077072"/>
            <a:ext cx="6336382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在</a:t>
            </a:r>
            <a:r>
              <a:rPr lang="zh-CN" altLang="en-US" sz="2800" b="1" dirty="0">
                <a:solidFill>
                  <a:srgbClr val="C00000"/>
                </a:solidFill>
              </a:rPr>
              <a:t>执行各项标准时，应以最新颁布的标准为准则。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4" grpId="0" bldLvl="0" animBg="1" autoUpdateAnimBg="0"/>
      <p:bldP spid="5" grpId="0" autoUpdateAnimBg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EC0372D-4C18-4371-88A1-4167FF80A7A7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897632" y="316894"/>
            <a:ext cx="41036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3. </a:t>
            </a:r>
            <a:r>
              <a:rPr lang="zh-CN" altLang="en-US" sz="2000" b="1" dirty="0"/>
              <a:t>标准分类</a:t>
            </a:r>
            <a:endParaRPr lang="zh-CN" altLang="en-US" sz="2000" b="1" dirty="0"/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658506" y="748694"/>
            <a:ext cx="64706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）按</a:t>
            </a:r>
            <a:r>
              <a:rPr lang="zh-CN" altLang="en-US" sz="2000" b="1" dirty="0">
                <a:solidFill>
                  <a:srgbClr val="CC0000"/>
                </a:solidFill>
              </a:rPr>
              <a:t>一般分</a:t>
            </a:r>
            <a:r>
              <a:rPr lang="zh-CN" altLang="en-US" sz="2000" b="1" dirty="0"/>
              <a:t>：</a:t>
            </a:r>
            <a:r>
              <a:rPr lang="zh-CN" altLang="en-US" sz="2000" b="1" dirty="0">
                <a:solidFill>
                  <a:srgbClr val="CC0000"/>
                </a:solidFill>
              </a:rPr>
              <a:t>技术标准</a:t>
            </a:r>
            <a:r>
              <a:rPr lang="zh-CN" altLang="en-US" sz="2000" b="1" dirty="0"/>
              <a:t>、管理标准和工作标准。</a:t>
            </a:r>
            <a:endParaRPr lang="zh-CN" altLang="en-US" sz="2000" b="1" dirty="0"/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467420" y="2348880"/>
            <a:ext cx="741694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000" b="1" dirty="0"/>
              <a:t>   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）按</a:t>
            </a:r>
            <a:r>
              <a:rPr lang="zh-CN" altLang="en-US" sz="2000" b="1" dirty="0">
                <a:solidFill>
                  <a:srgbClr val="CC0000"/>
                </a:solidFill>
              </a:rPr>
              <a:t>作用范围分</a:t>
            </a:r>
            <a:r>
              <a:rPr lang="zh-CN" altLang="en-US" sz="2000" b="1" dirty="0"/>
              <a:t>：国际标准、国家标准、专业标准、地方标准和企业标准。</a:t>
            </a:r>
            <a:endParaRPr lang="zh-CN" altLang="en-US" sz="2000" b="1" dirty="0"/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824793" y="1156682"/>
            <a:ext cx="64090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zh-CN" altLang="en-US" sz="2000" b="1" dirty="0"/>
              <a:t>本课程中所涉及的三十多个标准属于技术标准。</a:t>
            </a:r>
            <a:endParaRPr lang="zh-CN" altLang="en-US" sz="2000" b="1" dirty="0"/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323528" y="1556792"/>
            <a:ext cx="757829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2000" b="1" dirty="0">
                <a:solidFill>
                  <a:srgbClr val="FF3300"/>
                </a:solidFill>
              </a:rPr>
              <a:t>      </a:t>
            </a:r>
            <a:r>
              <a:rPr lang="en-US" altLang="zh-CN" sz="2000" b="1" dirty="0" smtClean="0">
                <a:solidFill>
                  <a:srgbClr val="FF3300"/>
                </a:solidFill>
              </a:rPr>
              <a:t>   </a:t>
            </a:r>
            <a:r>
              <a:rPr lang="zh-CN" altLang="en-US" sz="2000" b="1" dirty="0" smtClean="0">
                <a:solidFill>
                  <a:srgbClr val="FF3300"/>
                </a:solidFill>
              </a:rPr>
              <a:t>技术</a:t>
            </a:r>
            <a:r>
              <a:rPr lang="zh-CN" altLang="en-US" sz="2000" b="1" dirty="0">
                <a:solidFill>
                  <a:srgbClr val="FF3300"/>
                </a:solidFill>
              </a:rPr>
              <a:t>标准</a:t>
            </a:r>
            <a:r>
              <a:rPr lang="zh-CN" altLang="en-US" sz="2000" b="1" dirty="0"/>
              <a:t>是指以生产实践和科学实验为基础，由有关方面协调制定，并经一定程序批准后，在一定范围内具有约束力的</a:t>
            </a:r>
            <a:r>
              <a:rPr lang="zh-CN" altLang="en-US" sz="2000" b="1" dirty="0">
                <a:solidFill>
                  <a:srgbClr val="FF3300"/>
                </a:solidFill>
              </a:rPr>
              <a:t>法规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grpSp>
        <p:nvGrpSpPr>
          <p:cNvPr id="73748" name="Group 20"/>
          <p:cNvGrpSpPr/>
          <p:nvPr/>
        </p:nvGrpSpPr>
        <p:grpSpPr bwMode="auto">
          <a:xfrm>
            <a:off x="827689" y="3493136"/>
            <a:ext cx="1646809" cy="2524711"/>
            <a:chOff x="608" y="1745"/>
            <a:chExt cx="1143" cy="1753"/>
          </a:xfrm>
        </p:grpSpPr>
        <p:sp>
          <p:nvSpPr>
            <p:cNvPr id="30746" name="Rectangle 21"/>
            <p:cNvSpPr>
              <a:spLocks noChangeArrowheads="1"/>
            </p:cNvSpPr>
            <p:nvPr/>
          </p:nvSpPr>
          <p:spPr bwMode="auto">
            <a:xfrm>
              <a:off x="608" y="2300"/>
              <a:ext cx="1143" cy="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b="1" dirty="0">
                  <a:latin typeface="宋体" panose="02010600030101010101" pitchFamily="2" charset="-122"/>
                </a:rPr>
                <a:t>按应用</a:t>
              </a:r>
              <a:endParaRPr lang="zh-CN" altLang="en-US" b="1" dirty="0">
                <a:latin typeface="宋体" panose="02010600030101010101" pitchFamily="2" charset="-122"/>
              </a:endParaRPr>
            </a:p>
            <a:p>
              <a:pPr algn="l"/>
              <a:r>
                <a:rPr lang="zh-CN" altLang="en-US" b="1" dirty="0">
                  <a:solidFill>
                    <a:srgbClr val="FF3300"/>
                  </a:solidFill>
                  <a:latin typeface="宋体" panose="02010600030101010101" pitchFamily="2" charset="-122"/>
                </a:rPr>
                <a:t>范围</a:t>
              </a:r>
              <a:r>
                <a:rPr lang="zh-CN" altLang="en-US" b="1" dirty="0">
                  <a:latin typeface="宋体" panose="02010600030101010101" pitchFamily="2" charset="-122"/>
                </a:rPr>
                <a:t>分</a:t>
              </a:r>
              <a:endParaRPr lang="zh-CN" altLang="en-US" b="1" dirty="0">
                <a:latin typeface="宋体" panose="02010600030101010101" pitchFamily="2" charset="-122"/>
              </a:endParaRPr>
            </a:p>
          </p:txBody>
        </p:sp>
        <p:sp>
          <p:nvSpPr>
            <p:cNvPr id="30747" name="AutoShape 22"/>
            <p:cNvSpPr/>
            <p:nvPr/>
          </p:nvSpPr>
          <p:spPr bwMode="auto">
            <a:xfrm>
              <a:off x="1408" y="1745"/>
              <a:ext cx="319" cy="1753"/>
            </a:xfrm>
            <a:prstGeom prst="leftBrace">
              <a:avLst>
                <a:gd name="adj1" fmla="val 509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3751" name="Group 23"/>
          <p:cNvGrpSpPr/>
          <p:nvPr/>
        </p:nvGrpSpPr>
        <p:grpSpPr bwMode="auto">
          <a:xfrm>
            <a:off x="2411760" y="3069407"/>
            <a:ext cx="1839913" cy="958850"/>
            <a:chOff x="2129" y="1466"/>
            <a:chExt cx="1159" cy="604"/>
          </a:xfrm>
        </p:grpSpPr>
        <p:sp>
          <p:nvSpPr>
            <p:cNvPr id="30744" name="Text Box 24"/>
            <p:cNvSpPr txBox="1">
              <a:spLocks noChangeArrowheads="1"/>
            </p:cNvSpPr>
            <p:nvPr/>
          </p:nvSpPr>
          <p:spPr bwMode="auto">
            <a:xfrm>
              <a:off x="2129" y="1602"/>
              <a:ext cx="11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663300"/>
                  </a:solidFill>
                </a:rPr>
                <a:t>国际标准</a:t>
              </a:r>
              <a:endParaRPr lang="zh-CN" altLang="en-US" b="1" dirty="0">
                <a:solidFill>
                  <a:srgbClr val="663300"/>
                </a:solidFill>
              </a:endParaRPr>
            </a:p>
          </p:txBody>
        </p:sp>
        <p:sp>
          <p:nvSpPr>
            <p:cNvPr id="30745" name="AutoShape 25"/>
            <p:cNvSpPr/>
            <p:nvPr/>
          </p:nvSpPr>
          <p:spPr bwMode="auto">
            <a:xfrm>
              <a:off x="3030" y="1466"/>
              <a:ext cx="258" cy="604"/>
            </a:xfrm>
            <a:prstGeom prst="leftBrace">
              <a:avLst>
                <a:gd name="adj1" fmla="val 1442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754" name="Text Box 26"/>
          <p:cNvSpPr txBox="1">
            <a:spLocks noChangeArrowheads="1"/>
          </p:cNvSpPr>
          <p:nvPr/>
        </p:nvSpPr>
        <p:spPr bwMode="auto">
          <a:xfrm>
            <a:off x="4217319" y="3284736"/>
            <a:ext cx="333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IEC</a:t>
            </a:r>
            <a:r>
              <a:rPr lang="zh-CN" altLang="en-US" b="1"/>
              <a:t>：电工委员会</a:t>
            </a:r>
            <a:endParaRPr lang="zh-CN" altLang="en-US" b="1"/>
          </a:p>
        </p:txBody>
      </p:sp>
      <p:sp>
        <p:nvSpPr>
          <p:cNvPr id="73755" name="Text Box 27"/>
          <p:cNvSpPr txBox="1">
            <a:spLocks noChangeArrowheads="1"/>
          </p:cNvSpPr>
          <p:nvPr/>
        </p:nvSpPr>
        <p:spPr bwMode="auto">
          <a:xfrm>
            <a:off x="4168106" y="3716536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ITU</a:t>
            </a:r>
            <a:r>
              <a:rPr lang="zh-CN" altLang="en-US" b="1">
                <a:latin typeface="宋体" panose="02010600030101010101" pitchFamily="2" charset="-122"/>
              </a:rPr>
              <a:t>：电信联盟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73756" name="Text Box 28"/>
          <p:cNvSpPr txBox="1">
            <a:spLocks noChangeArrowheads="1"/>
          </p:cNvSpPr>
          <p:nvPr/>
        </p:nvSpPr>
        <p:spPr bwMode="auto">
          <a:xfrm>
            <a:off x="4168106" y="2852936"/>
            <a:ext cx="3352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宋体" panose="02010600030101010101" pitchFamily="2" charset="-122"/>
              </a:rPr>
              <a:t>ISO: 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标准化组织</a:t>
            </a:r>
            <a:endParaRPr lang="zh-CN" altLang="en-US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3757" name="Group 29"/>
          <p:cNvGrpSpPr/>
          <p:nvPr/>
        </p:nvGrpSpPr>
        <p:grpSpPr bwMode="auto">
          <a:xfrm>
            <a:off x="2483198" y="4509840"/>
            <a:ext cx="2171700" cy="582612"/>
            <a:chOff x="2011" y="2519"/>
            <a:chExt cx="1368" cy="367"/>
          </a:xfrm>
        </p:grpSpPr>
        <p:sp>
          <p:nvSpPr>
            <p:cNvPr id="30742" name="Text Box 30"/>
            <p:cNvSpPr txBox="1">
              <a:spLocks noChangeArrowheads="1"/>
            </p:cNvSpPr>
            <p:nvPr/>
          </p:nvSpPr>
          <p:spPr bwMode="auto">
            <a:xfrm>
              <a:off x="2011" y="2576"/>
              <a:ext cx="1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663300"/>
                  </a:solidFill>
                </a:rPr>
                <a:t>国家标准</a:t>
              </a:r>
              <a:endParaRPr lang="zh-CN" altLang="en-US" b="1" dirty="0">
                <a:solidFill>
                  <a:srgbClr val="663300"/>
                </a:solidFill>
              </a:endParaRPr>
            </a:p>
          </p:txBody>
        </p:sp>
        <p:sp>
          <p:nvSpPr>
            <p:cNvPr id="30743" name="AutoShape 31"/>
            <p:cNvSpPr/>
            <p:nvPr/>
          </p:nvSpPr>
          <p:spPr bwMode="auto">
            <a:xfrm>
              <a:off x="2919" y="2519"/>
              <a:ext cx="160" cy="367"/>
            </a:xfrm>
            <a:prstGeom prst="leftBrace">
              <a:avLst>
                <a:gd name="adj1" fmla="val 1911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4211960" y="4314599"/>
            <a:ext cx="3352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</a:rPr>
              <a:t>GB</a:t>
            </a:r>
            <a:r>
              <a:rPr lang="zh-CN" altLang="en-US" b="1" dirty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GB/T</a:t>
            </a:r>
            <a:r>
              <a:rPr lang="zh-CN" altLang="en-US" b="1" dirty="0">
                <a:solidFill>
                  <a:srgbClr val="FF3300"/>
                </a:solidFill>
              </a:rPr>
              <a:t>、</a:t>
            </a:r>
            <a:r>
              <a:rPr lang="en-US" altLang="zh-CN" dirty="0"/>
              <a:t>GB/Z</a:t>
            </a:r>
            <a:endParaRPr lang="en-US" altLang="zh-CN" dirty="0"/>
          </a:p>
        </p:txBody>
      </p:sp>
      <p:sp>
        <p:nvSpPr>
          <p:cNvPr id="73761" name="Text Box 33"/>
          <p:cNvSpPr txBox="1">
            <a:spLocks noChangeArrowheads="1"/>
          </p:cNvSpPr>
          <p:nvPr/>
        </p:nvSpPr>
        <p:spPr bwMode="auto">
          <a:xfrm>
            <a:off x="4246885" y="4765449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</a:rPr>
              <a:t>GJB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grpSp>
        <p:nvGrpSpPr>
          <p:cNvPr id="73762" name="Group 34"/>
          <p:cNvGrpSpPr/>
          <p:nvPr/>
        </p:nvGrpSpPr>
        <p:grpSpPr bwMode="auto">
          <a:xfrm>
            <a:off x="5299477" y="4592538"/>
            <a:ext cx="2088280" cy="1428750"/>
            <a:chOff x="3936" y="2064"/>
            <a:chExt cx="1632" cy="1584"/>
          </a:xfrm>
        </p:grpSpPr>
        <p:sp>
          <p:nvSpPr>
            <p:cNvPr id="30740" name="AutoShape 35"/>
            <p:cNvSpPr>
              <a:spLocks noChangeArrowheads="1"/>
            </p:cNvSpPr>
            <p:nvPr/>
          </p:nvSpPr>
          <p:spPr bwMode="auto">
            <a:xfrm>
              <a:off x="3936" y="2496"/>
              <a:ext cx="1632" cy="11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3 w 21600"/>
                <a:gd name="T13" fmla="*/ 2269 h 21600"/>
                <a:gd name="T14" fmla="*/ 16557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b="1" dirty="0">
                  <a:solidFill>
                    <a:srgbClr val="FF3300"/>
                  </a:solidFill>
                </a:rPr>
                <a:t>标准化指导</a:t>
              </a:r>
              <a:endParaRPr lang="zh-CN" altLang="en-US" sz="2000" b="1" dirty="0">
                <a:solidFill>
                  <a:srgbClr val="FF3300"/>
                </a:solidFill>
              </a:endParaRPr>
            </a:p>
            <a:p>
              <a:r>
                <a:rPr lang="zh-CN" altLang="en-US" sz="2000" b="1" dirty="0">
                  <a:solidFill>
                    <a:srgbClr val="FF3300"/>
                  </a:solidFill>
                </a:rPr>
                <a:t>性技术文件</a:t>
              </a:r>
              <a:endParaRPr lang="zh-CN" altLang="en-US" sz="2000" b="1" dirty="0">
                <a:solidFill>
                  <a:srgbClr val="FF3300"/>
                </a:solidFill>
              </a:endParaRPr>
            </a:p>
          </p:txBody>
        </p:sp>
        <p:sp>
          <p:nvSpPr>
            <p:cNvPr id="30741" name="Line 36"/>
            <p:cNvSpPr>
              <a:spLocks noChangeShapeType="1"/>
            </p:cNvSpPr>
            <p:nvPr/>
          </p:nvSpPr>
          <p:spPr bwMode="auto">
            <a:xfrm flipH="1">
              <a:off x="4752" y="2064"/>
              <a:ext cx="0" cy="57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65" name="Text Box 37"/>
          <p:cNvSpPr txBox="1">
            <a:spLocks noChangeArrowheads="1"/>
          </p:cNvSpPr>
          <p:nvPr/>
        </p:nvSpPr>
        <p:spPr bwMode="auto">
          <a:xfrm>
            <a:off x="2364606" y="5013176"/>
            <a:ext cx="2711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zh-CN" altLang="en-US" b="1" dirty="0"/>
              <a:t>省市部标准</a:t>
            </a:r>
            <a:endParaRPr lang="zh-CN" altLang="en-US" b="1" dirty="0"/>
          </a:p>
          <a:p>
            <a:pPr algn="l" eaLnBrk="1" hangingPunct="1"/>
            <a:r>
              <a:rPr lang="zh-CN" altLang="en-US" b="1" dirty="0"/>
              <a:t>（专业标准）</a:t>
            </a:r>
            <a:endParaRPr lang="zh-CN" altLang="en-US" b="1" dirty="0"/>
          </a:p>
        </p:txBody>
      </p:sp>
      <p:sp>
        <p:nvSpPr>
          <p:cNvPr id="73766" name="Text Box 38"/>
          <p:cNvSpPr txBox="1">
            <a:spLocks noChangeArrowheads="1"/>
          </p:cNvSpPr>
          <p:nvPr/>
        </p:nvSpPr>
        <p:spPr bwMode="auto">
          <a:xfrm>
            <a:off x="2483768" y="5733256"/>
            <a:ext cx="2747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企业标准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73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utoUpdateAnimBg="0" build="p"/>
      <p:bldP spid="73736" grpId="0" autoUpdateAnimBg="0" build="p"/>
      <p:bldP spid="73737" grpId="0" autoUpdateAnimBg="0" build="p"/>
      <p:bldP spid="73743" grpId="0" autoUpdateAnimBg="0" build="p"/>
      <p:bldP spid="73744" grpId="0" autoUpdateAnimBg="0"/>
      <p:bldP spid="73754" grpId="0" autoUpdateAnimBg="0"/>
      <p:bldP spid="73755" grpId="0" autoUpdateAnimBg="0"/>
      <p:bldP spid="73756" grpId="0" bldLvl="0" animBg="1" autoUpdateAnimBg="0"/>
      <p:bldP spid="73760" grpId="0" bldLvl="0" animBg="1" autoUpdateAnimBg="0"/>
      <p:bldP spid="73761" grpId="0" autoUpdateAnimBg="0"/>
      <p:bldP spid="73765" grpId="0" autoUpdateAnimBg="0"/>
      <p:bldP spid="7376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8E9664-6B91-4492-A82A-11CB3282EF9A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259632" y="1268760"/>
            <a:ext cx="6696744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 </a:t>
            </a:r>
            <a:r>
              <a:rPr lang="en-US" altLang="zh-CN" sz="3600" b="1" dirty="0" smtClean="0"/>
              <a:t>       </a:t>
            </a:r>
            <a:r>
              <a:rPr lang="zh-CN" altLang="en-US" sz="3600" b="1" dirty="0" smtClean="0"/>
              <a:t>首先</a:t>
            </a:r>
            <a:r>
              <a:rPr lang="zh-CN" altLang="en-US" sz="3600" b="1" dirty="0"/>
              <a:t>介绍本课程的</a:t>
            </a:r>
            <a:r>
              <a:rPr lang="zh-CN" altLang="en-US" sz="3600" b="1" dirty="0">
                <a:solidFill>
                  <a:srgbClr val="FF3300"/>
                </a:solidFill>
              </a:rPr>
              <a:t>性质</a:t>
            </a:r>
            <a:r>
              <a:rPr lang="zh-CN" altLang="en-US" sz="3600" b="1" dirty="0" smtClean="0"/>
              <a:t>、</a:t>
            </a:r>
            <a:endParaRPr lang="en-US" altLang="zh-CN" sz="3600" b="1" dirty="0" smtClean="0"/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  特点、学习方法</a:t>
            </a:r>
            <a:r>
              <a:rPr lang="zh-CN" altLang="en-US" sz="3600" dirty="0"/>
              <a:t>、</a:t>
            </a:r>
            <a:r>
              <a:rPr lang="zh-CN" altLang="en-US" sz="3600" b="1" dirty="0"/>
              <a:t>本课程</a:t>
            </a:r>
            <a:r>
              <a:rPr lang="zh-CN" altLang="en-US" sz="3600" b="1" dirty="0" smtClean="0"/>
              <a:t>的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           </a:t>
            </a:r>
            <a:endParaRPr lang="en-US" altLang="zh-CN" sz="3600" b="1" dirty="0" smtClean="0"/>
          </a:p>
          <a:p>
            <a:pPr eaLnBrk="1" hangingPunct="1"/>
            <a:endParaRPr lang="en-US" altLang="zh-CN" sz="3600" b="1" dirty="0" smtClean="0">
              <a:solidFill>
                <a:srgbClr val="CC0000"/>
              </a:solidFill>
            </a:endParaRPr>
          </a:p>
          <a:p>
            <a:pPr eaLnBrk="1" hangingPunct="1"/>
            <a:r>
              <a:rPr lang="en-US" altLang="zh-CN" sz="3600" b="1" dirty="0" smtClean="0">
                <a:solidFill>
                  <a:srgbClr val="CC0000"/>
                </a:solidFill>
              </a:rPr>
              <a:t>     </a:t>
            </a:r>
            <a:r>
              <a:rPr lang="zh-CN" altLang="en-US" sz="3600" b="1" dirty="0" smtClean="0">
                <a:solidFill>
                  <a:srgbClr val="CC0000"/>
                </a:solidFill>
              </a:rPr>
              <a:t>任务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主要内容</a:t>
            </a:r>
            <a:endParaRPr lang="zh-CN" altLang="en-US" sz="3600" b="1" dirty="0">
              <a:solidFill>
                <a:srgbClr val="CC0000"/>
              </a:solidFill>
            </a:endParaRPr>
          </a:p>
          <a:p>
            <a:pPr eaLnBrk="1" hangingPunct="1"/>
            <a:endParaRPr lang="en-US" altLang="zh-CN" sz="36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8A88001-B651-4D02-BBC8-0E8F8B72AA26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043485" y="404664"/>
            <a:ext cx="6264819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）按标准</a:t>
            </a:r>
            <a:r>
              <a:rPr lang="zh-CN" altLang="en-US" sz="2000" b="1" dirty="0">
                <a:solidFill>
                  <a:srgbClr val="CC0000"/>
                </a:solidFill>
              </a:rPr>
              <a:t>在标准系统中的地位分</a:t>
            </a:r>
            <a:r>
              <a:rPr lang="zh-CN" altLang="en-US" sz="2000" b="1" dirty="0" smtClean="0"/>
              <a:t>：</a:t>
            </a:r>
            <a:endParaRPr lang="en-US" altLang="zh-CN" sz="2000" b="1" dirty="0" smtClean="0"/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</a:t>
            </a:r>
            <a:r>
              <a:rPr lang="zh-CN" altLang="en-US" sz="2000" b="1" dirty="0" smtClean="0"/>
              <a:t>基础</a:t>
            </a:r>
            <a:r>
              <a:rPr lang="zh-CN" altLang="en-US" sz="2000" b="1" dirty="0"/>
              <a:t>标准和一般标准。</a:t>
            </a:r>
            <a:endParaRPr lang="zh-CN" altLang="en-US" sz="2000" b="1" dirty="0"/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1043310" y="1196975"/>
            <a:ext cx="583294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4</a:t>
            </a:r>
            <a:r>
              <a:rPr lang="zh-CN" altLang="en-US" sz="2000" b="1" dirty="0"/>
              <a:t>）按标准的</a:t>
            </a:r>
            <a:r>
              <a:rPr lang="zh-CN" altLang="en-US" sz="2000" b="1" dirty="0">
                <a:solidFill>
                  <a:srgbClr val="CC0000"/>
                </a:solidFill>
              </a:rPr>
              <a:t>法律属性分</a:t>
            </a:r>
            <a:r>
              <a:rPr lang="zh-CN" altLang="en-US" sz="2000" b="1" dirty="0" smtClean="0"/>
              <a:t>：</a:t>
            </a:r>
            <a:endParaRPr lang="en-US" altLang="zh-CN" sz="2000" b="1" dirty="0" smtClean="0"/>
          </a:p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</a:t>
            </a:r>
            <a:r>
              <a:rPr lang="zh-CN" altLang="en-US" sz="2000" b="1" dirty="0" smtClean="0"/>
              <a:t>强制性</a:t>
            </a:r>
            <a:r>
              <a:rPr lang="zh-CN" altLang="en-US" sz="2000" b="1" dirty="0"/>
              <a:t>标准和推荐性标准。</a:t>
            </a:r>
            <a:endParaRPr lang="zh-CN" altLang="en-US" sz="2000" b="1" dirty="0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611560" y="2132856"/>
            <a:ext cx="74168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b="1" dirty="0">
                <a:solidFill>
                  <a:srgbClr val="CC0000"/>
                </a:solidFill>
              </a:rPr>
              <a:t>   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      </a:t>
            </a:r>
            <a:r>
              <a:rPr lang="en-US" altLang="zh-CN" sz="2000" b="1" dirty="0">
                <a:solidFill>
                  <a:srgbClr val="CC0000"/>
                </a:solidFill>
                <a:latin typeface="宋体" panose="02010600030101010101" pitchFamily="2" charset="-122"/>
              </a:rPr>
              <a:t>① </a:t>
            </a:r>
            <a:r>
              <a:rPr lang="zh-CN" altLang="en-US" sz="2000" b="1" dirty="0">
                <a:solidFill>
                  <a:srgbClr val="CC0000"/>
                </a:solidFill>
              </a:rPr>
              <a:t>强制性标准如</a:t>
            </a:r>
            <a:r>
              <a:rPr lang="zh-CN" altLang="en-US" sz="2000" b="1" dirty="0" smtClean="0">
                <a:solidFill>
                  <a:srgbClr val="CC0000"/>
                </a:solidFill>
              </a:rPr>
              <a:t>：</a:t>
            </a:r>
            <a:endParaRPr lang="en-US" altLang="zh-CN" sz="2000" b="1" dirty="0" smtClean="0">
              <a:solidFill>
                <a:srgbClr val="CC000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 b="1" dirty="0">
                <a:solidFill>
                  <a:srgbClr val="CC0000"/>
                </a:solidFill>
              </a:rPr>
              <a:t> 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        </a:t>
            </a:r>
            <a:r>
              <a:rPr lang="zh-CN" altLang="en-US" sz="2000" b="1" dirty="0" smtClean="0"/>
              <a:t>保障</a:t>
            </a:r>
            <a:r>
              <a:rPr lang="zh-CN" altLang="en-US" sz="2000" b="1" dirty="0"/>
              <a:t>人体健康，人身、财产安全的标准</a:t>
            </a:r>
            <a:r>
              <a:rPr lang="zh-CN" altLang="en-US" sz="2000" b="1" dirty="0" smtClean="0"/>
              <a:t>和法律</a:t>
            </a:r>
            <a:r>
              <a:rPr lang="zh-CN" altLang="en-US" sz="2000" b="1" dirty="0"/>
              <a:t>、行政法规规定强制执行的标准。国家强制性标准用代号</a:t>
            </a:r>
            <a:r>
              <a:rPr lang="zh-CN" altLang="en-US" sz="2000" b="1" dirty="0">
                <a:solidFill>
                  <a:srgbClr val="CC0000"/>
                </a:solidFill>
              </a:rPr>
              <a:t>“</a:t>
            </a:r>
            <a:r>
              <a:rPr lang="en-US" altLang="zh-CN" sz="2000" b="1" dirty="0">
                <a:solidFill>
                  <a:srgbClr val="CC0000"/>
                </a:solidFill>
              </a:rPr>
              <a:t>GB”</a:t>
            </a:r>
            <a:r>
              <a:rPr lang="zh-CN" altLang="en-US" sz="2000" b="1" dirty="0"/>
              <a:t>表示。</a:t>
            </a:r>
            <a:endParaRPr lang="zh-CN" altLang="en-US" sz="2000" b="1" dirty="0"/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611560" y="3333185"/>
            <a:ext cx="709309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b="1" dirty="0">
                <a:solidFill>
                  <a:srgbClr val="CC0000"/>
                </a:solidFill>
              </a:rPr>
              <a:t> 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        </a:t>
            </a:r>
            <a:r>
              <a:rPr lang="en-US" altLang="zh-CN" sz="2000" b="1" dirty="0">
                <a:solidFill>
                  <a:srgbClr val="CC0000"/>
                </a:solidFill>
                <a:latin typeface="宋体" panose="02010600030101010101" pitchFamily="2" charset="-122"/>
              </a:rPr>
              <a:t>②</a:t>
            </a:r>
            <a:r>
              <a:rPr lang="en-US" altLang="zh-CN" sz="2000" b="1" dirty="0">
                <a:solidFill>
                  <a:srgbClr val="CC0000"/>
                </a:solidFill>
              </a:rPr>
              <a:t> </a:t>
            </a:r>
            <a:r>
              <a:rPr lang="zh-CN" altLang="en-US" sz="2000" b="1" dirty="0">
                <a:solidFill>
                  <a:srgbClr val="CC0000"/>
                </a:solidFill>
              </a:rPr>
              <a:t>推荐性标准：</a:t>
            </a:r>
            <a:r>
              <a:rPr lang="zh-CN" altLang="en-US" sz="2000" b="1" dirty="0"/>
              <a:t>除强制性标准外的标准都是推荐性标准。</a:t>
            </a:r>
            <a:endParaRPr lang="zh-CN" altLang="en-US" sz="2000" b="1" dirty="0"/>
          </a:p>
          <a:p>
            <a:pPr algn="l">
              <a:lnSpc>
                <a:spcPct val="120000"/>
              </a:lnSpc>
            </a:pPr>
            <a:r>
              <a:rPr lang="zh-CN" altLang="en-US" sz="2000" b="1" dirty="0"/>
              <a:t>  </a:t>
            </a:r>
            <a:r>
              <a:rPr lang="zh-CN" altLang="en-US" sz="2000" b="1" dirty="0" smtClean="0"/>
              <a:t>       推荐</a:t>
            </a:r>
            <a:r>
              <a:rPr lang="zh-CN" altLang="en-US" sz="2000" b="1" dirty="0"/>
              <a:t>性标准不具有法律的约束力，但当一经被采用，或在 </a:t>
            </a:r>
            <a:r>
              <a:rPr lang="zh-CN" altLang="en-US" sz="2000" b="1" dirty="0" smtClean="0"/>
              <a:t>合同</a:t>
            </a:r>
            <a:r>
              <a:rPr lang="zh-CN" altLang="en-US" sz="2000" b="1" dirty="0"/>
              <a:t>中被引用，则被采用或被引用的那部分内容，就应</a:t>
            </a:r>
            <a:r>
              <a:rPr lang="zh-CN" altLang="en-US" sz="2000" b="1" dirty="0" smtClean="0"/>
              <a:t>严格</a:t>
            </a:r>
            <a:r>
              <a:rPr lang="zh-CN" altLang="en-US" sz="2000" b="1" dirty="0"/>
              <a:t>执行，受合同法或有关经济法的约束。国家推荐性标准用代号“</a:t>
            </a:r>
            <a:r>
              <a:rPr lang="en-US" altLang="zh-CN" sz="2000" b="1" dirty="0">
                <a:solidFill>
                  <a:srgbClr val="CC0000"/>
                </a:solidFill>
              </a:rPr>
              <a:t>GB/T</a:t>
            </a:r>
            <a:r>
              <a:rPr lang="en-US" altLang="zh-CN" sz="2000" b="1" dirty="0"/>
              <a:t>”</a:t>
            </a:r>
            <a:r>
              <a:rPr lang="zh-CN" altLang="en-US" sz="2000" b="1" dirty="0"/>
              <a:t>表示。</a:t>
            </a:r>
            <a:endParaRPr lang="zh-CN" altLang="en-US" sz="2000" b="1" dirty="0"/>
          </a:p>
        </p:txBody>
      </p:sp>
      <p:sp>
        <p:nvSpPr>
          <p:cNvPr id="9" name="圆角矩形 8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95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95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95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utoUpdateAnimBg="0" build="p"/>
      <p:bldP spid="95238" grpId="0" autoUpdateAnimBg="0" build="p"/>
      <p:bldP spid="95239" grpId="0"/>
      <p:bldP spid="952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0E0F9F-6372-49D8-8755-134B1E68E787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1101080" y="297462"/>
            <a:ext cx="6279232" cy="537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b="1" dirty="0"/>
              <a:t>1.3.2 </a:t>
            </a:r>
            <a:r>
              <a:rPr lang="zh-CN" altLang="en-US" b="1" dirty="0"/>
              <a:t>优先数系和优先数</a:t>
            </a:r>
            <a:r>
              <a:rPr lang="en-US" altLang="zh-CN" b="1" dirty="0"/>
              <a:t>—GB/T 321</a:t>
            </a:r>
            <a:r>
              <a:rPr lang="zh-CN" altLang="en-US" b="1" dirty="0"/>
              <a:t>－</a:t>
            </a:r>
            <a:r>
              <a:rPr lang="en-US" altLang="zh-CN" b="1" dirty="0"/>
              <a:t>2005</a:t>
            </a:r>
            <a:endParaRPr lang="en-US" altLang="zh-CN" b="1" dirty="0"/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395982" y="3284984"/>
            <a:ext cx="748838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且项值中</a:t>
            </a:r>
            <a:r>
              <a:rPr lang="zh-CN" altLang="en-US" b="1" dirty="0">
                <a:solidFill>
                  <a:srgbClr val="FF3300"/>
                </a:solidFill>
              </a:rPr>
              <a:t>含有</a:t>
            </a:r>
            <a:r>
              <a:rPr lang="en-US" altLang="zh-CN" b="1" dirty="0">
                <a:solidFill>
                  <a:srgbClr val="FF3300"/>
                </a:solidFill>
              </a:rPr>
              <a:t>10</a:t>
            </a:r>
            <a:r>
              <a:rPr lang="zh-CN" altLang="en-US" b="1" dirty="0"/>
              <a:t>的整数幂的理论等比数列导出的一组</a:t>
            </a:r>
            <a:r>
              <a:rPr lang="zh-CN" altLang="en-US" b="1" dirty="0">
                <a:solidFill>
                  <a:srgbClr val="FF3300"/>
                </a:solidFill>
              </a:rPr>
              <a:t>近似等比数列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grpSp>
        <p:nvGrpSpPr>
          <p:cNvPr id="49181" name="Group 29"/>
          <p:cNvGrpSpPr/>
          <p:nvPr/>
        </p:nvGrpSpPr>
        <p:grpSpPr bwMode="auto">
          <a:xfrm>
            <a:off x="1070509" y="1772816"/>
            <a:ext cx="5048250" cy="461963"/>
            <a:chOff x="528" y="672"/>
            <a:chExt cx="3180" cy="291"/>
          </a:xfrm>
        </p:grpSpPr>
        <p:sp>
          <p:nvSpPr>
            <p:cNvPr id="32779" name="Text Box 5"/>
            <p:cNvSpPr txBox="1">
              <a:spLocks noChangeArrowheads="1"/>
            </p:cNvSpPr>
            <p:nvPr/>
          </p:nvSpPr>
          <p:spPr bwMode="auto">
            <a:xfrm>
              <a:off x="528" y="672"/>
              <a:ext cx="171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dirty="0"/>
                <a:t> </a:t>
              </a:r>
              <a:r>
                <a:rPr lang="en-US" altLang="zh-CN" b="1" dirty="0">
                  <a:latin typeface="宋体" panose="02010600030101010101" pitchFamily="2" charset="-122"/>
                </a:rPr>
                <a:t>1.</a:t>
              </a:r>
              <a:r>
                <a:rPr lang="zh-CN" altLang="en-US" b="1" dirty="0">
                  <a:latin typeface="宋体" panose="02010600030101010101" pitchFamily="2" charset="-122"/>
                </a:rPr>
                <a:t>优先数系</a:t>
              </a:r>
              <a:r>
                <a:rPr lang="en-US" altLang="zh-CN" dirty="0"/>
                <a:t>—</a:t>
              </a:r>
              <a:endParaRPr lang="en-US" altLang="zh-CN" dirty="0">
                <a:latin typeface="宋体" panose="02010600030101010101" pitchFamily="2" charset="-122"/>
              </a:endParaRPr>
            </a:p>
          </p:txBody>
        </p:sp>
        <p:sp>
          <p:nvSpPr>
            <p:cNvPr id="32780" name="Text Box 23"/>
            <p:cNvSpPr txBox="1">
              <a:spLocks noChangeArrowheads="1"/>
            </p:cNvSpPr>
            <p:nvPr/>
          </p:nvSpPr>
          <p:spPr bwMode="auto">
            <a:xfrm>
              <a:off x="1844" y="672"/>
              <a:ext cx="186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3300"/>
                  </a:solidFill>
                  <a:latin typeface="宋体" panose="02010600030101010101" pitchFamily="2" charset="-122"/>
                </a:rPr>
                <a:t>十进几何级数</a:t>
              </a:r>
              <a:endParaRPr lang="zh-CN" altLang="en-US" b="1" dirty="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918269" y="2348880"/>
            <a:ext cx="39417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anose="02010600030101010101" pitchFamily="2" charset="-122"/>
              </a:rPr>
              <a:t>定义：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323528" y="4239320"/>
            <a:ext cx="799288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dirty="0"/>
              <a:t>      </a:t>
            </a:r>
            <a:r>
              <a:rPr lang="en-US" altLang="zh-CN" dirty="0" smtClean="0"/>
              <a:t>  </a:t>
            </a:r>
            <a:r>
              <a:rPr lang="zh-CN" altLang="en-US" b="1" dirty="0" smtClean="0"/>
              <a:t>各</a:t>
            </a:r>
            <a:r>
              <a:rPr lang="zh-CN" altLang="en-US" b="1" dirty="0"/>
              <a:t>数列分别用符号 </a:t>
            </a:r>
            <a:r>
              <a:rPr lang="en-US" altLang="zh-CN" b="1" dirty="0">
                <a:solidFill>
                  <a:srgbClr val="FF3300"/>
                </a:solidFill>
              </a:rPr>
              <a:t>R5</a:t>
            </a:r>
            <a:r>
              <a:rPr lang="zh-CN" altLang="en-US" b="1" dirty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R10</a:t>
            </a:r>
            <a:r>
              <a:rPr lang="zh-CN" altLang="en-US" b="1" dirty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R20</a:t>
            </a:r>
            <a:r>
              <a:rPr lang="zh-CN" altLang="en-US" b="1" dirty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R40</a:t>
            </a:r>
            <a:r>
              <a:rPr lang="zh-CN" altLang="en-US" b="1" dirty="0"/>
              <a:t>和</a:t>
            </a:r>
            <a:r>
              <a:rPr lang="en-US" altLang="zh-CN" b="1" dirty="0">
                <a:solidFill>
                  <a:srgbClr val="FF3300"/>
                </a:solidFill>
              </a:rPr>
              <a:t>R80</a:t>
            </a:r>
            <a:r>
              <a:rPr lang="zh-CN" altLang="en-US" b="1" dirty="0"/>
              <a:t>表示，称为</a:t>
            </a:r>
            <a:r>
              <a:rPr lang="en-US" altLang="zh-CN" b="1" dirty="0"/>
              <a:t>R5</a:t>
            </a:r>
            <a:r>
              <a:rPr lang="zh-CN" altLang="en-US" b="1" dirty="0"/>
              <a:t>系列、</a:t>
            </a:r>
            <a:r>
              <a:rPr lang="en-US" altLang="zh-CN" b="1" dirty="0"/>
              <a:t>R10</a:t>
            </a:r>
            <a:r>
              <a:rPr lang="zh-CN" altLang="en-US" b="1" dirty="0"/>
              <a:t>系列、</a:t>
            </a:r>
            <a:r>
              <a:rPr lang="en-US" altLang="zh-CN" b="1" dirty="0"/>
              <a:t>R20</a:t>
            </a:r>
            <a:r>
              <a:rPr lang="zh-CN" altLang="en-US" b="1" dirty="0"/>
              <a:t>系列、</a:t>
            </a:r>
            <a:r>
              <a:rPr lang="en-US" altLang="zh-CN" b="1" dirty="0"/>
              <a:t>R40</a:t>
            </a:r>
            <a:r>
              <a:rPr lang="zh-CN" altLang="en-US" b="1" dirty="0"/>
              <a:t>系列和</a:t>
            </a:r>
            <a:r>
              <a:rPr lang="en-US" altLang="zh-CN" b="1" dirty="0"/>
              <a:t>R80</a:t>
            </a:r>
            <a:r>
              <a:rPr lang="zh-CN" altLang="en-US" b="1" dirty="0"/>
              <a:t>系列。</a:t>
            </a:r>
            <a:endParaRPr lang="zh-CN" altLang="en-US" b="1" dirty="0"/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466849" y="764704"/>
            <a:ext cx="7273503" cy="986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优先数系和优先数是对各种技术参数的数值进行协调、简化和统一的一种科学的数值标准。</a:t>
            </a:r>
            <a:endParaRPr lang="zh-CN" altLang="en-US" b="1" dirty="0"/>
          </a:p>
        </p:txBody>
      </p:sp>
      <p:pic>
        <p:nvPicPr>
          <p:cNvPr id="32822" name="Picture 5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09" y="2786656"/>
            <a:ext cx="6741851" cy="548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ldLvl="0" animBg="1" autoUpdateAnimBg="0"/>
      <p:bldP spid="49172" grpId="0" autoUpdateAnimBg="0"/>
      <p:bldP spid="49176" grpId="0" autoUpdateAnimBg="0"/>
      <p:bldP spid="49178" grpId="0" autoUpdateAnimBg="0"/>
      <p:bldP spid="4918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DC17111-83C3-47EC-BADE-A415B3E641B3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410072" y="4149080"/>
            <a:ext cx="3810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各公比之间关系为：</a:t>
            </a:r>
            <a:endParaRPr lang="zh-CN" altLang="en-US" b="1" dirty="0"/>
          </a:p>
        </p:txBody>
      </p:sp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1979613" y="4673774"/>
          <a:ext cx="1728291" cy="628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76" name="Equation" r:id="rId1" imgW="698500" imgH="254000" progId="Equation.3">
                  <p:embed/>
                </p:oleObj>
              </mc:Choice>
              <mc:Fallback>
                <p:oleObj name="Equation" r:id="rId1" imgW="698500" imgH="254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673774"/>
                        <a:ext cx="1728291" cy="628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44056"/>
            <a:ext cx="5592763" cy="3161008"/>
          </a:xfrm>
          <a:prstGeom prst="rect">
            <a:avLst/>
          </a:prstGeom>
          <a:solidFill>
            <a:srgbClr val="FFCCFF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5797079" y="1984029"/>
            <a:ext cx="7191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5819273" y="2632101"/>
            <a:ext cx="79216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 flipV="1">
            <a:off x="5838370" y="3280173"/>
            <a:ext cx="777875" cy="285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5889947" y="3928245"/>
            <a:ext cx="533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3707904" y="4653136"/>
          <a:ext cx="200838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77" name="Equation" r:id="rId4" imgW="786765" imgH="254000" progId="Equation.3">
                  <p:embed/>
                </p:oleObj>
              </mc:Choice>
              <mc:Fallback>
                <p:oleObj name="Equation" r:id="rId4" imgW="786765" imgH="2540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653136"/>
                        <a:ext cx="200838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0" name="Line 20"/>
          <p:cNvSpPr>
            <a:spLocks noChangeShapeType="1"/>
          </p:cNvSpPr>
          <p:nvPr/>
        </p:nvSpPr>
        <p:spPr bwMode="auto">
          <a:xfrm>
            <a:off x="5580112" y="1335957"/>
            <a:ext cx="914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23" name="Object 23"/>
          <p:cNvGraphicFramePr>
            <a:graphicFrameLocks noChangeAspect="1"/>
          </p:cNvGraphicFramePr>
          <p:nvPr/>
        </p:nvGraphicFramePr>
        <p:xfrm>
          <a:off x="1435224" y="5428396"/>
          <a:ext cx="2283389" cy="592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78" name="Equation" r:id="rId6" imgW="977265" imgH="254000" progId="Equation.3">
                  <p:embed/>
                </p:oleObj>
              </mc:Choice>
              <mc:Fallback>
                <p:oleObj name="Equation" r:id="rId6" imgW="977265" imgH="2540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224" y="5428396"/>
                        <a:ext cx="2283389" cy="5928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4" name="Object 24"/>
          <p:cNvGraphicFramePr>
            <a:graphicFrameLocks noChangeAspect="1"/>
          </p:cNvGraphicFramePr>
          <p:nvPr/>
        </p:nvGraphicFramePr>
        <p:xfrm>
          <a:off x="3635896" y="5229200"/>
          <a:ext cx="1888259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79" name="Equation" r:id="rId8" imgW="748665" imgH="342900" progId="Equation.3">
                  <p:embed/>
                </p:oleObj>
              </mc:Choice>
              <mc:Fallback>
                <p:oleObj name="Equation" r:id="rId8" imgW="748665" imgH="3429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5229200"/>
                        <a:ext cx="1888259" cy="8640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5" name="Text Box 25"/>
          <p:cNvSpPr txBox="1">
            <a:spLocks noChangeArrowheads="1"/>
          </p:cNvSpPr>
          <p:nvPr/>
        </p:nvSpPr>
        <p:spPr bwMode="auto">
          <a:xfrm>
            <a:off x="1857598" y="303039"/>
            <a:ext cx="4946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rgbClr val="FF3300"/>
                </a:solidFill>
              </a:rPr>
              <a:t>各个系列的公比为：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autoUpdateAnimBg="0"/>
      <p:bldP spid="51212" grpId="0" animBg="1"/>
      <p:bldP spid="51213" grpId="0" animBg="1"/>
      <p:bldP spid="51214" grpId="0" animBg="1"/>
      <p:bldP spid="51215" grpId="0" animBg="1"/>
      <p:bldP spid="51220" grpId="0" animBg="1"/>
      <p:bldP spid="512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29FC7E4-A33D-4107-AA32-40EA8724713B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5783" name="Text Box 1031"/>
          <p:cNvSpPr txBox="1">
            <a:spLocks noChangeArrowheads="1"/>
          </p:cNvSpPr>
          <p:nvPr/>
        </p:nvSpPr>
        <p:spPr bwMode="auto">
          <a:xfrm>
            <a:off x="899592" y="5013176"/>
            <a:ext cx="6950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由表可见：</a:t>
            </a:r>
            <a:r>
              <a:rPr lang="en-US" altLang="zh-CN" b="1" dirty="0">
                <a:solidFill>
                  <a:srgbClr val="FF3300"/>
                </a:solidFill>
              </a:rPr>
              <a:t>R5</a:t>
            </a:r>
            <a:r>
              <a:rPr lang="zh-CN" altLang="en-US" b="1" dirty="0">
                <a:solidFill>
                  <a:srgbClr val="FF3300"/>
                </a:solidFill>
              </a:rPr>
              <a:t>中间插入一个数→</a:t>
            </a:r>
            <a:r>
              <a:rPr lang="en-US" altLang="zh-CN" b="1" dirty="0">
                <a:solidFill>
                  <a:srgbClr val="FF3300"/>
                </a:solidFill>
              </a:rPr>
              <a:t>R10······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822325" y="699452"/>
            <a:ext cx="6841008" cy="4129261"/>
            <a:chOff x="533400" y="476672"/>
            <a:chExt cx="8001000" cy="4704929"/>
          </a:xfrm>
        </p:grpSpPr>
        <p:pic>
          <p:nvPicPr>
            <p:cNvPr id="34822" name="Picture 102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576263"/>
              <a:ext cx="7856838" cy="46053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23" name="Rectangle 1030"/>
            <p:cNvSpPr>
              <a:spLocks noChangeArrowheads="1"/>
            </p:cNvSpPr>
            <p:nvPr/>
          </p:nvSpPr>
          <p:spPr bwMode="auto">
            <a:xfrm>
              <a:off x="7885670" y="533400"/>
              <a:ext cx="64873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/>
                <a:t>2005)</a:t>
              </a:r>
              <a:endParaRPr lang="en-US" altLang="zh-CN" sz="2000"/>
            </a:p>
          </p:txBody>
        </p:sp>
        <p:sp>
          <p:nvSpPr>
            <p:cNvPr id="34824" name="TextBox 1"/>
            <p:cNvSpPr txBox="1">
              <a:spLocks noChangeArrowheads="1"/>
            </p:cNvSpPr>
            <p:nvPr/>
          </p:nvSpPr>
          <p:spPr bwMode="auto">
            <a:xfrm>
              <a:off x="1907704" y="476672"/>
              <a:ext cx="1512168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000" b="1"/>
                <a:t>表</a:t>
              </a:r>
              <a:r>
                <a:rPr lang="en-US" altLang="zh-CN" sz="2000" b="1"/>
                <a:t>1.2</a:t>
              </a:r>
              <a:endParaRPr lang="zh-CN" altLang="en-US" sz="2000" b="1"/>
            </a:p>
          </p:txBody>
        </p:sp>
      </p:grpSp>
      <p:sp>
        <p:nvSpPr>
          <p:cNvPr id="2" name="椭圆 1"/>
          <p:cNvSpPr/>
          <p:nvPr/>
        </p:nvSpPr>
        <p:spPr bwMode="auto">
          <a:xfrm>
            <a:off x="6342227" y="1556792"/>
            <a:ext cx="72008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283807" y="1556792"/>
            <a:ext cx="72008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300191" y="1556792"/>
            <a:ext cx="72008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283968" y="1567885"/>
            <a:ext cx="72008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5292080" y="1556792"/>
            <a:ext cx="720080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utoUpdateAnimBg="0"/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9717C8E-D1A0-45E8-88A4-3B478EA9C7F1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1331640" y="508610"/>
            <a:ext cx="4648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</a:t>
            </a:r>
            <a:r>
              <a:rPr lang="zh-CN" altLang="en-US" sz="2000" b="1" dirty="0">
                <a:latin typeface="宋体" panose="02010600030101010101" pitchFamily="2" charset="-122"/>
              </a:rPr>
              <a:t>优先数系的种类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8213" name="AutoShape 21"/>
          <p:cNvSpPr/>
          <p:nvPr/>
        </p:nvSpPr>
        <p:spPr bwMode="auto">
          <a:xfrm>
            <a:off x="1331640" y="1094457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709465" y="993502"/>
            <a:ext cx="20907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基本系列</a:t>
            </a:r>
            <a:endParaRPr lang="zh-CN" altLang="en-US" b="1" dirty="0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1691680" y="1558007"/>
            <a:ext cx="2519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补充系列</a:t>
            </a:r>
            <a:endParaRPr lang="zh-CN" altLang="en-US" b="1" dirty="0"/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1691680" y="2175247"/>
            <a:ext cx="2085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变形系列</a:t>
            </a:r>
            <a:endParaRPr lang="zh-CN" altLang="en-US" b="1" dirty="0"/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1259260" y="3157346"/>
            <a:ext cx="6337076" cy="96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0" bIns="1080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/>
              <a:t> ①  </a:t>
            </a:r>
            <a:r>
              <a:rPr lang="zh-CN" altLang="en-US" sz="2000" b="1" dirty="0"/>
              <a:t>派生系列是指在</a:t>
            </a:r>
            <a:r>
              <a:rPr lang="en-US" altLang="zh-CN" sz="2000" b="1" dirty="0" err="1"/>
              <a:t>Rr</a:t>
            </a:r>
            <a:r>
              <a:rPr lang="zh-CN" altLang="en-US" sz="2000" b="1" dirty="0"/>
              <a:t>系列中每隔</a:t>
            </a:r>
            <a:r>
              <a:rPr lang="en-US" altLang="zh-CN" sz="2000" b="1" i="1" dirty="0"/>
              <a:t>p</a:t>
            </a:r>
            <a:r>
              <a:rPr lang="zh-CN" altLang="en-US" sz="2000" b="1" dirty="0"/>
              <a:t>项值取一项值</a:t>
            </a:r>
            <a:r>
              <a:rPr lang="zh-CN" altLang="en-US" sz="2000" b="1" dirty="0" smtClean="0"/>
              <a:t>形成、</a:t>
            </a:r>
            <a:endParaRPr lang="en-US" altLang="zh-CN" sz="2000" b="1" dirty="0" smtClean="0"/>
          </a:p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   的</a:t>
            </a:r>
            <a:r>
              <a:rPr lang="zh-CN" altLang="en-US" sz="2000" b="1" dirty="0"/>
              <a:t>等比系列。    </a:t>
            </a:r>
            <a:endParaRPr lang="zh-CN" altLang="en-US" sz="2000" b="1" dirty="0"/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1331640" y="4581128"/>
            <a:ext cx="5473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② </a:t>
            </a:r>
            <a:r>
              <a:rPr lang="zh-CN" altLang="en-US" sz="2000" b="1" dirty="0"/>
              <a:t>派生系列公比为：</a:t>
            </a:r>
            <a:endParaRPr lang="zh-CN" altLang="en-US" sz="2000" b="1" dirty="0"/>
          </a:p>
        </p:txBody>
      </p:sp>
      <p:graphicFrame>
        <p:nvGraphicFramePr>
          <p:cNvPr id="8233" name="Object 41"/>
          <p:cNvGraphicFramePr>
            <a:graphicFrameLocks noChangeAspect="1"/>
          </p:cNvGraphicFramePr>
          <p:nvPr/>
        </p:nvGraphicFramePr>
        <p:xfrm>
          <a:off x="1475657" y="5013176"/>
          <a:ext cx="4504184" cy="85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4" name="Equation" r:id="rId1" imgW="1663065" imgH="266700" progId="Equation.3">
                  <p:embed/>
                </p:oleObj>
              </mc:Choice>
              <mc:Fallback>
                <p:oleObj name="Equation" r:id="rId1" imgW="1663065" imgH="26670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7" y="5013176"/>
                        <a:ext cx="4504184" cy="85196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1151384" y="2708920"/>
            <a:ext cx="3276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）派生系列</a:t>
            </a:r>
            <a:endParaRPr lang="zh-CN" altLang="en-US" sz="2000" b="1" dirty="0"/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3440361" y="948407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R5</a:t>
            </a:r>
            <a:r>
              <a:rPr lang="zh-CN" altLang="en-US" sz="2800" b="1" dirty="0">
                <a:solidFill>
                  <a:srgbClr val="FF3300"/>
                </a:solidFill>
              </a:rPr>
              <a:t>、</a:t>
            </a:r>
            <a:r>
              <a:rPr lang="en-US" altLang="zh-CN" sz="2800" b="1" dirty="0">
                <a:solidFill>
                  <a:srgbClr val="FF3300"/>
                </a:solidFill>
              </a:rPr>
              <a:t>R10</a:t>
            </a:r>
            <a:r>
              <a:rPr lang="zh-CN" altLang="en-US" sz="2800" b="1" dirty="0">
                <a:solidFill>
                  <a:srgbClr val="FF3300"/>
                </a:solidFill>
              </a:rPr>
              <a:t>、</a:t>
            </a:r>
            <a:r>
              <a:rPr lang="en-US" altLang="zh-CN" sz="2800" b="1" dirty="0">
                <a:solidFill>
                  <a:srgbClr val="FF3300"/>
                </a:solidFill>
              </a:rPr>
              <a:t>R20</a:t>
            </a:r>
            <a:r>
              <a:rPr lang="zh-CN" altLang="en-US" sz="2800" b="1" dirty="0">
                <a:solidFill>
                  <a:srgbClr val="FF3300"/>
                </a:solidFill>
              </a:rPr>
              <a:t>、</a:t>
            </a:r>
            <a:r>
              <a:rPr lang="en-US" altLang="zh-CN" sz="2800" b="1" dirty="0">
                <a:solidFill>
                  <a:srgbClr val="FF3300"/>
                </a:solidFill>
              </a:rPr>
              <a:t>R40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3440361" y="1527175"/>
            <a:ext cx="99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R80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8243" name="Text Box 51"/>
          <p:cNvSpPr txBox="1">
            <a:spLocks noChangeArrowheads="1"/>
          </p:cNvSpPr>
          <p:nvPr/>
        </p:nvSpPr>
        <p:spPr bwMode="auto">
          <a:xfrm>
            <a:off x="3690665" y="2103239"/>
            <a:ext cx="33296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例如派生系列 等</a:t>
            </a:r>
            <a:endParaRPr lang="zh-CN" altLang="en-US" b="1" dirty="0"/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1332582" y="4109010"/>
            <a:ext cx="53276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派生系列用代号“</a:t>
            </a:r>
            <a:r>
              <a:rPr lang="en-US" altLang="zh-CN" sz="2000" b="1" dirty="0" err="1">
                <a:solidFill>
                  <a:srgbClr val="FF3300"/>
                </a:solidFill>
              </a:rPr>
              <a:t>Rr</a:t>
            </a:r>
            <a:r>
              <a:rPr lang="en-US" altLang="zh-CN" sz="2000" b="1" dirty="0">
                <a:solidFill>
                  <a:srgbClr val="FF3300"/>
                </a:solidFill>
              </a:rPr>
              <a:t>/</a:t>
            </a:r>
            <a:r>
              <a:rPr lang="en-US" altLang="zh-CN" sz="2000" b="1" i="1" dirty="0">
                <a:solidFill>
                  <a:srgbClr val="FF3300"/>
                </a:solidFill>
              </a:rPr>
              <a:t>p</a:t>
            </a:r>
            <a:r>
              <a:rPr lang="en-US" altLang="zh-CN" sz="2000" b="1" dirty="0"/>
              <a:t>”</a:t>
            </a:r>
            <a:r>
              <a:rPr lang="zh-CN" altLang="en-US" sz="2000" b="1" dirty="0"/>
              <a:t>表示。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8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 autoUpdateAnimBg="0" build="p"/>
      <p:bldP spid="8213" grpId="0" animBg="1"/>
      <p:bldP spid="8214" grpId="0" autoUpdateAnimBg="0" build="p"/>
      <p:bldP spid="8215" grpId="0" autoUpdateAnimBg="0" build="p"/>
      <p:bldP spid="8216" grpId="0" autoUpdateAnimBg="0" build="p"/>
      <p:bldP spid="8227" grpId="0" autoUpdateAnimBg="0" build="p"/>
      <p:bldP spid="8230" grpId="0" autoUpdateAnimBg="0"/>
      <p:bldP spid="8238" grpId="0" autoUpdateAnimBg="0" build="p"/>
      <p:bldP spid="8241" grpId="0" autoUpdateAnimBg="0"/>
      <p:bldP spid="8242" grpId="0" autoUpdateAnimBg="0"/>
      <p:bldP spid="8243" grpId="0" autoUpdateAnimBg="0"/>
      <p:bldP spid="825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42A4B60-914E-4A96-89C1-1FC4E2C1D06B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210096" y="301181"/>
            <a:ext cx="501808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(4) </a:t>
            </a:r>
            <a:r>
              <a:rPr lang="zh-CN" altLang="en-US" b="1" dirty="0"/>
              <a:t>优先数系代号：</a:t>
            </a:r>
            <a:endParaRPr lang="zh-CN" altLang="en-US" b="1" dirty="0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95400" y="838200"/>
            <a:ext cx="49323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系列</a:t>
            </a:r>
            <a:r>
              <a:rPr lang="zh-CN" altLang="en-US" b="1" dirty="0">
                <a:solidFill>
                  <a:srgbClr val="FF3300"/>
                </a:solidFill>
              </a:rPr>
              <a:t>无限定范围</a:t>
            </a:r>
            <a:r>
              <a:rPr lang="zh-CN" altLang="en-US" b="1" dirty="0"/>
              <a:t>时</a:t>
            </a:r>
            <a:r>
              <a:rPr lang="en-US" altLang="zh-CN" b="1" dirty="0"/>
              <a:t>:</a:t>
            </a:r>
            <a:endParaRPr lang="en-US" altLang="zh-CN" b="1" dirty="0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347936" y="2564904"/>
            <a:ext cx="624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系列</a:t>
            </a:r>
            <a:r>
              <a:rPr lang="zh-CN" altLang="en-US" b="1" dirty="0">
                <a:solidFill>
                  <a:srgbClr val="FF3300"/>
                </a:solidFill>
              </a:rPr>
              <a:t>有限定范围</a:t>
            </a:r>
            <a:r>
              <a:rPr lang="zh-CN" altLang="en-US" b="1" dirty="0"/>
              <a:t>时，应注明界限值</a:t>
            </a:r>
            <a:r>
              <a:rPr lang="en-US" altLang="zh-CN" b="1" dirty="0"/>
              <a:t>: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1763688" y="4283968"/>
            <a:ext cx="350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sz="2800" b="1" dirty="0"/>
              <a:t>R10/3(16…) …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3810000" y="3140968"/>
            <a:ext cx="3295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 </a:t>
            </a:r>
            <a:r>
              <a:rPr lang="zh-CN" altLang="en-US" sz="2800" b="1"/>
              <a:t>如 </a:t>
            </a:r>
            <a:r>
              <a:rPr lang="en-US" altLang="zh-CN" sz="2800" b="1"/>
              <a:t>R10(16…)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endParaRPr lang="zh-CN" altLang="en-US" sz="2800" b="1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1835696" y="3674368"/>
            <a:ext cx="31194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R10(16…40)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1295400" y="3140968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如  </a:t>
            </a:r>
            <a:r>
              <a:rPr lang="en-US" altLang="zh-CN" sz="2800" b="1"/>
              <a:t>R 10(…40)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3260" name="AutoShape 12"/>
          <p:cNvSpPr/>
          <p:nvPr/>
        </p:nvSpPr>
        <p:spPr bwMode="auto">
          <a:xfrm>
            <a:off x="1835696" y="1528961"/>
            <a:ext cx="304577" cy="914400"/>
          </a:xfrm>
          <a:prstGeom prst="leftBrace">
            <a:avLst>
              <a:gd name="adj1" fmla="val 2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2129830" y="1340768"/>
            <a:ext cx="3740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dirty="0" err="1"/>
              <a:t>Rr</a:t>
            </a:r>
            <a:r>
              <a:rPr lang="en-US" altLang="zh-CN" sz="2800" b="1" dirty="0"/>
              <a:t>  </a:t>
            </a:r>
            <a:r>
              <a:rPr lang="en-US" altLang="zh-CN" sz="2800" dirty="0"/>
              <a:t>  </a:t>
            </a:r>
            <a:r>
              <a:rPr lang="zh-CN" altLang="en-US" sz="2800" b="1" dirty="0"/>
              <a:t>如 </a:t>
            </a:r>
            <a:r>
              <a:rPr lang="en-US" altLang="zh-CN" sz="2800" b="1" dirty="0"/>
              <a:t>R10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R20….</a:t>
            </a:r>
            <a:endParaRPr lang="en-US" altLang="zh-CN" sz="2800" b="1" dirty="0"/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2094905" y="2003896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dirty="0" err="1"/>
              <a:t>Rr</a:t>
            </a:r>
            <a:r>
              <a:rPr lang="en-US" altLang="zh-CN" sz="2800" b="1" dirty="0"/>
              <a:t>/p   </a:t>
            </a:r>
            <a:r>
              <a:rPr lang="zh-CN" altLang="en-US" sz="2800" b="1" dirty="0"/>
              <a:t>如</a:t>
            </a:r>
            <a:r>
              <a:rPr lang="en-US" altLang="zh-CN" b="1" dirty="0"/>
              <a:t>R10/3…</a:t>
            </a:r>
            <a:endParaRPr lang="en-US" altLang="zh-CN" b="1" dirty="0"/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1424136" y="4839543"/>
            <a:ext cx="6172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下面举例说明什么是</a:t>
            </a:r>
            <a:r>
              <a:rPr lang="zh-CN" altLang="en-US" b="1" dirty="0">
                <a:solidFill>
                  <a:srgbClr val="FF3300"/>
                </a:solidFill>
              </a:rPr>
              <a:t>派生系列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  <p:bldP spid="53253" grpId="0" autoUpdateAnimBg="0"/>
      <p:bldP spid="53254" grpId="0" autoUpdateAnimBg="0"/>
      <p:bldP spid="53256" grpId="0" autoUpdateAnimBg="0"/>
      <p:bldP spid="53257" grpId="0" autoUpdateAnimBg="0"/>
      <p:bldP spid="53258" grpId="0" autoUpdateAnimBg="0"/>
      <p:bldP spid="53259" grpId="0" autoUpdateAnimBg="0"/>
      <p:bldP spid="53260" grpId="0" animBg="1"/>
      <p:bldP spid="53262" grpId="0" autoUpdateAnimBg="0"/>
      <p:bldP spid="53263" grpId="0" autoUpdateAnimBg="0"/>
      <p:bldP spid="5326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5B63F5D-CBCA-4C77-BE39-5554FDD892C6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181348" y="934517"/>
            <a:ext cx="3822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例如</a:t>
            </a:r>
            <a:r>
              <a:rPr lang="en-US" altLang="zh-CN" b="1" dirty="0"/>
              <a:t>R10/3</a:t>
            </a:r>
            <a:r>
              <a:rPr lang="zh-CN" altLang="en-US" b="1" dirty="0"/>
              <a:t>，</a:t>
            </a:r>
            <a:r>
              <a:rPr lang="zh-CN" altLang="en-US" b="1" dirty="0">
                <a:latin typeface="宋体" panose="02010600030101010101" pitchFamily="2" charset="-122"/>
              </a:rPr>
              <a:t>公比为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1740" name="Text Box 236"/>
          <p:cNvSpPr txBox="1">
            <a:spLocks noChangeArrowheads="1"/>
          </p:cNvSpPr>
          <p:nvPr/>
        </p:nvSpPr>
        <p:spPr bwMode="auto">
          <a:xfrm>
            <a:off x="4031704" y="847452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i="1" dirty="0"/>
              <a:t>q</a:t>
            </a:r>
            <a:r>
              <a:rPr lang="en-US" altLang="zh-CN" sz="2800" b="1" baseline="-25000" dirty="0"/>
              <a:t>10/3</a:t>
            </a:r>
            <a:r>
              <a:rPr lang="en-US" altLang="zh-CN" sz="2800" b="1" dirty="0"/>
              <a:t>=10</a:t>
            </a:r>
            <a:r>
              <a:rPr lang="en-US" altLang="zh-CN" sz="2800" b="1" baseline="30000" dirty="0"/>
              <a:t>3/10</a:t>
            </a:r>
            <a:r>
              <a:rPr lang="en-US" altLang="zh-CN" sz="2800" dirty="0">
                <a:latin typeface="宋体" panose="02010600030101010101" pitchFamily="2" charset="-122"/>
              </a:rPr>
              <a:t>≈</a:t>
            </a:r>
            <a:r>
              <a:rPr lang="en-US" altLang="zh-CN" sz="2800" baseline="30000" dirty="0"/>
              <a:t> </a:t>
            </a:r>
            <a:r>
              <a:rPr lang="en-US" altLang="zh-CN" sz="2800" dirty="0"/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1742" name="Text Box 238"/>
          <p:cNvSpPr txBox="1">
            <a:spLocks noChangeArrowheads="1"/>
          </p:cNvSpPr>
          <p:nvPr/>
        </p:nvSpPr>
        <p:spPr bwMode="auto">
          <a:xfrm>
            <a:off x="2667000" y="1438573"/>
            <a:ext cx="365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由表</a:t>
            </a:r>
            <a:r>
              <a:rPr lang="en-US" altLang="zh-CN" b="1" dirty="0"/>
              <a:t>1.2</a:t>
            </a:r>
            <a:r>
              <a:rPr lang="zh-CN" altLang="en-US" b="1" dirty="0"/>
              <a:t>可得下表</a:t>
            </a:r>
            <a:endParaRPr lang="zh-CN" altLang="en-US" b="1" dirty="0"/>
          </a:p>
        </p:txBody>
      </p:sp>
      <p:sp>
        <p:nvSpPr>
          <p:cNvPr id="21766" name="Text Box 262"/>
          <p:cNvSpPr txBox="1">
            <a:spLocks noChangeArrowheads="1"/>
          </p:cNvSpPr>
          <p:nvPr/>
        </p:nvSpPr>
        <p:spPr bwMode="auto">
          <a:xfrm>
            <a:off x="1016000" y="1393478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 </a:t>
            </a:r>
            <a:r>
              <a:rPr lang="en-US" altLang="zh-CN" sz="2800" b="1" i="1" dirty="0"/>
              <a:t>p</a:t>
            </a:r>
            <a:r>
              <a:rPr lang="en-US" altLang="zh-CN" sz="2800" b="1" dirty="0"/>
              <a:t> = 3 ,</a:t>
            </a:r>
            <a:endParaRPr lang="en-US" altLang="zh-CN" sz="2800" b="1" dirty="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39316" y="3886845"/>
            <a:ext cx="7245052" cy="1486371"/>
            <a:chOff x="457200" y="4643844"/>
            <a:chExt cx="8001000" cy="1702981"/>
          </a:xfrm>
        </p:grpSpPr>
        <p:pic>
          <p:nvPicPr>
            <p:cNvPr id="37965" name="Picture 26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66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  <a:endParaRPr lang="en-US" altLang="zh-CN"/>
            </a:p>
          </p:txBody>
        </p:sp>
        <p:sp>
          <p:nvSpPr>
            <p:cNvPr id="37967" name="TextBox 1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  <p:sp>
        <p:nvSpPr>
          <p:cNvPr id="15" name="Line 267"/>
          <p:cNvSpPr>
            <a:spLocks noChangeShapeType="1"/>
          </p:cNvSpPr>
          <p:nvPr/>
        </p:nvSpPr>
        <p:spPr bwMode="auto">
          <a:xfrm>
            <a:off x="1044129" y="4966965"/>
            <a:ext cx="6636985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42629"/>
            <a:ext cx="775960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autoUpdateAnimBg="0"/>
      <p:bldP spid="21740" grpId="0" autoUpdateAnimBg="0"/>
      <p:bldP spid="21742" grpId="0" autoUpdateAnimBg="0"/>
      <p:bldP spid="21766" grpId="0" autoUpdateAnimBg="0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936E021-7CE7-44C7-8F73-F70A2E168EF1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9636" name="Text Box 1028"/>
          <p:cNvSpPr txBox="1">
            <a:spLocks noChangeArrowheads="1"/>
          </p:cNvSpPr>
          <p:nvPr/>
        </p:nvSpPr>
        <p:spPr bwMode="auto">
          <a:xfrm>
            <a:off x="969640" y="836712"/>
            <a:ext cx="605063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练习：根据表</a:t>
            </a:r>
            <a:r>
              <a:rPr lang="en-US" altLang="zh-CN" b="1" dirty="0" smtClean="0"/>
              <a:t>1.2</a:t>
            </a:r>
            <a:r>
              <a:rPr lang="zh-CN" altLang="en-US" b="1" dirty="0"/>
              <a:t>写出</a:t>
            </a:r>
            <a:r>
              <a:rPr lang="en-US" altLang="zh-CN" b="1" dirty="0"/>
              <a:t>1~10</a:t>
            </a:r>
            <a:r>
              <a:rPr lang="zh-CN" altLang="en-US" b="1" dirty="0"/>
              <a:t>的</a:t>
            </a:r>
            <a:r>
              <a:rPr lang="en-US" altLang="zh-CN" b="1" dirty="0">
                <a:solidFill>
                  <a:srgbClr val="FF3300"/>
                </a:solidFill>
              </a:rPr>
              <a:t>R5/2</a:t>
            </a:r>
            <a:r>
              <a:rPr lang="zh-CN" altLang="en-US" b="1" dirty="0"/>
              <a:t>和</a:t>
            </a:r>
            <a:endParaRPr lang="zh-CN" altLang="en-US" b="1" dirty="0"/>
          </a:p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    </a:t>
            </a:r>
            <a:r>
              <a:rPr lang="en-US" altLang="zh-CN" b="1" dirty="0"/>
              <a:t>10~100</a:t>
            </a:r>
            <a:r>
              <a:rPr lang="zh-CN" altLang="en-US" b="1" dirty="0"/>
              <a:t>的</a:t>
            </a:r>
            <a:r>
              <a:rPr lang="en-US" altLang="zh-CN" b="1" dirty="0">
                <a:solidFill>
                  <a:srgbClr val="FF3300"/>
                </a:solidFill>
              </a:rPr>
              <a:t>R10/3</a:t>
            </a:r>
            <a:r>
              <a:rPr lang="zh-CN" altLang="en-US" b="1" dirty="0"/>
              <a:t>的优选数。</a:t>
            </a:r>
            <a:endParaRPr lang="zh-CN" altLang="en-US" b="1" dirty="0"/>
          </a:p>
        </p:txBody>
      </p:sp>
      <p:sp>
        <p:nvSpPr>
          <p:cNvPr id="69640" name="Text Box 1032"/>
          <p:cNvSpPr txBox="1">
            <a:spLocks noChangeArrowheads="1"/>
          </p:cNvSpPr>
          <p:nvPr/>
        </p:nvSpPr>
        <p:spPr bwMode="auto">
          <a:xfrm>
            <a:off x="827584" y="3751273"/>
            <a:ext cx="46085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解</a:t>
            </a:r>
            <a:r>
              <a:rPr lang="en-US" altLang="zh-CN" b="1" dirty="0" smtClean="0"/>
              <a:t>:</a:t>
            </a:r>
            <a:r>
              <a:rPr lang="zh-CN" altLang="en-US" b="1" dirty="0" smtClean="0"/>
              <a:t>（ </a:t>
            </a:r>
            <a:r>
              <a:rPr lang="en-US" altLang="zh-CN" b="1" dirty="0"/>
              <a:t>1</a:t>
            </a:r>
            <a:r>
              <a:rPr lang="zh-CN" altLang="en-US" b="1" dirty="0">
                <a:sym typeface="Wingdings" panose="05000000000000000000" pitchFamily="2" charset="2"/>
              </a:rPr>
              <a:t>）</a:t>
            </a:r>
            <a:r>
              <a:rPr lang="en-US" altLang="zh-CN" b="1" dirty="0">
                <a:sym typeface="Wingdings" panose="05000000000000000000" pitchFamily="2" charset="2"/>
              </a:rPr>
              <a:t>R5/2(1.00</a:t>
            </a:r>
            <a:r>
              <a:rPr lang="zh-CN" altLang="en-US" b="1" dirty="0">
                <a:sym typeface="Wingdings" panose="05000000000000000000" pitchFamily="2" charset="2"/>
              </a:rPr>
              <a:t>、、、）</a:t>
            </a:r>
            <a:r>
              <a:rPr lang="en-US" altLang="zh-CN" b="1" dirty="0">
                <a:sym typeface="Wingdings" panose="05000000000000000000" pitchFamily="2" charset="2"/>
              </a:rPr>
              <a:t>=</a:t>
            </a:r>
            <a:endParaRPr lang="en-US" altLang="zh-CN" b="1" dirty="0"/>
          </a:p>
        </p:txBody>
      </p:sp>
      <p:sp>
        <p:nvSpPr>
          <p:cNvPr id="69641" name="Text Box 1033"/>
          <p:cNvSpPr txBox="1">
            <a:spLocks noChangeArrowheads="1"/>
          </p:cNvSpPr>
          <p:nvPr/>
        </p:nvSpPr>
        <p:spPr bwMode="auto">
          <a:xfrm>
            <a:off x="4984576" y="3730040"/>
            <a:ext cx="297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solidFill>
                  <a:srgbClr val="FF3300"/>
                </a:solidFill>
              </a:rPr>
              <a:t>1.00, 2.50, 6.30</a:t>
            </a:r>
            <a:r>
              <a:rPr lang="zh-CN" altLang="en-US" b="1" dirty="0">
                <a:solidFill>
                  <a:srgbClr val="FF3300"/>
                </a:solidFill>
              </a:rPr>
              <a:t>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69643" name="Rectangle 1035"/>
          <p:cNvSpPr>
            <a:spLocks noChangeArrowheads="1"/>
          </p:cNvSpPr>
          <p:nvPr/>
        </p:nvSpPr>
        <p:spPr bwMode="auto">
          <a:xfrm>
            <a:off x="1620962" y="4335721"/>
            <a:ext cx="37431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b="1" dirty="0">
                <a:sym typeface="Wingdings" panose="05000000000000000000" pitchFamily="2" charset="2"/>
              </a:rPr>
              <a:t>R5/2(1.60</a:t>
            </a:r>
            <a:r>
              <a:rPr lang="zh-CN" altLang="en-US" b="1" dirty="0">
                <a:sym typeface="Wingdings" panose="05000000000000000000" pitchFamily="2" charset="2"/>
              </a:rPr>
              <a:t>、、、）</a:t>
            </a:r>
            <a:r>
              <a:rPr lang="en-US" altLang="zh-CN" b="1" dirty="0">
                <a:sym typeface="Wingdings" panose="05000000000000000000" pitchFamily="2" charset="2"/>
              </a:rPr>
              <a:t>=</a:t>
            </a:r>
            <a:endParaRPr lang="en-US" altLang="zh-CN" b="1" dirty="0">
              <a:sym typeface="Wingdings" panose="05000000000000000000" pitchFamily="2" charset="2"/>
            </a:endParaRPr>
          </a:p>
        </p:txBody>
      </p:sp>
      <p:sp>
        <p:nvSpPr>
          <p:cNvPr id="69644" name="Rectangle 1036"/>
          <p:cNvSpPr>
            <a:spLocks noChangeArrowheads="1"/>
          </p:cNvSpPr>
          <p:nvPr/>
        </p:nvSpPr>
        <p:spPr bwMode="auto">
          <a:xfrm>
            <a:off x="4355976" y="4306104"/>
            <a:ext cx="3714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dirty="0">
                <a:solidFill>
                  <a:srgbClr val="FF3300"/>
                </a:solidFill>
              </a:rPr>
              <a:t>1.60, 4.00, 10.00</a:t>
            </a:r>
            <a:r>
              <a:rPr lang="zh-CN" altLang="en-US" b="1" dirty="0">
                <a:solidFill>
                  <a:srgbClr val="FF3300"/>
                </a:solidFill>
              </a:rPr>
              <a:t>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69645" name="Rectangle 1037"/>
          <p:cNvSpPr>
            <a:spLocks noChangeArrowheads="1"/>
          </p:cNvSpPr>
          <p:nvPr/>
        </p:nvSpPr>
        <p:spPr bwMode="auto">
          <a:xfrm>
            <a:off x="1278458" y="4839777"/>
            <a:ext cx="6965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dirty="0">
                <a:sym typeface="Wingdings" panose="05000000000000000000" pitchFamily="2" charset="2"/>
              </a:rPr>
              <a:t>(</a:t>
            </a:r>
            <a:r>
              <a:rPr lang="en-US" altLang="zh-CN" b="1" dirty="0">
                <a:sym typeface="Wingdings" panose="05000000000000000000" pitchFamily="2" charset="2"/>
              </a:rPr>
              <a:t>2)  R10/3(10.0</a:t>
            </a:r>
            <a:r>
              <a:rPr lang="zh-CN" altLang="en-US" b="1" dirty="0">
                <a:sym typeface="Wingdings" panose="05000000000000000000" pitchFamily="2" charset="2"/>
              </a:rPr>
              <a:t>，、、、，</a:t>
            </a:r>
            <a:r>
              <a:rPr lang="en-US" altLang="zh-CN" b="1" dirty="0">
                <a:sym typeface="Wingdings" panose="05000000000000000000" pitchFamily="2" charset="2"/>
              </a:rPr>
              <a:t>100</a:t>
            </a:r>
            <a:r>
              <a:rPr lang="zh-CN" altLang="en-US" b="1" dirty="0">
                <a:sym typeface="Wingdings" panose="05000000000000000000" pitchFamily="2" charset="2"/>
              </a:rPr>
              <a:t>）</a:t>
            </a:r>
            <a:endParaRPr lang="zh-CN" altLang="en-US" b="1" dirty="0">
              <a:sym typeface="Wingdings" panose="05000000000000000000" pitchFamily="2" charset="2"/>
            </a:endParaRPr>
          </a:p>
        </p:txBody>
      </p:sp>
      <p:sp>
        <p:nvSpPr>
          <p:cNvPr id="69646" name="Text Box 1038"/>
          <p:cNvSpPr txBox="1">
            <a:spLocks noChangeArrowheads="1"/>
          </p:cNvSpPr>
          <p:nvPr/>
        </p:nvSpPr>
        <p:spPr bwMode="auto">
          <a:xfrm>
            <a:off x="1719957" y="5343833"/>
            <a:ext cx="4436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= </a:t>
            </a:r>
            <a:r>
              <a:rPr lang="en-US" altLang="zh-CN" b="1" dirty="0">
                <a:solidFill>
                  <a:srgbClr val="FF3300"/>
                </a:solidFill>
              </a:rPr>
              <a:t>10.0, 20.0, 40.0, 80.0 </a:t>
            </a:r>
            <a:r>
              <a:rPr lang="zh-CN" altLang="en-US" b="1" dirty="0">
                <a:solidFill>
                  <a:srgbClr val="FF3300"/>
                </a:solidFill>
              </a:rPr>
              <a:t>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746820" y="1820873"/>
            <a:ext cx="7209556" cy="1703388"/>
            <a:chOff x="457200" y="4643844"/>
            <a:chExt cx="8001000" cy="1702981"/>
          </a:xfrm>
        </p:grpSpPr>
        <p:pic>
          <p:nvPicPr>
            <p:cNvPr id="38924" name="Picture 26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925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  <a:endParaRPr lang="en-US" altLang="zh-CN"/>
            </a:p>
          </p:txBody>
        </p:sp>
        <p:sp>
          <p:nvSpPr>
            <p:cNvPr id="38926" name="TextBox 16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  <p:bldP spid="69640" grpId="0" autoUpdateAnimBg="0"/>
      <p:bldP spid="69641" grpId="0" autoUpdateAnimBg="0"/>
      <p:bldP spid="69643" grpId="0" autoUpdateAnimBg="0"/>
      <p:bldP spid="69644" grpId="0" autoUpdateAnimBg="0"/>
      <p:bldP spid="69645" grpId="0" autoUpdateAnimBg="0"/>
      <p:bldP spid="6964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E6374A5-2EF6-41BD-83F8-5EA43684F22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971351" y="979021"/>
            <a:ext cx="365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派生系列特点</a:t>
            </a:r>
            <a:r>
              <a:rPr lang="en-US" altLang="zh-CN" b="1" dirty="0"/>
              <a:t>:</a:t>
            </a:r>
            <a:endParaRPr lang="en-US" altLang="zh-CN" b="1" dirty="0"/>
          </a:p>
        </p:txBody>
      </p:sp>
      <p:sp>
        <p:nvSpPr>
          <p:cNvPr id="55386" name="Text Box 90"/>
          <p:cNvSpPr txBox="1">
            <a:spLocks noChangeArrowheads="1"/>
          </p:cNvSpPr>
          <p:nvPr/>
        </p:nvSpPr>
        <p:spPr bwMode="auto">
          <a:xfrm>
            <a:off x="971352" y="1436221"/>
            <a:ext cx="71290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即项值和公比与基本系列有什么关系（见下表）？</a:t>
            </a:r>
            <a:endParaRPr lang="zh-CN" altLang="en-US" b="1" dirty="0"/>
          </a:p>
        </p:txBody>
      </p:sp>
      <p:sp>
        <p:nvSpPr>
          <p:cNvPr id="55388" name="Text Box 92"/>
          <p:cNvSpPr txBox="1">
            <a:spLocks noChangeArrowheads="1"/>
          </p:cNvSpPr>
          <p:nvPr/>
        </p:nvSpPr>
        <p:spPr bwMode="auto">
          <a:xfrm>
            <a:off x="957063" y="1969621"/>
            <a:ext cx="62072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项值为基本系列或补充系列</a:t>
            </a:r>
            <a:r>
              <a:rPr lang="en-US" altLang="zh-CN" b="1" dirty="0" err="1">
                <a:solidFill>
                  <a:srgbClr val="FF3300"/>
                </a:solidFill>
              </a:rPr>
              <a:t>Rr</a:t>
            </a:r>
            <a:r>
              <a:rPr lang="zh-CN" altLang="en-US" b="1" dirty="0">
                <a:solidFill>
                  <a:srgbClr val="FF3300"/>
                </a:solidFill>
              </a:rPr>
              <a:t>中</a:t>
            </a:r>
            <a:r>
              <a:rPr lang="zh-CN" altLang="en-US" b="1" dirty="0"/>
              <a:t>的项的值。</a:t>
            </a:r>
            <a:endParaRPr lang="zh-CN" altLang="en-US" b="1" dirty="0"/>
          </a:p>
        </p:txBody>
      </p:sp>
      <p:sp>
        <p:nvSpPr>
          <p:cNvPr id="55389" name="Text Box 93"/>
          <p:cNvSpPr txBox="1">
            <a:spLocks noChangeArrowheads="1"/>
          </p:cNvSpPr>
          <p:nvPr/>
        </p:nvSpPr>
        <p:spPr bwMode="auto">
          <a:xfrm>
            <a:off x="957063" y="2350621"/>
            <a:ext cx="58471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b="1" dirty="0"/>
              <a:t>公比不是</a:t>
            </a:r>
            <a:r>
              <a:rPr lang="en-US" altLang="zh-CN" b="1" dirty="0" err="1"/>
              <a:t>Rr</a:t>
            </a:r>
            <a:r>
              <a:rPr lang="en-US" altLang="zh-CN" b="1" dirty="0"/>
              <a:t> </a:t>
            </a:r>
            <a:r>
              <a:rPr lang="zh-CN" altLang="en-US" b="1" dirty="0"/>
              <a:t>的公比，而是</a:t>
            </a:r>
            <a:r>
              <a:rPr lang="en-US" altLang="zh-CN" b="1" dirty="0" err="1">
                <a:solidFill>
                  <a:srgbClr val="FF3300"/>
                </a:solidFill>
              </a:rPr>
              <a:t>Rr</a:t>
            </a:r>
            <a:r>
              <a:rPr lang="en-US" altLang="zh-CN" b="1" dirty="0">
                <a:solidFill>
                  <a:srgbClr val="FF3300"/>
                </a:solidFill>
              </a:rPr>
              <a:t>/p</a:t>
            </a:r>
            <a:r>
              <a:rPr lang="zh-CN" altLang="en-US" b="1" dirty="0">
                <a:solidFill>
                  <a:srgbClr val="FF3300"/>
                </a:solidFill>
              </a:rPr>
              <a:t>的公比</a:t>
            </a:r>
            <a:r>
              <a:rPr lang="en-US" altLang="zh-CN" b="1" dirty="0"/>
              <a:t>,</a:t>
            </a:r>
            <a:r>
              <a:rPr lang="zh-CN" altLang="en-US" b="1" dirty="0"/>
              <a:t>即              </a:t>
            </a:r>
            <a:endParaRPr lang="zh-CN" altLang="en-US" b="1" dirty="0"/>
          </a:p>
        </p:txBody>
      </p:sp>
      <p:sp>
        <p:nvSpPr>
          <p:cNvPr id="55392" name="Rectangle 96"/>
          <p:cNvSpPr>
            <a:spLocks noChangeArrowheads="1"/>
          </p:cNvSpPr>
          <p:nvPr/>
        </p:nvSpPr>
        <p:spPr bwMode="auto">
          <a:xfrm>
            <a:off x="1115616" y="2924760"/>
            <a:ext cx="3161443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i="1" dirty="0" err="1">
                <a:solidFill>
                  <a:srgbClr val="CC0000"/>
                </a:solidFill>
              </a:rPr>
              <a:t>q</a:t>
            </a:r>
            <a:r>
              <a:rPr lang="en-US" altLang="zh-CN" b="1" baseline="-25000" dirty="0" err="1">
                <a:solidFill>
                  <a:srgbClr val="CC0000"/>
                </a:solidFill>
              </a:rPr>
              <a:t>r</a:t>
            </a:r>
            <a:r>
              <a:rPr lang="en-US" altLang="zh-CN" b="1" baseline="-25000" dirty="0">
                <a:solidFill>
                  <a:srgbClr val="CC0000"/>
                </a:solidFill>
              </a:rPr>
              <a:t>/p</a:t>
            </a:r>
            <a:r>
              <a:rPr lang="en-US" altLang="zh-CN" b="1" dirty="0">
                <a:solidFill>
                  <a:srgbClr val="CC0000"/>
                </a:solidFill>
              </a:rPr>
              <a:t>=</a:t>
            </a:r>
            <a:r>
              <a:rPr lang="en-US" altLang="zh-CN" b="1" i="1" dirty="0" err="1">
                <a:solidFill>
                  <a:srgbClr val="CC0000"/>
                </a:solidFill>
              </a:rPr>
              <a:t>q</a:t>
            </a:r>
            <a:r>
              <a:rPr lang="en-US" altLang="zh-CN" b="1" baseline="-25000" dirty="0" err="1">
                <a:solidFill>
                  <a:srgbClr val="CC0000"/>
                </a:solidFill>
              </a:rPr>
              <a:t>r</a:t>
            </a:r>
            <a:r>
              <a:rPr lang="en-US" altLang="zh-CN" b="1" baseline="30000" dirty="0" err="1">
                <a:solidFill>
                  <a:srgbClr val="CC0000"/>
                </a:solidFill>
              </a:rPr>
              <a:t>p</a:t>
            </a:r>
            <a:r>
              <a:rPr lang="en-US" altLang="zh-CN" b="1" baseline="30000" dirty="0"/>
              <a:t>  (    </a:t>
            </a:r>
            <a:r>
              <a:rPr lang="zh-CN" altLang="en-US" b="1" dirty="0"/>
              <a:t>公比扩大了</a:t>
            </a:r>
            <a:r>
              <a:rPr lang="en-US" altLang="zh-CN" b="1" dirty="0"/>
              <a:t>)</a:t>
            </a:r>
            <a:endParaRPr lang="en-US" altLang="zh-CN" b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6"/>
            <a:ext cx="7272808" cy="2021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7" grpId="0" autoUpdateAnimBg="0"/>
      <p:bldP spid="55386" grpId="0" autoUpdateAnimBg="0"/>
      <p:bldP spid="55388" grpId="0" autoUpdateAnimBg="0"/>
      <p:bldP spid="55389" grpId="0" autoUpdateAnimBg="0"/>
      <p:bldP spid="55392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62A25BA-616F-46CF-BF2D-17CAE75F068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043608" y="303039"/>
            <a:ext cx="228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b="1" dirty="0"/>
              <a:t>2.</a:t>
            </a:r>
            <a:r>
              <a:rPr lang="zh-CN" altLang="en-US" b="1" dirty="0"/>
              <a:t>优先数</a:t>
            </a:r>
            <a:endParaRPr lang="zh-CN" altLang="en-US" b="1" dirty="0"/>
          </a:p>
        </p:txBody>
      </p:sp>
      <p:grpSp>
        <p:nvGrpSpPr>
          <p:cNvPr id="57374" name="Group 30"/>
          <p:cNvGrpSpPr/>
          <p:nvPr/>
        </p:nvGrpSpPr>
        <p:grpSpPr bwMode="auto">
          <a:xfrm>
            <a:off x="1115616" y="956047"/>
            <a:ext cx="1728788" cy="1524000"/>
            <a:chOff x="1020" y="384"/>
            <a:chExt cx="1089" cy="960"/>
          </a:xfrm>
        </p:grpSpPr>
        <p:sp>
          <p:nvSpPr>
            <p:cNvPr id="40976" name="Text Box 5"/>
            <p:cNvSpPr txBox="1">
              <a:spLocks noChangeArrowheads="1"/>
            </p:cNvSpPr>
            <p:nvPr/>
          </p:nvSpPr>
          <p:spPr bwMode="auto">
            <a:xfrm>
              <a:off x="1020" y="482"/>
              <a:ext cx="1089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b="1" dirty="0"/>
                <a:t>按</a:t>
              </a:r>
              <a:r>
                <a:rPr lang="zh-CN" altLang="en-US" b="1" dirty="0" smtClean="0"/>
                <a:t>近似</a:t>
              </a:r>
              <a:endParaRPr lang="en-US" altLang="zh-CN" b="1" dirty="0" smtClean="0"/>
            </a:p>
            <a:p>
              <a:pPr algn="l" eaLnBrk="1" hangingPunct="1">
                <a:spcBef>
                  <a:spcPct val="50000"/>
                </a:spcBef>
              </a:pPr>
              <a:r>
                <a:rPr lang="zh-CN" altLang="en-US" b="1" dirty="0" smtClean="0"/>
                <a:t>程度</a:t>
              </a:r>
              <a:r>
                <a:rPr lang="zh-CN" altLang="en-US" b="1" dirty="0"/>
                <a:t>分</a:t>
              </a:r>
              <a:endParaRPr lang="zh-CN" altLang="en-US" b="1" dirty="0"/>
            </a:p>
          </p:txBody>
        </p:sp>
        <p:sp>
          <p:nvSpPr>
            <p:cNvPr id="40977" name="AutoShape 6"/>
            <p:cNvSpPr/>
            <p:nvPr/>
          </p:nvSpPr>
          <p:spPr bwMode="auto">
            <a:xfrm>
              <a:off x="1680" y="384"/>
              <a:ext cx="336" cy="960"/>
            </a:xfrm>
            <a:prstGeom prst="leftBrace">
              <a:avLst>
                <a:gd name="adj1" fmla="val 2381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628677" y="721494"/>
            <a:ext cx="52558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理论值</a:t>
            </a:r>
            <a:r>
              <a:rPr lang="en-US" altLang="zh-CN" b="1" dirty="0"/>
              <a:t>(</a:t>
            </a:r>
            <a:r>
              <a:rPr lang="zh-CN" altLang="en-US" b="1" dirty="0"/>
              <a:t>按 理论公比计算所得的项值</a:t>
            </a:r>
            <a:r>
              <a:rPr lang="en-US" altLang="zh-CN" b="1" dirty="0"/>
              <a:t>)</a:t>
            </a:r>
            <a:endParaRPr lang="en-US" altLang="zh-CN" b="1" dirty="0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2628677" y="1184647"/>
            <a:ext cx="3962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计算值</a:t>
            </a:r>
            <a:r>
              <a:rPr lang="zh-CN" altLang="en-US" dirty="0"/>
              <a:t>（</a:t>
            </a:r>
            <a:r>
              <a:rPr lang="zh-CN" altLang="en-US" b="1" dirty="0">
                <a:solidFill>
                  <a:srgbClr val="FF3300"/>
                </a:solidFill>
              </a:rPr>
              <a:t>代替理论值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2628677" y="1718047"/>
            <a:ext cx="3581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</a:rPr>
              <a:t>常用值  </a:t>
            </a:r>
            <a:r>
              <a:rPr lang="zh-CN" altLang="en-US" b="1" dirty="0"/>
              <a:t>（即</a:t>
            </a:r>
            <a:r>
              <a:rPr lang="zh-CN" altLang="en-US" b="1" dirty="0">
                <a:solidFill>
                  <a:srgbClr val="FF3300"/>
                </a:solidFill>
              </a:rPr>
              <a:t>优选数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2628677" y="2175247"/>
            <a:ext cx="1600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化整值</a:t>
            </a:r>
            <a:endParaRPr lang="zh-CN" altLang="en-US" b="1" dirty="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010816" y="2442865"/>
            <a:ext cx="190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(</a:t>
            </a:r>
            <a:r>
              <a:rPr lang="zh-CN" altLang="en-US" b="1" dirty="0"/>
              <a:t>见 表</a:t>
            </a:r>
            <a:r>
              <a:rPr lang="en-US" altLang="zh-CN" b="1" dirty="0"/>
              <a:t>1.2)</a:t>
            </a:r>
            <a:endParaRPr lang="en-US" altLang="zh-CN" b="1" dirty="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720849" y="2687639"/>
            <a:ext cx="7091511" cy="3765698"/>
            <a:chOff x="504825" y="2636912"/>
            <a:chExt cx="7848600" cy="3837458"/>
          </a:xfrm>
        </p:grpSpPr>
        <p:pic>
          <p:nvPicPr>
            <p:cNvPr id="40974" name="Picture 2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2816770"/>
              <a:ext cx="7848600" cy="365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975" name="TextBox 1"/>
            <p:cNvSpPr txBox="1">
              <a:spLocks noChangeArrowheads="1"/>
            </p:cNvSpPr>
            <p:nvPr/>
          </p:nvSpPr>
          <p:spPr bwMode="auto">
            <a:xfrm>
              <a:off x="2522413" y="2636912"/>
              <a:ext cx="5649987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 </a:t>
              </a:r>
              <a:r>
                <a:rPr lang="zh-CN" altLang="en-US" sz="1800" b="1"/>
                <a:t>优先数的基本系列        </a:t>
              </a:r>
              <a:r>
                <a:rPr lang="en-US" altLang="zh-CN" sz="1800" b="1"/>
                <a:t>(</a:t>
              </a:r>
              <a:r>
                <a:rPr lang="zh-CN" altLang="en-US" sz="1800" b="1"/>
                <a:t>摘自</a:t>
              </a:r>
              <a:r>
                <a:rPr lang="en-US" altLang="zh-CN" sz="1800" b="1"/>
                <a:t>GB/T</a:t>
              </a:r>
              <a:r>
                <a:rPr lang="en-US" altLang="zh-CN" sz="1800" b="1">
                  <a:latin typeface="宋体" panose="02010600030101010101" pitchFamily="2" charset="-122"/>
                </a:rPr>
                <a:t>―2005)</a:t>
              </a:r>
              <a:endParaRPr lang="zh-CN" altLang="en-US" sz="1800" b="1"/>
            </a:p>
          </p:txBody>
        </p:sp>
      </p:grpSp>
      <p:sp>
        <p:nvSpPr>
          <p:cNvPr id="21" name="Rectangle 28"/>
          <p:cNvSpPr>
            <a:spLocks noChangeArrowheads="1"/>
          </p:cNvSpPr>
          <p:nvPr/>
        </p:nvSpPr>
        <p:spPr bwMode="auto">
          <a:xfrm>
            <a:off x="755576" y="3573016"/>
            <a:ext cx="2772296" cy="27432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>
            <a:off x="6084168" y="3942928"/>
            <a:ext cx="0" cy="24384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9"/>
          <p:cNvSpPr>
            <a:spLocks noChangeShapeType="1"/>
          </p:cNvSpPr>
          <p:nvPr/>
        </p:nvSpPr>
        <p:spPr bwMode="auto">
          <a:xfrm>
            <a:off x="4355976" y="3933056"/>
            <a:ext cx="0" cy="23622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utoUpdateAnimBg="0" build="p"/>
      <p:bldP spid="57351" grpId="0" autoUpdateAnimBg="0"/>
      <p:bldP spid="57352" grpId="0" autoUpdateAnimBg="0"/>
      <p:bldP spid="57353" grpId="0" autoUpdateAnimBg="0"/>
      <p:bldP spid="57354" grpId="0" autoUpdateAnimBg="0"/>
      <p:bldP spid="57364" grpId="0" autoUpdateAnimBg="0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76D512E-A074-4E4C-BD45-74ED27DB125D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62000" y="476250"/>
            <a:ext cx="496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本课程的性质</a:t>
            </a:r>
            <a:r>
              <a:rPr lang="en-US" altLang="zh-CN" sz="3200" b="1" dirty="0"/>
              <a:t>——</a:t>
            </a:r>
            <a:endParaRPr lang="en-US" altLang="zh-CN" sz="3200" b="1" dirty="0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33400" y="1412875"/>
            <a:ext cx="7620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本课程为机械设计方面的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技术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基础课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581400" y="4052888"/>
            <a:ext cx="556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精度设计</a:t>
            </a:r>
            <a:r>
              <a:rPr lang="zh-CN" altLang="en-US" sz="2800" b="1"/>
              <a:t>（几何量精度设计）</a:t>
            </a:r>
            <a:endParaRPr lang="zh-CN" altLang="en-US" sz="2800" b="1"/>
          </a:p>
        </p:txBody>
      </p:sp>
      <p:grpSp>
        <p:nvGrpSpPr>
          <p:cNvPr id="32789" name="Group 21"/>
          <p:cNvGrpSpPr/>
          <p:nvPr/>
        </p:nvGrpSpPr>
        <p:grpSpPr bwMode="auto">
          <a:xfrm>
            <a:off x="395288" y="2452688"/>
            <a:ext cx="2957512" cy="1905000"/>
            <a:chOff x="249" y="1545"/>
            <a:chExt cx="1863" cy="1200"/>
          </a:xfrm>
        </p:grpSpPr>
        <p:sp>
          <p:nvSpPr>
            <p:cNvPr id="5135" name="Text Box 10"/>
            <p:cNvSpPr txBox="1">
              <a:spLocks noChangeArrowheads="1"/>
            </p:cNvSpPr>
            <p:nvPr/>
          </p:nvSpPr>
          <p:spPr bwMode="auto">
            <a:xfrm>
              <a:off x="249" y="1813"/>
              <a:ext cx="1479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宋体" panose="02010600030101010101" pitchFamily="2" charset="-122"/>
                </a:rPr>
                <a:t>机械设计</a:t>
              </a:r>
              <a:endParaRPr lang="zh-CN" altLang="en-US" sz="2800" b="1" dirty="0">
                <a:latin typeface="宋体" panose="02010600030101010101" pitchFamily="2" charset="-122"/>
              </a:endParaRPr>
            </a:p>
            <a:p>
              <a:pPr eaLnBrk="1" hangingPunct="1"/>
              <a:r>
                <a:rPr lang="zh-CN" altLang="en-US" sz="2800" b="1" dirty="0">
                  <a:latin typeface="宋体" panose="02010600030101010101" pitchFamily="2" charset="-122"/>
                </a:rPr>
                <a:t>内容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5136" name="AutoShape 11"/>
            <p:cNvSpPr/>
            <p:nvPr/>
          </p:nvSpPr>
          <p:spPr bwMode="auto">
            <a:xfrm>
              <a:off x="1680" y="1545"/>
              <a:ext cx="432" cy="1200"/>
            </a:xfrm>
            <a:prstGeom prst="leftBrace">
              <a:avLst>
                <a:gd name="adj1" fmla="val 23148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581400" y="2224088"/>
            <a:ext cx="29352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强度设计</a:t>
            </a:r>
            <a:endParaRPr lang="zh-CN" altLang="en-US" sz="2800" b="1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581400" y="2847975"/>
            <a:ext cx="2935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传动设计</a:t>
            </a:r>
            <a:endParaRPr lang="zh-CN" altLang="en-US" sz="2800" b="1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3581400" y="3457575"/>
            <a:ext cx="2790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结构设计</a:t>
            </a:r>
            <a:endParaRPr lang="zh-CN" altLang="en-US" sz="2800" b="1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4498975" y="496888"/>
            <a:ext cx="4176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技术基础课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2788" name="Group 20"/>
          <p:cNvGrpSpPr/>
          <p:nvPr/>
        </p:nvGrpSpPr>
        <p:grpSpPr bwMode="auto">
          <a:xfrm>
            <a:off x="1676400" y="4572000"/>
            <a:ext cx="5867400" cy="1828800"/>
            <a:chOff x="1056" y="2880"/>
            <a:chExt cx="3696" cy="1152"/>
          </a:xfrm>
        </p:grpSpPr>
        <p:sp>
          <p:nvSpPr>
            <p:cNvPr id="5133" name="AutoShape 16"/>
            <p:cNvSpPr>
              <a:spLocks noChangeArrowheads="1"/>
            </p:cNvSpPr>
            <p:nvPr/>
          </p:nvSpPr>
          <p:spPr bwMode="auto">
            <a:xfrm>
              <a:off x="1056" y="3168"/>
              <a:ext cx="3696" cy="864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66CC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800" b="1">
                  <a:solidFill>
                    <a:srgbClr val="FF3300"/>
                  </a:solidFill>
                </a:rPr>
                <a:t>本课程只研究精度设计</a:t>
              </a:r>
              <a:endParaRPr lang="zh-CN" altLang="en-US" sz="2800" b="1">
                <a:solidFill>
                  <a:srgbClr val="FF3300"/>
                </a:solidFill>
              </a:endParaRPr>
            </a:p>
          </p:txBody>
        </p:sp>
        <p:sp>
          <p:nvSpPr>
            <p:cNvPr id="5134" name="Line 19"/>
            <p:cNvSpPr>
              <a:spLocks noChangeShapeType="1"/>
            </p:cNvSpPr>
            <p:nvPr/>
          </p:nvSpPr>
          <p:spPr bwMode="auto">
            <a:xfrm>
              <a:off x="2784" y="2880"/>
              <a:ext cx="144" cy="28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utoUpdateAnimBg="0" build="p"/>
      <p:bldP spid="32775" grpId="0" autoUpdateAnimBg="0" build="p"/>
      <p:bldP spid="32776" grpId="0" autoUpdateAnimBg="0"/>
      <p:bldP spid="32780" grpId="0" autoUpdateAnimBg="0"/>
      <p:bldP spid="32781" grpId="0" autoUpdateAnimBg="0"/>
      <p:bldP spid="32782" grpId="0" autoUpdateAnimBg="0"/>
      <p:bldP spid="32783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6453859-716E-4634-B7EF-7677B453EA5C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042318" y="394499"/>
            <a:ext cx="374570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b="1" dirty="0"/>
              <a:t>3.</a:t>
            </a:r>
            <a:r>
              <a:rPr lang="zh-CN" altLang="en-US" b="1" dirty="0"/>
              <a:t>优先数系的应用</a:t>
            </a:r>
            <a:endParaRPr lang="zh-CN" altLang="en-US" b="1" dirty="0"/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971352" y="3861048"/>
            <a:ext cx="43927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</a:rPr>
              <a:t>3)</a:t>
            </a:r>
            <a:r>
              <a:rPr lang="zh-CN" altLang="en-US" sz="2000" b="1" dirty="0">
                <a:latin typeface="宋体" panose="02010600030101010101" pitchFamily="2" charset="-122"/>
              </a:rPr>
              <a:t>优先数系的应用顺序为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283968" y="5013176"/>
            <a:ext cx="273630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dirty="0">
                <a:latin typeface="宋体" panose="02010600030101010101" pitchFamily="2" charset="-122"/>
              </a:rPr>
              <a:t>（</a:t>
            </a:r>
            <a:r>
              <a:rPr lang="zh-CN" altLang="en-US" sz="2000" b="1" dirty="0">
                <a:latin typeface="宋体" panose="02010600030101010101" pitchFamily="2" charset="-122"/>
              </a:rPr>
              <a:t>尽量采用含有</a:t>
            </a:r>
            <a:r>
              <a:rPr lang="en-US" altLang="zh-CN" sz="2000" b="1" dirty="0"/>
              <a:t>1</a:t>
            </a:r>
            <a:r>
              <a:rPr lang="zh-CN" altLang="en-US" sz="2000" b="1" dirty="0">
                <a:latin typeface="宋体" panose="02010600030101010101" pitchFamily="2" charset="-122"/>
              </a:rPr>
              <a:t>的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2699792" y="4941168"/>
            <a:ext cx="2455863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→ </a:t>
            </a:r>
            <a:r>
              <a:rPr lang="en-US" altLang="zh-CN" sz="2800" dirty="0" err="1"/>
              <a:t>Rr</a:t>
            </a:r>
            <a:r>
              <a:rPr lang="en-US" altLang="zh-CN" sz="2800" dirty="0"/>
              <a:t>/p</a:t>
            </a:r>
            <a:endParaRPr lang="en-US" altLang="zh-CN" sz="2800" dirty="0"/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219200" y="4395267"/>
            <a:ext cx="1192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dirty="0"/>
              <a:t>R5</a:t>
            </a:r>
            <a:endParaRPr lang="en-US" altLang="zh-CN" sz="2800" dirty="0"/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1907704" y="4365104"/>
            <a:ext cx="2146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→ </a:t>
            </a:r>
            <a:r>
              <a:rPr lang="en-US" altLang="zh-CN" sz="2800" dirty="0"/>
              <a:t>R10</a:t>
            </a:r>
            <a:endParaRPr lang="en-US" altLang="zh-CN" sz="2800" dirty="0"/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347864" y="4365104"/>
            <a:ext cx="2514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→ </a:t>
            </a:r>
            <a:r>
              <a:rPr lang="en-US" altLang="zh-CN" sz="2800" dirty="0"/>
              <a:t>R20</a:t>
            </a:r>
            <a:endParaRPr lang="en-US" altLang="zh-CN" sz="2800" dirty="0"/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4788024" y="4365104"/>
            <a:ext cx="2757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→ </a:t>
            </a:r>
            <a:r>
              <a:rPr lang="en-US" altLang="zh-CN" sz="2800" dirty="0"/>
              <a:t>R40</a:t>
            </a:r>
            <a:endParaRPr lang="en-US" altLang="zh-CN" sz="2800" dirty="0"/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1295400" y="4995143"/>
            <a:ext cx="2133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→ </a:t>
            </a:r>
            <a:r>
              <a:rPr lang="en-US" altLang="zh-CN" sz="2800" dirty="0"/>
              <a:t>R80</a:t>
            </a:r>
            <a:endParaRPr lang="en-US" altLang="zh-CN" sz="2800" dirty="0"/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1332855" y="5589240"/>
            <a:ext cx="31671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3300"/>
                </a:solidFill>
              </a:rPr>
              <a:t>先疏后密原则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971600" y="851153"/>
            <a:ext cx="64817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）在一切标准化领域中应尽可能采用优先数系</a:t>
            </a:r>
            <a:endParaRPr lang="zh-CN" altLang="en-US" sz="2000" b="1" dirty="0"/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971352" y="1284541"/>
            <a:ext cx="60489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）区别对待各个参数采用优先数系的要求</a:t>
            </a:r>
            <a:endParaRPr lang="zh-CN" altLang="en-US" sz="2000" b="1" dirty="0"/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610295" y="1643316"/>
            <a:ext cx="713005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/>
              <a:t>    </a:t>
            </a:r>
            <a:r>
              <a:rPr lang="en-US" altLang="zh-CN" sz="2000" b="1" dirty="0" smtClean="0"/>
              <a:t>    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① </a:t>
            </a:r>
            <a:r>
              <a:rPr lang="zh-CN" altLang="en-US" sz="2000" b="1" dirty="0"/>
              <a:t>基本参数、重要参数及在数值传播上最原始或涉及面最广的参数，应尽可能采用优先数系。对于其他参数，除非由于运算上的原因或其他特殊原因，不能为优先数外，原则上都宜采用优先数。</a:t>
            </a:r>
            <a:endParaRPr lang="zh-CN" altLang="en-US" sz="2000" b="1" dirty="0"/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613023" y="3140968"/>
            <a:ext cx="74153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latin typeface="宋体" panose="02010600030101010101" pitchFamily="2" charset="-122"/>
              </a:rPr>
              <a:t>   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 ② </a:t>
            </a:r>
            <a:r>
              <a:rPr lang="zh-CN" altLang="en-US" sz="2000" b="1" dirty="0">
                <a:latin typeface="宋体" panose="02010600030101010101" pitchFamily="2" charset="-122"/>
              </a:rPr>
              <a:t>对于有函数关系的参数，如</a:t>
            </a:r>
            <a:r>
              <a:rPr lang="en-US" altLang="zh-CN" sz="2000" b="1" i="1" dirty="0"/>
              <a:t>y </a:t>
            </a:r>
            <a:r>
              <a:rPr lang="en-US" altLang="zh-CN" sz="2000" b="1" dirty="0"/>
              <a:t>= </a:t>
            </a:r>
            <a:r>
              <a:rPr lang="en-US" altLang="zh-CN" sz="2000" b="1" i="1" dirty="0"/>
              <a:t>f </a:t>
            </a:r>
            <a:r>
              <a:rPr lang="en-US" altLang="zh-CN" sz="2000" b="1" dirty="0"/>
              <a:t>(</a:t>
            </a:r>
            <a:r>
              <a:rPr lang="en-US" altLang="zh-CN" sz="2000" b="1" i="1" dirty="0"/>
              <a:t>x </a:t>
            </a:r>
            <a:r>
              <a:rPr lang="en-US" altLang="zh-CN" sz="2000" b="1" dirty="0"/>
              <a:t>) ,</a:t>
            </a:r>
            <a:r>
              <a:rPr lang="zh-CN" altLang="en-US" sz="2000" b="1" dirty="0"/>
              <a:t>自变量</a:t>
            </a:r>
            <a:r>
              <a:rPr lang="en-US" altLang="zh-CN" sz="2000" b="1" i="1" dirty="0"/>
              <a:t>x</a:t>
            </a:r>
            <a:r>
              <a:rPr lang="zh-CN" altLang="en-US" sz="2000" b="1" dirty="0"/>
              <a:t>参数系列应尽可能采用优先数系的基本系列。</a:t>
            </a:r>
            <a:endParaRPr lang="zh-CN" altLang="en-US" sz="2000" b="1" dirty="0"/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 bwMode="auto">
          <a:xfrm>
            <a:off x="7026275" y="6092825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utoUpdateAnimBg="0" build="p"/>
      <p:bldP spid="71686" grpId="0" autoUpdateAnimBg="0"/>
      <p:bldP spid="71687" grpId="0" autoUpdateAnimBg="0"/>
      <p:bldP spid="71688" grpId="0" autoUpdateAnimBg="0"/>
      <p:bldP spid="71689" grpId="0" autoUpdateAnimBg="0"/>
      <p:bldP spid="71690" grpId="0" autoUpdateAnimBg="0"/>
      <p:bldP spid="71691" grpId="0" autoUpdateAnimBg="0"/>
      <p:bldP spid="71692" grpId="0" autoUpdateAnimBg="0"/>
      <p:bldP spid="71693" grpId="0" autoUpdateAnimBg="0"/>
      <p:bldP spid="71694" grpId="0" autoUpdateAnimBg="0"/>
      <p:bldP spid="71695" grpId="0" autoUpdateAnimBg="0" build="p"/>
      <p:bldP spid="71696" grpId="0" autoUpdateAnimBg="0" build="p"/>
      <p:bldP spid="71697" grpId="0" autoUpdateAnimBg="0" build="p"/>
      <p:bldP spid="71698" grpId="0" autoUpdateAnimBg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8D25061-6149-4400-9229-FDE69BED5F1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049760" y="381000"/>
            <a:ext cx="425043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1.4  </a:t>
            </a:r>
            <a:r>
              <a:rPr lang="zh-CN" altLang="en-US" sz="2800" b="1" dirty="0"/>
              <a:t>检测技术的发展</a:t>
            </a:r>
            <a:endParaRPr lang="zh-CN" altLang="en-US" sz="2800" b="1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85800" y="1791048"/>
            <a:ext cx="698254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</a:t>
            </a:r>
            <a:r>
              <a:rPr lang="en-US" altLang="zh-CN" dirty="0" smtClean="0"/>
              <a:t>  </a:t>
            </a:r>
            <a:r>
              <a:rPr lang="zh-CN" altLang="en-US" b="1" dirty="0" smtClean="0"/>
              <a:t>根据</a:t>
            </a:r>
            <a:r>
              <a:rPr lang="zh-CN" altLang="en-US" b="1" dirty="0"/>
              <a:t>国际计量大会的统计，机械零件加工的精度大约</a:t>
            </a:r>
            <a:r>
              <a:rPr lang="zh-CN" altLang="en-US" b="1" dirty="0">
                <a:solidFill>
                  <a:srgbClr val="FF3300"/>
                </a:solidFill>
              </a:rPr>
              <a:t>每十年提高一个数量级</a:t>
            </a:r>
            <a:r>
              <a:rPr lang="zh-CN" altLang="en-US" b="1" dirty="0"/>
              <a:t>，这是由于检测技术不断发展的缘故。</a:t>
            </a:r>
            <a:endParaRPr lang="zh-CN" altLang="en-US" b="1" dirty="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526357" y="3183359"/>
            <a:ext cx="25415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dirty="0"/>
              <a:t> </a:t>
            </a:r>
            <a:r>
              <a:rPr lang="en-US" altLang="zh-CN" b="1" dirty="0"/>
              <a:t>1940</a:t>
            </a:r>
            <a:r>
              <a:rPr lang="zh-CN" altLang="en-US" b="1" dirty="0"/>
              <a:t>年 </a:t>
            </a:r>
            <a:r>
              <a:rPr lang="en-US" altLang="zh-CN" b="1" dirty="0">
                <a:solidFill>
                  <a:srgbClr val="FF3300"/>
                </a:solidFill>
              </a:rPr>
              <a:t>1.5μm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685800" y="838200"/>
            <a:ext cx="698254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en-US" altLang="zh-CN" dirty="0" smtClean="0"/>
              <a:t> </a:t>
            </a:r>
            <a:r>
              <a:rPr lang="zh-CN" altLang="en-US" b="1" dirty="0" smtClean="0"/>
              <a:t>检测</a:t>
            </a:r>
            <a:r>
              <a:rPr lang="zh-CN" altLang="en-US" b="1" dirty="0"/>
              <a:t>技术是实现互换性生产的重要手段，它们是</a:t>
            </a:r>
            <a:r>
              <a:rPr lang="zh-CN" altLang="en-US" b="1" dirty="0">
                <a:solidFill>
                  <a:srgbClr val="FF3300"/>
                </a:solidFill>
              </a:rPr>
              <a:t>相互依存，又相互促进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3744019" y="3183359"/>
            <a:ext cx="28442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→  </a:t>
            </a:r>
            <a:r>
              <a:rPr lang="en-US" altLang="zh-CN" b="1" dirty="0" smtClean="0"/>
              <a:t>1950</a:t>
            </a:r>
            <a:r>
              <a:rPr lang="zh-CN" altLang="en-US" b="1" dirty="0"/>
              <a:t>年 </a:t>
            </a:r>
            <a:r>
              <a:rPr lang="en-US" altLang="zh-CN" b="1" dirty="0">
                <a:solidFill>
                  <a:srgbClr val="FF3300"/>
                </a:solidFill>
              </a:rPr>
              <a:t>0.2μm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971551" y="3717032"/>
            <a:ext cx="27724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→  </a:t>
            </a:r>
            <a:r>
              <a:rPr lang="en-US" altLang="zh-CN" b="1" dirty="0" smtClean="0"/>
              <a:t>1960</a:t>
            </a:r>
            <a:r>
              <a:rPr lang="zh-CN" altLang="en-US" b="1" dirty="0"/>
              <a:t>年 </a:t>
            </a:r>
            <a:r>
              <a:rPr lang="en-US" altLang="zh-CN" b="1" dirty="0">
                <a:solidFill>
                  <a:srgbClr val="FF3300"/>
                </a:solidFill>
              </a:rPr>
              <a:t>0.1μm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3779912" y="3788470"/>
            <a:ext cx="30237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→  </a:t>
            </a:r>
            <a:r>
              <a:rPr lang="en-US" altLang="zh-CN" b="1" dirty="0" smtClean="0"/>
              <a:t>1969</a:t>
            </a:r>
            <a:r>
              <a:rPr lang="zh-CN" altLang="en-US" b="1" dirty="0"/>
              <a:t>年 </a:t>
            </a:r>
            <a:r>
              <a:rPr lang="en-US" altLang="zh-CN" b="1" dirty="0">
                <a:solidFill>
                  <a:srgbClr val="FF3300"/>
                </a:solidFill>
              </a:rPr>
              <a:t>0.01μm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 build="p"/>
      <p:bldP spid="12295" grpId="0" autoUpdateAnimBg="0"/>
      <p:bldP spid="12297" grpId="0" autoUpdateAnimBg="0"/>
      <p:bldP spid="12314" grpId="0" autoUpdateAnimBg="0"/>
      <p:bldP spid="12331" grpId="0" autoUpdateAnimBg="0"/>
      <p:bldP spid="12332" grpId="0" autoUpdateAnimBg="0"/>
      <p:bldP spid="12333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73973FF-FA17-44A6-80BF-69DAACC9642F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985540" y="447055"/>
            <a:ext cx="409862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1.5  </a:t>
            </a:r>
            <a:r>
              <a:rPr lang="zh-CN" altLang="en-US" b="1" dirty="0"/>
              <a:t>本课程的特点和任务</a:t>
            </a:r>
            <a:endParaRPr lang="zh-CN" altLang="en-US" b="1" dirty="0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966019" y="955104"/>
            <a:ext cx="61262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b="1" dirty="0"/>
              <a:t>1.5.1 </a:t>
            </a:r>
            <a:r>
              <a:rPr lang="zh-CN" altLang="en-US" b="1" dirty="0"/>
              <a:t>本课程的特点和学习方法</a:t>
            </a:r>
            <a:r>
              <a:rPr lang="en-US" altLang="zh-CN" b="1" dirty="0"/>
              <a:t>(</a:t>
            </a:r>
            <a:r>
              <a:rPr lang="zh-CN" altLang="en-US" b="1" dirty="0"/>
              <a:t>前面已讲）</a:t>
            </a:r>
            <a:endParaRPr lang="zh-CN" altLang="en-US" b="1" dirty="0"/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793180" y="1455167"/>
            <a:ext cx="3706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dirty="0"/>
              <a:t>  </a:t>
            </a:r>
            <a:r>
              <a:rPr lang="en-US" altLang="zh-CN" b="1" dirty="0"/>
              <a:t>1. </a:t>
            </a:r>
            <a:r>
              <a:rPr lang="zh-CN" altLang="en-US" b="1" dirty="0"/>
              <a:t>特点：</a:t>
            </a:r>
            <a:endParaRPr lang="zh-CN" altLang="en-US" b="1" dirty="0"/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676970" y="1905000"/>
            <a:ext cx="67033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anose="02010600030101010101" pitchFamily="2" charset="-122"/>
              </a:rPr>
              <a:t>本课程为机械设计方面的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技术基础课</a:t>
            </a:r>
            <a:r>
              <a:rPr lang="zh-CN" altLang="en-US" b="1" dirty="0">
                <a:latin typeface="宋体" panose="02010600030101010101" pitchFamily="2" charset="-122"/>
              </a:rPr>
              <a:t>；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3203848" y="4077072"/>
            <a:ext cx="453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</a:rPr>
              <a:t>精度设计</a:t>
            </a:r>
            <a:r>
              <a:rPr lang="zh-CN" altLang="en-US" b="1" dirty="0"/>
              <a:t>（几何量精度设计）</a:t>
            </a:r>
            <a:endParaRPr lang="zh-CN" altLang="en-US" b="1" dirty="0"/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1043236" y="4695527"/>
            <a:ext cx="63370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</a:rPr>
              <a:t>本课程只研究精度设计</a:t>
            </a:r>
            <a:r>
              <a:rPr lang="en-US" altLang="zh-CN" b="1" dirty="0">
                <a:solidFill>
                  <a:srgbClr val="FF3300"/>
                </a:solidFill>
              </a:rPr>
              <a:t>(</a:t>
            </a:r>
            <a:r>
              <a:rPr lang="zh-CN" altLang="en-US" b="1" dirty="0">
                <a:solidFill>
                  <a:srgbClr val="FF3300"/>
                </a:solidFill>
              </a:rPr>
              <a:t>即几何量精度设计</a:t>
            </a:r>
            <a:r>
              <a:rPr lang="en-US" altLang="zh-CN" b="1" dirty="0">
                <a:solidFill>
                  <a:srgbClr val="FF3300"/>
                </a:solidFill>
              </a:rPr>
              <a:t>)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898897" y="3174067"/>
            <a:ext cx="19449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机械设计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内容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59410" name="AutoShape 18"/>
          <p:cNvSpPr/>
          <p:nvPr/>
        </p:nvSpPr>
        <p:spPr bwMode="auto">
          <a:xfrm>
            <a:off x="2682875" y="2532112"/>
            <a:ext cx="592981" cy="1905000"/>
          </a:xfrm>
          <a:prstGeom prst="leftBrace">
            <a:avLst>
              <a:gd name="adj1" fmla="val 2314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203848" y="2391271"/>
            <a:ext cx="21268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强度设计</a:t>
            </a:r>
            <a:endParaRPr lang="zh-CN" altLang="en-US" b="1" dirty="0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3203848" y="2972767"/>
            <a:ext cx="27019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传动设计</a:t>
            </a:r>
            <a:endParaRPr lang="zh-CN" altLang="en-US" b="1" dirty="0"/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3203848" y="3573016"/>
            <a:ext cx="2414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结构设计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939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utoUpdateAnimBg="0" build="p"/>
      <p:bldP spid="59397" grpId="0" autoUpdateAnimBg="0" build="p"/>
      <p:bldP spid="59398" grpId="0" autoUpdateAnimBg="0" build="p"/>
      <p:bldP spid="59399" grpId="0" autoUpdateAnimBg="0" build="p"/>
      <p:bldP spid="59400" grpId="0" autoUpdateAnimBg="0"/>
      <p:bldP spid="59401" grpId="0" autoUpdateAnimBg="0"/>
      <p:bldP spid="59409" grpId="0" autoUpdateAnimBg="0"/>
      <p:bldP spid="59410" grpId="0" animBg="1"/>
      <p:bldP spid="59411" grpId="0" autoUpdateAnimBg="0"/>
      <p:bldP spid="59412" grpId="0" autoUpdateAnimBg="0"/>
      <p:bldP spid="59413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35ADB3B-96CF-498D-9C89-6D2E354DF3B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1444" name="Text Box 1028"/>
          <p:cNvSpPr txBox="1">
            <a:spLocks noChangeArrowheads="1"/>
          </p:cNvSpPr>
          <p:nvPr/>
        </p:nvSpPr>
        <p:spPr bwMode="auto">
          <a:xfrm>
            <a:off x="810344" y="469121"/>
            <a:ext cx="6858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anose="02010600030101010101" pitchFamily="2" charset="-122"/>
              </a:rPr>
              <a:t>本课程实践性强</a:t>
            </a:r>
            <a:r>
              <a:rPr lang="en-US" altLang="zh-CN" b="1" dirty="0">
                <a:latin typeface="宋体" panose="02010600030101010101" pitchFamily="2" charset="-122"/>
              </a:rPr>
              <a:t>,</a:t>
            </a:r>
            <a:r>
              <a:rPr lang="zh-CN" altLang="en-US" b="1" dirty="0">
                <a:latin typeface="宋体" panose="02010600030101010101" pitchFamily="2" charset="-122"/>
              </a:rPr>
              <a:t>涉及国家标准多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        </a:t>
            </a:r>
            <a:r>
              <a:rPr lang="en-US" altLang="zh-CN" b="1" dirty="0"/>
              <a:t>——</a:t>
            </a:r>
            <a:r>
              <a:rPr lang="zh-CN" altLang="en-US" b="1" dirty="0"/>
              <a:t>多、强、大</a:t>
            </a:r>
            <a:endParaRPr lang="zh-CN" altLang="en-US" b="1" dirty="0"/>
          </a:p>
        </p:txBody>
      </p:sp>
      <p:sp>
        <p:nvSpPr>
          <p:cNvPr id="61445" name="Text Box 1029"/>
          <p:cNvSpPr txBox="1">
            <a:spLocks noChangeArrowheads="1"/>
          </p:cNvSpPr>
          <p:nvPr/>
        </p:nvSpPr>
        <p:spPr bwMode="auto">
          <a:xfrm>
            <a:off x="905470" y="1995488"/>
            <a:ext cx="6546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b="1" dirty="0"/>
              <a:t>定义、符号、公式、标准规定和经验解法多。</a:t>
            </a:r>
            <a:endParaRPr lang="zh-CN" altLang="en-US" b="1" dirty="0"/>
          </a:p>
        </p:txBody>
      </p:sp>
      <p:sp>
        <p:nvSpPr>
          <p:cNvPr id="61446" name="Text Box 1030"/>
          <p:cNvSpPr txBox="1">
            <a:spLocks noChangeArrowheads="1"/>
          </p:cNvSpPr>
          <p:nvPr/>
        </p:nvSpPr>
        <p:spPr bwMode="auto">
          <a:xfrm>
            <a:off x="971600" y="3138488"/>
            <a:ext cx="66771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原则性强，因为必须按国标有关规定进行设计。</a:t>
            </a:r>
            <a:endParaRPr lang="zh-CN" altLang="en-US" b="1" dirty="0"/>
          </a:p>
        </p:txBody>
      </p:sp>
      <p:sp>
        <p:nvSpPr>
          <p:cNvPr id="61447" name="Text Box 1031"/>
          <p:cNvSpPr txBox="1">
            <a:spLocks noChangeArrowheads="1"/>
          </p:cNvSpPr>
          <p:nvPr/>
        </p:nvSpPr>
        <p:spPr bwMode="auto">
          <a:xfrm>
            <a:off x="923503" y="4433888"/>
            <a:ext cx="41525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b="1" dirty="0"/>
              <a:t>实际应用中灵活性大。</a:t>
            </a:r>
            <a:endParaRPr lang="zh-CN" altLang="en-US" b="1" dirty="0"/>
          </a:p>
        </p:txBody>
      </p:sp>
      <p:sp>
        <p:nvSpPr>
          <p:cNvPr id="61448" name="Text Box 1032"/>
          <p:cNvSpPr txBox="1">
            <a:spLocks noChangeArrowheads="1"/>
          </p:cNvSpPr>
          <p:nvPr/>
        </p:nvSpPr>
        <p:spPr bwMode="auto">
          <a:xfrm>
            <a:off x="982861" y="1385888"/>
            <a:ext cx="3013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①  </a:t>
            </a:r>
            <a:r>
              <a:rPr lang="zh-CN" altLang="en-US" b="1" dirty="0">
                <a:solidFill>
                  <a:srgbClr val="FF3300"/>
                </a:solidFill>
              </a:rPr>
              <a:t>多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61449" name="Text Box 1033"/>
          <p:cNvSpPr txBox="1">
            <a:spLocks noChangeArrowheads="1"/>
          </p:cNvSpPr>
          <p:nvPr/>
        </p:nvSpPr>
        <p:spPr bwMode="auto">
          <a:xfrm>
            <a:off x="982786" y="2590800"/>
            <a:ext cx="3155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②  </a:t>
            </a:r>
            <a:r>
              <a:rPr lang="zh-CN" altLang="en-US" b="1" dirty="0">
                <a:solidFill>
                  <a:srgbClr val="FF3300"/>
                </a:solidFill>
              </a:rPr>
              <a:t>强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61450" name="Text Box 1034"/>
          <p:cNvSpPr txBox="1">
            <a:spLocks noChangeArrowheads="1"/>
          </p:cNvSpPr>
          <p:nvPr/>
        </p:nvSpPr>
        <p:spPr bwMode="auto">
          <a:xfrm>
            <a:off x="983233" y="3824288"/>
            <a:ext cx="36607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③  </a:t>
            </a:r>
            <a:r>
              <a:rPr lang="zh-CN" altLang="en-US" b="1" dirty="0">
                <a:solidFill>
                  <a:srgbClr val="FF3300"/>
                </a:solidFill>
              </a:rPr>
              <a:t>大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61451" name="Text Box 1035"/>
          <p:cNvSpPr txBox="1">
            <a:spLocks noChangeArrowheads="1"/>
          </p:cNvSpPr>
          <p:nvPr/>
        </p:nvSpPr>
        <p:spPr bwMode="auto">
          <a:xfrm>
            <a:off x="759817" y="5085184"/>
            <a:ext cx="38121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 2.</a:t>
            </a:r>
            <a:r>
              <a:rPr lang="zh-CN" altLang="en-US" b="1" dirty="0"/>
              <a:t>学习方法</a:t>
            </a:r>
            <a:endParaRPr lang="zh-CN" altLang="en-US" b="1" dirty="0"/>
          </a:p>
        </p:txBody>
      </p:sp>
      <p:sp>
        <p:nvSpPr>
          <p:cNvPr id="11" name="圆角矩形 10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4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utoUpdateAnimBg="0" build="p"/>
      <p:bldP spid="61445" grpId="0" autoUpdateAnimBg="0"/>
      <p:bldP spid="61446" grpId="0" autoUpdateAnimBg="0"/>
      <p:bldP spid="61447" grpId="0" autoUpdateAnimBg="0"/>
      <p:bldP spid="61448" grpId="0" autoUpdateAnimBg="0"/>
      <p:bldP spid="61449" grpId="0" autoUpdateAnimBg="0"/>
      <p:bldP spid="61450" grpId="0" autoUpdateAnimBg="0"/>
      <p:bldP spid="61451" grpId="0" autoUpdateAnimBg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2744920-C7A2-40D6-AC8F-F9C59664FF1C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60649" y="3687727"/>
            <a:ext cx="700769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 (3) </a:t>
            </a:r>
            <a:r>
              <a:rPr lang="zh-CN" altLang="en-US" b="1" dirty="0"/>
              <a:t>初步学会根据使用要求，正确设计几何量公差并正确地标注在图样上；</a:t>
            </a:r>
            <a:endParaRPr lang="zh-CN" altLang="en-US" b="1" dirty="0"/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1331392" y="620688"/>
            <a:ext cx="633695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b="1" dirty="0"/>
              <a:t>机械精度设计 </a:t>
            </a:r>
            <a:r>
              <a:rPr lang="en-US" altLang="zh-CN" b="1" dirty="0"/>
              <a:t>— </a:t>
            </a:r>
            <a:r>
              <a:rPr lang="zh-CN" altLang="en-US" b="1" dirty="0">
                <a:solidFill>
                  <a:srgbClr val="CC0000"/>
                </a:solidFill>
              </a:rPr>
              <a:t>尺寸、几何</a:t>
            </a:r>
            <a:r>
              <a:rPr lang="zh-CN" altLang="en-US" b="1" dirty="0"/>
              <a:t>（形状、方向、</a:t>
            </a:r>
            <a:endParaRPr lang="zh-CN" altLang="en-US" b="1" dirty="0"/>
          </a:p>
          <a:p>
            <a:pPr algn="l">
              <a:lnSpc>
                <a:spcPct val="120000"/>
              </a:lnSpc>
            </a:pPr>
            <a:r>
              <a:rPr lang="zh-CN" altLang="en-US" b="1" dirty="0"/>
              <a:t>                             位置和跳动）和</a:t>
            </a:r>
            <a:r>
              <a:rPr lang="zh-CN" altLang="en-US" b="1" dirty="0">
                <a:solidFill>
                  <a:srgbClr val="CC0000"/>
                </a:solidFill>
              </a:rPr>
              <a:t>微观轮廓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60648" y="1977008"/>
            <a:ext cx="722372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 (1) </a:t>
            </a:r>
            <a:r>
              <a:rPr lang="zh-CN" altLang="en-US" b="1" dirty="0"/>
              <a:t>掌握标准化、互换性的基本概念及精度设计有关的基本</a:t>
            </a:r>
            <a:r>
              <a:rPr lang="zh-CN" altLang="en-US" b="1" dirty="0" smtClean="0"/>
              <a:t>术语</a:t>
            </a:r>
            <a:r>
              <a:rPr lang="zh-CN" altLang="en-US" b="1" dirty="0"/>
              <a:t>和定义；</a:t>
            </a:r>
            <a:endParaRPr lang="zh-CN" altLang="en-US" b="1" dirty="0"/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755576" y="2823592"/>
            <a:ext cx="671966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 smtClean="0"/>
              <a:t>        </a:t>
            </a:r>
            <a:r>
              <a:rPr lang="en-US" altLang="zh-CN" b="1" dirty="0" smtClean="0"/>
              <a:t>(</a:t>
            </a:r>
            <a:r>
              <a:rPr lang="en-US" altLang="zh-CN" b="1" dirty="0"/>
              <a:t>2) </a:t>
            </a:r>
            <a:r>
              <a:rPr lang="zh-CN" altLang="en-US" b="1" dirty="0"/>
              <a:t>基本掌握精度设计标准的主要内容、特点和应用原则；</a:t>
            </a:r>
            <a:endParaRPr lang="zh-CN" altLang="en-US" b="1" dirty="0"/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1317105" y="188640"/>
            <a:ext cx="35429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1.5.2  </a:t>
            </a:r>
            <a:r>
              <a:rPr lang="zh-CN" altLang="en-US" b="1" dirty="0"/>
              <a:t>本课程的任务</a:t>
            </a:r>
            <a:endParaRPr lang="zh-CN" altLang="en-US" dirty="0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1187500" y="1527448"/>
            <a:ext cx="52567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zh-CN" altLang="en-US" b="1" dirty="0"/>
              <a:t>学完本课程后应达到下列要求：</a:t>
            </a:r>
            <a:endParaRPr lang="zh-CN" altLang="en-US" b="1" dirty="0"/>
          </a:p>
        </p:txBody>
      </p:sp>
      <p:sp>
        <p:nvSpPr>
          <p:cNvPr id="9" name="Text Box 1028"/>
          <p:cNvSpPr txBox="1">
            <a:spLocks noChangeArrowheads="1"/>
          </p:cNvSpPr>
          <p:nvPr/>
        </p:nvSpPr>
        <p:spPr bwMode="auto">
          <a:xfrm>
            <a:off x="730970" y="4551784"/>
            <a:ext cx="676887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</a:t>
            </a:r>
            <a:r>
              <a:rPr lang="en-US" altLang="zh-CN" b="1" dirty="0"/>
              <a:t>(4) </a:t>
            </a:r>
            <a:r>
              <a:rPr lang="zh-CN" altLang="en-US" b="1" dirty="0"/>
              <a:t>了解各种</a:t>
            </a:r>
            <a:r>
              <a:rPr lang="zh-CN" altLang="en-US" b="1" dirty="0" smtClean="0"/>
              <a:t>典型零件几何量公差及其检测</a:t>
            </a:r>
            <a:r>
              <a:rPr lang="zh-CN" altLang="en-US" b="1" dirty="0"/>
              <a:t>方法和初步学会使用常用的计量器具。</a:t>
            </a:r>
            <a:endParaRPr lang="zh-CN" altLang="en-US" b="1" dirty="0"/>
          </a:p>
        </p:txBody>
      </p:sp>
      <p:sp>
        <p:nvSpPr>
          <p:cNvPr id="10" name="Text Box 1029"/>
          <p:cNvSpPr txBox="1">
            <a:spLocks noChangeArrowheads="1"/>
          </p:cNvSpPr>
          <p:nvPr/>
        </p:nvSpPr>
        <p:spPr bwMode="auto">
          <a:xfrm>
            <a:off x="467544" y="5415880"/>
            <a:ext cx="794548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   总之，</a:t>
            </a:r>
            <a:r>
              <a:rPr lang="zh-CN" altLang="en-US" b="1" dirty="0">
                <a:solidFill>
                  <a:srgbClr val="FF3300"/>
                </a:solidFill>
              </a:rPr>
              <a:t>本课程的任务是使学生获得机械工程师必须掌握的精度设计</a:t>
            </a:r>
            <a:r>
              <a:rPr lang="zh-CN" altLang="en-US" b="1" dirty="0"/>
              <a:t>和</a:t>
            </a:r>
            <a:r>
              <a:rPr lang="zh-CN" altLang="en-US" b="1" dirty="0">
                <a:solidFill>
                  <a:srgbClr val="0000FF"/>
                </a:solidFill>
              </a:rPr>
              <a:t>检测方法的基本知识和基本技能。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utoUpdateAnimBg="0" build="p"/>
      <p:bldP spid="13326" grpId="0" autoUpdateAnimBg="0"/>
      <p:bldP spid="13327" grpId="0" autoUpdateAnimBg="0" build="p"/>
      <p:bldP spid="13328" grpId="0" autoUpdateAnimBg="0" build="p"/>
      <p:bldP spid="13329" grpId="0" autoUpdateAnimBg="0" build="p"/>
      <p:bldP spid="13331" grpId="0" autoUpdateAnimBg="0"/>
      <p:bldP spid="9" grpId="0" autoUpdateAnimBg="0" build="p"/>
      <p:bldP spid="10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907FC3A-9319-4C97-A22A-306CE0D96B53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1979712" y="803378"/>
            <a:ext cx="2880320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FF3300"/>
                </a:solidFill>
                <a:sym typeface="Wingdings" panose="05000000000000000000" pitchFamily="2" charset="2"/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  <a:sym typeface="Wingdings" panose="05000000000000000000" pitchFamily="2" charset="2"/>
              </a:rPr>
              <a:t>本 章 重 点</a:t>
            </a:r>
            <a:endParaRPr lang="zh-CN" altLang="en-US" sz="2800" dirty="0">
              <a:solidFill>
                <a:srgbClr val="FF3300"/>
              </a:solidFill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1043608" y="1329035"/>
            <a:ext cx="72008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514350" indent="-514350" algn="l" eaLnBrk="1" hangingPunct="1">
              <a:lnSpc>
                <a:spcPct val="160000"/>
              </a:lnSpc>
              <a:buFontTx/>
              <a:buAutoNum type="arabicPeriod"/>
              <a:defRPr/>
            </a:pPr>
            <a:r>
              <a:rPr lang="zh-CN" altLang="en-US" b="1" dirty="0" smtClean="0">
                <a:sym typeface="Wingdings" panose="05000000000000000000" pitchFamily="2" charset="2"/>
              </a:rPr>
              <a:t>互换性、公差的定义、互换性的分类和作用；</a:t>
            </a:r>
            <a:endParaRPr lang="en-US" altLang="zh-CN" b="1" dirty="0" smtClean="0">
              <a:sym typeface="Wingdings" panose="05000000000000000000" pitchFamily="2" charset="2"/>
            </a:endParaRPr>
          </a:p>
          <a:p>
            <a:pPr marL="514350" indent="-514350" algn="l" eaLnBrk="1" hangingPunct="1">
              <a:lnSpc>
                <a:spcPct val="160000"/>
              </a:lnSpc>
              <a:buFontTx/>
              <a:buAutoNum type="arabicPeriod"/>
              <a:defRPr/>
            </a:pPr>
            <a:r>
              <a:rPr lang="zh-CN" altLang="en-US" b="1" dirty="0" smtClean="0">
                <a:sym typeface="Wingdings" panose="05000000000000000000" pitchFamily="2" charset="2"/>
              </a:rPr>
              <a:t>新一代</a:t>
            </a:r>
            <a:r>
              <a:rPr lang="en-US" altLang="zh-CN" b="1" dirty="0" smtClean="0">
                <a:sym typeface="Wingdings" panose="05000000000000000000" pitchFamily="2" charset="2"/>
              </a:rPr>
              <a:t>GPS</a:t>
            </a:r>
            <a:r>
              <a:rPr lang="zh-CN" altLang="en-US" b="1" dirty="0" smtClean="0">
                <a:sym typeface="Wingdings" panose="05000000000000000000" pitchFamily="2" charset="2"/>
              </a:rPr>
              <a:t>的基本概念；</a:t>
            </a:r>
            <a:endParaRPr lang="zh-CN" altLang="en-US" b="1" dirty="0" smtClean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60000"/>
              </a:lnSpc>
              <a:defRPr/>
            </a:pPr>
            <a:r>
              <a:rPr lang="en-US" altLang="zh-CN" b="1" dirty="0" smtClean="0">
                <a:sym typeface="Wingdings" panose="05000000000000000000" pitchFamily="2" charset="2"/>
              </a:rPr>
              <a:t>3.   </a:t>
            </a:r>
            <a:r>
              <a:rPr lang="zh-CN" altLang="en-US" b="1" dirty="0" smtClean="0">
                <a:sym typeface="Wingdings" panose="05000000000000000000" pitchFamily="2" charset="2"/>
              </a:rPr>
              <a:t>标准化在工业生产中的作用和技术标准按应</a:t>
            </a:r>
            <a:endParaRPr lang="zh-CN" altLang="en-US" b="1" dirty="0" smtClean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60000"/>
              </a:lnSpc>
              <a:defRPr/>
            </a:pPr>
            <a:r>
              <a:rPr lang="zh-CN" altLang="en-US" b="1" dirty="0" smtClean="0">
                <a:sym typeface="Wingdings" panose="05000000000000000000" pitchFamily="2" charset="2"/>
              </a:rPr>
              <a:t>      范围的分类；           </a:t>
            </a:r>
            <a:endParaRPr lang="zh-CN" altLang="en-US" b="1" dirty="0" smtClean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60000"/>
              </a:lnSpc>
              <a:defRPr/>
            </a:pPr>
            <a:r>
              <a:rPr lang="en-US" altLang="zh-CN" b="1" dirty="0" smtClean="0">
                <a:sym typeface="Wingdings" panose="05000000000000000000" pitchFamily="2" charset="2"/>
              </a:rPr>
              <a:t>4.</a:t>
            </a:r>
            <a:r>
              <a:rPr lang="en-US" altLang="zh-CN" b="1" dirty="0" smtClean="0">
                <a:solidFill>
                  <a:srgbClr val="CC0000"/>
                </a:solidFill>
                <a:sym typeface="Wingdings" panose="05000000000000000000" pitchFamily="2" charset="2"/>
              </a:rPr>
              <a:t>   </a:t>
            </a:r>
            <a:r>
              <a:rPr lang="zh-CN" altLang="en-US" b="1" dirty="0" smtClean="0">
                <a:sym typeface="Wingdings" panose="05000000000000000000" pitchFamily="2" charset="2"/>
              </a:rPr>
              <a:t>优先数系的种类、代号和公比。</a:t>
            </a:r>
            <a:endParaRPr lang="zh-CN" altLang="en-US" b="1" dirty="0" smtClean="0"/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 advAuto="1000" autoUpdateAnimBg="0" build="p"/>
      <p:bldP spid="36877" grpId="0" autoUpdateAnimBg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B05D1F4-8E24-4CE0-8D3E-CD522898D90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774526" y="152400"/>
            <a:ext cx="71818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zh-CN" altLang="en-US" b="1" dirty="0">
                <a:solidFill>
                  <a:srgbClr val="FF3300"/>
                </a:solidFill>
              </a:rPr>
              <a:t>课堂练习</a:t>
            </a:r>
            <a:r>
              <a:rPr lang="zh-CN" altLang="en-US" b="1" dirty="0"/>
              <a:t> ：利用优先数系的基本</a:t>
            </a:r>
            <a:r>
              <a:rPr lang="zh-CN" altLang="en-US" b="1" dirty="0" smtClean="0"/>
              <a:t>系列 </a:t>
            </a:r>
            <a:r>
              <a:rPr lang="zh-CN" altLang="en-US" b="1" dirty="0"/>
              <a:t>表</a:t>
            </a:r>
            <a:r>
              <a:rPr lang="en-US" altLang="zh-CN" b="1" dirty="0" smtClean="0"/>
              <a:t>1.2</a:t>
            </a:r>
            <a:r>
              <a:rPr lang="zh-CN" altLang="en-US" b="1" dirty="0" smtClean="0"/>
              <a:t>确定</a:t>
            </a:r>
            <a:r>
              <a:rPr lang="zh-CN" altLang="en-US" b="1" dirty="0"/>
              <a:t>下列数据各属什么系列？</a:t>
            </a:r>
            <a:endParaRPr lang="zh-CN" altLang="en-US" b="1" dirty="0"/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89520" y="1066800"/>
            <a:ext cx="716280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dirty="0"/>
              <a:t>       </a:t>
            </a:r>
            <a:r>
              <a:rPr lang="zh-CN" altLang="en-US" b="1" dirty="0"/>
              <a:t>例</a:t>
            </a:r>
            <a:r>
              <a:rPr lang="en-US" altLang="zh-CN" b="1" dirty="0"/>
              <a:t>1 </a:t>
            </a:r>
            <a:r>
              <a:rPr lang="zh-CN" altLang="en-US" b="1" dirty="0"/>
              <a:t>电动机转速为：</a:t>
            </a:r>
            <a:r>
              <a:rPr lang="en-US" altLang="zh-CN" b="1" dirty="0"/>
              <a:t>375r</a:t>
            </a:r>
            <a:r>
              <a:rPr lang="zh-CN" altLang="en-US" b="1" dirty="0"/>
              <a:t>／</a:t>
            </a:r>
            <a:r>
              <a:rPr lang="en-US" altLang="zh-CN" b="1" dirty="0" smtClean="0"/>
              <a:t>min</a:t>
            </a:r>
            <a:r>
              <a:rPr lang="zh-CN" altLang="en-US" b="1" dirty="0"/>
              <a:t>，</a:t>
            </a:r>
            <a:r>
              <a:rPr lang="en-US" altLang="zh-CN" b="1" dirty="0" smtClean="0"/>
              <a:t>750 </a:t>
            </a:r>
            <a:r>
              <a:rPr lang="en-US" altLang="zh-CN" b="1" dirty="0"/>
              <a:t>r </a:t>
            </a:r>
            <a:r>
              <a:rPr lang="zh-CN" altLang="en-US" b="1" dirty="0"/>
              <a:t>／</a:t>
            </a:r>
            <a:r>
              <a:rPr lang="en-US" altLang="zh-CN" b="1" dirty="0"/>
              <a:t>min</a:t>
            </a:r>
            <a:r>
              <a:rPr lang="zh-CN" altLang="en-US" b="1" dirty="0"/>
              <a:t>，</a:t>
            </a:r>
            <a:endParaRPr lang="zh-CN" altLang="en-US" b="1" dirty="0"/>
          </a:p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     </a:t>
            </a:r>
            <a:r>
              <a:rPr lang="en-US" altLang="zh-CN" b="1" dirty="0"/>
              <a:t>1500r</a:t>
            </a:r>
            <a:r>
              <a:rPr lang="zh-CN" altLang="en-US" b="1" dirty="0"/>
              <a:t>／</a:t>
            </a:r>
            <a:r>
              <a:rPr lang="en-US" altLang="zh-CN" b="1" dirty="0"/>
              <a:t>min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3000r</a:t>
            </a:r>
            <a:r>
              <a:rPr lang="zh-CN" altLang="en-US" b="1" dirty="0"/>
              <a:t>／</a:t>
            </a:r>
            <a:r>
              <a:rPr lang="en-US" altLang="zh-CN" b="1" dirty="0"/>
              <a:t>min …</a:t>
            </a:r>
            <a:r>
              <a:rPr lang="zh-CN" altLang="en-US" b="1" dirty="0"/>
              <a:t>。        </a:t>
            </a:r>
            <a:endParaRPr lang="zh-CN" altLang="en-US" b="1" dirty="0"/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872062" y="1929678"/>
            <a:ext cx="68849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解（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en-US" b="1" dirty="0" smtClean="0">
                <a:sym typeface="Wingdings" panose="05000000000000000000" pitchFamily="2" charset="2"/>
              </a:rPr>
              <a:t>计算</a:t>
            </a:r>
            <a:r>
              <a:rPr lang="zh-CN" altLang="en-US" b="1" dirty="0">
                <a:sym typeface="Wingdings" panose="05000000000000000000" pitchFamily="2" charset="2"/>
              </a:rPr>
              <a:t>公比   </a:t>
            </a:r>
            <a:endParaRPr lang="en-US" altLang="zh-CN" b="1" dirty="0" smtClean="0">
              <a:sym typeface="Wingdings" panose="05000000000000000000" pitchFamily="2" charset="2"/>
            </a:endParaRPr>
          </a:p>
          <a:p>
            <a:pPr algn="l" eaLnBrk="1" hangingPunct="1"/>
            <a:r>
              <a:rPr lang="en-US" altLang="zh-CN" b="1" i="1" dirty="0">
                <a:sym typeface="Wingdings" panose="05000000000000000000" pitchFamily="2" charset="2"/>
              </a:rPr>
              <a:t> </a:t>
            </a:r>
            <a:r>
              <a:rPr lang="en-US" altLang="zh-CN" b="1" i="1" dirty="0" smtClean="0">
                <a:sym typeface="Wingdings" panose="05000000000000000000" pitchFamily="2" charset="2"/>
              </a:rPr>
              <a:t>     q</a:t>
            </a:r>
            <a:r>
              <a:rPr lang="zh-CN" altLang="en-US" b="1" dirty="0">
                <a:sym typeface="Wingdings" panose="05000000000000000000" pitchFamily="2" charset="2"/>
              </a:rPr>
              <a:t>＝ </a:t>
            </a:r>
            <a:r>
              <a:rPr lang="en-US" altLang="zh-CN" b="1" dirty="0">
                <a:sym typeface="Wingdings" panose="05000000000000000000" pitchFamily="2" charset="2"/>
              </a:rPr>
              <a:t>750÷375</a:t>
            </a:r>
            <a:r>
              <a:rPr lang="zh-CN" altLang="en-US" b="1" dirty="0" smtClean="0">
                <a:sym typeface="Wingdings" panose="05000000000000000000" pitchFamily="2" charset="2"/>
              </a:rPr>
              <a:t>＝</a:t>
            </a:r>
            <a:r>
              <a:rPr lang="en-US" altLang="zh-CN" b="1" dirty="0" smtClean="0">
                <a:latin typeface="Times New Roman" panose="02020603050405020304"/>
                <a:cs typeface="Times New Roman" panose="02020603050405020304"/>
                <a:sym typeface="Wingdings" panose="05000000000000000000" pitchFamily="2" charset="2"/>
              </a:rPr>
              <a:t>…</a:t>
            </a:r>
            <a:r>
              <a:rPr lang="en-US" altLang="zh-CN" b="1" dirty="0" smtClean="0">
                <a:sym typeface="Wingdings" panose="05000000000000000000" pitchFamily="2" charset="2"/>
              </a:rPr>
              <a:t> </a:t>
            </a:r>
            <a:r>
              <a:rPr lang="zh-CN" altLang="en-US" b="1" dirty="0">
                <a:sym typeface="Wingdings" panose="05000000000000000000" pitchFamily="2" charset="2"/>
              </a:rPr>
              <a:t>＝</a:t>
            </a:r>
            <a:r>
              <a:rPr lang="en-US" altLang="zh-CN" b="1" dirty="0">
                <a:sym typeface="Wingdings" panose="05000000000000000000" pitchFamily="2" charset="2"/>
              </a:rPr>
              <a:t>3000÷1500</a:t>
            </a:r>
            <a:r>
              <a:rPr lang="zh-CN" altLang="en-US" b="1" dirty="0">
                <a:sym typeface="Wingdings" panose="05000000000000000000" pitchFamily="2" charset="2"/>
              </a:rPr>
              <a:t>＝</a:t>
            </a:r>
            <a:r>
              <a:rPr lang="en-US" altLang="zh-CN" b="1" dirty="0">
                <a:sym typeface="Wingdings" panose="05000000000000000000" pitchFamily="2" charset="2"/>
              </a:rPr>
              <a:t>2</a:t>
            </a:r>
            <a:r>
              <a:rPr lang="zh-CN" altLang="en-US" b="1" dirty="0">
                <a:sym typeface="Wingdings" panose="05000000000000000000" pitchFamily="2" charset="2"/>
              </a:rPr>
              <a:t>。</a:t>
            </a:r>
            <a:endParaRPr lang="zh-CN" altLang="en-US" b="1" dirty="0"/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702394" y="2780928"/>
            <a:ext cx="559779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）由表</a:t>
            </a:r>
            <a:r>
              <a:rPr lang="en-US" altLang="zh-CN" b="1" dirty="0" smtClean="0"/>
              <a:t>1.2 </a:t>
            </a:r>
            <a:r>
              <a:rPr lang="zh-CN" altLang="en-US" b="1" dirty="0" smtClean="0"/>
              <a:t>得项值为 </a:t>
            </a:r>
            <a:r>
              <a:rPr lang="en-US" altLang="zh-CN" b="1" dirty="0"/>
              <a:t>R40</a:t>
            </a:r>
            <a:r>
              <a:rPr lang="zh-CN" altLang="en-US" b="1" dirty="0"/>
              <a:t>的项值。</a:t>
            </a:r>
            <a:endParaRPr lang="zh-CN" altLang="en-US" b="1" dirty="0"/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755576" y="3212976"/>
            <a:ext cx="5094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）结论   </a:t>
            </a:r>
            <a:r>
              <a:rPr lang="en-US" altLang="zh-CN" b="1" dirty="0">
                <a:solidFill>
                  <a:srgbClr val="FF3300"/>
                </a:solidFill>
              </a:rPr>
              <a:t>R40</a:t>
            </a:r>
            <a:r>
              <a:rPr lang="zh-CN" altLang="en-US" b="1" dirty="0">
                <a:solidFill>
                  <a:srgbClr val="FF3300"/>
                </a:solidFill>
              </a:rPr>
              <a:t>／</a:t>
            </a:r>
            <a:r>
              <a:rPr lang="en-US" altLang="zh-CN" b="1" dirty="0">
                <a:solidFill>
                  <a:srgbClr val="FF3300"/>
                </a:solidFill>
              </a:rPr>
              <a:t>12</a:t>
            </a:r>
            <a:endParaRPr lang="en-US" altLang="zh-CN" b="1" dirty="0">
              <a:solidFill>
                <a:srgbClr val="FF3300"/>
              </a:solidFill>
            </a:endParaRPr>
          </a:p>
        </p:txBody>
      </p:sp>
      <p:grpSp>
        <p:nvGrpSpPr>
          <p:cNvPr id="49160" name="组合 2"/>
          <p:cNvGrpSpPr/>
          <p:nvPr/>
        </p:nvGrpSpPr>
        <p:grpSpPr bwMode="auto">
          <a:xfrm>
            <a:off x="893440" y="3645024"/>
            <a:ext cx="6918920" cy="2376958"/>
            <a:chOff x="533400" y="3645024"/>
            <a:chExt cx="7848600" cy="2908176"/>
          </a:xfrm>
        </p:grpSpPr>
        <p:grpSp>
          <p:nvGrpSpPr>
            <p:cNvPr id="49161" name="Group 9"/>
            <p:cNvGrpSpPr/>
            <p:nvPr/>
          </p:nvGrpSpPr>
          <p:grpSpPr bwMode="auto">
            <a:xfrm>
              <a:off x="533400" y="3733800"/>
              <a:ext cx="7848600" cy="2819400"/>
              <a:chOff x="144" y="1008"/>
              <a:chExt cx="5328" cy="2928"/>
            </a:xfrm>
          </p:grpSpPr>
          <p:pic>
            <p:nvPicPr>
              <p:cNvPr id="49163" name="Picture 10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035"/>
                <a:ext cx="5232" cy="29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9164" name="Rectangle 11"/>
              <p:cNvSpPr>
                <a:spLocks noChangeArrowheads="1"/>
              </p:cNvSpPr>
              <p:nvPr/>
            </p:nvSpPr>
            <p:spPr bwMode="auto">
              <a:xfrm>
                <a:off x="5040" y="1008"/>
                <a:ext cx="43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000"/>
                  <a:t>2005)</a:t>
                </a:r>
                <a:endParaRPr lang="en-US" altLang="zh-CN" sz="2000"/>
              </a:p>
            </p:txBody>
          </p:sp>
        </p:grpSp>
        <p:sp>
          <p:nvSpPr>
            <p:cNvPr id="49162" name="TextBox 1"/>
            <p:cNvSpPr txBox="1">
              <a:spLocks noChangeArrowheads="1"/>
            </p:cNvSpPr>
            <p:nvPr/>
          </p:nvSpPr>
          <p:spPr bwMode="auto">
            <a:xfrm>
              <a:off x="2339752" y="3645024"/>
              <a:ext cx="1146175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/>
                <a:t>表</a:t>
              </a:r>
              <a:r>
                <a:rPr lang="en-US" altLang="zh-CN" sz="1400" b="1"/>
                <a:t>1.2</a:t>
              </a:r>
              <a:endParaRPr lang="zh-CN" altLang="en-US" sz="1400" b="1"/>
            </a:p>
          </p:txBody>
        </p:sp>
      </p:grpSp>
      <p:sp>
        <p:nvSpPr>
          <p:cNvPr id="2" name="矩形 1"/>
          <p:cNvSpPr/>
          <p:nvPr/>
        </p:nvSpPr>
        <p:spPr bwMode="auto">
          <a:xfrm>
            <a:off x="2446382" y="5517232"/>
            <a:ext cx="511591" cy="19947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987824" y="5749806"/>
            <a:ext cx="511591" cy="19947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utoUpdateAnimBg="0"/>
      <p:bldP spid="93189" grpId="0" autoUpdateAnimBg="0"/>
      <p:bldP spid="93190" grpId="0" autoUpdateAnimBg="0"/>
      <p:bldP spid="93191" grpId="0" autoUpdateAnimBg="0"/>
      <p:bldP spid="93192" grpId="0" autoUpdateAnimBg="0"/>
      <p:bldP spid="2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279F579-1645-4A2D-AC3A-BE58BEB95EF4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796503" y="434047"/>
            <a:ext cx="6727825" cy="97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dirty="0"/>
              <a:t>        </a:t>
            </a:r>
            <a:r>
              <a:rPr lang="zh-CN" altLang="en-US" b="1" dirty="0"/>
              <a:t>例</a:t>
            </a:r>
            <a:r>
              <a:rPr lang="en-US" altLang="zh-CN" b="1" dirty="0"/>
              <a:t>2  </a:t>
            </a:r>
            <a:r>
              <a:rPr lang="zh-CN" altLang="en-US" b="1" dirty="0"/>
              <a:t>摇臂钻床的最大钻孔直径</a:t>
            </a:r>
            <a:r>
              <a:rPr lang="zh-CN" altLang="en-US" b="1" dirty="0">
                <a:sym typeface="+mn-ea"/>
              </a:rPr>
              <a:t>（单位：</a:t>
            </a:r>
            <a:r>
              <a:rPr lang="en-US" altLang="zh-CN" b="1" dirty="0">
                <a:sym typeface="+mn-ea"/>
              </a:rPr>
              <a:t>mm</a:t>
            </a:r>
            <a:r>
              <a:rPr lang="zh-CN" altLang="en-US" b="1" dirty="0">
                <a:sym typeface="+mn-ea"/>
              </a:rPr>
              <a:t>）</a:t>
            </a:r>
            <a:r>
              <a:rPr lang="zh-CN" altLang="en-US" b="1" dirty="0"/>
              <a:t>为：</a:t>
            </a:r>
            <a:r>
              <a:rPr lang="en-US" altLang="zh-CN" b="1" dirty="0"/>
              <a:t>25</a:t>
            </a:r>
            <a:r>
              <a:rPr lang="zh-CN" altLang="en-US" b="1" dirty="0"/>
              <a:t>，</a:t>
            </a:r>
            <a:r>
              <a:rPr lang="en-US" altLang="zh-CN" b="1" dirty="0"/>
              <a:t>40</a:t>
            </a:r>
            <a:r>
              <a:rPr lang="zh-CN" altLang="en-US" b="1" dirty="0"/>
              <a:t>，</a:t>
            </a:r>
            <a:r>
              <a:rPr lang="en-US" altLang="zh-CN" b="1" dirty="0"/>
              <a:t>63</a:t>
            </a:r>
            <a:r>
              <a:rPr lang="zh-CN" altLang="en-US" b="1" dirty="0">
                <a:solidFill>
                  <a:srgbClr val="0000FF"/>
                </a:solidFill>
              </a:rPr>
              <a:t>，</a:t>
            </a:r>
            <a:r>
              <a:rPr lang="en-US" altLang="zh-CN" b="1" dirty="0"/>
              <a:t>80</a:t>
            </a:r>
            <a:r>
              <a:rPr lang="zh-CN" altLang="en-US" b="1" dirty="0"/>
              <a:t>，</a:t>
            </a:r>
            <a:r>
              <a:rPr lang="en-US" altLang="zh-CN" b="1" dirty="0"/>
              <a:t>100</a:t>
            </a:r>
            <a:r>
              <a:rPr lang="zh-CN" altLang="en-US" b="1" dirty="0"/>
              <a:t>，</a:t>
            </a:r>
            <a:r>
              <a:rPr lang="en-US" altLang="zh-CN" b="1" dirty="0"/>
              <a:t>125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261864" y="1447800"/>
            <a:ext cx="44622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dirty="0"/>
              <a:t>  </a:t>
            </a:r>
            <a:r>
              <a:rPr lang="zh-CN" altLang="en-US" b="1" dirty="0"/>
              <a:t>解：由表</a:t>
            </a:r>
            <a:r>
              <a:rPr lang="en-US" altLang="zh-CN" b="1" dirty="0" smtClean="0"/>
              <a:t>1.2</a:t>
            </a:r>
            <a:r>
              <a:rPr lang="zh-CN" altLang="en-US" b="1" dirty="0" smtClean="0"/>
              <a:t>得 </a:t>
            </a:r>
            <a:r>
              <a:rPr lang="en-US" altLang="zh-CN" b="1" dirty="0"/>
              <a:t>25</a:t>
            </a:r>
            <a:r>
              <a:rPr lang="zh-CN" altLang="en-US" b="1" dirty="0"/>
              <a:t>，</a:t>
            </a:r>
            <a:r>
              <a:rPr lang="en-US" altLang="zh-CN" b="1" dirty="0"/>
              <a:t>40</a:t>
            </a:r>
            <a:r>
              <a:rPr lang="zh-CN" altLang="en-US" b="1" dirty="0"/>
              <a:t>，</a:t>
            </a:r>
            <a:r>
              <a:rPr lang="en-US" altLang="zh-CN" b="1" dirty="0"/>
              <a:t>63</a:t>
            </a:r>
            <a:endParaRPr lang="en-US" altLang="zh-CN" b="1" dirty="0"/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956097" y="1916832"/>
            <a:ext cx="28319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dirty="0"/>
              <a:t> </a:t>
            </a:r>
            <a:r>
              <a:rPr lang="en-US" altLang="zh-CN" b="1" dirty="0"/>
              <a:t>63</a:t>
            </a:r>
            <a:r>
              <a:rPr lang="zh-CN" altLang="en-US" b="1" dirty="0"/>
              <a:t>，</a:t>
            </a:r>
            <a:r>
              <a:rPr lang="en-US" altLang="zh-CN" b="1" dirty="0"/>
              <a:t>80</a:t>
            </a:r>
            <a:r>
              <a:rPr lang="zh-CN" altLang="en-US" b="1" dirty="0"/>
              <a:t>，</a:t>
            </a:r>
            <a:r>
              <a:rPr lang="en-US" altLang="zh-CN" b="1" dirty="0"/>
              <a:t>100</a:t>
            </a:r>
            <a:r>
              <a:rPr lang="zh-CN" altLang="en-US" b="1" dirty="0"/>
              <a:t>，</a:t>
            </a:r>
            <a:r>
              <a:rPr lang="en-US" altLang="zh-CN" b="1" dirty="0"/>
              <a:t>125</a:t>
            </a:r>
            <a:endParaRPr lang="en-US" altLang="zh-CN" b="1" dirty="0"/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1331268" y="2420888"/>
            <a:ext cx="60490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故</a:t>
            </a:r>
            <a:r>
              <a:rPr lang="en-US" altLang="zh-CN" b="1" dirty="0"/>
              <a:t>25</a:t>
            </a:r>
            <a:r>
              <a:rPr lang="zh-CN" altLang="en-US" b="1" dirty="0"/>
              <a:t>，</a:t>
            </a:r>
            <a:r>
              <a:rPr lang="en-US" altLang="zh-CN" b="1" dirty="0"/>
              <a:t>40</a:t>
            </a:r>
            <a:r>
              <a:rPr lang="zh-CN" altLang="en-US" b="1" dirty="0"/>
              <a:t>，</a:t>
            </a:r>
            <a:r>
              <a:rPr lang="en-US" altLang="zh-CN" b="1" dirty="0"/>
              <a:t>63</a:t>
            </a:r>
            <a:r>
              <a:rPr lang="zh-CN" altLang="en-US" b="1" dirty="0"/>
              <a:t>，</a:t>
            </a:r>
            <a:r>
              <a:rPr lang="en-US" altLang="zh-CN" b="1" dirty="0"/>
              <a:t>80</a:t>
            </a:r>
            <a:r>
              <a:rPr lang="zh-CN" altLang="en-US" b="1" dirty="0"/>
              <a:t>，</a:t>
            </a:r>
            <a:r>
              <a:rPr lang="en-US" altLang="zh-CN" b="1" dirty="0"/>
              <a:t>100</a:t>
            </a:r>
            <a:r>
              <a:rPr lang="zh-CN" altLang="en-US" b="1" dirty="0"/>
              <a:t>，</a:t>
            </a:r>
            <a:r>
              <a:rPr lang="en-US" altLang="zh-CN" b="1" dirty="0"/>
              <a:t>125</a:t>
            </a:r>
            <a:r>
              <a:rPr lang="zh-CN" altLang="en-US" b="1" dirty="0"/>
              <a:t>为</a:t>
            </a:r>
            <a:r>
              <a:rPr lang="zh-CN" altLang="en-US" b="1" dirty="0">
                <a:solidFill>
                  <a:srgbClr val="FF3300"/>
                </a:solidFill>
              </a:rPr>
              <a:t>复合系列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5220072" y="1447800"/>
            <a:ext cx="2059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为</a:t>
            </a:r>
            <a:r>
              <a:rPr lang="en-US" altLang="zh-CN" b="1" dirty="0"/>
              <a:t>R5</a:t>
            </a:r>
            <a:r>
              <a:rPr lang="zh-CN" altLang="en-US" b="1" dirty="0"/>
              <a:t>系列；</a:t>
            </a:r>
            <a:endParaRPr lang="zh-CN" altLang="en-US" b="1" dirty="0"/>
          </a:p>
        </p:txBody>
      </p:sp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5076056" y="1916832"/>
            <a:ext cx="20464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为</a:t>
            </a:r>
            <a:r>
              <a:rPr lang="en-US" altLang="zh-CN" b="1" dirty="0"/>
              <a:t>R10</a:t>
            </a:r>
            <a:r>
              <a:rPr lang="zh-CN" altLang="en-US" b="1" dirty="0"/>
              <a:t>系列。</a:t>
            </a:r>
            <a:endParaRPr lang="zh-CN" altLang="en-US" b="1" dirty="0"/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747464" y="3140968"/>
            <a:ext cx="8001000" cy="1703387"/>
            <a:chOff x="457200" y="4643844"/>
            <a:chExt cx="8001000" cy="1702981"/>
          </a:xfrm>
        </p:grpSpPr>
        <p:pic>
          <p:nvPicPr>
            <p:cNvPr id="50187" name="Picture 2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188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  <a:endParaRPr lang="en-US" altLang="zh-CN"/>
            </a:p>
          </p:txBody>
        </p:sp>
        <p:sp>
          <p:nvSpPr>
            <p:cNvPr id="50189" name="TextBox 15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  <p:sp>
        <p:nvSpPr>
          <p:cNvPr id="15" name="椭圆 14"/>
          <p:cNvSpPr/>
          <p:nvPr/>
        </p:nvSpPr>
        <p:spPr bwMode="auto">
          <a:xfrm>
            <a:off x="4318248" y="3573016"/>
            <a:ext cx="541784" cy="36004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5508104" y="3561928"/>
            <a:ext cx="541784" cy="38221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6732240" y="3573016"/>
            <a:ext cx="541784" cy="38221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956097" y="4032949"/>
            <a:ext cx="541784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6660232" y="4032949"/>
            <a:ext cx="541784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 bwMode="auto">
          <a:xfrm>
            <a:off x="7297167" y="4032949"/>
            <a:ext cx="541784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2555776" y="4028260"/>
            <a:ext cx="541784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bldLvl="0" animBg="1" autoUpdateAnimBg="0"/>
      <p:bldP spid="94213" grpId="0" autoUpdateAnimBg="0"/>
      <p:bldP spid="94214" grpId="0" autoUpdateAnimBg="0"/>
      <p:bldP spid="94218" grpId="0" autoUpdateAnimBg="0"/>
      <p:bldP spid="94219" grpId="0" autoUpdateAnimBg="0"/>
      <p:bldP spid="94220" grpId="0" autoUpdateAnimBg="0"/>
      <p:bldP spid="15" grpId="0" animBg="1"/>
      <p:bldP spid="16" grpId="0" animBg="1"/>
      <p:bldP spid="17" grpId="0" animBg="1"/>
      <p:bldP spid="3" grpId="0" animBg="1"/>
      <p:bldP spid="19" grpId="0" animBg="1"/>
      <p:bldP spid="20" grpId="0" animBg="1"/>
      <p:bldP spid="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8A64501-8D5F-47A4-B4AC-5E5EECCD9048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200800" cy="32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97DA079-5A3F-4C24-AC19-39FDB3C8A3BF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2227" name="组合 3"/>
          <p:cNvGrpSpPr/>
          <p:nvPr/>
        </p:nvGrpSpPr>
        <p:grpSpPr bwMode="auto">
          <a:xfrm>
            <a:off x="827584" y="978425"/>
            <a:ext cx="7129487" cy="4173388"/>
            <a:chOff x="251520" y="908720"/>
            <a:chExt cx="8443913" cy="4749354"/>
          </a:xfrm>
        </p:grpSpPr>
        <p:grpSp>
          <p:nvGrpSpPr>
            <p:cNvPr id="52229" name="组合 1"/>
            <p:cNvGrpSpPr/>
            <p:nvPr/>
          </p:nvGrpSpPr>
          <p:grpSpPr bwMode="auto">
            <a:xfrm>
              <a:off x="251520" y="1052736"/>
              <a:ext cx="8443913" cy="4605338"/>
              <a:chOff x="242887" y="1125860"/>
              <a:chExt cx="8443913" cy="4605338"/>
            </a:xfrm>
          </p:grpSpPr>
          <p:pic>
            <p:nvPicPr>
              <p:cNvPr id="52231" name="Picture 4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887" y="1125860"/>
                <a:ext cx="8305800" cy="46053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2232" name="Rectangle 8"/>
              <p:cNvSpPr>
                <a:spLocks noChangeArrowheads="1"/>
              </p:cNvSpPr>
              <p:nvPr/>
            </p:nvSpPr>
            <p:spPr bwMode="auto">
              <a:xfrm>
                <a:off x="8001000" y="1143000"/>
                <a:ext cx="6858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000"/>
                  <a:t>2005)</a:t>
                </a:r>
                <a:endParaRPr lang="en-US" altLang="zh-CN" sz="2000"/>
              </a:p>
            </p:txBody>
          </p:sp>
        </p:grpSp>
        <p:sp>
          <p:nvSpPr>
            <p:cNvPr id="52230" name="TextBox 2"/>
            <p:cNvSpPr txBox="1">
              <a:spLocks noChangeArrowheads="1"/>
            </p:cNvSpPr>
            <p:nvPr/>
          </p:nvSpPr>
          <p:spPr bwMode="auto">
            <a:xfrm>
              <a:off x="1691680" y="908720"/>
              <a:ext cx="172819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/>
                <a:t>表</a:t>
              </a:r>
              <a:r>
                <a:rPr lang="en-US" altLang="zh-CN" b="1"/>
                <a:t>1.2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58B52AE-BC5A-4758-9319-9B06E5B56B8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685750" y="468337"/>
            <a:ext cx="748665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2.  </a:t>
            </a:r>
            <a:r>
              <a:rPr lang="zh-CN" altLang="en-US" sz="2800" b="1" dirty="0">
                <a:latin typeface="宋体" panose="02010600030101010101" pitchFamily="2" charset="-122"/>
              </a:rPr>
              <a:t>本课程的</a:t>
            </a:r>
            <a:r>
              <a:rPr lang="zh-CN" altLang="en-US" sz="2800" b="1" dirty="0"/>
              <a:t>特点（</a:t>
            </a:r>
            <a:r>
              <a:rPr lang="zh-CN" altLang="en-US" b="1" dirty="0"/>
              <a:t>实践性强、涉及国家标准多）</a:t>
            </a:r>
            <a:endParaRPr lang="zh-CN" altLang="en-US" b="1" dirty="0"/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       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FF3300"/>
                </a:solidFill>
              </a:rPr>
              <a:t>多、强、大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698500" y="2200275"/>
            <a:ext cx="8050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sz="2800" b="1" dirty="0"/>
              <a:t>定义、符号、公式、标准规定和经验解法多。</a:t>
            </a:r>
            <a:endParaRPr lang="zh-CN" altLang="en-US" sz="2800" b="1" dirty="0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850900" y="3343275"/>
            <a:ext cx="7839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/>
              <a:t>原则性强，因为必须按国标有关规定进行设计。</a:t>
            </a:r>
            <a:endParaRPr lang="zh-CN" altLang="en-US" sz="2800" b="1" dirty="0"/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927100" y="4638675"/>
            <a:ext cx="5876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sz="2800" b="1" dirty="0"/>
              <a:t>实际应用中灵活性大。</a:t>
            </a:r>
            <a:endParaRPr lang="zh-CN" altLang="en-US" sz="2800" b="1" dirty="0"/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98500" y="1590675"/>
            <a:ext cx="2001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①  </a:t>
            </a:r>
            <a:r>
              <a:rPr lang="zh-CN" altLang="en-US" sz="2800" b="1" dirty="0">
                <a:solidFill>
                  <a:srgbClr val="FF3300"/>
                </a:solidFill>
              </a:rPr>
              <a:t>多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698500" y="2795588"/>
            <a:ext cx="279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②  </a:t>
            </a:r>
            <a:r>
              <a:rPr lang="zh-CN" altLang="en-US" sz="2800" b="1" dirty="0">
                <a:solidFill>
                  <a:srgbClr val="FF3300"/>
                </a:solidFill>
              </a:rPr>
              <a:t>强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698500" y="4029075"/>
            <a:ext cx="2865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③  </a:t>
            </a:r>
            <a:r>
              <a:rPr lang="zh-CN" altLang="en-US" sz="2800" b="1">
                <a:solidFill>
                  <a:srgbClr val="FF3300"/>
                </a:solidFill>
              </a:rPr>
              <a:t>大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550887" y="5373216"/>
            <a:ext cx="68294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3. </a:t>
            </a:r>
            <a:r>
              <a:rPr lang="zh-CN" altLang="en-US" sz="2800" b="1" dirty="0"/>
              <a:t>学习方法</a:t>
            </a:r>
            <a:endParaRPr lang="zh-CN" altLang="en-US" sz="28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987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79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utoUpdateAnimBg="0" uiExpand="1" build="p"/>
      <p:bldP spid="79877" grpId="0" autoUpdateAnimBg="0"/>
      <p:bldP spid="79878" grpId="0" autoUpdateAnimBg="0"/>
      <p:bldP spid="79879" grpId="0" autoUpdateAnimBg="0"/>
      <p:bldP spid="79880" grpId="0" autoUpdateAnimBg="0"/>
      <p:bldP spid="79881" grpId="0" autoUpdateAnimBg="0"/>
      <p:bldP spid="79882" grpId="0" autoUpdateAnimBg="0"/>
      <p:bldP spid="79883" grpId="0" autoUpdateAnimBg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6413C56-83C6-4AD4-BDAE-21B0C4493058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3251" name="Group 6"/>
          <p:cNvGrpSpPr/>
          <p:nvPr/>
        </p:nvGrpSpPr>
        <p:grpSpPr bwMode="auto">
          <a:xfrm>
            <a:off x="1766888" y="406400"/>
            <a:ext cx="5259387" cy="5830888"/>
            <a:chOff x="1152" y="0"/>
            <a:chExt cx="3888" cy="4320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0"/>
              <a:ext cx="3888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254" name="Rectangle 5"/>
            <p:cNvSpPr>
              <a:spLocks noChangeArrowheads="1"/>
            </p:cNvSpPr>
            <p:nvPr/>
          </p:nvSpPr>
          <p:spPr bwMode="auto">
            <a:xfrm>
              <a:off x="2541" y="0"/>
              <a:ext cx="297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1DFB1E0-1ABB-490E-99D6-47FBDFA02FB0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4275" name="组合 2"/>
          <p:cNvGrpSpPr/>
          <p:nvPr/>
        </p:nvGrpSpPr>
        <p:grpSpPr bwMode="auto">
          <a:xfrm>
            <a:off x="1835696" y="1191379"/>
            <a:ext cx="6035675" cy="3600499"/>
            <a:chOff x="990600" y="1239143"/>
            <a:chExt cx="7543800" cy="4685407"/>
          </a:xfrm>
        </p:grpSpPr>
        <p:pic>
          <p:nvPicPr>
            <p:cNvPr id="54277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1447800"/>
              <a:ext cx="7543800" cy="447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278" name="TextBox 1"/>
            <p:cNvSpPr txBox="1">
              <a:spLocks noChangeArrowheads="1"/>
            </p:cNvSpPr>
            <p:nvPr/>
          </p:nvSpPr>
          <p:spPr bwMode="auto">
            <a:xfrm>
              <a:off x="1249536" y="1239143"/>
              <a:ext cx="4690616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b="1"/>
                <a:t>表</a:t>
              </a:r>
              <a:r>
                <a:rPr lang="en-US" altLang="zh-CN" b="1"/>
                <a:t>1.2</a:t>
              </a:r>
              <a:r>
                <a:rPr lang="zh-CN" altLang="en-US" b="1"/>
                <a:t>优先数的基本系列</a:t>
              </a:r>
              <a:endParaRPr lang="zh-CN" altLang="en-US" b="1"/>
            </a:p>
          </p:txBody>
        </p:sp>
      </p:grp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4E4D30-C49B-462A-8730-D5872552E5D2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 bwMode="auto">
          <a:xfrm>
            <a:off x="7026274" y="6021288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88595"/>
            <a:ext cx="6743065" cy="567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C79B98D-184F-48A6-8A61-C4F17ECF3BE5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7044" name="Text Box 1028"/>
          <p:cNvSpPr txBox="1">
            <a:spLocks noChangeArrowheads="1"/>
          </p:cNvSpPr>
          <p:nvPr/>
        </p:nvSpPr>
        <p:spPr bwMode="auto">
          <a:xfrm>
            <a:off x="683568" y="5077633"/>
            <a:ext cx="682791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 smtClean="0"/>
              <a:t> </a:t>
            </a:r>
            <a:r>
              <a:rPr lang="en-US" altLang="zh-CN" b="1" dirty="0"/>
              <a:t>(3) </a:t>
            </a:r>
            <a:r>
              <a:rPr lang="zh-CN" altLang="en-US" b="1" dirty="0"/>
              <a:t>初步学会根据使用要求，正确设计几何</a:t>
            </a:r>
            <a:r>
              <a:rPr lang="zh-CN" altLang="en-US" b="1" dirty="0" smtClean="0"/>
              <a:t>量公</a:t>
            </a:r>
            <a:endParaRPr lang="en-US" altLang="zh-CN" b="1" dirty="0" smtClean="0"/>
          </a:p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  差</a:t>
            </a:r>
            <a:r>
              <a:rPr lang="zh-CN" altLang="en-US" b="1" dirty="0"/>
              <a:t>并正确地标注在图样上；</a:t>
            </a:r>
            <a:endParaRPr lang="zh-CN" altLang="en-US" b="1" dirty="0"/>
          </a:p>
        </p:txBody>
      </p:sp>
      <p:sp>
        <p:nvSpPr>
          <p:cNvPr id="87045" name="Rectangle 1029"/>
          <p:cNvSpPr>
            <a:spLocks noChangeArrowheads="1"/>
          </p:cNvSpPr>
          <p:nvPr/>
        </p:nvSpPr>
        <p:spPr bwMode="auto">
          <a:xfrm>
            <a:off x="899344" y="1289685"/>
            <a:ext cx="7561088" cy="97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b="1" dirty="0"/>
              <a:t>机械精度设计</a:t>
            </a:r>
            <a:r>
              <a:rPr lang="en-US" altLang="zh-CN" b="1" dirty="0"/>
              <a:t>——</a:t>
            </a:r>
            <a:r>
              <a:rPr lang="zh-CN" altLang="en-US" b="1" dirty="0">
                <a:solidFill>
                  <a:srgbClr val="CC0000"/>
                </a:solidFill>
              </a:rPr>
              <a:t>尺寸精度、几何精度</a:t>
            </a:r>
            <a:r>
              <a:rPr lang="zh-CN" altLang="en-US" b="1" dirty="0"/>
              <a:t>（</a:t>
            </a:r>
            <a:r>
              <a:rPr lang="zh-CN" altLang="en-US" b="1" dirty="0" smtClean="0"/>
              <a:t>形状</a:t>
            </a:r>
            <a:r>
              <a:rPr lang="zh-CN" altLang="en-US" b="1" dirty="0"/>
              <a:t>、</a:t>
            </a:r>
            <a:r>
              <a:rPr lang="zh-CN" altLang="en-US" b="1" dirty="0" smtClean="0"/>
              <a:t>方 </a:t>
            </a:r>
            <a:r>
              <a:rPr lang="zh-CN" altLang="en-US" b="1" dirty="0"/>
              <a:t>向、位置和跳动）和</a:t>
            </a:r>
            <a:r>
              <a:rPr lang="zh-CN" altLang="en-US" b="1" dirty="0">
                <a:solidFill>
                  <a:srgbClr val="CC0000"/>
                </a:solidFill>
              </a:rPr>
              <a:t>微观轮廓精度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87046" name="Text Box 1030"/>
          <p:cNvSpPr txBox="1">
            <a:spLocks noChangeArrowheads="1"/>
          </p:cNvSpPr>
          <p:nvPr/>
        </p:nvSpPr>
        <p:spPr bwMode="auto">
          <a:xfrm>
            <a:off x="552574" y="2845385"/>
            <a:ext cx="697175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 smtClean="0"/>
              <a:t> </a:t>
            </a:r>
            <a:r>
              <a:rPr lang="en-US" altLang="zh-CN" b="1" dirty="0"/>
              <a:t>(1) </a:t>
            </a:r>
            <a:r>
              <a:rPr lang="zh-CN" altLang="en-US" b="1" dirty="0"/>
              <a:t>掌握标准化、互换性和公差的基本概念及</a:t>
            </a:r>
            <a:r>
              <a:rPr lang="zh-CN" altLang="en-US" b="1" dirty="0" smtClean="0"/>
              <a:t>精度</a:t>
            </a:r>
            <a:endParaRPr lang="en-US" altLang="zh-CN" b="1" dirty="0" smtClean="0"/>
          </a:p>
          <a:p>
            <a:pPr algn="l" eaLnBrk="1" hangingPunct="1">
              <a:spcBef>
                <a:spcPct val="50000"/>
              </a:spcBef>
            </a:pPr>
            <a:r>
              <a:rPr lang="zh-CN" altLang="en-US" b="1" dirty="0" smtClean="0"/>
              <a:t>       设计</a:t>
            </a:r>
            <a:r>
              <a:rPr lang="zh-CN" altLang="en-US" b="1" dirty="0"/>
              <a:t>有关的基本术语和定义；</a:t>
            </a:r>
            <a:endParaRPr lang="zh-CN" altLang="en-US" b="1" dirty="0"/>
          </a:p>
        </p:txBody>
      </p:sp>
      <p:sp>
        <p:nvSpPr>
          <p:cNvPr id="87047" name="Text Box 1031"/>
          <p:cNvSpPr txBox="1">
            <a:spLocks noChangeArrowheads="1"/>
          </p:cNvSpPr>
          <p:nvPr/>
        </p:nvSpPr>
        <p:spPr bwMode="auto">
          <a:xfrm>
            <a:off x="557439" y="3925505"/>
            <a:ext cx="7403802" cy="112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 smtClean="0"/>
              <a:t>  </a:t>
            </a:r>
            <a:r>
              <a:rPr lang="en-US" altLang="zh-CN" b="1" dirty="0"/>
              <a:t>(2) </a:t>
            </a:r>
            <a:r>
              <a:rPr lang="zh-CN" altLang="en-US" b="1" dirty="0"/>
              <a:t>基本掌握精度设计标准的主要内容、特点</a:t>
            </a:r>
            <a:r>
              <a:rPr lang="zh-CN" altLang="en-US" b="1" dirty="0" smtClean="0"/>
              <a:t>和</a:t>
            </a:r>
            <a:endParaRPr lang="en-US" altLang="zh-CN" b="1" dirty="0" smtClean="0"/>
          </a:p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zh-CN" altLang="en-US" b="1" dirty="0" smtClean="0"/>
              <a:t>应用</a:t>
            </a:r>
            <a:r>
              <a:rPr lang="zh-CN" altLang="en-US" b="1" dirty="0"/>
              <a:t>原则；</a:t>
            </a:r>
            <a:endParaRPr lang="zh-CN" altLang="en-US" b="1" dirty="0"/>
          </a:p>
        </p:txBody>
      </p:sp>
      <p:sp>
        <p:nvSpPr>
          <p:cNvPr id="87048" name="Text Box 1032"/>
          <p:cNvSpPr txBox="1">
            <a:spLocks noChangeArrowheads="1"/>
          </p:cNvSpPr>
          <p:nvPr/>
        </p:nvSpPr>
        <p:spPr bwMode="auto">
          <a:xfrm>
            <a:off x="746576" y="756285"/>
            <a:ext cx="38254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4. </a:t>
            </a:r>
            <a:r>
              <a:rPr lang="zh-CN" altLang="en-US" b="1" dirty="0"/>
              <a:t>本课程的任务</a:t>
            </a:r>
            <a:endParaRPr lang="zh-CN" altLang="en-US" dirty="0"/>
          </a:p>
        </p:txBody>
      </p:sp>
      <p:sp>
        <p:nvSpPr>
          <p:cNvPr id="87049" name="Text Box 1033"/>
          <p:cNvSpPr txBox="1">
            <a:spLocks noChangeArrowheads="1"/>
          </p:cNvSpPr>
          <p:nvPr/>
        </p:nvSpPr>
        <p:spPr bwMode="auto">
          <a:xfrm>
            <a:off x="729804" y="2341329"/>
            <a:ext cx="54983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zh-CN" altLang="en-US" b="1" dirty="0"/>
              <a:t>学完本课程后应达到下列要求：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87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utoUpdateAnimBg="0" build="p"/>
      <p:bldP spid="87045" grpId="0" bldLvl="0" animBg="1" autoUpdateAnimBg="0"/>
      <p:bldP spid="87046" grpId="0" autoUpdateAnimBg="0" build="p"/>
      <p:bldP spid="87047" grpId="0" autoUpdateAnimBg="0" build="p"/>
      <p:bldP spid="87048" grpId="0" autoUpdateAnimBg="0" build="p"/>
      <p:bldP spid="8704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2E0228A-ACB5-4D6B-8605-87C8FCA38391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1043806" y="1196975"/>
            <a:ext cx="6264498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 smtClean="0"/>
              <a:t> </a:t>
            </a:r>
            <a:r>
              <a:rPr lang="en-US" altLang="zh-CN" b="1" dirty="0"/>
              <a:t>(4) </a:t>
            </a:r>
            <a:r>
              <a:rPr lang="zh-CN" altLang="en-US" b="1" dirty="0"/>
              <a:t>了解各种典型几何量的检测方法，初步</a:t>
            </a:r>
            <a:r>
              <a:rPr lang="zh-CN" altLang="en-US" b="1" dirty="0" smtClean="0"/>
              <a:t>学</a:t>
            </a:r>
            <a:endParaRPr lang="en-US" altLang="zh-CN" b="1" dirty="0" smtClean="0"/>
          </a:p>
          <a:p>
            <a:pPr algn="l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   会使用</a:t>
            </a:r>
            <a:r>
              <a:rPr lang="zh-CN" altLang="en-US" b="1" dirty="0"/>
              <a:t>常用的计量器具。</a:t>
            </a:r>
            <a:endParaRPr lang="zh-CN" altLang="en-US" b="1" dirty="0"/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043682" y="2348880"/>
            <a:ext cx="6840686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</a:t>
            </a:r>
            <a:r>
              <a:rPr lang="zh-CN" altLang="en-US" sz="2800" b="1" dirty="0"/>
              <a:t>       总之，</a:t>
            </a:r>
            <a:r>
              <a:rPr lang="zh-CN" altLang="en-US" sz="2800" b="1" dirty="0">
                <a:solidFill>
                  <a:srgbClr val="FF3300"/>
                </a:solidFill>
              </a:rPr>
              <a:t>本课程的任务是使学生获得机械工程师必须掌握的精度设计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0000FF"/>
                </a:solidFill>
              </a:rPr>
              <a:t>检测方法的基本知识与基本技能。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806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9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8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autoUpdateAnimBg="0" build="p"/>
      <p:bldP spid="88069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5658B41-ED5D-40B6-9770-8C31DA2BFDCD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042814" y="269904"/>
            <a:ext cx="50413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dirty="0"/>
              <a:t>5. </a:t>
            </a:r>
            <a:r>
              <a:rPr lang="zh-CN" altLang="en-US" sz="2800" b="1" dirty="0"/>
              <a:t>本课程的主要内容</a:t>
            </a:r>
            <a:endParaRPr lang="zh-CN" altLang="en-US" sz="2800" dirty="0"/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042988" y="692696"/>
            <a:ext cx="4392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 绪   论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1042988" y="1124744"/>
            <a:ext cx="4033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测量技术基础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1011238" y="1556792"/>
            <a:ext cx="6297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尺寸精度设计与检测</a:t>
            </a:r>
            <a:endParaRPr lang="zh-CN" altLang="en-US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971550" y="1988592"/>
            <a:ext cx="4968875" cy="45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  <a:defRPr/>
            </a:pP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几何精度设计与检测</a:t>
            </a:r>
            <a:endParaRPr lang="zh-CN" altLang="en-US" dirty="0"/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971550" y="2420888"/>
            <a:ext cx="47529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表面粗糙度轮廓设计与检测</a:t>
            </a:r>
            <a:endParaRPr lang="zh-CN" altLang="en-US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971550" y="2852936"/>
            <a:ext cx="669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滚动轴承与孔、轴结合的精度设计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971600" y="3259832"/>
            <a:ext cx="5976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圆锥结合的精度设计与检测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971600" y="3717032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键和花键结合的精度设计与检测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971550" y="4149080"/>
            <a:ext cx="5616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螺纹结合的精度设计与检测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971550" y="4581128"/>
            <a:ext cx="684081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  <a:r>
              <a:rPr lang="zh-CN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圆柱齿轮精度设计与</a:t>
            </a:r>
            <a:r>
              <a:rPr lang="zh-CN" altLang="en-US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检测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较难的一章）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971600" y="4998633"/>
            <a:ext cx="5472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尺寸链的精度设计基础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971550" y="5445224"/>
            <a:ext cx="756089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典型的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机械零件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的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精度设计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（齿轮、轴、箱体和轴承端盖）</a:t>
            </a:r>
            <a:endParaRPr lang="en-US" altLang="zh-CN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77835" y="1283276"/>
            <a:ext cx="2590801" cy="1569660"/>
            <a:chOff x="5722619" y="1283276"/>
            <a:chExt cx="2590801" cy="1569660"/>
          </a:xfrm>
        </p:grpSpPr>
        <p:sp>
          <p:nvSpPr>
            <p:cNvPr id="3" name="TextBox 2"/>
            <p:cNvSpPr txBox="1"/>
            <p:nvPr/>
          </p:nvSpPr>
          <p:spPr>
            <a:xfrm>
              <a:off x="5722619" y="1283276"/>
              <a:ext cx="64770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9600" dirty="0" smtClean="0"/>
                <a:t>}</a:t>
              </a:r>
              <a:endParaRPr lang="zh-CN" altLang="en-US" sz="9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98337" y="1864627"/>
              <a:ext cx="20150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 smtClean="0">
                  <a:solidFill>
                    <a:srgbClr val="FF0000"/>
                  </a:solidFill>
                </a:rPr>
                <a:t>机械精度</a:t>
              </a:r>
              <a:endParaRPr lang="en-US" altLang="zh-CN" b="1" dirty="0" smtClean="0">
                <a:solidFill>
                  <a:srgbClr val="FF0000"/>
                </a:solidFill>
              </a:endParaRPr>
            </a:p>
            <a:p>
              <a:pPr algn="l"/>
              <a:r>
                <a:rPr lang="zh-CN" altLang="en-US" b="1" dirty="0" smtClean="0">
                  <a:solidFill>
                    <a:srgbClr val="FF0000"/>
                  </a:solidFill>
                </a:rPr>
                <a:t>设计内容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0903" grpId="0"/>
      <p:bldP spid="80904" grpId="0"/>
      <p:bldP spid="80905" grpId="0"/>
      <p:bldP spid="80906" grpId="0" bldLvl="0" animBg="1"/>
      <p:bldP spid="80907" grpId="0"/>
      <p:bldP spid="80908" grpId="0"/>
      <p:bldP spid="80909" grpId="0"/>
      <p:bldP spid="80910" grpId="0"/>
      <p:bldP spid="80911" grpId="0"/>
      <p:bldP spid="80912" grpId="0"/>
      <p:bldP spid="809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41F758-A416-4928-ACAF-1F3965669DE0}" type="slidenum">
              <a:rPr lang="en-US" altLang="zh-CN" sz="2800" smtClean="0">
                <a:solidFill>
                  <a:srgbClr val="0000FF"/>
                </a:solidFill>
              </a:rPr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5842" name="Text Box 1026"/>
          <p:cNvSpPr txBox="1">
            <a:spLocks noChangeArrowheads="1"/>
          </p:cNvSpPr>
          <p:nvPr/>
        </p:nvSpPr>
        <p:spPr bwMode="auto">
          <a:xfrm>
            <a:off x="1835696" y="476672"/>
            <a:ext cx="43434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CC0000"/>
                </a:solidFill>
              </a:rPr>
              <a:t>     </a:t>
            </a:r>
            <a:r>
              <a:rPr lang="zh-CN" altLang="en-US" sz="2800" b="1" dirty="0" smtClean="0">
                <a:solidFill>
                  <a:srgbClr val="CC0000"/>
                </a:solidFill>
              </a:rPr>
              <a:t>本  章</a:t>
            </a:r>
            <a:r>
              <a:rPr lang="en-US" altLang="zh-CN" sz="2800" b="1" dirty="0" smtClean="0">
                <a:solidFill>
                  <a:srgbClr val="CC0000"/>
                </a:solidFill>
              </a:rPr>
              <a:t>  </a:t>
            </a:r>
            <a:r>
              <a:rPr lang="zh-CN" altLang="en-US" sz="2800" b="1" dirty="0" smtClean="0">
                <a:solidFill>
                  <a:srgbClr val="CC0000"/>
                </a:solidFill>
              </a:rPr>
              <a:t>内  容   提   要</a:t>
            </a:r>
            <a:endParaRPr lang="zh-CN" altLang="en-US" sz="2800" b="1" dirty="0">
              <a:solidFill>
                <a:srgbClr val="CC0000"/>
              </a:solidFill>
            </a:endParaRPr>
          </a:p>
        </p:txBody>
      </p:sp>
      <p:sp>
        <p:nvSpPr>
          <p:cNvPr id="35844" name="Text Box 1028"/>
          <p:cNvSpPr txBox="1">
            <a:spLocks noChangeArrowheads="1"/>
          </p:cNvSpPr>
          <p:nvPr/>
        </p:nvSpPr>
        <p:spPr bwMode="auto">
          <a:xfrm>
            <a:off x="611188" y="1125538"/>
            <a:ext cx="8077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FF"/>
                </a:solidFill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1.  </a:t>
            </a:r>
            <a:r>
              <a:rPr lang="zh-CN" altLang="en-US" sz="2800" b="1" dirty="0">
                <a:sym typeface="Wingdings" panose="05000000000000000000" pitchFamily="2" charset="2"/>
              </a:rPr>
              <a:t>互换性与公差的定义</a:t>
            </a:r>
            <a:r>
              <a:rPr lang="en-US" altLang="zh-CN" sz="2800" b="1" dirty="0">
                <a:sym typeface="Wingdings" panose="05000000000000000000" pitchFamily="2" charset="2"/>
              </a:rPr>
              <a:t>,</a:t>
            </a:r>
            <a:r>
              <a:rPr lang="zh-CN" altLang="en-US" sz="2800" b="1" dirty="0">
                <a:sym typeface="Wingdings" panose="05000000000000000000" pitchFamily="2" charset="2"/>
              </a:rPr>
              <a:t>以及互换性在设计、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制</a:t>
            </a:r>
            <a:endParaRPr lang="en-US" altLang="zh-CN" sz="2800" b="1" dirty="0" smtClean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ym typeface="Wingdings" panose="05000000000000000000" pitchFamily="2" charset="2"/>
              </a:rPr>
              <a:t> </a:t>
            </a:r>
            <a:r>
              <a:rPr lang="en-US" altLang="zh-CN" sz="2800" b="1" dirty="0" smtClean="0">
                <a:sym typeface="Wingdings" panose="05000000000000000000" pitchFamily="2" charset="2"/>
              </a:rPr>
              <a:t>      </a:t>
            </a:r>
            <a:r>
              <a:rPr lang="zh-CN" altLang="en-US" sz="2800" b="1" dirty="0" smtClean="0">
                <a:sym typeface="Wingdings" panose="05000000000000000000" pitchFamily="2" charset="2"/>
              </a:rPr>
              <a:t>  造</a:t>
            </a:r>
            <a:r>
              <a:rPr lang="zh-CN" altLang="en-US" sz="2800" b="1" dirty="0">
                <a:sym typeface="Wingdings" panose="05000000000000000000" pitchFamily="2" charset="2"/>
              </a:rPr>
              <a:t>和使用中所起的作用；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ym typeface="Wingdings" panose="05000000000000000000" pitchFamily="2" charset="2"/>
              </a:rPr>
              <a:t>2.  </a:t>
            </a:r>
            <a:r>
              <a:rPr lang="zh-CN" altLang="en-US" sz="2800" b="1" dirty="0">
                <a:sym typeface="Wingdings" panose="05000000000000000000" pitchFamily="2" charset="2"/>
              </a:rPr>
              <a:t>互换性的分类；</a:t>
            </a:r>
            <a:endParaRPr lang="en-US" altLang="zh-CN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ym typeface="Wingdings" panose="05000000000000000000" pitchFamily="2" charset="2"/>
              </a:rPr>
              <a:t>     3.  </a:t>
            </a:r>
            <a:r>
              <a:rPr lang="zh-CN" altLang="en-US" sz="2800" b="1" dirty="0">
                <a:sym typeface="Wingdings" panose="05000000000000000000" pitchFamily="2" charset="2"/>
              </a:rPr>
              <a:t>新一代</a:t>
            </a:r>
            <a:r>
              <a:rPr lang="en-US" altLang="zh-CN" sz="2800" b="1" dirty="0">
                <a:sym typeface="Wingdings" panose="05000000000000000000" pitchFamily="2" charset="2"/>
              </a:rPr>
              <a:t>GPS </a:t>
            </a:r>
            <a:r>
              <a:rPr lang="zh-CN" altLang="en-US" sz="2800" b="1" dirty="0">
                <a:sym typeface="Wingdings" panose="05000000000000000000" pitchFamily="2" charset="2"/>
              </a:rPr>
              <a:t>的概念；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ym typeface="Wingdings" panose="05000000000000000000" pitchFamily="2" charset="2"/>
              </a:rPr>
              <a:t>4. </a:t>
            </a:r>
            <a:r>
              <a:rPr lang="zh-CN" altLang="en-US" sz="2800" b="1" dirty="0">
                <a:sym typeface="Wingdings" panose="05000000000000000000" pitchFamily="2" charset="2"/>
              </a:rPr>
              <a:t>标准化在工业生产中的作用；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5. </a:t>
            </a:r>
            <a:r>
              <a:rPr lang="zh-CN" altLang="en-US" sz="2800" b="1" dirty="0">
                <a:sym typeface="Wingdings" panose="05000000000000000000" pitchFamily="2" charset="2"/>
              </a:rPr>
              <a:t>优先数系的形成和作用；     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6. </a:t>
            </a:r>
            <a:r>
              <a:rPr lang="zh-CN" altLang="en-US" sz="2800" b="1" dirty="0">
                <a:sym typeface="Wingdings" panose="05000000000000000000" pitchFamily="2" charset="2"/>
              </a:rPr>
              <a:t>检测技术发展的概况；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anose="05000000000000000000" pitchFamily="2" charset="2"/>
              </a:rPr>
              <a:t>7 </a:t>
            </a:r>
            <a:r>
              <a:rPr lang="zh-CN" altLang="en-US" sz="2800" b="1" dirty="0">
                <a:sym typeface="Wingdings" panose="05000000000000000000" pitchFamily="2" charset="2"/>
              </a:rPr>
              <a:t>本课程的基本内容、特点和任务</a:t>
            </a:r>
            <a:r>
              <a:rPr lang="zh-CN" altLang="en-US" sz="2800" dirty="0">
                <a:sym typeface="Wingdings" panose="05000000000000000000" pitchFamily="2" charset="2"/>
              </a:rPr>
              <a:t> </a:t>
            </a:r>
            <a:r>
              <a:rPr lang="en-US" altLang="zh-CN" sz="2800" b="1" dirty="0">
                <a:sym typeface="Wingdings" panose="05000000000000000000" pitchFamily="2" charset="2"/>
              </a:rPr>
              <a:t>(</a:t>
            </a:r>
            <a:r>
              <a:rPr lang="zh-CN" altLang="en-US" sz="2800" b="1" dirty="0">
                <a:sym typeface="Wingdings" panose="05000000000000000000" pitchFamily="2" charset="2"/>
              </a:rPr>
              <a:t>前面已讲</a:t>
            </a:r>
            <a:r>
              <a:rPr lang="en-US" altLang="zh-CN" sz="2800" b="1" dirty="0">
                <a:sym typeface="Wingdings" panose="05000000000000000000" pitchFamily="2" charset="2"/>
              </a:rPr>
              <a:t>)</a:t>
            </a:r>
            <a:r>
              <a:rPr lang="zh-CN" altLang="en-US" sz="2800" dirty="0" smtClean="0">
                <a:sym typeface="Wingdings" panose="05000000000000000000" pitchFamily="2" charset="2"/>
              </a:rPr>
              <a:t>。</a:t>
            </a:r>
            <a:endParaRPr lang="zh-CN" altLang="en-US" sz="2800" dirty="0">
              <a:sym typeface="Wingdings" panose="05000000000000000000" pitchFamily="2" charset="2"/>
            </a:endParaRPr>
          </a:p>
        </p:txBody>
      </p:sp>
      <p:sp>
        <p:nvSpPr>
          <p:cNvPr id="5" name="圆角矩形 4">
            <a:hlinkClick r:id="rId1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返回目录</a:t>
            </a:r>
            <a:endParaRPr lang="zh-CN" altLang="en-US" b="1" dirty="0">
              <a:solidFill>
                <a:schemeClr val="tx2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8426</Words>
  <Application>WPS 演示</Application>
  <PresentationFormat>全屏显示(4:3)</PresentationFormat>
  <Paragraphs>822</Paragraphs>
  <Slides>52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52</vt:i4>
      </vt:variant>
    </vt:vector>
  </HeadingPairs>
  <TitlesOfParts>
    <vt:vector size="70" baseType="lpstr">
      <vt:lpstr>Arial</vt:lpstr>
      <vt:lpstr>宋体</vt:lpstr>
      <vt:lpstr>Wingdings</vt:lpstr>
      <vt:lpstr>Times New Roman</vt:lpstr>
      <vt:lpstr>Batang</vt:lpstr>
      <vt:lpstr>方正舒体</vt:lpstr>
      <vt:lpstr>微软雅黑</vt:lpstr>
      <vt:lpstr>Arial Unicode MS</vt:lpstr>
      <vt:lpstr>Times New Roman</vt:lpstr>
      <vt:lpstr>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lww</dc:creator>
  <cp:lastModifiedBy>刘瑶</cp:lastModifiedBy>
  <cp:revision>323</cp:revision>
  <dcterms:created xsi:type="dcterms:W3CDTF">2006-04-27T15:06:00Z</dcterms:created>
  <dcterms:modified xsi:type="dcterms:W3CDTF">2021-03-06T00:08:10Z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