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324" r:id="rId3"/>
    <p:sldId id="367" r:id="rId4"/>
    <p:sldId id="344" r:id="rId5"/>
    <p:sldId id="325" r:id="rId6"/>
    <p:sldId id="289" r:id="rId7"/>
    <p:sldId id="257" r:id="rId8"/>
    <p:sldId id="368" r:id="rId9"/>
    <p:sldId id="258" r:id="rId10"/>
    <p:sldId id="259" r:id="rId12"/>
    <p:sldId id="290" r:id="rId13"/>
    <p:sldId id="260" r:id="rId14"/>
    <p:sldId id="261" r:id="rId15"/>
    <p:sldId id="304" r:id="rId16"/>
    <p:sldId id="263" r:id="rId17"/>
    <p:sldId id="326" r:id="rId18"/>
    <p:sldId id="264" r:id="rId19"/>
    <p:sldId id="265" r:id="rId20"/>
    <p:sldId id="266" r:id="rId21"/>
    <p:sldId id="292" r:id="rId22"/>
    <p:sldId id="270" r:id="rId23"/>
    <p:sldId id="293" r:id="rId24"/>
    <p:sldId id="271" r:id="rId25"/>
    <p:sldId id="321" r:id="rId26"/>
    <p:sldId id="323" r:id="rId27"/>
    <p:sldId id="369" r:id="rId28"/>
    <p:sldId id="272" r:id="rId29"/>
    <p:sldId id="294" r:id="rId30"/>
    <p:sldId id="273" r:id="rId31"/>
    <p:sldId id="370" r:id="rId32"/>
    <p:sldId id="371" r:id="rId33"/>
    <p:sldId id="315" r:id="rId34"/>
    <p:sldId id="274" r:id="rId35"/>
    <p:sldId id="295" r:id="rId36"/>
    <p:sldId id="372" r:id="rId37"/>
    <p:sldId id="275" r:id="rId38"/>
    <p:sldId id="296" r:id="rId39"/>
    <p:sldId id="297" r:id="rId40"/>
    <p:sldId id="361" r:id="rId41"/>
    <p:sldId id="373" r:id="rId42"/>
    <p:sldId id="374" r:id="rId43"/>
    <p:sldId id="299" r:id="rId44"/>
    <p:sldId id="375" r:id="rId45"/>
    <p:sldId id="300" r:id="rId46"/>
    <p:sldId id="308" r:id="rId47"/>
    <p:sldId id="328" r:id="rId48"/>
    <p:sldId id="376" r:id="rId49"/>
    <p:sldId id="329" r:id="rId50"/>
    <p:sldId id="331" r:id="rId51"/>
    <p:sldId id="332" r:id="rId52"/>
    <p:sldId id="334" r:id="rId53"/>
    <p:sldId id="280" r:id="rId54"/>
    <p:sldId id="301" r:id="rId55"/>
    <p:sldId id="377" r:id="rId56"/>
    <p:sldId id="336" r:id="rId57"/>
    <p:sldId id="378" r:id="rId58"/>
    <p:sldId id="303" r:id="rId59"/>
    <p:sldId id="337" r:id="rId60"/>
    <p:sldId id="338" r:id="rId61"/>
    <p:sldId id="362" r:id="rId62"/>
    <p:sldId id="339" r:id="rId63"/>
    <p:sldId id="340" r:id="rId64"/>
    <p:sldId id="341" r:id="rId65"/>
    <p:sldId id="342" r:id="rId66"/>
    <p:sldId id="343" r:id="rId67"/>
    <p:sldId id="278" r:id="rId68"/>
    <p:sldId id="281" r:id="rId69"/>
    <p:sldId id="282" r:id="rId70"/>
    <p:sldId id="357" r:id="rId71"/>
    <p:sldId id="358" r:id="rId72"/>
    <p:sldId id="359" r:id="rId73"/>
    <p:sldId id="283" r:id="rId74"/>
    <p:sldId id="284" r:id="rId75"/>
    <p:sldId id="363" r:id="rId76"/>
    <p:sldId id="364" r:id="rId77"/>
    <p:sldId id="365" r:id="rId78"/>
    <p:sldId id="366" r:id="rId79"/>
    <p:sldId id="287" r:id="rId80"/>
    <p:sldId id="288" r:id="rId81"/>
  </p:sldIdLst>
  <p:sldSz cx="9906000" cy="6858000" type="A4"/>
  <p:notesSz cx="6858000" cy="9144000"/>
  <p:custShowLst>
    <p:custShow name="自定义放映1" id="0">
      <p:sldLst>
        <p:sld r:id="rId14"/>
      </p:sldLst>
    </p:custShow>
  </p:custShowLst>
  <p:defaultTextStyle>
    <a:defPPr>
      <a:defRPr lang="zh-CN"/>
    </a:defPPr>
    <a:lvl1pPr algn="l" rtl="0" fontAlgn="base">
      <a:spcBef>
        <a:spcPct val="0"/>
      </a:spcBef>
      <a:spcAft>
        <a:spcPct val="0"/>
      </a:spcAft>
      <a:defRPr kumimoji="1" sz="2000" kern="1200">
        <a:solidFill>
          <a:schemeClr val="tx1"/>
        </a:solidFill>
        <a:latin typeface="Times New Roman" panose="02020603050405020304" pitchFamily="18" charset="0"/>
        <a:ea typeface="宋体" panose="02010600030101010101" pitchFamily="2" charset="-122"/>
        <a:cs typeface="+mn-cs"/>
      </a:defRPr>
    </a:lvl1pPr>
    <a:lvl2pPr marL="370840" algn="l" rtl="0" fontAlgn="base">
      <a:spcBef>
        <a:spcPct val="0"/>
      </a:spcBef>
      <a:spcAft>
        <a:spcPct val="0"/>
      </a:spcAft>
      <a:defRPr kumimoji="1" sz="2000" kern="1200">
        <a:solidFill>
          <a:schemeClr val="tx1"/>
        </a:solidFill>
        <a:latin typeface="Times New Roman" panose="02020603050405020304" pitchFamily="18" charset="0"/>
        <a:ea typeface="宋体" panose="02010600030101010101" pitchFamily="2" charset="-122"/>
        <a:cs typeface="+mn-cs"/>
      </a:defRPr>
    </a:lvl2pPr>
    <a:lvl3pPr marL="742315" algn="l" rtl="0" fontAlgn="base">
      <a:spcBef>
        <a:spcPct val="0"/>
      </a:spcBef>
      <a:spcAft>
        <a:spcPct val="0"/>
      </a:spcAft>
      <a:defRPr kumimoji="1" sz="2000" kern="1200">
        <a:solidFill>
          <a:schemeClr val="tx1"/>
        </a:solidFill>
        <a:latin typeface="Times New Roman" panose="02020603050405020304" pitchFamily="18" charset="0"/>
        <a:ea typeface="宋体" panose="02010600030101010101" pitchFamily="2" charset="-122"/>
        <a:cs typeface="+mn-cs"/>
      </a:defRPr>
    </a:lvl3pPr>
    <a:lvl4pPr marL="1113155" algn="l" rtl="0" fontAlgn="base">
      <a:spcBef>
        <a:spcPct val="0"/>
      </a:spcBef>
      <a:spcAft>
        <a:spcPct val="0"/>
      </a:spcAft>
      <a:defRPr kumimoji="1" sz="2000" kern="1200">
        <a:solidFill>
          <a:schemeClr val="tx1"/>
        </a:solidFill>
        <a:latin typeface="Times New Roman" panose="02020603050405020304" pitchFamily="18" charset="0"/>
        <a:ea typeface="宋体" panose="02010600030101010101" pitchFamily="2" charset="-122"/>
        <a:cs typeface="+mn-cs"/>
      </a:defRPr>
    </a:lvl4pPr>
    <a:lvl5pPr marL="1484630" algn="l" rtl="0" fontAlgn="base">
      <a:spcBef>
        <a:spcPct val="0"/>
      </a:spcBef>
      <a:spcAft>
        <a:spcPct val="0"/>
      </a:spcAft>
      <a:defRPr kumimoji="1" sz="2000" kern="1200">
        <a:solidFill>
          <a:schemeClr val="tx1"/>
        </a:solidFill>
        <a:latin typeface="Times New Roman" panose="02020603050405020304" pitchFamily="18" charset="0"/>
        <a:ea typeface="宋体" panose="02010600030101010101" pitchFamily="2" charset="-122"/>
        <a:cs typeface="+mn-cs"/>
      </a:defRPr>
    </a:lvl5pPr>
    <a:lvl6pPr marL="1855470" algn="l" defTabSz="742315" rtl="0" eaLnBrk="1" latinLnBrk="0" hangingPunct="1">
      <a:defRPr kumimoji="1" sz="2000" kern="1200">
        <a:solidFill>
          <a:schemeClr val="tx1"/>
        </a:solidFill>
        <a:latin typeface="Times New Roman" panose="02020603050405020304" pitchFamily="18" charset="0"/>
        <a:ea typeface="宋体" panose="02010600030101010101" pitchFamily="2" charset="-122"/>
        <a:cs typeface="+mn-cs"/>
      </a:defRPr>
    </a:lvl6pPr>
    <a:lvl7pPr marL="2226945" algn="l" defTabSz="742315" rtl="0" eaLnBrk="1" latinLnBrk="0" hangingPunct="1">
      <a:defRPr kumimoji="1" sz="2000" kern="1200">
        <a:solidFill>
          <a:schemeClr val="tx1"/>
        </a:solidFill>
        <a:latin typeface="Times New Roman" panose="02020603050405020304" pitchFamily="18" charset="0"/>
        <a:ea typeface="宋体" panose="02010600030101010101" pitchFamily="2" charset="-122"/>
        <a:cs typeface="+mn-cs"/>
      </a:defRPr>
    </a:lvl7pPr>
    <a:lvl8pPr marL="2597785" algn="l" defTabSz="742315" rtl="0" eaLnBrk="1" latinLnBrk="0" hangingPunct="1">
      <a:defRPr kumimoji="1" sz="2000" kern="1200">
        <a:solidFill>
          <a:schemeClr val="tx1"/>
        </a:solidFill>
        <a:latin typeface="Times New Roman" panose="02020603050405020304" pitchFamily="18" charset="0"/>
        <a:ea typeface="宋体" panose="02010600030101010101" pitchFamily="2" charset="-122"/>
        <a:cs typeface="+mn-cs"/>
      </a:defRPr>
    </a:lvl8pPr>
    <a:lvl9pPr marL="2968625" algn="l" defTabSz="742315" rtl="0" eaLnBrk="1" latinLnBrk="0" hangingPunct="1">
      <a:defRPr kumimoji="1" sz="20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99FF66"/>
    <a:srgbClr val="CCFFCC"/>
    <a:srgbClr val="00FFFF"/>
    <a:srgbClr val="FF0000"/>
    <a:srgbClr val="00CC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90" autoAdjust="0"/>
    <p:restoredTop sz="94553" autoAdjust="0"/>
  </p:normalViewPr>
  <p:slideViewPr>
    <p:cSldViewPr snapToGrid="0">
      <p:cViewPr varScale="1">
        <p:scale>
          <a:sx n="107" d="100"/>
          <a:sy n="107" d="100"/>
        </p:scale>
        <p:origin x="-1752" y="-96"/>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image" Target="../media/image6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3.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6.wmf"/><Relationship Id="rId1" Type="http://schemas.openxmlformats.org/officeDocument/2006/relationships/image" Target="../media/image10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27.wmf"/><Relationship Id="rId2" Type="http://schemas.openxmlformats.org/officeDocument/2006/relationships/image" Target="../media/image126.wmf"/><Relationship Id="rId1" Type="http://schemas.openxmlformats.org/officeDocument/2006/relationships/image" Target="../media/image1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a:defRPr/>
            </a:pPr>
            <a:endParaRPr lang="en-US" altLang="zh-CN"/>
          </a:p>
        </p:txBody>
      </p:sp>
      <p:sp>
        <p:nvSpPr>
          <p:cNvPr id="2457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95236" name="Rectangle 4"/>
          <p:cNvSpPr>
            <a:spLocks noGrp="1" noRot="1" noChangeAspect="1" noChangeArrowheads="1" noTextEdit="1"/>
          </p:cNvSpPr>
          <p:nvPr>
            <p:ph type="sldImg" idx="2"/>
          </p:nvPr>
        </p:nvSpPr>
        <p:spPr bwMode="auto">
          <a:xfrm>
            <a:off x="952500" y="685800"/>
            <a:ext cx="4953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8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458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a:defRPr/>
            </a:pPr>
            <a:endParaRPr lang="en-US" altLang="zh-CN"/>
          </a:p>
        </p:txBody>
      </p:sp>
      <p:sp>
        <p:nvSpPr>
          <p:cNvPr id="2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AC441EA6-81C6-4C68-9A75-9335451128B7}"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000" kern="1200">
        <a:solidFill>
          <a:schemeClr val="tx1"/>
        </a:solidFill>
        <a:latin typeface="Times New Roman" panose="02020603050405020304" pitchFamily="18" charset="0"/>
        <a:ea typeface="宋体" panose="02010600030101010101" pitchFamily="2" charset="-122"/>
        <a:cs typeface="+mn-cs"/>
      </a:defRPr>
    </a:lvl1pPr>
    <a:lvl2pPr marL="370840" algn="l" rtl="0" eaLnBrk="0" fontAlgn="base" hangingPunct="0">
      <a:spcBef>
        <a:spcPct val="30000"/>
      </a:spcBef>
      <a:spcAft>
        <a:spcPct val="0"/>
      </a:spcAft>
      <a:defRPr kumimoji="1" sz="1000" kern="1200">
        <a:solidFill>
          <a:schemeClr val="tx1"/>
        </a:solidFill>
        <a:latin typeface="Times New Roman" panose="02020603050405020304" pitchFamily="18" charset="0"/>
        <a:ea typeface="宋体" panose="02010600030101010101" pitchFamily="2" charset="-122"/>
        <a:cs typeface="+mn-cs"/>
      </a:defRPr>
    </a:lvl2pPr>
    <a:lvl3pPr marL="742315" algn="l" rtl="0" eaLnBrk="0" fontAlgn="base" hangingPunct="0">
      <a:spcBef>
        <a:spcPct val="30000"/>
      </a:spcBef>
      <a:spcAft>
        <a:spcPct val="0"/>
      </a:spcAft>
      <a:defRPr kumimoji="1" sz="1000" kern="1200">
        <a:solidFill>
          <a:schemeClr val="tx1"/>
        </a:solidFill>
        <a:latin typeface="Times New Roman" panose="02020603050405020304" pitchFamily="18" charset="0"/>
        <a:ea typeface="宋体" panose="02010600030101010101" pitchFamily="2" charset="-122"/>
        <a:cs typeface="+mn-cs"/>
      </a:defRPr>
    </a:lvl3pPr>
    <a:lvl4pPr marL="1113155" algn="l" rtl="0" eaLnBrk="0" fontAlgn="base" hangingPunct="0">
      <a:spcBef>
        <a:spcPct val="30000"/>
      </a:spcBef>
      <a:spcAft>
        <a:spcPct val="0"/>
      </a:spcAft>
      <a:defRPr kumimoji="1" sz="1000" kern="1200">
        <a:solidFill>
          <a:schemeClr val="tx1"/>
        </a:solidFill>
        <a:latin typeface="Times New Roman" panose="02020603050405020304" pitchFamily="18" charset="0"/>
        <a:ea typeface="宋体" panose="02010600030101010101" pitchFamily="2" charset="-122"/>
        <a:cs typeface="+mn-cs"/>
      </a:defRPr>
    </a:lvl4pPr>
    <a:lvl5pPr marL="1484630" algn="l" rtl="0" eaLnBrk="0" fontAlgn="base" hangingPunct="0">
      <a:spcBef>
        <a:spcPct val="30000"/>
      </a:spcBef>
      <a:spcAft>
        <a:spcPct val="0"/>
      </a:spcAft>
      <a:defRPr kumimoji="1" sz="1000" kern="1200">
        <a:solidFill>
          <a:schemeClr val="tx1"/>
        </a:solidFill>
        <a:latin typeface="Times New Roman" panose="02020603050405020304" pitchFamily="18" charset="0"/>
        <a:ea typeface="宋体" panose="02010600030101010101" pitchFamily="2" charset="-122"/>
        <a:cs typeface="+mn-cs"/>
      </a:defRPr>
    </a:lvl5pPr>
    <a:lvl6pPr marL="1855470" algn="l" defTabSz="742315" rtl="0" eaLnBrk="1" latinLnBrk="0" hangingPunct="1">
      <a:defRPr sz="1000" kern="1200">
        <a:solidFill>
          <a:schemeClr val="tx1"/>
        </a:solidFill>
        <a:latin typeface="+mn-lt"/>
        <a:ea typeface="+mn-ea"/>
        <a:cs typeface="+mn-cs"/>
      </a:defRPr>
    </a:lvl6pPr>
    <a:lvl7pPr marL="2226945" algn="l" defTabSz="742315" rtl="0" eaLnBrk="1" latinLnBrk="0" hangingPunct="1">
      <a:defRPr sz="1000" kern="1200">
        <a:solidFill>
          <a:schemeClr val="tx1"/>
        </a:solidFill>
        <a:latin typeface="+mn-lt"/>
        <a:ea typeface="+mn-ea"/>
        <a:cs typeface="+mn-cs"/>
      </a:defRPr>
    </a:lvl7pPr>
    <a:lvl8pPr marL="2597785" algn="l" defTabSz="742315" rtl="0" eaLnBrk="1" latinLnBrk="0" hangingPunct="1">
      <a:defRPr sz="1000" kern="1200">
        <a:solidFill>
          <a:schemeClr val="tx1"/>
        </a:solidFill>
        <a:latin typeface="+mn-lt"/>
        <a:ea typeface="+mn-ea"/>
        <a:cs typeface="+mn-cs"/>
      </a:defRPr>
    </a:lvl8pPr>
    <a:lvl9pPr marL="2968625" algn="l" defTabSz="74231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C441EA6-81C6-4C68-9A75-9335451128B7}"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C441EA6-81C6-4C68-9A75-9335451128B7}"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C441EA6-81C6-4C68-9A75-9335451128B7}"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52500" y="685800"/>
            <a:ext cx="4953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C441EA6-81C6-4C68-9A75-9335451128B7}"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C441EA6-81C6-4C68-9A75-9335451128B7}"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C441EA6-81C6-4C68-9A75-9335451128B7}"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689" y="2130593"/>
            <a:ext cx="8420626" cy="147010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375" y="3886451"/>
            <a:ext cx="6935252" cy="1752099"/>
          </a:xfrm>
        </p:spPr>
        <p:txBody>
          <a:bodyPr/>
          <a:lstStyle>
            <a:lvl1pPr marL="0" indent="0" algn="ctr">
              <a:buNone/>
              <a:defRPr/>
            </a:lvl1pPr>
            <a:lvl2pPr marL="370840" indent="0" algn="ctr">
              <a:buNone/>
              <a:defRPr/>
            </a:lvl2pPr>
            <a:lvl3pPr marL="742315" indent="0" algn="ctr">
              <a:buNone/>
              <a:defRPr/>
            </a:lvl3pPr>
            <a:lvl4pPr marL="1113155" indent="0" algn="ctr">
              <a:buNone/>
              <a:defRPr/>
            </a:lvl4pPr>
            <a:lvl5pPr marL="1484630" indent="0" algn="ctr">
              <a:buNone/>
              <a:defRPr/>
            </a:lvl5pPr>
            <a:lvl6pPr marL="1855470" indent="0" algn="ctr">
              <a:buNone/>
              <a:defRPr/>
            </a:lvl6pPr>
            <a:lvl7pPr marL="2226945" indent="0" algn="ctr">
              <a:buNone/>
              <a:defRPr/>
            </a:lvl7pPr>
            <a:lvl8pPr marL="2597785" indent="0" algn="ctr">
              <a:buNone/>
              <a:defRPr/>
            </a:lvl8pPr>
            <a:lvl9pPr marL="2968625"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FDEB2BE-64A4-4D01-8C61-45AA9BD2A598}"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96F28ED-0AAF-4632-8A0D-6FF034FF7688}"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58814" y="609099"/>
            <a:ext cx="2104500" cy="548690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42689" y="609099"/>
            <a:ext cx="6189935" cy="548690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41D1289-FF64-4D41-A40D-CEACECBDFC31}"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42689" y="609099"/>
            <a:ext cx="8420626" cy="548690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7FBD0D55-0B48-49FB-80D6-D2B098ABCEA7}"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2689" y="609099"/>
            <a:ext cx="8420626"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42688" y="1981452"/>
            <a:ext cx="4147217" cy="411454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5016096" y="1981452"/>
            <a:ext cx="4147218" cy="199649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5016096" y="4098258"/>
            <a:ext cx="4147218" cy="199774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pPr>
              <a:defRPr/>
            </a:pPr>
            <a:fld id="{74F00C2B-A5A4-4AF5-8F5F-FEDFC4798A3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27305A4-4A4F-47C0-B507-2BBD9E85A4A6}"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124" y="4406567"/>
            <a:ext cx="8420626" cy="1362326"/>
          </a:xfrm>
        </p:spPr>
        <p:txBody>
          <a:bodyPr anchor="t"/>
          <a:lstStyle>
            <a:lvl1pPr algn="l">
              <a:defRPr sz="32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124" y="2906380"/>
            <a:ext cx="8420626" cy="1500187"/>
          </a:xfrm>
        </p:spPr>
        <p:txBody>
          <a:bodyPr anchor="b"/>
          <a:lstStyle>
            <a:lvl1pPr marL="0" indent="0">
              <a:buNone/>
              <a:defRPr sz="1600"/>
            </a:lvl1pPr>
            <a:lvl2pPr marL="370840" indent="0">
              <a:buNone/>
              <a:defRPr sz="1400"/>
            </a:lvl2pPr>
            <a:lvl3pPr marL="742315" indent="0">
              <a:buNone/>
              <a:defRPr sz="1300"/>
            </a:lvl3pPr>
            <a:lvl4pPr marL="1113155" indent="0">
              <a:buNone/>
              <a:defRPr sz="1200"/>
            </a:lvl4pPr>
            <a:lvl5pPr marL="1484630" indent="0">
              <a:buNone/>
              <a:defRPr sz="1200"/>
            </a:lvl5pPr>
            <a:lvl6pPr marL="1855470" indent="0">
              <a:buNone/>
              <a:defRPr sz="1200"/>
            </a:lvl6pPr>
            <a:lvl7pPr marL="2226945" indent="0">
              <a:buNone/>
              <a:defRPr sz="1200"/>
            </a:lvl7pPr>
            <a:lvl8pPr marL="2597785" indent="0">
              <a:buNone/>
              <a:defRPr sz="1200"/>
            </a:lvl8pPr>
            <a:lvl9pPr marL="2968625" indent="0">
              <a:buNone/>
              <a:defRPr sz="12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237A3DA-CE90-433E-BB3B-7ABAB21A2965}"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42688" y="1981452"/>
            <a:ext cx="4147217" cy="4114549"/>
          </a:xfrm>
        </p:spPr>
        <p:txBody>
          <a:bodyPr/>
          <a:lstStyle>
            <a:lvl1pPr>
              <a:defRPr sz="2200"/>
            </a:lvl1pPr>
            <a:lvl2pPr>
              <a:defRPr sz="20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16096" y="1981452"/>
            <a:ext cx="4147218" cy="4114549"/>
          </a:xfrm>
        </p:spPr>
        <p:txBody>
          <a:bodyPr/>
          <a:lstStyle>
            <a:lvl1pPr>
              <a:defRPr sz="2200"/>
            </a:lvl1pPr>
            <a:lvl2pPr>
              <a:defRPr sz="20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62BE334-23D8-4D15-8203-7235222A712C}"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564" y="274470"/>
            <a:ext cx="8914874"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564" y="1535282"/>
            <a:ext cx="4377253" cy="639177"/>
          </a:xfrm>
        </p:spPr>
        <p:txBody>
          <a:bodyPr anchor="b"/>
          <a:lstStyle>
            <a:lvl1pPr marL="0" indent="0">
              <a:buNone/>
              <a:defRPr sz="2000" b="1"/>
            </a:lvl1pPr>
            <a:lvl2pPr marL="370840" indent="0">
              <a:buNone/>
              <a:defRPr sz="1600" b="1"/>
            </a:lvl2pPr>
            <a:lvl3pPr marL="742315" indent="0">
              <a:buNone/>
              <a:defRPr sz="1400" b="1"/>
            </a:lvl3pPr>
            <a:lvl4pPr marL="1113155" indent="0">
              <a:buNone/>
              <a:defRPr sz="1300" b="1"/>
            </a:lvl4pPr>
            <a:lvl5pPr marL="1484630" indent="0">
              <a:buNone/>
              <a:defRPr sz="1300" b="1"/>
            </a:lvl5pPr>
            <a:lvl6pPr marL="1855470" indent="0">
              <a:buNone/>
              <a:defRPr sz="1300" b="1"/>
            </a:lvl6pPr>
            <a:lvl7pPr marL="2226945" indent="0">
              <a:buNone/>
              <a:defRPr sz="1300" b="1"/>
            </a:lvl7pPr>
            <a:lvl8pPr marL="2597785" indent="0">
              <a:buNone/>
              <a:defRPr sz="1300" b="1"/>
            </a:lvl8pPr>
            <a:lvl9pPr marL="2968625" indent="0">
              <a:buNone/>
              <a:defRPr sz="13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95564" y="2174459"/>
            <a:ext cx="4377253" cy="3951621"/>
          </a:xfrm>
        </p:spPr>
        <p:txBody>
          <a:bodyPr/>
          <a:lstStyle>
            <a:lvl1pPr>
              <a:defRPr sz="20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31871" y="1535282"/>
            <a:ext cx="4378567" cy="639177"/>
          </a:xfrm>
        </p:spPr>
        <p:txBody>
          <a:bodyPr anchor="b"/>
          <a:lstStyle>
            <a:lvl1pPr marL="0" indent="0">
              <a:buNone/>
              <a:defRPr sz="2000" b="1"/>
            </a:lvl1pPr>
            <a:lvl2pPr marL="370840" indent="0">
              <a:buNone/>
              <a:defRPr sz="1600" b="1"/>
            </a:lvl2pPr>
            <a:lvl3pPr marL="742315" indent="0">
              <a:buNone/>
              <a:defRPr sz="1400" b="1"/>
            </a:lvl3pPr>
            <a:lvl4pPr marL="1113155" indent="0">
              <a:buNone/>
              <a:defRPr sz="1300" b="1"/>
            </a:lvl4pPr>
            <a:lvl5pPr marL="1484630" indent="0">
              <a:buNone/>
              <a:defRPr sz="1300" b="1"/>
            </a:lvl5pPr>
            <a:lvl6pPr marL="1855470" indent="0">
              <a:buNone/>
              <a:defRPr sz="1300" b="1"/>
            </a:lvl6pPr>
            <a:lvl7pPr marL="2226945" indent="0">
              <a:buNone/>
              <a:defRPr sz="1300" b="1"/>
            </a:lvl7pPr>
            <a:lvl8pPr marL="2597785" indent="0">
              <a:buNone/>
              <a:defRPr sz="1300" b="1"/>
            </a:lvl8pPr>
            <a:lvl9pPr marL="2968625" indent="0">
              <a:buNone/>
              <a:defRPr sz="13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31871" y="2174459"/>
            <a:ext cx="4378567" cy="3951621"/>
          </a:xfrm>
        </p:spPr>
        <p:txBody>
          <a:bodyPr/>
          <a:lstStyle>
            <a:lvl1pPr>
              <a:defRPr sz="20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068056A3-0526-4CF6-B11E-A955FCB3AFB1}"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403D77A3-CE2E-48D2-B909-D88F46FE86A4}"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58D68913-E8E0-42D8-80FB-CF993705873D}"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564" y="273218"/>
            <a:ext cx="3258621" cy="1161800"/>
          </a:xfrm>
        </p:spPr>
        <p:txBody>
          <a:bodyPr anchor="b"/>
          <a:lstStyle>
            <a:lvl1pPr algn="l">
              <a:defRPr sz="1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489" y="273217"/>
            <a:ext cx="5537949" cy="5852862"/>
          </a:xfrm>
        </p:spPr>
        <p:txBody>
          <a:bodyPr/>
          <a:lstStyle>
            <a:lvl1pPr>
              <a:defRPr sz="2600"/>
            </a:lvl1pPr>
            <a:lvl2pPr>
              <a:defRPr sz="2200"/>
            </a:lvl2pPr>
            <a:lvl3pPr>
              <a:defRPr sz="20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95564" y="1435018"/>
            <a:ext cx="3258621" cy="4691062"/>
          </a:xfrm>
        </p:spPr>
        <p:txBody>
          <a:bodyPr/>
          <a:lstStyle>
            <a:lvl1pPr marL="0" indent="0">
              <a:buNone/>
              <a:defRPr sz="1200"/>
            </a:lvl1pPr>
            <a:lvl2pPr marL="370840" indent="0">
              <a:buNone/>
              <a:defRPr sz="1000"/>
            </a:lvl2pPr>
            <a:lvl3pPr marL="742315" indent="0">
              <a:buNone/>
              <a:defRPr sz="800"/>
            </a:lvl3pPr>
            <a:lvl4pPr marL="1113155" indent="0">
              <a:buNone/>
              <a:defRPr sz="700"/>
            </a:lvl4pPr>
            <a:lvl5pPr marL="1484630" indent="0">
              <a:buNone/>
              <a:defRPr sz="700"/>
            </a:lvl5pPr>
            <a:lvl6pPr marL="1855470" indent="0">
              <a:buNone/>
              <a:defRPr sz="700"/>
            </a:lvl6pPr>
            <a:lvl7pPr marL="2226945" indent="0">
              <a:buNone/>
              <a:defRPr sz="700"/>
            </a:lvl7pPr>
            <a:lvl8pPr marL="2597785" indent="0">
              <a:buNone/>
              <a:defRPr sz="700"/>
            </a:lvl8pPr>
            <a:lvl9pPr marL="2968625" indent="0">
              <a:buNone/>
              <a:defRPr sz="7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078F74E8-9C1A-431D-B8FB-37C377441A50}"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05" y="4800099"/>
            <a:ext cx="5944126" cy="567740"/>
          </a:xfrm>
        </p:spPr>
        <p:txBody>
          <a:bodyPr anchor="b"/>
          <a:lstStyle>
            <a:lvl1pPr algn="l">
              <a:defRPr sz="1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505" y="612859"/>
            <a:ext cx="5944126" cy="4114549"/>
          </a:xfrm>
        </p:spPr>
        <p:txBody>
          <a:bodyPr/>
          <a:lstStyle>
            <a:lvl1pPr marL="0" indent="0">
              <a:buNone/>
              <a:defRPr sz="2600"/>
            </a:lvl1pPr>
            <a:lvl2pPr marL="370840" indent="0">
              <a:buNone/>
              <a:defRPr sz="2200"/>
            </a:lvl2pPr>
            <a:lvl3pPr marL="742315" indent="0">
              <a:buNone/>
              <a:defRPr sz="2000"/>
            </a:lvl3pPr>
            <a:lvl4pPr marL="1113155" indent="0">
              <a:buNone/>
              <a:defRPr sz="1600"/>
            </a:lvl4pPr>
            <a:lvl5pPr marL="1484630" indent="0">
              <a:buNone/>
              <a:defRPr sz="1600"/>
            </a:lvl5pPr>
            <a:lvl6pPr marL="1855470" indent="0">
              <a:buNone/>
              <a:defRPr sz="1600"/>
            </a:lvl6pPr>
            <a:lvl7pPr marL="2226945" indent="0">
              <a:buNone/>
              <a:defRPr sz="1600"/>
            </a:lvl7pPr>
            <a:lvl8pPr marL="2597785" indent="0">
              <a:buNone/>
              <a:defRPr sz="1600"/>
            </a:lvl8pPr>
            <a:lvl9pPr marL="2968625" indent="0">
              <a:buNone/>
              <a:defRPr sz="1600"/>
            </a:lvl9pPr>
          </a:lstStyle>
          <a:p>
            <a:pPr lvl="0"/>
            <a:endParaRPr lang="zh-CN" altLang="en-US" noProof="0" smtClean="0"/>
          </a:p>
        </p:txBody>
      </p:sp>
      <p:sp>
        <p:nvSpPr>
          <p:cNvPr id="4" name="文本占位符 3"/>
          <p:cNvSpPr>
            <a:spLocks noGrp="1"/>
          </p:cNvSpPr>
          <p:nvPr>
            <p:ph type="body" sz="half" idx="2"/>
          </p:nvPr>
        </p:nvSpPr>
        <p:spPr>
          <a:xfrm>
            <a:off x="1941505" y="5367840"/>
            <a:ext cx="5944126" cy="804611"/>
          </a:xfrm>
        </p:spPr>
        <p:txBody>
          <a:bodyPr/>
          <a:lstStyle>
            <a:lvl1pPr marL="0" indent="0">
              <a:buNone/>
              <a:defRPr sz="1200"/>
            </a:lvl1pPr>
            <a:lvl2pPr marL="370840" indent="0">
              <a:buNone/>
              <a:defRPr sz="1000"/>
            </a:lvl2pPr>
            <a:lvl3pPr marL="742315" indent="0">
              <a:buNone/>
              <a:defRPr sz="800"/>
            </a:lvl3pPr>
            <a:lvl4pPr marL="1113155" indent="0">
              <a:buNone/>
              <a:defRPr sz="700"/>
            </a:lvl4pPr>
            <a:lvl5pPr marL="1484630" indent="0">
              <a:buNone/>
              <a:defRPr sz="700"/>
            </a:lvl5pPr>
            <a:lvl6pPr marL="1855470" indent="0">
              <a:buNone/>
              <a:defRPr sz="700"/>
            </a:lvl6pPr>
            <a:lvl7pPr marL="2226945" indent="0">
              <a:buNone/>
              <a:defRPr sz="700"/>
            </a:lvl7pPr>
            <a:lvl8pPr marL="2597785" indent="0">
              <a:buNone/>
              <a:defRPr sz="700"/>
            </a:lvl8pPr>
            <a:lvl9pPr marL="2968625" indent="0">
              <a:buNone/>
              <a:defRPr sz="7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6623AB7E-B3BB-45D0-98F9-049523B15E80}"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689" y="609099"/>
            <a:ext cx="8420626"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7" tIns="47888" rIns="95777" bIns="47888"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742689" y="1981452"/>
            <a:ext cx="8420626" cy="4114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7" tIns="47888" rIns="95777" bIns="4788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742688" y="6248902"/>
            <a:ext cx="2063750" cy="456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7" tIns="47888" rIns="95777" bIns="47888" numCol="1" anchor="t" anchorCtr="0" compatLnSpc="1"/>
          <a:lstStyle>
            <a:lvl1pPr defTabSz="957580">
              <a:defRPr sz="1400"/>
            </a:lvl1pPr>
          </a:lstStyle>
          <a:p>
            <a:pPr>
              <a:defRPr/>
            </a:pPr>
            <a:endParaRPr lang="en-US" altLang="zh-CN"/>
          </a:p>
        </p:txBody>
      </p:sp>
      <p:sp>
        <p:nvSpPr>
          <p:cNvPr id="1029" name="Rectangle 5"/>
          <p:cNvSpPr>
            <a:spLocks noGrp="1" noChangeArrowheads="1"/>
          </p:cNvSpPr>
          <p:nvPr>
            <p:ph type="ftr" sz="quarter" idx="3"/>
          </p:nvPr>
        </p:nvSpPr>
        <p:spPr bwMode="auto">
          <a:xfrm>
            <a:off x="3384814" y="6248902"/>
            <a:ext cx="3136374" cy="456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7" tIns="47888" rIns="95777" bIns="47888" numCol="1" anchor="t" anchorCtr="0" compatLnSpc="1"/>
          <a:lstStyle>
            <a:lvl1pPr algn="ctr" defTabSz="957580">
              <a:defRPr sz="1400"/>
            </a:lvl1pPr>
          </a:lstStyle>
          <a:p>
            <a:pPr>
              <a:defRPr/>
            </a:pPr>
            <a:endParaRPr lang="en-US" altLang="zh-CN"/>
          </a:p>
        </p:txBody>
      </p:sp>
      <p:sp>
        <p:nvSpPr>
          <p:cNvPr id="1030" name="Rectangle 6"/>
          <p:cNvSpPr>
            <a:spLocks noGrp="1" noChangeArrowheads="1"/>
          </p:cNvSpPr>
          <p:nvPr>
            <p:ph type="sldNum" sz="quarter" idx="4"/>
          </p:nvPr>
        </p:nvSpPr>
        <p:spPr bwMode="auto">
          <a:xfrm>
            <a:off x="7780470" y="152901"/>
            <a:ext cx="2063750" cy="456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7" tIns="47888" rIns="95777" bIns="47888" numCol="1" anchor="t" anchorCtr="0" compatLnSpc="1"/>
          <a:lstStyle>
            <a:lvl1pPr algn="r" defTabSz="957580">
              <a:defRPr sz="2100" b="1">
                <a:solidFill>
                  <a:srgbClr val="0000FF"/>
                </a:solidFill>
              </a:defRPr>
            </a:lvl1pPr>
          </a:lstStyle>
          <a:p>
            <a:pPr>
              <a:defRPr/>
            </a:pPr>
            <a:fld id="{21A13087-CC7C-4E34-841C-A93D383B80B5}"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957580" rtl="0" eaLnBrk="0" fontAlgn="base" hangingPunct="0">
        <a:spcBef>
          <a:spcPct val="0"/>
        </a:spcBef>
        <a:spcAft>
          <a:spcPct val="0"/>
        </a:spcAft>
        <a:defRPr kumimoji="1" sz="4700">
          <a:solidFill>
            <a:schemeClr val="tx2"/>
          </a:solidFill>
          <a:latin typeface="+mj-lt"/>
          <a:ea typeface="+mj-ea"/>
          <a:cs typeface="+mj-cs"/>
        </a:defRPr>
      </a:lvl1pPr>
      <a:lvl2pPr algn="ctr" defTabSz="957580" rtl="0" eaLnBrk="0" fontAlgn="base" hangingPunct="0">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2pPr>
      <a:lvl3pPr algn="ctr" defTabSz="957580" rtl="0" eaLnBrk="0" fontAlgn="base" hangingPunct="0">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3pPr>
      <a:lvl4pPr algn="ctr" defTabSz="957580" rtl="0" eaLnBrk="0" fontAlgn="base" hangingPunct="0">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4pPr>
      <a:lvl5pPr algn="ctr" defTabSz="957580" rtl="0" eaLnBrk="0" fontAlgn="base" hangingPunct="0">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5pPr>
      <a:lvl6pPr marL="370840" algn="ctr" defTabSz="957580"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6pPr>
      <a:lvl7pPr marL="742315" algn="ctr" defTabSz="957580"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7pPr>
      <a:lvl8pPr marL="1113155" algn="ctr" defTabSz="957580"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8pPr>
      <a:lvl9pPr marL="1484630" algn="ctr" defTabSz="957580"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9pPr>
    </p:titleStyle>
    <p:bodyStyle>
      <a:lvl1pPr marL="359410" indent="-359410" algn="l" defTabSz="957580" rtl="0" eaLnBrk="0" fontAlgn="base" hangingPunct="0">
        <a:spcBef>
          <a:spcPct val="20000"/>
        </a:spcBef>
        <a:spcAft>
          <a:spcPct val="0"/>
        </a:spcAft>
        <a:buChar char="•"/>
        <a:defRPr kumimoji="1" sz="3300">
          <a:solidFill>
            <a:schemeClr val="tx1"/>
          </a:solidFill>
          <a:latin typeface="+mn-lt"/>
          <a:ea typeface="+mn-ea"/>
          <a:cs typeface="+mn-cs"/>
        </a:defRPr>
      </a:lvl1pPr>
      <a:lvl2pPr marL="778510" indent="-299085" algn="l" defTabSz="957580" rtl="0" eaLnBrk="0" fontAlgn="base" hangingPunct="0">
        <a:spcBef>
          <a:spcPct val="20000"/>
        </a:spcBef>
        <a:spcAft>
          <a:spcPct val="0"/>
        </a:spcAft>
        <a:buChar char="–"/>
        <a:defRPr kumimoji="1" sz="2900">
          <a:solidFill>
            <a:schemeClr val="tx1"/>
          </a:solidFill>
          <a:latin typeface="+mn-lt"/>
          <a:ea typeface="+mn-ea"/>
        </a:defRPr>
      </a:lvl2pPr>
      <a:lvl3pPr marL="1196975" indent="-239395" algn="l" defTabSz="957580" rtl="0" eaLnBrk="0" fontAlgn="base" hangingPunct="0">
        <a:spcBef>
          <a:spcPct val="20000"/>
        </a:spcBef>
        <a:spcAft>
          <a:spcPct val="0"/>
        </a:spcAft>
        <a:buChar char="•"/>
        <a:defRPr kumimoji="1" sz="2600">
          <a:solidFill>
            <a:schemeClr val="tx1"/>
          </a:solidFill>
          <a:latin typeface="+mn-lt"/>
          <a:ea typeface="+mn-ea"/>
        </a:defRPr>
      </a:lvl3pPr>
      <a:lvl4pPr marL="1676400" indent="-239395" algn="l" defTabSz="957580" rtl="0" eaLnBrk="0" fontAlgn="base" hangingPunct="0">
        <a:spcBef>
          <a:spcPct val="20000"/>
        </a:spcBef>
        <a:spcAft>
          <a:spcPct val="0"/>
        </a:spcAft>
        <a:buChar char="–"/>
        <a:defRPr kumimoji="1" sz="2100">
          <a:solidFill>
            <a:schemeClr val="tx1"/>
          </a:solidFill>
          <a:latin typeface="+mn-lt"/>
          <a:ea typeface="+mn-ea"/>
        </a:defRPr>
      </a:lvl4pPr>
      <a:lvl5pPr marL="2154555" indent="-238125" algn="l" defTabSz="957580" rtl="0" eaLnBrk="0" fontAlgn="base" hangingPunct="0">
        <a:spcBef>
          <a:spcPct val="20000"/>
        </a:spcBef>
        <a:spcAft>
          <a:spcPct val="0"/>
        </a:spcAft>
        <a:buChar char="»"/>
        <a:defRPr kumimoji="1" sz="2100">
          <a:solidFill>
            <a:schemeClr val="tx1"/>
          </a:solidFill>
          <a:latin typeface="+mn-lt"/>
          <a:ea typeface="+mn-ea"/>
        </a:defRPr>
      </a:lvl5pPr>
      <a:lvl6pPr marL="2525395" indent="-238125" algn="l" defTabSz="957580" rtl="0" fontAlgn="base">
        <a:spcBef>
          <a:spcPct val="20000"/>
        </a:spcBef>
        <a:spcAft>
          <a:spcPct val="0"/>
        </a:spcAft>
        <a:buChar char="»"/>
        <a:defRPr kumimoji="1" sz="2100">
          <a:solidFill>
            <a:schemeClr val="tx1"/>
          </a:solidFill>
          <a:latin typeface="+mn-lt"/>
          <a:ea typeface="+mn-ea"/>
        </a:defRPr>
      </a:lvl6pPr>
      <a:lvl7pPr marL="2896870" indent="-238125" algn="l" defTabSz="957580" rtl="0" fontAlgn="base">
        <a:spcBef>
          <a:spcPct val="20000"/>
        </a:spcBef>
        <a:spcAft>
          <a:spcPct val="0"/>
        </a:spcAft>
        <a:buChar char="»"/>
        <a:defRPr kumimoji="1" sz="2100">
          <a:solidFill>
            <a:schemeClr val="tx1"/>
          </a:solidFill>
          <a:latin typeface="+mn-lt"/>
          <a:ea typeface="+mn-ea"/>
        </a:defRPr>
      </a:lvl7pPr>
      <a:lvl8pPr marL="3267710" indent="-238125" algn="l" defTabSz="957580" rtl="0" fontAlgn="base">
        <a:spcBef>
          <a:spcPct val="20000"/>
        </a:spcBef>
        <a:spcAft>
          <a:spcPct val="0"/>
        </a:spcAft>
        <a:buChar char="»"/>
        <a:defRPr kumimoji="1" sz="2100">
          <a:solidFill>
            <a:schemeClr val="tx1"/>
          </a:solidFill>
          <a:latin typeface="+mn-lt"/>
          <a:ea typeface="+mn-ea"/>
        </a:defRPr>
      </a:lvl8pPr>
      <a:lvl9pPr marL="3639185" indent="-238125" algn="l" defTabSz="957580" rtl="0" fontAlgn="base">
        <a:spcBef>
          <a:spcPct val="20000"/>
        </a:spcBef>
        <a:spcAft>
          <a:spcPct val="0"/>
        </a:spcAft>
        <a:buChar char="»"/>
        <a:defRPr kumimoji="1" sz="2100">
          <a:solidFill>
            <a:schemeClr val="tx1"/>
          </a:solidFill>
          <a:latin typeface="+mn-lt"/>
          <a:ea typeface="+mn-ea"/>
        </a:defRPr>
      </a:lvl9pPr>
    </p:bodyStyle>
    <p:otherStyle>
      <a:defPPr>
        <a:defRPr lang="zh-CN"/>
      </a:defPPr>
      <a:lvl1pPr marL="0" algn="l" defTabSz="742315" rtl="0" eaLnBrk="1" latinLnBrk="0" hangingPunct="1">
        <a:defRPr sz="1400" kern="1200">
          <a:solidFill>
            <a:schemeClr val="tx1"/>
          </a:solidFill>
          <a:latin typeface="+mn-lt"/>
          <a:ea typeface="+mn-ea"/>
          <a:cs typeface="+mn-cs"/>
        </a:defRPr>
      </a:lvl1pPr>
      <a:lvl2pPr marL="370840" algn="l" defTabSz="742315" rtl="0" eaLnBrk="1" latinLnBrk="0" hangingPunct="1">
        <a:defRPr sz="1400" kern="1200">
          <a:solidFill>
            <a:schemeClr val="tx1"/>
          </a:solidFill>
          <a:latin typeface="+mn-lt"/>
          <a:ea typeface="+mn-ea"/>
          <a:cs typeface="+mn-cs"/>
        </a:defRPr>
      </a:lvl2pPr>
      <a:lvl3pPr marL="742315" algn="l" defTabSz="742315" rtl="0" eaLnBrk="1" latinLnBrk="0" hangingPunct="1">
        <a:defRPr sz="1400" kern="1200">
          <a:solidFill>
            <a:schemeClr val="tx1"/>
          </a:solidFill>
          <a:latin typeface="+mn-lt"/>
          <a:ea typeface="+mn-ea"/>
          <a:cs typeface="+mn-cs"/>
        </a:defRPr>
      </a:lvl3pPr>
      <a:lvl4pPr marL="1113155" algn="l" defTabSz="742315" rtl="0" eaLnBrk="1" latinLnBrk="0" hangingPunct="1">
        <a:defRPr sz="1400" kern="1200">
          <a:solidFill>
            <a:schemeClr val="tx1"/>
          </a:solidFill>
          <a:latin typeface="+mn-lt"/>
          <a:ea typeface="+mn-ea"/>
          <a:cs typeface="+mn-cs"/>
        </a:defRPr>
      </a:lvl4pPr>
      <a:lvl5pPr marL="1484630" algn="l" defTabSz="742315" rtl="0" eaLnBrk="1" latinLnBrk="0" hangingPunct="1">
        <a:defRPr sz="1400" kern="1200">
          <a:solidFill>
            <a:schemeClr val="tx1"/>
          </a:solidFill>
          <a:latin typeface="+mn-lt"/>
          <a:ea typeface="+mn-ea"/>
          <a:cs typeface="+mn-cs"/>
        </a:defRPr>
      </a:lvl5pPr>
      <a:lvl6pPr marL="1855470" algn="l" defTabSz="742315" rtl="0" eaLnBrk="1" latinLnBrk="0" hangingPunct="1">
        <a:defRPr sz="1400" kern="1200">
          <a:solidFill>
            <a:schemeClr val="tx1"/>
          </a:solidFill>
          <a:latin typeface="+mn-lt"/>
          <a:ea typeface="+mn-ea"/>
          <a:cs typeface="+mn-cs"/>
        </a:defRPr>
      </a:lvl6pPr>
      <a:lvl7pPr marL="2226945" algn="l" defTabSz="742315" rtl="0" eaLnBrk="1" latinLnBrk="0" hangingPunct="1">
        <a:defRPr sz="1400" kern="1200">
          <a:solidFill>
            <a:schemeClr val="tx1"/>
          </a:solidFill>
          <a:latin typeface="+mn-lt"/>
          <a:ea typeface="+mn-ea"/>
          <a:cs typeface="+mn-cs"/>
        </a:defRPr>
      </a:lvl7pPr>
      <a:lvl8pPr marL="2597785" algn="l" defTabSz="742315" rtl="0" eaLnBrk="1" latinLnBrk="0" hangingPunct="1">
        <a:defRPr sz="1400" kern="1200">
          <a:solidFill>
            <a:schemeClr val="tx1"/>
          </a:solidFill>
          <a:latin typeface="+mn-lt"/>
          <a:ea typeface="+mn-ea"/>
          <a:cs typeface="+mn-cs"/>
        </a:defRPr>
      </a:lvl8pPr>
      <a:lvl9pPr marL="2968625" algn="l" defTabSz="74231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65.xml"/><Relationship Id="rId8" Type="http://schemas.openxmlformats.org/officeDocument/2006/relationships/slide" Target="slide64.xml"/><Relationship Id="rId7" Type="http://schemas.openxmlformats.org/officeDocument/2006/relationships/slide" Target="slide51.x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6.xml"/><Relationship Id="rId3" Type="http://schemas.openxmlformats.org/officeDocument/2006/relationships/slide" Target="slide14.xml"/><Relationship Id="rId2" Type="http://schemas.openxmlformats.org/officeDocument/2006/relationships/slide" Target="slide8.xml"/><Relationship Id="rId12" Type="http://schemas.openxmlformats.org/officeDocument/2006/relationships/slideLayout" Target="../slideLayouts/slideLayout2.xml"/><Relationship Id="rId11" Type="http://schemas.openxmlformats.org/officeDocument/2006/relationships/slide" Target="slide73.xml"/><Relationship Id="rId10" Type="http://schemas.openxmlformats.org/officeDocument/2006/relationships/slide" Target="slide27.xml"/><Relationship Id="rId1" Type="http://schemas.openxmlformats.org/officeDocument/2006/relationships/slide" Target="sl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slide" Target="slide1.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33.png"/><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3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41.png"/><Relationship Id="rId1"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image" Target="../media/image47.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0.png"/><Relationship Id="rId2" Type="http://schemas.openxmlformats.org/officeDocument/2006/relationships/slide" Target="slide1.xml"/><Relationship Id="rId1" Type="http://schemas.openxmlformats.org/officeDocument/2006/relationships/image" Target="../media/image49.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0.png"/><Relationship Id="rId2" Type="http://schemas.openxmlformats.org/officeDocument/2006/relationships/image" Target="../media/image48.png"/><Relationship Id="rId1"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9.png"/><Relationship Id="rId1" Type="http://schemas.openxmlformats.org/officeDocument/2006/relationships/image" Target="../media/image58.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9.png"/><Relationship Id="rId2" Type="http://schemas.openxmlformats.org/officeDocument/2006/relationships/image" Target="../media/image61.png"/><Relationship Id="rId1" Type="http://schemas.openxmlformats.org/officeDocument/2006/relationships/image" Target="../media/image6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63.wmf"/><Relationship Id="rId3" Type="http://schemas.openxmlformats.org/officeDocument/2006/relationships/oleObject" Target="../embeddings/oleObject2.bin"/><Relationship Id="rId2" Type="http://schemas.openxmlformats.org/officeDocument/2006/relationships/image" Target="../media/image62.wmf"/><Relationship Id="rId1" Type="http://schemas.openxmlformats.org/officeDocument/2006/relationships/oleObject" Target="../embeddings/oleObject1.bin"/></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5.png"/><Relationship Id="rId1" Type="http://schemas.openxmlformats.org/officeDocument/2006/relationships/image" Target="../media/image64.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9.png"/><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0.png"/><Relationship Id="rId1" Type="http://schemas.openxmlformats.org/officeDocument/2006/relationships/image" Target="../media/image6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4.png"/><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image" Target="../media/image71.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image" Target="../media/image78.png"/><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0.png"/><Relationship Id="rId1" Type="http://schemas.openxmlformats.org/officeDocument/2006/relationships/image" Target="../media/image79.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0.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2.png"/><Relationship Id="rId1" Type="http://schemas.openxmlformats.org/officeDocument/2006/relationships/image" Target="../media/image81.png"/></Relationships>
</file>

<file path=ppt/slides/_rels/slide45.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vmlDrawing" Target="../drawings/vmlDrawing2.vml"/><Relationship Id="rId7" Type="http://schemas.openxmlformats.org/officeDocument/2006/relationships/slideLayout" Target="../slideLayouts/slideLayout1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wmf"/><Relationship Id="rId1" Type="http://schemas.openxmlformats.org/officeDocument/2006/relationships/oleObject" Target="../embeddings/oleObject3.bin"/></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7.png"/><Relationship Id="rId1" Type="http://schemas.openxmlformats.org/officeDocument/2006/relationships/image" Target="../media/image86.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2.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image" Target="../media/image87.png"/><Relationship Id="rId2" Type="http://schemas.openxmlformats.org/officeDocument/2006/relationships/image" Target="../media/image89.png"/><Relationship Id="rId1" Type="http://schemas.openxmlformats.org/officeDocument/2006/relationships/image" Target="../media/image88.png"/></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 Id="rId3" Type="http://schemas.openxmlformats.org/officeDocument/2006/relationships/image" Target="../media/image89.png"/><Relationship Id="rId2" Type="http://schemas.openxmlformats.org/officeDocument/2006/relationships/image" Target="../media/image91.png"/><Relationship Id="rId1" Type="http://schemas.openxmlformats.org/officeDocument/2006/relationships/image" Target="../media/image90.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image" Target="../media/image9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9.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9.png"/></Relationships>
</file>

<file path=ppt/slides/_rels/slide56.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7.xml"/><Relationship Id="rId3" Type="http://schemas.openxmlformats.org/officeDocument/2006/relationships/image" Target="../media/image101.png"/><Relationship Id="rId2" Type="http://schemas.openxmlformats.org/officeDocument/2006/relationships/image" Target="../media/image100.wmf"/><Relationship Id="rId1" Type="http://schemas.openxmlformats.org/officeDocument/2006/relationships/oleObject" Target="../embeddings/oleObject4.bin"/></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2.png"/></Relationships>
</file>

<file path=ppt/slides/_rels/slide58.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12.xml"/><Relationship Id="rId3" Type="http://schemas.openxmlformats.org/officeDocument/2006/relationships/image" Target="../media/image104.png"/><Relationship Id="rId2" Type="http://schemas.openxmlformats.org/officeDocument/2006/relationships/image" Target="../media/image103.wmf"/><Relationship Id="rId1" Type="http://schemas.openxmlformats.org/officeDocument/2006/relationships/oleObject" Target="../embeddings/oleObject5.bin"/></Relationships>
</file>

<file path=ppt/slides/_rels/slide59.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12.xml"/><Relationship Id="rId7" Type="http://schemas.openxmlformats.org/officeDocument/2006/relationships/image" Target="../media/image109.png"/><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wmf"/><Relationship Id="rId3" Type="http://schemas.openxmlformats.org/officeDocument/2006/relationships/oleObject" Target="../embeddings/oleObject7.bin"/><Relationship Id="rId2" Type="http://schemas.openxmlformats.org/officeDocument/2006/relationships/image" Target="../media/image105.wmf"/><Relationship Id="rId1"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image" Target="../media/image110.png"/></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23.png"/><Relationship Id="rId7" Type="http://schemas.openxmlformats.org/officeDocument/2006/relationships/image" Target="../media/image122.png"/><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6.png"/></Relationships>
</file>

<file path=ppt/slides/_rels/slide62.xml.rels><?xml version="1.0" encoding="UTF-8" standalone="yes"?>
<Relationships xmlns="http://schemas.openxmlformats.org/package/2006/relationships"><Relationship Id="rId9" Type="http://schemas.openxmlformats.org/officeDocument/2006/relationships/image" Target="../media/image129.png"/><Relationship Id="rId8" Type="http://schemas.openxmlformats.org/officeDocument/2006/relationships/image" Target="../media/image128.png"/><Relationship Id="rId7" Type="http://schemas.openxmlformats.org/officeDocument/2006/relationships/image" Target="../media/image127.wmf"/><Relationship Id="rId6" Type="http://schemas.openxmlformats.org/officeDocument/2006/relationships/oleObject" Target="../embeddings/oleObject10.bin"/><Relationship Id="rId5" Type="http://schemas.openxmlformats.org/officeDocument/2006/relationships/image" Target="../media/image126.wmf"/><Relationship Id="rId4" Type="http://schemas.openxmlformats.org/officeDocument/2006/relationships/oleObject" Target="../embeddings/oleObject9.bin"/><Relationship Id="rId3" Type="http://schemas.openxmlformats.org/officeDocument/2006/relationships/image" Target="../media/image125.wmf"/><Relationship Id="rId2" Type="http://schemas.openxmlformats.org/officeDocument/2006/relationships/oleObject" Target="../embeddings/oleObject8.bin"/><Relationship Id="rId14" Type="http://schemas.openxmlformats.org/officeDocument/2006/relationships/vmlDrawing" Target="../drawings/vmlDrawing6.vml"/><Relationship Id="rId13" Type="http://schemas.openxmlformats.org/officeDocument/2006/relationships/slideLayout" Target="../slideLayouts/slideLayout4.xml"/><Relationship Id="rId12" Type="http://schemas.openxmlformats.org/officeDocument/2006/relationships/image" Target="../media/image132.png"/><Relationship Id="rId11" Type="http://schemas.openxmlformats.org/officeDocument/2006/relationships/image" Target="../media/image131.png"/><Relationship Id="rId10" Type="http://schemas.openxmlformats.org/officeDocument/2006/relationships/image" Target="../media/image130.png"/><Relationship Id="rId1" Type="http://schemas.openxmlformats.org/officeDocument/2006/relationships/image" Target="../media/image124.png"/></Relationships>
</file>

<file path=ppt/slides/_rels/slide63.xml.rels><?xml version="1.0" encoding="UTF-8" standalone="yes"?>
<Relationships xmlns="http://schemas.openxmlformats.org/package/2006/relationships"><Relationship Id="rId9" Type="http://schemas.openxmlformats.org/officeDocument/2006/relationships/image" Target="../media/image140.png"/><Relationship Id="rId8" Type="http://schemas.openxmlformats.org/officeDocument/2006/relationships/image" Target="../media/image139.png"/><Relationship Id="rId7" Type="http://schemas.openxmlformats.org/officeDocument/2006/relationships/image" Target="../media/image138.png"/><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 Id="rId3" Type="http://schemas.openxmlformats.org/officeDocument/2006/relationships/image" Target="../media/image134.emf"/><Relationship Id="rId2" Type="http://schemas.openxmlformats.org/officeDocument/2006/relationships/image" Target="../media/image133.png"/><Relationship Id="rId13" Type="http://schemas.openxmlformats.org/officeDocument/2006/relationships/notesSlide" Target="../notesSlides/notesSlide5.xml"/><Relationship Id="rId12" Type="http://schemas.openxmlformats.org/officeDocument/2006/relationships/slideLayout" Target="../slideLayouts/slideLayout12.xml"/><Relationship Id="rId11" Type="http://schemas.openxmlformats.org/officeDocument/2006/relationships/image" Target="../media/image142.png"/><Relationship Id="rId10" Type="http://schemas.openxmlformats.org/officeDocument/2006/relationships/image" Target="../media/image141.png"/><Relationship Id="rId1" Type="http://schemas.openxmlformats.org/officeDocument/2006/relationships/slide" Target="slide1.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3.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4.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5.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7.png"/><Relationship Id="rId1" Type="http://schemas.openxmlformats.org/officeDocument/2006/relationships/image" Target="../media/image146.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 Target="slide1.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9.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0.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1.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2.pn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image" Target="../media/image153.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6.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8.png"/><Relationship Id="rId1" Type="http://schemas.openxmlformats.org/officeDocument/2006/relationships/image" Target="../media/image157.pn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60.png"/><Relationship Id="rId1" Type="http://schemas.openxmlformats.org/officeDocument/2006/relationships/image" Target="../media/image159.png"/></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4.png"/><Relationship Id="rId4" Type="http://schemas.openxmlformats.org/officeDocument/2006/relationships/image" Target="../media/image163.png"/><Relationship Id="rId3" Type="http://schemas.openxmlformats.org/officeDocument/2006/relationships/slide" Target="slide1.xml"/><Relationship Id="rId2" Type="http://schemas.openxmlformats.org/officeDocument/2006/relationships/image" Target="../media/image162.png"/><Relationship Id="rId1" Type="http://schemas.openxmlformats.org/officeDocument/2006/relationships/image" Target="../media/image16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7634882" y="152901"/>
            <a:ext cx="2063750"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BD438EAE-E0C6-4E80-A3BC-D3F069EBE2D8}" type="slidenum">
              <a:rPr lang="en-US" altLang="zh-CN" sz="2100">
                <a:solidFill>
                  <a:srgbClr val="0000FF"/>
                </a:solidFill>
              </a:rPr>
            </a:fld>
            <a:endParaRPr lang="en-US" altLang="zh-CN" sz="2100" dirty="0">
              <a:solidFill>
                <a:srgbClr val="0000FF"/>
              </a:solidFill>
            </a:endParaRPr>
          </a:p>
        </p:txBody>
      </p:sp>
      <p:sp>
        <p:nvSpPr>
          <p:cNvPr id="17" name="Text Box 37"/>
          <p:cNvSpPr txBox="1">
            <a:spLocks noChangeArrowheads="1"/>
          </p:cNvSpPr>
          <p:nvPr/>
        </p:nvSpPr>
        <p:spPr bwMode="auto">
          <a:xfrm>
            <a:off x="1615824" y="715299"/>
            <a:ext cx="5798651"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kumimoji="0" lang="zh-CN" altLang="en-US" b="1" dirty="0">
                <a:latin typeface="宋体" panose="02010600030101010101" pitchFamily="2" charset="-122"/>
              </a:rPr>
              <a:t>第</a:t>
            </a:r>
            <a:r>
              <a:rPr kumimoji="0" lang="en-US" altLang="zh-CN" b="1" dirty="0">
                <a:latin typeface="宋体" panose="02010600030101010101" pitchFamily="2" charset="-122"/>
              </a:rPr>
              <a:t>3</a:t>
            </a:r>
            <a:r>
              <a:rPr kumimoji="0" lang="zh-CN" altLang="en-US" b="1" dirty="0">
                <a:latin typeface="宋体" panose="02010600030101010101" pitchFamily="2" charset="-122"/>
              </a:rPr>
              <a:t>章  尺寸精度设计与检测</a:t>
            </a:r>
            <a:r>
              <a:rPr kumimoji="0" lang="en-US" altLang="zh-CN" b="1" dirty="0">
                <a:latin typeface="宋体" panose="02010600030101010101" pitchFamily="2" charset="-122"/>
              </a:rPr>
              <a:t>(3/3)</a:t>
            </a:r>
            <a:endParaRPr kumimoji="0" lang="en-US" altLang="zh-CN" b="1" dirty="0">
              <a:latin typeface="宋体" panose="02010600030101010101" pitchFamily="2" charset="-122"/>
            </a:endParaRPr>
          </a:p>
        </p:txBody>
      </p:sp>
      <p:sp>
        <p:nvSpPr>
          <p:cNvPr id="18" name="Text Box 38">
            <a:hlinkClick r:id="rId1" action="ppaction://hlinksldjump"/>
          </p:cNvPr>
          <p:cNvSpPr txBox="1">
            <a:spLocks noChangeArrowheads="1"/>
          </p:cNvSpPr>
          <p:nvPr/>
        </p:nvSpPr>
        <p:spPr bwMode="auto">
          <a:xfrm>
            <a:off x="873196" y="1232465"/>
            <a:ext cx="8003457"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solidFill>
                  <a:schemeClr val="accent1">
                    <a:lumMod val="75000"/>
                  </a:schemeClr>
                </a:solidFill>
                <a:latin typeface="宋体" panose="02010600030101010101" pitchFamily="2" charset="-122"/>
              </a:rPr>
              <a:t>3.4 </a:t>
            </a:r>
            <a:r>
              <a:rPr lang="zh-CN" altLang="en-US" sz="2000" b="1" dirty="0">
                <a:solidFill>
                  <a:schemeClr val="accent1">
                    <a:lumMod val="75000"/>
                  </a:schemeClr>
                </a:solidFill>
                <a:latin typeface="宋体" panose="02010600030101010101" pitchFamily="2" charset="-122"/>
              </a:rPr>
              <a:t>圆 柱 结 合 的 精 度 设 计</a:t>
            </a:r>
            <a:r>
              <a:rPr lang="en-US" altLang="zh-CN" sz="2000" dirty="0" smtClean="0"/>
              <a:t>------------------------------ </a:t>
            </a:r>
            <a:r>
              <a:rPr lang="en-US" altLang="zh-CN" sz="2000" b="1" dirty="0">
                <a:solidFill>
                  <a:schemeClr val="accent1">
                    <a:lumMod val="75000"/>
                  </a:schemeClr>
                </a:solidFill>
                <a:latin typeface="宋体" panose="02010600030101010101" pitchFamily="2" charset="-122"/>
              </a:rPr>
              <a:t>(</a:t>
            </a:r>
            <a:r>
              <a:rPr lang="en-US" altLang="zh-CN" sz="2000" b="1" dirty="0">
                <a:latin typeface="宋体" panose="02010600030101010101" pitchFamily="2" charset="-122"/>
              </a:rPr>
              <a:t>2)</a:t>
            </a:r>
            <a:endParaRPr lang="en-US" altLang="zh-CN" sz="2000" b="1" dirty="0">
              <a:latin typeface="宋体" panose="02010600030101010101" pitchFamily="2" charset="-122"/>
            </a:endParaRPr>
          </a:p>
        </p:txBody>
      </p:sp>
      <p:sp>
        <p:nvSpPr>
          <p:cNvPr id="19" name="Text Box 39"/>
          <p:cNvSpPr txBox="1">
            <a:spLocks noChangeArrowheads="1"/>
          </p:cNvSpPr>
          <p:nvPr/>
        </p:nvSpPr>
        <p:spPr bwMode="auto">
          <a:xfrm>
            <a:off x="878987" y="1613094"/>
            <a:ext cx="8245315"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3.4.1  </a:t>
            </a:r>
            <a:r>
              <a:rPr lang="en-US" altLang="zh-CN" sz="2000" b="1" dirty="0" smtClean="0"/>
              <a:t>ISO</a:t>
            </a:r>
            <a:r>
              <a:rPr lang="zh-CN" altLang="en-US" sz="2000" b="1" dirty="0" smtClean="0"/>
              <a:t>配合</a:t>
            </a:r>
            <a:r>
              <a:rPr lang="zh-CN" altLang="en-US" sz="2000" b="1" dirty="0"/>
              <a:t>制</a:t>
            </a:r>
            <a:r>
              <a:rPr lang="en-US" altLang="zh-CN" sz="2000" b="1" dirty="0"/>
              <a:t>(</a:t>
            </a:r>
            <a:r>
              <a:rPr lang="zh-CN" altLang="en-US" sz="2000" b="1" dirty="0"/>
              <a:t>基准制</a:t>
            </a:r>
            <a:r>
              <a:rPr lang="en-US" altLang="zh-CN" sz="2000" b="1" dirty="0"/>
              <a:t>)</a:t>
            </a:r>
            <a:r>
              <a:rPr lang="zh-CN" altLang="en-US" sz="2000" b="1" dirty="0"/>
              <a:t>的选用</a:t>
            </a:r>
            <a:r>
              <a:rPr lang="en-US" altLang="zh-CN" sz="2000" dirty="0" smtClean="0"/>
              <a:t>----------------------------</a:t>
            </a:r>
            <a:r>
              <a:rPr lang="en-US" altLang="zh-CN" sz="2000" b="1" dirty="0" smtClean="0"/>
              <a:t>(</a:t>
            </a:r>
            <a:r>
              <a:rPr lang="en-US" altLang="zh-CN" sz="2000" b="1" dirty="0"/>
              <a:t>2)</a:t>
            </a:r>
            <a:endParaRPr lang="en-US" altLang="zh-CN" sz="2000" dirty="0"/>
          </a:p>
        </p:txBody>
      </p:sp>
      <p:sp>
        <p:nvSpPr>
          <p:cNvPr id="20" name="Text Box 40">
            <a:hlinkClick r:id="rId2" action="ppaction://hlinksldjump"/>
          </p:cNvPr>
          <p:cNvSpPr txBox="1">
            <a:spLocks noChangeArrowheads="1"/>
          </p:cNvSpPr>
          <p:nvPr/>
        </p:nvSpPr>
        <p:spPr bwMode="auto">
          <a:xfrm>
            <a:off x="878988" y="1989797"/>
            <a:ext cx="775953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3.4.2  </a:t>
            </a:r>
            <a:r>
              <a:rPr lang="zh-CN" altLang="en-US" sz="2000" b="1" dirty="0">
                <a:latin typeface="宋体" panose="02010600030101010101" pitchFamily="2" charset="-122"/>
              </a:rPr>
              <a:t>标准公差等级的选用</a:t>
            </a:r>
            <a:r>
              <a:rPr lang="en-US" altLang="zh-CN" sz="2000" dirty="0" smtClean="0"/>
              <a:t>-------------------------------</a:t>
            </a:r>
            <a:r>
              <a:rPr lang="zh-CN" altLang="en-US" sz="2000" b="1" dirty="0">
                <a:latin typeface="宋体" panose="02010600030101010101" pitchFamily="2" charset="-122"/>
              </a:rPr>
              <a:t>（</a:t>
            </a:r>
            <a:r>
              <a:rPr lang="en-US" altLang="zh-CN" sz="2000" b="1" dirty="0">
                <a:latin typeface="宋体" panose="02010600030101010101" pitchFamily="2" charset="-122"/>
              </a:rPr>
              <a:t>7</a:t>
            </a:r>
            <a:r>
              <a:rPr lang="zh-CN" altLang="en-US" sz="2000" b="1" dirty="0">
                <a:latin typeface="宋体" panose="02010600030101010101" pitchFamily="2" charset="-122"/>
              </a:rPr>
              <a:t>）</a:t>
            </a:r>
            <a:r>
              <a:rPr lang="en-US" altLang="zh-CN" sz="2000" dirty="0">
                <a:latin typeface="宋体" panose="02010600030101010101" pitchFamily="2" charset="-122"/>
              </a:rPr>
              <a:t> </a:t>
            </a:r>
            <a:endParaRPr lang="en-US" altLang="zh-CN" sz="2000" dirty="0">
              <a:latin typeface="宋体" panose="02010600030101010101" pitchFamily="2" charset="-122"/>
            </a:endParaRPr>
          </a:p>
        </p:txBody>
      </p:sp>
      <p:sp>
        <p:nvSpPr>
          <p:cNvPr id="21" name="Text Box 41">
            <a:hlinkClick r:id="rId3" action="ppaction://hlinksldjump"/>
          </p:cNvPr>
          <p:cNvSpPr txBox="1">
            <a:spLocks noChangeArrowheads="1"/>
          </p:cNvSpPr>
          <p:nvPr/>
        </p:nvSpPr>
        <p:spPr bwMode="auto">
          <a:xfrm>
            <a:off x="878988" y="2341792"/>
            <a:ext cx="7654765"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3.4.3  </a:t>
            </a:r>
            <a:r>
              <a:rPr lang="zh-CN" altLang="en-US" sz="2000" b="1" dirty="0" smtClean="0">
                <a:latin typeface="宋体" panose="02010600030101010101" pitchFamily="2" charset="-122"/>
              </a:rPr>
              <a:t>配合</a:t>
            </a:r>
            <a:r>
              <a:rPr lang="zh-CN" altLang="en-US" sz="2000" b="1" dirty="0">
                <a:latin typeface="宋体" panose="02010600030101010101" pitchFamily="2" charset="-122"/>
              </a:rPr>
              <a:t>类别</a:t>
            </a:r>
            <a:r>
              <a:rPr lang="zh-CN" altLang="en-US" sz="2000" b="1" dirty="0" smtClean="0">
                <a:latin typeface="宋体" panose="02010600030101010101" pitchFamily="2" charset="-122"/>
              </a:rPr>
              <a:t>的</a:t>
            </a:r>
            <a:r>
              <a:rPr lang="zh-CN" altLang="en-US" sz="2000" b="1" dirty="0">
                <a:latin typeface="宋体" panose="02010600030101010101" pitchFamily="2" charset="-122"/>
              </a:rPr>
              <a:t>选用 </a:t>
            </a:r>
            <a:r>
              <a:rPr lang="en-US" altLang="zh-CN" sz="2000" dirty="0" smtClean="0"/>
              <a:t>----------------------------------- </a:t>
            </a:r>
            <a:r>
              <a:rPr lang="en-US" altLang="zh-CN" sz="2000" b="1" dirty="0">
                <a:latin typeface="宋体" panose="02010600030101010101" pitchFamily="2" charset="-122"/>
              </a:rPr>
              <a:t>(</a:t>
            </a:r>
            <a:r>
              <a:rPr lang="en-US" altLang="zh-CN" sz="2000" b="1" dirty="0" smtClean="0">
                <a:latin typeface="宋体" panose="02010600030101010101" pitchFamily="2" charset="-122"/>
              </a:rPr>
              <a:t>13)</a:t>
            </a:r>
            <a:endParaRPr lang="en-US" altLang="zh-CN" sz="2000" b="1" dirty="0">
              <a:latin typeface="宋体" panose="02010600030101010101" pitchFamily="2" charset="-122"/>
            </a:endParaRPr>
          </a:p>
        </p:txBody>
      </p:sp>
      <p:sp>
        <p:nvSpPr>
          <p:cNvPr id="22" name="Text Box 42">
            <a:hlinkClick r:id="rId4" action="ppaction://hlinksldjump"/>
          </p:cNvPr>
          <p:cNvSpPr txBox="1">
            <a:spLocks noChangeArrowheads="1"/>
          </p:cNvSpPr>
          <p:nvPr/>
        </p:nvSpPr>
        <p:spPr bwMode="auto">
          <a:xfrm>
            <a:off x="873646" y="3061635"/>
            <a:ext cx="8107781"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2000" b="1" dirty="0"/>
              <a:t>3.4.4  </a:t>
            </a:r>
            <a:r>
              <a:rPr lang="zh-CN" altLang="en-US" sz="2000" b="1" dirty="0"/>
              <a:t>线性尺寸的未注公差的选用</a:t>
            </a:r>
            <a:r>
              <a:rPr lang="en-US" altLang="zh-CN" sz="2000" dirty="0" smtClean="0"/>
              <a:t>-------------------------- </a:t>
            </a:r>
            <a:r>
              <a:rPr lang="en-US" altLang="zh-CN" sz="2000" b="1" dirty="0"/>
              <a:t>(</a:t>
            </a:r>
            <a:r>
              <a:rPr lang="en-US" altLang="zh-CN" sz="2000" b="1" dirty="0" smtClean="0"/>
              <a:t>44)</a:t>
            </a:r>
            <a:endParaRPr lang="en-US" altLang="zh-CN" sz="2000" dirty="0"/>
          </a:p>
        </p:txBody>
      </p:sp>
      <p:sp>
        <p:nvSpPr>
          <p:cNvPr id="23" name="Text Box 43">
            <a:hlinkClick r:id="rId5" action="ppaction://hlinksldjump"/>
          </p:cNvPr>
          <p:cNvSpPr txBox="1">
            <a:spLocks noChangeArrowheads="1"/>
          </p:cNvSpPr>
          <p:nvPr/>
        </p:nvSpPr>
        <p:spPr bwMode="auto">
          <a:xfrm>
            <a:off x="857873" y="3399592"/>
            <a:ext cx="7094855" cy="40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kumimoji="0" lang="zh-CN" altLang="en-US" sz="2000" b="1" dirty="0"/>
              <a:t>课 堂 练 </a:t>
            </a:r>
            <a:r>
              <a:rPr kumimoji="0" lang="zh-CN" altLang="en-US" sz="2000" b="1" dirty="0" smtClean="0"/>
              <a:t>习</a:t>
            </a:r>
            <a:r>
              <a:rPr lang="en-US" altLang="zh-CN" sz="2000" dirty="0" smtClean="0"/>
              <a:t>--------------------------------------------------------</a:t>
            </a:r>
            <a:r>
              <a:rPr kumimoji="0" lang="en-US" altLang="zh-CN" sz="2000" b="1" dirty="0" smtClean="0"/>
              <a:t>(47)</a:t>
            </a:r>
            <a:endParaRPr kumimoji="0" lang="en-US" altLang="zh-CN" sz="2000" b="1" dirty="0"/>
          </a:p>
        </p:txBody>
      </p:sp>
      <p:sp>
        <p:nvSpPr>
          <p:cNvPr id="24" name="Text Box 44">
            <a:hlinkClick r:id="rId6" action="ppaction://hlinksldjump"/>
          </p:cNvPr>
          <p:cNvSpPr txBox="1">
            <a:spLocks noChangeArrowheads="1"/>
          </p:cNvSpPr>
          <p:nvPr/>
        </p:nvSpPr>
        <p:spPr bwMode="auto">
          <a:xfrm>
            <a:off x="879983" y="3729710"/>
            <a:ext cx="7472795"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solidFill>
                  <a:schemeClr val="accent1">
                    <a:lumMod val="75000"/>
                  </a:schemeClr>
                </a:solidFill>
                <a:latin typeface="宋体" panose="02010600030101010101" pitchFamily="2" charset="-122"/>
              </a:rPr>
              <a:t>3.5 </a:t>
            </a:r>
            <a:r>
              <a:rPr lang="zh-CN" altLang="en-US" sz="2000" b="1" dirty="0">
                <a:solidFill>
                  <a:schemeClr val="accent1">
                    <a:lumMod val="75000"/>
                  </a:schemeClr>
                </a:solidFill>
                <a:latin typeface="宋体" panose="02010600030101010101" pitchFamily="2" charset="-122"/>
              </a:rPr>
              <a:t>尺 寸 精 度 的 检 测</a:t>
            </a:r>
            <a:r>
              <a:rPr lang="en-US" altLang="zh-CN" sz="2000" dirty="0" smtClean="0"/>
              <a:t>-----------------------------------------(48</a:t>
            </a:r>
            <a:r>
              <a:rPr lang="en-US" altLang="zh-CN" sz="2000" b="1" dirty="0" smtClean="0">
                <a:latin typeface="宋体" panose="02010600030101010101" pitchFamily="2" charset="-122"/>
              </a:rPr>
              <a:t>)</a:t>
            </a:r>
            <a:endParaRPr lang="en-US" altLang="zh-CN" sz="2000" dirty="0">
              <a:latin typeface="宋体" panose="02010600030101010101" pitchFamily="2" charset="-122"/>
            </a:endParaRPr>
          </a:p>
        </p:txBody>
      </p:sp>
      <p:sp>
        <p:nvSpPr>
          <p:cNvPr id="25" name="Text Box 45">
            <a:hlinkClick r:id="rId6" action="ppaction://hlinksldjump"/>
          </p:cNvPr>
          <p:cNvSpPr txBox="1">
            <a:spLocks noChangeArrowheads="1"/>
          </p:cNvSpPr>
          <p:nvPr/>
        </p:nvSpPr>
        <p:spPr bwMode="auto">
          <a:xfrm>
            <a:off x="877039" y="4068718"/>
            <a:ext cx="8104387"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3.5.1  </a:t>
            </a:r>
            <a:r>
              <a:rPr lang="zh-CN" altLang="en-US" sz="2000" b="1" dirty="0"/>
              <a:t>用通用计量器具测量</a:t>
            </a:r>
            <a:r>
              <a:rPr lang="en-US" altLang="zh-CN" sz="2000" dirty="0" smtClean="0"/>
              <a:t>--------------------------------------</a:t>
            </a:r>
            <a:r>
              <a:rPr lang="en-US" altLang="zh-CN" sz="2000" b="1" dirty="0" smtClean="0"/>
              <a:t>(48)</a:t>
            </a:r>
            <a:endParaRPr lang="en-US" altLang="zh-CN" sz="2000" b="1" dirty="0"/>
          </a:p>
        </p:txBody>
      </p:sp>
      <p:sp>
        <p:nvSpPr>
          <p:cNvPr id="26" name="Text Box 46">
            <a:hlinkClick r:id="rId7" action="ppaction://hlinksldjump"/>
          </p:cNvPr>
          <p:cNvSpPr txBox="1">
            <a:spLocks noChangeArrowheads="1"/>
          </p:cNvSpPr>
          <p:nvPr/>
        </p:nvSpPr>
        <p:spPr bwMode="auto">
          <a:xfrm>
            <a:off x="905194" y="4402940"/>
            <a:ext cx="8076232"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3.5.2  </a:t>
            </a:r>
            <a:r>
              <a:rPr lang="zh-CN" altLang="en-US" sz="2000" b="1" dirty="0"/>
              <a:t>用光滑极限量规检验</a:t>
            </a:r>
            <a:r>
              <a:rPr lang="en-US" altLang="zh-CN" sz="2000" dirty="0" smtClean="0"/>
              <a:t>------------------------------------- </a:t>
            </a:r>
            <a:r>
              <a:rPr lang="en-US" altLang="zh-CN" sz="2000" b="1" dirty="0"/>
              <a:t>(</a:t>
            </a:r>
            <a:r>
              <a:rPr lang="en-US" altLang="zh-CN" sz="2000" b="1" dirty="0" smtClean="0"/>
              <a:t>65)</a:t>
            </a:r>
            <a:r>
              <a:rPr lang="en-US" altLang="zh-CN" sz="2000" dirty="0" smtClean="0"/>
              <a:t> </a:t>
            </a:r>
            <a:endParaRPr lang="en-US" altLang="zh-CN" sz="2000" dirty="0"/>
          </a:p>
        </p:txBody>
      </p:sp>
      <p:sp>
        <p:nvSpPr>
          <p:cNvPr id="27" name="Text Box 48">
            <a:hlinkClick r:id="rId8" action="ppaction://hlinksldjump"/>
          </p:cNvPr>
          <p:cNvSpPr txBox="1">
            <a:spLocks noChangeArrowheads="1"/>
          </p:cNvSpPr>
          <p:nvPr/>
        </p:nvSpPr>
        <p:spPr bwMode="auto">
          <a:xfrm>
            <a:off x="853775" y="4770918"/>
            <a:ext cx="7956203"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solidFill>
                  <a:schemeClr val="accent1">
                    <a:lumMod val="75000"/>
                  </a:schemeClr>
                </a:solidFill>
              </a:rPr>
              <a:t>本  章  重  点</a:t>
            </a:r>
            <a:r>
              <a:rPr lang="en-US" altLang="zh-CN" sz="2000" b="1" dirty="0" smtClean="0"/>
              <a:t>---------------------------------------------------------(76)</a:t>
            </a:r>
            <a:endParaRPr lang="en-US" altLang="zh-CN" sz="2000" b="1" dirty="0"/>
          </a:p>
        </p:txBody>
      </p:sp>
      <p:sp>
        <p:nvSpPr>
          <p:cNvPr id="28" name="Text Box 49">
            <a:hlinkClick r:id="rId9" action="ppaction://hlinksldjump"/>
          </p:cNvPr>
          <p:cNvSpPr txBox="1">
            <a:spLocks noChangeArrowheads="1"/>
          </p:cNvSpPr>
          <p:nvPr/>
        </p:nvSpPr>
        <p:spPr bwMode="auto">
          <a:xfrm>
            <a:off x="866156" y="5158110"/>
            <a:ext cx="8620097"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solidFill>
                  <a:schemeClr val="accent1">
                    <a:lumMod val="75000"/>
                  </a:schemeClr>
                </a:solidFill>
              </a:rPr>
              <a:t>公  差  表  格</a:t>
            </a:r>
            <a:r>
              <a:rPr lang="en-US" altLang="zh-CN" sz="2000" b="1" dirty="0" smtClean="0"/>
              <a:t>-----------------------------------------------------------------(77)</a:t>
            </a:r>
            <a:endParaRPr lang="en-US" altLang="zh-CN" sz="2000" b="1" dirty="0"/>
          </a:p>
        </p:txBody>
      </p:sp>
      <p:sp>
        <p:nvSpPr>
          <p:cNvPr id="29" name="矩形 1">
            <a:hlinkClick r:id="rId10" action="ppaction://hlinksldjump"/>
          </p:cNvPr>
          <p:cNvSpPr>
            <a:spLocks noChangeArrowheads="1"/>
          </p:cNvSpPr>
          <p:nvPr/>
        </p:nvSpPr>
        <p:spPr bwMode="auto">
          <a:xfrm>
            <a:off x="885561" y="2722817"/>
            <a:ext cx="7752966" cy="38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23" tIns="37111" rIns="74223" bIns="37111">
            <a:spAutoFit/>
          </a:bodyPr>
          <a:lstStyle/>
          <a:p>
            <a:r>
              <a:rPr lang="zh-CN" altLang="en-US" b="1" dirty="0">
                <a:solidFill>
                  <a:srgbClr val="FF0000"/>
                </a:solidFill>
              </a:rPr>
              <a:t>补充</a:t>
            </a:r>
            <a:r>
              <a:rPr lang="zh-CN" altLang="en-US" b="1" dirty="0"/>
              <a:t>：类比法选配合在工程实际中应用的示例</a:t>
            </a:r>
            <a:r>
              <a:rPr lang="en-US" altLang="zh-CN" b="1" dirty="0" smtClean="0"/>
              <a:t>-</a:t>
            </a:r>
            <a:r>
              <a:rPr lang="en-US" altLang="zh-CN" dirty="0" smtClean="0"/>
              <a:t>-------- </a:t>
            </a:r>
            <a:r>
              <a:rPr lang="en-US" altLang="zh-CN" b="1" dirty="0"/>
              <a:t>(</a:t>
            </a:r>
            <a:r>
              <a:rPr lang="en-US" altLang="zh-CN" b="1" dirty="0" smtClean="0"/>
              <a:t>37</a:t>
            </a:r>
            <a:r>
              <a:rPr lang="zh-CN" altLang="en-US" b="1" dirty="0" smtClean="0"/>
              <a:t>）</a:t>
            </a:r>
            <a:endParaRPr lang="zh-CN" altLang="en-US" dirty="0"/>
          </a:p>
        </p:txBody>
      </p:sp>
      <p:sp>
        <p:nvSpPr>
          <p:cNvPr id="30" name="Text Box 49">
            <a:hlinkClick r:id="rId11" action="ppaction://hlinksldjump"/>
          </p:cNvPr>
          <p:cNvSpPr txBox="1">
            <a:spLocks noChangeArrowheads="1"/>
          </p:cNvSpPr>
          <p:nvPr/>
        </p:nvSpPr>
        <p:spPr bwMode="auto">
          <a:xfrm>
            <a:off x="864460" y="5494854"/>
            <a:ext cx="8431292"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solidFill>
                  <a:srgbClr val="00B050"/>
                </a:solidFill>
              </a:rPr>
              <a:t>习     题    三</a:t>
            </a:r>
            <a:r>
              <a:rPr lang="en-US" altLang="zh-CN" sz="2000" b="1" dirty="0" smtClean="0">
                <a:solidFill>
                  <a:srgbClr val="00B050"/>
                </a:solidFill>
              </a:rPr>
              <a:t>-</a:t>
            </a:r>
            <a:r>
              <a:rPr lang="en-US" altLang="zh-CN" sz="2000" b="1" dirty="0" smtClean="0"/>
              <a:t>-----------------------------------------------------------------(88)</a:t>
            </a:r>
            <a:endParaRPr lang="en-US"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left)">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113C33ED-2241-4BB4-8E5B-D508F1BB5F8C}" type="slidenum">
              <a:rPr lang="en-US" altLang="zh-CN" sz="2100">
                <a:solidFill>
                  <a:srgbClr val="0000FF"/>
                </a:solidFill>
              </a:rPr>
            </a:fld>
            <a:endParaRPr lang="en-US" altLang="zh-CN" sz="2100" dirty="0">
              <a:solidFill>
                <a:srgbClr val="0000FF"/>
              </a:solidFill>
            </a:endParaRPr>
          </a:p>
        </p:txBody>
      </p:sp>
      <p:sp>
        <p:nvSpPr>
          <p:cNvPr id="46085" name="Text Box 5"/>
          <p:cNvSpPr txBox="1">
            <a:spLocks noChangeArrowheads="1"/>
          </p:cNvSpPr>
          <p:nvPr/>
        </p:nvSpPr>
        <p:spPr bwMode="auto">
          <a:xfrm>
            <a:off x="1205388" y="528221"/>
            <a:ext cx="6538437" cy="553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例如 </a:t>
            </a:r>
            <a:r>
              <a:rPr lang="zh-CN" altLang="en-US" b="1" dirty="0" smtClean="0"/>
              <a:t>表</a:t>
            </a:r>
            <a:r>
              <a:rPr lang="en-US" altLang="zh-CN" b="1" dirty="0" smtClean="0"/>
              <a:t>3.8</a:t>
            </a:r>
            <a:r>
              <a:rPr lang="zh-CN" altLang="en-US" b="1" dirty="0" smtClean="0"/>
              <a:t>标准公差</a:t>
            </a:r>
            <a:r>
              <a:rPr lang="zh-CN" altLang="en-US" b="1" dirty="0"/>
              <a:t>等级的应用范围</a:t>
            </a:r>
            <a:r>
              <a:rPr lang="zh-CN" altLang="en-US" sz="2900" b="1" dirty="0"/>
              <a:t>。</a:t>
            </a:r>
            <a:endParaRPr lang="zh-CN" altLang="en-US" sz="2900" b="1" dirty="0"/>
          </a:p>
        </p:txBody>
      </p:sp>
      <p:grpSp>
        <p:nvGrpSpPr>
          <p:cNvPr id="46089" name="Group 9"/>
          <p:cNvGrpSpPr/>
          <p:nvPr/>
        </p:nvGrpSpPr>
        <p:grpSpPr bwMode="auto">
          <a:xfrm>
            <a:off x="664931" y="1406947"/>
            <a:ext cx="7640869" cy="3901740"/>
            <a:chOff x="251" y="1094"/>
            <a:chExt cx="7097" cy="3527"/>
          </a:xfrm>
        </p:grpSpPr>
        <p:pic>
          <p:nvPicPr>
            <p:cNvPr id="10245"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1" y="1094"/>
              <a:ext cx="7097" cy="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6" name="Rectangle 8"/>
            <p:cNvSpPr>
              <a:spLocks noChangeArrowheads="1"/>
            </p:cNvSpPr>
            <p:nvPr/>
          </p:nvSpPr>
          <p:spPr bwMode="auto">
            <a:xfrm>
              <a:off x="2868" y="1140"/>
              <a:ext cx="360" cy="22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dirty="0" smtClean="0"/>
                <a:t>3.8</a:t>
              </a:r>
              <a:endParaRPr lang="en-US" altLang="zh-CN" b="1" dirty="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85"/>
                                        </p:tgtEl>
                                        <p:attrNameLst>
                                          <p:attrName>style.visibility</p:attrName>
                                        </p:attrNameLst>
                                      </p:cBhvr>
                                      <p:to>
                                        <p:strVal val="visible"/>
                                      </p:to>
                                    </p:set>
                                    <p:animEffect transition="in" filter="wipe(left)">
                                      <p:cBhvr>
                                        <p:cTn id="7" dur="300"/>
                                        <p:tgtEl>
                                          <p:spTgt spid="4608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6089"/>
                                        </p:tgtEl>
                                        <p:attrNameLst>
                                          <p:attrName>style.visibility</p:attrName>
                                        </p:attrNameLst>
                                      </p:cBhvr>
                                      <p:to>
                                        <p:strVal val="visible"/>
                                      </p:to>
                                    </p:set>
                                    <p:anim calcmode="lin" valueType="num">
                                      <p:cBhvr additive="base">
                                        <p:cTn id="12" dur="500" fill="hold"/>
                                        <p:tgtEl>
                                          <p:spTgt spid="46089"/>
                                        </p:tgtEl>
                                        <p:attrNameLst>
                                          <p:attrName>ppt_x</p:attrName>
                                        </p:attrNameLst>
                                      </p:cBhvr>
                                      <p:tavLst>
                                        <p:tav tm="0">
                                          <p:val>
                                            <p:strVal val="#ppt_x"/>
                                          </p:val>
                                        </p:tav>
                                        <p:tav tm="100000">
                                          <p:val>
                                            <p:strVal val="#ppt_x"/>
                                          </p:val>
                                        </p:tav>
                                      </p:tavLst>
                                    </p:anim>
                                    <p:anim calcmode="lin" valueType="num">
                                      <p:cBhvr additive="base">
                                        <p:cTn id="13" dur="500" fill="hold"/>
                                        <p:tgtEl>
                                          <p:spTgt spid="460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1FEB898F-41BD-4A24-980D-7D123355B763}" type="slidenum">
              <a:rPr lang="en-US" altLang="zh-CN" sz="2100">
                <a:solidFill>
                  <a:srgbClr val="0000FF"/>
                </a:solidFill>
              </a:rPr>
            </a:fld>
            <a:endParaRPr lang="en-US" altLang="zh-CN" sz="2100" dirty="0">
              <a:solidFill>
                <a:srgbClr val="0000FF"/>
              </a:solidFill>
            </a:endParaRPr>
          </a:p>
        </p:txBody>
      </p:sp>
      <p:grpSp>
        <p:nvGrpSpPr>
          <p:cNvPr id="6153" name="Group 9"/>
          <p:cNvGrpSpPr/>
          <p:nvPr/>
        </p:nvGrpSpPr>
        <p:grpSpPr bwMode="auto">
          <a:xfrm>
            <a:off x="1126600" y="829289"/>
            <a:ext cx="7198250" cy="5619135"/>
            <a:chOff x="502" y="24"/>
            <a:chExt cx="6453" cy="5345"/>
          </a:xfrm>
        </p:grpSpPr>
        <p:pic>
          <p:nvPicPr>
            <p:cNvPr id="1126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2" y="57"/>
              <a:ext cx="6453" cy="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Rectangle 8"/>
            <p:cNvSpPr>
              <a:spLocks noChangeArrowheads="1"/>
            </p:cNvSpPr>
            <p:nvPr/>
          </p:nvSpPr>
          <p:spPr bwMode="auto">
            <a:xfrm>
              <a:off x="2148" y="24"/>
              <a:ext cx="516" cy="2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400" b="1" dirty="0"/>
                <a:t>表</a:t>
              </a:r>
              <a:r>
                <a:rPr lang="en-US" altLang="zh-CN" sz="1400" b="1" dirty="0" smtClean="0"/>
                <a:t>3.9</a:t>
              </a:r>
              <a:endParaRPr lang="en-US" altLang="zh-CN" sz="1400" b="1" dirty="0"/>
            </a:p>
          </p:txBody>
        </p:sp>
      </p:grpSp>
      <p:sp>
        <p:nvSpPr>
          <p:cNvPr id="6154" name="Text Box 10"/>
          <p:cNvSpPr txBox="1">
            <a:spLocks noChangeArrowheads="1"/>
          </p:cNvSpPr>
          <p:nvPr/>
        </p:nvSpPr>
        <p:spPr bwMode="auto">
          <a:xfrm>
            <a:off x="1145306" y="279247"/>
            <a:ext cx="6455644" cy="539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dirty="0"/>
              <a:t>表</a:t>
            </a:r>
            <a:r>
              <a:rPr lang="en-US" altLang="zh-CN" b="1" dirty="0" smtClean="0"/>
              <a:t>3.9</a:t>
            </a:r>
            <a:r>
              <a:rPr lang="zh-CN" altLang="en-US" b="1" dirty="0" smtClean="0"/>
              <a:t>各种</a:t>
            </a:r>
            <a:r>
              <a:rPr lang="zh-CN" altLang="en-US" b="1" dirty="0"/>
              <a:t>加工方法可能达到的标准公差等。</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4"/>
                                        </p:tgtEl>
                                        <p:attrNameLst>
                                          <p:attrName>style.visibility</p:attrName>
                                        </p:attrNameLst>
                                      </p:cBhvr>
                                      <p:to>
                                        <p:strVal val="visible"/>
                                      </p:to>
                                    </p:set>
                                    <p:animEffect transition="in" filter="wipe(left)">
                                      <p:cBhvr>
                                        <p:cTn id="7" dur="300"/>
                                        <p:tgtEl>
                                          <p:spTgt spid="615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53"/>
                                        </p:tgtEl>
                                        <p:attrNameLst>
                                          <p:attrName>style.visibility</p:attrName>
                                        </p:attrNameLst>
                                      </p:cBhvr>
                                      <p:to>
                                        <p:strVal val="visible"/>
                                      </p:to>
                                    </p:set>
                                    <p:anim calcmode="lin" valueType="num">
                                      <p:cBhvr additive="base">
                                        <p:cTn id="12" dur="500" fill="hold"/>
                                        <p:tgtEl>
                                          <p:spTgt spid="6153"/>
                                        </p:tgtEl>
                                        <p:attrNameLst>
                                          <p:attrName>ppt_x</p:attrName>
                                        </p:attrNameLst>
                                      </p:cBhvr>
                                      <p:tavLst>
                                        <p:tav tm="0">
                                          <p:val>
                                            <p:strVal val="#ppt_x"/>
                                          </p:val>
                                        </p:tav>
                                        <p:tav tm="100000">
                                          <p:val>
                                            <p:strVal val="#ppt_x"/>
                                          </p:val>
                                        </p:tav>
                                      </p:tavLst>
                                    </p:anim>
                                    <p:anim calcmode="lin" valueType="num">
                                      <p:cBhvr additive="base">
                                        <p:cTn id="13" dur="500" fill="hold"/>
                                        <p:tgtEl>
                                          <p:spTgt spid="61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F0BFB307-EDDF-4318-BB39-3BF959ED4FE3}" type="slidenum">
              <a:rPr lang="en-US" altLang="zh-CN" sz="2100">
                <a:solidFill>
                  <a:srgbClr val="0000FF"/>
                </a:solidFill>
              </a:rPr>
            </a:fld>
            <a:endParaRPr lang="en-US" altLang="zh-CN" sz="2100" dirty="0">
              <a:solidFill>
                <a:srgbClr val="0000FF"/>
              </a:solidFill>
            </a:endParaRPr>
          </a:p>
        </p:txBody>
      </p:sp>
      <p:sp>
        <p:nvSpPr>
          <p:cNvPr id="7170" name="Text Box 2"/>
          <p:cNvSpPr txBox="1">
            <a:spLocks noChangeArrowheads="1"/>
          </p:cNvSpPr>
          <p:nvPr/>
        </p:nvSpPr>
        <p:spPr bwMode="auto">
          <a:xfrm>
            <a:off x="764095" y="513258"/>
            <a:ext cx="5319205"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a:t>
            </a:r>
            <a:r>
              <a:rPr lang="en-US" altLang="zh-CN" b="1" dirty="0"/>
              <a:t>2</a:t>
            </a:r>
            <a:r>
              <a:rPr lang="zh-CN" altLang="en-US" b="1" dirty="0"/>
              <a:t>）</a:t>
            </a:r>
            <a:r>
              <a:rPr lang="zh-CN" altLang="en-US" b="1" dirty="0">
                <a:latin typeface="宋体" panose="02010600030101010101" pitchFamily="2" charset="-122"/>
              </a:rPr>
              <a:t>计算查表法（</a:t>
            </a:r>
            <a:r>
              <a:rPr lang="zh-CN" altLang="en-US" b="1" dirty="0">
                <a:solidFill>
                  <a:srgbClr val="FF0000"/>
                </a:solidFill>
                <a:latin typeface="宋体" panose="02010600030101010101" pitchFamily="2" charset="-122"/>
              </a:rPr>
              <a:t>需要掌握</a:t>
            </a:r>
            <a:r>
              <a:rPr lang="zh-CN" altLang="en-US" b="1" dirty="0">
                <a:latin typeface="宋体" panose="02010600030101010101" pitchFamily="2" charset="-122"/>
              </a:rPr>
              <a:t>）</a:t>
            </a:r>
            <a:endParaRPr lang="zh-CN" altLang="en-US" b="1" dirty="0"/>
          </a:p>
        </p:txBody>
      </p:sp>
      <p:sp>
        <p:nvSpPr>
          <p:cNvPr id="7171" name="Text Box 3"/>
          <p:cNvSpPr txBox="1">
            <a:spLocks noChangeArrowheads="1"/>
          </p:cNvSpPr>
          <p:nvPr/>
        </p:nvSpPr>
        <p:spPr bwMode="auto">
          <a:xfrm>
            <a:off x="939863" y="968793"/>
            <a:ext cx="6556019"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根据使用要求已确定的极限间隙或过盈 </a:t>
            </a:r>
            <a:endParaRPr lang="zh-CN" altLang="en-US" b="1" dirty="0"/>
          </a:p>
        </p:txBody>
      </p:sp>
      <p:sp>
        <p:nvSpPr>
          <p:cNvPr id="7172" name="Text Box 4"/>
          <p:cNvSpPr txBox="1">
            <a:spLocks noChangeArrowheads="1"/>
          </p:cNvSpPr>
          <p:nvPr/>
        </p:nvSpPr>
        <p:spPr bwMode="auto">
          <a:xfrm>
            <a:off x="1160697" y="1686263"/>
            <a:ext cx="1898124" cy="650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2600" dirty="0"/>
              <a:t> </a:t>
            </a:r>
            <a:r>
              <a:rPr lang="en-US" altLang="zh-CN" sz="3600" b="1" dirty="0">
                <a:solidFill>
                  <a:srgbClr val="FF0000"/>
                </a:solidFill>
              </a:rPr>
              <a:t>→</a:t>
            </a:r>
            <a:r>
              <a:rPr lang="en-US" altLang="zh-CN" i="1" dirty="0" err="1"/>
              <a:t>T</a:t>
            </a:r>
            <a:r>
              <a:rPr lang="en-US" altLang="zh-CN" baseline="-30000" dirty="0" err="1"/>
              <a:t>f</a:t>
            </a:r>
            <a:endParaRPr lang="en-US" altLang="zh-CN" dirty="0"/>
          </a:p>
        </p:txBody>
      </p:sp>
      <p:sp>
        <p:nvSpPr>
          <p:cNvPr id="7173" name="Text Box 5"/>
          <p:cNvSpPr txBox="1">
            <a:spLocks noChangeArrowheads="1"/>
          </p:cNvSpPr>
          <p:nvPr/>
        </p:nvSpPr>
        <p:spPr bwMode="auto">
          <a:xfrm>
            <a:off x="4069020" y="2273969"/>
            <a:ext cx="2779455" cy="650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3600" dirty="0">
                <a:solidFill>
                  <a:srgbClr val="FF0000"/>
                </a:solidFill>
                <a:latin typeface="宋体" panose="02010600030101010101" pitchFamily="2" charset="-122"/>
              </a:rPr>
              <a:t>→</a:t>
            </a:r>
            <a:r>
              <a:rPr lang="zh-CN" altLang="en-US" b="1" dirty="0">
                <a:solidFill>
                  <a:srgbClr val="FF0000"/>
                </a:solidFill>
                <a:latin typeface="宋体" panose="02010600030101010101" pitchFamily="2" charset="-122"/>
              </a:rPr>
              <a:t>查</a:t>
            </a:r>
            <a:r>
              <a:rPr lang="zh-CN" altLang="en-US" b="1" dirty="0">
                <a:latin typeface="宋体" panose="02010600030101010101" pitchFamily="2" charset="-122"/>
              </a:rPr>
              <a:t>表 </a:t>
            </a:r>
            <a:r>
              <a:rPr lang="en-US" altLang="zh-CN" b="1" dirty="0">
                <a:latin typeface="宋体" panose="02010600030101010101" pitchFamily="2" charset="-122"/>
              </a:rPr>
              <a:t>3.2 </a:t>
            </a:r>
            <a:endParaRPr lang="en-US" altLang="zh-CN" b="1" dirty="0">
              <a:latin typeface="宋体" panose="02010600030101010101" pitchFamily="2" charset="-122"/>
            </a:endParaRPr>
          </a:p>
        </p:txBody>
      </p:sp>
      <p:sp>
        <p:nvSpPr>
          <p:cNvPr id="7174" name="Text Box 6"/>
          <p:cNvSpPr txBox="1">
            <a:spLocks noChangeArrowheads="1"/>
          </p:cNvSpPr>
          <p:nvPr/>
        </p:nvSpPr>
        <p:spPr bwMode="auto">
          <a:xfrm>
            <a:off x="1330447" y="2922923"/>
            <a:ext cx="4813178" cy="692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3800" b="1" dirty="0">
                <a:solidFill>
                  <a:srgbClr val="FF0000"/>
                </a:solidFill>
              </a:rPr>
              <a:t>→</a:t>
            </a:r>
            <a:r>
              <a:rPr lang="zh-CN" altLang="en-US" b="1" dirty="0"/>
              <a:t>孔和轴的标准公差等级 </a:t>
            </a:r>
            <a:endParaRPr lang="zh-CN" altLang="en-US" b="1" dirty="0"/>
          </a:p>
        </p:txBody>
      </p:sp>
      <p:sp>
        <p:nvSpPr>
          <p:cNvPr id="7192" name="Text Box 24"/>
          <p:cNvSpPr txBox="1">
            <a:spLocks noChangeArrowheads="1"/>
          </p:cNvSpPr>
          <p:nvPr/>
        </p:nvSpPr>
        <p:spPr bwMode="auto">
          <a:xfrm>
            <a:off x="2292472" y="1673142"/>
            <a:ext cx="2640811"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dirty="0"/>
              <a:t>= |</a:t>
            </a:r>
            <a:r>
              <a:rPr lang="en-US" altLang="zh-CN" i="1" dirty="0" err="1"/>
              <a:t>X</a:t>
            </a:r>
            <a:r>
              <a:rPr lang="en-US" altLang="zh-CN" baseline="-30000" dirty="0" err="1"/>
              <a:t>max</a:t>
            </a:r>
            <a:r>
              <a:rPr lang="en-US" altLang="zh-CN" dirty="0"/>
              <a:t>- </a:t>
            </a:r>
            <a:r>
              <a:rPr lang="en-US" altLang="zh-CN" i="1" dirty="0" err="1"/>
              <a:t>X</a:t>
            </a:r>
            <a:r>
              <a:rPr lang="en-US" altLang="zh-CN" baseline="-30000" dirty="0" err="1"/>
              <a:t>min</a:t>
            </a:r>
            <a:r>
              <a:rPr lang="en-US" altLang="zh-CN" dirty="0"/>
              <a:t>|</a:t>
            </a:r>
            <a:endParaRPr lang="en-US" altLang="zh-CN" dirty="0"/>
          </a:p>
        </p:txBody>
      </p:sp>
      <p:sp>
        <p:nvSpPr>
          <p:cNvPr id="7193" name="Text Box 25"/>
          <p:cNvSpPr txBox="1">
            <a:spLocks noChangeArrowheads="1"/>
          </p:cNvSpPr>
          <p:nvPr/>
        </p:nvSpPr>
        <p:spPr bwMode="auto">
          <a:xfrm>
            <a:off x="4194298" y="1673142"/>
            <a:ext cx="2410775"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dirty="0"/>
              <a:t>= |</a:t>
            </a:r>
            <a:r>
              <a:rPr lang="en-US" altLang="zh-CN" i="1" dirty="0" err="1"/>
              <a:t>Y</a:t>
            </a:r>
            <a:r>
              <a:rPr lang="en-US" altLang="zh-CN" baseline="-30000" dirty="0" err="1"/>
              <a:t>min</a:t>
            </a:r>
            <a:r>
              <a:rPr lang="en-US" altLang="zh-CN" dirty="0"/>
              <a:t>- </a:t>
            </a:r>
            <a:r>
              <a:rPr lang="en-US" altLang="zh-CN" i="1" dirty="0" err="1"/>
              <a:t>Y</a:t>
            </a:r>
            <a:r>
              <a:rPr lang="en-US" altLang="zh-CN" baseline="-30000" dirty="0" err="1"/>
              <a:t>man</a:t>
            </a:r>
            <a:r>
              <a:rPr lang="en-US" altLang="zh-CN" dirty="0"/>
              <a:t>|</a:t>
            </a:r>
            <a:endParaRPr lang="en-US" altLang="zh-CN" dirty="0"/>
          </a:p>
        </p:txBody>
      </p:sp>
      <p:sp>
        <p:nvSpPr>
          <p:cNvPr id="7194" name="Rectangle 26"/>
          <p:cNvSpPr>
            <a:spLocks noChangeArrowheads="1"/>
          </p:cNvSpPr>
          <p:nvPr/>
        </p:nvSpPr>
        <p:spPr bwMode="auto">
          <a:xfrm>
            <a:off x="6113797" y="1673142"/>
            <a:ext cx="2922112"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p>
            <a:pPr defTabSz="957580"/>
            <a:r>
              <a:rPr lang="en-US" altLang="zh-CN" sz="2400" dirty="0"/>
              <a:t>= | </a:t>
            </a:r>
            <a:r>
              <a:rPr lang="en-US" altLang="zh-CN" sz="2400" i="1" dirty="0" err="1"/>
              <a:t>X</a:t>
            </a:r>
            <a:r>
              <a:rPr lang="en-US" altLang="zh-CN" sz="2400" baseline="-30000" dirty="0" err="1"/>
              <a:t>max</a:t>
            </a:r>
            <a:r>
              <a:rPr lang="en-US" altLang="zh-CN" sz="2400" baseline="-30000" dirty="0"/>
              <a:t> </a:t>
            </a:r>
            <a:r>
              <a:rPr lang="en-US" altLang="zh-CN" sz="2400" dirty="0"/>
              <a:t>- </a:t>
            </a:r>
            <a:r>
              <a:rPr lang="en-US" altLang="zh-CN" sz="2400" i="1" dirty="0" err="1"/>
              <a:t>Y</a:t>
            </a:r>
            <a:r>
              <a:rPr lang="en-US" altLang="zh-CN" sz="2400" baseline="-30000" dirty="0" err="1"/>
              <a:t>man</a:t>
            </a:r>
            <a:r>
              <a:rPr lang="en-US" altLang="zh-CN" sz="2400" dirty="0"/>
              <a:t>|</a:t>
            </a:r>
            <a:endParaRPr lang="en-US" altLang="zh-CN" sz="2400" baseline="-30000" dirty="0"/>
          </a:p>
        </p:txBody>
      </p:sp>
      <p:sp>
        <p:nvSpPr>
          <p:cNvPr id="7195" name="Rectangle 27"/>
          <p:cNvSpPr>
            <a:spLocks noChangeArrowheads="1"/>
          </p:cNvSpPr>
          <p:nvPr/>
        </p:nvSpPr>
        <p:spPr bwMode="auto">
          <a:xfrm>
            <a:off x="2335209" y="2378744"/>
            <a:ext cx="1899438"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p>
            <a:pPr defTabSz="957580"/>
            <a:r>
              <a:rPr lang="en-US" altLang="zh-CN" sz="2400" b="1" dirty="0">
                <a:solidFill>
                  <a:srgbClr val="FF0000"/>
                </a:solidFill>
              </a:rPr>
              <a:t>= </a:t>
            </a:r>
            <a:r>
              <a:rPr lang="en-US" altLang="zh-CN" sz="2400" b="1" i="1" dirty="0" err="1">
                <a:solidFill>
                  <a:srgbClr val="FF0000"/>
                </a:solidFill>
              </a:rPr>
              <a:t>T</a:t>
            </a:r>
            <a:r>
              <a:rPr lang="en-US" altLang="zh-CN" sz="2400" b="1" baseline="-30000" dirty="0" err="1">
                <a:solidFill>
                  <a:srgbClr val="FF0000"/>
                </a:solidFill>
              </a:rPr>
              <a:t>D</a:t>
            </a:r>
            <a:r>
              <a:rPr lang="en-US" altLang="zh-CN" sz="2400" b="1" dirty="0" err="1">
                <a:solidFill>
                  <a:srgbClr val="FF0000"/>
                </a:solidFill>
              </a:rPr>
              <a:t>+</a:t>
            </a:r>
            <a:r>
              <a:rPr lang="en-US" altLang="zh-CN" sz="2400" b="1" i="1" dirty="0" err="1">
                <a:solidFill>
                  <a:srgbClr val="FF0000"/>
                </a:solidFill>
              </a:rPr>
              <a:t>T</a:t>
            </a:r>
            <a:r>
              <a:rPr lang="en-US" altLang="zh-CN" sz="2400" b="1" baseline="-30000" dirty="0" err="1">
                <a:solidFill>
                  <a:srgbClr val="FF0000"/>
                </a:solidFill>
              </a:rPr>
              <a:t>d</a:t>
            </a:r>
            <a:endParaRPr lang="en-US" altLang="zh-CN" sz="2400" b="1" baseline="-30000" dirty="0">
              <a:solidFill>
                <a:srgbClr val="FF0000"/>
              </a:solidFill>
            </a:endParaRPr>
          </a:p>
        </p:txBody>
      </p:sp>
      <p:sp>
        <p:nvSpPr>
          <p:cNvPr id="7197" name="Text Box 29"/>
          <p:cNvSpPr txBox="1">
            <a:spLocks noChangeArrowheads="1"/>
          </p:cNvSpPr>
          <p:nvPr/>
        </p:nvSpPr>
        <p:spPr bwMode="auto">
          <a:xfrm>
            <a:off x="1541898" y="3624514"/>
            <a:ext cx="446837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为了孔、轴工艺等价。</a:t>
            </a:r>
            <a:endParaRPr lang="zh-CN" altLang="en-US" b="1" dirty="0"/>
          </a:p>
        </p:txBody>
      </p:sp>
      <p:sp>
        <p:nvSpPr>
          <p:cNvPr id="7198" name="Text Box 30"/>
          <p:cNvSpPr txBox="1">
            <a:spLocks noChangeArrowheads="1"/>
          </p:cNvSpPr>
          <p:nvPr/>
        </p:nvSpPr>
        <p:spPr bwMode="auto">
          <a:xfrm>
            <a:off x="1541900" y="4213559"/>
            <a:ext cx="5306576" cy="466043"/>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0000"/>
                </a:solidFill>
              </a:rPr>
              <a:t>轴的公差等级比孔的公差等级高一级。</a:t>
            </a:r>
            <a:endParaRPr lang="zh-CN" altLang="en-US" b="1" dirty="0">
              <a:solidFill>
                <a:srgbClr val="FF0000"/>
              </a:solidFill>
            </a:endParaRPr>
          </a:p>
        </p:txBody>
      </p:sp>
      <p:sp>
        <p:nvSpPr>
          <p:cNvPr id="7210" name="Text Box 42"/>
          <p:cNvSpPr txBox="1">
            <a:spLocks noChangeArrowheads="1"/>
          </p:cNvSpPr>
          <p:nvPr/>
        </p:nvSpPr>
        <p:spPr bwMode="auto">
          <a:xfrm>
            <a:off x="5228235" y="5178822"/>
            <a:ext cx="2439390"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下面举例说明。</a:t>
            </a:r>
            <a:endParaRPr lang="zh-CN" altLang="en-US" b="1" dirty="0"/>
          </a:p>
        </p:txBody>
      </p:sp>
      <p:pic>
        <p:nvPicPr>
          <p:cNvPr id="860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5450" y="4824413"/>
            <a:ext cx="3257550"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0"/>
                                        </p:tgtEl>
                                        <p:attrNameLst>
                                          <p:attrName>style.visibility</p:attrName>
                                        </p:attrNameLst>
                                      </p:cBhvr>
                                      <p:to>
                                        <p:strVal val="visible"/>
                                      </p:to>
                                    </p:set>
                                    <p:animEffect transition="in" filter="wipe(left)">
                                      <p:cBhvr>
                                        <p:cTn id="7" dur="3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71"/>
                                        </p:tgtEl>
                                        <p:attrNameLst>
                                          <p:attrName>style.visibility</p:attrName>
                                        </p:attrNameLst>
                                      </p:cBhvr>
                                      <p:to>
                                        <p:strVal val="visible"/>
                                      </p:to>
                                    </p:set>
                                    <p:animEffect transition="in" filter="wipe(left)">
                                      <p:cBhvr>
                                        <p:cTn id="12" dur="300"/>
                                        <p:tgtEl>
                                          <p:spTgt spid="71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172"/>
                                        </p:tgtEl>
                                        <p:attrNameLst>
                                          <p:attrName>style.visibility</p:attrName>
                                        </p:attrNameLst>
                                      </p:cBhvr>
                                      <p:to>
                                        <p:strVal val="visible"/>
                                      </p:to>
                                    </p:set>
                                    <p:animEffect transition="in" filter="wipe(left)">
                                      <p:cBhvr>
                                        <p:cTn id="17" dur="300"/>
                                        <p:tgtEl>
                                          <p:spTgt spid="71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192"/>
                                        </p:tgtEl>
                                        <p:attrNameLst>
                                          <p:attrName>style.visibility</p:attrName>
                                        </p:attrNameLst>
                                      </p:cBhvr>
                                      <p:to>
                                        <p:strVal val="visible"/>
                                      </p:to>
                                    </p:set>
                                    <p:animEffect transition="in" filter="wipe(left)">
                                      <p:cBhvr>
                                        <p:cTn id="22" dur="300"/>
                                        <p:tgtEl>
                                          <p:spTgt spid="71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93"/>
                                        </p:tgtEl>
                                        <p:attrNameLst>
                                          <p:attrName>style.visibility</p:attrName>
                                        </p:attrNameLst>
                                      </p:cBhvr>
                                      <p:to>
                                        <p:strVal val="visible"/>
                                      </p:to>
                                    </p:set>
                                    <p:animEffect transition="in" filter="wipe(left)">
                                      <p:cBhvr>
                                        <p:cTn id="27" dur="300"/>
                                        <p:tgtEl>
                                          <p:spTgt spid="719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194"/>
                                        </p:tgtEl>
                                        <p:attrNameLst>
                                          <p:attrName>style.visibility</p:attrName>
                                        </p:attrNameLst>
                                      </p:cBhvr>
                                      <p:to>
                                        <p:strVal val="visible"/>
                                      </p:to>
                                    </p:set>
                                    <p:animEffect transition="in" filter="wipe(left)">
                                      <p:cBhvr>
                                        <p:cTn id="32" dur="300"/>
                                        <p:tgtEl>
                                          <p:spTgt spid="719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195"/>
                                        </p:tgtEl>
                                        <p:attrNameLst>
                                          <p:attrName>style.visibility</p:attrName>
                                        </p:attrNameLst>
                                      </p:cBhvr>
                                      <p:to>
                                        <p:strVal val="visible"/>
                                      </p:to>
                                    </p:set>
                                    <p:animEffect transition="in" filter="wipe(left)">
                                      <p:cBhvr>
                                        <p:cTn id="37" dur="300"/>
                                        <p:tgtEl>
                                          <p:spTgt spid="719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173"/>
                                        </p:tgtEl>
                                        <p:attrNameLst>
                                          <p:attrName>style.visibility</p:attrName>
                                        </p:attrNameLst>
                                      </p:cBhvr>
                                      <p:to>
                                        <p:strVal val="visible"/>
                                      </p:to>
                                    </p:set>
                                    <p:animEffect transition="in" filter="wipe(left)">
                                      <p:cBhvr>
                                        <p:cTn id="42" dur="300"/>
                                        <p:tgtEl>
                                          <p:spTgt spid="717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174"/>
                                        </p:tgtEl>
                                        <p:attrNameLst>
                                          <p:attrName>style.visibility</p:attrName>
                                        </p:attrNameLst>
                                      </p:cBhvr>
                                      <p:to>
                                        <p:strVal val="visible"/>
                                      </p:to>
                                    </p:set>
                                    <p:animEffect transition="in" filter="wipe(left)">
                                      <p:cBhvr>
                                        <p:cTn id="47" dur="300"/>
                                        <p:tgtEl>
                                          <p:spTgt spid="717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7197"/>
                                        </p:tgtEl>
                                        <p:attrNameLst>
                                          <p:attrName>style.visibility</p:attrName>
                                        </p:attrNameLst>
                                      </p:cBhvr>
                                      <p:to>
                                        <p:strVal val="visible"/>
                                      </p:to>
                                    </p:set>
                                    <p:animEffect transition="in" filter="wipe(left)">
                                      <p:cBhvr>
                                        <p:cTn id="52" dur="300"/>
                                        <p:tgtEl>
                                          <p:spTgt spid="719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7198"/>
                                        </p:tgtEl>
                                        <p:attrNameLst>
                                          <p:attrName>style.visibility</p:attrName>
                                        </p:attrNameLst>
                                      </p:cBhvr>
                                      <p:to>
                                        <p:strVal val="visible"/>
                                      </p:to>
                                    </p:set>
                                    <p:animEffect transition="in" filter="wipe(left)">
                                      <p:cBhvr>
                                        <p:cTn id="57" dur="300"/>
                                        <p:tgtEl>
                                          <p:spTgt spid="719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86018"/>
                                        </p:tgtEl>
                                        <p:attrNameLst>
                                          <p:attrName>style.visibility</p:attrName>
                                        </p:attrNameLst>
                                      </p:cBhvr>
                                      <p:to>
                                        <p:strVal val="visible"/>
                                      </p:to>
                                    </p:set>
                                    <p:animEffect transition="in" filter="wipe(left)">
                                      <p:cBhvr>
                                        <p:cTn id="62" dur="500"/>
                                        <p:tgtEl>
                                          <p:spTgt spid="860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7210"/>
                                        </p:tgtEl>
                                        <p:attrNameLst>
                                          <p:attrName>style.visibility</p:attrName>
                                        </p:attrNameLst>
                                      </p:cBhvr>
                                      <p:to>
                                        <p:strVal val="visible"/>
                                      </p:to>
                                    </p:set>
                                    <p:animEffect transition="in" filter="wipe(left)">
                                      <p:cBhvr>
                                        <p:cTn id="67" dur="300"/>
                                        <p:tgtEl>
                                          <p:spTgt spid="7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1" grpId="0" autoUpdateAnimBg="0"/>
      <p:bldP spid="7172" grpId="0" autoUpdateAnimBg="0"/>
      <p:bldP spid="7173" grpId="0" autoUpdateAnimBg="0"/>
      <p:bldP spid="7174" grpId="0" autoUpdateAnimBg="0"/>
      <p:bldP spid="7192" grpId="0" autoUpdateAnimBg="0"/>
      <p:bldP spid="7193" grpId="0" autoUpdateAnimBg="0"/>
      <p:bldP spid="7194" grpId="0" autoUpdateAnimBg="0"/>
      <p:bldP spid="7195" grpId="0" autoUpdateAnimBg="0"/>
      <p:bldP spid="7197" grpId="0" autoUpdateAnimBg="0"/>
      <p:bldP spid="7198" grpId="0" animBg="1" autoUpdateAnimBg="0"/>
      <p:bldP spid="721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2B9368E0-8916-4CB4-89F5-52E2ADC912BA}" type="slidenum">
              <a:rPr lang="en-US" altLang="zh-CN" sz="2100">
                <a:solidFill>
                  <a:srgbClr val="0000FF"/>
                </a:solidFill>
              </a:rPr>
            </a:fld>
            <a:endParaRPr lang="en-US" altLang="zh-CN" sz="2100">
              <a:solidFill>
                <a:srgbClr val="0000FF"/>
              </a:solidFill>
            </a:endParaRPr>
          </a:p>
        </p:txBody>
      </p:sp>
      <mc:AlternateContent xmlns:mc="http://schemas.openxmlformats.org/markup-compatibility/2006">
        <mc:Choice xmlns:a14="http://schemas.microsoft.com/office/drawing/2010/main" Requires="a14">
          <p:sp>
            <p:nvSpPr>
              <p:cNvPr id="74756" name="Text Box 1028"/>
              <p:cNvSpPr txBox="1">
                <a:spLocks noChangeArrowheads="1"/>
              </p:cNvSpPr>
              <p:nvPr/>
            </p:nvSpPr>
            <p:spPr bwMode="auto">
              <a:xfrm>
                <a:off x="465342" y="179607"/>
                <a:ext cx="8021434" cy="10200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7" tIns="47888" rIns="95777" bIns="47888">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           </a:t>
                </a:r>
                <a:r>
                  <a:rPr lang="zh-CN" altLang="en-US" sz="2000" b="1" dirty="0"/>
                  <a:t>例</a:t>
                </a:r>
                <a:r>
                  <a:rPr lang="en-US" altLang="zh-CN" sz="2000" b="1" dirty="0"/>
                  <a:t>3.10  </a:t>
                </a:r>
                <a:r>
                  <a:rPr lang="zh-CN" altLang="en-US" sz="2000" b="1" dirty="0"/>
                  <a:t>已知  </a:t>
                </a:r>
                <a:r>
                  <a:rPr lang="en-US" altLang="zh-CN" sz="2000" b="1" i="1" dirty="0"/>
                  <a:t>D</a:t>
                </a:r>
                <a:r>
                  <a:rPr lang="en-US" altLang="zh-CN" sz="2000" b="1" dirty="0"/>
                  <a:t>(</a:t>
                </a:r>
                <a:r>
                  <a:rPr lang="en-US" altLang="zh-CN" sz="2000" b="1" i="1" dirty="0"/>
                  <a:t>d</a:t>
                </a:r>
                <a:r>
                  <a:rPr lang="en-US" altLang="zh-CN" sz="2000" b="1" dirty="0" smtClean="0"/>
                  <a:t>) = </a:t>
                </a:r>
                <a14:m>
                  <m:oMath xmlns:m="http://schemas.openxmlformats.org/officeDocument/2006/math">
                    <m:r>
                      <a:rPr lang="en-US" altLang="zh-CN" sz="2000" b="1" i="1" dirty="0">
                        <a:latin typeface="Cambria Math"/>
                        <a:ea typeface="Cambria Math"/>
                      </a:rPr>
                      <m:t>∅</m:t>
                    </m:r>
                  </m:oMath>
                </a14:m>
                <a:r>
                  <a:rPr lang="en-US" altLang="zh-CN" sz="2000" b="1" dirty="0"/>
                  <a:t>95</a:t>
                </a:r>
                <a:r>
                  <a:rPr lang="zh-CN" altLang="en-US" sz="2000" b="1" dirty="0"/>
                  <a:t>的滑动轴承机构，根据使用</a:t>
                </a:r>
                <a:r>
                  <a:rPr lang="zh-CN" altLang="en-US" sz="2000" b="1" dirty="0" smtClean="0"/>
                  <a:t>要求</a:t>
                </a:r>
                <a:endParaRPr lang="en-US" altLang="zh-CN" sz="2000" b="1" dirty="0" smtClean="0"/>
              </a:p>
              <a:p>
                <a:pPr eaLnBrk="1" hangingPunct="1"/>
                <a:r>
                  <a:rPr lang="en-US" altLang="zh-CN" sz="2000" b="1" i="1" dirty="0" err="1" smtClean="0"/>
                  <a:t>X</a:t>
                </a:r>
                <a:r>
                  <a:rPr lang="en-US" altLang="zh-CN" sz="2000" b="1" baseline="-30000" dirty="0" err="1" smtClean="0"/>
                  <a:t>max</a:t>
                </a:r>
                <a:r>
                  <a:rPr lang="en-US" altLang="zh-CN" sz="2000" b="1" dirty="0">
                    <a:latin typeface="宋体" pitchFamily="2" charset="-122"/>
                  </a:rPr>
                  <a:t>≤</a:t>
                </a:r>
                <a:r>
                  <a:rPr lang="en-US" altLang="zh-CN" sz="2000" b="1" dirty="0"/>
                  <a:t> +55μm</a:t>
                </a:r>
                <a:r>
                  <a:rPr lang="zh-CN" altLang="en-US" sz="2000" b="1" dirty="0"/>
                  <a:t>，</a:t>
                </a:r>
                <a:r>
                  <a:rPr lang="en-US" altLang="zh-CN" sz="2000" b="1" i="1" dirty="0" err="1"/>
                  <a:t>X</a:t>
                </a:r>
                <a:r>
                  <a:rPr lang="en-US" altLang="zh-CN" sz="2000" b="1" baseline="-30000" dirty="0" err="1"/>
                  <a:t>min</a:t>
                </a:r>
                <a:r>
                  <a:rPr lang="en-US" altLang="zh-CN" sz="2000" b="1" baseline="-30000" dirty="0"/>
                  <a:t> </a:t>
                </a:r>
                <a:r>
                  <a:rPr lang="en-US" altLang="zh-CN" sz="2000" b="1" dirty="0"/>
                  <a:t>≥ +10μm</a:t>
                </a:r>
                <a:r>
                  <a:rPr lang="zh-CN" altLang="en-US" sz="2000" b="1" dirty="0"/>
                  <a:t>，试确定该滑动轴承机构的轴颈和 轴瓦所构成的孔、轴标准公差等级。 </a:t>
                </a:r>
              </a:p>
            </p:txBody>
          </p:sp>
        </mc:Choice>
        <mc:Fallback>
          <p:sp>
            <p:nvSpPr>
              <p:cNvPr id="74756" name="Text Box 1028"/>
              <p:cNvSpPr txBox="1">
                <a:spLocks noRot="1" noChangeAspect="1" noMove="1" noResize="1" noEditPoints="1" noAdjustHandles="1" noChangeArrowheads="1" noChangeShapeType="1" noTextEdit="1"/>
              </p:cNvSpPr>
              <p:nvPr/>
            </p:nvSpPr>
            <p:spPr bwMode="auto">
              <a:xfrm>
                <a:off x="465342" y="179607"/>
                <a:ext cx="8021434" cy="1020041"/>
              </a:xfrm>
              <a:prstGeom prst="rect">
                <a:avLst/>
              </a:prstGeom>
              <a:blipFill rotWithShape="1">
                <a:blip r:embed="rId1"/>
                <a:stretch>
                  <a:fillRect l="-684" t="-3571" b="-83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74758" name="Text Box 1030"/>
          <p:cNvSpPr txBox="1">
            <a:spLocks noChangeArrowheads="1"/>
          </p:cNvSpPr>
          <p:nvPr/>
        </p:nvSpPr>
        <p:spPr bwMode="auto">
          <a:xfrm>
            <a:off x="1120674" y="1169160"/>
            <a:ext cx="3386128"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解</a:t>
            </a:r>
            <a:r>
              <a:rPr lang="en-US" altLang="zh-CN" sz="2000" b="1" dirty="0"/>
              <a:t>:</a:t>
            </a:r>
            <a:r>
              <a:rPr lang="en-US" altLang="zh-CN" sz="2000" b="1" i="1" dirty="0" err="1"/>
              <a:t>T</a:t>
            </a:r>
            <a:r>
              <a:rPr lang="en-US" altLang="zh-CN" sz="2000" b="1" baseline="-30000" dirty="0" err="1"/>
              <a:t>f</a:t>
            </a:r>
            <a:r>
              <a:rPr lang="en-US" altLang="zh-CN" sz="2000" b="1" dirty="0"/>
              <a:t>= |</a:t>
            </a:r>
            <a:r>
              <a:rPr lang="en-US" altLang="zh-CN" sz="2000" b="1" i="1" dirty="0" err="1"/>
              <a:t>X</a:t>
            </a:r>
            <a:r>
              <a:rPr lang="en-US" altLang="zh-CN" sz="2000" b="1" baseline="-30000" dirty="0" err="1"/>
              <a:t>max</a:t>
            </a:r>
            <a:r>
              <a:rPr lang="en-US" altLang="zh-CN" sz="2000" b="1" dirty="0"/>
              <a:t>- </a:t>
            </a:r>
            <a:r>
              <a:rPr lang="en-US" altLang="zh-CN" sz="2000" b="1" i="1" dirty="0" err="1"/>
              <a:t>X</a:t>
            </a:r>
            <a:r>
              <a:rPr lang="en-US" altLang="zh-CN" sz="2000" b="1" baseline="-30000" dirty="0" err="1"/>
              <a:t>min</a:t>
            </a:r>
            <a:r>
              <a:rPr lang="en-US" altLang="zh-CN" sz="2000" b="1" baseline="-30000" dirty="0"/>
              <a:t> </a:t>
            </a:r>
            <a:r>
              <a:rPr lang="en-US" altLang="zh-CN" sz="2000" b="1" dirty="0"/>
              <a:t>|</a:t>
            </a:r>
            <a:endParaRPr lang="en-US" altLang="zh-CN" sz="2000" b="1" dirty="0"/>
          </a:p>
        </p:txBody>
      </p:sp>
      <p:sp>
        <p:nvSpPr>
          <p:cNvPr id="74759" name="Text Box 1031"/>
          <p:cNvSpPr txBox="1">
            <a:spLocks noChangeArrowheads="1"/>
          </p:cNvSpPr>
          <p:nvPr/>
        </p:nvSpPr>
        <p:spPr bwMode="auto">
          <a:xfrm>
            <a:off x="3320526" y="1158222"/>
            <a:ext cx="182056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smtClean="0"/>
              <a:t>= </a:t>
            </a:r>
            <a:r>
              <a:rPr lang="en-US" altLang="zh-CN" sz="2000" b="1" dirty="0"/>
              <a:t>45μm</a:t>
            </a:r>
            <a:endParaRPr lang="en-US" altLang="zh-CN" sz="2000" b="1" baseline="-30000" dirty="0"/>
          </a:p>
        </p:txBody>
      </p:sp>
      <p:sp>
        <p:nvSpPr>
          <p:cNvPr id="74760" name="Text Box 1032"/>
          <p:cNvSpPr txBox="1">
            <a:spLocks noChangeArrowheads="1"/>
          </p:cNvSpPr>
          <p:nvPr/>
        </p:nvSpPr>
        <p:spPr bwMode="auto">
          <a:xfrm>
            <a:off x="4247392" y="1174764"/>
            <a:ext cx="2227373"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 </a:t>
            </a:r>
            <a:r>
              <a:rPr lang="en-US" altLang="zh-CN" sz="2000" b="1" dirty="0" err="1"/>
              <a:t>IT</a:t>
            </a:r>
            <a:r>
              <a:rPr lang="en-US" altLang="zh-CN" sz="2000" b="1" i="1" dirty="0" err="1"/>
              <a:t>n</a:t>
            </a:r>
            <a:r>
              <a:rPr lang="en-US" altLang="zh-CN" sz="2000" b="1" i="1" dirty="0"/>
              <a:t>+ </a:t>
            </a:r>
            <a:r>
              <a:rPr lang="en-US" altLang="zh-CN" sz="2000" b="1" dirty="0"/>
              <a:t>IT(</a:t>
            </a:r>
            <a:r>
              <a:rPr lang="en-US" altLang="zh-CN" sz="2000" b="1" i="1" dirty="0"/>
              <a:t>n-</a:t>
            </a:r>
            <a:r>
              <a:rPr lang="en-US" altLang="zh-CN" sz="2000" b="1" dirty="0"/>
              <a:t>1</a:t>
            </a:r>
            <a:r>
              <a:rPr lang="en-US" altLang="zh-CN" sz="2000" b="1" dirty="0">
                <a:latin typeface="宋体" panose="02010600030101010101" pitchFamily="2" charset="-122"/>
              </a:rPr>
              <a:t>)</a:t>
            </a:r>
            <a:endParaRPr lang="en-US" altLang="zh-CN" sz="2000" b="1" dirty="0">
              <a:latin typeface="宋体" panose="02010600030101010101" pitchFamily="2" charset="-122"/>
            </a:endParaRPr>
          </a:p>
        </p:txBody>
      </p:sp>
      <mc:AlternateContent xmlns:mc="http://schemas.openxmlformats.org/markup-compatibility/2006">
        <mc:Choice xmlns:a14="http://schemas.microsoft.com/office/drawing/2010/main" Requires="a14">
          <p:sp>
            <p:nvSpPr>
              <p:cNvPr id="74765" name="Text Box 1037"/>
              <p:cNvSpPr txBox="1">
                <a:spLocks noChangeArrowheads="1"/>
              </p:cNvSpPr>
              <p:nvPr/>
            </p:nvSpPr>
            <p:spPr bwMode="auto">
              <a:xfrm>
                <a:off x="979520" y="1628970"/>
                <a:ext cx="5335555" cy="40448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7" tIns="47888" rIns="95777" bIns="47888">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000" b="1" dirty="0"/>
                  <a:t>  </a:t>
                </a:r>
                <a:r>
                  <a:rPr lang="zh-CN" altLang="en-US" sz="2000" b="1" dirty="0"/>
                  <a:t>根据</a:t>
                </a:r>
                <a:r>
                  <a:rPr lang="en-US" altLang="zh-CN" sz="2000" b="1" i="1" dirty="0" err="1"/>
                  <a:t>T</a:t>
                </a:r>
                <a:r>
                  <a:rPr lang="en-US" altLang="zh-CN" sz="2000" b="1" baseline="-25000" dirty="0" err="1"/>
                  <a:t>f</a:t>
                </a:r>
                <a:r>
                  <a:rPr lang="en-US" altLang="zh-CN" sz="2000" b="1" baseline="-25000" dirty="0"/>
                  <a:t> </a:t>
                </a:r>
                <a:r>
                  <a:rPr lang="en-US" altLang="zh-CN" sz="2000" b="1" dirty="0"/>
                  <a:t>= 45μm=</a:t>
                </a:r>
                <a:r>
                  <a:rPr lang="en-US" altLang="zh-CN" sz="2000" b="1" i="1" dirty="0" err="1"/>
                  <a:t>T</a:t>
                </a:r>
                <a:r>
                  <a:rPr lang="en-US" altLang="zh-CN" sz="2000" b="1" baseline="-25000" dirty="0" err="1"/>
                  <a:t>D</a:t>
                </a:r>
                <a:r>
                  <a:rPr lang="en-US" altLang="zh-CN" sz="2000" b="1" dirty="0" err="1"/>
                  <a:t>+</a:t>
                </a:r>
                <a:r>
                  <a:rPr lang="en-US" altLang="zh-CN" sz="2000" b="1" i="1" dirty="0" err="1"/>
                  <a:t>T</a:t>
                </a:r>
                <a:r>
                  <a:rPr lang="en-US" altLang="zh-CN" sz="2000" b="1" baseline="-25000" dirty="0" err="1"/>
                  <a:t>d</a:t>
                </a:r>
                <a:r>
                  <a:rPr lang="zh-CN" altLang="en-US" sz="2000" b="1" dirty="0"/>
                  <a:t>和</a:t>
                </a:r>
                <a:r>
                  <a:rPr lang="en-US" altLang="zh-CN" sz="2000" b="1" i="1" dirty="0"/>
                  <a:t>D</a:t>
                </a:r>
                <a:r>
                  <a:rPr lang="en-US" altLang="zh-CN" sz="2000" b="1" dirty="0"/>
                  <a:t>(</a:t>
                </a:r>
                <a:r>
                  <a:rPr lang="en-US" altLang="zh-CN" sz="2000" b="1" i="1" dirty="0"/>
                  <a:t>d</a:t>
                </a:r>
                <a:r>
                  <a:rPr lang="en-US" altLang="zh-CN" sz="2000" b="1" dirty="0"/>
                  <a:t>)=</a:t>
                </a:r>
                <a:r>
                  <a:rPr lang="en-US" altLang="zh-CN" sz="2000" b="1" dirty="0">
                    <a:ea typeface="Cambria Math"/>
                  </a:rPr>
                  <a:t> </a:t>
                </a:r>
                <a14:m>
                  <m:oMath xmlns:m="http://schemas.openxmlformats.org/officeDocument/2006/math">
                    <m:r>
                      <a:rPr lang="en-US" altLang="zh-CN" sz="2000" b="1" i="1" dirty="0">
                        <a:latin typeface="Cambria Math"/>
                        <a:ea typeface="Cambria Math"/>
                      </a:rPr>
                      <m:t>∅ </m:t>
                    </m:r>
                  </m:oMath>
                </a14:m>
                <a:r>
                  <a:rPr lang="en-US" altLang="zh-CN" sz="2000" b="1" dirty="0"/>
                  <a:t>95 </a:t>
                </a:r>
                <a:r>
                  <a:rPr lang="zh-CN" altLang="en-US" sz="2000" b="1" dirty="0"/>
                  <a:t>查表</a:t>
                </a:r>
                <a:r>
                  <a:rPr lang="en-US" altLang="zh-CN" sz="2000" b="1" dirty="0"/>
                  <a:t>3.2 </a:t>
                </a:r>
              </a:p>
            </p:txBody>
          </p:sp>
        </mc:Choice>
        <mc:Fallback>
          <p:sp>
            <p:nvSpPr>
              <p:cNvPr id="74765" name="Text Box 1037"/>
              <p:cNvSpPr txBox="1">
                <a:spLocks noRot="1" noChangeAspect="1" noMove="1" noResize="1" noEditPoints="1" noAdjustHandles="1" noChangeArrowheads="1" noChangeShapeType="1" noTextEdit="1"/>
              </p:cNvSpPr>
              <p:nvPr/>
            </p:nvSpPr>
            <p:spPr bwMode="auto">
              <a:xfrm>
                <a:off x="979520" y="1628970"/>
                <a:ext cx="5335555" cy="404488"/>
              </a:xfrm>
              <a:prstGeom prst="rect">
                <a:avLst/>
              </a:prstGeom>
              <a:blipFill rotWithShape="1">
                <a:blip r:embed="rId2"/>
                <a:stretch>
                  <a:fillRect t="-8955" b="-268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74766" name="Text Box 1038"/>
          <p:cNvSpPr txBox="1">
            <a:spLocks noChangeArrowheads="1"/>
          </p:cNvSpPr>
          <p:nvPr/>
        </p:nvSpPr>
        <p:spPr bwMode="auto">
          <a:xfrm>
            <a:off x="979520" y="2029327"/>
            <a:ext cx="2652156"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2000" b="1" dirty="0"/>
              <a:t>  </a:t>
            </a:r>
            <a:r>
              <a:rPr lang="zh-CN" altLang="en-US" sz="2000" b="1" dirty="0">
                <a:latin typeface="宋体" panose="02010600030101010101" pitchFamily="2" charset="-122"/>
              </a:rPr>
              <a:t>得</a:t>
            </a:r>
            <a:r>
              <a:rPr lang="en-US" altLang="zh-CN" sz="2000" b="1" dirty="0">
                <a:latin typeface="宋体" panose="02010600030101010101" pitchFamily="2" charset="-122"/>
              </a:rPr>
              <a:t>: </a:t>
            </a:r>
            <a:r>
              <a:rPr lang="en-US" altLang="zh-CN" sz="2000" b="1" dirty="0" smtClean="0"/>
              <a:t>IT5=15μm</a:t>
            </a:r>
            <a:r>
              <a:rPr lang="zh-CN" altLang="en-US" sz="2000" b="1" dirty="0">
                <a:latin typeface="宋体" panose="02010600030101010101" pitchFamily="2" charset="-122"/>
              </a:rPr>
              <a:t>，</a:t>
            </a:r>
            <a:endParaRPr lang="zh-CN" altLang="en-US" sz="2000" b="1" dirty="0"/>
          </a:p>
        </p:txBody>
      </p:sp>
      <p:sp>
        <p:nvSpPr>
          <p:cNvPr id="74767" name="Text Box 1039"/>
          <p:cNvSpPr txBox="1">
            <a:spLocks noChangeArrowheads="1"/>
          </p:cNvSpPr>
          <p:nvPr/>
        </p:nvSpPr>
        <p:spPr bwMode="auto">
          <a:xfrm>
            <a:off x="4770794" y="2067427"/>
            <a:ext cx="2013617"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IT7=35μm</a:t>
            </a:r>
            <a:endParaRPr lang="en-US" altLang="zh-CN" sz="2000" b="1" dirty="0">
              <a:latin typeface="宋体" panose="02010600030101010101" pitchFamily="2" charset="-122"/>
            </a:endParaRPr>
          </a:p>
        </p:txBody>
      </p:sp>
      <p:sp>
        <p:nvSpPr>
          <p:cNvPr id="74768" name="Text Box 1040"/>
          <p:cNvSpPr txBox="1">
            <a:spLocks noChangeArrowheads="1"/>
          </p:cNvSpPr>
          <p:nvPr/>
        </p:nvSpPr>
        <p:spPr bwMode="auto">
          <a:xfrm>
            <a:off x="3156651" y="2035245"/>
            <a:ext cx="1818050"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IT6=22μm</a:t>
            </a:r>
            <a:endParaRPr lang="en-US" altLang="zh-CN" sz="2000" b="1" dirty="0">
              <a:latin typeface="宋体" panose="02010600030101010101" pitchFamily="2" charset="-122"/>
            </a:endParaRPr>
          </a:p>
        </p:txBody>
      </p:sp>
      <p:sp>
        <p:nvSpPr>
          <p:cNvPr id="19" name="Text Box 1028"/>
          <p:cNvSpPr txBox="1">
            <a:spLocks noChangeArrowheads="1"/>
          </p:cNvSpPr>
          <p:nvPr/>
        </p:nvSpPr>
        <p:spPr bwMode="auto">
          <a:xfrm>
            <a:off x="496778" y="2416687"/>
            <a:ext cx="4284772" cy="1389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dirty="0"/>
              <a:t>     </a:t>
            </a:r>
            <a:r>
              <a:rPr lang="en-US" altLang="zh-CN" dirty="0" smtClean="0"/>
              <a:t>   </a:t>
            </a:r>
            <a:r>
              <a:rPr lang="zh-CN" altLang="en-US" sz="2000" b="1" dirty="0" smtClean="0"/>
              <a:t>如果</a:t>
            </a:r>
            <a:r>
              <a:rPr lang="zh-CN" altLang="en-US" sz="2000" b="1" dirty="0"/>
              <a:t>孔、轴都选</a:t>
            </a:r>
            <a:r>
              <a:rPr lang="en-US" altLang="zh-CN" sz="2000" b="1" dirty="0"/>
              <a:t>6</a:t>
            </a:r>
            <a:r>
              <a:rPr lang="zh-CN" altLang="en-US" sz="2000" b="1" dirty="0"/>
              <a:t>级，则</a:t>
            </a:r>
            <a:r>
              <a:rPr lang="en-US" altLang="zh-CN" sz="2000" b="1" i="1" dirty="0" err="1"/>
              <a:t>T</a:t>
            </a:r>
            <a:r>
              <a:rPr lang="en-US" altLang="zh-CN" sz="2000" b="1" baseline="-30000" dirty="0" err="1"/>
              <a:t>f</a:t>
            </a:r>
            <a:r>
              <a:rPr lang="en-US" altLang="zh-CN" sz="2000" b="1" baseline="-30000" dirty="0"/>
              <a:t> </a:t>
            </a:r>
            <a:r>
              <a:rPr lang="en-US" altLang="zh-CN" sz="2000" b="1" dirty="0"/>
              <a:t>= IT6+IT6=22+22=44 </a:t>
            </a:r>
            <a:r>
              <a:rPr lang="zh-CN" altLang="en-US" sz="2000" b="1" dirty="0">
                <a:cs typeface="Times New Roman" panose="02020603050405020304" pitchFamily="18" charset="0"/>
              </a:rPr>
              <a:t>＜</a:t>
            </a:r>
            <a:r>
              <a:rPr lang="zh-CN" altLang="en-US" sz="2000" b="1" dirty="0"/>
              <a:t> </a:t>
            </a:r>
            <a:r>
              <a:rPr lang="en-US" altLang="zh-CN" sz="2000" b="1" dirty="0"/>
              <a:t>45μm</a:t>
            </a:r>
            <a:r>
              <a:rPr lang="zh-CN" altLang="en-US" sz="2000" b="1" dirty="0" smtClean="0"/>
              <a:t>），符合要求</a:t>
            </a:r>
            <a:r>
              <a:rPr lang="zh-CN" altLang="en-US" sz="2000" b="1" dirty="0"/>
              <a:t>，但不</a:t>
            </a:r>
            <a:r>
              <a:rPr lang="zh-CN" altLang="en-US" sz="2000" b="1" dirty="0" smtClean="0"/>
              <a:t>符合</a:t>
            </a:r>
            <a:r>
              <a:rPr lang="zh-CN" altLang="en-US" sz="2000" b="1" dirty="0" smtClean="0">
                <a:solidFill>
                  <a:srgbClr val="FF0000"/>
                </a:solidFill>
              </a:rPr>
              <a:t>孔</a:t>
            </a:r>
            <a:r>
              <a:rPr lang="zh-CN" altLang="en-US" sz="2000" b="1" dirty="0">
                <a:solidFill>
                  <a:srgbClr val="FF0000"/>
                </a:solidFill>
              </a:rPr>
              <a:t>必须比轴低一级的标准</a:t>
            </a:r>
            <a:r>
              <a:rPr lang="zh-CN" altLang="en-US" sz="2000" b="1" dirty="0"/>
              <a:t>要求（考虑工艺等价）。</a:t>
            </a:r>
            <a:endParaRPr lang="zh-CN" altLang="en-US" sz="2000" b="1" dirty="0"/>
          </a:p>
        </p:txBody>
      </p:sp>
      <p:sp>
        <p:nvSpPr>
          <p:cNvPr id="20" name="Text Box 1030"/>
          <p:cNvSpPr txBox="1">
            <a:spLocks noChangeArrowheads="1"/>
          </p:cNvSpPr>
          <p:nvPr/>
        </p:nvSpPr>
        <p:spPr bwMode="auto">
          <a:xfrm>
            <a:off x="563170" y="3773621"/>
            <a:ext cx="4357373" cy="71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0"/>
              </a:spcBef>
            </a:pPr>
            <a:r>
              <a:rPr lang="zh-CN" altLang="en-US" sz="2000" b="1" dirty="0" smtClean="0"/>
              <a:t>        轴</a:t>
            </a:r>
            <a:r>
              <a:rPr lang="zh-CN" altLang="en-US" sz="2000" b="1" dirty="0"/>
              <a:t>选 </a:t>
            </a:r>
            <a:r>
              <a:rPr lang="en-US" altLang="zh-CN" sz="2000" b="1" dirty="0"/>
              <a:t>IT5</a:t>
            </a:r>
            <a:r>
              <a:rPr lang="zh-CN" altLang="en-US" sz="2000" b="1" dirty="0"/>
              <a:t>，孔选</a:t>
            </a:r>
            <a:r>
              <a:rPr lang="en-US" altLang="zh-CN" sz="2000" b="1" dirty="0"/>
              <a:t>IT6</a:t>
            </a:r>
            <a:endParaRPr lang="en-US" altLang="zh-CN" sz="2000" b="1" dirty="0"/>
          </a:p>
          <a:p>
            <a:pPr eaLnBrk="1" hangingPunct="1">
              <a:spcBef>
                <a:spcPts val="0"/>
              </a:spcBef>
            </a:pPr>
            <a:r>
              <a:rPr lang="en-US" altLang="zh-CN" sz="2000" b="1" i="1" dirty="0" err="1" smtClean="0"/>
              <a:t>T</a:t>
            </a:r>
            <a:r>
              <a:rPr lang="en-US" altLang="zh-CN" sz="2000" b="1" baseline="-30000" dirty="0" err="1" smtClean="0"/>
              <a:t>f</a:t>
            </a:r>
            <a:r>
              <a:rPr lang="en-US" altLang="zh-CN" sz="2000" b="1" baseline="-30000" dirty="0" smtClean="0"/>
              <a:t> </a:t>
            </a:r>
            <a:r>
              <a:rPr lang="en-US" altLang="zh-CN" sz="2000" b="1" dirty="0"/>
              <a:t>= IT5+IT6=15+22=</a:t>
            </a:r>
            <a:r>
              <a:rPr lang="en-US" altLang="zh-CN" sz="2000" b="1" dirty="0">
                <a:solidFill>
                  <a:srgbClr val="FF0000"/>
                </a:solidFill>
              </a:rPr>
              <a:t>37 </a:t>
            </a:r>
            <a:r>
              <a:rPr lang="zh-CN" altLang="en-US" sz="2000" b="1" dirty="0">
                <a:solidFill>
                  <a:srgbClr val="FF0000"/>
                </a:solidFill>
                <a:cs typeface="Times New Roman" panose="02020603050405020304" pitchFamily="18" charset="0"/>
              </a:rPr>
              <a:t>＜</a:t>
            </a:r>
            <a:r>
              <a:rPr lang="zh-CN" altLang="en-US" sz="2000" b="1" dirty="0">
                <a:solidFill>
                  <a:srgbClr val="FF0000"/>
                </a:solidFill>
              </a:rPr>
              <a:t> </a:t>
            </a:r>
            <a:r>
              <a:rPr lang="en-US" altLang="zh-CN" sz="2000" b="1" dirty="0">
                <a:solidFill>
                  <a:srgbClr val="FF0000"/>
                </a:solidFill>
              </a:rPr>
              <a:t>45</a:t>
            </a:r>
            <a:r>
              <a:rPr lang="zh-CN" altLang="en-US" sz="2000" b="1" dirty="0"/>
              <a:t>（</a:t>
            </a:r>
            <a:r>
              <a:rPr lang="en-US" altLang="zh-CN" sz="2000" b="1" dirty="0" err="1"/>
              <a:t>μm</a:t>
            </a:r>
            <a:r>
              <a:rPr lang="zh-CN" altLang="en-US" sz="2000" b="1" dirty="0"/>
              <a:t>）</a:t>
            </a:r>
            <a:endParaRPr lang="zh-CN" altLang="en-US" sz="2000" b="1" dirty="0"/>
          </a:p>
        </p:txBody>
      </p:sp>
      <p:sp>
        <p:nvSpPr>
          <p:cNvPr id="21" name="Text Box 1029"/>
          <p:cNvSpPr txBox="1">
            <a:spLocks noChangeArrowheads="1"/>
          </p:cNvSpPr>
          <p:nvPr/>
        </p:nvSpPr>
        <p:spPr bwMode="auto">
          <a:xfrm>
            <a:off x="404348" y="4411781"/>
            <a:ext cx="4426537" cy="1974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        </a:t>
            </a:r>
            <a:r>
              <a:rPr lang="en-US" altLang="zh-CN" sz="2000" b="1" dirty="0" smtClean="0"/>
              <a:t> </a:t>
            </a:r>
            <a:r>
              <a:rPr lang="zh-CN" altLang="en-US" sz="2000" b="1" dirty="0" smtClean="0"/>
              <a:t>孔</a:t>
            </a:r>
            <a:r>
              <a:rPr lang="zh-CN" altLang="en-US" sz="2000" b="1" dirty="0"/>
              <a:t>选 </a:t>
            </a:r>
            <a:r>
              <a:rPr lang="en-US" altLang="zh-CN" sz="2000" b="1" dirty="0">
                <a:solidFill>
                  <a:srgbClr val="FF0000"/>
                </a:solidFill>
              </a:rPr>
              <a:t>6</a:t>
            </a:r>
            <a:r>
              <a:rPr lang="en-US" altLang="zh-CN" sz="2000" b="1" dirty="0"/>
              <a:t> </a:t>
            </a:r>
            <a:r>
              <a:rPr lang="zh-CN" altLang="en-US" sz="2000" b="1" dirty="0"/>
              <a:t>级，轴选 </a:t>
            </a:r>
            <a:r>
              <a:rPr lang="en-US" altLang="zh-CN" sz="2000" b="1" dirty="0">
                <a:solidFill>
                  <a:srgbClr val="FF0000"/>
                </a:solidFill>
              </a:rPr>
              <a:t>5 </a:t>
            </a:r>
            <a:r>
              <a:rPr lang="zh-CN" altLang="en-US" sz="2000" b="1" dirty="0"/>
              <a:t>级，</a:t>
            </a:r>
            <a:r>
              <a:rPr lang="zh-CN" altLang="en-US" sz="2000" b="1" dirty="0" smtClean="0"/>
              <a:t>虽然比要求</a:t>
            </a:r>
            <a:r>
              <a:rPr lang="zh-CN" altLang="en-US" sz="2000" b="1" dirty="0"/>
              <a:t>的允许值减小</a:t>
            </a:r>
            <a:r>
              <a:rPr lang="en-US" altLang="zh-CN" sz="2000" b="1" dirty="0"/>
              <a:t>8μm</a:t>
            </a:r>
            <a:r>
              <a:rPr lang="zh-CN" altLang="en-US" sz="2000" b="1" dirty="0"/>
              <a:t>，给加工带来一定的困难。但配合精度有一定的储备，而且选用标准的公差等级，可选用标准的原材料、刀具和量具，对降低加工成本有利</a:t>
            </a:r>
            <a:r>
              <a:rPr lang="zh-CN" altLang="en-US" sz="2200" b="1" dirty="0"/>
              <a:t>。</a:t>
            </a:r>
            <a:endParaRPr lang="zh-CN" altLang="en-US" sz="2200" b="1" dirty="0"/>
          </a:p>
        </p:txBody>
      </p:sp>
      <p:sp>
        <p:nvSpPr>
          <p:cNvPr id="22" name="圆角矩形 21">
            <a:hlinkClick r:id="rId3" action="ppaction://hlinksldjump"/>
          </p:cNvPr>
          <p:cNvSpPr/>
          <p:nvPr/>
        </p:nvSpPr>
        <p:spPr bwMode="auto">
          <a:xfrm>
            <a:off x="7653779" y="6251408"/>
            <a:ext cx="1346186" cy="421105"/>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vert="horz" wrap="square" lIns="74223" tIns="37111" rIns="74223" bIns="37111" numCol="1" rtlCol="0" anchor="t" anchorCtr="0" compatLnSpc="1"/>
          <a:lstStyle/>
          <a:p>
            <a:pPr defTabSz="742315"/>
            <a:r>
              <a:rPr kumimoji="1" lang="zh-CN" altLang="en-US"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1487" y="2730862"/>
            <a:ext cx="4686246" cy="3217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1044"/>
          <p:cNvSpPr>
            <a:spLocks noChangeArrowheads="1"/>
          </p:cNvSpPr>
          <p:nvPr/>
        </p:nvSpPr>
        <p:spPr bwMode="auto">
          <a:xfrm>
            <a:off x="6835794" y="5588905"/>
            <a:ext cx="848105" cy="376890"/>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6"/>
                                        </p:tgtEl>
                                        <p:attrNameLst>
                                          <p:attrName>style.visibility</p:attrName>
                                        </p:attrNameLst>
                                      </p:cBhvr>
                                      <p:to>
                                        <p:strVal val="visible"/>
                                      </p:to>
                                    </p:set>
                                    <p:animEffect transition="in" filter="wipe(left)">
                                      <p:cBhvr>
                                        <p:cTn id="7" dur="300"/>
                                        <p:tgtEl>
                                          <p:spTgt spid="747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8"/>
                                        </p:tgtEl>
                                        <p:attrNameLst>
                                          <p:attrName>style.visibility</p:attrName>
                                        </p:attrNameLst>
                                      </p:cBhvr>
                                      <p:to>
                                        <p:strVal val="visible"/>
                                      </p:to>
                                    </p:set>
                                    <p:animEffect transition="in" filter="wipe(left)">
                                      <p:cBhvr>
                                        <p:cTn id="12" dur="300"/>
                                        <p:tgtEl>
                                          <p:spTgt spid="747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4759"/>
                                        </p:tgtEl>
                                        <p:attrNameLst>
                                          <p:attrName>style.visibility</p:attrName>
                                        </p:attrNameLst>
                                      </p:cBhvr>
                                      <p:to>
                                        <p:strVal val="visible"/>
                                      </p:to>
                                    </p:set>
                                    <p:animEffect transition="in" filter="wipe(left)">
                                      <p:cBhvr>
                                        <p:cTn id="17" dur="300"/>
                                        <p:tgtEl>
                                          <p:spTgt spid="747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4760"/>
                                        </p:tgtEl>
                                        <p:attrNameLst>
                                          <p:attrName>style.visibility</p:attrName>
                                        </p:attrNameLst>
                                      </p:cBhvr>
                                      <p:to>
                                        <p:strVal val="visible"/>
                                      </p:to>
                                    </p:set>
                                    <p:animEffect transition="in" filter="wipe(left)">
                                      <p:cBhvr>
                                        <p:cTn id="22" dur="300"/>
                                        <p:tgtEl>
                                          <p:spTgt spid="747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4765"/>
                                        </p:tgtEl>
                                        <p:attrNameLst>
                                          <p:attrName>style.visibility</p:attrName>
                                        </p:attrNameLst>
                                      </p:cBhvr>
                                      <p:to>
                                        <p:strVal val="visible"/>
                                      </p:to>
                                    </p:set>
                                    <p:animEffect transition="in" filter="wipe(left)">
                                      <p:cBhvr>
                                        <p:cTn id="27" dur="300"/>
                                        <p:tgtEl>
                                          <p:spTgt spid="7476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4766"/>
                                        </p:tgtEl>
                                        <p:attrNameLst>
                                          <p:attrName>style.visibility</p:attrName>
                                        </p:attrNameLst>
                                      </p:cBhvr>
                                      <p:to>
                                        <p:strVal val="visible"/>
                                      </p:to>
                                    </p:set>
                                    <p:animEffect transition="in" filter="wipe(left)">
                                      <p:cBhvr>
                                        <p:cTn id="32" dur="300"/>
                                        <p:tgtEl>
                                          <p:spTgt spid="7476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4768"/>
                                        </p:tgtEl>
                                        <p:attrNameLst>
                                          <p:attrName>style.visibility</p:attrName>
                                        </p:attrNameLst>
                                      </p:cBhvr>
                                      <p:to>
                                        <p:strVal val="visible"/>
                                      </p:to>
                                    </p:set>
                                    <p:animEffect transition="in" filter="wipe(left)">
                                      <p:cBhvr>
                                        <p:cTn id="37" dur="300"/>
                                        <p:tgtEl>
                                          <p:spTgt spid="7476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4767"/>
                                        </p:tgtEl>
                                        <p:attrNameLst>
                                          <p:attrName>style.visibility</p:attrName>
                                        </p:attrNameLst>
                                      </p:cBhvr>
                                      <p:to>
                                        <p:strVal val="visible"/>
                                      </p:to>
                                    </p:set>
                                    <p:animEffect transition="in" filter="wipe(left)">
                                      <p:cBhvr>
                                        <p:cTn id="42" dur="300"/>
                                        <p:tgtEl>
                                          <p:spTgt spid="74767"/>
                                        </p:tgtEl>
                                      </p:cBhvr>
                                    </p:animEffect>
                                  </p:childTnLst>
                                </p:cTn>
                              </p:par>
                            </p:childTnLst>
                          </p:cTn>
                        </p:par>
                        <p:par>
                          <p:cTn id="43" fill="hold">
                            <p:stCondLst>
                              <p:cond delay="2400"/>
                            </p:stCondLst>
                            <p:childTnLst>
                              <p:par>
                                <p:cTn id="44" presetID="22" presetClass="entr" presetSubtype="8" fill="hold" grpId="0" nodeType="afterEffect">
                                  <p:stCondLst>
                                    <p:cond delay="0"/>
                                  </p:stCondLst>
                                  <p:iterate type="wd">
                                    <p:tmPct val="100000"/>
                                  </p:iterate>
                                  <p:childTnLst>
                                    <p:set>
                                      <p:cBhvr>
                                        <p:cTn id="45" dur="1" fill="hold">
                                          <p:stCondLst>
                                            <p:cond delay="0"/>
                                          </p:stCondLst>
                                        </p:cTn>
                                        <p:tgtEl>
                                          <p:spTgt spid="19"/>
                                        </p:tgtEl>
                                        <p:attrNameLst>
                                          <p:attrName>style.visibility</p:attrName>
                                        </p:attrNameLst>
                                      </p:cBhvr>
                                      <p:to>
                                        <p:strVal val="visible"/>
                                      </p:to>
                                    </p:set>
                                    <p:animEffect transition="in" filter="wipe(left)">
                                      <p:cBhvr>
                                        <p:cTn id="46" dur="3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20"/>
                                        </p:tgtEl>
                                        <p:attrNameLst>
                                          <p:attrName>style.visibility</p:attrName>
                                        </p:attrNameLst>
                                      </p:cBhvr>
                                      <p:to>
                                        <p:strVal val="visible"/>
                                      </p:to>
                                    </p:set>
                                    <p:animEffect transition="in" filter="wipe(left)">
                                      <p:cBhvr>
                                        <p:cTn id="51" dur="3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iterate type="wd">
                                    <p:tmPct val="10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3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17" presetClass="entr" presetSubtype="8"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ppt_x</p:attrName>
                                        </p:attrNameLst>
                                      </p:cBhvr>
                                      <p:tavLst>
                                        <p:tav tm="0">
                                          <p:val>
                                            <p:strVal val="#ppt_x-#ppt_w/2"/>
                                          </p:val>
                                        </p:tav>
                                        <p:tav tm="100000">
                                          <p:val>
                                            <p:strVal val="#ppt_x"/>
                                          </p:val>
                                        </p:tav>
                                      </p:tavLst>
                                    </p:anim>
                                    <p:anim calcmode="lin" valueType="num">
                                      <p:cBhvr>
                                        <p:cTn id="62" dur="500" fill="hold"/>
                                        <p:tgtEl>
                                          <p:spTgt spid="23"/>
                                        </p:tgtEl>
                                        <p:attrNameLst>
                                          <p:attrName>ppt_y</p:attrName>
                                        </p:attrNameLst>
                                      </p:cBhvr>
                                      <p:tavLst>
                                        <p:tav tm="0">
                                          <p:val>
                                            <p:strVal val="#ppt_y"/>
                                          </p:val>
                                        </p:tav>
                                        <p:tav tm="100000">
                                          <p:val>
                                            <p:strVal val="#ppt_y"/>
                                          </p:val>
                                        </p:tav>
                                      </p:tavLst>
                                    </p:anim>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p:bldP spid="74758" grpId="0" autoUpdateAnimBg="0"/>
      <p:bldP spid="74759" grpId="0" autoUpdateAnimBg="0"/>
      <p:bldP spid="74760" grpId="0" autoUpdateAnimBg="0"/>
      <p:bldP spid="74765" grpId="0" autoUpdateAnimBg="0"/>
      <p:bldP spid="74766" grpId="0" autoUpdateAnimBg="0"/>
      <p:bldP spid="74767" grpId="0" autoUpdateAnimBg="0"/>
      <p:bldP spid="74768" grpId="0" autoUpdateAnimBg="0"/>
      <p:bldP spid="19" grpId="0" autoUpdateAnimBg="0"/>
      <p:bldP spid="20" grpId="0" autoUpdateAnimBg="0"/>
      <p:bldP spid="21" grpId="0" autoUpdateAnimBg="0"/>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F15994F4-BC55-460D-AC17-05D39A58871A}" type="slidenum">
              <a:rPr lang="en-US" altLang="zh-CN" sz="2100">
                <a:solidFill>
                  <a:srgbClr val="0000FF"/>
                </a:solidFill>
              </a:rPr>
            </a:fld>
            <a:endParaRPr lang="en-US" altLang="zh-CN" sz="2100">
              <a:solidFill>
                <a:srgbClr val="0000FF"/>
              </a:solidFill>
            </a:endParaRPr>
          </a:p>
        </p:txBody>
      </p:sp>
      <p:sp>
        <p:nvSpPr>
          <p:cNvPr id="9220" name="Text Box 4"/>
          <p:cNvSpPr txBox="1">
            <a:spLocks noChangeArrowheads="1"/>
          </p:cNvSpPr>
          <p:nvPr/>
        </p:nvSpPr>
        <p:spPr bwMode="auto">
          <a:xfrm>
            <a:off x="1144457" y="580036"/>
            <a:ext cx="4169564"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3.4.3  </a:t>
            </a:r>
            <a:r>
              <a:rPr lang="zh-CN" altLang="en-US" sz="2000" b="1" dirty="0">
                <a:latin typeface="宋体" panose="02010600030101010101" pitchFamily="2" charset="-122"/>
              </a:rPr>
              <a:t>配合的选用 </a:t>
            </a:r>
            <a:endParaRPr lang="zh-CN" altLang="en-US" sz="2000" b="1" dirty="0">
              <a:latin typeface="宋体" panose="02010600030101010101" pitchFamily="2" charset="-122"/>
            </a:endParaRPr>
          </a:p>
        </p:txBody>
      </p:sp>
      <p:sp>
        <p:nvSpPr>
          <p:cNvPr id="9223" name="Text Box 7"/>
          <p:cNvSpPr txBox="1">
            <a:spLocks noChangeArrowheads="1"/>
          </p:cNvSpPr>
          <p:nvPr/>
        </p:nvSpPr>
        <p:spPr bwMode="auto">
          <a:xfrm>
            <a:off x="3730979" y="1378118"/>
            <a:ext cx="294997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有 </a:t>
            </a:r>
            <a:r>
              <a:rPr lang="en-US" altLang="zh-CN" sz="2000" b="1" dirty="0"/>
              <a:t>— </a:t>
            </a:r>
            <a:r>
              <a:rPr lang="zh-CN" altLang="en-US" sz="2000" b="1" dirty="0"/>
              <a:t>选间隙配合</a:t>
            </a:r>
            <a:r>
              <a:rPr lang="zh-CN" altLang="en-US" sz="2000" dirty="0"/>
              <a:t> </a:t>
            </a:r>
            <a:endParaRPr lang="zh-CN" altLang="en-US" sz="2000" dirty="0"/>
          </a:p>
        </p:txBody>
      </p:sp>
      <p:sp>
        <p:nvSpPr>
          <p:cNvPr id="9229" name="Text Box 13"/>
          <p:cNvSpPr txBox="1">
            <a:spLocks noChangeArrowheads="1"/>
          </p:cNvSpPr>
          <p:nvPr/>
        </p:nvSpPr>
        <p:spPr bwMode="auto">
          <a:xfrm>
            <a:off x="1161949" y="1061300"/>
            <a:ext cx="4498187"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1.</a:t>
            </a:r>
            <a:r>
              <a:rPr lang="zh-CN" altLang="en-US" sz="2000" b="1" dirty="0">
                <a:latin typeface="宋体" panose="02010600030101010101" pitchFamily="2" charset="-122"/>
              </a:rPr>
              <a:t>配合</a:t>
            </a:r>
            <a:r>
              <a:rPr lang="zh-CN" altLang="en-US" sz="2000" b="1" dirty="0">
                <a:solidFill>
                  <a:srgbClr val="FF0000"/>
                </a:solidFill>
                <a:latin typeface="宋体" panose="02010600030101010101" pitchFamily="2" charset="-122"/>
              </a:rPr>
              <a:t>类别</a:t>
            </a:r>
            <a:r>
              <a:rPr lang="zh-CN" altLang="en-US" sz="2000" b="1" dirty="0">
                <a:latin typeface="宋体" panose="02010600030101010101" pitchFamily="2" charset="-122"/>
              </a:rPr>
              <a:t>的选用：</a:t>
            </a:r>
            <a:r>
              <a:rPr lang="zh-CN" altLang="en-US" sz="2000" b="1" dirty="0"/>
              <a:t> </a:t>
            </a:r>
            <a:endParaRPr lang="zh-CN" altLang="en-US" sz="2000" b="1" dirty="0"/>
          </a:p>
        </p:txBody>
      </p:sp>
      <p:sp>
        <p:nvSpPr>
          <p:cNvPr id="9230" name="Text Box 14"/>
          <p:cNvSpPr txBox="1">
            <a:spLocks noChangeArrowheads="1"/>
          </p:cNvSpPr>
          <p:nvPr/>
        </p:nvSpPr>
        <p:spPr bwMode="auto">
          <a:xfrm>
            <a:off x="1178647" y="2857928"/>
            <a:ext cx="3766763"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2.</a:t>
            </a:r>
            <a:r>
              <a:rPr lang="zh-CN" altLang="en-US" sz="2000" b="1" dirty="0">
                <a:latin typeface="宋体" panose="02010600030101010101" pitchFamily="2" charset="-122"/>
              </a:rPr>
              <a:t>配合</a:t>
            </a:r>
            <a:r>
              <a:rPr lang="zh-CN" altLang="en-US" sz="2000" b="1" dirty="0">
                <a:solidFill>
                  <a:srgbClr val="FF0000"/>
                </a:solidFill>
                <a:latin typeface="宋体" panose="02010600030101010101" pitchFamily="2" charset="-122"/>
              </a:rPr>
              <a:t>种类（松紧）</a:t>
            </a:r>
            <a:r>
              <a:rPr lang="zh-CN" altLang="en-US" sz="2000" b="1" dirty="0">
                <a:latin typeface="宋体" panose="02010600030101010101" pitchFamily="2" charset="-122"/>
              </a:rPr>
              <a:t>的选用 </a:t>
            </a:r>
            <a:endParaRPr lang="zh-CN" altLang="en-US" sz="2000" b="1" dirty="0">
              <a:latin typeface="宋体" panose="02010600030101010101" pitchFamily="2" charset="-122"/>
            </a:endParaRPr>
          </a:p>
        </p:txBody>
      </p:sp>
      <p:sp>
        <p:nvSpPr>
          <p:cNvPr id="9231" name="Text Box 15"/>
          <p:cNvSpPr txBox="1">
            <a:spLocks noChangeArrowheads="1"/>
          </p:cNvSpPr>
          <p:nvPr/>
        </p:nvSpPr>
        <p:spPr bwMode="auto">
          <a:xfrm>
            <a:off x="1001582" y="3205266"/>
            <a:ext cx="3830425"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latin typeface="宋体" panose="02010600030101010101" pitchFamily="2" charset="-122"/>
              </a:rPr>
              <a:t>（</a:t>
            </a:r>
            <a:r>
              <a:rPr lang="en-US" altLang="zh-CN" sz="2000" b="1" dirty="0">
                <a:latin typeface="宋体" panose="02010600030101010101" pitchFamily="2" charset="-122"/>
              </a:rPr>
              <a:t>1</a:t>
            </a:r>
            <a:r>
              <a:rPr lang="zh-CN" altLang="en-US" sz="2000" b="1" dirty="0">
                <a:latin typeface="宋体" panose="02010600030101010101" pitchFamily="2" charset="-122"/>
              </a:rPr>
              <a:t>）选用方法 </a:t>
            </a:r>
            <a:endParaRPr lang="zh-CN" altLang="en-US" sz="2000" b="1" dirty="0">
              <a:latin typeface="宋体" panose="02010600030101010101" pitchFamily="2" charset="-122"/>
            </a:endParaRPr>
          </a:p>
        </p:txBody>
      </p:sp>
      <p:sp>
        <p:nvSpPr>
          <p:cNvPr id="9235" name="Text Box 19"/>
          <p:cNvSpPr txBox="1">
            <a:spLocks noChangeArrowheads="1"/>
          </p:cNvSpPr>
          <p:nvPr/>
        </p:nvSpPr>
        <p:spPr bwMode="auto">
          <a:xfrm>
            <a:off x="4602510" y="1820706"/>
            <a:ext cx="4225176"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间隙配合：只是为了装配</a:t>
            </a:r>
            <a:r>
              <a:rPr lang="zh-CN" altLang="en-US" sz="2000" b="1" dirty="0" smtClean="0"/>
              <a:t>方便</a:t>
            </a:r>
            <a:endParaRPr lang="zh-CN" altLang="en-US" sz="2000" dirty="0"/>
          </a:p>
        </p:txBody>
      </p:sp>
      <p:sp>
        <p:nvSpPr>
          <p:cNvPr id="9237" name="Text Box 21"/>
          <p:cNvSpPr txBox="1">
            <a:spLocks noChangeArrowheads="1"/>
          </p:cNvSpPr>
          <p:nvPr/>
        </p:nvSpPr>
        <p:spPr bwMode="auto">
          <a:xfrm>
            <a:off x="4604863" y="2178970"/>
            <a:ext cx="4801904"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过盈配合：传递大的扭矩</a:t>
            </a:r>
            <a:r>
              <a:rPr lang="en-US" altLang="zh-CN" sz="2000" b="1" dirty="0"/>
              <a:t>,</a:t>
            </a:r>
            <a:r>
              <a:rPr lang="zh-CN" altLang="en-US" sz="2000" b="1" dirty="0"/>
              <a:t>又不要求</a:t>
            </a:r>
            <a:r>
              <a:rPr lang="zh-CN" altLang="en-US" sz="2000" b="1" dirty="0" smtClean="0"/>
              <a:t>拆卸</a:t>
            </a:r>
            <a:endParaRPr lang="zh-CN" altLang="en-US" sz="2000" dirty="0"/>
          </a:p>
        </p:txBody>
      </p:sp>
      <p:sp>
        <p:nvSpPr>
          <p:cNvPr id="9238" name="Text Box 22"/>
          <p:cNvSpPr txBox="1">
            <a:spLocks noChangeArrowheads="1"/>
          </p:cNvSpPr>
          <p:nvPr/>
        </p:nvSpPr>
        <p:spPr bwMode="auto">
          <a:xfrm>
            <a:off x="4604863" y="2529640"/>
            <a:ext cx="4848610"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过渡配合：传递一定的扭矩</a:t>
            </a:r>
            <a:r>
              <a:rPr lang="en-US" altLang="zh-CN" sz="2000" b="1" dirty="0"/>
              <a:t>,</a:t>
            </a:r>
            <a:r>
              <a:rPr lang="zh-CN" altLang="en-US" sz="2000" b="1" dirty="0"/>
              <a:t>又能够</a:t>
            </a:r>
            <a:r>
              <a:rPr lang="zh-CN" altLang="en-US" sz="2000" b="1" dirty="0" smtClean="0"/>
              <a:t>拆卸</a:t>
            </a:r>
            <a:endParaRPr lang="zh-CN" altLang="en-US" sz="2000" dirty="0"/>
          </a:p>
        </p:txBody>
      </p:sp>
      <p:sp>
        <p:nvSpPr>
          <p:cNvPr id="9239" name="Text Box 23"/>
          <p:cNvSpPr txBox="1">
            <a:spLocks noChangeArrowheads="1"/>
          </p:cNvSpPr>
          <p:nvPr/>
        </p:nvSpPr>
        <p:spPr bwMode="auto">
          <a:xfrm>
            <a:off x="660685" y="3561908"/>
            <a:ext cx="8302340" cy="1020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sz="2000" b="1" dirty="0">
                <a:latin typeface="宋体" panose="02010600030101010101" pitchFamily="2" charset="-122"/>
              </a:rPr>
              <a:t>   </a:t>
            </a:r>
            <a:r>
              <a:rPr lang="en-US" altLang="zh-CN" sz="2000" b="1" dirty="0" smtClean="0">
                <a:latin typeface="宋体" panose="02010600030101010101" pitchFamily="2" charset="-122"/>
              </a:rPr>
              <a:t> ① </a:t>
            </a:r>
            <a:r>
              <a:rPr lang="zh-CN" altLang="en-US" sz="2000" b="1" dirty="0">
                <a:solidFill>
                  <a:srgbClr val="FF0000"/>
                </a:solidFill>
              </a:rPr>
              <a:t>计算法</a:t>
            </a:r>
            <a:r>
              <a:rPr lang="en-US" altLang="zh-CN" sz="2000" b="1" dirty="0"/>
              <a:t>:</a:t>
            </a:r>
            <a:r>
              <a:rPr lang="zh-CN" altLang="en-US" sz="2000" b="1" dirty="0"/>
              <a:t>可用于滑动轴承的</a:t>
            </a:r>
            <a:r>
              <a:rPr lang="zh-CN" altLang="en-US" sz="2000" b="1" dirty="0">
                <a:solidFill>
                  <a:srgbClr val="FF0000"/>
                </a:solidFill>
              </a:rPr>
              <a:t>间隙配合</a:t>
            </a:r>
            <a:r>
              <a:rPr lang="zh-CN" altLang="en-US" sz="2000" b="1" dirty="0"/>
              <a:t>。根据液体润滑理论计算允许的最小间隙，从标准中选择适当的间隙配合种类。</a:t>
            </a:r>
            <a:endParaRPr lang="zh-CN" altLang="en-US" sz="2000" b="1" dirty="0">
              <a:solidFill>
                <a:srgbClr val="FF0000"/>
              </a:solidFill>
            </a:endParaRPr>
          </a:p>
        </p:txBody>
      </p:sp>
      <p:sp>
        <p:nvSpPr>
          <p:cNvPr id="9245" name="Rectangle 29"/>
          <p:cNvSpPr>
            <a:spLocks noChangeArrowheads="1"/>
          </p:cNvSpPr>
          <p:nvPr/>
        </p:nvSpPr>
        <p:spPr bwMode="auto">
          <a:xfrm>
            <a:off x="670664" y="4401615"/>
            <a:ext cx="8292361" cy="1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p>
            <a:pPr>
              <a:lnSpc>
                <a:spcPct val="150000"/>
              </a:lnSpc>
              <a:spcBef>
                <a:spcPct val="50000"/>
              </a:spcBef>
            </a:pPr>
            <a:r>
              <a:rPr lang="en-US" altLang="zh-CN" b="1" dirty="0"/>
              <a:t>         </a:t>
            </a:r>
            <a:r>
              <a:rPr lang="zh-CN" altLang="en-US" b="1" dirty="0"/>
              <a:t>计算法也可用于靠过盈传递负荷的</a:t>
            </a:r>
            <a:r>
              <a:rPr lang="zh-CN" altLang="en-US" b="1" dirty="0">
                <a:solidFill>
                  <a:srgbClr val="FF0000"/>
                </a:solidFill>
              </a:rPr>
              <a:t>过盈配合。</a:t>
            </a:r>
            <a:r>
              <a:rPr lang="zh-CN" altLang="en-US" b="1" dirty="0"/>
              <a:t>根据要传递负荷的大小，按弹塑性变形理论，计算出所需的最小过盈，从标准中选择适当的过盈配合。再按此验算最大过盈是否使工件材料破坏。</a:t>
            </a:r>
            <a:endParaRPr lang="zh-CN" altLang="en-US" b="1"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23032" y="1428141"/>
            <a:ext cx="2637061" cy="1098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1356" y="1854027"/>
            <a:ext cx="925936" cy="983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20">
                                            <p:txEl>
                                              <p:pRg st="0" end="0"/>
                                            </p:txEl>
                                          </p:spTgt>
                                        </p:tgtEl>
                                        <p:attrNameLst>
                                          <p:attrName>style.visibility</p:attrName>
                                        </p:attrNameLst>
                                      </p:cBhvr>
                                      <p:to>
                                        <p:strVal val="visible"/>
                                      </p:to>
                                    </p:set>
                                    <p:animEffect transition="in" filter="wipe(left)">
                                      <p:cBhvr>
                                        <p:cTn id="7" dur="300"/>
                                        <p:tgtEl>
                                          <p:spTgt spid="92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29">
                                            <p:txEl>
                                              <p:pRg st="0" end="0"/>
                                            </p:txEl>
                                          </p:spTgt>
                                        </p:tgtEl>
                                        <p:attrNameLst>
                                          <p:attrName>style.visibility</p:attrName>
                                        </p:attrNameLst>
                                      </p:cBhvr>
                                      <p:to>
                                        <p:strVal val="visible"/>
                                      </p:to>
                                    </p:set>
                                    <p:animEffect transition="in" filter="wipe(left)">
                                      <p:cBhvr>
                                        <p:cTn id="12" dur="300"/>
                                        <p:tgtEl>
                                          <p:spTgt spid="92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1922"/>
                                        </p:tgtEl>
                                        <p:attrNameLst>
                                          <p:attrName>style.visibility</p:attrName>
                                        </p:attrNameLst>
                                      </p:cBhvr>
                                      <p:to>
                                        <p:strVal val="visible"/>
                                      </p:to>
                                    </p:set>
                                    <p:animEffect transition="in" filter="wipe(left)">
                                      <p:cBhvr>
                                        <p:cTn id="17" dur="500"/>
                                        <p:tgtEl>
                                          <p:spTgt spid="819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23"/>
                                        </p:tgtEl>
                                        <p:attrNameLst>
                                          <p:attrName>style.visibility</p:attrName>
                                        </p:attrNameLst>
                                      </p:cBhvr>
                                      <p:to>
                                        <p:strVal val="visible"/>
                                      </p:to>
                                    </p:set>
                                    <p:animEffect transition="in" filter="wipe(left)">
                                      <p:cBhvr>
                                        <p:cTn id="22" dur="2000"/>
                                        <p:tgtEl>
                                          <p:spTgt spid="92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1923"/>
                                        </p:tgtEl>
                                        <p:attrNameLst>
                                          <p:attrName>style.visibility</p:attrName>
                                        </p:attrNameLst>
                                      </p:cBhvr>
                                      <p:to>
                                        <p:strVal val="visible"/>
                                      </p:to>
                                    </p:set>
                                    <p:animEffect transition="in" filter="wipe(left)">
                                      <p:cBhvr>
                                        <p:cTn id="27" dur="500"/>
                                        <p:tgtEl>
                                          <p:spTgt spid="819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235"/>
                                        </p:tgtEl>
                                        <p:attrNameLst>
                                          <p:attrName>style.visibility</p:attrName>
                                        </p:attrNameLst>
                                      </p:cBhvr>
                                      <p:to>
                                        <p:strVal val="visible"/>
                                      </p:to>
                                    </p:set>
                                    <p:animEffect transition="in" filter="wipe(left)">
                                      <p:cBhvr>
                                        <p:cTn id="32" dur="300"/>
                                        <p:tgtEl>
                                          <p:spTgt spid="92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237"/>
                                        </p:tgtEl>
                                        <p:attrNameLst>
                                          <p:attrName>style.visibility</p:attrName>
                                        </p:attrNameLst>
                                      </p:cBhvr>
                                      <p:to>
                                        <p:strVal val="visible"/>
                                      </p:to>
                                    </p:set>
                                    <p:animEffect transition="in" filter="wipe(left)">
                                      <p:cBhvr>
                                        <p:cTn id="37" dur="300"/>
                                        <p:tgtEl>
                                          <p:spTgt spid="92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238"/>
                                        </p:tgtEl>
                                        <p:attrNameLst>
                                          <p:attrName>style.visibility</p:attrName>
                                        </p:attrNameLst>
                                      </p:cBhvr>
                                      <p:to>
                                        <p:strVal val="visible"/>
                                      </p:to>
                                    </p:set>
                                    <p:animEffect transition="in" filter="wipe(left)">
                                      <p:cBhvr>
                                        <p:cTn id="42" dur="300"/>
                                        <p:tgtEl>
                                          <p:spTgt spid="923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9230">
                                            <p:txEl>
                                              <p:pRg st="0" end="0"/>
                                            </p:txEl>
                                          </p:spTgt>
                                        </p:tgtEl>
                                        <p:attrNameLst>
                                          <p:attrName>style.visibility</p:attrName>
                                        </p:attrNameLst>
                                      </p:cBhvr>
                                      <p:to>
                                        <p:strVal val="visible"/>
                                      </p:to>
                                    </p:set>
                                    <p:animEffect transition="in" filter="wipe(left)">
                                      <p:cBhvr>
                                        <p:cTn id="47" dur="300"/>
                                        <p:tgtEl>
                                          <p:spTgt spid="923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9231">
                                            <p:txEl>
                                              <p:pRg st="0" end="0"/>
                                            </p:txEl>
                                          </p:spTgt>
                                        </p:tgtEl>
                                        <p:attrNameLst>
                                          <p:attrName>style.visibility</p:attrName>
                                        </p:attrNameLst>
                                      </p:cBhvr>
                                      <p:to>
                                        <p:strVal val="visible"/>
                                      </p:to>
                                    </p:set>
                                    <p:animEffect transition="in" filter="wipe(left)">
                                      <p:cBhvr>
                                        <p:cTn id="52" dur="300"/>
                                        <p:tgtEl>
                                          <p:spTgt spid="923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9239"/>
                                        </p:tgtEl>
                                        <p:attrNameLst>
                                          <p:attrName>style.visibility</p:attrName>
                                        </p:attrNameLst>
                                      </p:cBhvr>
                                      <p:to>
                                        <p:strVal val="visible"/>
                                      </p:to>
                                    </p:set>
                                    <p:animEffect transition="in" filter="wipe(left)">
                                      <p:cBhvr>
                                        <p:cTn id="57" dur="300"/>
                                        <p:tgtEl>
                                          <p:spTgt spid="92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9245"/>
                                        </p:tgtEl>
                                        <p:attrNameLst>
                                          <p:attrName>style.visibility</p:attrName>
                                        </p:attrNameLst>
                                      </p:cBhvr>
                                      <p:to>
                                        <p:strVal val="visible"/>
                                      </p:to>
                                    </p:set>
                                    <p:animEffect transition="in" filter="wipe(left)">
                                      <p:cBhvr>
                                        <p:cTn id="62" dur="2000"/>
                                        <p:tgtEl>
                                          <p:spTgt spid="9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utoUpdateAnimBg="0" build="p"/>
      <p:bldP spid="9223" grpId="0"/>
      <p:bldP spid="9229" grpId="0" autoUpdateAnimBg="0" build="p"/>
      <p:bldP spid="9230" grpId="0" autoUpdateAnimBg="0" build="p"/>
      <p:bldP spid="9231" grpId="0" autoUpdateAnimBg="0" build="p"/>
      <p:bldP spid="9235" grpId="0" autoUpdateAnimBg="0"/>
      <p:bldP spid="9237" grpId="0" autoUpdateAnimBg="0"/>
      <p:bldP spid="9238" grpId="0" autoUpdateAnimBg="0"/>
      <p:bldP spid="9239" grpId="0" autoUpdateAnimBg="0"/>
      <p:bldP spid="92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AEA0F1B9-0ECA-4971-A154-3A488748DB2A}" type="slidenum">
              <a:rPr lang="en-US" altLang="zh-CN" sz="2100">
                <a:solidFill>
                  <a:srgbClr val="0000FF"/>
                </a:solidFill>
              </a:rPr>
            </a:fld>
            <a:endParaRPr lang="en-US" altLang="zh-CN" sz="2100">
              <a:solidFill>
                <a:srgbClr val="0000FF"/>
              </a:solidFill>
            </a:endParaRPr>
          </a:p>
        </p:txBody>
      </p:sp>
      <p:sp>
        <p:nvSpPr>
          <p:cNvPr id="110596" name="Text Box 4"/>
          <p:cNvSpPr txBox="1">
            <a:spLocks noChangeArrowheads="1"/>
          </p:cNvSpPr>
          <p:nvPr/>
        </p:nvSpPr>
        <p:spPr bwMode="auto">
          <a:xfrm>
            <a:off x="787545" y="2227006"/>
            <a:ext cx="8407482" cy="1758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b="1" dirty="0">
                <a:latin typeface="宋体" panose="02010600030101010101" pitchFamily="2" charset="-122"/>
              </a:rPr>
              <a:t>     </a:t>
            </a:r>
            <a:r>
              <a:rPr lang="en-US" altLang="zh-CN" b="1" dirty="0" smtClean="0">
                <a:latin typeface="宋体" panose="02010600030101010101" pitchFamily="2" charset="-122"/>
              </a:rPr>
              <a:t>② </a:t>
            </a:r>
            <a:r>
              <a:rPr lang="zh-CN" altLang="en-US" b="1" dirty="0">
                <a:solidFill>
                  <a:srgbClr val="FF0000"/>
                </a:solidFill>
              </a:rPr>
              <a:t>试验法</a:t>
            </a:r>
            <a:r>
              <a:rPr lang="en-US" altLang="zh-CN" b="1" dirty="0"/>
              <a:t>: </a:t>
            </a:r>
            <a:r>
              <a:rPr lang="zh-CN" altLang="en-US" b="1" dirty="0"/>
              <a:t>主要用于重要的、关键性配合。如机车车轴与车轮的配合，就是用试验法确定配合的。用试验法确定配合比较可靠，但需做很多试验，成本较高。</a:t>
            </a:r>
            <a:endParaRPr lang="zh-CN" altLang="en-US" b="1" dirty="0"/>
          </a:p>
        </p:txBody>
      </p:sp>
      <p:sp>
        <p:nvSpPr>
          <p:cNvPr id="110597" name="Text Box 5"/>
          <p:cNvSpPr txBox="1">
            <a:spLocks noChangeArrowheads="1"/>
          </p:cNvSpPr>
          <p:nvPr/>
        </p:nvSpPr>
        <p:spPr bwMode="auto">
          <a:xfrm>
            <a:off x="730856" y="3954332"/>
            <a:ext cx="8464171" cy="120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spcBef>
                <a:spcPct val="50000"/>
              </a:spcBef>
            </a:pPr>
            <a:r>
              <a:rPr lang="en-US" altLang="zh-CN" b="1" dirty="0">
                <a:solidFill>
                  <a:srgbClr val="FF0000"/>
                </a:solidFill>
                <a:latin typeface="宋体" panose="02010600030101010101" pitchFamily="2" charset="-122"/>
              </a:rPr>
              <a:t>   </a:t>
            </a:r>
            <a:r>
              <a:rPr lang="en-US" altLang="zh-CN" b="1" dirty="0" smtClean="0">
                <a:solidFill>
                  <a:srgbClr val="FF0000"/>
                </a:solidFill>
                <a:latin typeface="宋体" panose="02010600030101010101" pitchFamily="2" charset="-122"/>
              </a:rPr>
              <a:t>  </a:t>
            </a:r>
            <a:r>
              <a:rPr lang="en-US" altLang="zh-CN" b="1" dirty="0">
                <a:latin typeface="宋体" panose="02010600030101010101" pitchFamily="2" charset="-122"/>
              </a:rPr>
              <a:t>③</a:t>
            </a:r>
            <a:r>
              <a:rPr lang="en-US" altLang="zh-CN" b="1" dirty="0">
                <a:solidFill>
                  <a:srgbClr val="FF0000"/>
                </a:solidFill>
                <a:latin typeface="宋体" panose="02010600030101010101" pitchFamily="2" charset="-122"/>
              </a:rPr>
              <a:t> </a:t>
            </a:r>
            <a:r>
              <a:rPr lang="zh-CN" altLang="en-US" b="1" dirty="0">
                <a:solidFill>
                  <a:srgbClr val="FF0000"/>
                </a:solidFill>
              </a:rPr>
              <a:t>类比法：</a:t>
            </a:r>
            <a:r>
              <a:rPr lang="zh-CN" altLang="en-US" b="1" dirty="0"/>
              <a:t>是以经过生产验证的且类似的机械、结构和零部件为样板来选配合种类。</a:t>
            </a:r>
            <a:endParaRPr lang="zh-CN" altLang="en-US" b="1" dirty="0"/>
          </a:p>
        </p:txBody>
      </p:sp>
      <p:sp>
        <p:nvSpPr>
          <p:cNvPr id="110598" name="Text Box 6"/>
          <p:cNvSpPr txBox="1">
            <a:spLocks noChangeArrowheads="1"/>
          </p:cNvSpPr>
          <p:nvPr/>
        </p:nvSpPr>
        <p:spPr bwMode="auto">
          <a:xfrm>
            <a:off x="979296" y="5188321"/>
            <a:ext cx="7635263" cy="539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solidFill>
                  <a:srgbClr val="FF0000"/>
                </a:solidFill>
              </a:rPr>
              <a:t>类比法</a:t>
            </a:r>
            <a:r>
              <a:rPr lang="zh-CN" altLang="en-US" b="1" dirty="0"/>
              <a:t>是确定机械和仪器配合种类</a:t>
            </a:r>
            <a:r>
              <a:rPr lang="zh-CN" altLang="en-US" b="1" dirty="0">
                <a:solidFill>
                  <a:srgbClr val="FF0000"/>
                </a:solidFill>
              </a:rPr>
              <a:t>最常用 的方法</a:t>
            </a:r>
            <a:r>
              <a:rPr lang="zh-CN" altLang="en-US" b="1" dirty="0"/>
              <a:t>。</a:t>
            </a:r>
            <a:endParaRPr lang="zh-CN" altLang="en-US" b="1" dirty="0"/>
          </a:p>
        </p:txBody>
      </p:sp>
      <p:sp>
        <p:nvSpPr>
          <p:cNvPr id="6" name="Rectangle 30"/>
          <p:cNvSpPr>
            <a:spLocks noChangeArrowheads="1"/>
          </p:cNvSpPr>
          <p:nvPr/>
        </p:nvSpPr>
        <p:spPr bwMode="auto">
          <a:xfrm>
            <a:off x="979297" y="510553"/>
            <a:ext cx="7802754" cy="1736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p>
            <a:pPr>
              <a:lnSpc>
                <a:spcPct val="150000"/>
              </a:lnSpc>
              <a:spcBef>
                <a:spcPct val="50000"/>
              </a:spcBef>
            </a:pPr>
            <a:r>
              <a:rPr lang="en-US" altLang="zh-CN" b="1" dirty="0"/>
              <a:t>       </a:t>
            </a:r>
            <a:r>
              <a:rPr lang="en-US" altLang="zh-CN" b="1" dirty="0" smtClean="0"/>
              <a:t>   </a:t>
            </a:r>
            <a:r>
              <a:rPr lang="zh-CN" altLang="en-US" sz="2400" b="1" dirty="0"/>
              <a:t>由于影响配合间隙和</a:t>
            </a:r>
            <a:r>
              <a:rPr lang="zh-CN" altLang="en-US" sz="2400" b="1" dirty="0" smtClean="0"/>
              <a:t>过盈的</a:t>
            </a:r>
            <a:r>
              <a:rPr lang="zh-CN" altLang="en-US" sz="2400" b="1" dirty="0"/>
              <a:t>因素很多，理论计算是近似的，对于重要的配合还需要经过</a:t>
            </a:r>
            <a:r>
              <a:rPr lang="zh-CN" altLang="en-US" sz="2400" b="1" dirty="0" smtClean="0"/>
              <a:t>试验才能最后确定过盈配合的。</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0596"/>
                                        </p:tgtEl>
                                        <p:attrNameLst>
                                          <p:attrName>style.visibility</p:attrName>
                                        </p:attrNameLst>
                                      </p:cBhvr>
                                      <p:to>
                                        <p:strVal val="visible"/>
                                      </p:to>
                                    </p:set>
                                    <p:animEffect transition="in" filter="wipe(left)">
                                      <p:cBhvr>
                                        <p:cTn id="12" dur="300"/>
                                        <p:tgtEl>
                                          <p:spTgt spid="11059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0597"/>
                                        </p:tgtEl>
                                        <p:attrNameLst>
                                          <p:attrName>style.visibility</p:attrName>
                                        </p:attrNameLst>
                                      </p:cBhvr>
                                      <p:to>
                                        <p:strVal val="visible"/>
                                      </p:to>
                                    </p:set>
                                    <p:animEffect transition="in" filter="wipe(left)">
                                      <p:cBhvr>
                                        <p:cTn id="17" dur="300"/>
                                        <p:tgtEl>
                                          <p:spTgt spid="11059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0598"/>
                                        </p:tgtEl>
                                        <p:attrNameLst>
                                          <p:attrName>style.visibility</p:attrName>
                                        </p:attrNameLst>
                                      </p:cBhvr>
                                      <p:to>
                                        <p:strVal val="visible"/>
                                      </p:to>
                                    </p:set>
                                    <p:animEffect transition="in" filter="wipe(left)">
                                      <p:cBhvr>
                                        <p:cTn id="22" dur="300"/>
                                        <p:tgtEl>
                                          <p:spTgt spid="110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utoUpdateAnimBg="0"/>
      <p:bldP spid="110597" grpId="0" autoUpdateAnimBg="0"/>
      <p:bldP spid="110598" grpId="0" autoUpdateAnimBg="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E781FF1B-0178-41DB-862A-F578C5C607E8}" type="slidenum">
              <a:rPr lang="en-US" altLang="zh-CN" sz="2100">
                <a:solidFill>
                  <a:srgbClr val="0000FF"/>
                </a:solidFill>
              </a:rPr>
            </a:fld>
            <a:endParaRPr lang="en-US" altLang="zh-CN" sz="2100">
              <a:solidFill>
                <a:srgbClr val="0000FF"/>
              </a:solidFill>
            </a:endParaRPr>
          </a:p>
        </p:txBody>
      </p:sp>
      <p:sp>
        <p:nvSpPr>
          <p:cNvPr id="2" name="矩形 1"/>
          <p:cNvSpPr/>
          <p:nvPr/>
        </p:nvSpPr>
        <p:spPr>
          <a:xfrm>
            <a:off x="1020564" y="163181"/>
            <a:ext cx="8052418" cy="400110"/>
          </a:xfrm>
          <a:prstGeom prst="rect">
            <a:avLst/>
          </a:prstGeom>
        </p:spPr>
        <p:txBody>
          <a:bodyPr wrap="square">
            <a:spAutoFit/>
          </a:bodyPr>
          <a:lstStyle/>
          <a:p>
            <a:r>
              <a:rPr lang="en-US" altLang="zh-CN" b="1" dirty="0"/>
              <a:t>(2) </a:t>
            </a:r>
            <a:r>
              <a:rPr lang="zh-CN" altLang="en-US" b="1" dirty="0"/>
              <a:t>尽量选用国家标准推荐的优先、常用公差带及优先、常用配合</a:t>
            </a:r>
            <a:endParaRPr lang="zh-CN" altLang="en-US" b="1" dirty="0"/>
          </a:p>
        </p:txBody>
      </p:sp>
      <p:sp>
        <p:nvSpPr>
          <p:cNvPr id="3" name="矩形 2"/>
          <p:cNvSpPr/>
          <p:nvPr/>
        </p:nvSpPr>
        <p:spPr>
          <a:xfrm>
            <a:off x="394677" y="559687"/>
            <a:ext cx="8647220" cy="1323439"/>
          </a:xfrm>
          <a:prstGeom prst="rect">
            <a:avLst/>
          </a:prstGeom>
        </p:spPr>
        <p:txBody>
          <a:bodyPr wrap="square">
            <a:spAutoFit/>
          </a:bodyPr>
          <a:lstStyle/>
          <a:p>
            <a:r>
              <a:rPr lang="zh-CN" altLang="en-US" b="1" dirty="0" smtClean="0"/>
              <a:t>           在</a:t>
            </a:r>
            <a:r>
              <a:rPr lang="zh-CN" altLang="en-US" b="1" dirty="0"/>
              <a:t>选配合时</a:t>
            </a:r>
            <a:r>
              <a:rPr lang="en-US" altLang="zh-CN" b="1" dirty="0"/>
              <a:t>,</a:t>
            </a:r>
            <a:r>
              <a:rPr lang="zh-CN" altLang="en-US" b="1" dirty="0"/>
              <a:t>应考虑尽量采用</a:t>
            </a:r>
            <a:r>
              <a:rPr lang="en-US" altLang="zh-CN" b="1" dirty="0"/>
              <a:t>GB/ T 1800. 1—2020 </a:t>
            </a:r>
            <a:r>
              <a:rPr lang="zh-CN" altLang="en-US" b="1" dirty="0"/>
              <a:t>中规定的公差带与配合。因为</a:t>
            </a:r>
            <a:r>
              <a:rPr lang="en-US" altLang="zh-CN" b="1" dirty="0" smtClean="0"/>
              <a:t>20</a:t>
            </a:r>
            <a:r>
              <a:rPr lang="zh-CN" altLang="en-US" b="1" dirty="0" smtClean="0"/>
              <a:t>个</a:t>
            </a:r>
            <a:r>
              <a:rPr lang="zh-CN" altLang="en-US" b="1" dirty="0"/>
              <a:t>标准公差等级和</a:t>
            </a:r>
            <a:r>
              <a:rPr lang="en-US" altLang="zh-CN" b="1" dirty="0"/>
              <a:t>28 </a:t>
            </a:r>
            <a:r>
              <a:rPr lang="zh-CN" altLang="en-US" b="1" dirty="0"/>
              <a:t>种基本偏差可组成孔、轴各</a:t>
            </a:r>
            <a:r>
              <a:rPr lang="en-US" altLang="zh-CN" b="1" dirty="0"/>
              <a:t>500 </a:t>
            </a:r>
            <a:r>
              <a:rPr lang="zh-CN" altLang="en-US" b="1" dirty="0"/>
              <a:t>多种公差带</a:t>
            </a:r>
            <a:r>
              <a:rPr lang="en-US" altLang="zh-CN" b="1" dirty="0"/>
              <a:t>,</a:t>
            </a:r>
            <a:r>
              <a:rPr lang="zh-CN" altLang="en-US" b="1" dirty="0"/>
              <a:t>它们又可组成</a:t>
            </a:r>
            <a:r>
              <a:rPr lang="en-US" altLang="zh-CN" b="1" dirty="0"/>
              <a:t>(</a:t>
            </a:r>
            <a:r>
              <a:rPr lang="zh-CN" altLang="en-US" b="1" dirty="0"/>
              <a:t>近</a:t>
            </a:r>
            <a:r>
              <a:rPr lang="en-US" altLang="zh-CN" b="1" dirty="0"/>
              <a:t>30 </a:t>
            </a:r>
            <a:r>
              <a:rPr lang="zh-CN" altLang="en-US" b="1" dirty="0" smtClean="0"/>
              <a:t>万对</a:t>
            </a:r>
            <a:r>
              <a:rPr lang="en-US" altLang="zh-CN" b="1" dirty="0"/>
              <a:t>) </a:t>
            </a:r>
            <a:r>
              <a:rPr lang="zh-CN" altLang="en-US" b="1" dirty="0"/>
              <a:t>配合。这么多的公差带和配合若都使用</a:t>
            </a:r>
            <a:r>
              <a:rPr lang="en-US" altLang="zh-CN" b="1" dirty="0"/>
              <a:t>,</a:t>
            </a:r>
            <a:r>
              <a:rPr lang="zh-CN" altLang="en-US" b="1" dirty="0"/>
              <a:t>显然是不经济的</a:t>
            </a:r>
            <a:r>
              <a:rPr lang="zh-CN" altLang="en-US" b="1" dirty="0" smtClean="0"/>
              <a:t>。</a:t>
            </a:r>
            <a:endParaRPr lang="zh-CN" altLang="en-US" b="1" dirty="0"/>
          </a:p>
        </p:txBody>
      </p:sp>
      <p:sp>
        <p:nvSpPr>
          <p:cNvPr id="4" name="矩形 3"/>
          <p:cNvSpPr/>
          <p:nvPr/>
        </p:nvSpPr>
        <p:spPr>
          <a:xfrm>
            <a:off x="439045" y="1803224"/>
            <a:ext cx="8989039" cy="707886"/>
          </a:xfrm>
          <a:prstGeom prst="rect">
            <a:avLst/>
          </a:prstGeom>
        </p:spPr>
        <p:txBody>
          <a:bodyPr wrap="square">
            <a:spAutoFit/>
          </a:bodyPr>
          <a:lstStyle/>
          <a:p>
            <a:r>
              <a:rPr lang="zh-CN" altLang="en-US" b="1" dirty="0" smtClean="0"/>
              <a:t>         根据</a:t>
            </a:r>
            <a:r>
              <a:rPr lang="zh-CN" altLang="en-US" b="1" dirty="0"/>
              <a:t>一般机械产品的</a:t>
            </a:r>
            <a:r>
              <a:rPr lang="zh-CN" altLang="en-US" b="1" dirty="0" smtClean="0"/>
              <a:t>使用</a:t>
            </a:r>
            <a:r>
              <a:rPr lang="zh-CN" altLang="en-US" b="1" dirty="0"/>
              <a:t>需要</a:t>
            </a:r>
            <a:r>
              <a:rPr lang="en-US" altLang="zh-CN" b="1" dirty="0"/>
              <a:t>,</a:t>
            </a:r>
            <a:r>
              <a:rPr lang="zh-CN" altLang="en-US" b="1" dirty="0"/>
              <a:t>考虑零件、定值刀具和量具的规格统一</a:t>
            </a:r>
            <a:r>
              <a:rPr lang="en-US" altLang="zh-CN" b="1" dirty="0"/>
              <a:t>,</a:t>
            </a:r>
            <a:r>
              <a:rPr lang="zh-CN" altLang="en-US" b="1" dirty="0"/>
              <a:t>对孔规定了如图</a:t>
            </a:r>
            <a:r>
              <a:rPr lang="en-US" altLang="zh-CN" b="1" dirty="0"/>
              <a:t>3. 18 </a:t>
            </a:r>
            <a:r>
              <a:rPr lang="zh-CN" altLang="en-US" b="1" dirty="0"/>
              <a:t>所示</a:t>
            </a:r>
            <a:r>
              <a:rPr lang="en-US" altLang="zh-CN" b="1" dirty="0"/>
              <a:t>,</a:t>
            </a:r>
            <a:r>
              <a:rPr lang="zh-CN" altLang="en-US" b="1" dirty="0"/>
              <a:t>常用</a:t>
            </a:r>
            <a:r>
              <a:rPr lang="zh-CN" altLang="en-US" b="1" dirty="0" smtClean="0"/>
              <a:t>公差带</a:t>
            </a:r>
            <a:r>
              <a:rPr lang="en-US" altLang="zh-CN" b="1" dirty="0" smtClean="0"/>
              <a:t>45 </a:t>
            </a:r>
            <a:r>
              <a:rPr lang="zh-CN" altLang="en-US" b="1" dirty="0"/>
              <a:t>种</a:t>
            </a:r>
            <a:r>
              <a:rPr lang="en-US" altLang="zh-CN" b="1" dirty="0"/>
              <a:t>,</a:t>
            </a:r>
            <a:r>
              <a:rPr lang="zh-CN" altLang="en-US" b="1" dirty="0"/>
              <a:t>优先选用公差带</a:t>
            </a:r>
            <a:r>
              <a:rPr lang="en-US" altLang="zh-CN" b="1" dirty="0"/>
              <a:t>17 </a:t>
            </a:r>
            <a:r>
              <a:rPr lang="zh-CN" altLang="en-US" b="1" dirty="0"/>
              <a:t>种</a:t>
            </a:r>
            <a:r>
              <a:rPr lang="en-US" altLang="zh-CN" b="1" dirty="0"/>
              <a:t>(</a:t>
            </a:r>
            <a:r>
              <a:rPr lang="zh-CN" altLang="en-US" b="1" dirty="0"/>
              <a:t>框中</a:t>
            </a:r>
            <a:r>
              <a:rPr lang="en-US" altLang="zh-CN" b="1" dirty="0" smtClean="0"/>
              <a:t>)</a:t>
            </a:r>
            <a:r>
              <a:rPr lang="zh-CN" altLang="en-US" b="1" dirty="0" smtClean="0"/>
              <a:t>。</a:t>
            </a:r>
            <a:endParaRPr lang="zh-CN" altLang="en-US" b="1"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6325" y="2418248"/>
            <a:ext cx="6353175"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808378" y="4316534"/>
            <a:ext cx="8779507" cy="400110"/>
          </a:xfrm>
          <a:prstGeom prst="rect">
            <a:avLst/>
          </a:prstGeom>
        </p:spPr>
        <p:txBody>
          <a:bodyPr wrap="square">
            <a:spAutoFit/>
          </a:bodyPr>
          <a:lstStyle/>
          <a:p>
            <a:r>
              <a:rPr lang="zh-CN" altLang="en-US" b="1" dirty="0"/>
              <a:t>对轴规定了如图</a:t>
            </a:r>
            <a:r>
              <a:rPr lang="en-US" altLang="zh-CN" b="1" dirty="0"/>
              <a:t>3. 19 </a:t>
            </a:r>
            <a:r>
              <a:rPr lang="zh-CN" altLang="en-US" b="1" dirty="0"/>
              <a:t>所示</a:t>
            </a:r>
            <a:r>
              <a:rPr lang="en-US" altLang="zh-CN" b="1" dirty="0"/>
              <a:t>,</a:t>
            </a:r>
            <a:r>
              <a:rPr lang="zh-CN" altLang="en-US" b="1" dirty="0"/>
              <a:t>常用公差带</a:t>
            </a:r>
            <a:r>
              <a:rPr lang="en-US" altLang="zh-CN" b="1" dirty="0"/>
              <a:t>50 </a:t>
            </a:r>
            <a:r>
              <a:rPr lang="zh-CN" altLang="en-US" b="1" dirty="0"/>
              <a:t>种</a:t>
            </a:r>
            <a:r>
              <a:rPr lang="en-US" altLang="zh-CN" b="1" dirty="0"/>
              <a:t>,</a:t>
            </a:r>
            <a:r>
              <a:rPr lang="zh-CN" altLang="en-US" b="1" dirty="0"/>
              <a:t>优先选用公差带</a:t>
            </a:r>
            <a:r>
              <a:rPr lang="en-US" altLang="zh-CN" b="1" dirty="0"/>
              <a:t>17 </a:t>
            </a:r>
            <a:r>
              <a:rPr lang="zh-CN" altLang="en-US" b="1" dirty="0"/>
              <a:t>种</a:t>
            </a:r>
            <a:r>
              <a:rPr lang="en-US" altLang="zh-CN" b="1" dirty="0"/>
              <a:t>(</a:t>
            </a:r>
            <a:r>
              <a:rPr lang="zh-CN" altLang="en-US" b="1" dirty="0"/>
              <a:t>框中</a:t>
            </a:r>
            <a:r>
              <a:rPr lang="en-US" altLang="zh-CN" b="1" dirty="0"/>
              <a:t>)</a:t>
            </a:r>
            <a:r>
              <a:rPr lang="zh-CN" altLang="en-US" b="1" dirty="0"/>
              <a:t>。</a:t>
            </a:r>
            <a:endParaRPr lang="zh-CN" altLang="en-US" dirty="0"/>
          </a:p>
        </p:txBody>
      </p:sp>
      <p:pic>
        <p:nvPicPr>
          <p:cNvPr id="819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9312" y="4654311"/>
            <a:ext cx="645795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82151976-6DB5-4EAC-9FF5-2557097806F9}" type="slidenum">
              <a:rPr lang="en-US" altLang="zh-CN" sz="2100">
                <a:solidFill>
                  <a:srgbClr val="0000FF"/>
                </a:solidFill>
              </a:rPr>
            </a:fld>
            <a:endParaRPr lang="en-US" altLang="zh-CN" sz="2100" dirty="0">
              <a:solidFill>
                <a:srgbClr val="0000FF"/>
              </a:solidFill>
            </a:endParaRPr>
          </a:p>
        </p:txBody>
      </p:sp>
      <p:sp>
        <p:nvSpPr>
          <p:cNvPr id="8" name="矩形 7"/>
          <p:cNvSpPr/>
          <p:nvPr/>
        </p:nvSpPr>
        <p:spPr>
          <a:xfrm>
            <a:off x="470136" y="302224"/>
            <a:ext cx="8984582" cy="707886"/>
          </a:xfrm>
          <a:prstGeom prst="rect">
            <a:avLst/>
          </a:prstGeom>
        </p:spPr>
        <p:txBody>
          <a:bodyPr wrap="square">
            <a:spAutoFit/>
          </a:bodyPr>
          <a:lstStyle/>
          <a:p>
            <a:r>
              <a:rPr lang="zh-CN" altLang="en-US" b="1" dirty="0" smtClean="0"/>
              <a:t>         在</a:t>
            </a:r>
            <a:r>
              <a:rPr lang="zh-CN" altLang="en-US" b="1" dirty="0"/>
              <a:t>孔、轴的公差带中</a:t>
            </a:r>
            <a:r>
              <a:rPr lang="en-US" altLang="zh-CN" b="1" dirty="0"/>
              <a:t>,</a:t>
            </a:r>
            <a:r>
              <a:rPr lang="zh-CN" altLang="en-US" b="1" dirty="0"/>
              <a:t>又组成了如图</a:t>
            </a:r>
            <a:r>
              <a:rPr lang="en-US" altLang="zh-CN" b="1" dirty="0"/>
              <a:t>3. 20 </a:t>
            </a:r>
            <a:r>
              <a:rPr lang="zh-CN" altLang="en-US" b="1" dirty="0"/>
              <a:t>所示基孔制常用配合</a:t>
            </a:r>
            <a:r>
              <a:rPr lang="en-US" altLang="zh-CN" b="1" dirty="0"/>
              <a:t>45 </a:t>
            </a:r>
            <a:r>
              <a:rPr lang="zh-CN" altLang="en-US" b="1" dirty="0"/>
              <a:t>种、优先配合</a:t>
            </a:r>
            <a:r>
              <a:rPr lang="en-US" altLang="zh-CN" b="1" dirty="0"/>
              <a:t>16 </a:t>
            </a:r>
            <a:r>
              <a:rPr lang="zh-CN" altLang="en-US" b="1" dirty="0"/>
              <a:t>种</a:t>
            </a:r>
            <a:r>
              <a:rPr lang="en-US" altLang="zh-CN" b="1" dirty="0"/>
              <a:t>(</a:t>
            </a:r>
            <a:r>
              <a:rPr lang="zh-CN" altLang="en-US" b="1" dirty="0"/>
              <a:t>框中</a:t>
            </a:r>
            <a:r>
              <a:rPr lang="en-US" altLang="zh-CN" b="1" dirty="0"/>
              <a:t>);</a:t>
            </a:r>
            <a:r>
              <a:rPr lang="zh-CN" altLang="en-US" b="1" dirty="0"/>
              <a:t>如图</a:t>
            </a:r>
            <a:r>
              <a:rPr lang="en-US" altLang="zh-CN" b="1" dirty="0"/>
              <a:t>3. 21 </a:t>
            </a:r>
            <a:r>
              <a:rPr lang="zh-CN" altLang="en-US" b="1" dirty="0"/>
              <a:t>所示基轴制常用配合</a:t>
            </a:r>
            <a:r>
              <a:rPr lang="en-US" altLang="zh-CN" b="1" dirty="0"/>
              <a:t>38 </a:t>
            </a:r>
            <a:r>
              <a:rPr lang="zh-CN" altLang="en-US" b="1" dirty="0"/>
              <a:t>种</a:t>
            </a:r>
            <a:r>
              <a:rPr lang="en-US" altLang="zh-CN" b="1" dirty="0"/>
              <a:t>,</a:t>
            </a:r>
            <a:r>
              <a:rPr lang="zh-CN" altLang="en-US" b="1" dirty="0"/>
              <a:t>优先配合</a:t>
            </a:r>
            <a:r>
              <a:rPr lang="en-US" altLang="zh-CN" b="1" dirty="0"/>
              <a:t>18 </a:t>
            </a:r>
            <a:r>
              <a:rPr lang="zh-CN" altLang="en-US" b="1" dirty="0"/>
              <a:t>种</a:t>
            </a:r>
            <a:r>
              <a:rPr lang="en-US" altLang="zh-CN" b="1" dirty="0"/>
              <a:t>(</a:t>
            </a:r>
            <a:r>
              <a:rPr lang="zh-CN" altLang="en-US" b="1" dirty="0"/>
              <a:t>框中</a:t>
            </a:r>
            <a:r>
              <a:rPr lang="en-US" altLang="zh-CN" b="1" dirty="0"/>
              <a:t>)</a:t>
            </a:r>
            <a:r>
              <a:rPr lang="zh-CN" altLang="en-US" b="1" dirty="0"/>
              <a:t>。</a:t>
            </a:r>
            <a:endParaRPr lang="zh-CN" altLang="en-US" b="1" dirty="0"/>
          </a:p>
        </p:txBody>
      </p:sp>
      <p:grpSp>
        <p:nvGrpSpPr>
          <p:cNvPr id="2" name="组合 1"/>
          <p:cNvGrpSpPr/>
          <p:nvPr/>
        </p:nvGrpSpPr>
        <p:grpSpPr>
          <a:xfrm>
            <a:off x="1800127" y="1033599"/>
            <a:ext cx="6324600" cy="2588490"/>
            <a:chOff x="1800127" y="1033599"/>
            <a:chExt cx="6324600" cy="2588490"/>
          </a:xfrm>
        </p:grpSpPr>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00127" y="1033599"/>
              <a:ext cx="63246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2091" y="3319463"/>
              <a:ext cx="5710421" cy="302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组合 2"/>
          <p:cNvGrpSpPr/>
          <p:nvPr/>
        </p:nvGrpSpPr>
        <p:grpSpPr>
          <a:xfrm>
            <a:off x="1745001" y="3650019"/>
            <a:ext cx="6324600" cy="2653124"/>
            <a:chOff x="1745001" y="3650019"/>
            <a:chExt cx="6324600" cy="2653124"/>
          </a:xfrm>
        </p:grpSpPr>
        <p:pic>
          <p:nvPicPr>
            <p:cNvPr id="829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5001" y="3650019"/>
              <a:ext cx="6324600"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8511" y="6023034"/>
              <a:ext cx="5296607" cy="280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8002" y="230314"/>
            <a:ext cx="8608756" cy="95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65453" y="1246591"/>
            <a:ext cx="8345382" cy="1323439"/>
          </a:xfrm>
          <a:prstGeom prst="rect">
            <a:avLst/>
          </a:prstGeom>
        </p:spPr>
        <p:txBody>
          <a:bodyPr wrap="square">
            <a:spAutoFit/>
          </a:bodyPr>
          <a:lstStyle/>
          <a:p>
            <a:r>
              <a:rPr lang="zh-CN" altLang="en-US" b="1" dirty="0" smtClean="0"/>
              <a:t>        例</a:t>
            </a:r>
            <a:r>
              <a:rPr lang="en-US" altLang="zh-CN" b="1" dirty="0"/>
              <a:t>3. 11</a:t>
            </a:r>
            <a:r>
              <a:rPr lang="zh-CN" altLang="en-US" b="1" dirty="0"/>
              <a:t>摇设有一滑动轴承机构</a:t>
            </a:r>
            <a:r>
              <a:rPr lang="en-US" altLang="zh-CN" b="1" dirty="0"/>
              <a:t>,</a:t>
            </a:r>
            <a:r>
              <a:rPr lang="zh-CN" altLang="en-US" b="1" dirty="0"/>
              <a:t>公称尺寸</a:t>
            </a:r>
            <a:r>
              <a:rPr lang="zh-CN" altLang="en-US" b="1" dirty="0" smtClean="0"/>
              <a:t>为</a:t>
            </a:r>
            <a:r>
              <a:rPr lang="el-GR" altLang="zh-CN" b="1" i="1" dirty="0" smtClean="0">
                <a:latin typeface="Times New Roman" panose="02020603050405020304"/>
                <a:cs typeface="Times New Roman" panose="02020603050405020304"/>
              </a:rPr>
              <a:t>ϕ</a:t>
            </a:r>
            <a:r>
              <a:rPr lang="en-US" altLang="zh-CN" b="1" dirty="0" smtClean="0"/>
              <a:t>40 </a:t>
            </a:r>
            <a:r>
              <a:rPr lang="en-US" altLang="zh-CN" b="1" dirty="0"/>
              <a:t>mm</a:t>
            </a:r>
            <a:r>
              <a:rPr lang="zh-CN" altLang="en-US" b="1" dirty="0"/>
              <a:t>的配合</a:t>
            </a:r>
            <a:r>
              <a:rPr lang="en-US" altLang="zh-CN" b="1" dirty="0"/>
              <a:t>,</a:t>
            </a:r>
            <a:r>
              <a:rPr lang="zh-CN" altLang="en-US" b="1" dirty="0"/>
              <a:t>经计算确定极限间隙</a:t>
            </a:r>
            <a:r>
              <a:rPr lang="zh-CN" altLang="en-US" b="1" dirty="0" smtClean="0"/>
              <a:t>为</a:t>
            </a:r>
            <a:r>
              <a:rPr lang="en-US" altLang="zh-CN" b="1" dirty="0" smtClean="0"/>
              <a:t>+ </a:t>
            </a:r>
            <a:r>
              <a:rPr lang="en-US" altLang="zh-CN" b="1" dirty="0"/>
              <a:t>20 ~ + </a:t>
            </a:r>
            <a:r>
              <a:rPr lang="en-US" altLang="zh-CN" b="1" dirty="0" smtClean="0"/>
              <a:t>90 </a:t>
            </a:r>
            <a:r>
              <a:rPr lang="en-US" altLang="zh-CN" b="1" dirty="0" smtClean="0">
                <a:latin typeface="Algerian" panose="04020705040A02060702"/>
              </a:rPr>
              <a:t>µ</a:t>
            </a:r>
            <a:r>
              <a:rPr lang="en-US" altLang="zh-CN" b="1" dirty="0" smtClean="0"/>
              <a:t>m</a:t>
            </a:r>
            <a:r>
              <a:rPr lang="en-US" altLang="zh-CN" b="1" dirty="0"/>
              <a:t>,</a:t>
            </a:r>
            <a:r>
              <a:rPr lang="zh-CN" altLang="en-US" b="1" dirty="0"/>
              <a:t>若采用基孔制配合</a:t>
            </a:r>
            <a:r>
              <a:rPr lang="en-US" altLang="zh-CN" b="1" dirty="0"/>
              <a:t>,</a:t>
            </a:r>
            <a:r>
              <a:rPr lang="zh-CN" altLang="en-US" b="1" dirty="0"/>
              <a:t>试确定此配合的孔、轴公差带和配合代号</a:t>
            </a:r>
            <a:r>
              <a:rPr lang="en-US" altLang="zh-CN" b="1" dirty="0"/>
              <a:t>,</a:t>
            </a:r>
            <a:r>
              <a:rPr lang="zh-CN" altLang="en-US" b="1" dirty="0"/>
              <a:t>画出其</a:t>
            </a:r>
            <a:r>
              <a:rPr lang="zh-CN" altLang="en-US" b="1" dirty="0" smtClean="0"/>
              <a:t>尺寸公差带</a:t>
            </a:r>
            <a:r>
              <a:rPr lang="zh-CN" altLang="en-US" b="1" dirty="0"/>
              <a:t>图</a:t>
            </a:r>
            <a:r>
              <a:rPr lang="en-US" altLang="zh-CN" b="1" dirty="0"/>
              <a:t>,</a:t>
            </a:r>
            <a:r>
              <a:rPr lang="zh-CN" altLang="en-US" b="1" dirty="0"/>
              <a:t>并指出是否属于优先或常用的公差带与优先或常用的配合。</a:t>
            </a:r>
            <a:endParaRPr lang="zh-CN" altLang="en-US" b="1" dirty="0"/>
          </a:p>
        </p:txBody>
      </p:sp>
      <p:sp>
        <p:nvSpPr>
          <p:cNvPr id="4" name="矩形 3"/>
          <p:cNvSpPr/>
          <p:nvPr/>
        </p:nvSpPr>
        <p:spPr>
          <a:xfrm>
            <a:off x="1201363" y="2554235"/>
            <a:ext cx="4480349" cy="400110"/>
          </a:xfrm>
          <a:prstGeom prst="rect">
            <a:avLst/>
          </a:prstGeom>
        </p:spPr>
        <p:txBody>
          <a:bodyPr wrap="square">
            <a:spAutoFit/>
          </a:bodyPr>
          <a:lstStyle/>
          <a:p>
            <a:r>
              <a:rPr lang="zh-CN" altLang="en-US" b="1" dirty="0" smtClean="0"/>
              <a:t>解 </a:t>
            </a:r>
            <a:r>
              <a:rPr lang="en-US" altLang="zh-CN" b="1" dirty="0" smtClean="0"/>
              <a:t>(</a:t>
            </a:r>
            <a:r>
              <a:rPr lang="en-US" altLang="zh-CN" b="1" dirty="0"/>
              <a:t>1) </a:t>
            </a:r>
            <a:r>
              <a:rPr lang="zh-CN" altLang="en-US" b="1" dirty="0"/>
              <a:t>确定孔、轴标准公差等级</a:t>
            </a:r>
            <a:endParaRPr lang="zh-CN" altLang="en-US" b="1" dirty="0"/>
          </a:p>
        </p:txBody>
      </p:sp>
      <p:sp>
        <p:nvSpPr>
          <p:cNvPr id="5" name="矩形 4"/>
          <p:cNvSpPr/>
          <p:nvPr/>
        </p:nvSpPr>
        <p:spPr>
          <a:xfrm>
            <a:off x="576668" y="4072933"/>
            <a:ext cx="8496302" cy="1015663"/>
          </a:xfrm>
          <a:prstGeom prst="rect">
            <a:avLst/>
          </a:prstGeom>
        </p:spPr>
        <p:txBody>
          <a:bodyPr wrap="square">
            <a:spAutoFit/>
          </a:bodyPr>
          <a:lstStyle/>
          <a:p>
            <a:r>
              <a:rPr lang="zh-CN" altLang="en-US" b="1" dirty="0" smtClean="0"/>
              <a:t>          因</a:t>
            </a:r>
            <a:r>
              <a:rPr lang="zh-CN" altLang="en-US" b="1" dirty="0"/>
              <a:t>采用基孔制</a:t>
            </a:r>
            <a:r>
              <a:rPr lang="en-US" altLang="zh-CN" b="1" dirty="0"/>
              <a:t>,</a:t>
            </a:r>
            <a:r>
              <a:rPr lang="zh-CN" altLang="en-US" b="1" dirty="0"/>
              <a:t>故孔为基准孔</a:t>
            </a:r>
            <a:r>
              <a:rPr lang="en-US" altLang="zh-CN" b="1" dirty="0"/>
              <a:t>,</a:t>
            </a:r>
            <a:r>
              <a:rPr lang="zh-CN" altLang="en-US" b="1" dirty="0"/>
              <a:t>其公差带代号</a:t>
            </a:r>
            <a:r>
              <a:rPr lang="zh-CN" altLang="en-US" b="1" dirty="0" smtClean="0"/>
              <a:t>为</a:t>
            </a:r>
            <a:r>
              <a:rPr lang="en-US" altLang="zh-CN" b="1" dirty="0" smtClean="0"/>
              <a:t>40</a:t>
            </a:r>
            <a:r>
              <a:rPr lang="el-GR" altLang="zh-CN" b="1" i="1" dirty="0">
                <a:latin typeface="Times New Roman" panose="02020603050405020304"/>
                <a:cs typeface="Times New Roman" panose="02020603050405020304"/>
              </a:rPr>
              <a:t> ϕ </a:t>
            </a:r>
            <a:r>
              <a:rPr lang="en-US" altLang="zh-CN" b="1" dirty="0" smtClean="0"/>
              <a:t>H8,</a:t>
            </a:r>
            <a:r>
              <a:rPr lang="en-US" altLang="zh-CN" b="1" i="1" dirty="0" smtClean="0"/>
              <a:t>EI</a:t>
            </a:r>
            <a:r>
              <a:rPr lang="en-US" altLang="zh-CN" b="1" dirty="0" smtClean="0"/>
              <a:t> </a:t>
            </a:r>
            <a:r>
              <a:rPr lang="en-US" altLang="zh-CN" b="1" dirty="0"/>
              <a:t>= 0,</a:t>
            </a:r>
            <a:r>
              <a:rPr lang="en-US" altLang="zh-CN" b="1" i="1" dirty="0"/>
              <a:t>ES</a:t>
            </a:r>
            <a:r>
              <a:rPr lang="en-US" altLang="zh-CN" b="1" dirty="0"/>
              <a:t> =+ 39 </a:t>
            </a:r>
            <a:r>
              <a:rPr lang="en-US" altLang="zh-CN" b="1" dirty="0" smtClean="0">
                <a:latin typeface="Algerian" panose="04020705040A02060702"/>
              </a:rPr>
              <a:t>µ</a:t>
            </a:r>
            <a:r>
              <a:rPr lang="en-US" altLang="zh-CN" b="1" dirty="0"/>
              <a:t>m</a:t>
            </a:r>
            <a:r>
              <a:rPr lang="zh-CN" altLang="en-US" b="1" dirty="0" smtClean="0"/>
              <a:t>。因为</a:t>
            </a:r>
            <a:r>
              <a:rPr lang="zh-CN" altLang="en-US" b="1" dirty="0"/>
              <a:t>本题为基孔制间隙配合</a:t>
            </a:r>
            <a:r>
              <a:rPr lang="en-US" altLang="zh-CN" b="1" dirty="0"/>
              <a:t>,</a:t>
            </a:r>
            <a:r>
              <a:rPr lang="zh-CN" altLang="en-US" b="1" dirty="0"/>
              <a:t>所以轴的基本偏差应从</a:t>
            </a:r>
            <a:r>
              <a:rPr lang="en-US" altLang="zh-CN" b="1" dirty="0"/>
              <a:t>a ~ h </a:t>
            </a:r>
            <a:r>
              <a:rPr lang="zh-CN" altLang="en-US" b="1" dirty="0"/>
              <a:t>中选取</a:t>
            </a:r>
            <a:r>
              <a:rPr lang="en-US" altLang="zh-CN" b="1" dirty="0"/>
              <a:t>,</a:t>
            </a:r>
            <a:r>
              <a:rPr lang="zh-CN" altLang="en-US" b="1" dirty="0"/>
              <a:t>其基本偏差为</a:t>
            </a:r>
            <a:r>
              <a:rPr lang="zh-CN" altLang="en-US" b="1" dirty="0" smtClean="0"/>
              <a:t>上偏差</a:t>
            </a:r>
            <a:r>
              <a:rPr lang="zh-CN" altLang="en-US" b="1" dirty="0"/>
              <a:t>。</a:t>
            </a:r>
            <a:endParaRPr lang="zh-CN" altLang="en-US" b="1" dirty="0"/>
          </a:p>
        </p:txBody>
      </p:sp>
      <p:sp>
        <p:nvSpPr>
          <p:cNvPr id="8" name="矩形 7"/>
          <p:cNvSpPr/>
          <p:nvPr/>
        </p:nvSpPr>
        <p:spPr>
          <a:xfrm>
            <a:off x="487269" y="2972101"/>
            <a:ext cx="8629489" cy="707886"/>
          </a:xfrm>
          <a:prstGeom prst="rect">
            <a:avLst/>
          </a:prstGeom>
        </p:spPr>
        <p:txBody>
          <a:bodyPr wrap="square">
            <a:spAutoFit/>
          </a:bodyPr>
          <a:lstStyle/>
          <a:p>
            <a:r>
              <a:rPr lang="zh-CN" altLang="en-US" b="1" dirty="0" smtClean="0"/>
              <a:t>           按例</a:t>
            </a:r>
            <a:r>
              <a:rPr lang="en-US" altLang="zh-CN" b="1" dirty="0"/>
              <a:t>3.10 </a:t>
            </a:r>
            <a:r>
              <a:rPr lang="zh-CN" altLang="en-US" b="1" dirty="0"/>
              <a:t>的方法可确定孔、轴标准公差等级为</a:t>
            </a:r>
            <a:r>
              <a:rPr lang="en-US" altLang="zh-CN" b="1" dirty="0"/>
              <a:t>:</a:t>
            </a:r>
            <a:r>
              <a:rPr lang="en-US" altLang="zh-CN" b="1" i="1" dirty="0"/>
              <a:t>T</a:t>
            </a:r>
            <a:r>
              <a:rPr lang="en-US" altLang="zh-CN" b="1" baseline="-25000" dirty="0"/>
              <a:t>D </a:t>
            </a:r>
            <a:r>
              <a:rPr lang="en-US" altLang="zh-CN" b="1" dirty="0"/>
              <a:t>= IT8 = 39 </a:t>
            </a:r>
            <a:r>
              <a:rPr lang="en-US" altLang="zh-CN" b="1" dirty="0">
                <a:latin typeface="Algerian" panose="04020705040A02060702"/>
              </a:rPr>
              <a:t>µ</a:t>
            </a:r>
            <a:r>
              <a:rPr lang="en-US" altLang="zh-CN" b="1" dirty="0" err="1" smtClean="0"/>
              <a:t>m,Td</a:t>
            </a:r>
            <a:r>
              <a:rPr lang="en-US" altLang="zh-CN" b="1" dirty="0" smtClean="0"/>
              <a:t> </a:t>
            </a:r>
            <a:r>
              <a:rPr lang="en-US" altLang="zh-CN" b="1" dirty="0"/>
              <a:t>= IT7 = 25 </a:t>
            </a:r>
            <a:r>
              <a:rPr lang="en-US" altLang="zh-CN" b="1" dirty="0">
                <a:latin typeface="Algerian" panose="04020705040A02060702"/>
              </a:rPr>
              <a:t>µ</a:t>
            </a:r>
            <a:r>
              <a:rPr lang="en-US" altLang="zh-CN" b="1" dirty="0" smtClean="0"/>
              <a:t>m</a:t>
            </a:r>
            <a:r>
              <a:rPr lang="zh-CN" altLang="en-US" b="1" dirty="0"/>
              <a:t>。</a:t>
            </a:r>
            <a:endParaRPr lang="zh-CN" altLang="en-US" b="1" dirty="0"/>
          </a:p>
        </p:txBody>
      </p:sp>
      <p:sp>
        <p:nvSpPr>
          <p:cNvPr id="9" name="矩形 8"/>
          <p:cNvSpPr/>
          <p:nvPr/>
        </p:nvSpPr>
        <p:spPr>
          <a:xfrm>
            <a:off x="1186826" y="3663945"/>
            <a:ext cx="3144223" cy="400110"/>
          </a:xfrm>
          <a:prstGeom prst="rect">
            <a:avLst/>
          </a:prstGeom>
        </p:spPr>
        <p:txBody>
          <a:bodyPr wrap="square">
            <a:spAutoFit/>
          </a:bodyPr>
          <a:lstStyle/>
          <a:p>
            <a:r>
              <a:rPr lang="en-US" altLang="zh-CN" b="1" dirty="0"/>
              <a:t>(2) </a:t>
            </a:r>
            <a:r>
              <a:rPr lang="zh-CN" altLang="en-US" b="1" dirty="0"/>
              <a:t>确定孔、轴公差带</a:t>
            </a:r>
            <a:endParaRPr lang="zh-CN" altLang="en-US" b="1" dirty="0"/>
          </a:p>
        </p:txBody>
      </p:sp>
      <p:sp>
        <p:nvSpPr>
          <p:cNvPr id="11" name="灯片编号占位符 3"/>
          <p:cNvSpPr>
            <a:spLocks noGrp="1"/>
          </p:cNvSpPr>
          <p:nvPr>
            <p:ph type="sldNum" sz="quarter" idx="12"/>
          </p:nvPr>
        </p:nvSpPr>
        <p:spPr>
          <a:xfrm>
            <a:off x="7780470" y="152901"/>
            <a:ext cx="2063750"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82151976-6DB5-4EAC-9FF5-2557097806F9}" type="slidenum">
              <a:rPr lang="en-US" altLang="zh-CN" sz="2100">
                <a:solidFill>
                  <a:srgbClr val="0000FF"/>
                </a:solidFill>
              </a:rPr>
            </a:fld>
            <a:endParaRPr lang="en-US" altLang="zh-CN" sz="2100" dirty="0">
              <a:solidFill>
                <a:srgbClr val="0000FF"/>
              </a:solidFill>
            </a:endParaRPr>
          </a:p>
        </p:txBody>
      </p:sp>
      <p:sp>
        <p:nvSpPr>
          <p:cNvPr id="6" name="矩形 5"/>
          <p:cNvSpPr/>
          <p:nvPr/>
        </p:nvSpPr>
        <p:spPr>
          <a:xfrm>
            <a:off x="1471675" y="5088596"/>
            <a:ext cx="5124434" cy="400110"/>
          </a:xfrm>
          <a:prstGeom prst="rect">
            <a:avLst/>
          </a:prstGeom>
        </p:spPr>
        <p:txBody>
          <a:bodyPr wrap="square">
            <a:spAutoFit/>
          </a:bodyPr>
          <a:lstStyle/>
          <a:p>
            <a:r>
              <a:rPr lang="zh-CN" altLang="en-US" b="1" dirty="0"/>
              <a:t>选出轴的基本偏差应满足下述三个条件</a:t>
            </a:r>
            <a:endParaRPr lang="zh-CN" altLang="en-US" b="1" dirty="0"/>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AC735D5C-DFD5-42AD-AE6D-D0D6C5DE98D5}" type="slidenum">
              <a:rPr lang="en-US" altLang="zh-CN" sz="2100">
                <a:solidFill>
                  <a:srgbClr val="0000FF"/>
                </a:solidFill>
              </a:rPr>
            </a:fld>
            <a:endParaRPr lang="en-US" altLang="zh-CN" sz="2100">
              <a:solidFill>
                <a:srgbClr val="0000FF"/>
              </a:solidFill>
            </a:endParaRPr>
          </a:p>
        </p:txBody>
      </p:sp>
      <p:sp>
        <p:nvSpPr>
          <p:cNvPr id="2" name="矩形 1"/>
          <p:cNvSpPr/>
          <p:nvPr/>
        </p:nvSpPr>
        <p:spPr>
          <a:xfrm>
            <a:off x="583532" y="3480313"/>
            <a:ext cx="3182994" cy="1938992"/>
          </a:xfrm>
          <a:prstGeom prst="rect">
            <a:avLst/>
          </a:prstGeom>
        </p:spPr>
        <p:txBody>
          <a:bodyPr wrap="square">
            <a:spAutoFit/>
          </a:bodyPr>
          <a:lstStyle/>
          <a:p>
            <a:r>
              <a:rPr lang="zh-CN" altLang="en-US" b="1" dirty="0" smtClean="0"/>
              <a:t>         按</a:t>
            </a:r>
            <a:r>
              <a:rPr lang="zh-CN" altLang="en-US" b="1" dirty="0"/>
              <a:t>公称</a:t>
            </a:r>
            <a:r>
              <a:rPr lang="zh-CN" altLang="en-US" b="1" dirty="0" smtClean="0"/>
              <a:t>尺寸</a:t>
            </a:r>
            <a:r>
              <a:rPr lang="el-GR" altLang="zh-CN" b="1" i="1" dirty="0" smtClean="0">
                <a:latin typeface="Times New Roman" panose="02020603050405020304"/>
                <a:cs typeface="Times New Roman" panose="02020603050405020304"/>
              </a:rPr>
              <a:t>ϕ</a:t>
            </a:r>
            <a:r>
              <a:rPr lang="en-US" altLang="zh-CN" b="1" dirty="0" smtClean="0"/>
              <a:t>40 </a:t>
            </a:r>
            <a:r>
              <a:rPr lang="zh-CN" altLang="en-US" b="1" dirty="0"/>
              <a:t>和</a:t>
            </a:r>
            <a:r>
              <a:rPr lang="en-US" altLang="zh-CN" b="1" dirty="0"/>
              <a:t>- 26 </a:t>
            </a:r>
            <a:r>
              <a:rPr lang="zh-CN" altLang="en-US" b="1" dirty="0" smtClean="0">
                <a:latin typeface="宋体" panose="02010600030101010101" pitchFamily="2" charset="-122"/>
                <a:ea typeface="宋体" panose="02010600030101010101" pitchFamily="2" charset="-122"/>
              </a:rPr>
              <a:t>≤</a:t>
            </a:r>
            <a:r>
              <a:rPr lang="en-US" altLang="zh-CN" b="1" dirty="0" err="1" smtClean="0">
                <a:latin typeface="宋体" panose="02010600030101010101" pitchFamily="2" charset="-122"/>
                <a:ea typeface="宋体" panose="02010600030101010101" pitchFamily="2" charset="-122"/>
              </a:rPr>
              <a:t>e</a:t>
            </a:r>
            <a:r>
              <a:rPr lang="en-US" altLang="zh-CN" b="1" dirty="0" err="1" smtClean="0"/>
              <a:t>s</a:t>
            </a:r>
            <a:r>
              <a:rPr lang="en-US" altLang="zh-CN" b="1" dirty="0" smtClean="0"/>
              <a:t> </a:t>
            </a:r>
            <a:r>
              <a:rPr lang="zh-CN" altLang="en-US" b="1" dirty="0" smtClean="0">
                <a:latin typeface="宋体" panose="02010600030101010101" pitchFamily="2" charset="-122"/>
                <a:ea typeface="宋体" panose="02010600030101010101" pitchFamily="2" charset="-122"/>
              </a:rPr>
              <a:t>≤</a:t>
            </a:r>
            <a:r>
              <a:rPr lang="en-US" altLang="zh-CN" b="1" dirty="0" smtClean="0"/>
              <a:t>- </a:t>
            </a:r>
            <a:r>
              <a:rPr lang="en-US" altLang="zh-CN" b="1" dirty="0"/>
              <a:t>20 </a:t>
            </a:r>
            <a:r>
              <a:rPr lang="en-US" altLang="zh-CN" b="1" dirty="0" smtClean="0">
                <a:latin typeface="Algerian" panose="04020705040A02060702"/>
              </a:rPr>
              <a:t>µ</a:t>
            </a:r>
            <a:r>
              <a:rPr lang="en-US" altLang="zh-CN" b="1" dirty="0" smtClean="0"/>
              <a:t>m </a:t>
            </a:r>
            <a:r>
              <a:rPr lang="zh-CN" altLang="en-US" b="1" dirty="0"/>
              <a:t>的要求查表</a:t>
            </a:r>
            <a:r>
              <a:rPr lang="en-US" altLang="zh-CN" b="1" dirty="0" smtClean="0"/>
              <a:t>3.4</a:t>
            </a:r>
            <a:r>
              <a:rPr lang="en-US" altLang="zh-CN" b="1" dirty="0"/>
              <a:t>,</a:t>
            </a:r>
            <a:r>
              <a:rPr lang="zh-CN" altLang="en-US" b="1" dirty="0"/>
              <a:t>得轴的基本偏差代号</a:t>
            </a:r>
            <a:r>
              <a:rPr lang="zh-CN" altLang="en-US" b="1" dirty="0" smtClean="0"/>
              <a:t>为 </a:t>
            </a:r>
            <a:r>
              <a:rPr lang="en-US" altLang="zh-CN" b="1" dirty="0" smtClean="0">
                <a:solidFill>
                  <a:srgbClr val="FF0000"/>
                </a:solidFill>
              </a:rPr>
              <a:t>f</a:t>
            </a:r>
            <a:r>
              <a:rPr lang="en-US" altLang="zh-CN" b="1" dirty="0" smtClean="0"/>
              <a:t>,</a:t>
            </a:r>
            <a:r>
              <a:rPr lang="zh-CN" altLang="en-US" b="1" dirty="0" smtClean="0"/>
              <a:t>故</a:t>
            </a:r>
            <a:r>
              <a:rPr lang="zh-CN" altLang="en-US" b="1" dirty="0"/>
              <a:t>公差带的代号</a:t>
            </a:r>
            <a:r>
              <a:rPr lang="zh-CN" altLang="en-US" b="1" dirty="0" smtClean="0"/>
              <a:t>为</a:t>
            </a:r>
            <a:r>
              <a:rPr lang="el-GR" altLang="zh-CN" b="1" i="1" dirty="0" smtClean="0">
                <a:solidFill>
                  <a:srgbClr val="FF0000"/>
                </a:solidFill>
                <a:latin typeface="Times New Roman" panose="02020603050405020304"/>
                <a:cs typeface="Times New Roman" panose="02020603050405020304"/>
              </a:rPr>
              <a:t>ϕ</a:t>
            </a:r>
            <a:r>
              <a:rPr lang="en-US" altLang="zh-CN" b="1" i="1" dirty="0" smtClean="0">
                <a:solidFill>
                  <a:srgbClr val="FF0000"/>
                </a:solidFill>
              </a:rPr>
              <a:t>4</a:t>
            </a:r>
            <a:r>
              <a:rPr lang="en-US" altLang="zh-CN" b="1" dirty="0" smtClean="0">
                <a:solidFill>
                  <a:srgbClr val="FF0000"/>
                </a:solidFill>
              </a:rPr>
              <a:t>0f7</a:t>
            </a:r>
            <a:r>
              <a:rPr lang="en-US" altLang="zh-CN" b="1" dirty="0"/>
              <a:t>,</a:t>
            </a:r>
            <a:r>
              <a:rPr lang="zh-CN" altLang="en-US" b="1" dirty="0"/>
              <a:t>其</a:t>
            </a:r>
            <a:r>
              <a:rPr lang="en-US" altLang="zh-CN" b="1" i="1" dirty="0" err="1"/>
              <a:t>es</a:t>
            </a:r>
            <a:r>
              <a:rPr lang="en-US" altLang="zh-CN" b="1" dirty="0"/>
              <a:t> =- 25 </a:t>
            </a:r>
            <a:r>
              <a:rPr lang="en-US" altLang="zh-CN" b="1" dirty="0">
                <a:latin typeface="Algerian" panose="04020705040A02060702"/>
              </a:rPr>
              <a:t>µ</a:t>
            </a:r>
            <a:r>
              <a:rPr lang="en-US" altLang="zh-CN" b="1" dirty="0" err="1" smtClean="0"/>
              <a:t>m,</a:t>
            </a:r>
            <a:r>
              <a:rPr lang="en-US" altLang="zh-CN" b="1" i="1" dirty="0" err="1" smtClean="0"/>
              <a:t>ei</a:t>
            </a:r>
            <a:r>
              <a:rPr lang="en-US" altLang="zh-CN" b="1" dirty="0" smtClean="0"/>
              <a:t> </a:t>
            </a:r>
            <a:r>
              <a:rPr lang="en-US" altLang="zh-CN" b="1" dirty="0"/>
              <a:t>= </a:t>
            </a:r>
            <a:r>
              <a:rPr lang="en-US" altLang="zh-CN" b="1" i="1" dirty="0" err="1"/>
              <a:t>es</a:t>
            </a:r>
            <a:r>
              <a:rPr lang="en-US" altLang="zh-CN" b="1" i="1" dirty="0"/>
              <a:t> </a:t>
            </a:r>
            <a:r>
              <a:rPr lang="en-US" altLang="zh-CN" b="1" dirty="0"/>
              <a:t>- </a:t>
            </a:r>
            <a:r>
              <a:rPr lang="en-US" altLang="zh-CN" b="1" i="1" dirty="0"/>
              <a:t>T</a:t>
            </a:r>
            <a:r>
              <a:rPr lang="en-US" altLang="zh-CN" b="1" baseline="-25000" dirty="0"/>
              <a:t>d</a:t>
            </a:r>
            <a:r>
              <a:rPr lang="en-US" altLang="zh-CN" b="1" dirty="0"/>
              <a:t> =- 50 </a:t>
            </a:r>
            <a:r>
              <a:rPr lang="en-US" altLang="zh-CN" b="1" dirty="0">
                <a:latin typeface="Algerian" panose="04020705040A02060702"/>
              </a:rPr>
              <a:t>µ</a:t>
            </a:r>
            <a:r>
              <a:rPr lang="en-US" altLang="zh-CN" b="1" dirty="0" smtClean="0"/>
              <a:t>m</a:t>
            </a:r>
            <a:r>
              <a:rPr lang="zh-CN" altLang="en-US" b="1" dirty="0"/>
              <a:t>。</a:t>
            </a:r>
            <a:endParaRPr lang="zh-CN" altLang="en-US" b="1" dirty="0"/>
          </a:p>
        </p:txBody>
      </p:sp>
      <p:pic>
        <p:nvPicPr>
          <p:cNvPr id="8499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3013" y="1316013"/>
            <a:ext cx="3902733" cy="654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658" y="2071403"/>
            <a:ext cx="1507069" cy="322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5727" y="2044769"/>
            <a:ext cx="4759464" cy="565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5149" y="2708786"/>
            <a:ext cx="6091996" cy="371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8734" y="253843"/>
            <a:ext cx="5060541" cy="91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0442" y="3075076"/>
            <a:ext cx="5375499" cy="354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044"/>
          <p:cNvSpPr>
            <a:spLocks noChangeArrowheads="1"/>
          </p:cNvSpPr>
          <p:nvPr/>
        </p:nvSpPr>
        <p:spPr bwMode="auto">
          <a:xfrm>
            <a:off x="6629134" y="6015032"/>
            <a:ext cx="510059" cy="376890"/>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ppt_w/2"/>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ppt_w</p:attrName>
                                        </p:attrNameLst>
                                      </p:cBhvr>
                                      <p:tavLst>
                                        <p:tav tm="0">
                                          <p:val>
                                            <p:fltVal val="0"/>
                                          </p:val>
                                        </p:tav>
                                        <p:tav tm="100000">
                                          <p:val>
                                            <p:strVal val="#ppt_w"/>
                                          </p:val>
                                        </p:tav>
                                      </p:tavLst>
                                    </p:anim>
                                    <p:anim calcmode="lin" valueType="num">
                                      <p:cBhvr>
                                        <p:cTn id="10"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127305A4-4A4F-47C0-B507-2BBD9E85A4A6}" type="slidenum">
              <a:rPr lang="en-US" altLang="zh-CN" smtClean="0"/>
            </a:fld>
            <a:endParaRPr lang="en-US" altLang="zh-CN"/>
          </a:p>
        </p:txBody>
      </p:sp>
      <p:sp>
        <p:nvSpPr>
          <p:cNvPr id="5" name="Text Box 5"/>
          <p:cNvSpPr txBox="1">
            <a:spLocks noChangeArrowheads="1"/>
          </p:cNvSpPr>
          <p:nvPr/>
        </p:nvSpPr>
        <p:spPr bwMode="auto">
          <a:xfrm>
            <a:off x="1981860" y="981120"/>
            <a:ext cx="4747907"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3.4 </a:t>
            </a:r>
            <a:r>
              <a:rPr lang="zh-CN" altLang="en-US" sz="2000" b="1" dirty="0">
                <a:latin typeface="宋体" panose="02010600030101010101" pitchFamily="2" charset="-122"/>
              </a:rPr>
              <a:t>尺 寸 </a:t>
            </a:r>
            <a:r>
              <a:rPr lang="zh-CN" altLang="en-US" sz="2000" b="1" dirty="0" smtClean="0">
                <a:latin typeface="宋体" panose="02010600030101010101" pitchFamily="2" charset="-122"/>
              </a:rPr>
              <a:t>精 度的 </a:t>
            </a:r>
            <a:r>
              <a:rPr lang="zh-CN" altLang="en-US" sz="2000" b="1" dirty="0">
                <a:latin typeface="宋体" panose="02010600030101010101" pitchFamily="2" charset="-122"/>
              </a:rPr>
              <a:t>设 计</a:t>
            </a:r>
            <a:endParaRPr lang="zh-CN" altLang="en-US" sz="2000" b="1" dirty="0">
              <a:latin typeface="宋体" panose="02010600030101010101" pitchFamily="2" charset="-122"/>
            </a:endParaRPr>
          </a:p>
        </p:txBody>
      </p:sp>
      <p:sp>
        <p:nvSpPr>
          <p:cNvPr id="6" name="Text Box 7"/>
          <p:cNvSpPr txBox="1">
            <a:spLocks noChangeArrowheads="1"/>
          </p:cNvSpPr>
          <p:nvPr/>
        </p:nvSpPr>
        <p:spPr bwMode="auto">
          <a:xfrm>
            <a:off x="987992" y="3198640"/>
            <a:ext cx="4281953"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3.4.1  </a:t>
            </a:r>
            <a:r>
              <a:rPr lang="en-US" altLang="zh-CN" sz="2000" b="1" dirty="0" smtClean="0"/>
              <a:t>ISO</a:t>
            </a:r>
            <a:r>
              <a:rPr lang="zh-CN" altLang="en-US" sz="2000" b="1" dirty="0" smtClean="0"/>
              <a:t>配合</a:t>
            </a:r>
            <a:r>
              <a:rPr lang="zh-CN" altLang="en-US" sz="2000" b="1" dirty="0"/>
              <a:t>制</a:t>
            </a:r>
            <a:r>
              <a:rPr lang="en-US" altLang="zh-CN" sz="2000" b="1" dirty="0"/>
              <a:t>(</a:t>
            </a:r>
            <a:r>
              <a:rPr lang="zh-CN" altLang="en-US" sz="2000" b="1" dirty="0"/>
              <a:t>基准制</a:t>
            </a:r>
            <a:r>
              <a:rPr lang="en-US" altLang="zh-CN" sz="2000" b="1" dirty="0"/>
              <a:t>)</a:t>
            </a:r>
            <a:r>
              <a:rPr lang="zh-CN" altLang="en-US" sz="2000" b="1" dirty="0"/>
              <a:t>的选用 </a:t>
            </a:r>
            <a:r>
              <a:rPr lang="en-US" altLang="zh-CN" sz="2000" b="1" dirty="0"/>
              <a:t>—</a:t>
            </a:r>
            <a:r>
              <a:rPr lang="en-US" altLang="zh-CN" sz="2000" dirty="0"/>
              <a:t> </a:t>
            </a:r>
            <a:endParaRPr lang="en-US" altLang="zh-CN" sz="2000" dirty="0"/>
          </a:p>
        </p:txBody>
      </p:sp>
      <p:sp>
        <p:nvSpPr>
          <p:cNvPr id="7" name="Text Box 8"/>
          <p:cNvSpPr txBox="1">
            <a:spLocks noChangeArrowheads="1"/>
          </p:cNvSpPr>
          <p:nvPr/>
        </p:nvSpPr>
        <p:spPr bwMode="auto">
          <a:xfrm>
            <a:off x="1091291" y="4340473"/>
            <a:ext cx="479515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1. </a:t>
            </a:r>
            <a:r>
              <a:rPr lang="zh-CN" altLang="en-US" sz="2000" b="1" dirty="0"/>
              <a:t>一般情况下应</a:t>
            </a:r>
            <a:r>
              <a:rPr lang="zh-CN" altLang="en-US" sz="2000" b="1" dirty="0">
                <a:solidFill>
                  <a:srgbClr val="FF0000"/>
                </a:solidFill>
              </a:rPr>
              <a:t>优先选用基孔制</a:t>
            </a:r>
            <a:r>
              <a:rPr lang="zh-CN" altLang="en-US" sz="2000" b="1" dirty="0"/>
              <a:t> </a:t>
            </a:r>
            <a:endParaRPr lang="zh-CN" altLang="en-US" sz="2000" b="1" dirty="0"/>
          </a:p>
        </p:txBody>
      </p:sp>
      <p:sp>
        <p:nvSpPr>
          <p:cNvPr id="8" name="Text Box 13"/>
          <p:cNvSpPr txBox="1">
            <a:spLocks noChangeArrowheads="1"/>
          </p:cNvSpPr>
          <p:nvPr/>
        </p:nvSpPr>
        <p:spPr bwMode="auto">
          <a:xfrm>
            <a:off x="3762497" y="1503441"/>
            <a:ext cx="3457110"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选用配合制（基准制）</a:t>
            </a:r>
            <a:endParaRPr lang="zh-CN" altLang="en-US" sz="2000" b="1" dirty="0"/>
          </a:p>
        </p:txBody>
      </p:sp>
      <p:sp>
        <p:nvSpPr>
          <p:cNvPr id="9" name="Text Box 14"/>
          <p:cNvSpPr txBox="1">
            <a:spLocks noChangeArrowheads="1"/>
          </p:cNvSpPr>
          <p:nvPr/>
        </p:nvSpPr>
        <p:spPr bwMode="auto">
          <a:xfrm>
            <a:off x="3793741" y="1886105"/>
            <a:ext cx="3606962" cy="443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200" b="1" dirty="0" smtClean="0"/>
              <a:t>选用标准公差</a:t>
            </a:r>
            <a:r>
              <a:rPr lang="zh-CN" altLang="en-US" sz="2200" b="1" dirty="0"/>
              <a:t>等级</a:t>
            </a:r>
            <a:endParaRPr lang="zh-CN" altLang="en-US" sz="2200" b="1" dirty="0"/>
          </a:p>
        </p:txBody>
      </p:sp>
      <p:sp>
        <p:nvSpPr>
          <p:cNvPr id="10" name="Text Box 15"/>
          <p:cNvSpPr txBox="1">
            <a:spLocks noChangeArrowheads="1"/>
          </p:cNvSpPr>
          <p:nvPr/>
        </p:nvSpPr>
        <p:spPr bwMode="auto">
          <a:xfrm>
            <a:off x="3714873" y="2284992"/>
            <a:ext cx="3278339" cy="443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200" b="1" dirty="0"/>
              <a:t> </a:t>
            </a:r>
            <a:r>
              <a:rPr lang="zh-CN" altLang="en-US" sz="2200" b="1" dirty="0" smtClean="0"/>
              <a:t>选用配合种类</a:t>
            </a:r>
            <a:endParaRPr lang="zh-CN" altLang="en-US" sz="2200" b="1" dirty="0"/>
          </a:p>
        </p:txBody>
      </p:sp>
      <p:sp>
        <p:nvSpPr>
          <p:cNvPr id="11" name="Text Box 16"/>
          <p:cNvSpPr txBox="1">
            <a:spLocks noChangeArrowheads="1"/>
          </p:cNvSpPr>
          <p:nvPr/>
        </p:nvSpPr>
        <p:spPr bwMode="auto">
          <a:xfrm>
            <a:off x="3793741" y="2677523"/>
            <a:ext cx="3329605" cy="443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200" b="1" dirty="0"/>
              <a:t>确定未注尺寸公差</a:t>
            </a:r>
            <a:endParaRPr lang="zh-CN" altLang="en-US" sz="2200" b="1" dirty="0"/>
          </a:p>
        </p:txBody>
      </p:sp>
      <p:sp>
        <p:nvSpPr>
          <p:cNvPr id="12" name="AutoShape 19"/>
          <p:cNvSpPr/>
          <p:nvPr/>
        </p:nvSpPr>
        <p:spPr bwMode="auto">
          <a:xfrm>
            <a:off x="4729477" y="3181346"/>
            <a:ext cx="212947" cy="673016"/>
          </a:xfrm>
          <a:prstGeom prst="leftBrace">
            <a:avLst>
              <a:gd name="adj1" fmla="val 27623"/>
              <a:gd name="adj2" fmla="val 50000"/>
            </a:avLst>
          </a:prstGeom>
          <a:noFill/>
          <a:ln w="3810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13" name="Text Box 20"/>
          <p:cNvSpPr txBox="1">
            <a:spLocks noChangeArrowheads="1"/>
          </p:cNvSpPr>
          <p:nvPr/>
        </p:nvSpPr>
        <p:spPr bwMode="auto">
          <a:xfrm>
            <a:off x="4879045" y="3054512"/>
            <a:ext cx="2356881"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solidFill>
                  <a:srgbClr val="FF0000"/>
                </a:solidFill>
              </a:rPr>
              <a:t>基孔制 </a:t>
            </a:r>
            <a:r>
              <a:rPr lang="en-US" altLang="zh-CN" sz="2000" b="1" dirty="0">
                <a:solidFill>
                  <a:srgbClr val="FF0000"/>
                </a:solidFill>
              </a:rPr>
              <a:t>—H</a:t>
            </a:r>
            <a:endParaRPr lang="en-US" altLang="zh-CN" sz="2000" b="1" dirty="0">
              <a:solidFill>
                <a:srgbClr val="FF0000"/>
              </a:solidFill>
            </a:endParaRPr>
          </a:p>
        </p:txBody>
      </p:sp>
      <p:sp>
        <p:nvSpPr>
          <p:cNvPr id="14" name="Text Box 21"/>
          <p:cNvSpPr txBox="1">
            <a:spLocks noChangeArrowheads="1"/>
          </p:cNvSpPr>
          <p:nvPr/>
        </p:nvSpPr>
        <p:spPr bwMode="auto">
          <a:xfrm>
            <a:off x="4838276" y="3562093"/>
            <a:ext cx="220069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solidFill>
                  <a:srgbClr val="FF0000"/>
                </a:solidFill>
              </a:rPr>
              <a:t> </a:t>
            </a:r>
            <a:r>
              <a:rPr lang="zh-CN" altLang="en-US" sz="2000" b="1" dirty="0">
                <a:solidFill>
                  <a:srgbClr val="FF0000"/>
                </a:solidFill>
              </a:rPr>
              <a:t>基准轴 </a:t>
            </a:r>
            <a:r>
              <a:rPr lang="en-US" altLang="zh-CN" sz="2000" b="1" dirty="0">
                <a:solidFill>
                  <a:srgbClr val="FF0000"/>
                </a:solidFill>
              </a:rPr>
              <a:t>—h</a:t>
            </a:r>
            <a:endParaRPr lang="en-US" altLang="zh-CN" sz="2000" b="1" dirty="0">
              <a:solidFill>
                <a:srgbClr val="FF0000"/>
              </a:solidFill>
            </a:endParaRPr>
          </a:p>
        </p:txBody>
      </p:sp>
      <p:sp>
        <p:nvSpPr>
          <p:cNvPr id="15" name="Text Box 22"/>
          <p:cNvSpPr txBox="1">
            <a:spLocks noChangeArrowheads="1"/>
          </p:cNvSpPr>
          <p:nvPr/>
        </p:nvSpPr>
        <p:spPr bwMode="auto">
          <a:xfrm>
            <a:off x="1867669" y="489216"/>
            <a:ext cx="5199467"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kumimoji="0" lang="zh-CN" altLang="en-US" b="1" dirty="0">
                <a:latin typeface="宋体" panose="02010600030101010101" pitchFamily="2" charset="-122"/>
              </a:rPr>
              <a:t>第</a:t>
            </a:r>
            <a:r>
              <a:rPr kumimoji="0" lang="en-US" altLang="zh-CN" b="1" dirty="0">
                <a:latin typeface="宋体" panose="02010600030101010101" pitchFamily="2" charset="-122"/>
              </a:rPr>
              <a:t>3</a:t>
            </a:r>
            <a:r>
              <a:rPr kumimoji="0" lang="zh-CN" altLang="en-US" b="1" dirty="0">
                <a:latin typeface="宋体" panose="02010600030101010101" pitchFamily="2" charset="-122"/>
              </a:rPr>
              <a:t>章 </a:t>
            </a:r>
            <a:r>
              <a:rPr kumimoji="0" lang="zh-CN" altLang="en-US" b="1" dirty="0" smtClean="0">
                <a:latin typeface="宋体" panose="02010600030101010101" pitchFamily="2" charset="-122"/>
              </a:rPr>
              <a:t>尺寸度</a:t>
            </a:r>
            <a:r>
              <a:rPr kumimoji="0" lang="zh-CN" altLang="en-US" b="1" dirty="0">
                <a:latin typeface="宋体" panose="02010600030101010101" pitchFamily="2" charset="-122"/>
              </a:rPr>
              <a:t>设计与检测</a:t>
            </a:r>
            <a:r>
              <a:rPr kumimoji="0" lang="en-US" altLang="zh-CN" b="1" dirty="0">
                <a:latin typeface="宋体" panose="02010600030101010101" pitchFamily="2" charset="-122"/>
              </a:rPr>
              <a:t>(</a:t>
            </a:r>
            <a:r>
              <a:rPr kumimoji="0" lang="en-US" altLang="zh-CN" b="1" dirty="0" smtClean="0">
                <a:latin typeface="宋体" panose="02010600030101010101" pitchFamily="2" charset="-122"/>
              </a:rPr>
              <a:t>3/3)</a:t>
            </a:r>
            <a:endParaRPr kumimoji="0" lang="en-US" altLang="zh-CN" dirty="0">
              <a:latin typeface="宋体" panose="02010600030101010101" pitchFamily="2" charset="-122"/>
            </a:endParaRPr>
          </a:p>
        </p:txBody>
      </p:sp>
      <p:sp>
        <p:nvSpPr>
          <p:cNvPr id="16" name="Text Box 25"/>
          <p:cNvSpPr txBox="1">
            <a:spLocks noChangeArrowheads="1"/>
          </p:cNvSpPr>
          <p:nvPr/>
        </p:nvSpPr>
        <p:spPr bwMode="auto">
          <a:xfrm>
            <a:off x="1052643" y="3964650"/>
            <a:ext cx="867037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配合制的选用主要从</a:t>
            </a:r>
            <a:r>
              <a:rPr lang="zh-CN" altLang="en-US" sz="2000" b="1" dirty="0" smtClean="0">
                <a:solidFill>
                  <a:srgbClr val="FF0000"/>
                </a:solidFill>
              </a:rPr>
              <a:t>结构、工艺</a:t>
            </a:r>
            <a:r>
              <a:rPr lang="zh-CN" altLang="en-US" sz="2000" b="1" dirty="0">
                <a:solidFill>
                  <a:srgbClr val="FF0000"/>
                </a:solidFill>
              </a:rPr>
              <a:t>和经济效益</a:t>
            </a:r>
            <a:r>
              <a:rPr lang="zh-CN" altLang="en-US" sz="2000" b="1" dirty="0"/>
              <a:t>等方面考虑选</a:t>
            </a:r>
            <a:r>
              <a:rPr lang="en-US" altLang="zh-CN" sz="2000" b="1" dirty="0"/>
              <a:t>H</a:t>
            </a:r>
            <a:r>
              <a:rPr lang="zh-CN" altLang="en-US" sz="2000" b="1" dirty="0"/>
              <a:t>、还是选</a:t>
            </a:r>
            <a:r>
              <a:rPr lang="en-US" altLang="zh-CN" sz="2000" b="1" dirty="0"/>
              <a:t>h</a:t>
            </a:r>
            <a:r>
              <a:rPr lang="zh-CN" altLang="en-US" sz="2000" b="1" dirty="0"/>
              <a:t>。</a:t>
            </a:r>
            <a:endParaRPr lang="zh-CN" altLang="en-US" sz="2000" b="1" dirty="0"/>
          </a:p>
        </p:txBody>
      </p:sp>
      <p:sp>
        <p:nvSpPr>
          <p:cNvPr id="17" name="Text Box 26"/>
          <p:cNvSpPr txBox="1">
            <a:spLocks noChangeArrowheads="1"/>
          </p:cNvSpPr>
          <p:nvPr/>
        </p:nvSpPr>
        <p:spPr bwMode="auto">
          <a:xfrm>
            <a:off x="581997" y="4615609"/>
            <a:ext cx="7800003" cy="164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dirty="0"/>
              <a:t>      </a:t>
            </a:r>
            <a:r>
              <a:rPr lang="en-US" altLang="zh-CN" b="1" dirty="0" smtClean="0"/>
              <a:t> </a:t>
            </a:r>
            <a:r>
              <a:rPr lang="zh-CN" altLang="en-US" sz="2000" b="1" dirty="0"/>
              <a:t>优先选用基孔制</a:t>
            </a:r>
            <a:r>
              <a:rPr lang="en-US" altLang="zh-CN" sz="2000" b="1" dirty="0"/>
              <a:t>H,</a:t>
            </a:r>
            <a:r>
              <a:rPr lang="zh-CN" altLang="en-US" sz="2000" b="1" dirty="0"/>
              <a:t>主要是从工艺和经济效益考虑的。因为用定值刀具（如钻头、铰刀拉刀）加工孔，每把刀具只能加工某一尺寸的孔。而用一把车刀或一个砂轮可以加工不同</a:t>
            </a:r>
            <a:r>
              <a:rPr lang="zh-CN" altLang="en-US" sz="2000" b="1" dirty="0" smtClean="0"/>
              <a:t>尺寸的轴</a:t>
            </a:r>
            <a:r>
              <a:rPr lang="zh-CN" altLang="en-US" sz="2000" b="1" dirty="0"/>
              <a:t>，如基孔制和基准轴所需刀具和量具的比较表（</a:t>
            </a:r>
            <a:r>
              <a:rPr lang="zh-CN" altLang="en-US" sz="2000" b="1" dirty="0">
                <a:solidFill>
                  <a:srgbClr val="FF0000"/>
                </a:solidFill>
              </a:rPr>
              <a:t>见下页</a:t>
            </a:r>
            <a:r>
              <a:rPr lang="en-US" altLang="zh-CN" sz="2000" b="1" dirty="0">
                <a:solidFill>
                  <a:srgbClr val="FF0000"/>
                </a:solidFill>
              </a:rPr>
              <a:t>)</a:t>
            </a:r>
            <a:r>
              <a:rPr lang="zh-CN" altLang="en-US" sz="2000" b="1" dirty="0" smtClean="0"/>
              <a:t>。</a:t>
            </a:r>
            <a:endParaRPr lang="zh-CN" altLang="en-US" sz="2000" b="1" dirty="0"/>
          </a:p>
        </p:txBody>
      </p:sp>
      <p:pic>
        <p:nvPicPr>
          <p:cNvPr id="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81334" y="1605676"/>
            <a:ext cx="1776412" cy="1553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3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3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
                                        </p:tgtEl>
                                        <p:attrNameLst>
                                          <p:attrName>style.visibility</p:attrName>
                                        </p:attrNameLst>
                                      </p:cBhvr>
                                      <p:to>
                                        <p:strVal val="visible"/>
                                      </p:to>
                                    </p:set>
                                    <p:animEffect transition="in" filter="wipe(left)">
                                      <p:cBhvr>
                                        <p:cTn id="27" dur="3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0"/>
                                        </p:tgtEl>
                                        <p:attrNameLst>
                                          <p:attrName>style.visibility</p:attrName>
                                        </p:attrNameLst>
                                      </p:cBhvr>
                                      <p:to>
                                        <p:strVal val="visible"/>
                                      </p:to>
                                    </p:set>
                                    <p:animEffect transition="in" filter="wipe(left)">
                                      <p:cBhvr>
                                        <p:cTn id="32" dur="3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1"/>
                                        </p:tgtEl>
                                        <p:attrNameLst>
                                          <p:attrName>style.visibility</p:attrName>
                                        </p:attrNameLst>
                                      </p:cBhvr>
                                      <p:to>
                                        <p:strVal val="visible"/>
                                      </p:to>
                                    </p:set>
                                    <p:animEffect transition="in" filter="wipe(left)">
                                      <p:cBhvr>
                                        <p:cTn id="37" dur="3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
                                            <p:txEl>
                                              <p:pRg st="0" end="0"/>
                                            </p:txEl>
                                          </p:spTgt>
                                        </p:tgtEl>
                                        <p:attrNameLst>
                                          <p:attrName>style.visibility</p:attrName>
                                        </p:attrNameLst>
                                      </p:cBhvr>
                                      <p:to>
                                        <p:strVal val="visible"/>
                                      </p:to>
                                    </p:set>
                                    <p:animEffect transition="in" filter="wipe(left)">
                                      <p:cBhvr>
                                        <p:cTn id="42" dur="300"/>
                                        <p:tgtEl>
                                          <p:spTgt spid="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2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2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20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6">
                                            <p:txEl>
                                              <p:pRg st="0" end="0"/>
                                            </p:txEl>
                                          </p:spTgt>
                                        </p:tgtEl>
                                        <p:attrNameLst>
                                          <p:attrName>style.visibility</p:attrName>
                                        </p:attrNameLst>
                                      </p:cBhvr>
                                      <p:to>
                                        <p:strVal val="visible"/>
                                      </p:to>
                                    </p:set>
                                    <p:animEffect transition="in" filter="wipe(left)">
                                      <p:cBhvr>
                                        <p:cTn id="62" dur="300"/>
                                        <p:tgtEl>
                                          <p:spTgt spid="16">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7">
                                            <p:txEl>
                                              <p:pRg st="0" end="0"/>
                                            </p:txEl>
                                          </p:spTgt>
                                        </p:tgtEl>
                                        <p:attrNameLst>
                                          <p:attrName>style.visibility</p:attrName>
                                        </p:attrNameLst>
                                      </p:cBhvr>
                                      <p:to>
                                        <p:strVal val="visible"/>
                                      </p:to>
                                    </p:set>
                                    <p:animEffect transition="in" filter="wipe(left)">
                                      <p:cBhvr>
                                        <p:cTn id="67" dur="300"/>
                                        <p:tgtEl>
                                          <p:spTgt spid="7">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17">
                                            <p:txEl>
                                              <p:pRg st="0" end="0"/>
                                            </p:txEl>
                                          </p:spTgt>
                                        </p:tgtEl>
                                        <p:attrNameLst>
                                          <p:attrName>style.visibility</p:attrName>
                                        </p:attrNameLst>
                                      </p:cBhvr>
                                      <p:to>
                                        <p:strVal val="visible"/>
                                      </p:to>
                                    </p:set>
                                    <p:animEffect transition="in" filter="wipe(left)">
                                      <p:cBhvr>
                                        <p:cTn id="72" dur="3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build="p"/>
      <p:bldP spid="6" grpId="0" autoUpdateAnimBg="0" build="p"/>
      <p:bldP spid="7" grpId="0" autoUpdateAnimBg="0" build="p"/>
      <p:bldP spid="8" grpId="0" autoUpdateAnimBg="0"/>
      <p:bldP spid="9" grpId="0" autoUpdateAnimBg="0"/>
      <p:bldP spid="10" grpId="0" autoUpdateAnimBg="0"/>
      <p:bldP spid="11" grpId="0" autoUpdateAnimBg="0"/>
      <p:bldP spid="12" grpId="0" animBg="1"/>
      <p:bldP spid="13" grpId="0"/>
      <p:bldP spid="14" grpId="0"/>
      <p:bldP spid="15" grpId="0"/>
      <p:bldP spid="16" grpId="0" autoUpdateAnimBg="0" build="p"/>
      <p:bldP spid="17" grpId="0" autoUpdateAnimBg="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BA8B81C9-85C3-42E3-B6D4-2926107FE7BD}" type="slidenum">
              <a:rPr lang="en-US" altLang="zh-CN" sz="2100">
                <a:solidFill>
                  <a:srgbClr val="0000FF"/>
                </a:solidFill>
              </a:rPr>
            </a:fld>
            <a:endParaRPr lang="en-US" altLang="zh-CN" sz="2100" dirty="0">
              <a:solidFill>
                <a:srgbClr val="0000FF"/>
              </a:solidFill>
            </a:endParaRPr>
          </a:p>
        </p:txBody>
      </p:sp>
      <p:sp>
        <p:nvSpPr>
          <p:cNvPr id="16" name="矩形 15"/>
          <p:cNvSpPr/>
          <p:nvPr/>
        </p:nvSpPr>
        <p:spPr>
          <a:xfrm>
            <a:off x="273292" y="1115750"/>
            <a:ext cx="4991153" cy="707886"/>
          </a:xfrm>
          <a:prstGeom prst="rect">
            <a:avLst/>
          </a:prstGeom>
        </p:spPr>
        <p:txBody>
          <a:bodyPr wrap="square">
            <a:spAutoFit/>
          </a:bodyPr>
          <a:lstStyle/>
          <a:p>
            <a:r>
              <a:rPr lang="en-US" altLang="zh-CN" b="1" dirty="0" smtClean="0"/>
              <a:t>         (</a:t>
            </a:r>
            <a:r>
              <a:rPr lang="en-US" altLang="zh-CN" b="1" dirty="0"/>
              <a:t>5) </a:t>
            </a:r>
            <a:r>
              <a:rPr lang="zh-CN" altLang="en-US" b="1" dirty="0"/>
              <a:t>由图</a:t>
            </a:r>
            <a:r>
              <a:rPr lang="en-US" altLang="zh-CN" b="1" dirty="0"/>
              <a:t>3. 18 </a:t>
            </a:r>
            <a:r>
              <a:rPr lang="zh-CN" altLang="en-US" b="1" dirty="0"/>
              <a:t>和图</a:t>
            </a:r>
            <a:r>
              <a:rPr lang="en-US" altLang="zh-CN" b="1" dirty="0"/>
              <a:t>3. 19 </a:t>
            </a:r>
            <a:r>
              <a:rPr lang="zh-CN" altLang="en-US" b="1" dirty="0"/>
              <a:t>可见</a:t>
            </a:r>
            <a:r>
              <a:rPr lang="en-US" altLang="zh-CN" b="1" dirty="0"/>
              <a:t>,</a:t>
            </a:r>
            <a:r>
              <a:rPr lang="zh-CN" altLang="en-US" b="1" dirty="0" smtClean="0"/>
              <a:t>孔</a:t>
            </a:r>
            <a:r>
              <a:rPr lang="el-GR" altLang="zh-CN" b="1" i="1" dirty="0">
                <a:latin typeface="Times New Roman" panose="02020603050405020304"/>
                <a:cs typeface="Times New Roman" panose="02020603050405020304"/>
              </a:rPr>
              <a:t>ϕ </a:t>
            </a:r>
            <a:r>
              <a:rPr lang="en-US" altLang="zh-CN" b="1" dirty="0" smtClean="0"/>
              <a:t>0H8</a:t>
            </a:r>
            <a:r>
              <a:rPr lang="zh-CN" altLang="en-US" b="1" dirty="0" smtClean="0"/>
              <a:t>和轴</a:t>
            </a:r>
            <a:r>
              <a:rPr lang="el-GR" altLang="zh-CN" b="1" i="1" dirty="0">
                <a:latin typeface="Times New Roman" panose="02020603050405020304"/>
                <a:cs typeface="Times New Roman" panose="02020603050405020304"/>
              </a:rPr>
              <a:t>ϕ </a:t>
            </a:r>
            <a:r>
              <a:rPr lang="en-US" altLang="zh-CN" b="1" dirty="0" smtClean="0"/>
              <a:t>0f7 </a:t>
            </a:r>
            <a:r>
              <a:rPr lang="zh-CN" altLang="en-US" b="1" dirty="0"/>
              <a:t>均为优先用途的</a:t>
            </a:r>
            <a:r>
              <a:rPr lang="zh-CN" altLang="en-US" b="1" dirty="0" smtClean="0"/>
              <a:t>公差带。</a:t>
            </a:r>
            <a:endParaRPr lang="zh-CN" altLang="en-US" b="1" dirty="0"/>
          </a:p>
        </p:txBody>
      </p:sp>
      <p:sp>
        <p:nvSpPr>
          <p:cNvPr id="17" name="矩形 16"/>
          <p:cNvSpPr/>
          <p:nvPr/>
        </p:nvSpPr>
        <p:spPr>
          <a:xfrm>
            <a:off x="770461" y="248540"/>
            <a:ext cx="4636028" cy="400110"/>
          </a:xfrm>
          <a:prstGeom prst="rect">
            <a:avLst/>
          </a:prstGeom>
        </p:spPr>
        <p:txBody>
          <a:bodyPr wrap="square">
            <a:spAutoFit/>
          </a:bodyPr>
          <a:lstStyle/>
          <a:p>
            <a:r>
              <a:rPr lang="en-US" altLang="zh-CN" b="1" dirty="0"/>
              <a:t>(3) </a:t>
            </a:r>
            <a:r>
              <a:rPr lang="zh-CN" altLang="en-US" b="1" dirty="0"/>
              <a:t>确定配合代号</a:t>
            </a:r>
            <a:r>
              <a:rPr lang="zh-CN" altLang="en-US" b="1" dirty="0" smtClean="0"/>
              <a:t>为 </a:t>
            </a:r>
            <a:r>
              <a:rPr lang="el-GR" altLang="zh-CN" b="1" i="1" dirty="0" smtClean="0">
                <a:latin typeface="Times New Roman" panose="02020603050405020304"/>
                <a:cs typeface="Times New Roman" panose="02020603050405020304"/>
              </a:rPr>
              <a:t>ϕ</a:t>
            </a:r>
            <a:r>
              <a:rPr lang="en-US" altLang="zh-CN" b="1" dirty="0" smtClean="0"/>
              <a:t>40H8</a:t>
            </a:r>
            <a:r>
              <a:rPr lang="en-US" altLang="zh-CN" b="1" dirty="0"/>
              <a:t>/ f7</a:t>
            </a:r>
            <a:endParaRPr lang="zh-CN" altLang="en-US" b="1" dirty="0"/>
          </a:p>
        </p:txBody>
      </p:sp>
      <p:grpSp>
        <p:nvGrpSpPr>
          <p:cNvPr id="18" name="组合 17"/>
          <p:cNvGrpSpPr/>
          <p:nvPr/>
        </p:nvGrpSpPr>
        <p:grpSpPr>
          <a:xfrm>
            <a:off x="5785815" y="200012"/>
            <a:ext cx="3571251" cy="2412826"/>
            <a:chOff x="7429500" y="3252645"/>
            <a:chExt cx="1740069" cy="1663820"/>
          </a:xfrm>
        </p:grpSpPr>
        <p:pic>
          <p:nvPicPr>
            <p:cNvPr id="19"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29500" y="3252645"/>
              <a:ext cx="169545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4119" y="4659290"/>
              <a:ext cx="169545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矩形 1"/>
          <p:cNvSpPr/>
          <p:nvPr/>
        </p:nvSpPr>
        <p:spPr>
          <a:xfrm>
            <a:off x="637290" y="624806"/>
            <a:ext cx="5683594" cy="400110"/>
          </a:xfrm>
          <a:prstGeom prst="rect">
            <a:avLst/>
          </a:prstGeom>
        </p:spPr>
        <p:txBody>
          <a:bodyPr wrap="square">
            <a:spAutoFit/>
          </a:bodyPr>
          <a:lstStyle/>
          <a:p>
            <a:r>
              <a:rPr lang="zh-CN" altLang="en-US" b="1" dirty="0" smtClean="0"/>
              <a:t>（</a:t>
            </a:r>
            <a:r>
              <a:rPr lang="en-US" altLang="zh-CN" b="1" dirty="0" smtClean="0"/>
              <a:t>4</a:t>
            </a:r>
            <a:r>
              <a:rPr lang="zh-CN" altLang="en-US" b="1" dirty="0" smtClean="0"/>
              <a:t>）</a:t>
            </a:r>
            <a:r>
              <a:rPr lang="el-GR" altLang="zh-CN" b="1" i="1" dirty="0">
                <a:latin typeface="Times New Roman" panose="02020603050405020304"/>
                <a:cs typeface="Times New Roman" panose="02020603050405020304"/>
              </a:rPr>
              <a:t> ϕ </a:t>
            </a:r>
            <a:r>
              <a:rPr lang="en-US" altLang="zh-CN" b="1" dirty="0" smtClean="0"/>
              <a:t>40H8</a:t>
            </a:r>
            <a:r>
              <a:rPr lang="en-US" altLang="zh-CN" b="1" dirty="0"/>
              <a:t>/ f7 </a:t>
            </a:r>
            <a:r>
              <a:rPr lang="zh-CN" altLang="en-US" b="1" dirty="0"/>
              <a:t>的孔、轴尺寸公差带</a:t>
            </a:r>
            <a:r>
              <a:rPr lang="zh-CN" altLang="en-US" b="1" dirty="0" smtClean="0"/>
              <a:t>图图</a:t>
            </a:r>
            <a:r>
              <a:rPr lang="en-US" altLang="zh-CN" b="1" dirty="0"/>
              <a:t>3. 22</a:t>
            </a:r>
            <a:endParaRPr lang="zh-CN" altLang="en-US" b="1" dirty="0"/>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36" y="2239890"/>
            <a:ext cx="4801064" cy="1353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2170" y="2736731"/>
            <a:ext cx="5013400" cy="1671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1044"/>
          <p:cNvSpPr>
            <a:spLocks noChangeArrowheads="1"/>
          </p:cNvSpPr>
          <p:nvPr/>
        </p:nvSpPr>
        <p:spPr bwMode="auto">
          <a:xfrm>
            <a:off x="2237172" y="2352582"/>
            <a:ext cx="409920" cy="287289"/>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28" name="Rectangle 1044"/>
          <p:cNvSpPr>
            <a:spLocks noChangeArrowheads="1"/>
          </p:cNvSpPr>
          <p:nvPr/>
        </p:nvSpPr>
        <p:spPr bwMode="auto">
          <a:xfrm>
            <a:off x="5912901" y="3109484"/>
            <a:ext cx="396621" cy="281784"/>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3" name="矩形 2"/>
          <p:cNvSpPr/>
          <p:nvPr/>
        </p:nvSpPr>
        <p:spPr>
          <a:xfrm>
            <a:off x="645714" y="3705468"/>
            <a:ext cx="3526783" cy="707886"/>
          </a:xfrm>
          <a:prstGeom prst="rect">
            <a:avLst/>
          </a:prstGeom>
        </p:spPr>
        <p:txBody>
          <a:bodyPr wrap="square">
            <a:spAutoFit/>
          </a:bodyPr>
          <a:lstStyle/>
          <a:p>
            <a:r>
              <a:rPr lang="zh-CN" altLang="en-US" b="1" dirty="0" smtClean="0"/>
              <a:t>        由</a:t>
            </a:r>
            <a:r>
              <a:rPr lang="zh-CN" altLang="en-US" b="1" dirty="0"/>
              <a:t>图</a:t>
            </a:r>
            <a:r>
              <a:rPr lang="en-US" altLang="zh-CN" b="1" dirty="0"/>
              <a:t>3. 20 </a:t>
            </a:r>
            <a:r>
              <a:rPr lang="zh-CN" altLang="en-US" b="1" dirty="0"/>
              <a:t>可见</a:t>
            </a:r>
            <a:r>
              <a:rPr lang="en-US" altLang="zh-CN" b="1" dirty="0" smtClean="0"/>
              <a:t>,</a:t>
            </a:r>
            <a:r>
              <a:rPr lang="el-GR" altLang="zh-CN" b="1" i="1" dirty="0" smtClean="0">
                <a:latin typeface="Times New Roman" panose="02020603050405020304"/>
                <a:cs typeface="Times New Roman" panose="02020603050405020304"/>
              </a:rPr>
              <a:t>ϕ</a:t>
            </a:r>
            <a:r>
              <a:rPr lang="en-US" altLang="zh-CN" b="1" dirty="0" smtClean="0"/>
              <a:t>40H8</a:t>
            </a:r>
            <a:r>
              <a:rPr lang="en-US" altLang="zh-CN" b="1" dirty="0"/>
              <a:t>/ f7 </a:t>
            </a:r>
            <a:r>
              <a:rPr lang="zh-CN" altLang="en-US" b="1" dirty="0"/>
              <a:t>为优先</a:t>
            </a:r>
            <a:r>
              <a:rPr lang="zh-CN" altLang="en-US" b="1" dirty="0" smtClean="0"/>
              <a:t>配合。</a:t>
            </a:r>
            <a:endParaRPr lang="zh-CN" altLang="en-US" b="1" dirty="0"/>
          </a:p>
        </p:txBody>
      </p:sp>
      <p:grpSp>
        <p:nvGrpSpPr>
          <p:cNvPr id="29" name="组合 28"/>
          <p:cNvGrpSpPr/>
          <p:nvPr/>
        </p:nvGrpSpPr>
        <p:grpSpPr>
          <a:xfrm>
            <a:off x="1032367" y="4457176"/>
            <a:ext cx="5350667" cy="2019906"/>
            <a:chOff x="1485307" y="1100109"/>
            <a:chExt cx="6324600" cy="2521980"/>
          </a:xfrm>
        </p:grpSpPr>
        <p:pic>
          <p:nvPicPr>
            <p:cNvPr id="3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5307" y="1100109"/>
              <a:ext cx="6324600" cy="2247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5789" y="3319464"/>
              <a:ext cx="5710421" cy="30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2" name="Rectangle 1044"/>
          <p:cNvSpPr>
            <a:spLocks noChangeArrowheads="1"/>
          </p:cNvSpPr>
          <p:nvPr/>
        </p:nvSpPr>
        <p:spPr bwMode="auto">
          <a:xfrm>
            <a:off x="2605051" y="5211191"/>
            <a:ext cx="395603" cy="290236"/>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ppt_w/2"/>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ppt_w</p:attrName>
                                        </p:attrNameLst>
                                      </p:cBhvr>
                                      <p:tavLst>
                                        <p:tav tm="0">
                                          <p:val>
                                            <p:fltVal val="0"/>
                                          </p:val>
                                        </p:tav>
                                        <p:tav tm="100000">
                                          <p:val>
                                            <p:strVal val="#ppt_w"/>
                                          </p:val>
                                        </p:tav>
                                      </p:tavLst>
                                    </p:anim>
                                    <p:anim calcmode="lin" valueType="num">
                                      <p:cBhvr>
                                        <p:cTn id="10" dur="5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ppt_x</p:attrName>
                                        </p:attrNameLst>
                                      </p:cBhvr>
                                      <p:tavLst>
                                        <p:tav tm="0">
                                          <p:val>
                                            <p:strVal val="#ppt_x-#ppt_w/2"/>
                                          </p:val>
                                        </p:tav>
                                        <p:tav tm="100000">
                                          <p:val>
                                            <p:strVal val="#ppt_x"/>
                                          </p:val>
                                        </p:tav>
                                      </p:tavLst>
                                    </p:anim>
                                    <p:anim calcmode="lin" valueType="num">
                                      <p:cBhvr>
                                        <p:cTn id="16" dur="500" fill="hold"/>
                                        <p:tgtEl>
                                          <p:spTgt spid="28"/>
                                        </p:tgtEl>
                                        <p:attrNameLst>
                                          <p:attrName>ppt_y</p:attrName>
                                        </p:attrNameLst>
                                      </p:cBhvr>
                                      <p:tavLst>
                                        <p:tav tm="0">
                                          <p:val>
                                            <p:strVal val="#ppt_y"/>
                                          </p:val>
                                        </p:tav>
                                        <p:tav tm="100000">
                                          <p:val>
                                            <p:strVal val="#ppt_y"/>
                                          </p:val>
                                        </p:tav>
                                      </p:tavLst>
                                    </p:anim>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ppt_x</p:attrName>
                                        </p:attrNameLst>
                                      </p:cBhvr>
                                      <p:tavLst>
                                        <p:tav tm="0">
                                          <p:val>
                                            <p:strVal val="#ppt_x-#ppt_w/2"/>
                                          </p:val>
                                        </p:tav>
                                        <p:tav tm="100000">
                                          <p:val>
                                            <p:strVal val="#ppt_x"/>
                                          </p:val>
                                        </p:tav>
                                      </p:tavLst>
                                    </p:anim>
                                    <p:anim calcmode="lin" valueType="num">
                                      <p:cBhvr>
                                        <p:cTn id="24" dur="500" fill="hold"/>
                                        <p:tgtEl>
                                          <p:spTgt spid="32"/>
                                        </p:tgtEl>
                                        <p:attrNameLst>
                                          <p:attrName>ppt_y</p:attrName>
                                        </p:attrNameLst>
                                      </p:cBhvr>
                                      <p:tavLst>
                                        <p:tav tm="0">
                                          <p:val>
                                            <p:strVal val="#ppt_y"/>
                                          </p:val>
                                        </p:tav>
                                        <p:tav tm="100000">
                                          <p:val>
                                            <p:strVal val="#ppt_y"/>
                                          </p:val>
                                        </p:tav>
                                      </p:tavLst>
                                    </p:anim>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3"/>
          <p:cNvSpPr>
            <a:spLocks noGrp="1"/>
          </p:cNvSpPr>
          <p:nvPr>
            <p:ph type="sldNum" sz="quarter" idx="12"/>
          </p:nvPr>
        </p:nvSpPr>
        <p:spPr>
          <a:xfrm>
            <a:off x="7780470" y="152901"/>
            <a:ext cx="2063750"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BA8B81C9-85C3-42E3-B6D4-2926107FE7BD}" type="slidenum">
              <a:rPr lang="en-US" altLang="zh-CN" sz="2100">
                <a:solidFill>
                  <a:srgbClr val="0000FF"/>
                </a:solidFill>
              </a:rPr>
            </a:fld>
            <a:endParaRPr lang="en-US" altLang="zh-CN" sz="2100" dirty="0">
              <a:solidFill>
                <a:srgbClr val="0000FF"/>
              </a:solidFill>
            </a:endParaRPr>
          </a:p>
        </p:txBody>
      </p:sp>
      <p:sp>
        <p:nvSpPr>
          <p:cNvPr id="3" name="矩形 2"/>
          <p:cNvSpPr/>
          <p:nvPr/>
        </p:nvSpPr>
        <p:spPr>
          <a:xfrm>
            <a:off x="709843" y="275544"/>
            <a:ext cx="8460789" cy="1631216"/>
          </a:xfrm>
          <a:prstGeom prst="rect">
            <a:avLst/>
          </a:prstGeom>
        </p:spPr>
        <p:txBody>
          <a:bodyPr wrap="square">
            <a:spAutoFit/>
          </a:bodyPr>
          <a:lstStyle/>
          <a:p>
            <a:r>
              <a:rPr lang="zh-CN" altLang="en-US" b="1" dirty="0" smtClean="0"/>
              <a:t>          例</a:t>
            </a:r>
            <a:r>
              <a:rPr lang="en-US" altLang="zh-CN" b="1" dirty="0"/>
              <a:t>3. </a:t>
            </a:r>
            <a:r>
              <a:rPr lang="en-US" altLang="zh-CN" b="1" dirty="0" smtClean="0"/>
              <a:t>12</a:t>
            </a:r>
            <a:r>
              <a:rPr lang="zh-CN" altLang="en-US" b="1" dirty="0"/>
              <a:t> </a:t>
            </a:r>
            <a:r>
              <a:rPr lang="zh-CN" altLang="en-US" b="1" dirty="0" smtClean="0"/>
              <a:t> 设</a:t>
            </a:r>
            <a:r>
              <a:rPr lang="zh-CN" altLang="en-US" b="1" dirty="0"/>
              <a:t>某一公称尺寸</a:t>
            </a:r>
            <a:r>
              <a:rPr lang="zh-CN" altLang="en-US" b="1" dirty="0" smtClean="0"/>
              <a:t>为</a:t>
            </a:r>
            <a:r>
              <a:rPr lang="el-GR" altLang="zh-CN" b="1" i="1" dirty="0" smtClean="0">
                <a:latin typeface="Times New Roman" panose="02020603050405020304"/>
                <a:cs typeface="Times New Roman" panose="02020603050405020304"/>
              </a:rPr>
              <a:t>ϕ</a:t>
            </a:r>
            <a:r>
              <a:rPr lang="en-US" altLang="zh-CN" b="1" dirty="0" smtClean="0"/>
              <a:t>60 </a:t>
            </a:r>
            <a:r>
              <a:rPr lang="en-US" altLang="zh-CN" b="1" dirty="0"/>
              <a:t>mm </a:t>
            </a:r>
            <a:r>
              <a:rPr lang="zh-CN" altLang="en-US" b="1" dirty="0" smtClean="0"/>
              <a:t>的配合</a:t>
            </a:r>
            <a:r>
              <a:rPr lang="en-US" altLang="zh-CN" b="1" dirty="0"/>
              <a:t>,</a:t>
            </a:r>
            <a:r>
              <a:rPr lang="zh-CN" altLang="en-US" b="1" dirty="0"/>
              <a:t>经计算</a:t>
            </a:r>
            <a:r>
              <a:rPr lang="en-US" altLang="zh-CN" b="1" dirty="0"/>
              <a:t>,</a:t>
            </a:r>
            <a:r>
              <a:rPr lang="zh-CN" altLang="en-US" b="1" dirty="0"/>
              <a:t>为保证连接可靠</a:t>
            </a:r>
            <a:r>
              <a:rPr lang="en-US" altLang="zh-CN" b="1" dirty="0"/>
              <a:t>,</a:t>
            </a:r>
            <a:r>
              <a:rPr lang="zh-CN" altLang="en-US" b="1" dirty="0"/>
              <a:t>其最小过盈</a:t>
            </a:r>
            <a:r>
              <a:rPr lang="zh-CN" altLang="en-US" b="1" dirty="0" smtClean="0"/>
              <a:t>的绝对值</a:t>
            </a:r>
            <a:r>
              <a:rPr lang="zh-CN" altLang="en-US" b="1" dirty="0"/>
              <a:t>不得小于</a:t>
            </a:r>
            <a:r>
              <a:rPr lang="en-US" altLang="zh-CN" b="1" dirty="0"/>
              <a:t>20 </a:t>
            </a:r>
            <a:r>
              <a:rPr lang="en-US" altLang="zh-CN" b="1" dirty="0" smtClean="0">
                <a:latin typeface="Algerian" panose="04020705040A02060702"/>
              </a:rPr>
              <a:t>µ</a:t>
            </a:r>
            <a:r>
              <a:rPr lang="en-US" altLang="zh-CN" b="1" dirty="0" smtClean="0"/>
              <a:t>m</a:t>
            </a:r>
            <a:r>
              <a:rPr lang="zh-CN" altLang="en-US" b="1" dirty="0"/>
              <a:t>。为保证装配后孔</a:t>
            </a:r>
            <a:r>
              <a:rPr lang="zh-CN" altLang="en-US" b="1" dirty="0" smtClean="0"/>
              <a:t>不发生</a:t>
            </a:r>
            <a:r>
              <a:rPr lang="zh-CN" altLang="en-US" b="1" dirty="0"/>
              <a:t>塑性变形</a:t>
            </a:r>
            <a:r>
              <a:rPr lang="en-US" altLang="zh-CN" b="1" dirty="0"/>
              <a:t>,</a:t>
            </a:r>
            <a:r>
              <a:rPr lang="zh-CN" altLang="en-US" b="1" dirty="0"/>
              <a:t>其最大过盈的绝对值不得</a:t>
            </a:r>
            <a:r>
              <a:rPr lang="zh-CN" altLang="en-US" b="1" dirty="0" smtClean="0"/>
              <a:t>大于</a:t>
            </a:r>
            <a:r>
              <a:rPr lang="en-US" altLang="zh-CN" b="1" dirty="0" smtClean="0"/>
              <a:t>55 </a:t>
            </a:r>
            <a:r>
              <a:rPr lang="en-US" altLang="zh-CN" b="1" dirty="0">
                <a:latin typeface="Algerian" panose="04020705040A02060702"/>
              </a:rPr>
              <a:t>µ</a:t>
            </a:r>
            <a:r>
              <a:rPr lang="en-US" altLang="zh-CN" b="1" dirty="0" smtClean="0"/>
              <a:t>m</a:t>
            </a:r>
            <a:r>
              <a:rPr lang="zh-CN" altLang="en-US" b="1" dirty="0"/>
              <a:t>。若采用基轴制配合</a:t>
            </a:r>
            <a:r>
              <a:rPr lang="en-US" altLang="zh-CN" b="1" dirty="0"/>
              <a:t>,</a:t>
            </a:r>
            <a:r>
              <a:rPr lang="zh-CN" altLang="en-US" b="1" dirty="0"/>
              <a:t>试确定此配合</a:t>
            </a:r>
            <a:r>
              <a:rPr lang="zh-CN" altLang="en-US" b="1" dirty="0" smtClean="0"/>
              <a:t>的孔</a:t>
            </a:r>
            <a:r>
              <a:rPr lang="zh-CN" altLang="en-US" b="1" dirty="0"/>
              <a:t>、轴的公差带和配合代号</a:t>
            </a:r>
            <a:r>
              <a:rPr lang="en-US" altLang="zh-CN" b="1" dirty="0"/>
              <a:t>,</a:t>
            </a:r>
            <a:r>
              <a:rPr lang="zh-CN" altLang="en-US" b="1" dirty="0"/>
              <a:t>画出其</a:t>
            </a:r>
            <a:r>
              <a:rPr lang="zh-CN" altLang="en-US" b="1" dirty="0" smtClean="0"/>
              <a:t>尺寸公差带</a:t>
            </a:r>
            <a:r>
              <a:rPr lang="zh-CN" altLang="en-US" b="1" dirty="0"/>
              <a:t>图</a:t>
            </a:r>
            <a:r>
              <a:rPr lang="en-US" altLang="zh-CN" b="1" dirty="0"/>
              <a:t>,</a:t>
            </a:r>
            <a:r>
              <a:rPr lang="zh-CN" altLang="en-US" b="1" dirty="0"/>
              <a:t>并指出是否属于优先的或常用的公差带与优先或常用的配合。</a:t>
            </a:r>
            <a:endParaRPr lang="zh-CN" altLang="en-US" b="1" dirty="0"/>
          </a:p>
        </p:txBody>
      </p:sp>
      <p:sp>
        <p:nvSpPr>
          <p:cNvPr id="4" name="矩形 3"/>
          <p:cNvSpPr/>
          <p:nvPr/>
        </p:nvSpPr>
        <p:spPr>
          <a:xfrm>
            <a:off x="1180371" y="2220913"/>
            <a:ext cx="7786086" cy="400110"/>
          </a:xfrm>
          <a:prstGeom prst="rect">
            <a:avLst/>
          </a:prstGeom>
        </p:spPr>
        <p:txBody>
          <a:bodyPr wrap="square">
            <a:spAutoFit/>
          </a:bodyPr>
          <a:lstStyle/>
          <a:p>
            <a:r>
              <a:rPr lang="zh-CN" altLang="en-US" b="1" dirty="0" smtClean="0"/>
              <a:t>由</a:t>
            </a:r>
            <a:r>
              <a:rPr lang="zh-CN" altLang="en-US" b="1" dirty="0"/>
              <a:t>题意可知</a:t>
            </a:r>
            <a:r>
              <a:rPr lang="en-US" altLang="zh-CN" b="1" dirty="0"/>
              <a:t>,</a:t>
            </a:r>
            <a:r>
              <a:rPr lang="zh-CN" altLang="en-US" b="1" dirty="0"/>
              <a:t>此孔、轴结合为过盈配合</a:t>
            </a:r>
            <a:r>
              <a:rPr lang="en-US" altLang="zh-CN" b="1" dirty="0"/>
              <a:t>,</a:t>
            </a:r>
            <a:r>
              <a:rPr lang="zh-CN" altLang="en-US" b="1" dirty="0"/>
              <a:t>其允许的配合公差为</a:t>
            </a:r>
            <a:endParaRPr lang="zh-CN" altLang="en-US" b="1" dirty="0"/>
          </a:p>
        </p:txBody>
      </p:sp>
      <p:sp>
        <p:nvSpPr>
          <p:cNvPr id="5" name="矩形 4"/>
          <p:cNvSpPr/>
          <p:nvPr/>
        </p:nvSpPr>
        <p:spPr>
          <a:xfrm>
            <a:off x="1180371" y="3095017"/>
            <a:ext cx="7786087" cy="400110"/>
          </a:xfrm>
          <a:prstGeom prst="rect">
            <a:avLst/>
          </a:prstGeom>
        </p:spPr>
        <p:txBody>
          <a:bodyPr wrap="square">
            <a:spAutoFit/>
          </a:bodyPr>
          <a:lstStyle/>
          <a:p>
            <a:r>
              <a:rPr lang="zh-CN" altLang="en-US" b="1" dirty="0"/>
              <a:t>按例</a:t>
            </a:r>
            <a:r>
              <a:rPr lang="en-US" altLang="zh-CN" b="1" dirty="0"/>
              <a:t>3. 10 </a:t>
            </a:r>
            <a:r>
              <a:rPr lang="zh-CN" altLang="en-US" b="1" dirty="0"/>
              <a:t>的方法确定孔的公差等级为</a:t>
            </a:r>
            <a:r>
              <a:rPr lang="en-US" altLang="zh-CN" b="1" dirty="0"/>
              <a:t>6 </a:t>
            </a:r>
            <a:r>
              <a:rPr lang="zh-CN" altLang="en-US" b="1" dirty="0"/>
              <a:t>级</a:t>
            </a:r>
            <a:r>
              <a:rPr lang="en-US" altLang="zh-CN" b="1" dirty="0"/>
              <a:t>,</a:t>
            </a:r>
            <a:r>
              <a:rPr lang="zh-CN" altLang="en-US" b="1" dirty="0"/>
              <a:t>轴的公差等级为</a:t>
            </a:r>
            <a:r>
              <a:rPr lang="en-US" altLang="zh-CN" b="1" dirty="0"/>
              <a:t>5 </a:t>
            </a:r>
            <a:r>
              <a:rPr lang="zh-CN" altLang="en-US" b="1" dirty="0"/>
              <a:t>级</a:t>
            </a:r>
            <a:r>
              <a:rPr lang="en-US" altLang="zh-CN" b="1" dirty="0"/>
              <a:t>,</a:t>
            </a:r>
            <a:r>
              <a:rPr lang="zh-CN" altLang="en-US" b="1" dirty="0"/>
              <a:t>即</a:t>
            </a:r>
            <a:endParaRPr lang="zh-CN" altLang="en-US" b="1" dirty="0"/>
          </a:p>
        </p:txBody>
      </p:sp>
      <p:sp>
        <p:nvSpPr>
          <p:cNvPr id="6" name="矩形 5"/>
          <p:cNvSpPr/>
          <p:nvPr/>
        </p:nvSpPr>
        <p:spPr>
          <a:xfrm>
            <a:off x="709843" y="4351510"/>
            <a:ext cx="8141193" cy="400110"/>
          </a:xfrm>
          <a:prstGeom prst="rect">
            <a:avLst/>
          </a:prstGeom>
        </p:spPr>
        <p:txBody>
          <a:bodyPr wrap="square">
            <a:spAutoFit/>
          </a:bodyPr>
          <a:lstStyle/>
          <a:p>
            <a:r>
              <a:rPr lang="zh-CN" altLang="en-US" b="1" dirty="0" smtClean="0"/>
              <a:t>          因</a:t>
            </a:r>
            <a:r>
              <a:rPr lang="zh-CN" altLang="en-US" b="1" dirty="0"/>
              <a:t>采用基轴制配合</a:t>
            </a:r>
            <a:r>
              <a:rPr lang="en-US" altLang="zh-CN" b="1" dirty="0"/>
              <a:t>,</a:t>
            </a:r>
            <a:r>
              <a:rPr lang="zh-CN" altLang="en-US" b="1" dirty="0"/>
              <a:t>故轴为基准轴</a:t>
            </a:r>
            <a:r>
              <a:rPr lang="en-US" altLang="zh-CN" b="1" dirty="0"/>
              <a:t>,</a:t>
            </a:r>
            <a:r>
              <a:rPr lang="zh-CN" altLang="en-US" b="1" dirty="0"/>
              <a:t>其公差带代号</a:t>
            </a:r>
            <a:r>
              <a:rPr lang="zh-CN" altLang="en-US" b="1" dirty="0" smtClean="0"/>
              <a:t>为</a:t>
            </a:r>
            <a:endParaRPr lang="zh-CN" altLang="en-US" b="1"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94195" y="2693417"/>
            <a:ext cx="6626674" cy="339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624" y="3597682"/>
            <a:ext cx="4551881" cy="326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212781" y="1844614"/>
            <a:ext cx="4140453" cy="400110"/>
          </a:xfrm>
          <a:prstGeom prst="rect">
            <a:avLst/>
          </a:prstGeom>
        </p:spPr>
        <p:txBody>
          <a:bodyPr wrap="square">
            <a:spAutoFit/>
          </a:bodyPr>
          <a:lstStyle/>
          <a:p>
            <a:r>
              <a:rPr lang="zh-CN" altLang="en-US" b="1" dirty="0"/>
              <a:t>解  </a:t>
            </a:r>
            <a:r>
              <a:rPr lang="en-US" altLang="zh-CN" b="1" dirty="0"/>
              <a:t>(1) </a:t>
            </a:r>
            <a:r>
              <a:rPr lang="zh-CN" altLang="en-US" b="1" dirty="0"/>
              <a:t>确定孔、轴公差等级</a:t>
            </a:r>
            <a:endParaRPr lang="zh-CN" altLang="en-US" b="1" dirty="0"/>
          </a:p>
        </p:txBody>
      </p:sp>
      <p:sp>
        <p:nvSpPr>
          <p:cNvPr id="10" name="矩形 9"/>
          <p:cNvSpPr/>
          <p:nvPr/>
        </p:nvSpPr>
        <p:spPr>
          <a:xfrm>
            <a:off x="1212781" y="3912529"/>
            <a:ext cx="2675732" cy="400110"/>
          </a:xfrm>
          <a:prstGeom prst="rect">
            <a:avLst/>
          </a:prstGeom>
        </p:spPr>
        <p:txBody>
          <a:bodyPr wrap="none">
            <a:spAutoFit/>
          </a:bodyPr>
          <a:lstStyle/>
          <a:p>
            <a:r>
              <a:rPr lang="en-US" altLang="zh-CN" b="1" dirty="0" smtClean="0"/>
              <a:t>(2)  </a:t>
            </a:r>
            <a:r>
              <a:rPr lang="zh-CN" altLang="en-US" b="1" dirty="0" smtClean="0"/>
              <a:t>确定</a:t>
            </a:r>
            <a:r>
              <a:rPr lang="zh-CN" altLang="en-US" b="1" dirty="0"/>
              <a:t>孔、轴</a:t>
            </a:r>
            <a:r>
              <a:rPr lang="zh-CN" altLang="en-US" b="1" dirty="0" smtClean="0"/>
              <a:t>公差带</a:t>
            </a:r>
            <a:endParaRPr lang="zh-CN" altLang="en-US" b="1" dirty="0"/>
          </a:p>
        </p:txBody>
      </p:sp>
      <p:sp>
        <p:nvSpPr>
          <p:cNvPr id="11" name="矩形 10"/>
          <p:cNvSpPr/>
          <p:nvPr/>
        </p:nvSpPr>
        <p:spPr>
          <a:xfrm>
            <a:off x="2090858" y="4975631"/>
            <a:ext cx="4514127" cy="523220"/>
          </a:xfrm>
          <a:prstGeom prst="rect">
            <a:avLst/>
          </a:prstGeom>
        </p:spPr>
        <p:txBody>
          <a:bodyPr wrap="square">
            <a:spAutoFit/>
          </a:bodyPr>
          <a:lstStyle/>
          <a:p>
            <a:r>
              <a:rPr lang="en-US" altLang="zh-CN" sz="2800" b="1" i="1" dirty="0" err="1" smtClean="0"/>
              <a:t>es</a:t>
            </a:r>
            <a:r>
              <a:rPr lang="en-US" altLang="zh-CN" sz="2800" b="1" i="1" dirty="0" smtClean="0"/>
              <a:t> </a:t>
            </a:r>
            <a:r>
              <a:rPr lang="en-US" altLang="zh-CN" sz="2800" b="1" dirty="0"/>
              <a:t>= </a:t>
            </a:r>
            <a:r>
              <a:rPr lang="en-US" altLang="zh-CN" sz="2800" b="1" dirty="0" smtClean="0"/>
              <a:t>0     </a:t>
            </a:r>
            <a:r>
              <a:rPr lang="en-US" altLang="zh-CN" sz="2800" b="1" i="1" dirty="0" err="1" smtClean="0"/>
              <a:t>ei</a:t>
            </a:r>
            <a:r>
              <a:rPr lang="en-US" altLang="zh-CN" sz="2800" b="1" i="1" dirty="0" smtClean="0"/>
              <a:t> </a:t>
            </a:r>
            <a:r>
              <a:rPr lang="en-US" altLang="zh-CN" sz="2800" b="1" dirty="0"/>
              <a:t>= - 13 </a:t>
            </a:r>
            <a:r>
              <a:rPr lang="en-US" altLang="zh-CN" sz="2800" b="1" dirty="0" smtClean="0">
                <a:latin typeface="Algerian" panose="04020705040A02060702"/>
              </a:rPr>
              <a:t>µ</a:t>
            </a:r>
            <a:r>
              <a:rPr lang="en-US" altLang="zh-CN" sz="2800" b="1" dirty="0" smtClean="0"/>
              <a:t>m</a:t>
            </a:r>
            <a:endParaRPr lang="zh-CN" altLang="en-US" sz="2800" dirty="0"/>
          </a:p>
        </p:txBody>
      </p:sp>
      <p:sp>
        <p:nvSpPr>
          <p:cNvPr id="12" name="矩形 11"/>
          <p:cNvSpPr/>
          <p:nvPr/>
        </p:nvSpPr>
        <p:spPr>
          <a:xfrm>
            <a:off x="7358770" y="4312639"/>
            <a:ext cx="1261447" cy="523220"/>
          </a:xfrm>
          <a:prstGeom prst="rect">
            <a:avLst/>
          </a:prstGeom>
        </p:spPr>
        <p:txBody>
          <a:bodyPr wrap="square">
            <a:spAutoFit/>
          </a:bodyPr>
          <a:lstStyle/>
          <a:p>
            <a:r>
              <a:rPr lang="el-GR" altLang="zh-CN" sz="2800" b="1" i="1" dirty="0">
                <a:solidFill>
                  <a:srgbClr val="FF0000"/>
                </a:solidFill>
                <a:latin typeface="Times New Roman" panose="02020603050405020304"/>
                <a:cs typeface="Times New Roman" panose="02020603050405020304"/>
              </a:rPr>
              <a:t>ϕ </a:t>
            </a:r>
            <a:r>
              <a:rPr lang="en-US" altLang="zh-CN" sz="2800" b="1" dirty="0">
                <a:solidFill>
                  <a:srgbClr val="FF0000"/>
                </a:solidFill>
              </a:rPr>
              <a:t>60h5</a:t>
            </a:r>
            <a:endParaRPr lang="zh-CN" altLang="en-US" sz="2800" dirty="0"/>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1FE84B02-9AE1-4B7B-917A-E58210034467}" type="slidenum">
              <a:rPr lang="en-US" altLang="zh-CN" sz="2100">
                <a:solidFill>
                  <a:srgbClr val="0000FF"/>
                </a:solidFill>
              </a:rPr>
            </a:fld>
            <a:endParaRPr lang="en-US" altLang="zh-CN" sz="2100">
              <a:solidFill>
                <a:srgbClr val="0000FF"/>
              </a:solidFill>
            </a:endParaRPr>
          </a:p>
        </p:txBody>
      </p:sp>
      <p:sp>
        <p:nvSpPr>
          <p:cNvPr id="2" name="矩形 1"/>
          <p:cNvSpPr/>
          <p:nvPr/>
        </p:nvSpPr>
        <p:spPr>
          <a:xfrm>
            <a:off x="1144835" y="3323734"/>
            <a:ext cx="7422101" cy="400110"/>
          </a:xfrm>
          <a:prstGeom prst="rect">
            <a:avLst/>
          </a:prstGeom>
        </p:spPr>
        <p:txBody>
          <a:bodyPr wrap="square">
            <a:spAutoFit/>
          </a:bodyPr>
          <a:lstStyle/>
          <a:p>
            <a:r>
              <a:rPr lang="zh-CN" altLang="en-US" b="1" dirty="0"/>
              <a:t>将已知的</a:t>
            </a:r>
            <a:r>
              <a:rPr lang="en-US" altLang="zh-CN" b="1" i="1" dirty="0" err="1"/>
              <a:t>es</a:t>
            </a:r>
            <a:r>
              <a:rPr lang="zh-CN" altLang="en-US" b="1" dirty="0"/>
              <a:t>、</a:t>
            </a:r>
            <a:r>
              <a:rPr lang="en-US" altLang="zh-CN" b="1" i="1" dirty="0" err="1"/>
              <a:t>ei</a:t>
            </a:r>
            <a:r>
              <a:rPr lang="zh-CN" altLang="en-US" b="1" dirty="0"/>
              <a:t>、</a:t>
            </a:r>
            <a:r>
              <a:rPr lang="en-US" altLang="zh-CN" b="1" dirty="0"/>
              <a:t>IT6</a:t>
            </a:r>
            <a:r>
              <a:rPr lang="zh-CN" altLang="en-US" b="1" dirty="0"/>
              <a:t>、</a:t>
            </a:r>
            <a:r>
              <a:rPr lang="en-US" altLang="zh-CN" b="1" dirty="0"/>
              <a:t>[</a:t>
            </a:r>
            <a:r>
              <a:rPr lang="en-US" altLang="zh-CN" b="1" i="1" dirty="0" err="1"/>
              <a:t>Y</a:t>
            </a:r>
            <a:r>
              <a:rPr lang="en-US" altLang="zh-CN" b="1" baseline="-25000" dirty="0" err="1"/>
              <a:t>max</a:t>
            </a:r>
            <a:r>
              <a:rPr lang="en-US" altLang="zh-CN" b="1" dirty="0"/>
              <a:t>] </a:t>
            </a:r>
            <a:r>
              <a:rPr lang="zh-CN" altLang="en-US" b="1" dirty="0"/>
              <a:t>和</a:t>
            </a:r>
            <a:r>
              <a:rPr lang="en-US" altLang="zh-CN" b="1" dirty="0"/>
              <a:t>[</a:t>
            </a:r>
            <a:r>
              <a:rPr lang="en-US" altLang="zh-CN" b="1" i="1" dirty="0" err="1"/>
              <a:t>Y</a:t>
            </a:r>
            <a:r>
              <a:rPr lang="en-US" altLang="zh-CN" b="1" baseline="-25000" dirty="0" err="1"/>
              <a:t>min</a:t>
            </a:r>
            <a:r>
              <a:rPr lang="en-US" altLang="zh-CN" b="1" dirty="0"/>
              <a:t>] </a:t>
            </a:r>
            <a:r>
              <a:rPr lang="zh-CN" altLang="en-US" b="1" dirty="0"/>
              <a:t>数值代入</a:t>
            </a:r>
            <a:r>
              <a:rPr lang="zh-CN" altLang="en-US" b="1" dirty="0" smtClean="0"/>
              <a:t>式</a:t>
            </a:r>
            <a:r>
              <a:rPr lang="zh-CN" altLang="en-US" b="1" dirty="0" smtClean="0">
                <a:latin typeface="宋体" panose="02010600030101010101" pitchFamily="2" charset="-122"/>
                <a:ea typeface="宋体" panose="02010600030101010101" pitchFamily="2" charset="-122"/>
              </a:rPr>
              <a:t>④</a:t>
            </a:r>
            <a:r>
              <a:rPr lang="zh-CN" altLang="en-US" b="1" dirty="0" smtClean="0"/>
              <a:t>、</a:t>
            </a:r>
            <a:r>
              <a:rPr lang="zh-CN" altLang="en-US" b="1" dirty="0" smtClean="0">
                <a:latin typeface="宋体" panose="02010600030101010101" pitchFamily="2" charset="-122"/>
                <a:ea typeface="宋体" panose="02010600030101010101" pitchFamily="2" charset="-122"/>
              </a:rPr>
              <a:t>⑤</a:t>
            </a:r>
            <a:r>
              <a:rPr lang="zh-CN" altLang="en-US" b="1" dirty="0" smtClean="0"/>
              <a:t>得</a:t>
            </a:r>
            <a:endParaRPr lang="zh-CN" altLang="en-US" b="1" dirty="0"/>
          </a:p>
        </p:txBody>
      </p:sp>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98170" y="2394441"/>
            <a:ext cx="5299486" cy="1040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6929" y="3795371"/>
            <a:ext cx="4533670" cy="867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5168" y="4642434"/>
            <a:ext cx="3564600" cy="267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807484" y="237145"/>
            <a:ext cx="8096804" cy="1015663"/>
          </a:xfrm>
          <a:prstGeom prst="rect">
            <a:avLst/>
          </a:prstGeom>
        </p:spPr>
        <p:txBody>
          <a:bodyPr wrap="square">
            <a:spAutoFit/>
          </a:bodyPr>
          <a:lstStyle/>
          <a:p>
            <a:r>
              <a:rPr lang="zh-CN" altLang="en-US" b="1" dirty="0" smtClean="0"/>
              <a:t>          因</a:t>
            </a:r>
            <a:r>
              <a:rPr lang="zh-CN" altLang="en-US" b="1" dirty="0"/>
              <a:t>选用基轴制过盈配合</a:t>
            </a:r>
            <a:r>
              <a:rPr lang="en-US" altLang="zh-CN" b="1" dirty="0"/>
              <a:t>,</a:t>
            </a:r>
            <a:r>
              <a:rPr lang="zh-CN" altLang="en-US" b="1" dirty="0"/>
              <a:t>所以孔的基本偏差代号应从</a:t>
            </a:r>
            <a:r>
              <a:rPr lang="en-US" altLang="zh-CN" b="1" dirty="0"/>
              <a:t>P ~ ZC </a:t>
            </a:r>
            <a:r>
              <a:rPr lang="zh-CN" altLang="en-US" b="1" dirty="0"/>
              <a:t>中选取</a:t>
            </a:r>
            <a:r>
              <a:rPr lang="en-US" altLang="zh-CN" b="1" dirty="0"/>
              <a:t>,</a:t>
            </a:r>
            <a:r>
              <a:rPr lang="zh-CN" altLang="en-US" b="1" dirty="0"/>
              <a:t>其基本偏差为上偏差</a:t>
            </a:r>
            <a:r>
              <a:rPr lang="en-US" altLang="zh-CN" b="1" i="1" dirty="0"/>
              <a:t>ES,</a:t>
            </a:r>
            <a:r>
              <a:rPr lang="zh-CN" altLang="en-US" b="1" dirty="0"/>
              <a:t>若选出的孔的上偏差</a:t>
            </a:r>
            <a:r>
              <a:rPr lang="en-US" altLang="zh-CN" b="1" i="1" dirty="0"/>
              <a:t>ES</a:t>
            </a:r>
            <a:r>
              <a:rPr lang="en-US" altLang="zh-CN" b="1" dirty="0"/>
              <a:t> </a:t>
            </a:r>
            <a:r>
              <a:rPr lang="zh-CN" altLang="en-US" b="1" dirty="0"/>
              <a:t>能满足配合要求</a:t>
            </a:r>
            <a:r>
              <a:rPr lang="en-US" altLang="zh-CN" b="1" dirty="0"/>
              <a:t>,</a:t>
            </a:r>
            <a:r>
              <a:rPr lang="zh-CN" altLang="en-US" b="1" dirty="0"/>
              <a:t>则应符合下列三个条件</a:t>
            </a:r>
            <a:r>
              <a:rPr lang="en-US" altLang="zh-CN" b="1" dirty="0"/>
              <a:t>,</a:t>
            </a:r>
            <a:r>
              <a:rPr lang="zh-CN" altLang="en-US" b="1" dirty="0"/>
              <a:t>即</a:t>
            </a:r>
            <a:endParaRPr lang="zh-CN" altLang="en-US" b="1" dirty="0"/>
          </a:p>
        </p:txBody>
      </p:sp>
      <p:sp>
        <p:nvSpPr>
          <p:cNvPr id="7" name="矩形 6"/>
          <p:cNvSpPr/>
          <p:nvPr/>
        </p:nvSpPr>
        <p:spPr>
          <a:xfrm>
            <a:off x="1064950" y="2527611"/>
            <a:ext cx="2504090" cy="400110"/>
          </a:xfrm>
          <a:prstGeom prst="rect">
            <a:avLst/>
          </a:prstGeom>
        </p:spPr>
        <p:txBody>
          <a:bodyPr wrap="square">
            <a:spAutoFit/>
          </a:bodyPr>
          <a:lstStyle/>
          <a:p>
            <a:r>
              <a:rPr lang="zh-CN" altLang="en-US" b="1" dirty="0"/>
              <a:t>解上面三式得出</a:t>
            </a:r>
            <a:endParaRPr lang="zh-CN" altLang="en-US" b="1" dirty="0"/>
          </a:p>
        </p:txBody>
      </p:sp>
      <p:pic>
        <p:nvPicPr>
          <p:cNvPr id="819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422" y="1268761"/>
            <a:ext cx="6657040" cy="1214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922893" y="5048842"/>
            <a:ext cx="7024657" cy="400110"/>
          </a:xfrm>
          <a:prstGeom prst="rect">
            <a:avLst/>
          </a:prstGeom>
        </p:spPr>
        <p:txBody>
          <a:bodyPr wrap="square">
            <a:spAutoFit/>
          </a:bodyPr>
          <a:lstStyle/>
          <a:p>
            <a:r>
              <a:rPr lang="zh-CN" altLang="en-US" b="1" dirty="0"/>
              <a:t>按公称</a:t>
            </a:r>
            <a:r>
              <a:rPr lang="zh-CN" altLang="en-US" b="1" dirty="0" smtClean="0"/>
              <a:t>尺寸</a:t>
            </a:r>
            <a:r>
              <a:rPr lang="el-GR" altLang="zh-CN" b="1" i="1" dirty="0" smtClean="0">
                <a:latin typeface="Times New Roman" panose="02020603050405020304"/>
                <a:cs typeface="Times New Roman" panose="02020603050405020304"/>
              </a:rPr>
              <a:t>ϕ</a:t>
            </a:r>
            <a:r>
              <a:rPr lang="en-US" altLang="zh-CN" b="1" dirty="0" smtClean="0"/>
              <a:t>60 </a:t>
            </a:r>
            <a:r>
              <a:rPr lang="zh-CN" altLang="en-US" b="1" dirty="0"/>
              <a:t>和</a:t>
            </a:r>
            <a:r>
              <a:rPr lang="en-US" altLang="zh-CN" b="1" dirty="0"/>
              <a:t>- 36 </a:t>
            </a:r>
            <a:r>
              <a:rPr lang="zh-CN" altLang="en-US" b="1" dirty="0" smtClean="0">
                <a:latin typeface="宋体" panose="02010600030101010101" pitchFamily="2" charset="-122"/>
                <a:ea typeface="宋体" panose="02010600030101010101" pitchFamily="2" charset="-122"/>
              </a:rPr>
              <a:t>≤</a:t>
            </a:r>
            <a:r>
              <a:rPr lang="en-US" altLang="zh-CN" b="1" i="1" dirty="0" smtClean="0"/>
              <a:t>ES</a:t>
            </a:r>
            <a:r>
              <a:rPr lang="en-US" altLang="zh-CN" b="1" dirty="0" smtClean="0"/>
              <a:t> </a:t>
            </a:r>
            <a:r>
              <a:rPr lang="zh-CN" altLang="en-US" b="1" dirty="0" smtClean="0">
                <a:latin typeface="宋体" panose="02010600030101010101" pitchFamily="2" charset="-122"/>
                <a:ea typeface="宋体" panose="02010600030101010101" pitchFamily="2" charset="-122"/>
              </a:rPr>
              <a:t>≤</a:t>
            </a:r>
            <a:r>
              <a:rPr lang="en-US" altLang="zh-CN" b="1" dirty="0" smtClean="0"/>
              <a:t>- </a:t>
            </a:r>
            <a:r>
              <a:rPr lang="en-US" altLang="zh-CN" b="1" dirty="0"/>
              <a:t>33 </a:t>
            </a:r>
            <a:r>
              <a:rPr lang="zh-CN" altLang="en-US" b="1" dirty="0" smtClean="0">
                <a:latin typeface="Algerian" panose="04020705040A02060702"/>
              </a:rPr>
              <a:t>µ</a:t>
            </a:r>
            <a:r>
              <a:rPr lang="en-US" altLang="zh-CN" b="1" dirty="0" smtClean="0"/>
              <a:t>m</a:t>
            </a:r>
            <a:r>
              <a:rPr lang="zh-CN" altLang="en-US" b="1" dirty="0"/>
              <a:t>的</a:t>
            </a:r>
            <a:r>
              <a:rPr lang="zh-CN" altLang="en-US" b="1" dirty="0" smtClean="0"/>
              <a:t>要求</a:t>
            </a:r>
            <a:r>
              <a:rPr lang="en-US" altLang="zh-CN" b="1" dirty="0" smtClean="0"/>
              <a:t>,</a:t>
            </a:r>
            <a:r>
              <a:rPr lang="zh-CN" altLang="en-US" b="1" dirty="0" smtClean="0"/>
              <a:t>查表</a:t>
            </a:r>
            <a:r>
              <a:rPr lang="en-US" altLang="zh-CN" b="1" dirty="0"/>
              <a:t>3. </a:t>
            </a:r>
            <a:r>
              <a:rPr lang="en-US" altLang="zh-CN" b="1" dirty="0" smtClean="0"/>
              <a:t>7</a:t>
            </a:r>
            <a:r>
              <a:rPr lang="zh-CN" altLang="en-US" b="1" dirty="0" smtClean="0"/>
              <a:t>得</a:t>
            </a:r>
            <a:endParaRPr lang="zh-CN" altLang="en-US" b="1" dirty="0"/>
          </a:p>
        </p:txBody>
      </p:sp>
      <p:sp>
        <p:nvSpPr>
          <p:cNvPr id="9" name="矩形 8"/>
          <p:cNvSpPr/>
          <p:nvPr/>
        </p:nvSpPr>
        <p:spPr>
          <a:xfrm>
            <a:off x="987440" y="5477659"/>
            <a:ext cx="2723424" cy="400110"/>
          </a:xfrm>
          <a:prstGeom prst="rect">
            <a:avLst/>
          </a:prstGeom>
        </p:spPr>
        <p:txBody>
          <a:bodyPr wrap="square">
            <a:spAutoFit/>
          </a:bodyPr>
          <a:lstStyle/>
          <a:p>
            <a:r>
              <a:rPr lang="zh-CN" altLang="en-US" b="1" dirty="0"/>
              <a:t>孔的基本偏代号</a:t>
            </a:r>
            <a:r>
              <a:rPr lang="zh-CN" altLang="en-US" b="1" dirty="0" smtClean="0"/>
              <a:t>为 </a:t>
            </a:r>
            <a:r>
              <a:rPr lang="en-US" altLang="zh-CN" b="1" dirty="0" smtClean="0">
                <a:solidFill>
                  <a:srgbClr val="FF0000"/>
                </a:solidFill>
              </a:rPr>
              <a:t>R</a:t>
            </a:r>
            <a:endParaRPr lang="zh-CN" altLang="en-US" dirty="0">
              <a:solidFill>
                <a:srgbClr val="FF0000"/>
              </a:solidFill>
            </a:endParaRPr>
          </a:p>
        </p:txBody>
      </p:sp>
      <p:sp>
        <p:nvSpPr>
          <p:cNvPr id="10" name="矩形 9"/>
          <p:cNvSpPr/>
          <p:nvPr/>
        </p:nvSpPr>
        <p:spPr>
          <a:xfrm>
            <a:off x="3954575" y="5492888"/>
            <a:ext cx="3325113" cy="400110"/>
          </a:xfrm>
          <a:prstGeom prst="rect">
            <a:avLst/>
          </a:prstGeom>
        </p:spPr>
        <p:txBody>
          <a:bodyPr wrap="square">
            <a:spAutoFit/>
          </a:bodyPr>
          <a:lstStyle/>
          <a:p>
            <a:r>
              <a:rPr lang="zh-CN" altLang="en-US" b="1" dirty="0"/>
              <a:t>公差带代号</a:t>
            </a:r>
            <a:r>
              <a:rPr lang="zh-CN" altLang="en-US" b="1" dirty="0" smtClean="0"/>
              <a:t>为 </a:t>
            </a:r>
            <a:r>
              <a:rPr lang="el-GR" altLang="zh-CN" b="1" i="1" dirty="0" smtClean="0">
                <a:solidFill>
                  <a:srgbClr val="FF0000"/>
                </a:solidFill>
                <a:latin typeface="Times New Roman" panose="02020603050405020304"/>
                <a:cs typeface="Times New Roman" panose="02020603050405020304"/>
              </a:rPr>
              <a:t>ϕ</a:t>
            </a:r>
            <a:r>
              <a:rPr lang="en-US" altLang="zh-CN" b="1" dirty="0" smtClean="0">
                <a:solidFill>
                  <a:srgbClr val="FF0000"/>
                </a:solidFill>
              </a:rPr>
              <a:t>60R6</a:t>
            </a:r>
            <a:endParaRPr lang="zh-CN" altLang="en-US" dirty="0">
              <a:solidFill>
                <a:srgbClr val="FF0000"/>
              </a:solidFill>
            </a:endParaRPr>
          </a:p>
        </p:txBody>
      </p:sp>
      <p:sp>
        <p:nvSpPr>
          <p:cNvPr id="11" name="矩形 10"/>
          <p:cNvSpPr/>
          <p:nvPr/>
        </p:nvSpPr>
        <p:spPr>
          <a:xfrm>
            <a:off x="1064949" y="6053823"/>
            <a:ext cx="7617411" cy="400110"/>
          </a:xfrm>
          <a:prstGeom prst="rect">
            <a:avLst/>
          </a:prstGeom>
        </p:spPr>
        <p:txBody>
          <a:bodyPr wrap="square">
            <a:spAutoFit/>
          </a:bodyPr>
          <a:lstStyle/>
          <a:p>
            <a:r>
              <a:rPr lang="zh-CN" altLang="en-US" b="1" dirty="0"/>
              <a:t>其</a:t>
            </a:r>
            <a:r>
              <a:rPr lang="en-US" altLang="zh-CN" b="1" i="1" dirty="0"/>
              <a:t>ES</a:t>
            </a:r>
            <a:r>
              <a:rPr lang="en-US" altLang="zh-CN" b="1" dirty="0"/>
              <a:t> = ( - 41 + 6) =- 35 </a:t>
            </a:r>
            <a:r>
              <a:rPr lang="en-US" altLang="zh-CN" b="1" dirty="0" smtClean="0">
                <a:latin typeface="Algerian" panose="04020705040A02060702"/>
              </a:rPr>
              <a:t>µ</a:t>
            </a:r>
            <a:r>
              <a:rPr lang="en-US" altLang="zh-CN" b="1" dirty="0" smtClean="0"/>
              <a:t>m    </a:t>
            </a:r>
            <a:r>
              <a:rPr lang="en-US" altLang="zh-CN" b="1" i="1" dirty="0" smtClean="0"/>
              <a:t>EI</a:t>
            </a:r>
            <a:r>
              <a:rPr lang="en-US" altLang="zh-CN" b="1" dirty="0" smtClean="0"/>
              <a:t> </a:t>
            </a:r>
            <a:r>
              <a:rPr lang="en-US" altLang="zh-CN" b="1" dirty="0"/>
              <a:t>= </a:t>
            </a:r>
            <a:r>
              <a:rPr lang="en-US" altLang="zh-CN" b="1" i="1" dirty="0"/>
              <a:t>ES</a:t>
            </a:r>
            <a:r>
              <a:rPr lang="en-US" altLang="zh-CN" b="1" dirty="0"/>
              <a:t> - </a:t>
            </a:r>
            <a:r>
              <a:rPr lang="en-US" altLang="zh-CN" b="1" i="1" dirty="0"/>
              <a:t>T</a:t>
            </a:r>
            <a:r>
              <a:rPr lang="en-US" altLang="zh-CN" b="1" baseline="-25000" dirty="0"/>
              <a:t>D</a:t>
            </a:r>
            <a:r>
              <a:rPr lang="en-US" altLang="zh-CN" b="1" dirty="0"/>
              <a:t> =- </a:t>
            </a:r>
            <a:r>
              <a:rPr lang="en-US" altLang="zh-CN" b="1" dirty="0" smtClean="0"/>
              <a:t>54</a:t>
            </a:r>
            <a:r>
              <a:rPr lang="en-US" altLang="zh-CN" b="1" dirty="0">
                <a:latin typeface="Algerian" panose="04020705040A02060702"/>
              </a:rPr>
              <a:t> µ</a:t>
            </a:r>
            <a:r>
              <a:rPr lang="en-US" altLang="zh-CN" b="1" dirty="0"/>
              <a:t>m</a:t>
            </a:r>
            <a:r>
              <a:rPr lang="en-US" altLang="zh-CN" b="1" dirty="0" smtClean="0"/>
              <a:t> </a:t>
            </a:r>
            <a:endParaRPr lang="zh-CN" altLang="en-US" b="1" dirty="0"/>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7D112D6D-28C8-4D68-A458-B4D38D98D430}" type="slidenum">
              <a:rPr lang="en-US" altLang="zh-CN" sz="2100">
                <a:solidFill>
                  <a:srgbClr val="0000FF"/>
                </a:solidFill>
              </a:rPr>
            </a:fld>
            <a:endParaRPr lang="en-US" altLang="zh-CN" sz="2100">
              <a:solidFill>
                <a:srgbClr val="0000FF"/>
              </a:solidFill>
            </a:endParaRPr>
          </a:p>
        </p:txBody>
      </p:sp>
      <p:sp>
        <p:nvSpPr>
          <p:cNvPr id="3" name="矩形 2"/>
          <p:cNvSpPr/>
          <p:nvPr/>
        </p:nvSpPr>
        <p:spPr>
          <a:xfrm>
            <a:off x="1054597" y="623658"/>
            <a:ext cx="3428631" cy="707886"/>
          </a:xfrm>
          <a:prstGeom prst="rect">
            <a:avLst/>
          </a:prstGeom>
        </p:spPr>
        <p:txBody>
          <a:bodyPr wrap="square">
            <a:spAutoFit/>
          </a:bodyPr>
          <a:lstStyle/>
          <a:p>
            <a:r>
              <a:rPr lang="en-US" altLang="zh-CN" b="1" dirty="0" smtClean="0"/>
              <a:t>(4)  </a:t>
            </a:r>
            <a:r>
              <a:rPr lang="zh-CN" altLang="en-US" b="1" i="1" dirty="0" smtClean="0">
                <a:latin typeface="Times New Roman" panose="02020603050405020304"/>
                <a:cs typeface="Times New Roman" panose="02020603050405020304"/>
              </a:rPr>
              <a:t>ϕ</a:t>
            </a:r>
            <a:r>
              <a:rPr lang="en-US" altLang="zh-CN" b="1" dirty="0" smtClean="0"/>
              <a:t>60R6</a:t>
            </a:r>
            <a:r>
              <a:rPr lang="en-US" altLang="zh-CN" b="1" dirty="0"/>
              <a:t>/ h5 </a:t>
            </a:r>
            <a:r>
              <a:rPr lang="zh-CN" altLang="en-US" b="1" dirty="0"/>
              <a:t>的孔、轴</a:t>
            </a:r>
            <a:r>
              <a:rPr lang="zh-CN" altLang="en-US" b="1" dirty="0" smtClean="0"/>
              <a:t>尺寸</a:t>
            </a:r>
            <a:endParaRPr lang="en-US" altLang="zh-CN" b="1" dirty="0" smtClean="0"/>
          </a:p>
          <a:p>
            <a:r>
              <a:rPr lang="zh-CN" altLang="en-US" b="1" dirty="0" smtClean="0"/>
              <a:t>           公差带</a:t>
            </a:r>
            <a:r>
              <a:rPr lang="zh-CN" altLang="en-US" b="1" dirty="0"/>
              <a:t>图</a:t>
            </a:r>
            <a:r>
              <a:rPr lang="en-US" altLang="zh-CN" b="1" dirty="0"/>
              <a:t>(</a:t>
            </a:r>
            <a:r>
              <a:rPr lang="zh-CN" altLang="en-US" b="1" dirty="0"/>
              <a:t>图</a:t>
            </a:r>
            <a:r>
              <a:rPr lang="en-US" altLang="zh-CN" b="1" dirty="0"/>
              <a:t>3. 23</a:t>
            </a:r>
            <a:r>
              <a:rPr lang="en-US" altLang="zh-CN" b="1" dirty="0" smtClean="0"/>
              <a:t>)</a:t>
            </a:r>
            <a:endParaRPr lang="zh-CN" altLang="en-US" b="1" dirty="0"/>
          </a:p>
        </p:txBody>
      </p:sp>
      <p:sp>
        <p:nvSpPr>
          <p:cNvPr id="2" name="矩形 1"/>
          <p:cNvSpPr/>
          <p:nvPr/>
        </p:nvSpPr>
        <p:spPr>
          <a:xfrm>
            <a:off x="1049266" y="210534"/>
            <a:ext cx="5307134" cy="400110"/>
          </a:xfrm>
          <a:prstGeom prst="rect">
            <a:avLst/>
          </a:prstGeom>
        </p:spPr>
        <p:txBody>
          <a:bodyPr wrap="square">
            <a:spAutoFit/>
          </a:bodyPr>
          <a:lstStyle/>
          <a:p>
            <a:r>
              <a:rPr lang="en-US" altLang="zh-CN" b="1" dirty="0"/>
              <a:t>(3) </a:t>
            </a:r>
            <a:r>
              <a:rPr lang="zh-CN" altLang="en-US" b="1" dirty="0"/>
              <a:t>确定配合代号为准</a:t>
            </a:r>
            <a:r>
              <a:rPr lang="en-US" altLang="zh-CN" b="1" dirty="0"/>
              <a:t>60R6/ h5</a:t>
            </a:r>
            <a:endParaRPr lang="en-US" altLang="zh-CN" b="1" dirty="0"/>
          </a:p>
        </p:txBody>
      </p:sp>
      <p:grpSp>
        <p:nvGrpSpPr>
          <p:cNvPr id="5" name="组合 4"/>
          <p:cNvGrpSpPr/>
          <p:nvPr/>
        </p:nvGrpSpPr>
        <p:grpSpPr>
          <a:xfrm>
            <a:off x="5141652" y="182892"/>
            <a:ext cx="3208348" cy="2143017"/>
            <a:chOff x="4182817" y="2446735"/>
            <a:chExt cx="3208348" cy="2143017"/>
          </a:xfrm>
        </p:grpSpPr>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31401" y="4188176"/>
              <a:ext cx="2959764" cy="401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2817" y="2446735"/>
              <a:ext cx="3139674" cy="192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36" y="2239890"/>
            <a:ext cx="4801064" cy="1353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6560" y="2319465"/>
            <a:ext cx="5013400" cy="1671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44"/>
          <p:cNvSpPr>
            <a:spLocks noChangeArrowheads="1"/>
          </p:cNvSpPr>
          <p:nvPr/>
        </p:nvSpPr>
        <p:spPr bwMode="auto">
          <a:xfrm>
            <a:off x="8584334" y="5857813"/>
            <a:ext cx="510059" cy="376890"/>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12" name="Rectangle 1044"/>
          <p:cNvSpPr>
            <a:spLocks noChangeArrowheads="1"/>
          </p:cNvSpPr>
          <p:nvPr/>
        </p:nvSpPr>
        <p:spPr bwMode="auto">
          <a:xfrm>
            <a:off x="3844031" y="2213256"/>
            <a:ext cx="368861" cy="251794"/>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13" name="Rectangle 1044"/>
          <p:cNvSpPr>
            <a:spLocks noChangeArrowheads="1"/>
          </p:cNvSpPr>
          <p:nvPr/>
        </p:nvSpPr>
        <p:spPr bwMode="auto">
          <a:xfrm>
            <a:off x="6501257" y="2319465"/>
            <a:ext cx="368861" cy="251794"/>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6" name="矩形 5"/>
          <p:cNvSpPr/>
          <p:nvPr/>
        </p:nvSpPr>
        <p:spPr>
          <a:xfrm>
            <a:off x="529077" y="1317171"/>
            <a:ext cx="4957305" cy="707886"/>
          </a:xfrm>
          <a:prstGeom prst="rect">
            <a:avLst/>
          </a:prstGeom>
        </p:spPr>
        <p:txBody>
          <a:bodyPr wrap="square">
            <a:spAutoFit/>
          </a:bodyPr>
          <a:lstStyle/>
          <a:p>
            <a:r>
              <a:rPr lang="en-US" altLang="zh-CN" b="1" dirty="0" smtClean="0"/>
              <a:t>        (</a:t>
            </a:r>
            <a:r>
              <a:rPr lang="en-US" altLang="zh-CN" b="1" dirty="0"/>
              <a:t>5) </a:t>
            </a:r>
            <a:r>
              <a:rPr lang="zh-CN" altLang="en-US" b="1" dirty="0"/>
              <a:t>由图</a:t>
            </a:r>
            <a:r>
              <a:rPr lang="en-US" altLang="zh-CN" b="1" dirty="0"/>
              <a:t>3. 18 </a:t>
            </a:r>
            <a:r>
              <a:rPr lang="zh-CN" altLang="en-US" b="1" dirty="0"/>
              <a:t>和</a:t>
            </a:r>
            <a:r>
              <a:rPr lang="en-US" altLang="zh-CN" b="1" dirty="0"/>
              <a:t>3. 19 </a:t>
            </a:r>
            <a:r>
              <a:rPr lang="zh-CN" altLang="en-US" b="1" dirty="0"/>
              <a:t>可见</a:t>
            </a:r>
            <a:r>
              <a:rPr lang="en-US" altLang="zh-CN" b="1" dirty="0"/>
              <a:t>,</a:t>
            </a:r>
            <a:r>
              <a:rPr lang="zh-CN" altLang="en-US" b="1" dirty="0"/>
              <a:t>孔的</a:t>
            </a:r>
            <a:r>
              <a:rPr lang="zh-CN" altLang="en-US" b="1" dirty="0" smtClean="0"/>
              <a:t>公差带</a:t>
            </a:r>
            <a:r>
              <a:rPr lang="el-GR" altLang="zh-CN" b="1" i="1" dirty="0" smtClean="0">
                <a:latin typeface="Times New Roman" panose="02020603050405020304"/>
                <a:cs typeface="Times New Roman" panose="02020603050405020304"/>
              </a:rPr>
              <a:t>ϕ</a:t>
            </a:r>
            <a:r>
              <a:rPr lang="en-US" altLang="zh-CN" b="1" dirty="0" smtClean="0"/>
              <a:t>60R6 </a:t>
            </a:r>
            <a:r>
              <a:rPr lang="zh-CN" altLang="en-US" b="1" dirty="0"/>
              <a:t>和轴的</a:t>
            </a:r>
            <a:r>
              <a:rPr lang="zh-CN" altLang="en-US" b="1" dirty="0" smtClean="0"/>
              <a:t>公差带</a:t>
            </a:r>
            <a:r>
              <a:rPr lang="el-GR" altLang="zh-CN" b="1" i="1" dirty="0">
                <a:latin typeface="Times New Roman" panose="02020603050405020304"/>
                <a:cs typeface="Times New Roman" panose="02020603050405020304"/>
              </a:rPr>
              <a:t>ϕ </a:t>
            </a:r>
            <a:r>
              <a:rPr lang="en-US" altLang="zh-CN" b="1" dirty="0" smtClean="0"/>
              <a:t>h5 </a:t>
            </a:r>
            <a:r>
              <a:rPr lang="zh-CN" altLang="en-US" b="1" dirty="0"/>
              <a:t>都为</a:t>
            </a:r>
            <a:r>
              <a:rPr lang="zh-CN" altLang="en-US" b="1" dirty="0">
                <a:solidFill>
                  <a:srgbClr val="FF0000"/>
                </a:solidFill>
              </a:rPr>
              <a:t>常用</a:t>
            </a:r>
            <a:r>
              <a:rPr lang="zh-CN" altLang="en-US" b="1" dirty="0"/>
              <a:t>公差带</a:t>
            </a:r>
            <a:endParaRPr lang="zh-CN" altLang="en-US" b="1" dirty="0"/>
          </a:p>
        </p:txBody>
      </p:sp>
      <p:sp>
        <p:nvSpPr>
          <p:cNvPr id="7" name="矩形 6"/>
          <p:cNvSpPr/>
          <p:nvPr/>
        </p:nvSpPr>
        <p:spPr>
          <a:xfrm>
            <a:off x="969915" y="3971698"/>
            <a:ext cx="7472749" cy="400110"/>
          </a:xfrm>
          <a:prstGeom prst="rect">
            <a:avLst/>
          </a:prstGeom>
        </p:spPr>
        <p:txBody>
          <a:bodyPr wrap="square">
            <a:spAutoFit/>
          </a:bodyPr>
          <a:lstStyle/>
          <a:p>
            <a:r>
              <a:rPr lang="zh-CN" altLang="en-US" b="1" dirty="0"/>
              <a:t>由图</a:t>
            </a:r>
            <a:r>
              <a:rPr lang="en-US" altLang="zh-CN" b="1" dirty="0"/>
              <a:t>3. 21 </a:t>
            </a:r>
            <a:r>
              <a:rPr lang="zh-CN" altLang="en-US" b="1" dirty="0"/>
              <a:t>中没有</a:t>
            </a:r>
            <a:r>
              <a:rPr lang="en-US" altLang="zh-CN" b="1" dirty="0"/>
              <a:t>R6,</a:t>
            </a:r>
            <a:r>
              <a:rPr lang="zh-CN" altLang="en-US" b="1" dirty="0"/>
              <a:t>所以准</a:t>
            </a:r>
            <a:r>
              <a:rPr lang="en-US" altLang="zh-CN" b="1" dirty="0"/>
              <a:t>60R6/ h5 </a:t>
            </a:r>
            <a:r>
              <a:rPr lang="zh-CN" altLang="en-US" b="1" dirty="0"/>
              <a:t>为一般</a:t>
            </a:r>
            <a:r>
              <a:rPr lang="zh-CN" altLang="en-US" b="1" dirty="0" smtClean="0"/>
              <a:t>配合（</a:t>
            </a:r>
            <a:r>
              <a:rPr lang="zh-CN" altLang="en-US" b="1" dirty="0" smtClean="0">
                <a:solidFill>
                  <a:srgbClr val="FF0000"/>
                </a:solidFill>
              </a:rPr>
              <a:t>图中没有</a:t>
            </a:r>
            <a:r>
              <a:rPr lang="zh-CN" altLang="en-US" b="1" dirty="0" smtClean="0"/>
              <a:t>）</a:t>
            </a:r>
            <a:endParaRPr lang="zh-CN" altLang="en-US" dirty="0"/>
          </a:p>
        </p:txBody>
      </p:sp>
      <p:pic>
        <p:nvPicPr>
          <p:cNvPr id="829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32738" y="4371808"/>
            <a:ext cx="5790830" cy="2363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ppt_w</p:attrName>
                                        </p:attrNameLst>
                                      </p:cBhvr>
                                      <p:tavLst>
                                        <p:tav tm="0">
                                          <p:val>
                                            <p:fltVal val="0"/>
                                          </p:val>
                                        </p:tav>
                                        <p:tav tm="100000">
                                          <p:val>
                                            <p:strVal val="#ppt_w"/>
                                          </p:val>
                                        </p:tav>
                                      </p:tavLst>
                                    </p:anim>
                                    <p:anim calcmode="lin" valueType="num">
                                      <p:cBhvr>
                                        <p:cTn id="10"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ppt_w/2"/>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ppt_w/2"/>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2F94CC35-4B7D-44EF-B469-C8631A9D5F5C}" type="slidenum">
              <a:rPr lang="en-US" altLang="zh-CN" sz="2100">
                <a:solidFill>
                  <a:srgbClr val="0000FF"/>
                </a:solidFill>
              </a:rPr>
            </a:fld>
            <a:endParaRPr lang="en-US" altLang="zh-CN" sz="2100">
              <a:solidFill>
                <a:srgbClr val="0000FF"/>
              </a:solidFill>
            </a:endParaRPr>
          </a:p>
        </p:txBody>
      </p:sp>
      <p:sp>
        <p:nvSpPr>
          <p:cNvPr id="2" name="矩形 1"/>
          <p:cNvSpPr/>
          <p:nvPr/>
        </p:nvSpPr>
        <p:spPr>
          <a:xfrm>
            <a:off x="1002800" y="240112"/>
            <a:ext cx="7599655" cy="707886"/>
          </a:xfrm>
          <a:prstGeom prst="rect">
            <a:avLst/>
          </a:prstGeom>
        </p:spPr>
        <p:txBody>
          <a:bodyPr wrap="square">
            <a:spAutoFit/>
          </a:bodyPr>
          <a:lstStyle/>
          <a:p>
            <a:r>
              <a:rPr lang="zh-CN" altLang="en-US" b="1" dirty="0" smtClean="0"/>
              <a:t>         为了</a:t>
            </a:r>
            <a:r>
              <a:rPr lang="zh-CN" altLang="en-US" b="1" dirty="0"/>
              <a:t>便于在工程设计中应用类比法进行选用配合</a:t>
            </a:r>
            <a:r>
              <a:rPr lang="en-US" altLang="zh-CN" b="1" dirty="0"/>
              <a:t>,</a:t>
            </a:r>
            <a:r>
              <a:rPr lang="zh-CN" altLang="en-US" b="1" dirty="0"/>
              <a:t>将上述的各种基本偏差应用</a:t>
            </a:r>
            <a:r>
              <a:rPr lang="zh-CN" altLang="en-US" b="1" dirty="0" smtClean="0"/>
              <a:t>说明于</a:t>
            </a:r>
            <a:r>
              <a:rPr lang="zh-CN" altLang="en-US" b="1" dirty="0"/>
              <a:t>表</a:t>
            </a:r>
            <a:r>
              <a:rPr lang="en-US" altLang="zh-CN" b="1" dirty="0"/>
              <a:t>3. 10,</a:t>
            </a:r>
            <a:r>
              <a:rPr lang="zh-CN" altLang="en-US" b="1" dirty="0"/>
              <a:t>供参考。</a:t>
            </a:r>
            <a:endParaRPr lang="zh-CN" altLang="en-US" b="1" dirty="0"/>
          </a:p>
        </p:txBody>
      </p:sp>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274" y="1154191"/>
            <a:ext cx="4894601" cy="450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2229" y="1142668"/>
            <a:ext cx="4568921" cy="4725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127305A4-4A4F-47C0-B507-2BBD9E85A4A6}" type="slidenum">
              <a:rPr lang="en-US" altLang="zh-CN" smtClean="0"/>
            </a:fld>
            <a:endParaRPr lang="en-US" altLang="zh-CN"/>
          </a:p>
        </p:txBody>
      </p:sp>
      <p:sp>
        <p:nvSpPr>
          <p:cNvPr id="5" name="矩形 4"/>
          <p:cNvSpPr/>
          <p:nvPr/>
        </p:nvSpPr>
        <p:spPr>
          <a:xfrm>
            <a:off x="754222" y="272626"/>
            <a:ext cx="7803842" cy="707886"/>
          </a:xfrm>
          <a:prstGeom prst="rect">
            <a:avLst/>
          </a:prstGeom>
        </p:spPr>
        <p:txBody>
          <a:bodyPr wrap="square">
            <a:spAutoFit/>
          </a:bodyPr>
          <a:lstStyle/>
          <a:p>
            <a:r>
              <a:rPr lang="zh-CN" altLang="en-US" b="1" dirty="0" smtClean="0"/>
              <a:t>        总之</a:t>
            </a:r>
            <a:r>
              <a:rPr lang="en-US" altLang="zh-CN" b="1" dirty="0"/>
              <a:t>,</a:t>
            </a:r>
            <a:r>
              <a:rPr lang="zh-CN" altLang="en-US" b="1" dirty="0"/>
              <a:t>配合的选择</a:t>
            </a:r>
            <a:r>
              <a:rPr lang="en-US" altLang="zh-CN" b="1" dirty="0"/>
              <a:t>,</a:t>
            </a:r>
            <a:r>
              <a:rPr lang="zh-CN" altLang="en-US" b="1" dirty="0"/>
              <a:t>应先根据使用要求确定配合类别</a:t>
            </a:r>
            <a:r>
              <a:rPr lang="en-US" altLang="zh-CN" b="1" dirty="0"/>
              <a:t>,</a:t>
            </a:r>
            <a:r>
              <a:rPr lang="zh-CN" altLang="en-US" b="1" dirty="0"/>
              <a:t>再按主要条件选出某一种配合</a:t>
            </a:r>
            <a:r>
              <a:rPr lang="en-US" altLang="zh-CN" b="1" dirty="0" smtClean="0"/>
              <a:t>,</a:t>
            </a:r>
            <a:r>
              <a:rPr lang="zh-CN" altLang="en-US" b="1" dirty="0" smtClean="0"/>
              <a:t>包括</a:t>
            </a:r>
            <a:r>
              <a:rPr lang="zh-CN" altLang="en-US" b="1" dirty="0"/>
              <a:t>选孔、轴的基本偏差代号和公差等级</a:t>
            </a:r>
            <a:r>
              <a:rPr lang="zh-CN" altLang="en-US" b="1" dirty="0" smtClean="0"/>
              <a:t>。</a:t>
            </a:r>
            <a:endParaRPr lang="zh-CN" altLang="en-US" b="1" dirty="0"/>
          </a:p>
        </p:txBody>
      </p:sp>
      <p:sp>
        <p:nvSpPr>
          <p:cNvPr id="6" name="矩形 5"/>
          <p:cNvSpPr/>
          <p:nvPr/>
        </p:nvSpPr>
        <p:spPr>
          <a:xfrm>
            <a:off x="660998" y="1071646"/>
            <a:ext cx="8119009" cy="1015663"/>
          </a:xfrm>
          <a:prstGeom prst="rect">
            <a:avLst/>
          </a:prstGeom>
        </p:spPr>
        <p:txBody>
          <a:bodyPr wrap="square">
            <a:spAutoFit/>
          </a:bodyPr>
          <a:lstStyle/>
          <a:p>
            <a:r>
              <a:rPr lang="zh-CN" altLang="en-US" b="1" dirty="0" smtClean="0"/>
              <a:t>         但是</a:t>
            </a:r>
            <a:r>
              <a:rPr lang="en-US" altLang="zh-CN" b="1" dirty="0"/>
              <a:t>,</a:t>
            </a:r>
            <a:r>
              <a:rPr lang="zh-CN" altLang="en-US" b="1" dirty="0"/>
              <a:t>只按使用要求选择配合种类是不够的</a:t>
            </a:r>
            <a:r>
              <a:rPr lang="en-US" altLang="zh-CN" b="1" dirty="0"/>
              <a:t>,</a:t>
            </a:r>
            <a:r>
              <a:rPr lang="zh-CN" altLang="en-US" b="1" dirty="0"/>
              <a:t>因为工程实践的具体工作情况对配合</a:t>
            </a:r>
            <a:r>
              <a:rPr lang="zh-CN" altLang="en-US" b="1" dirty="0" smtClean="0"/>
              <a:t>间隙</a:t>
            </a:r>
            <a:r>
              <a:rPr lang="zh-CN" altLang="en-US" b="1" dirty="0"/>
              <a:t>和过盈有影响</a:t>
            </a:r>
            <a:r>
              <a:rPr lang="en-US" altLang="zh-CN" b="1" dirty="0"/>
              <a:t>,</a:t>
            </a:r>
            <a:r>
              <a:rPr lang="zh-CN" altLang="en-US" b="1" dirty="0"/>
              <a:t>所以在选择配合时应根据实际工作情况进行修正</a:t>
            </a:r>
            <a:r>
              <a:rPr lang="en-US" altLang="zh-CN" b="1" dirty="0"/>
              <a:t>,</a:t>
            </a:r>
            <a:r>
              <a:rPr lang="zh-CN" altLang="en-US" b="1" dirty="0"/>
              <a:t>如表</a:t>
            </a:r>
            <a:r>
              <a:rPr lang="en-US" altLang="zh-CN" b="1" dirty="0"/>
              <a:t>3. 11 </a:t>
            </a:r>
            <a:r>
              <a:rPr lang="zh-CN" altLang="en-US" b="1" dirty="0"/>
              <a:t>所示。</a:t>
            </a:r>
            <a:endParaRPr lang="zh-CN" altLang="en-US" b="1" dirty="0"/>
          </a:p>
        </p:txBody>
      </p:sp>
      <p:pic>
        <p:nvPicPr>
          <p:cNvPr id="860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2483" y="2156666"/>
            <a:ext cx="7073150" cy="4261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a:spLocks noGrp="1"/>
          </p:cNvSpPr>
          <p:nvPr>
            <p:ph type="sldNum" sz="quarter" idx="12"/>
          </p:nvPr>
        </p:nvSpPr>
        <p:spPr>
          <a:xfrm>
            <a:off x="7812018" y="318336"/>
            <a:ext cx="2063750"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0864C044-D658-4C6C-B283-6B4B684DF180}" type="slidenum">
              <a:rPr lang="en-US" altLang="zh-CN" sz="2100">
                <a:solidFill>
                  <a:srgbClr val="0000FF"/>
                </a:solidFill>
              </a:rPr>
            </a:fld>
            <a:endParaRPr lang="en-US" altLang="zh-CN" sz="2100">
              <a:solidFill>
                <a:srgbClr val="0000FF"/>
              </a:solidFill>
            </a:endParaRPr>
          </a:p>
        </p:txBody>
      </p:sp>
      <p:sp>
        <p:nvSpPr>
          <p:cNvPr id="18434" name="Text Box 2"/>
          <p:cNvSpPr txBox="1">
            <a:spLocks noChangeArrowheads="1"/>
          </p:cNvSpPr>
          <p:nvPr/>
        </p:nvSpPr>
        <p:spPr bwMode="auto">
          <a:xfrm>
            <a:off x="1181790" y="307057"/>
            <a:ext cx="4561786"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2000" b="1" dirty="0"/>
              <a:t>3.4.4  </a:t>
            </a:r>
            <a:r>
              <a:rPr lang="zh-CN" altLang="en-US" sz="2000" b="1" dirty="0"/>
              <a:t>线性尺寸的未注公差的选用</a:t>
            </a:r>
            <a:endParaRPr lang="zh-CN" altLang="en-US" sz="2000" b="1" dirty="0"/>
          </a:p>
        </p:txBody>
      </p:sp>
      <p:sp>
        <p:nvSpPr>
          <p:cNvPr id="18439" name="Text Box 7"/>
          <p:cNvSpPr txBox="1">
            <a:spLocks noChangeArrowheads="1"/>
          </p:cNvSpPr>
          <p:nvPr/>
        </p:nvSpPr>
        <p:spPr bwMode="auto">
          <a:xfrm>
            <a:off x="1044980" y="5069871"/>
            <a:ext cx="721786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sz="2000" b="1" dirty="0"/>
              <a:t>2. </a:t>
            </a:r>
            <a:r>
              <a:rPr lang="zh-CN" altLang="en-US" sz="2000" b="1" dirty="0"/>
              <a:t>未注尺寸公差的</a:t>
            </a:r>
            <a:r>
              <a:rPr lang="zh-CN" altLang="en-US" sz="2000" b="1" dirty="0">
                <a:solidFill>
                  <a:srgbClr val="FF0000"/>
                </a:solidFill>
              </a:rPr>
              <a:t>公差等级</a:t>
            </a:r>
            <a:r>
              <a:rPr lang="zh-CN" altLang="en-US" sz="2000" b="1" dirty="0"/>
              <a:t> 和极限偏差</a:t>
            </a:r>
            <a:endParaRPr lang="zh-CN" altLang="en-US" sz="2000" b="1" dirty="0"/>
          </a:p>
        </p:txBody>
      </p:sp>
      <p:sp>
        <p:nvSpPr>
          <p:cNvPr id="18450" name="Text Box 18"/>
          <p:cNvSpPr txBox="1">
            <a:spLocks noChangeArrowheads="1"/>
          </p:cNvSpPr>
          <p:nvPr/>
        </p:nvSpPr>
        <p:spPr bwMode="auto">
          <a:xfrm>
            <a:off x="4577157" y="5396503"/>
            <a:ext cx="2137361"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f </a:t>
            </a:r>
            <a:r>
              <a:rPr lang="en-US" altLang="zh-CN" sz="2000" b="1" dirty="0" smtClean="0">
                <a:latin typeface="宋体" panose="02010600030101010101" pitchFamily="2" charset="-122"/>
              </a:rPr>
              <a:t>-</a:t>
            </a:r>
            <a:r>
              <a:rPr lang="zh-CN" altLang="en-US" sz="2000" b="1" dirty="0" smtClean="0">
                <a:latin typeface="宋体" panose="02010600030101010101" pitchFamily="2" charset="-122"/>
              </a:rPr>
              <a:t>精密</a:t>
            </a:r>
            <a:r>
              <a:rPr lang="zh-CN" altLang="en-US" sz="2000" b="1" dirty="0">
                <a:latin typeface="宋体" panose="02010600030101010101" pitchFamily="2" charset="-122"/>
              </a:rPr>
              <a:t>级</a:t>
            </a:r>
            <a:endParaRPr lang="zh-CN" altLang="en-US" sz="2000" b="1" dirty="0">
              <a:latin typeface="宋体" panose="02010600030101010101" pitchFamily="2" charset="-122"/>
            </a:endParaRPr>
          </a:p>
        </p:txBody>
      </p:sp>
      <p:sp>
        <p:nvSpPr>
          <p:cNvPr id="18451" name="Text Box 19"/>
          <p:cNvSpPr txBox="1">
            <a:spLocks noChangeArrowheads="1"/>
          </p:cNvSpPr>
          <p:nvPr/>
        </p:nvSpPr>
        <p:spPr bwMode="auto">
          <a:xfrm>
            <a:off x="4545609" y="5694284"/>
            <a:ext cx="216890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smtClean="0"/>
              <a:t>m</a:t>
            </a:r>
            <a:r>
              <a:rPr lang="en-US" altLang="zh-CN" sz="2000" b="1" dirty="0" smtClean="0">
                <a:latin typeface="宋体" panose="02010600030101010101" pitchFamily="2" charset="-122"/>
              </a:rPr>
              <a:t>-</a:t>
            </a:r>
            <a:r>
              <a:rPr lang="zh-CN" altLang="en-US" sz="2000" b="1" dirty="0" smtClean="0">
                <a:latin typeface="宋体" panose="02010600030101010101" pitchFamily="2" charset="-122"/>
              </a:rPr>
              <a:t>中</a:t>
            </a:r>
            <a:r>
              <a:rPr lang="zh-CN" altLang="en-US" sz="2000" b="1" dirty="0">
                <a:latin typeface="宋体" panose="02010600030101010101" pitchFamily="2" charset="-122"/>
              </a:rPr>
              <a:t>等级</a:t>
            </a:r>
            <a:endParaRPr lang="zh-CN" altLang="en-US" sz="2000" b="1" dirty="0">
              <a:latin typeface="宋体" panose="02010600030101010101" pitchFamily="2" charset="-122"/>
            </a:endParaRPr>
          </a:p>
        </p:txBody>
      </p:sp>
      <p:sp>
        <p:nvSpPr>
          <p:cNvPr id="18452" name="Text Box 20"/>
          <p:cNvSpPr txBox="1">
            <a:spLocks noChangeArrowheads="1"/>
          </p:cNvSpPr>
          <p:nvPr/>
        </p:nvSpPr>
        <p:spPr bwMode="auto">
          <a:xfrm>
            <a:off x="4602759" y="5931157"/>
            <a:ext cx="2168909"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smtClean="0"/>
              <a:t>c</a:t>
            </a:r>
            <a:r>
              <a:rPr lang="en-US" altLang="zh-CN" sz="2000" b="1" dirty="0" smtClean="0">
                <a:latin typeface="宋体" panose="02010600030101010101" pitchFamily="2" charset="-122"/>
              </a:rPr>
              <a:t>-</a:t>
            </a:r>
            <a:r>
              <a:rPr lang="zh-CN" altLang="en-US" sz="2000" b="1" dirty="0" smtClean="0">
                <a:latin typeface="宋体" panose="02010600030101010101" pitchFamily="2" charset="-122"/>
              </a:rPr>
              <a:t>粗糙</a:t>
            </a:r>
            <a:r>
              <a:rPr lang="zh-CN" altLang="en-US" sz="2000" b="1" dirty="0">
                <a:latin typeface="宋体" panose="02010600030101010101" pitchFamily="2" charset="-122"/>
              </a:rPr>
              <a:t>级</a:t>
            </a:r>
            <a:endParaRPr lang="zh-CN" altLang="en-US" sz="2000" b="1" dirty="0">
              <a:latin typeface="宋体" panose="02010600030101010101" pitchFamily="2" charset="-122"/>
            </a:endParaRPr>
          </a:p>
        </p:txBody>
      </p:sp>
      <p:sp>
        <p:nvSpPr>
          <p:cNvPr id="18453" name="Text Box 21"/>
          <p:cNvSpPr txBox="1">
            <a:spLocks noChangeArrowheads="1"/>
          </p:cNvSpPr>
          <p:nvPr/>
        </p:nvSpPr>
        <p:spPr bwMode="auto">
          <a:xfrm>
            <a:off x="4603063" y="6228185"/>
            <a:ext cx="216890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v </a:t>
            </a:r>
            <a:r>
              <a:rPr lang="en-US" altLang="zh-CN" sz="2000" b="1" dirty="0" smtClean="0">
                <a:latin typeface="宋体" panose="02010600030101010101" pitchFamily="2" charset="-122"/>
              </a:rPr>
              <a:t>-</a:t>
            </a:r>
            <a:r>
              <a:rPr lang="zh-CN" altLang="en-US" sz="2000" b="1" dirty="0" smtClean="0">
                <a:latin typeface="宋体" panose="02010600030101010101" pitchFamily="2" charset="-122"/>
              </a:rPr>
              <a:t>最</a:t>
            </a:r>
            <a:r>
              <a:rPr lang="zh-CN" altLang="en-US" sz="2000" b="1" dirty="0">
                <a:latin typeface="宋体" panose="02010600030101010101" pitchFamily="2" charset="-122"/>
              </a:rPr>
              <a:t>粗级</a:t>
            </a:r>
            <a:endParaRPr lang="zh-CN" altLang="en-US" sz="2000" b="1" dirty="0">
              <a:latin typeface="宋体" panose="02010600030101010101" pitchFamily="2" charset="-122"/>
            </a:endParaRPr>
          </a:p>
        </p:txBody>
      </p:sp>
      <p:sp>
        <p:nvSpPr>
          <p:cNvPr id="18456" name="Text Box 24"/>
          <p:cNvSpPr txBox="1">
            <a:spLocks noChangeArrowheads="1"/>
          </p:cNvSpPr>
          <p:nvPr/>
        </p:nvSpPr>
        <p:spPr bwMode="auto">
          <a:xfrm>
            <a:off x="580988" y="659733"/>
            <a:ext cx="8334412" cy="71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sz="2000" b="1" dirty="0"/>
              <a:t>      </a:t>
            </a:r>
            <a:r>
              <a:rPr lang="en-US" altLang="zh-CN" sz="2000" b="1" dirty="0" smtClean="0"/>
              <a:t>   </a:t>
            </a:r>
            <a:r>
              <a:rPr lang="zh-CN" altLang="en-US" sz="2000" b="1" dirty="0"/>
              <a:t>线性尺寸的未注公差（一般公差）是指在车间工艺条件下，机床设备一般加工能力可达到的公差。在</a:t>
            </a:r>
            <a:r>
              <a:rPr lang="zh-CN" altLang="en-US" sz="2000" b="1" dirty="0">
                <a:solidFill>
                  <a:srgbClr val="FF0000"/>
                </a:solidFill>
              </a:rPr>
              <a:t>零件图上不单独标注它们的公差</a:t>
            </a:r>
            <a:r>
              <a:rPr lang="zh-CN" altLang="en-US" sz="2000" b="1" dirty="0"/>
              <a:t>。</a:t>
            </a:r>
            <a:endParaRPr lang="zh-CN" altLang="en-US" sz="2000" b="1" dirty="0">
              <a:cs typeface="Times New Roman" panose="02020603050405020304" pitchFamily="18" charset="0"/>
            </a:endParaRPr>
          </a:p>
        </p:txBody>
      </p:sp>
      <p:sp>
        <p:nvSpPr>
          <p:cNvPr id="18458" name="Text Box 26"/>
          <p:cNvSpPr txBox="1">
            <a:spLocks noChangeArrowheads="1"/>
          </p:cNvSpPr>
          <p:nvPr/>
        </p:nvSpPr>
        <p:spPr bwMode="auto">
          <a:xfrm>
            <a:off x="958527" y="4678280"/>
            <a:ext cx="7718688"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若在生产中产生纠纷时，可按表 </a:t>
            </a:r>
            <a:r>
              <a:rPr lang="en-US" altLang="zh-CN" sz="2000" b="1" dirty="0" smtClean="0"/>
              <a:t>3.12 </a:t>
            </a:r>
            <a:r>
              <a:rPr lang="zh-CN" altLang="en-US" sz="2000" b="1" dirty="0"/>
              <a:t>和 表 </a:t>
            </a:r>
            <a:r>
              <a:rPr lang="en-US" altLang="zh-CN" sz="2000" b="1" dirty="0" smtClean="0"/>
              <a:t>3.13</a:t>
            </a:r>
            <a:r>
              <a:rPr lang="zh-CN" altLang="en-US" sz="2000" b="1" dirty="0" smtClean="0"/>
              <a:t>要求</a:t>
            </a:r>
            <a:r>
              <a:rPr lang="zh-CN" altLang="en-US" sz="2000" b="1" dirty="0"/>
              <a:t>验收。</a:t>
            </a:r>
            <a:endParaRPr lang="zh-CN" altLang="en-US" sz="2000" b="1" dirty="0"/>
          </a:p>
        </p:txBody>
      </p:sp>
      <p:sp>
        <p:nvSpPr>
          <p:cNvPr id="18460" name="Text Box 28"/>
          <p:cNvSpPr txBox="1">
            <a:spLocks noChangeArrowheads="1"/>
          </p:cNvSpPr>
          <p:nvPr/>
        </p:nvSpPr>
        <p:spPr bwMode="auto">
          <a:xfrm>
            <a:off x="560117" y="1349927"/>
            <a:ext cx="8421957" cy="71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sz="2000" b="1" dirty="0"/>
              <a:t>        </a:t>
            </a:r>
            <a:r>
              <a:rPr lang="en-US" altLang="zh-CN" sz="2000" b="1" dirty="0" smtClean="0"/>
              <a:t> </a:t>
            </a:r>
            <a:r>
              <a:rPr lang="zh-CN" altLang="en-US" sz="2000" b="1" dirty="0" smtClean="0"/>
              <a:t>如果</a:t>
            </a:r>
            <a:r>
              <a:rPr lang="zh-CN" altLang="en-US" sz="2000" b="1" dirty="0"/>
              <a:t>被测要素的功能要求比未注公差更小或允许更大的公差时，应在公称尺寸后直接注出极限偏差值。</a:t>
            </a:r>
            <a:endParaRPr lang="zh-CN" altLang="en-US" sz="2000" b="1" dirty="0">
              <a:cs typeface="Times New Roman" panose="02020603050405020304" pitchFamily="18" charset="0"/>
            </a:endParaRPr>
          </a:p>
        </p:txBody>
      </p:sp>
      <p:sp>
        <p:nvSpPr>
          <p:cNvPr id="18461" name="Text Box 29"/>
          <p:cNvSpPr txBox="1">
            <a:spLocks noChangeArrowheads="1"/>
          </p:cNvSpPr>
          <p:nvPr/>
        </p:nvSpPr>
        <p:spPr bwMode="auto">
          <a:xfrm>
            <a:off x="1160600" y="2033456"/>
            <a:ext cx="462812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sz="2000" b="1" dirty="0"/>
              <a:t>1. </a:t>
            </a:r>
            <a:r>
              <a:rPr lang="zh-CN" altLang="en-US" sz="2000" b="1" dirty="0"/>
              <a:t>图样上采用未注公差的原因</a:t>
            </a:r>
            <a:endParaRPr lang="zh-CN" altLang="en-US" sz="2000" b="1" dirty="0"/>
          </a:p>
        </p:txBody>
      </p:sp>
      <p:sp>
        <p:nvSpPr>
          <p:cNvPr id="18462" name="Text Box 30"/>
          <p:cNvSpPr txBox="1">
            <a:spLocks noChangeArrowheads="1"/>
          </p:cNvSpPr>
          <p:nvPr/>
        </p:nvSpPr>
        <p:spPr bwMode="auto">
          <a:xfrm>
            <a:off x="948578" y="2404562"/>
            <a:ext cx="519504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a:t>
            </a:r>
            <a:r>
              <a:rPr lang="en-US" altLang="zh-CN" sz="2000" b="1" dirty="0"/>
              <a:t>1</a:t>
            </a:r>
            <a:r>
              <a:rPr lang="zh-CN" altLang="en-US" sz="2000" b="1" dirty="0"/>
              <a:t>） 简化制图，使图样清晰易读。</a:t>
            </a:r>
            <a:endParaRPr lang="zh-CN" altLang="en-US" sz="2000" b="1" dirty="0"/>
          </a:p>
        </p:txBody>
      </p:sp>
      <p:sp>
        <p:nvSpPr>
          <p:cNvPr id="18463" name="Text Box 31"/>
          <p:cNvSpPr txBox="1">
            <a:spLocks noChangeArrowheads="1"/>
          </p:cNvSpPr>
          <p:nvPr/>
        </p:nvSpPr>
        <p:spPr bwMode="auto">
          <a:xfrm>
            <a:off x="920003" y="2794085"/>
            <a:ext cx="4040743"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a:t>
            </a:r>
            <a:r>
              <a:rPr lang="en-US" altLang="zh-CN" sz="2000" b="1" dirty="0"/>
              <a:t>2</a:t>
            </a:r>
            <a:r>
              <a:rPr lang="zh-CN" altLang="en-US" sz="2000" b="1" dirty="0"/>
              <a:t>）节省图样设计时间。</a:t>
            </a:r>
            <a:endParaRPr lang="zh-CN" altLang="en-US" sz="2000" b="1" dirty="0"/>
          </a:p>
        </p:txBody>
      </p:sp>
      <p:sp>
        <p:nvSpPr>
          <p:cNvPr id="18464" name="Text Box 32"/>
          <p:cNvSpPr txBox="1">
            <a:spLocks noChangeArrowheads="1"/>
          </p:cNvSpPr>
          <p:nvPr/>
        </p:nvSpPr>
        <p:spPr bwMode="auto">
          <a:xfrm>
            <a:off x="881903" y="3166061"/>
            <a:ext cx="6880973"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a:t>
            </a:r>
            <a:r>
              <a:rPr lang="en-US" altLang="zh-CN" sz="2000" b="1" dirty="0"/>
              <a:t>3</a:t>
            </a:r>
            <a:r>
              <a:rPr lang="zh-CN" altLang="en-US" sz="2000" b="1" dirty="0"/>
              <a:t>）可简化对未注要素的检验要求而有助于质量管理。</a:t>
            </a:r>
            <a:endParaRPr lang="zh-CN" altLang="en-US" sz="2000" b="1" dirty="0"/>
          </a:p>
        </p:txBody>
      </p:sp>
      <p:sp>
        <p:nvSpPr>
          <p:cNvPr id="18465" name="Text Box 33"/>
          <p:cNvSpPr txBox="1">
            <a:spLocks noChangeArrowheads="1"/>
          </p:cNvSpPr>
          <p:nvPr/>
        </p:nvSpPr>
        <p:spPr bwMode="auto">
          <a:xfrm>
            <a:off x="853328" y="3547562"/>
            <a:ext cx="6023722"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a:t>
            </a:r>
            <a:r>
              <a:rPr lang="en-US" altLang="zh-CN" sz="2000" b="1" dirty="0"/>
              <a:t>4</a:t>
            </a:r>
            <a:r>
              <a:rPr lang="zh-CN" altLang="en-US" sz="2000" b="1" dirty="0"/>
              <a:t>）突出图样上注出公差的尺寸。</a:t>
            </a:r>
            <a:endParaRPr lang="zh-CN" altLang="en-US" sz="2000" b="1" dirty="0"/>
          </a:p>
        </p:txBody>
      </p:sp>
      <p:sp>
        <p:nvSpPr>
          <p:cNvPr id="18466" name="Text Box 34"/>
          <p:cNvSpPr txBox="1">
            <a:spLocks noChangeArrowheads="1"/>
          </p:cNvSpPr>
          <p:nvPr/>
        </p:nvSpPr>
        <p:spPr bwMode="auto">
          <a:xfrm>
            <a:off x="443451" y="3956220"/>
            <a:ext cx="7552698"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smtClean="0"/>
              <a:t>      （</a:t>
            </a:r>
            <a:r>
              <a:rPr lang="en-US" altLang="zh-CN" sz="2000" b="1" dirty="0"/>
              <a:t>5</a:t>
            </a:r>
            <a:r>
              <a:rPr lang="zh-CN" altLang="en-US" sz="2000" b="1" dirty="0"/>
              <a:t>）由于明确了图样上尺寸的未注公差要求，便于供需双方不必要的争议。</a:t>
            </a:r>
            <a:endParaRPr lang="zh-CN" altLang="en-US" sz="2000" b="1" dirty="0"/>
          </a:p>
        </p:txBody>
      </p:sp>
      <p:pic>
        <p:nvPicPr>
          <p:cNvPr id="931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9936" y="5498234"/>
            <a:ext cx="36385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wipe(left)">
                                      <p:cBhvr>
                                        <p:cTn id="7" dur="300"/>
                                        <p:tgtEl>
                                          <p:spTgt spid="18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56"/>
                                        </p:tgtEl>
                                        <p:attrNameLst>
                                          <p:attrName>style.visibility</p:attrName>
                                        </p:attrNameLst>
                                      </p:cBhvr>
                                      <p:to>
                                        <p:strVal val="visible"/>
                                      </p:to>
                                    </p:set>
                                    <p:animEffect transition="in" filter="wipe(left)">
                                      <p:cBhvr>
                                        <p:cTn id="12" dur="300"/>
                                        <p:tgtEl>
                                          <p:spTgt spid="184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8460"/>
                                        </p:tgtEl>
                                        <p:attrNameLst>
                                          <p:attrName>style.visibility</p:attrName>
                                        </p:attrNameLst>
                                      </p:cBhvr>
                                      <p:to>
                                        <p:strVal val="visible"/>
                                      </p:to>
                                    </p:set>
                                    <p:animEffect transition="in" filter="wipe(left)">
                                      <p:cBhvr>
                                        <p:cTn id="17" dur="300"/>
                                        <p:tgtEl>
                                          <p:spTgt spid="1846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8461">
                                            <p:txEl>
                                              <p:pRg st="0" end="0"/>
                                            </p:txEl>
                                          </p:spTgt>
                                        </p:tgtEl>
                                        <p:attrNameLst>
                                          <p:attrName>style.visibility</p:attrName>
                                        </p:attrNameLst>
                                      </p:cBhvr>
                                      <p:to>
                                        <p:strVal val="visible"/>
                                      </p:to>
                                    </p:set>
                                    <p:animEffect transition="in" filter="wipe(left)">
                                      <p:cBhvr>
                                        <p:cTn id="22" dur="300"/>
                                        <p:tgtEl>
                                          <p:spTgt spid="1846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8462">
                                            <p:txEl>
                                              <p:pRg st="0" end="0"/>
                                            </p:txEl>
                                          </p:spTgt>
                                        </p:tgtEl>
                                        <p:attrNameLst>
                                          <p:attrName>style.visibility</p:attrName>
                                        </p:attrNameLst>
                                      </p:cBhvr>
                                      <p:to>
                                        <p:strVal val="visible"/>
                                      </p:to>
                                    </p:set>
                                    <p:animEffect transition="in" filter="wipe(left)">
                                      <p:cBhvr>
                                        <p:cTn id="27" dur="300"/>
                                        <p:tgtEl>
                                          <p:spTgt spid="1846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8463">
                                            <p:txEl>
                                              <p:pRg st="0" end="0"/>
                                            </p:txEl>
                                          </p:spTgt>
                                        </p:tgtEl>
                                        <p:attrNameLst>
                                          <p:attrName>style.visibility</p:attrName>
                                        </p:attrNameLst>
                                      </p:cBhvr>
                                      <p:to>
                                        <p:strVal val="visible"/>
                                      </p:to>
                                    </p:set>
                                    <p:animEffect transition="in" filter="wipe(left)">
                                      <p:cBhvr>
                                        <p:cTn id="32" dur="300"/>
                                        <p:tgtEl>
                                          <p:spTgt spid="1846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8464">
                                            <p:txEl>
                                              <p:pRg st="0" end="0"/>
                                            </p:txEl>
                                          </p:spTgt>
                                        </p:tgtEl>
                                        <p:attrNameLst>
                                          <p:attrName>style.visibility</p:attrName>
                                        </p:attrNameLst>
                                      </p:cBhvr>
                                      <p:to>
                                        <p:strVal val="visible"/>
                                      </p:to>
                                    </p:set>
                                    <p:animEffect transition="in" filter="wipe(left)">
                                      <p:cBhvr>
                                        <p:cTn id="37" dur="300"/>
                                        <p:tgtEl>
                                          <p:spTgt spid="1846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8465">
                                            <p:txEl>
                                              <p:pRg st="0" end="0"/>
                                            </p:txEl>
                                          </p:spTgt>
                                        </p:tgtEl>
                                        <p:attrNameLst>
                                          <p:attrName>style.visibility</p:attrName>
                                        </p:attrNameLst>
                                      </p:cBhvr>
                                      <p:to>
                                        <p:strVal val="visible"/>
                                      </p:to>
                                    </p:set>
                                    <p:animEffect transition="in" filter="wipe(left)">
                                      <p:cBhvr>
                                        <p:cTn id="42" dur="300"/>
                                        <p:tgtEl>
                                          <p:spTgt spid="1846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8466">
                                            <p:txEl>
                                              <p:pRg st="0" end="0"/>
                                            </p:txEl>
                                          </p:spTgt>
                                        </p:tgtEl>
                                        <p:attrNameLst>
                                          <p:attrName>style.visibility</p:attrName>
                                        </p:attrNameLst>
                                      </p:cBhvr>
                                      <p:to>
                                        <p:strVal val="visible"/>
                                      </p:to>
                                    </p:set>
                                    <p:animEffect transition="in" filter="wipe(left)">
                                      <p:cBhvr>
                                        <p:cTn id="47" dur="300"/>
                                        <p:tgtEl>
                                          <p:spTgt spid="1846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8458"/>
                                        </p:tgtEl>
                                        <p:attrNameLst>
                                          <p:attrName>style.visibility</p:attrName>
                                        </p:attrNameLst>
                                      </p:cBhvr>
                                      <p:to>
                                        <p:strVal val="visible"/>
                                      </p:to>
                                    </p:set>
                                    <p:animEffect transition="in" filter="wipe(left)">
                                      <p:cBhvr>
                                        <p:cTn id="52" dur="300"/>
                                        <p:tgtEl>
                                          <p:spTgt spid="1845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8439">
                                            <p:txEl>
                                              <p:pRg st="0" end="0"/>
                                            </p:txEl>
                                          </p:spTgt>
                                        </p:tgtEl>
                                        <p:attrNameLst>
                                          <p:attrName>style.visibility</p:attrName>
                                        </p:attrNameLst>
                                      </p:cBhvr>
                                      <p:to>
                                        <p:strVal val="visible"/>
                                      </p:to>
                                    </p:set>
                                    <p:animEffect transition="in" filter="wipe(left)">
                                      <p:cBhvr>
                                        <p:cTn id="57" dur="300"/>
                                        <p:tgtEl>
                                          <p:spTgt spid="18439">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93186"/>
                                        </p:tgtEl>
                                        <p:attrNameLst>
                                          <p:attrName>style.visibility</p:attrName>
                                        </p:attrNameLst>
                                      </p:cBhvr>
                                      <p:to>
                                        <p:strVal val="visible"/>
                                      </p:to>
                                    </p:set>
                                    <p:animEffect transition="in" filter="wipe(left)">
                                      <p:cBhvr>
                                        <p:cTn id="62" dur="500"/>
                                        <p:tgtEl>
                                          <p:spTgt spid="9318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18450"/>
                                        </p:tgtEl>
                                        <p:attrNameLst>
                                          <p:attrName>style.visibility</p:attrName>
                                        </p:attrNameLst>
                                      </p:cBhvr>
                                      <p:to>
                                        <p:strVal val="visible"/>
                                      </p:to>
                                    </p:set>
                                    <p:animEffect transition="in" filter="wipe(left)">
                                      <p:cBhvr>
                                        <p:cTn id="67" dur="300"/>
                                        <p:tgtEl>
                                          <p:spTgt spid="1845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18451"/>
                                        </p:tgtEl>
                                        <p:attrNameLst>
                                          <p:attrName>style.visibility</p:attrName>
                                        </p:attrNameLst>
                                      </p:cBhvr>
                                      <p:to>
                                        <p:strVal val="visible"/>
                                      </p:to>
                                    </p:set>
                                    <p:animEffect transition="in" filter="wipe(left)">
                                      <p:cBhvr>
                                        <p:cTn id="72" dur="300"/>
                                        <p:tgtEl>
                                          <p:spTgt spid="1845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iterate type="wd">
                                    <p:tmPct val="100000"/>
                                  </p:iterate>
                                  <p:childTnLst>
                                    <p:set>
                                      <p:cBhvr>
                                        <p:cTn id="76" dur="1" fill="hold">
                                          <p:stCondLst>
                                            <p:cond delay="0"/>
                                          </p:stCondLst>
                                        </p:cTn>
                                        <p:tgtEl>
                                          <p:spTgt spid="18452"/>
                                        </p:tgtEl>
                                        <p:attrNameLst>
                                          <p:attrName>style.visibility</p:attrName>
                                        </p:attrNameLst>
                                      </p:cBhvr>
                                      <p:to>
                                        <p:strVal val="visible"/>
                                      </p:to>
                                    </p:set>
                                    <p:animEffect transition="in" filter="wipe(left)">
                                      <p:cBhvr>
                                        <p:cTn id="77" dur="300"/>
                                        <p:tgtEl>
                                          <p:spTgt spid="1845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iterate type="wd">
                                    <p:tmPct val="100000"/>
                                  </p:iterate>
                                  <p:childTnLst>
                                    <p:set>
                                      <p:cBhvr>
                                        <p:cTn id="81" dur="1" fill="hold">
                                          <p:stCondLst>
                                            <p:cond delay="0"/>
                                          </p:stCondLst>
                                        </p:cTn>
                                        <p:tgtEl>
                                          <p:spTgt spid="18453"/>
                                        </p:tgtEl>
                                        <p:attrNameLst>
                                          <p:attrName>style.visibility</p:attrName>
                                        </p:attrNameLst>
                                      </p:cBhvr>
                                      <p:to>
                                        <p:strVal val="visible"/>
                                      </p:to>
                                    </p:set>
                                    <p:animEffect transition="in" filter="wipe(left)">
                                      <p:cBhvr>
                                        <p:cTn id="82" dur="3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build="p"/>
      <p:bldP spid="18439" grpId="0" autoUpdateAnimBg="0" build="p"/>
      <p:bldP spid="18450" grpId="0" autoUpdateAnimBg="0"/>
      <p:bldP spid="18451" grpId="0" autoUpdateAnimBg="0"/>
      <p:bldP spid="18452" grpId="0" autoUpdateAnimBg="0"/>
      <p:bldP spid="18453" grpId="0" autoUpdateAnimBg="0"/>
      <p:bldP spid="18456" grpId="0" autoUpdateAnimBg="0"/>
      <p:bldP spid="18458" grpId="0" autoUpdateAnimBg="0"/>
      <p:bldP spid="18460" grpId="0" autoUpdateAnimBg="0"/>
      <p:bldP spid="18461" grpId="0" autoUpdateAnimBg="0" build="p"/>
      <p:bldP spid="18462" grpId="0" autoUpdateAnimBg="0" build="p"/>
      <p:bldP spid="18463" grpId="0" autoUpdateAnimBg="0" build="p"/>
      <p:bldP spid="18464" grpId="0" autoUpdateAnimBg="0" build="p"/>
      <p:bldP spid="18465" grpId="0" autoUpdateAnimBg="0" build="p"/>
      <p:bldP spid="18466" grpId="0" autoUpdateAnimBg="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E842B6F9-8495-42C0-AD2D-1595BC50BCC4}" type="slidenum">
              <a:rPr lang="en-US" altLang="zh-CN" sz="2100">
                <a:solidFill>
                  <a:srgbClr val="0000FF"/>
                </a:solidFill>
              </a:rPr>
            </a:fld>
            <a:endParaRPr lang="en-US" altLang="zh-CN" sz="2100">
              <a:solidFill>
                <a:srgbClr val="0000FF"/>
              </a:solidFill>
            </a:endParaRPr>
          </a:p>
        </p:txBody>
      </p:sp>
      <p:sp>
        <p:nvSpPr>
          <p:cNvPr id="54276" name="Text Box 4"/>
          <p:cNvSpPr txBox="1">
            <a:spLocks noChangeArrowheads="1"/>
          </p:cNvSpPr>
          <p:nvPr/>
        </p:nvSpPr>
        <p:spPr bwMode="auto">
          <a:xfrm>
            <a:off x="969574" y="420707"/>
            <a:ext cx="6011164"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(2) </a:t>
            </a:r>
            <a:r>
              <a:rPr lang="zh-CN" altLang="en-US" b="1" dirty="0"/>
              <a:t>未注尺寸公差数值  </a:t>
            </a:r>
            <a:r>
              <a:rPr lang="en-US" altLang="zh-CN" b="1" dirty="0"/>
              <a:t>(</a:t>
            </a:r>
            <a:r>
              <a:rPr lang="zh-CN" altLang="en-US" b="1" dirty="0"/>
              <a:t>表 </a:t>
            </a:r>
            <a:r>
              <a:rPr lang="en-US" altLang="zh-CN" b="1" dirty="0" smtClean="0"/>
              <a:t>3.12 </a:t>
            </a:r>
            <a:r>
              <a:rPr lang="zh-CN" altLang="en-US" b="1" dirty="0"/>
              <a:t>和 表 </a:t>
            </a:r>
            <a:r>
              <a:rPr lang="en-US" altLang="zh-CN" b="1" dirty="0" smtClean="0"/>
              <a:t>3.13 </a:t>
            </a:r>
            <a:r>
              <a:rPr lang="en-US" altLang="zh-CN" b="1" dirty="0"/>
              <a:t>)</a:t>
            </a:r>
            <a:endParaRPr lang="en-US" altLang="zh-CN" b="1" dirty="0"/>
          </a:p>
        </p:txBody>
      </p:sp>
      <p:sp>
        <p:nvSpPr>
          <p:cNvPr id="54282" name="Text Box 10"/>
          <p:cNvSpPr txBox="1">
            <a:spLocks noChangeArrowheads="1"/>
          </p:cNvSpPr>
          <p:nvPr/>
        </p:nvSpPr>
        <p:spPr bwMode="auto">
          <a:xfrm>
            <a:off x="975337" y="834292"/>
            <a:ext cx="7682888"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其尺寸的极限偏差</a:t>
            </a:r>
            <a:r>
              <a:rPr lang="zh-CN" altLang="en-US" b="1" dirty="0" smtClean="0"/>
              <a:t>取值，一律</a:t>
            </a:r>
            <a:r>
              <a:rPr lang="zh-CN" altLang="en-US" b="1" dirty="0"/>
              <a:t>取</a:t>
            </a:r>
            <a:r>
              <a:rPr lang="zh-CN" altLang="en-US" b="1" dirty="0">
                <a:solidFill>
                  <a:srgbClr val="FF0000"/>
                </a:solidFill>
              </a:rPr>
              <a:t>对称分布</a:t>
            </a:r>
            <a:r>
              <a:rPr lang="zh-CN" altLang="en-US" b="1" dirty="0"/>
              <a:t>。</a:t>
            </a:r>
            <a:endParaRPr lang="zh-CN" altLang="en-US" b="1" dirty="0"/>
          </a:p>
        </p:txBody>
      </p:sp>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00159" y="1313606"/>
            <a:ext cx="7430188" cy="2139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664" y="3591665"/>
            <a:ext cx="7954969" cy="2755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4276"/>
                                        </p:tgtEl>
                                        <p:attrNameLst>
                                          <p:attrName>style.visibility</p:attrName>
                                        </p:attrNameLst>
                                      </p:cBhvr>
                                      <p:to>
                                        <p:strVal val="visible"/>
                                      </p:to>
                                    </p:set>
                                    <p:animEffect transition="in" filter="wipe(left)">
                                      <p:cBhvr>
                                        <p:cTn id="7" dur="300"/>
                                        <p:tgtEl>
                                          <p:spTgt spid="542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4282"/>
                                        </p:tgtEl>
                                        <p:attrNameLst>
                                          <p:attrName>style.visibility</p:attrName>
                                        </p:attrNameLst>
                                      </p:cBhvr>
                                      <p:to>
                                        <p:strVal val="visible"/>
                                      </p:to>
                                    </p:set>
                                    <p:animEffect transition="in" filter="wipe(left)">
                                      <p:cBhvr>
                                        <p:cTn id="12" dur="300"/>
                                        <p:tgtEl>
                                          <p:spTgt spid="54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P spid="5428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CEE84E44-E4D7-48AF-902E-32D647496EDC}" type="slidenum">
              <a:rPr lang="en-US" altLang="zh-CN" sz="2100">
                <a:solidFill>
                  <a:srgbClr val="0000FF"/>
                </a:solidFill>
              </a:rPr>
            </a:fld>
            <a:endParaRPr lang="en-US" altLang="zh-CN" sz="2100">
              <a:solidFill>
                <a:srgbClr val="0000FF"/>
              </a:solidFill>
            </a:endParaRPr>
          </a:p>
        </p:txBody>
      </p:sp>
      <p:sp>
        <p:nvSpPr>
          <p:cNvPr id="19458" name="Text Box 2"/>
          <p:cNvSpPr txBox="1">
            <a:spLocks noChangeArrowheads="1"/>
          </p:cNvSpPr>
          <p:nvPr/>
        </p:nvSpPr>
        <p:spPr bwMode="auto">
          <a:xfrm>
            <a:off x="1217482" y="1271311"/>
            <a:ext cx="8525433" cy="539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smtClean="0">
                <a:latin typeface="宋体" panose="02010600030101010101" pitchFamily="2" charset="-122"/>
              </a:rPr>
              <a:t>在</a:t>
            </a:r>
            <a:r>
              <a:rPr lang="zh-CN" altLang="en-US" b="1" dirty="0">
                <a:latin typeface="宋体" panose="02010600030101010101" pitchFamily="2" charset="-122"/>
              </a:rPr>
              <a:t>图样标题栏附近或技术要求中</a:t>
            </a:r>
            <a:r>
              <a:rPr lang="zh-CN" altLang="en-US" b="1" dirty="0">
                <a:solidFill>
                  <a:srgbClr val="FF0000"/>
                </a:solidFill>
                <a:latin typeface="宋体" panose="02010600030101010101" pitchFamily="2" charset="-122"/>
              </a:rPr>
              <a:t>注出标准号和公差等级 。</a:t>
            </a:r>
            <a:endParaRPr lang="zh-CN" altLang="en-US" b="1" dirty="0">
              <a:solidFill>
                <a:srgbClr val="FF0000"/>
              </a:solidFill>
              <a:latin typeface="宋体" panose="02010600030101010101" pitchFamily="2" charset="-122"/>
            </a:endParaRPr>
          </a:p>
        </p:txBody>
      </p:sp>
      <p:sp>
        <p:nvSpPr>
          <p:cNvPr id="19464" name="Text Box 8"/>
          <p:cNvSpPr txBox="1">
            <a:spLocks noChangeArrowheads="1"/>
          </p:cNvSpPr>
          <p:nvPr/>
        </p:nvSpPr>
        <p:spPr bwMode="auto">
          <a:xfrm>
            <a:off x="1269011" y="856472"/>
            <a:ext cx="6770940"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3.</a:t>
            </a:r>
            <a:r>
              <a:rPr lang="zh-CN" altLang="en-US" b="1" dirty="0"/>
              <a:t>未注尺寸公差</a:t>
            </a:r>
            <a:r>
              <a:rPr lang="zh-CN" altLang="en-US" b="1" dirty="0">
                <a:latin typeface="宋体" panose="02010600030101010101" pitchFamily="2" charset="-122"/>
              </a:rPr>
              <a:t>图样</a:t>
            </a:r>
            <a:r>
              <a:rPr lang="zh-CN" altLang="en-US" b="1" dirty="0" smtClean="0">
                <a:latin typeface="宋体" panose="02010600030101010101" pitchFamily="2" charset="-122"/>
              </a:rPr>
              <a:t>标注</a:t>
            </a:r>
            <a:endParaRPr lang="zh-CN" altLang="en-US" b="1" dirty="0">
              <a:latin typeface="宋体" panose="02010600030101010101" pitchFamily="2" charset="-122"/>
            </a:endParaRPr>
          </a:p>
        </p:txBody>
      </p:sp>
      <mc:AlternateContent xmlns:mc="http://schemas.openxmlformats.org/markup-compatibility/2006">
        <mc:Choice xmlns:a14="http://schemas.microsoft.com/office/drawing/2010/main" Requires="a14">
          <p:sp>
            <p:nvSpPr>
              <p:cNvPr id="19465" name="Text Box 9"/>
              <p:cNvSpPr txBox="1">
                <a:spLocks noChangeArrowheads="1"/>
              </p:cNvSpPr>
              <p:nvPr/>
            </p:nvSpPr>
            <p:spPr bwMode="auto">
              <a:xfrm>
                <a:off x="722465" y="2747008"/>
                <a:ext cx="4039430" cy="9831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5777" tIns="47888" rIns="95777" bIns="47888">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200" b="1" dirty="0"/>
                  <a:t>          </a:t>
                </a:r>
                <a:r>
                  <a:rPr lang="zh-CN" altLang="en-US" b="1" dirty="0"/>
                  <a:t>例如图中</a:t>
                </a:r>
                <a14:m>
                  <m:oMath xmlns:m="http://schemas.openxmlformats.org/officeDocument/2006/math">
                    <m:r>
                      <a:rPr lang="en-US" altLang="zh-CN" b="0" i="1" dirty="0">
                        <a:solidFill>
                          <a:srgbClr val="FF0000"/>
                        </a:solidFill>
                        <a:latin typeface="Cambria Math"/>
                        <a:ea typeface="Cambria Math"/>
                        <a:cs typeface="Times New Roman" pitchFamily="18" charset="0"/>
                      </a:rPr>
                      <m:t>∅</m:t>
                    </m:r>
                  </m:oMath>
                </a14:m>
                <a:r>
                  <a:rPr lang="en-US" altLang="zh-CN" b="1" dirty="0">
                    <a:cs typeface="Times New Roman" pitchFamily="18" charset="0"/>
                  </a:rPr>
                  <a:t>225</a:t>
                </a:r>
                <a:r>
                  <a:rPr lang="zh-CN" altLang="en-US" b="1" dirty="0"/>
                  <a:t>加工后，按表</a:t>
                </a:r>
                <a:r>
                  <a:rPr lang="en-US" altLang="zh-CN" b="1" dirty="0" smtClean="0"/>
                  <a:t>3.12</a:t>
                </a:r>
                <a:r>
                  <a:rPr lang="zh-CN" altLang="en-US" b="1" dirty="0" smtClean="0"/>
                  <a:t>查得 </a:t>
                </a:r>
                <a14:m>
                  <m:oMath xmlns:m="http://schemas.openxmlformats.org/officeDocument/2006/math">
                    <m:r>
                      <a:rPr lang="en-US" altLang="zh-CN" b="1" i="1" dirty="0">
                        <a:solidFill>
                          <a:srgbClr val="FF0000"/>
                        </a:solidFill>
                        <a:latin typeface="Cambria Math"/>
                        <a:ea typeface="Cambria Math"/>
                        <a:cs typeface="Times New Roman" pitchFamily="18" charset="0"/>
                      </a:rPr>
                      <m:t>∅</m:t>
                    </m:r>
                  </m:oMath>
                </a14:m>
                <a:r>
                  <a:rPr lang="en-US" altLang="zh-CN" b="1" dirty="0">
                    <a:solidFill>
                      <a:srgbClr val="FF0000"/>
                    </a:solidFill>
                    <a:cs typeface="Times New Roman" pitchFamily="18" charset="0"/>
                  </a:rPr>
                  <a:t>225±0.2</a:t>
                </a:r>
                <a:r>
                  <a:rPr lang="zh-CN" altLang="en-US" b="1" dirty="0"/>
                  <a:t>。</a:t>
                </a:r>
              </a:p>
            </p:txBody>
          </p:sp>
        </mc:Choice>
        <mc:Fallback>
          <p:sp>
            <p:nvSpPr>
              <p:cNvPr id="19465" name="Text Box 9"/>
              <p:cNvSpPr txBox="1">
                <a:spLocks noRot="1" noChangeAspect="1" noMove="1" noResize="1" noEditPoints="1" noAdjustHandles="1" noChangeArrowheads="1" noChangeShapeType="1" noTextEdit="1"/>
              </p:cNvSpPr>
              <p:nvPr/>
            </p:nvSpPr>
            <p:spPr bwMode="auto">
              <a:xfrm>
                <a:off x="722465" y="2747008"/>
                <a:ext cx="4039430" cy="983108"/>
              </a:xfrm>
              <a:prstGeom prst="rect">
                <a:avLst/>
              </a:prstGeom>
              <a:blipFill rotWithShape="1">
                <a:blip r:embed="rId1"/>
                <a:stretch>
                  <a:fillRect l="-2266" t="-3727" r="-1662" b="-93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19468" name="Text Box 12"/>
          <p:cNvSpPr txBox="1">
            <a:spLocks noChangeArrowheads="1"/>
          </p:cNvSpPr>
          <p:nvPr/>
        </p:nvSpPr>
        <p:spPr bwMode="auto">
          <a:xfrm>
            <a:off x="827239" y="3732772"/>
            <a:ext cx="3573311" cy="983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cs typeface="Times New Roman" panose="02020603050405020304" pitchFamily="18" charset="0"/>
              </a:rPr>
              <a:t>       </a:t>
            </a:r>
            <a:r>
              <a:rPr lang="en-US" altLang="zh-CN" b="1" i="1" dirty="0">
                <a:cs typeface="Times New Roman" panose="02020603050405020304" pitchFamily="18" charset="0"/>
              </a:rPr>
              <a:t>R</a:t>
            </a:r>
            <a:r>
              <a:rPr lang="en-US" altLang="zh-CN" b="1" dirty="0">
                <a:cs typeface="Times New Roman" panose="02020603050405020304" pitchFamily="18" charset="0"/>
              </a:rPr>
              <a:t>3</a:t>
            </a:r>
            <a:r>
              <a:rPr lang="zh-CN" altLang="en-US" b="1" dirty="0"/>
              <a:t>加工后，按表</a:t>
            </a:r>
            <a:r>
              <a:rPr lang="en-US" altLang="zh-CN" b="1" dirty="0" smtClean="0"/>
              <a:t>3.13</a:t>
            </a:r>
            <a:r>
              <a:rPr lang="zh-CN" altLang="en-US" b="1" dirty="0" smtClean="0"/>
              <a:t>查得</a:t>
            </a:r>
            <a:r>
              <a:rPr lang="zh-CN" altLang="en-US" b="1" dirty="0" smtClean="0">
                <a:solidFill>
                  <a:srgbClr val="FF0000"/>
                </a:solidFill>
              </a:rPr>
              <a:t> </a:t>
            </a:r>
            <a:r>
              <a:rPr lang="zh-CN" altLang="en-US" sz="2200" b="1" dirty="0" smtClean="0">
                <a:solidFill>
                  <a:srgbClr val="FF0000"/>
                </a:solidFill>
              </a:rPr>
              <a:t> </a:t>
            </a:r>
            <a:r>
              <a:rPr lang="en-US" altLang="zh-CN" sz="2200" b="1" dirty="0">
                <a:solidFill>
                  <a:srgbClr val="FF0000"/>
                </a:solidFill>
              </a:rPr>
              <a:t>3 </a:t>
            </a:r>
            <a:r>
              <a:rPr lang="en-US" altLang="zh-CN" sz="2200" b="1" dirty="0">
                <a:solidFill>
                  <a:srgbClr val="FF0000"/>
                </a:solidFill>
                <a:cs typeface="Times New Roman" panose="02020603050405020304" pitchFamily="18" charset="0"/>
              </a:rPr>
              <a:t>±0.2</a:t>
            </a:r>
            <a:r>
              <a:rPr lang="zh-CN" altLang="en-US" sz="2200" b="1" dirty="0"/>
              <a:t>。</a:t>
            </a:r>
            <a:endParaRPr lang="zh-CN" altLang="en-US" sz="2200" b="1" dirty="0"/>
          </a:p>
        </p:txBody>
      </p:sp>
      <p:sp>
        <p:nvSpPr>
          <p:cNvPr id="19469" name="Text Box 13"/>
          <p:cNvSpPr txBox="1">
            <a:spLocks noChangeArrowheads="1"/>
          </p:cNvSpPr>
          <p:nvPr/>
        </p:nvSpPr>
        <p:spPr bwMode="auto">
          <a:xfrm>
            <a:off x="827239" y="1796183"/>
            <a:ext cx="3842357" cy="983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sz="2200" b="1" dirty="0"/>
              <a:t>         </a:t>
            </a:r>
            <a:r>
              <a:rPr lang="zh-CN" altLang="en-US" b="1" dirty="0"/>
              <a:t>如未注尺寸公差</a:t>
            </a:r>
            <a:r>
              <a:rPr lang="zh-CN" altLang="en-US" b="1" dirty="0" smtClean="0"/>
              <a:t>为 </a:t>
            </a:r>
            <a:r>
              <a:rPr lang="en-US" altLang="zh-CN" b="1" dirty="0" smtClean="0"/>
              <a:t>f </a:t>
            </a:r>
            <a:r>
              <a:rPr lang="zh-CN" altLang="en-US" b="1" dirty="0" smtClean="0"/>
              <a:t>级</a:t>
            </a:r>
            <a:r>
              <a:rPr lang="zh-CN" altLang="en-US" b="1" dirty="0"/>
              <a:t>时，标注见</a:t>
            </a:r>
            <a:r>
              <a:rPr lang="zh-CN" altLang="en-US" b="1" dirty="0" smtClean="0"/>
              <a:t>图</a:t>
            </a:r>
            <a:r>
              <a:rPr lang="en-US" altLang="zh-CN" b="1" dirty="0" smtClean="0"/>
              <a:t>3.24</a:t>
            </a:r>
            <a:r>
              <a:rPr lang="zh-CN" altLang="en-US" b="1" dirty="0" smtClean="0"/>
              <a:t>。</a:t>
            </a:r>
            <a:endParaRPr lang="zh-CN" altLang="en-US" b="1" dirty="0"/>
          </a:p>
        </p:txBody>
      </p:sp>
      <p:sp>
        <p:nvSpPr>
          <p:cNvPr id="10" name="圆角矩形 9">
            <a:hlinkClick r:id="rId2" action="ppaction://hlinksldjump"/>
          </p:cNvPr>
          <p:cNvSpPr/>
          <p:nvPr/>
        </p:nvSpPr>
        <p:spPr bwMode="auto">
          <a:xfrm>
            <a:off x="7653779" y="6251408"/>
            <a:ext cx="1346186" cy="421105"/>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vert="horz" wrap="square" lIns="74223" tIns="37111" rIns="74223" bIns="37111" numCol="1" rtlCol="0" anchor="t" anchorCtr="0" compatLnSpc="1"/>
          <a:lstStyle/>
          <a:p>
            <a:pPr defTabSz="742315"/>
            <a:r>
              <a:rPr kumimoji="1" lang="zh-CN" altLang="en-US"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
        <p:nvSpPr>
          <p:cNvPr id="13" name="Oval 23"/>
          <p:cNvSpPr>
            <a:spLocks noChangeArrowheads="1"/>
          </p:cNvSpPr>
          <p:nvPr/>
        </p:nvSpPr>
        <p:spPr bwMode="auto">
          <a:xfrm>
            <a:off x="7488004" y="0"/>
            <a:ext cx="1973130" cy="1143000"/>
          </a:xfrm>
          <a:prstGeom prst="ellipse">
            <a:avLst/>
          </a:prstGeom>
          <a:noFill/>
          <a:ln w="5715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pic>
        <p:nvPicPr>
          <p:cNvPr id="860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5979" y="1961270"/>
            <a:ext cx="4352198" cy="4210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23"/>
          <p:cNvSpPr>
            <a:spLocks noChangeArrowheads="1"/>
          </p:cNvSpPr>
          <p:nvPr/>
        </p:nvSpPr>
        <p:spPr bwMode="auto">
          <a:xfrm>
            <a:off x="7322551" y="4055388"/>
            <a:ext cx="1973130" cy="1143000"/>
          </a:xfrm>
          <a:prstGeom prst="ellipse">
            <a:avLst/>
          </a:prstGeom>
          <a:noFill/>
          <a:ln w="5715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64">
                                            <p:txEl>
                                              <p:pRg st="0" end="0"/>
                                            </p:txEl>
                                          </p:spTgt>
                                        </p:tgtEl>
                                        <p:attrNameLst>
                                          <p:attrName>style.visibility</p:attrName>
                                        </p:attrNameLst>
                                      </p:cBhvr>
                                      <p:to>
                                        <p:strVal val="visible"/>
                                      </p:to>
                                    </p:set>
                                    <p:animEffect transition="in" filter="wipe(left)">
                                      <p:cBhvr>
                                        <p:cTn id="7" dur="300"/>
                                        <p:tgtEl>
                                          <p:spTgt spid="194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9458"/>
                                        </p:tgtEl>
                                        <p:attrNameLst>
                                          <p:attrName>style.visibility</p:attrName>
                                        </p:attrNameLst>
                                      </p:cBhvr>
                                      <p:to>
                                        <p:strVal val="visible"/>
                                      </p:to>
                                    </p:set>
                                    <p:animEffect transition="in" filter="wipe(left)">
                                      <p:cBhvr>
                                        <p:cTn id="12" dur="3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9469"/>
                                        </p:tgtEl>
                                        <p:attrNameLst>
                                          <p:attrName>style.visibility</p:attrName>
                                        </p:attrNameLst>
                                      </p:cBhvr>
                                      <p:to>
                                        <p:strVal val="visible"/>
                                      </p:to>
                                    </p:set>
                                    <p:animEffect transition="in" filter="wipe(left)">
                                      <p:cBhvr>
                                        <p:cTn id="17" dur="300"/>
                                        <p:tgtEl>
                                          <p:spTgt spid="1946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9465"/>
                                        </p:tgtEl>
                                        <p:attrNameLst>
                                          <p:attrName>style.visibility</p:attrName>
                                        </p:attrNameLst>
                                      </p:cBhvr>
                                      <p:to>
                                        <p:strVal val="visible"/>
                                      </p:to>
                                    </p:set>
                                    <p:animEffect transition="in" filter="wipe(left)">
                                      <p:cBhvr>
                                        <p:cTn id="27" dur="300"/>
                                        <p:tgtEl>
                                          <p:spTgt spid="1946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9468"/>
                                        </p:tgtEl>
                                        <p:attrNameLst>
                                          <p:attrName>style.visibility</p:attrName>
                                        </p:attrNameLst>
                                      </p:cBhvr>
                                      <p:to>
                                        <p:strVal val="visible"/>
                                      </p:to>
                                    </p:set>
                                    <p:animEffect transition="in" filter="wipe(left)">
                                      <p:cBhvr>
                                        <p:cTn id="32" dur="300"/>
                                        <p:tgtEl>
                                          <p:spTgt spid="1946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64" grpId="0" autoUpdateAnimBg="0" build="p"/>
      <p:bldP spid="19465" grpId="0" autoUpdateAnimBg="0"/>
      <p:bldP spid="19468" grpId="0" autoUpdateAnimBg="0"/>
      <p:bldP spid="19469" grpId="0" autoUpdateAnimBg="0"/>
      <p:bldP spid="13"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矩形 2"/>
          <p:cNvSpPr/>
          <p:nvPr/>
        </p:nvSpPr>
        <p:spPr>
          <a:xfrm>
            <a:off x="877020" y="349610"/>
            <a:ext cx="8522934" cy="400110"/>
          </a:xfrm>
          <a:prstGeom prst="rect">
            <a:avLst/>
          </a:prstGeom>
        </p:spPr>
        <p:txBody>
          <a:bodyPr wrap="square">
            <a:spAutoFit/>
          </a:bodyPr>
          <a:lstStyle/>
          <a:p>
            <a:r>
              <a:rPr lang="zh-CN" altLang="en-US" b="1" dirty="0"/>
              <a:t>例</a:t>
            </a:r>
            <a:r>
              <a:rPr lang="en-US" altLang="zh-CN" b="1" dirty="0"/>
              <a:t>3. </a:t>
            </a:r>
            <a:r>
              <a:rPr lang="en-US" altLang="zh-CN" b="1" dirty="0" smtClean="0"/>
              <a:t>13</a:t>
            </a:r>
            <a:r>
              <a:rPr lang="zh-CN" altLang="en-US" b="1" dirty="0"/>
              <a:t> </a:t>
            </a:r>
            <a:r>
              <a:rPr lang="zh-CN" altLang="en-US" b="1" dirty="0" smtClean="0"/>
              <a:t> 试</a:t>
            </a:r>
            <a:r>
              <a:rPr lang="zh-CN" altLang="en-US" b="1" dirty="0"/>
              <a:t>查表确定图</a:t>
            </a:r>
            <a:r>
              <a:rPr lang="en-US" altLang="zh-CN" b="1" dirty="0"/>
              <a:t>3. 24 </a:t>
            </a:r>
            <a:r>
              <a:rPr lang="zh-CN" altLang="en-US" b="1" dirty="0"/>
              <a:t>零件图中线性尺寸的未注公差极限偏差数值。</a:t>
            </a:r>
            <a:endParaRPr lang="zh-CN" altLang="en-US" b="1" dirty="0"/>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22938" y="749720"/>
            <a:ext cx="3267582" cy="3161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567791" y="1606776"/>
            <a:ext cx="5621975" cy="1015663"/>
          </a:xfrm>
          <a:prstGeom prst="rect">
            <a:avLst/>
          </a:prstGeom>
        </p:spPr>
        <p:txBody>
          <a:bodyPr wrap="square">
            <a:spAutoFit/>
          </a:bodyPr>
          <a:lstStyle/>
          <a:p>
            <a:r>
              <a:rPr lang="zh-CN" altLang="en-US" b="1" dirty="0" smtClean="0"/>
              <a:t>其中</a:t>
            </a:r>
            <a:r>
              <a:rPr lang="zh-CN" altLang="en-US" b="1" dirty="0"/>
              <a:t>前五个为线性尺寸</a:t>
            </a:r>
            <a:r>
              <a:rPr lang="en-US" altLang="zh-CN" b="1" dirty="0"/>
              <a:t>,</a:t>
            </a:r>
            <a:r>
              <a:rPr lang="zh-CN" altLang="en-US" b="1" dirty="0"/>
              <a:t>后两个分别为倒角高度和倒圆半径</a:t>
            </a:r>
            <a:r>
              <a:rPr lang="en-US" altLang="zh-CN" b="1" dirty="0"/>
              <a:t>,</a:t>
            </a:r>
            <a:r>
              <a:rPr lang="zh-CN" altLang="en-US" b="1" dirty="0"/>
              <a:t>以上尺寸</a:t>
            </a:r>
            <a:r>
              <a:rPr lang="zh-CN" altLang="en-US" b="1" dirty="0" smtClean="0"/>
              <a:t>的公差等级</a:t>
            </a:r>
            <a:r>
              <a:rPr lang="en-US" altLang="zh-CN" b="1" dirty="0"/>
              <a:t>,</a:t>
            </a:r>
            <a:r>
              <a:rPr lang="zh-CN" altLang="en-US" b="1" dirty="0"/>
              <a:t>由图中技术要求可知为</a:t>
            </a:r>
            <a:r>
              <a:rPr lang="en-US" altLang="zh-CN" b="1" dirty="0"/>
              <a:t>f </a:t>
            </a:r>
            <a:r>
              <a:rPr lang="zh-CN" altLang="en-US" b="1" dirty="0"/>
              <a:t>级</a:t>
            </a:r>
            <a:r>
              <a:rPr lang="en-US" altLang="zh-CN" b="1" dirty="0"/>
              <a:t>,</a:t>
            </a:r>
            <a:r>
              <a:rPr lang="zh-CN" altLang="en-US" b="1" dirty="0"/>
              <a:t>即精密级。</a:t>
            </a:r>
            <a:endParaRPr lang="zh-CN" altLang="en-US" b="1" dirty="0"/>
          </a:p>
        </p:txBody>
      </p:sp>
      <p:sp>
        <p:nvSpPr>
          <p:cNvPr id="6" name="矩形 5"/>
          <p:cNvSpPr/>
          <p:nvPr/>
        </p:nvSpPr>
        <p:spPr>
          <a:xfrm>
            <a:off x="994126" y="756071"/>
            <a:ext cx="1109882" cy="400110"/>
          </a:xfrm>
          <a:prstGeom prst="rect">
            <a:avLst/>
          </a:prstGeom>
        </p:spPr>
        <p:txBody>
          <a:bodyPr wrap="square">
            <a:spAutoFit/>
          </a:bodyPr>
          <a:lstStyle/>
          <a:p>
            <a:r>
              <a:rPr lang="zh-CN" altLang="en-US" b="1" dirty="0" smtClean="0"/>
              <a:t>解：</a:t>
            </a:r>
            <a:endParaRPr lang="zh-CN" altLang="en-US" dirty="0"/>
          </a:p>
        </p:txBody>
      </p:sp>
      <p:sp>
        <p:nvSpPr>
          <p:cNvPr id="7" name="矩形 6"/>
          <p:cNvSpPr/>
          <p:nvPr/>
        </p:nvSpPr>
        <p:spPr>
          <a:xfrm>
            <a:off x="567792" y="756071"/>
            <a:ext cx="5621975" cy="707886"/>
          </a:xfrm>
          <a:prstGeom prst="rect">
            <a:avLst/>
          </a:prstGeom>
        </p:spPr>
        <p:txBody>
          <a:bodyPr wrap="square">
            <a:spAutoFit/>
          </a:bodyPr>
          <a:lstStyle/>
          <a:p>
            <a:r>
              <a:rPr lang="zh-CN" altLang="en-US" b="1" dirty="0" smtClean="0"/>
              <a:t>             由</a:t>
            </a:r>
            <a:r>
              <a:rPr lang="zh-CN" altLang="en-US" b="1" dirty="0"/>
              <a:t>图</a:t>
            </a:r>
            <a:r>
              <a:rPr lang="en-US" altLang="zh-CN" b="1" dirty="0"/>
              <a:t>3. 24 </a:t>
            </a:r>
            <a:r>
              <a:rPr lang="zh-CN" altLang="en-US" b="1" dirty="0"/>
              <a:t>可见</a:t>
            </a:r>
            <a:r>
              <a:rPr lang="en-US" altLang="zh-CN" b="1" dirty="0"/>
              <a:t>,</a:t>
            </a:r>
            <a:r>
              <a:rPr lang="zh-CN" altLang="en-US" b="1" dirty="0"/>
              <a:t>该零件图中未注公差线性尺寸</a:t>
            </a:r>
            <a:r>
              <a:rPr lang="zh-CN" altLang="en-US" b="1" dirty="0" smtClean="0"/>
              <a:t>有</a:t>
            </a:r>
            <a:endParaRPr lang="zh-CN" altLang="en-US" dirty="0"/>
          </a:p>
        </p:txBody>
      </p:sp>
      <p:grpSp>
        <p:nvGrpSpPr>
          <p:cNvPr id="8" name="组合 7"/>
          <p:cNvGrpSpPr/>
          <p:nvPr/>
        </p:nvGrpSpPr>
        <p:grpSpPr>
          <a:xfrm>
            <a:off x="1643120" y="1232889"/>
            <a:ext cx="4431234" cy="356213"/>
            <a:chOff x="877020" y="1949775"/>
            <a:chExt cx="5245198" cy="371640"/>
          </a:xfrm>
        </p:grpSpPr>
        <p:pic>
          <p:nvPicPr>
            <p:cNvPr id="87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020" y="1949775"/>
              <a:ext cx="3667925" cy="371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291" y="1973436"/>
              <a:ext cx="1627927" cy="294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组合 9"/>
          <p:cNvGrpSpPr/>
          <p:nvPr/>
        </p:nvGrpSpPr>
        <p:grpSpPr>
          <a:xfrm>
            <a:off x="1100658" y="3414526"/>
            <a:ext cx="5300134" cy="500525"/>
            <a:chOff x="2211408" y="3299119"/>
            <a:chExt cx="4503717" cy="247650"/>
          </a:xfrm>
        </p:grpSpPr>
        <p:pic>
          <p:nvPicPr>
            <p:cNvPr id="870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1408" y="3299119"/>
              <a:ext cx="98107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0875" y="3328988"/>
              <a:ext cx="35242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8704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3857" y="4213524"/>
            <a:ext cx="7431088" cy="214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698084" y="2653372"/>
            <a:ext cx="5702708" cy="707886"/>
          </a:xfrm>
          <a:prstGeom prst="rect">
            <a:avLst/>
          </a:prstGeom>
        </p:spPr>
        <p:txBody>
          <a:bodyPr wrap="square">
            <a:spAutoFit/>
          </a:bodyPr>
          <a:lstStyle/>
          <a:p>
            <a:r>
              <a:rPr lang="zh-CN" altLang="en-US" b="1" dirty="0" smtClean="0"/>
              <a:t>        根据</a:t>
            </a:r>
            <a:r>
              <a:rPr lang="zh-CN" altLang="en-US" b="1" dirty="0"/>
              <a:t>公称尺寸和</a:t>
            </a:r>
            <a:r>
              <a:rPr lang="en-US" altLang="zh-CN" b="1" dirty="0"/>
              <a:t>f </a:t>
            </a:r>
            <a:r>
              <a:rPr lang="zh-CN" altLang="en-US" b="1" dirty="0"/>
              <a:t>查表</a:t>
            </a:r>
            <a:r>
              <a:rPr lang="en-US" altLang="zh-CN" b="1" dirty="0"/>
              <a:t>3. 12 </a:t>
            </a:r>
            <a:r>
              <a:rPr lang="zh-CN" altLang="en-US" b="1" dirty="0"/>
              <a:t>得前五个线性尺寸的极限偏差分别为</a:t>
            </a:r>
            <a:r>
              <a:rPr lang="en-US" altLang="zh-CN" b="1" dirty="0"/>
              <a:t>:</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7F622820-A166-467D-8613-E825305F53A8}" type="slidenum">
              <a:rPr lang="en-US" altLang="zh-CN" sz="2100">
                <a:solidFill>
                  <a:srgbClr val="0000FF"/>
                </a:solidFill>
              </a:rPr>
            </a:fld>
            <a:endParaRPr lang="en-US" altLang="zh-CN" sz="2100" dirty="0">
              <a:solidFill>
                <a:srgbClr val="0000FF"/>
              </a:solidFill>
            </a:endParaRPr>
          </a:p>
        </p:txBody>
      </p:sp>
      <p:sp>
        <p:nvSpPr>
          <p:cNvPr id="6" name="Text Box 27"/>
          <p:cNvSpPr txBox="1">
            <a:spLocks noChangeArrowheads="1"/>
          </p:cNvSpPr>
          <p:nvPr/>
        </p:nvSpPr>
        <p:spPr bwMode="auto">
          <a:xfrm>
            <a:off x="975230" y="5199266"/>
            <a:ext cx="7923241" cy="983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dirty="0"/>
              <a:t>        </a:t>
            </a:r>
            <a:r>
              <a:rPr lang="zh-CN" altLang="en-US" b="1" dirty="0" smtClean="0"/>
              <a:t>可见</a:t>
            </a:r>
            <a:r>
              <a:rPr lang="zh-CN" altLang="en-US" b="1" dirty="0"/>
              <a:t>，采用基孔制所需的定值刀具比</a:t>
            </a:r>
            <a:r>
              <a:rPr lang="zh-CN" altLang="en-US" b="1" dirty="0" smtClean="0"/>
              <a:t>基轴制</a:t>
            </a:r>
            <a:r>
              <a:rPr lang="zh-CN" altLang="en-US" b="1" dirty="0"/>
              <a:t>少，从而可以获得显著的经济效益。</a:t>
            </a:r>
            <a:endParaRPr lang="zh-CN" altLang="en-US" b="1" dirty="0"/>
          </a:p>
        </p:txBody>
      </p:sp>
      <p:pic>
        <p:nvPicPr>
          <p:cNvPr id="410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16441" y="393251"/>
            <a:ext cx="7289050" cy="3657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a:spLocks noChangeArrowheads="1"/>
          </p:cNvSpPr>
          <p:nvPr/>
        </p:nvSpPr>
        <p:spPr bwMode="auto">
          <a:xfrm>
            <a:off x="944535" y="4197013"/>
            <a:ext cx="7837516" cy="95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2335"/>
              </a:lnSpc>
            </a:pPr>
            <a:r>
              <a:rPr lang="zh-CN" altLang="en-US" b="1" dirty="0"/>
              <a:t>      </a:t>
            </a:r>
            <a:r>
              <a:rPr lang="zh-CN" altLang="en-US" b="1" dirty="0" smtClean="0"/>
              <a:t> </a:t>
            </a:r>
            <a:r>
              <a:rPr lang="zh-CN" altLang="en-US" sz="2000" b="1" dirty="0" smtClean="0"/>
              <a:t>表</a:t>
            </a:r>
            <a:r>
              <a:rPr lang="zh-CN" altLang="en-US" sz="2000" b="1" dirty="0"/>
              <a:t>中某一公称尺寸的孔（轴）和轴（孔）要求三种配合，采用制孔制（</a:t>
            </a:r>
            <a:r>
              <a:rPr lang="zh-CN" altLang="en-US" sz="2000" b="1" dirty="0" smtClean="0"/>
              <a:t>制轴制</a:t>
            </a:r>
            <a:r>
              <a:rPr lang="zh-CN" altLang="en-US" sz="2000" b="1" dirty="0"/>
              <a:t>），则三种配合由一种孔（轴）公差带和三种轴（孔）公差带构成。</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3750" fill="hold"/>
                                        <p:tgtEl>
                                          <p:spTgt spid="4100"/>
                                        </p:tgtEl>
                                        <p:attrNameLst>
                                          <p:attrName>ppt_x</p:attrName>
                                        </p:attrNameLst>
                                      </p:cBhvr>
                                      <p:tavLst>
                                        <p:tav tm="0">
                                          <p:val>
                                            <p:strVal val="1+#ppt_w/2"/>
                                          </p:val>
                                        </p:tav>
                                        <p:tav tm="100000">
                                          <p:val>
                                            <p:strVal val="#ppt_x"/>
                                          </p:val>
                                        </p:tav>
                                      </p:tavLst>
                                    </p:anim>
                                    <p:anim calcmode="lin" valueType="num">
                                      <p:cBhvr additive="base">
                                        <p:cTn id="8" dur="3750" fill="hold"/>
                                        <p:tgtEl>
                                          <p:spTgt spid="410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3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0"/>
                                  </p:iterate>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3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pic>
        <p:nvPicPr>
          <p:cNvPr id="3"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43047" y="1312325"/>
            <a:ext cx="3764726" cy="406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935" y="1825014"/>
            <a:ext cx="6872611" cy="2569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520431" y="793496"/>
            <a:ext cx="7377714" cy="400110"/>
          </a:xfrm>
          <a:prstGeom prst="rect">
            <a:avLst/>
          </a:prstGeom>
        </p:spPr>
        <p:txBody>
          <a:bodyPr wrap="square">
            <a:spAutoFit/>
          </a:bodyPr>
          <a:lstStyle/>
          <a:p>
            <a:r>
              <a:rPr lang="zh-CN" altLang="en-US" b="1" dirty="0"/>
              <a:t>根据倒角</a:t>
            </a:r>
            <a:r>
              <a:rPr lang="en-US" altLang="zh-CN" b="1" dirty="0"/>
              <a:t>(</a:t>
            </a:r>
            <a:r>
              <a:rPr lang="zh-CN" altLang="en-US" b="1" dirty="0"/>
              <a:t>高度</a:t>
            </a:r>
            <a:r>
              <a:rPr lang="en-US" altLang="zh-CN" b="1" dirty="0"/>
              <a:t>5 mm) </a:t>
            </a:r>
            <a:r>
              <a:rPr lang="zh-CN" altLang="en-US" b="1" dirty="0"/>
              <a:t>和倒圆</a:t>
            </a:r>
            <a:r>
              <a:rPr lang="en-US" altLang="zh-CN" b="1" dirty="0"/>
              <a:t>(</a:t>
            </a:r>
            <a:r>
              <a:rPr lang="zh-CN" altLang="en-US" b="1" dirty="0" smtClean="0"/>
              <a:t>半径</a:t>
            </a:r>
            <a:r>
              <a:rPr lang="en-US" altLang="zh-CN" b="1" dirty="0" smtClean="0"/>
              <a:t>3 </a:t>
            </a:r>
            <a:r>
              <a:rPr lang="en-US" altLang="zh-CN" b="1" dirty="0"/>
              <a:t>mm) </a:t>
            </a:r>
            <a:r>
              <a:rPr lang="zh-CN" altLang="en-US" b="1" dirty="0"/>
              <a:t>尺寸的</a:t>
            </a:r>
            <a:r>
              <a:rPr lang="en-US" altLang="zh-CN" b="1" dirty="0"/>
              <a:t>f </a:t>
            </a:r>
            <a:r>
              <a:rPr lang="zh-CN" altLang="en-US" b="1" dirty="0"/>
              <a:t>查表</a:t>
            </a:r>
            <a:r>
              <a:rPr lang="en-US" altLang="zh-CN" b="1" dirty="0"/>
              <a:t>3. 13 </a:t>
            </a:r>
            <a:r>
              <a:rPr lang="zh-CN" altLang="en-US" b="1" dirty="0" smtClean="0"/>
              <a:t>得</a:t>
            </a:r>
            <a:endParaRPr lang="zh-CN" altLang="en-US" b="1" dirty="0"/>
          </a:p>
        </p:txBody>
      </p:sp>
      <p:sp>
        <p:nvSpPr>
          <p:cNvPr id="7" name="矩形 6"/>
          <p:cNvSpPr/>
          <p:nvPr/>
        </p:nvSpPr>
        <p:spPr>
          <a:xfrm>
            <a:off x="506174" y="4510238"/>
            <a:ext cx="7723400" cy="1015663"/>
          </a:xfrm>
          <a:prstGeom prst="rect">
            <a:avLst/>
          </a:prstGeom>
        </p:spPr>
        <p:txBody>
          <a:bodyPr wrap="square">
            <a:spAutoFit/>
          </a:bodyPr>
          <a:lstStyle/>
          <a:p>
            <a:r>
              <a:rPr lang="zh-CN" altLang="en-US" b="1" dirty="0" smtClean="0"/>
              <a:t>         对于</a:t>
            </a:r>
            <a:r>
              <a:rPr lang="zh-CN" altLang="en-US" b="1" dirty="0"/>
              <a:t>一般公差的线性尺寸是在正常车间精度保证的情况下加工出来的</a:t>
            </a:r>
            <a:r>
              <a:rPr lang="en-US" altLang="zh-CN" b="1" dirty="0"/>
              <a:t>,</a:t>
            </a:r>
            <a:r>
              <a:rPr lang="zh-CN" altLang="en-US" b="1" dirty="0"/>
              <a:t>所以一般可以</a:t>
            </a:r>
            <a:r>
              <a:rPr lang="zh-CN" altLang="en-US" b="1" dirty="0" smtClean="0"/>
              <a:t>不检验</a:t>
            </a:r>
            <a:r>
              <a:rPr lang="zh-CN" altLang="en-US" b="1" dirty="0"/>
              <a:t>。若生产方和使用方有争议时</a:t>
            </a:r>
            <a:r>
              <a:rPr lang="en-US" altLang="zh-CN" b="1" dirty="0"/>
              <a:t>,</a:t>
            </a:r>
            <a:r>
              <a:rPr lang="zh-CN" altLang="en-US" b="1" dirty="0"/>
              <a:t>应以上述查得的极限偏差作为判据来判断其合格性。</a:t>
            </a:r>
            <a:endParaRPr lang="zh-CN" altLang="en-US" b="1"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9834" y="1406667"/>
            <a:ext cx="2574490" cy="2490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3AC3D1AD-B6B3-45C9-A9CB-94C88CD4D191}" type="slidenum">
              <a:rPr lang="en-US" altLang="zh-CN" sz="2100">
                <a:solidFill>
                  <a:srgbClr val="0000FF"/>
                </a:solidFill>
              </a:rPr>
            </a:fld>
            <a:endParaRPr lang="en-US" altLang="zh-CN" sz="2100">
              <a:solidFill>
                <a:srgbClr val="0000FF"/>
              </a:solidFill>
            </a:endParaRPr>
          </a:p>
        </p:txBody>
      </p:sp>
      <p:sp>
        <p:nvSpPr>
          <p:cNvPr id="97284" name="Text Box 4"/>
          <p:cNvSpPr txBox="1">
            <a:spLocks noChangeArrowheads="1"/>
          </p:cNvSpPr>
          <p:nvPr/>
        </p:nvSpPr>
        <p:spPr bwMode="auto">
          <a:xfrm>
            <a:off x="1395089" y="1054294"/>
            <a:ext cx="4800519" cy="6507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a:r>
              <a:rPr kumimoji="0" lang="zh-CN" altLang="en-US" sz="3600" b="1" dirty="0" smtClean="0"/>
              <a:t>课  堂  练  习</a:t>
            </a:r>
            <a:endParaRPr kumimoji="0" lang="zh-CN" altLang="en-US" sz="3600" b="1" dirty="0"/>
          </a:p>
        </p:txBody>
      </p:sp>
      <mc:AlternateContent xmlns:mc="http://schemas.openxmlformats.org/markup-compatibility/2006">
        <mc:Choice xmlns:a14="http://schemas.microsoft.com/office/drawing/2010/main" Requires="a14">
          <p:sp>
            <p:nvSpPr>
              <p:cNvPr id="97286" name="Text Box 6"/>
              <p:cNvSpPr txBox="1">
                <a:spLocks noChangeArrowheads="1"/>
              </p:cNvSpPr>
              <p:nvPr/>
            </p:nvSpPr>
            <p:spPr bwMode="auto">
              <a:xfrm>
                <a:off x="1065467" y="1742324"/>
                <a:ext cx="7507034" cy="52759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7" tIns="47888" rIns="95777" bIns="47888">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已知  </a:t>
                </a:r>
                <a:r>
                  <a:rPr lang="en-US" altLang="zh-CN" sz="2800" b="1" i="1" dirty="0"/>
                  <a:t>D</a:t>
                </a:r>
                <a:r>
                  <a:rPr lang="zh-CN" altLang="en-US" sz="2800" b="1" dirty="0"/>
                  <a:t>（</a:t>
                </a:r>
                <a:r>
                  <a:rPr lang="en-US" altLang="zh-CN" sz="2800" b="1" i="1" dirty="0"/>
                  <a:t>d</a:t>
                </a:r>
                <a:r>
                  <a:rPr lang="zh-CN" altLang="en-US" sz="2800" b="1" dirty="0"/>
                  <a:t>）</a:t>
                </a:r>
                <a:r>
                  <a:rPr lang="en-US" altLang="zh-CN" sz="2800" b="1" dirty="0"/>
                  <a:t>=</a:t>
                </a:r>
                <a14:m>
                  <m:oMath xmlns:m="http://schemas.openxmlformats.org/officeDocument/2006/math">
                    <m:r>
                      <a:rPr lang="en-US" altLang="zh-CN" sz="2800" b="1" i="1" dirty="0">
                        <a:latin typeface="Cambria Math"/>
                        <a:ea typeface="Cambria Math"/>
                      </a:rPr>
                      <m:t>∅</m:t>
                    </m:r>
                  </m:oMath>
                </a14:m>
                <a:r>
                  <a:rPr lang="en-US" altLang="zh-CN" sz="2800" b="1" dirty="0"/>
                  <a:t>25,</a:t>
                </a:r>
                <a:r>
                  <a:rPr lang="zh-CN" altLang="en-US" sz="2800" b="1" dirty="0"/>
                  <a:t>设计要求 </a:t>
                </a:r>
                <a:r>
                  <a:rPr lang="en-US" altLang="zh-CN" sz="2800" b="1" i="1" dirty="0" smtClean="0"/>
                  <a:t>x </a:t>
                </a:r>
                <a:r>
                  <a:rPr lang="en-US" altLang="zh-CN" sz="2800" b="1" dirty="0" smtClean="0"/>
                  <a:t>= 0</a:t>
                </a:r>
                <a:r>
                  <a:rPr lang="en-US" altLang="zh-CN" sz="2800" b="1" dirty="0"/>
                  <a:t>~+56 </a:t>
                </a:r>
                <a:r>
                  <a:rPr lang="en-US" altLang="zh-CN" sz="2800" b="1" dirty="0" err="1"/>
                  <a:t>μm</a:t>
                </a:r>
                <a:r>
                  <a:rPr lang="en-US" altLang="zh-CN" sz="2800" b="1" dirty="0"/>
                  <a:t> ,</a:t>
                </a:r>
              </a:p>
            </p:txBody>
          </p:sp>
        </mc:Choice>
        <mc:Fallback>
          <p:sp>
            <p:nvSpPr>
              <p:cNvPr id="97286" name="Text Box 6"/>
              <p:cNvSpPr txBox="1">
                <a:spLocks noRot="1" noChangeAspect="1" noMove="1" noResize="1" noEditPoints="1" noAdjustHandles="1" noChangeArrowheads="1" noChangeShapeType="1" noTextEdit="1"/>
              </p:cNvSpPr>
              <p:nvPr/>
            </p:nvSpPr>
            <p:spPr bwMode="auto">
              <a:xfrm>
                <a:off x="1065467" y="1742324"/>
                <a:ext cx="7507034" cy="527599"/>
              </a:xfrm>
              <a:prstGeom prst="rect">
                <a:avLst/>
              </a:prstGeom>
              <a:blipFill rotWithShape="1">
                <a:blip r:embed="rId1"/>
                <a:stretch>
                  <a:fillRect l="-1625" t="-15116" b="-3255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97288" name="Text Box 8"/>
          <p:cNvSpPr txBox="1">
            <a:spLocks noChangeArrowheads="1"/>
          </p:cNvSpPr>
          <p:nvPr/>
        </p:nvSpPr>
        <p:spPr bwMode="auto">
          <a:xfrm>
            <a:off x="1033261" y="2298784"/>
            <a:ext cx="8452479" cy="613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800" b="1" dirty="0"/>
              <a:t>按基孔制选一适当的配合，并画出尺寸公差带图。</a:t>
            </a:r>
            <a:endParaRPr lang="zh-CN" altLang="en-US" sz="2800" b="1" dirty="0"/>
          </a:p>
        </p:txBody>
      </p:sp>
      <p:sp>
        <p:nvSpPr>
          <p:cNvPr id="97289" name="Text Box 9"/>
          <p:cNvSpPr txBox="1">
            <a:spLocks noChangeArrowheads="1"/>
          </p:cNvSpPr>
          <p:nvPr/>
        </p:nvSpPr>
        <p:spPr bwMode="auto">
          <a:xfrm>
            <a:off x="1042391" y="2935456"/>
            <a:ext cx="4395656" cy="52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解题步骤（提示）：</a:t>
            </a:r>
            <a:endParaRPr lang="zh-CN" altLang="en-US" sz="2800" b="1" dirty="0"/>
          </a:p>
        </p:txBody>
      </p:sp>
      <p:sp>
        <p:nvSpPr>
          <p:cNvPr id="97290" name="Text Box 10"/>
          <p:cNvSpPr txBox="1">
            <a:spLocks noChangeArrowheads="1"/>
          </p:cNvSpPr>
          <p:nvPr/>
        </p:nvSpPr>
        <p:spPr bwMode="auto">
          <a:xfrm>
            <a:off x="834373" y="4152400"/>
            <a:ext cx="7984872" cy="52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a:t>
            </a:r>
            <a:r>
              <a:rPr lang="en-US" altLang="zh-CN" sz="2800" b="1" dirty="0"/>
              <a:t>2</a:t>
            </a:r>
            <a:r>
              <a:rPr lang="zh-CN" altLang="en-US" sz="2800" b="1" dirty="0"/>
              <a:t>） 求孔、轴的基本偏差代号及配合代号；</a:t>
            </a:r>
            <a:endParaRPr lang="zh-CN" altLang="en-US" sz="2800" b="1" dirty="0"/>
          </a:p>
        </p:txBody>
      </p:sp>
      <p:sp>
        <p:nvSpPr>
          <p:cNvPr id="97291" name="Text Box 11"/>
          <p:cNvSpPr txBox="1">
            <a:spLocks noChangeArrowheads="1"/>
          </p:cNvSpPr>
          <p:nvPr/>
        </p:nvSpPr>
        <p:spPr bwMode="auto">
          <a:xfrm>
            <a:off x="829444" y="4726406"/>
            <a:ext cx="4608603" cy="52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a:t>
            </a:r>
            <a:r>
              <a:rPr lang="en-US" altLang="zh-CN" sz="2800" b="1" dirty="0"/>
              <a:t>3</a:t>
            </a:r>
            <a:r>
              <a:rPr lang="zh-CN" altLang="en-US" sz="2800" b="1" dirty="0"/>
              <a:t>） 画公差带图。</a:t>
            </a:r>
            <a:endParaRPr lang="zh-CN" altLang="en-US" sz="2800" b="1" dirty="0"/>
          </a:p>
        </p:txBody>
      </p:sp>
      <p:sp>
        <p:nvSpPr>
          <p:cNvPr id="97292" name="Rectangle 12"/>
          <p:cNvSpPr>
            <a:spLocks noChangeArrowheads="1"/>
          </p:cNvSpPr>
          <p:nvPr/>
        </p:nvSpPr>
        <p:spPr bwMode="auto">
          <a:xfrm>
            <a:off x="829445" y="3562100"/>
            <a:ext cx="5771380" cy="52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p>
            <a:pPr defTabSz="957580"/>
            <a:r>
              <a:rPr lang="zh-CN" altLang="en-US" sz="2800" b="1" dirty="0">
                <a:sym typeface="Wingdings" panose="05000000000000000000" pitchFamily="2" charset="2"/>
              </a:rPr>
              <a:t>（</a:t>
            </a:r>
            <a:r>
              <a:rPr lang="en-US" altLang="zh-CN" sz="2800" b="1" dirty="0">
                <a:sym typeface="Wingdings" panose="05000000000000000000" pitchFamily="2" charset="2"/>
              </a:rPr>
              <a:t>1</a:t>
            </a:r>
            <a:r>
              <a:rPr lang="zh-CN" altLang="en-US" sz="2800" b="1" dirty="0">
                <a:sym typeface="Wingdings" panose="05000000000000000000" pitchFamily="2" charset="2"/>
              </a:rPr>
              <a:t>） 求孔、轴的公差等级；</a:t>
            </a:r>
            <a:endParaRPr lang="zh-CN" altLang="en-US" sz="2800" b="1" dirty="0">
              <a:sym typeface="Wingdings" panose="05000000000000000000" pitchFamily="2" charset="2"/>
            </a:endParaRPr>
          </a:p>
        </p:txBody>
      </p:sp>
      <p:sp>
        <p:nvSpPr>
          <p:cNvPr id="11" name="圆角矩形 10">
            <a:hlinkClick r:id="rId2" action="ppaction://hlinksldjump"/>
          </p:cNvPr>
          <p:cNvSpPr/>
          <p:nvPr/>
        </p:nvSpPr>
        <p:spPr bwMode="auto">
          <a:xfrm>
            <a:off x="7653779" y="6251408"/>
            <a:ext cx="1346186" cy="421105"/>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vert="horz" wrap="square" lIns="74223" tIns="37111" rIns="74223" bIns="37111" numCol="1" rtlCol="0" anchor="t" anchorCtr="0" compatLnSpc="1"/>
          <a:lstStyle/>
          <a:p>
            <a:pPr defTabSz="742315"/>
            <a:r>
              <a:rPr kumimoji="1" lang="zh-CN" altLang="en-US"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7284"/>
                                        </p:tgtEl>
                                        <p:attrNameLst>
                                          <p:attrName>style.visibility</p:attrName>
                                        </p:attrNameLst>
                                      </p:cBhvr>
                                      <p:to>
                                        <p:strVal val="visible"/>
                                      </p:to>
                                    </p:set>
                                    <p:animEffect transition="in" filter="wipe(left)">
                                      <p:cBhvr>
                                        <p:cTn id="7" dur="300"/>
                                        <p:tgtEl>
                                          <p:spTgt spid="97284"/>
                                        </p:tgtEl>
                                      </p:cBhvr>
                                    </p:animEffect>
                                  </p:childTnLst>
                                </p:cTn>
                              </p:par>
                            </p:childTnLst>
                          </p:cTn>
                        </p:par>
                        <p:par>
                          <p:cTn id="8" fill="hold">
                            <p:stCondLst>
                              <p:cond delay="3000"/>
                            </p:stCondLst>
                            <p:childTnLst>
                              <p:par>
                                <p:cTn id="9" presetID="22" presetClass="entr" presetSubtype="8" fill="hold" grpId="0" nodeType="afterEffect">
                                  <p:stCondLst>
                                    <p:cond delay="0"/>
                                  </p:stCondLst>
                                  <p:iterate type="wd">
                                    <p:tmPct val="100000"/>
                                  </p:iterate>
                                  <p:childTnLst>
                                    <p:set>
                                      <p:cBhvr>
                                        <p:cTn id="10" dur="1" fill="hold">
                                          <p:stCondLst>
                                            <p:cond delay="0"/>
                                          </p:stCondLst>
                                        </p:cTn>
                                        <p:tgtEl>
                                          <p:spTgt spid="97286"/>
                                        </p:tgtEl>
                                        <p:attrNameLst>
                                          <p:attrName>style.visibility</p:attrName>
                                        </p:attrNameLst>
                                      </p:cBhvr>
                                      <p:to>
                                        <p:strVal val="visible"/>
                                      </p:to>
                                    </p:set>
                                    <p:animEffect transition="in" filter="wipe(left)">
                                      <p:cBhvr>
                                        <p:cTn id="11" dur="300"/>
                                        <p:tgtEl>
                                          <p:spTgt spid="9728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iterate type="wd">
                                    <p:tmPct val="100000"/>
                                  </p:iterate>
                                  <p:childTnLst>
                                    <p:set>
                                      <p:cBhvr>
                                        <p:cTn id="15" dur="1" fill="hold">
                                          <p:stCondLst>
                                            <p:cond delay="0"/>
                                          </p:stCondLst>
                                        </p:cTn>
                                        <p:tgtEl>
                                          <p:spTgt spid="97288"/>
                                        </p:tgtEl>
                                        <p:attrNameLst>
                                          <p:attrName>style.visibility</p:attrName>
                                        </p:attrNameLst>
                                      </p:cBhvr>
                                      <p:to>
                                        <p:strVal val="visible"/>
                                      </p:to>
                                    </p:set>
                                    <p:animEffect transition="in" filter="wipe(left)">
                                      <p:cBhvr>
                                        <p:cTn id="16" dur="300"/>
                                        <p:tgtEl>
                                          <p:spTgt spid="9728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iterate type="wd">
                                    <p:tmPct val="100000"/>
                                  </p:iterate>
                                  <p:childTnLst>
                                    <p:set>
                                      <p:cBhvr>
                                        <p:cTn id="20" dur="1" fill="hold">
                                          <p:stCondLst>
                                            <p:cond delay="0"/>
                                          </p:stCondLst>
                                        </p:cTn>
                                        <p:tgtEl>
                                          <p:spTgt spid="97289"/>
                                        </p:tgtEl>
                                        <p:attrNameLst>
                                          <p:attrName>style.visibility</p:attrName>
                                        </p:attrNameLst>
                                      </p:cBhvr>
                                      <p:to>
                                        <p:strVal val="visible"/>
                                      </p:to>
                                    </p:set>
                                    <p:animEffect transition="in" filter="wipe(left)">
                                      <p:cBhvr>
                                        <p:cTn id="21" dur="300"/>
                                        <p:tgtEl>
                                          <p:spTgt spid="9728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iterate type="wd">
                                    <p:tmPct val="100000"/>
                                  </p:iterate>
                                  <p:childTnLst>
                                    <p:set>
                                      <p:cBhvr>
                                        <p:cTn id="25" dur="1" fill="hold">
                                          <p:stCondLst>
                                            <p:cond delay="0"/>
                                          </p:stCondLst>
                                        </p:cTn>
                                        <p:tgtEl>
                                          <p:spTgt spid="97292"/>
                                        </p:tgtEl>
                                        <p:attrNameLst>
                                          <p:attrName>style.visibility</p:attrName>
                                        </p:attrNameLst>
                                      </p:cBhvr>
                                      <p:to>
                                        <p:strVal val="visible"/>
                                      </p:to>
                                    </p:set>
                                    <p:animEffect transition="in" filter="wipe(left)">
                                      <p:cBhvr>
                                        <p:cTn id="26" dur="300"/>
                                        <p:tgtEl>
                                          <p:spTgt spid="9729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97290"/>
                                        </p:tgtEl>
                                        <p:attrNameLst>
                                          <p:attrName>style.visibility</p:attrName>
                                        </p:attrNameLst>
                                      </p:cBhvr>
                                      <p:to>
                                        <p:strVal val="visible"/>
                                      </p:to>
                                    </p:set>
                                    <p:animEffect transition="in" filter="wipe(left)">
                                      <p:cBhvr>
                                        <p:cTn id="31" dur="300"/>
                                        <p:tgtEl>
                                          <p:spTgt spid="9729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97291"/>
                                        </p:tgtEl>
                                        <p:attrNameLst>
                                          <p:attrName>style.visibility</p:attrName>
                                        </p:attrNameLst>
                                      </p:cBhvr>
                                      <p:to>
                                        <p:strVal val="visible"/>
                                      </p:to>
                                    </p:set>
                                    <p:animEffect transition="in" filter="wipe(left)">
                                      <p:cBhvr>
                                        <p:cTn id="36" dur="300"/>
                                        <p:tgtEl>
                                          <p:spTgt spid="97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autoUpdateAnimBg="0"/>
      <p:bldP spid="97286" grpId="0" autoUpdateAnimBg="0"/>
      <p:bldP spid="97288" grpId="0" autoUpdateAnimBg="0"/>
      <p:bldP spid="97289" grpId="0" autoUpdateAnimBg="0"/>
      <p:bldP spid="97290" grpId="0" autoUpdateAnimBg="0"/>
      <p:bldP spid="97291" grpId="0" autoUpdateAnimBg="0"/>
      <p:bldP spid="97292"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4357487C-2B2E-43C3-9495-C858EA3F9CFE}" type="slidenum">
              <a:rPr lang="en-US" altLang="zh-CN" sz="2100">
                <a:solidFill>
                  <a:srgbClr val="0000FF"/>
                </a:solidFill>
              </a:rPr>
            </a:fld>
            <a:endParaRPr lang="en-US" altLang="zh-CN" sz="2100">
              <a:solidFill>
                <a:srgbClr val="0000FF"/>
              </a:solidFill>
            </a:endParaRPr>
          </a:p>
        </p:txBody>
      </p:sp>
      <p:sp>
        <p:nvSpPr>
          <p:cNvPr id="20485" name="Text Box 5"/>
          <p:cNvSpPr txBox="1">
            <a:spLocks noChangeArrowheads="1"/>
          </p:cNvSpPr>
          <p:nvPr/>
        </p:nvSpPr>
        <p:spPr bwMode="auto">
          <a:xfrm>
            <a:off x="1699667" y="161159"/>
            <a:ext cx="4807335"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latin typeface="宋体" panose="02010600030101010101" pitchFamily="2" charset="-122"/>
              </a:rPr>
              <a:t>3.5 </a:t>
            </a:r>
            <a:r>
              <a:rPr lang="zh-CN" altLang="en-US" b="1" dirty="0">
                <a:latin typeface="宋体" panose="02010600030101010101" pitchFamily="2" charset="-122"/>
              </a:rPr>
              <a:t>尺 寸 精 度 的 检 测</a:t>
            </a:r>
            <a:endParaRPr lang="zh-CN" altLang="en-US" dirty="0">
              <a:latin typeface="宋体" panose="02010600030101010101" pitchFamily="2" charset="-122"/>
            </a:endParaRPr>
          </a:p>
        </p:txBody>
      </p:sp>
      <p:sp>
        <p:nvSpPr>
          <p:cNvPr id="20486" name="Text Box 6"/>
          <p:cNvSpPr txBox="1">
            <a:spLocks noChangeArrowheads="1"/>
          </p:cNvSpPr>
          <p:nvPr/>
        </p:nvSpPr>
        <p:spPr bwMode="auto">
          <a:xfrm>
            <a:off x="1083977" y="648263"/>
            <a:ext cx="5684523"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3.5.1  </a:t>
            </a:r>
            <a:r>
              <a:rPr lang="zh-CN" altLang="en-US" sz="2000" b="1" dirty="0"/>
              <a:t>用通用计量器具测量的简介</a:t>
            </a:r>
            <a:r>
              <a:rPr lang="zh-CN" altLang="en-US" sz="2000" dirty="0"/>
              <a:t> </a:t>
            </a:r>
            <a:endParaRPr lang="zh-CN" altLang="en-US" sz="2000" dirty="0"/>
          </a:p>
        </p:txBody>
      </p:sp>
      <p:sp>
        <p:nvSpPr>
          <p:cNvPr id="20487" name="Text Box 7"/>
          <p:cNvSpPr txBox="1">
            <a:spLocks noChangeArrowheads="1"/>
          </p:cNvSpPr>
          <p:nvPr/>
        </p:nvSpPr>
        <p:spPr bwMode="auto">
          <a:xfrm>
            <a:off x="1109518" y="1637292"/>
            <a:ext cx="3943835"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1.</a:t>
            </a:r>
            <a:r>
              <a:rPr lang="zh-CN" altLang="en-US" sz="2000" b="1" dirty="0">
                <a:latin typeface="宋体" panose="02010600030101010101" pitchFamily="2" charset="-122"/>
              </a:rPr>
              <a:t>测量的误收与误废</a:t>
            </a:r>
            <a:r>
              <a:rPr lang="zh-CN" altLang="en-US" sz="2000" b="1" dirty="0"/>
              <a:t> </a:t>
            </a:r>
            <a:endParaRPr lang="zh-CN" altLang="en-US" sz="2000" b="1" dirty="0"/>
          </a:p>
        </p:txBody>
      </p:sp>
      <p:sp>
        <p:nvSpPr>
          <p:cNvPr id="20508" name="Text Box 28"/>
          <p:cNvSpPr txBox="1">
            <a:spLocks noChangeArrowheads="1"/>
          </p:cNvSpPr>
          <p:nvPr/>
        </p:nvSpPr>
        <p:spPr bwMode="auto">
          <a:xfrm>
            <a:off x="590065" y="2890200"/>
            <a:ext cx="4312843" cy="71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    </a:t>
            </a:r>
            <a:r>
              <a:rPr lang="en-US" altLang="zh-CN" sz="2000" b="1" dirty="0" smtClean="0"/>
              <a:t>    </a:t>
            </a:r>
            <a:r>
              <a:rPr lang="zh-CN" altLang="en-US" sz="2000" b="1" dirty="0" smtClean="0"/>
              <a:t>若</a:t>
            </a:r>
            <a:r>
              <a:rPr lang="zh-CN" altLang="en-US" sz="2000" b="1" dirty="0"/>
              <a:t>按最大、最小极限尺寸</a:t>
            </a:r>
            <a:r>
              <a:rPr lang="zh-CN" altLang="en-US" sz="2000" b="1" dirty="0" smtClean="0"/>
              <a:t>验收如</a:t>
            </a:r>
            <a:r>
              <a:rPr lang="zh-CN" altLang="en-US" sz="2000" b="1" dirty="0"/>
              <a:t>图</a:t>
            </a:r>
            <a:r>
              <a:rPr lang="en-US" altLang="zh-CN" sz="2000" b="1" dirty="0" smtClean="0"/>
              <a:t>3.25(a</a:t>
            </a:r>
            <a:r>
              <a:rPr lang="en-US" altLang="zh-CN" sz="2000" b="1" dirty="0"/>
              <a:t>)  </a:t>
            </a:r>
            <a:r>
              <a:rPr lang="zh-CN" altLang="en-US" sz="2000" b="1" dirty="0"/>
              <a:t>所示。</a:t>
            </a:r>
            <a:endParaRPr lang="zh-CN" altLang="en-US" sz="2000" b="1" dirty="0"/>
          </a:p>
        </p:txBody>
      </p:sp>
      <p:sp>
        <p:nvSpPr>
          <p:cNvPr id="20509" name="Text Box 29"/>
          <p:cNvSpPr txBox="1">
            <a:spLocks noChangeArrowheads="1"/>
          </p:cNvSpPr>
          <p:nvPr/>
        </p:nvSpPr>
        <p:spPr bwMode="auto">
          <a:xfrm>
            <a:off x="556369" y="4005809"/>
            <a:ext cx="4482355"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sz="2000" b="1" dirty="0"/>
              <a:t>   </a:t>
            </a:r>
            <a:r>
              <a:rPr lang="en-US" altLang="zh-CN" sz="2000" b="1" dirty="0" smtClean="0"/>
              <a:t>     ∴ </a:t>
            </a:r>
            <a:r>
              <a:rPr lang="zh-CN" altLang="en-US" sz="2000" b="1" dirty="0"/>
              <a:t>有可能将公差带内的合格品误判为废品， 即“</a:t>
            </a:r>
            <a:r>
              <a:rPr lang="zh-CN" altLang="en-US" sz="2000" b="1" dirty="0">
                <a:solidFill>
                  <a:schemeClr val="accent1">
                    <a:lumMod val="75000"/>
                  </a:schemeClr>
                </a:solidFill>
              </a:rPr>
              <a:t>误废</a:t>
            </a:r>
            <a:r>
              <a:rPr lang="zh-CN" altLang="en-US" sz="2000" b="1" dirty="0"/>
              <a:t>”；   </a:t>
            </a:r>
            <a:endParaRPr lang="zh-CN" altLang="en-US" sz="2000" b="1" dirty="0"/>
          </a:p>
        </p:txBody>
      </p:sp>
      <p:sp>
        <p:nvSpPr>
          <p:cNvPr id="20512" name="Text Box 32"/>
          <p:cNvSpPr txBox="1">
            <a:spLocks noChangeArrowheads="1"/>
          </p:cNvSpPr>
          <p:nvPr/>
        </p:nvSpPr>
        <p:spPr bwMode="auto">
          <a:xfrm>
            <a:off x="505392" y="4721864"/>
            <a:ext cx="4590482"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sz="2000" b="1" dirty="0"/>
              <a:t>   </a:t>
            </a:r>
            <a:r>
              <a:rPr lang="en-US" altLang="zh-CN" sz="2000" b="1" dirty="0" smtClean="0"/>
              <a:t>     </a:t>
            </a:r>
            <a:r>
              <a:rPr lang="zh-CN" altLang="en-US" sz="2000" b="1" dirty="0"/>
              <a:t>也可能将公差带外的不合格品误判为合格品，即“</a:t>
            </a:r>
            <a:r>
              <a:rPr lang="zh-CN" altLang="en-US" sz="2000" b="1" dirty="0">
                <a:solidFill>
                  <a:srgbClr val="FF0000"/>
                </a:solidFill>
              </a:rPr>
              <a:t>误收</a:t>
            </a:r>
            <a:r>
              <a:rPr lang="zh-CN" altLang="en-US" sz="2000" b="1" dirty="0"/>
              <a:t>”。</a:t>
            </a:r>
            <a:endParaRPr lang="zh-CN" altLang="en-US" sz="2000" b="1" dirty="0"/>
          </a:p>
        </p:txBody>
      </p:sp>
      <p:sp>
        <p:nvSpPr>
          <p:cNvPr id="20517" name="Text Box 37"/>
          <p:cNvSpPr txBox="1">
            <a:spLocks noChangeArrowheads="1"/>
          </p:cNvSpPr>
          <p:nvPr/>
        </p:nvSpPr>
        <p:spPr bwMode="auto">
          <a:xfrm>
            <a:off x="1013199" y="3621609"/>
            <a:ext cx="3197032"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a:t>
            </a:r>
            <a:r>
              <a:rPr lang="zh-CN" altLang="en-US" sz="2000" b="1" dirty="0"/>
              <a:t>测量误差的存在，</a:t>
            </a:r>
            <a:endParaRPr lang="zh-CN" altLang="en-US" sz="2000" b="1" dirty="0"/>
          </a:p>
        </p:txBody>
      </p:sp>
      <p:sp>
        <p:nvSpPr>
          <p:cNvPr id="20520" name="Text Box 40"/>
          <p:cNvSpPr txBox="1">
            <a:spLocks noChangeArrowheads="1"/>
          </p:cNvSpPr>
          <p:nvPr/>
        </p:nvSpPr>
        <p:spPr bwMode="auto">
          <a:xfrm>
            <a:off x="588044" y="2443854"/>
            <a:ext cx="4450681"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千分尺的 </a:t>
            </a:r>
            <a:r>
              <a:rPr lang="en-US" altLang="zh-CN" sz="2000" b="1" i="1" dirty="0"/>
              <a:t>i =  </a:t>
            </a:r>
            <a:r>
              <a:rPr lang="en-US" altLang="zh-CN" sz="2000" b="1" dirty="0"/>
              <a:t>0.01, </a:t>
            </a:r>
            <a:r>
              <a:rPr lang="en-US" altLang="zh-CN" sz="2000" b="1" i="1" dirty="0"/>
              <a:t>u</a:t>
            </a:r>
            <a:r>
              <a:rPr lang="en-US" altLang="zh-CN" sz="2000" b="1" baseline="-25000" dirty="0"/>
              <a:t>1</a:t>
            </a:r>
            <a:r>
              <a:rPr lang="en-US" altLang="zh-CN" sz="2000" b="1" dirty="0"/>
              <a:t>=±0.004</a:t>
            </a:r>
            <a:r>
              <a:rPr lang="zh-CN" altLang="en-US" sz="2000" b="1" dirty="0"/>
              <a:t>。</a:t>
            </a:r>
            <a:endParaRPr lang="zh-CN" altLang="en-US" sz="2000" b="1" dirty="0"/>
          </a:p>
        </p:txBody>
      </p:sp>
      <p:pic>
        <p:nvPicPr>
          <p:cNvPr id="52334" name="Picture 1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5800" y="2037307"/>
            <a:ext cx="540067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41"/>
          <p:cNvSpPr>
            <a:spLocks noChangeArrowheads="1"/>
          </p:cNvSpPr>
          <p:nvPr/>
        </p:nvSpPr>
        <p:spPr bwMode="auto">
          <a:xfrm>
            <a:off x="7713853" y="6016707"/>
            <a:ext cx="687479" cy="488338"/>
          </a:xfrm>
          <a:prstGeom prst="rect">
            <a:avLst/>
          </a:prstGeom>
          <a:noFill/>
          <a:ln w="57150">
            <a:solidFill>
              <a:schemeClr val="accent1">
                <a:lumMod val="75000"/>
              </a:schemeClr>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25" name="Rectangle 41"/>
          <p:cNvSpPr>
            <a:spLocks noChangeArrowheads="1"/>
          </p:cNvSpPr>
          <p:nvPr/>
        </p:nvSpPr>
        <p:spPr bwMode="auto">
          <a:xfrm>
            <a:off x="7019100" y="5991670"/>
            <a:ext cx="552905" cy="538412"/>
          </a:xfrm>
          <a:prstGeom prst="rect">
            <a:avLst/>
          </a:prstGeom>
          <a:noFill/>
          <a:ln w="57150">
            <a:solidFill>
              <a:schemeClr val="accent1">
                <a:lumMod val="75000"/>
              </a:schemeClr>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26" name="Rectangle 42"/>
          <p:cNvSpPr>
            <a:spLocks noChangeArrowheads="1"/>
          </p:cNvSpPr>
          <p:nvPr/>
        </p:nvSpPr>
        <p:spPr bwMode="auto">
          <a:xfrm>
            <a:off x="8858022" y="6075632"/>
            <a:ext cx="687479" cy="454450"/>
          </a:xfrm>
          <a:prstGeom prst="rect">
            <a:avLst/>
          </a:prstGeom>
          <a:noFill/>
          <a:ln w="57150">
            <a:solidFill>
              <a:srgbClr val="C0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7" tIns="47888" rIns="95777" bIns="47888" anchor="ctr"/>
          <a:lstStyle/>
          <a:p>
            <a:pPr algn="ctr" defTabSz="957580"/>
            <a:endParaRPr lang="zh-CN" altLang="zh-CN" sz="2600" b="1"/>
          </a:p>
        </p:txBody>
      </p:sp>
      <p:sp>
        <p:nvSpPr>
          <p:cNvPr id="2" name="矩形 1"/>
          <p:cNvSpPr/>
          <p:nvPr/>
        </p:nvSpPr>
        <p:spPr>
          <a:xfrm>
            <a:off x="352978" y="982904"/>
            <a:ext cx="8781497" cy="707886"/>
          </a:xfrm>
          <a:prstGeom prst="rect">
            <a:avLst/>
          </a:prstGeom>
        </p:spPr>
        <p:txBody>
          <a:bodyPr wrap="square">
            <a:spAutoFit/>
          </a:bodyPr>
          <a:lstStyle/>
          <a:p>
            <a:r>
              <a:rPr lang="zh-CN" altLang="en-US" b="1" dirty="0" smtClean="0"/>
              <a:t>              制造厂</a:t>
            </a:r>
            <a:r>
              <a:rPr lang="zh-CN" altLang="en-US" b="1" dirty="0"/>
              <a:t>在车间的环境条件下</a:t>
            </a:r>
            <a:r>
              <a:rPr lang="en-US" altLang="zh-CN" b="1" dirty="0"/>
              <a:t>,</a:t>
            </a:r>
            <a:r>
              <a:rPr lang="zh-CN" altLang="en-US" b="1" dirty="0"/>
              <a:t>用通用计量器具测量工件</a:t>
            </a:r>
            <a:r>
              <a:rPr lang="en-US" altLang="zh-CN" b="1" dirty="0"/>
              <a:t>,</a:t>
            </a:r>
            <a:r>
              <a:rPr lang="zh-CN" altLang="en-US" b="1" dirty="0"/>
              <a:t>应参照</a:t>
            </a:r>
            <a:r>
              <a:rPr lang="en-US" altLang="zh-CN" b="1" dirty="0"/>
              <a:t>GB/ T 3177—2009“</a:t>
            </a:r>
            <a:r>
              <a:rPr lang="zh-CN" altLang="en-US" b="1" dirty="0"/>
              <a:t>光滑</a:t>
            </a:r>
            <a:r>
              <a:rPr lang="zh-CN" altLang="en-US" b="1" dirty="0" smtClean="0"/>
              <a:t>工件</a:t>
            </a:r>
            <a:r>
              <a:rPr lang="zh-CN" altLang="en-US" b="1" dirty="0"/>
              <a:t>尺寸</a:t>
            </a:r>
            <a:r>
              <a:rPr lang="zh-CN" altLang="en-US" b="1" dirty="0" smtClean="0"/>
              <a:t>检验进行</a:t>
            </a:r>
            <a:r>
              <a:rPr lang="zh-CN" altLang="en-US" b="1" dirty="0"/>
              <a:t>。</a:t>
            </a:r>
            <a:endParaRPr lang="zh-CN" altLang="en-US" b="1" dirty="0"/>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6689" y="1690789"/>
            <a:ext cx="3268754" cy="3196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42"/>
          <p:cNvSpPr>
            <a:spLocks noChangeArrowheads="1"/>
          </p:cNvSpPr>
          <p:nvPr/>
        </p:nvSpPr>
        <p:spPr bwMode="auto">
          <a:xfrm>
            <a:off x="7907315" y="1637292"/>
            <a:ext cx="687479" cy="459241"/>
          </a:xfrm>
          <a:prstGeom prst="rect">
            <a:avLst/>
          </a:prstGeom>
          <a:noFill/>
          <a:ln w="57150">
            <a:solidFill>
              <a:srgbClr val="C0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7" tIns="47888" rIns="95777" bIns="47888" anchor="ctr"/>
          <a:lstStyle/>
          <a:p>
            <a:pPr algn="ctr" defTabSz="957580"/>
            <a:endParaRPr lang="zh-CN" altLang="zh-CN" sz="2600" b="1"/>
          </a:p>
        </p:txBody>
      </p:sp>
      <p:sp>
        <p:nvSpPr>
          <p:cNvPr id="20" name="Rectangle 42"/>
          <p:cNvSpPr>
            <a:spLocks noChangeArrowheads="1"/>
          </p:cNvSpPr>
          <p:nvPr/>
        </p:nvSpPr>
        <p:spPr bwMode="auto">
          <a:xfrm>
            <a:off x="8040485" y="3924656"/>
            <a:ext cx="687479" cy="454450"/>
          </a:xfrm>
          <a:prstGeom prst="rect">
            <a:avLst/>
          </a:prstGeom>
          <a:noFill/>
          <a:ln w="57150">
            <a:solidFill>
              <a:srgbClr val="C0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7" tIns="47888" rIns="95777" bIns="47888" anchor="ctr"/>
          <a:lstStyle/>
          <a:p>
            <a:pPr algn="ctr" defTabSz="957580"/>
            <a:endParaRPr lang="zh-CN" altLang="zh-CN" sz="2600" b="1"/>
          </a:p>
        </p:txBody>
      </p:sp>
      <p:sp>
        <p:nvSpPr>
          <p:cNvPr id="21" name="Rectangle 41"/>
          <p:cNvSpPr>
            <a:spLocks noChangeArrowheads="1"/>
          </p:cNvSpPr>
          <p:nvPr/>
        </p:nvSpPr>
        <p:spPr bwMode="auto">
          <a:xfrm>
            <a:off x="8858022" y="2757994"/>
            <a:ext cx="687479" cy="488338"/>
          </a:xfrm>
          <a:prstGeom prst="rect">
            <a:avLst/>
          </a:prstGeom>
          <a:noFill/>
          <a:ln w="57150">
            <a:solidFill>
              <a:schemeClr val="accent1">
                <a:lumMod val="75000"/>
              </a:schemeClr>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22" name="Rectangle 41"/>
          <p:cNvSpPr>
            <a:spLocks noChangeArrowheads="1"/>
          </p:cNvSpPr>
          <p:nvPr/>
        </p:nvSpPr>
        <p:spPr bwMode="auto">
          <a:xfrm>
            <a:off x="7831319" y="2787933"/>
            <a:ext cx="552905" cy="538412"/>
          </a:xfrm>
          <a:prstGeom prst="rect">
            <a:avLst/>
          </a:prstGeom>
          <a:noFill/>
          <a:ln w="57150">
            <a:solidFill>
              <a:schemeClr val="accent1">
                <a:lumMod val="75000"/>
              </a:schemeClr>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0485"/>
                                        </p:tgtEl>
                                        <p:attrNameLst>
                                          <p:attrName>style.visibility</p:attrName>
                                        </p:attrNameLst>
                                      </p:cBhvr>
                                      <p:to>
                                        <p:strVal val="visible"/>
                                      </p:to>
                                    </p:set>
                                    <p:animEffect transition="in" filter="wipe(left)">
                                      <p:cBhvr>
                                        <p:cTn id="7" dur="300"/>
                                        <p:tgtEl>
                                          <p:spTgt spid="204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486"/>
                                        </p:tgtEl>
                                        <p:attrNameLst>
                                          <p:attrName>style.visibility</p:attrName>
                                        </p:attrNameLst>
                                      </p:cBhvr>
                                      <p:to>
                                        <p:strVal val="visible"/>
                                      </p:to>
                                    </p:set>
                                    <p:animEffect transition="in" filter="wipe(left)">
                                      <p:cBhvr>
                                        <p:cTn id="12" dur="3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487"/>
                                        </p:tgtEl>
                                        <p:attrNameLst>
                                          <p:attrName>style.visibility</p:attrName>
                                        </p:attrNameLst>
                                      </p:cBhvr>
                                      <p:to>
                                        <p:strVal val="visible"/>
                                      </p:to>
                                    </p:set>
                                    <p:animEffect transition="in" filter="wipe(left)">
                                      <p:cBhvr>
                                        <p:cTn id="17" dur="300"/>
                                        <p:tgtEl>
                                          <p:spTgt spid="2048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2334"/>
                                        </p:tgtEl>
                                        <p:attrNameLst>
                                          <p:attrName>style.visibility</p:attrName>
                                        </p:attrNameLst>
                                      </p:cBhvr>
                                      <p:to>
                                        <p:strVal val="visible"/>
                                      </p:to>
                                    </p:set>
                                    <p:animEffect transition="in" filter="wipe(left)">
                                      <p:cBhvr>
                                        <p:cTn id="22" dur="500"/>
                                        <p:tgtEl>
                                          <p:spTgt spid="523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0520"/>
                                        </p:tgtEl>
                                        <p:attrNameLst>
                                          <p:attrName>style.visibility</p:attrName>
                                        </p:attrNameLst>
                                      </p:cBhvr>
                                      <p:to>
                                        <p:strVal val="visible"/>
                                      </p:to>
                                    </p:set>
                                    <p:animEffect transition="in" filter="wipe(left)">
                                      <p:cBhvr>
                                        <p:cTn id="27" dur="300"/>
                                        <p:tgtEl>
                                          <p:spTgt spid="205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0508"/>
                                        </p:tgtEl>
                                        <p:attrNameLst>
                                          <p:attrName>style.visibility</p:attrName>
                                        </p:attrNameLst>
                                      </p:cBhvr>
                                      <p:to>
                                        <p:strVal val="visible"/>
                                      </p:to>
                                    </p:set>
                                    <p:animEffect transition="in" filter="wipe(left)">
                                      <p:cBhvr>
                                        <p:cTn id="32" dur="300"/>
                                        <p:tgtEl>
                                          <p:spTgt spid="2050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0517"/>
                                        </p:tgtEl>
                                        <p:attrNameLst>
                                          <p:attrName>style.visibility</p:attrName>
                                        </p:attrNameLst>
                                      </p:cBhvr>
                                      <p:to>
                                        <p:strVal val="visible"/>
                                      </p:to>
                                    </p:set>
                                    <p:animEffect transition="in" filter="wipe(left)">
                                      <p:cBhvr>
                                        <p:cTn id="37" dur="300"/>
                                        <p:tgtEl>
                                          <p:spTgt spid="205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0509"/>
                                        </p:tgtEl>
                                        <p:attrNameLst>
                                          <p:attrName>style.visibility</p:attrName>
                                        </p:attrNameLst>
                                      </p:cBhvr>
                                      <p:to>
                                        <p:strVal val="visible"/>
                                      </p:to>
                                    </p:set>
                                    <p:animEffect transition="in" filter="wipe(left)">
                                      <p:cBhvr>
                                        <p:cTn id="42" dur="300"/>
                                        <p:tgtEl>
                                          <p:spTgt spid="2050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up)">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up)">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20512"/>
                                        </p:tgtEl>
                                        <p:attrNameLst>
                                          <p:attrName>style.visibility</p:attrName>
                                        </p:attrNameLst>
                                      </p:cBhvr>
                                      <p:to>
                                        <p:strVal val="visible"/>
                                      </p:to>
                                    </p:set>
                                    <p:animEffect transition="in" filter="wipe(left)">
                                      <p:cBhvr>
                                        <p:cTn id="57" dur="300"/>
                                        <p:tgtEl>
                                          <p:spTgt spid="205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wipe(up)">
                                      <p:cBhvr>
                                        <p:cTn id="72" dur="500"/>
                                        <p:tgtEl>
                                          <p:spTgt spid="2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up)">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up)">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utoUpdateAnimBg="0"/>
      <p:bldP spid="20486" grpId="0" autoUpdateAnimBg="0"/>
      <p:bldP spid="20487" grpId="0" autoUpdateAnimBg="0"/>
      <p:bldP spid="20508" grpId="0" autoUpdateAnimBg="0"/>
      <p:bldP spid="20509" grpId="0" autoUpdateAnimBg="0"/>
      <p:bldP spid="20512" grpId="0" autoUpdateAnimBg="0"/>
      <p:bldP spid="20517" grpId="0" autoUpdateAnimBg="0"/>
      <p:bldP spid="20520" grpId="0" autoUpdateAnimBg="0"/>
      <p:bldP spid="23" grpId="0" animBg="1"/>
      <p:bldP spid="25" grpId="0" animBg="1"/>
      <p:bldP spid="26" grpId="0" animBg="1" autoUpdateAnimBg="0"/>
      <p:bldP spid="19" grpId="0" animBg="1" autoUpdateAnimBg="0"/>
      <p:bldP spid="20" grpId="0" animBg="1" autoUpdateAnimBg="0"/>
      <p:bldP spid="21" grpId="0" animBg="1"/>
      <p:bldP spid="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A8739DFB-565D-4DB1-AC11-E958A3E3C157}" type="slidenum">
              <a:rPr lang="en-US" altLang="zh-CN" sz="2100">
                <a:solidFill>
                  <a:srgbClr val="0000FF"/>
                </a:solidFill>
              </a:rPr>
            </a:fld>
            <a:endParaRPr lang="en-US" altLang="zh-CN" sz="2100">
              <a:solidFill>
                <a:srgbClr val="0000FF"/>
              </a:solidFill>
            </a:endParaRPr>
          </a:p>
        </p:txBody>
      </p:sp>
      <p:sp>
        <p:nvSpPr>
          <p:cNvPr id="3" name="矩形 2"/>
          <p:cNvSpPr/>
          <p:nvPr/>
        </p:nvSpPr>
        <p:spPr>
          <a:xfrm>
            <a:off x="496771" y="320012"/>
            <a:ext cx="7812719" cy="707886"/>
          </a:xfrm>
          <a:prstGeom prst="rect">
            <a:avLst/>
          </a:prstGeom>
        </p:spPr>
        <p:txBody>
          <a:bodyPr wrap="square">
            <a:spAutoFit/>
          </a:bodyPr>
          <a:lstStyle/>
          <a:p>
            <a:r>
              <a:rPr lang="zh-CN" altLang="en-US" b="1" dirty="0" smtClean="0"/>
              <a:t>         若</a:t>
            </a:r>
            <a:r>
              <a:rPr lang="zh-CN" altLang="en-US" b="1" dirty="0"/>
              <a:t>按极限尺寸验收</a:t>
            </a:r>
            <a:r>
              <a:rPr lang="en-US" altLang="zh-CN" b="1" dirty="0"/>
              <a:t>,</a:t>
            </a:r>
            <a:r>
              <a:rPr lang="zh-CN" altLang="en-US" b="1" dirty="0"/>
              <a:t>即凡是测量结果</a:t>
            </a:r>
            <a:r>
              <a:rPr lang="zh-CN" altLang="en-US" b="1" dirty="0" smtClean="0"/>
              <a:t>在</a:t>
            </a:r>
            <a:r>
              <a:rPr lang="el-GR" altLang="zh-CN" b="1" i="1" dirty="0" smtClean="0">
                <a:latin typeface="Times New Roman" panose="02020603050405020304"/>
                <a:cs typeface="Times New Roman" panose="02020603050405020304"/>
              </a:rPr>
              <a:t>ϕ</a:t>
            </a:r>
            <a:r>
              <a:rPr lang="en-US" altLang="zh-CN" b="1" dirty="0" smtClean="0"/>
              <a:t>39</a:t>
            </a:r>
            <a:r>
              <a:rPr lang="en-US" altLang="zh-CN" b="1" dirty="0"/>
              <a:t>. 938 mm </a:t>
            </a:r>
            <a:r>
              <a:rPr lang="en-US" altLang="zh-CN" b="1" dirty="0" smtClean="0"/>
              <a:t>~</a:t>
            </a:r>
            <a:r>
              <a:rPr lang="el-GR" altLang="zh-CN" b="1" i="1" dirty="0">
                <a:latin typeface="Times New Roman" panose="02020603050405020304"/>
                <a:cs typeface="Times New Roman" panose="02020603050405020304"/>
              </a:rPr>
              <a:t> ϕ </a:t>
            </a:r>
            <a:r>
              <a:rPr lang="en-US" altLang="zh-CN" b="1" dirty="0" smtClean="0"/>
              <a:t>40 </a:t>
            </a:r>
            <a:r>
              <a:rPr lang="en-US" altLang="zh-CN" b="1" dirty="0"/>
              <a:t>mm </a:t>
            </a:r>
            <a:r>
              <a:rPr lang="zh-CN" altLang="en-US" b="1" dirty="0"/>
              <a:t>范围内的轴都认为是合格</a:t>
            </a:r>
            <a:r>
              <a:rPr lang="zh-CN" altLang="en-US" b="1" dirty="0" smtClean="0"/>
              <a:t>的</a:t>
            </a:r>
            <a:r>
              <a:rPr lang="zh-CN" altLang="en-US" b="1" dirty="0"/>
              <a:t>。</a:t>
            </a:r>
            <a:endParaRPr lang="zh-CN" altLang="en-US" b="1" dirty="0"/>
          </a:p>
        </p:txBody>
      </p:sp>
      <p:sp>
        <p:nvSpPr>
          <p:cNvPr id="5" name="矩形 4"/>
          <p:cNvSpPr/>
          <p:nvPr/>
        </p:nvSpPr>
        <p:spPr>
          <a:xfrm>
            <a:off x="425759" y="1001264"/>
            <a:ext cx="5904020" cy="1015663"/>
          </a:xfrm>
          <a:prstGeom prst="rect">
            <a:avLst/>
          </a:prstGeom>
        </p:spPr>
        <p:txBody>
          <a:bodyPr wrap="square">
            <a:spAutoFit/>
          </a:bodyPr>
          <a:lstStyle/>
          <a:p>
            <a:r>
              <a:rPr lang="zh-CN" altLang="en-US" b="1" dirty="0" smtClean="0"/>
              <a:t>         但</a:t>
            </a:r>
            <a:r>
              <a:rPr lang="zh-CN" altLang="en-US" b="1" dirty="0"/>
              <a:t>由于测量误差的存在</a:t>
            </a:r>
            <a:r>
              <a:rPr lang="en-US" altLang="zh-CN" b="1" dirty="0"/>
              <a:t>, </a:t>
            </a:r>
            <a:r>
              <a:rPr lang="zh-CN" altLang="en-US" b="1" dirty="0"/>
              <a:t>会造成</a:t>
            </a:r>
            <a:r>
              <a:rPr lang="zh-CN" altLang="en-US" b="1" dirty="0" smtClean="0"/>
              <a:t>处于 </a:t>
            </a:r>
            <a:r>
              <a:rPr lang="el-GR" altLang="zh-CN" b="1" i="1" dirty="0" smtClean="0">
                <a:latin typeface="Times New Roman" panose="02020603050405020304"/>
                <a:cs typeface="Times New Roman" panose="02020603050405020304"/>
              </a:rPr>
              <a:t>ϕ </a:t>
            </a:r>
            <a:r>
              <a:rPr lang="en-US" altLang="zh-CN" b="1" dirty="0" smtClean="0"/>
              <a:t>40 ~</a:t>
            </a:r>
            <a:r>
              <a:rPr lang="el-GR" altLang="zh-CN" b="1" i="1" dirty="0">
                <a:latin typeface="Times New Roman" panose="02020603050405020304"/>
                <a:cs typeface="Times New Roman" panose="02020603050405020304"/>
              </a:rPr>
              <a:t> </a:t>
            </a:r>
            <a:endParaRPr lang="en-US" altLang="zh-CN" b="1" i="1" dirty="0" smtClean="0">
              <a:latin typeface="Times New Roman" panose="02020603050405020304"/>
              <a:cs typeface="Times New Roman" panose="02020603050405020304"/>
            </a:endParaRPr>
          </a:p>
          <a:p>
            <a:r>
              <a:rPr lang="el-GR" altLang="zh-CN" b="1" i="1" dirty="0" smtClean="0">
                <a:latin typeface="Times New Roman" panose="02020603050405020304"/>
                <a:cs typeface="Times New Roman" panose="02020603050405020304"/>
              </a:rPr>
              <a:t>ϕ </a:t>
            </a:r>
            <a:r>
              <a:rPr lang="en-US" altLang="zh-CN" b="1" dirty="0" smtClean="0"/>
              <a:t>40. </a:t>
            </a:r>
            <a:r>
              <a:rPr lang="en-US" altLang="zh-CN" b="1" dirty="0"/>
              <a:t>004 mm </a:t>
            </a:r>
            <a:r>
              <a:rPr lang="zh-CN" altLang="en-US" b="1" dirty="0" smtClean="0"/>
              <a:t>与</a:t>
            </a:r>
            <a:r>
              <a:rPr lang="el-GR" altLang="zh-CN" b="1" i="1" dirty="0" smtClean="0">
                <a:latin typeface="Times New Roman" panose="02020603050405020304"/>
                <a:cs typeface="Times New Roman" panose="02020603050405020304"/>
              </a:rPr>
              <a:t>ϕ </a:t>
            </a:r>
            <a:r>
              <a:rPr lang="en-US" altLang="zh-CN" b="1" dirty="0" smtClean="0"/>
              <a:t>39</a:t>
            </a:r>
            <a:r>
              <a:rPr lang="en-US" altLang="zh-CN" b="1" dirty="0"/>
              <a:t>. 934 ~ </a:t>
            </a:r>
            <a:r>
              <a:rPr lang="el-GR" altLang="zh-CN" b="1" i="1" dirty="0">
                <a:latin typeface="Times New Roman" panose="02020603050405020304"/>
                <a:cs typeface="Times New Roman" panose="02020603050405020304"/>
              </a:rPr>
              <a:t>ϕ </a:t>
            </a:r>
            <a:r>
              <a:rPr lang="en-US" altLang="zh-CN" b="1" dirty="0" smtClean="0"/>
              <a:t>39. 938 mm </a:t>
            </a:r>
            <a:r>
              <a:rPr lang="zh-CN" altLang="en-US" b="1" dirty="0" smtClean="0"/>
              <a:t>范围内的不合格零件有可能被</a:t>
            </a:r>
            <a:r>
              <a:rPr lang="zh-CN" altLang="en-US" b="1" dirty="0" smtClean="0">
                <a:solidFill>
                  <a:srgbClr val="FF0000"/>
                </a:solidFill>
              </a:rPr>
              <a:t>误收</a:t>
            </a:r>
            <a:r>
              <a:rPr lang="zh-CN" altLang="en-US" b="1" dirty="0" smtClean="0"/>
              <a:t>。</a:t>
            </a:r>
            <a:endParaRPr lang="zh-CN" altLang="en-US" b="1" dirty="0"/>
          </a:p>
        </p:txBody>
      </p:sp>
      <p:sp>
        <p:nvSpPr>
          <p:cNvPr id="7" name="矩形 6"/>
          <p:cNvSpPr/>
          <p:nvPr/>
        </p:nvSpPr>
        <p:spPr>
          <a:xfrm>
            <a:off x="496773" y="1991948"/>
            <a:ext cx="5868510" cy="707886"/>
          </a:xfrm>
          <a:prstGeom prst="rect">
            <a:avLst/>
          </a:prstGeom>
        </p:spPr>
        <p:txBody>
          <a:bodyPr wrap="square">
            <a:spAutoFit/>
          </a:bodyPr>
          <a:lstStyle/>
          <a:p>
            <a:r>
              <a:rPr lang="zh-CN" altLang="en-US" b="1" dirty="0"/>
              <a:t> </a:t>
            </a:r>
            <a:r>
              <a:rPr lang="zh-CN" altLang="en-US" b="1" dirty="0" smtClean="0"/>
              <a:t>        处于</a:t>
            </a:r>
            <a:r>
              <a:rPr lang="el-GR" altLang="zh-CN" b="1" i="1" dirty="0" smtClean="0">
                <a:latin typeface="Times New Roman" panose="02020603050405020304"/>
                <a:cs typeface="Times New Roman" panose="02020603050405020304"/>
              </a:rPr>
              <a:t>ϕ</a:t>
            </a:r>
            <a:r>
              <a:rPr lang="en-US" altLang="zh-CN" b="1" dirty="0" smtClean="0"/>
              <a:t>39</a:t>
            </a:r>
            <a:r>
              <a:rPr lang="en-US" altLang="zh-CN" b="1" dirty="0"/>
              <a:t>. 996 ~ </a:t>
            </a:r>
            <a:r>
              <a:rPr lang="el-GR" altLang="zh-CN" b="1" i="1" dirty="0" smtClean="0">
                <a:latin typeface="Times New Roman" panose="02020603050405020304"/>
                <a:cs typeface="Times New Roman" panose="02020603050405020304"/>
              </a:rPr>
              <a:t>ϕ </a:t>
            </a:r>
            <a:r>
              <a:rPr lang="en-US" altLang="zh-CN" b="1" dirty="0" smtClean="0"/>
              <a:t>40 </a:t>
            </a:r>
            <a:r>
              <a:rPr lang="en-US" altLang="zh-CN" b="1" dirty="0"/>
              <a:t>mm </a:t>
            </a:r>
            <a:r>
              <a:rPr lang="zh-CN" altLang="en-US" b="1" dirty="0" smtClean="0"/>
              <a:t>与</a:t>
            </a:r>
            <a:r>
              <a:rPr lang="el-GR" altLang="zh-CN" b="1" i="1" dirty="0" smtClean="0">
                <a:latin typeface="Times New Roman" panose="02020603050405020304"/>
                <a:cs typeface="Times New Roman" panose="02020603050405020304"/>
              </a:rPr>
              <a:t>ϕ </a:t>
            </a:r>
            <a:r>
              <a:rPr lang="en-US" altLang="zh-CN" b="1" dirty="0" smtClean="0"/>
              <a:t>39</a:t>
            </a:r>
            <a:r>
              <a:rPr lang="en-US" altLang="zh-CN" b="1" dirty="0"/>
              <a:t>. 938 ~ </a:t>
            </a:r>
            <a:r>
              <a:rPr lang="el-GR" altLang="zh-CN" b="1" i="1" dirty="0" smtClean="0">
                <a:latin typeface="Times New Roman" panose="02020603050405020304"/>
                <a:cs typeface="Times New Roman" panose="02020603050405020304"/>
              </a:rPr>
              <a:t>ϕ </a:t>
            </a:r>
            <a:r>
              <a:rPr lang="en-US" altLang="zh-CN" b="1" dirty="0" smtClean="0"/>
              <a:t>39</a:t>
            </a:r>
            <a:r>
              <a:rPr lang="en-US" altLang="zh-CN" b="1" dirty="0"/>
              <a:t>. 942 mm </a:t>
            </a:r>
            <a:r>
              <a:rPr lang="zh-CN" altLang="en-US" b="1" dirty="0"/>
              <a:t>范围内的合格零件有可能被</a:t>
            </a:r>
            <a:r>
              <a:rPr lang="zh-CN" altLang="en-US" b="1" dirty="0">
                <a:solidFill>
                  <a:srgbClr val="FF0000"/>
                </a:solidFill>
              </a:rPr>
              <a:t>误</a:t>
            </a:r>
            <a:r>
              <a:rPr lang="zh-CN" altLang="en-US" b="1" dirty="0" smtClean="0">
                <a:solidFill>
                  <a:srgbClr val="FF0000"/>
                </a:solidFill>
              </a:rPr>
              <a:t>废</a:t>
            </a:r>
            <a:r>
              <a:rPr lang="zh-CN" altLang="en-US" b="1" dirty="0" smtClean="0"/>
              <a:t>。</a:t>
            </a:r>
            <a:endParaRPr lang="zh-CN" altLang="en-US" b="1" dirty="0"/>
          </a:p>
        </p:txBody>
      </p:sp>
      <p:sp>
        <p:nvSpPr>
          <p:cNvPr id="8" name="矩形 7"/>
          <p:cNvSpPr/>
          <p:nvPr/>
        </p:nvSpPr>
        <p:spPr>
          <a:xfrm>
            <a:off x="523410" y="2699834"/>
            <a:ext cx="5854096" cy="1015663"/>
          </a:xfrm>
          <a:prstGeom prst="rect">
            <a:avLst/>
          </a:prstGeom>
        </p:spPr>
        <p:txBody>
          <a:bodyPr wrap="square">
            <a:spAutoFit/>
          </a:bodyPr>
          <a:lstStyle/>
          <a:p>
            <a:r>
              <a:rPr lang="zh-CN" altLang="en-US" b="1" dirty="0" smtClean="0"/>
              <a:t>         如果</a:t>
            </a:r>
            <a:r>
              <a:rPr lang="zh-CN" altLang="en-US" b="1" dirty="0"/>
              <a:t>把允许零件尺寸变化的界限</a:t>
            </a:r>
            <a:r>
              <a:rPr lang="en-US" altLang="zh-CN" b="1" dirty="0"/>
              <a:t>(</a:t>
            </a:r>
            <a:r>
              <a:rPr lang="zh-CN" altLang="en-US" b="1" dirty="0"/>
              <a:t>即验收极限</a:t>
            </a:r>
            <a:r>
              <a:rPr lang="en-US" altLang="zh-CN" b="1" dirty="0"/>
              <a:t>) </a:t>
            </a:r>
            <a:r>
              <a:rPr lang="zh-CN" altLang="en-US" b="1" dirty="0"/>
              <a:t>向零件尺寸公差带内分别移动</a:t>
            </a:r>
            <a:r>
              <a:rPr lang="zh-CN" altLang="en-US" b="1" dirty="0" smtClean="0"/>
              <a:t>一段距离</a:t>
            </a:r>
            <a:r>
              <a:rPr lang="en-US" altLang="zh-CN" b="1" dirty="0"/>
              <a:t>,</a:t>
            </a:r>
            <a:r>
              <a:rPr lang="zh-CN" altLang="en-US" b="1" dirty="0"/>
              <a:t>则误收率减少</a:t>
            </a:r>
            <a:r>
              <a:rPr lang="en-US" altLang="zh-CN" b="1" dirty="0"/>
              <a:t>,</a:t>
            </a:r>
            <a:r>
              <a:rPr lang="zh-CN" altLang="en-US" b="1" dirty="0"/>
              <a:t>而误废率增大。</a:t>
            </a:r>
            <a:endParaRPr lang="zh-CN" altLang="en-US" b="1" dirty="0"/>
          </a:p>
        </p:txBody>
      </p:sp>
      <p:sp>
        <p:nvSpPr>
          <p:cNvPr id="9" name="矩形 8"/>
          <p:cNvSpPr/>
          <p:nvPr/>
        </p:nvSpPr>
        <p:spPr>
          <a:xfrm>
            <a:off x="656575" y="3715497"/>
            <a:ext cx="5220442" cy="1631216"/>
          </a:xfrm>
          <a:prstGeom prst="rect">
            <a:avLst/>
          </a:prstGeom>
        </p:spPr>
        <p:txBody>
          <a:bodyPr wrap="square">
            <a:spAutoFit/>
          </a:bodyPr>
          <a:lstStyle/>
          <a:p>
            <a:r>
              <a:rPr lang="zh-CN" altLang="en-US" b="1" dirty="0" smtClean="0"/>
              <a:t>        这样对</a:t>
            </a:r>
            <a:r>
              <a:rPr lang="zh-CN" altLang="en-US" b="1" dirty="0"/>
              <a:t>保证零件的质量是有利的。通常</a:t>
            </a:r>
            <a:r>
              <a:rPr lang="en-US" altLang="zh-CN" b="1" dirty="0"/>
              <a:t>,</a:t>
            </a:r>
            <a:r>
              <a:rPr lang="zh-CN" altLang="en-US" b="1" dirty="0" smtClean="0"/>
              <a:t>把由</a:t>
            </a:r>
            <a:r>
              <a:rPr lang="zh-CN" altLang="en-US" b="1" dirty="0"/>
              <a:t>验收极限和测量极限误差所确定的允许尺寸变化范围称为</a:t>
            </a:r>
            <a:r>
              <a:rPr lang="zh-CN" altLang="en-US" b="1" dirty="0" smtClean="0"/>
              <a:t>“</a:t>
            </a:r>
            <a:r>
              <a:rPr lang="zh-CN" altLang="en-US" b="1" dirty="0" smtClean="0">
                <a:solidFill>
                  <a:srgbClr val="FF0000"/>
                </a:solidFill>
              </a:rPr>
              <a:t>保证公差</a:t>
            </a:r>
            <a:r>
              <a:rPr lang="zh-CN" altLang="en-US" b="1" dirty="0" smtClean="0"/>
              <a:t>”</a:t>
            </a:r>
            <a:r>
              <a:rPr lang="en-US" altLang="zh-CN" b="1" dirty="0" smtClean="0"/>
              <a:t>,</a:t>
            </a:r>
            <a:r>
              <a:rPr lang="zh-CN" altLang="en-US" b="1" dirty="0"/>
              <a:t>而把保证</a:t>
            </a:r>
            <a:r>
              <a:rPr lang="zh-CN" altLang="en-US" b="1" dirty="0" smtClean="0"/>
              <a:t>公差在</a:t>
            </a:r>
            <a:r>
              <a:rPr lang="zh-CN" altLang="en-US" b="1" dirty="0"/>
              <a:t>生产中应控制的允许尺寸变化范围称为</a:t>
            </a:r>
            <a:r>
              <a:rPr lang="zh-CN" altLang="en-US" b="1" dirty="0" smtClean="0"/>
              <a:t>“</a:t>
            </a:r>
            <a:r>
              <a:rPr lang="zh-CN" altLang="en-US" b="1" dirty="0" smtClean="0">
                <a:solidFill>
                  <a:srgbClr val="FF0000"/>
                </a:solidFill>
              </a:rPr>
              <a:t>生产公差</a:t>
            </a:r>
            <a:r>
              <a:rPr lang="zh-CN" altLang="en-US" b="1" dirty="0" smtClean="0"/>
              <a:t>”</a:t>
            </a:r>
            <a:r>
              <a:rPr lang="en-US" altLang="zh-CN" b="1" dirty="0" smtClean="0"/>
              <a:t>,</a:t>
            </a:r>
            <a:r>
              <a:rPr lang="zh-CN" altLang="en-US" b="1" dirty="0"/>
              <a:t>如图</a:t>
            </a:r>
            <a:r>
              <a:rPr lang="en-US" altLang="zh-CN" b="1" dirty="0"/>
              <a:t>3. 25(b) </a:t>
            </a:r>
            <a:r>
              <a:rPr lang="zh-CN" altLang="en-US" b="1" dirty="0"/>
              <a:t>所示。</a:t>
            </a:r>
            <a:endParaRPr lang="zh-CN" altLang="en-US" b="1" dirty="0"/>
          </a:p>
        </p:txBody>
      </p:sp>
      <p:grpSp>
        <p:nvGrpSpPr>
          <p:cNvPr id="15" name="组合 14"/>
          <p:cNvGrpSpPr/>
          <p:nvPr/>
        </p:nvGrpSpPr>
        <p:grpSpPr>
          <a:xfrm>
            <a:off x="6192923" y="3879931"/>
            <a:ext cx="2990297" cy="2764609"/>
            <a:chOff x="5695755" y="3933199"/>
            <a:chExt cx="2990297" cy="2764609"/>
          </a:xfrm>
        </p:grpSpPr>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95755" y="3933199"/>
              <a:ext cx="2990297" cy="249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9165" y="6498963"/>
              <a:ext cx="2574519" cy="198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6" name="组合 15"/>
          <p:cNvGrpSpPr/>
          <p:nvPr/>
        </p:nvGrpSpPr>
        <p:grpSpPr>
          <a:xfrm>
            <a:off x="6516496" y="701950"/>
            <a:ext cx="2882898" cy="2923059"/>
            <a:chOff x="6516496" y="701950"/>
            <a:chExt cx="2882898" cy="2923059"/>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496" y="701950"/>
              <a:ext cx="2882898" cy="2819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6370" y="3444034"/>
              <a:ext cx="2343150" cy="18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矩形 2"/>
          <p:cNvSpPr/>
          <p:nvPr/>
        </p:nvSpPr>
        <p:spPr>
          <a:xfrm>
            <a:off x="798619" y="1187994"/>
            <a:ext cx="7857109" cy="2862322"/>
          </a:xfrm>
          <a:prstGeom prst="rect">
            <a:avLst/>
          </a:prstGeom>
        </p:spPr>
        <p:txBody>
          <a:bodyPr wrap="square">
            <a:spAutoFit/>
          </a:bodyPr>
          <a:lstStyle/>
          <a:p>
            <a:pPr>
              <a:lnSpc>
                <a:spcPct val="150000"/>
              </a:lnSpc>
            </a:pPr>
            <a:r>
              <a:rPr lang="zh-CN" altLang="en-US" b="1" dirty="0" smtClean="0"/>
              <a:t>         在生产公差一定时</a:t>
            </a:r>
            <a:r>
              <a:rPr lang="en-US" altLang="zh-CN" b="1" dirty="0" smtClean="0"/>
              <a:t>,</a:t>
            </a:r>
            <a:r>
              <a:rPr lang="zh-CN" altLang="en-US" b="1" dirty="0" smtClean="0"/>
              <a:t>测量误差越大</a:t>
            </a:r>
            <a:r>
              <a:rPr lang="en-US" altLang="zh-CN" b="1" dirty="0" smtClean="0"/>
              <a:t>,</a:t>
            </a:r>
            <a:r>
              <a:rPr lang="zh-CN" altLang="en-US" b="1" dirty="0" smtClean="0"/>
              <a:t>保证公差也越大</a:t>
            </a:r>
            <a:r>
              <a:rPr lang="en-US" altLang="zh-CN" b="1" dirty="0" smtClean="0"/>
              <a:t>,</a:t>
            </a:r>
            <a:r>
              <a:rPr lang="zh-CN" altLang="en-US" b="1" dirty="0" smtClean="0"/>
              <a:t>产品质量也就越低</a:t>
            </a:r>
            <a:r>
              <a:rPr lang="en-US" altLang="zh-CN" b="1" dirty="0" smtClean="0"/>
              <a:t>;</a:t>
            </a:r>
            <a:r>
              <a:rPr lang="zh-CN" altLang="en-US" b="1" dirty="0" smtClean="0"/>
              <a:t>在保证公差一定时</a:t>
            </a:r>
            <a:r>
              <a:rPr lang="en-US" altLang="zh-CN" b="1" dirty="0" smtClean="0"/>
              <a:t>,</a:t>
            </a:r>
            <a:r>
              <a:rPr lang="zh-CN" altLang="en-US" b="1" dirty="0" smtClean="0"/>
              <a:t>允许的测量极限误差越大</a:t>
            </a:r>
            <a:r>
              <a:rPr lang="en-US" altLang="zh-CN" b="1" dirty="0" smtClean="0"/>
              <a:t>,</a:t>
            </a:r>
            <a:r>
              <a:rPr lang="zh-CN" altLang="en-US" b="1" dirty="0" smtClean="0"/>
              <a:t>生产公差就越小</a:t>
            </a:r>
            <a:r>
              <a:rPr lang="en-US" altLang="zh-CN" b="1" dirty="0" smtClean="0"/>
              <a:t>,</a:t>
            </a:r>
            <a:r>
              <a:rPr lang="zh-CN" altLang="en-US" b="1" dirty="0" smtClean="0"/>
              <a:t>加工成本越高。反之</a:t>
            </a:r>
            <a:r>
              <a:rPr lang="en-US" altLang="zh-CN" b="1" dirty="0" smtClean="0"/>
              <a:t>,</a:t>
            </a:r>
            <a:r>
              <a:rPr lang="zh-CN" altLang="en-US" b="1" dirty="0" smtClean="0"/>
              <a:t>允许的测量极限误差越小</a:t>
            </a:r>
            <a:r>
              <a:rPr lang="en-US" altLang="zh-CN" b="1" dirty="0" smtClean="0"/>
              <a:t>,</a:t>
            </a:r>
            <a:r>
              <a:rPr lang="zh-CN" altLang="en-US" b="1" dirty="0" smtClean="0"/>
              <a:t>则测量的成本越高</a:t>
            </a:r>
            <a:r>
              <a:rPr lang="en-US" altLang="zh-CN" b="1" dirty="0" smtClean="0"/>
              <a:t>,</a:t>
            </a:r>
            <a:r>
              <a:rPr lang="zh-CN" altLang="en-US" b="1" dirty="0" smtClean="0"/>
              <a:t>这影响生产过程的经济性。因此</a:t>
            </a:r>
            <a:r>
              <a:rPr lang="en-US" altLang="zh-CN" b="1" dirty="0" smtClean="0"/>
              <a:t>,</a:t>
            </a:r>
            <a:r>
              <a:rPr lang="zh-CN" altLang="en-US" b="1" dirty="0" smtClean="0"/>
              <a:t>必须正确地选择计量器具</a:t>
            </a:r>
            <a:r>
              <a:rPr lang="en-US" altLang="zh-CN" b="1" dirty="0" smtClean="0"/>
              <a:t>(</a:t>
            </a:r>
            <a:r>
              <a:rPr lang="zh-CN" altLang="en-US" b="1" dirty="0" smtClean="0"/>
              <a:t>控制一定的测量不确定度</a:t>
            </a:r>
            <a:r>
              <a:rPr lang="en-US" altLang="zh-CN" b="1" dirty="0" smtClean="0"/>
              <a:t>) </a:t>
            </a:r>
            <a:r>
              <a:rPr lang="zh-CN" altLang="en-US" b="1" dirty="0" smtClean="0"/>
              <a:t>和确定验收极限</a:t>
            </a:r>
            <a:r>
              <a:rPr lang="en-US" altLang="zh-CN" b="1" dirty="0" smtClean="0"/>
              <a:t>,</a:t>
            </a:r>
            <a:r>
              <a:rPr lang="zh-CN" altLang="en-US" b="1" dirty="0" smtClean="0"/>
              <a:t>才能更好地保证产品质量和降低生产成本。</a:t>
            </a:r>
            <a:endParaRPr lang="zh-CN" altLang="en-US"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C4E98FBC-518F-4EEA-A888-CC4B2296296D}" type="slidenum">
              <a:rPr lang="en-US" altLang="zh-CN" sz="2100">
                <a:solidFill>
                  <a:srgbClr val="0000FF"/>
                </a:solidFill>
              </a:rPr>
            </a:fld>
            <a:endParaRPr lang="en-US" altLang="zh-CN" sz="2100">
              <a:solidFill>
                <a:srgbClr val="0000FF"/>
              </a:solidFill>
            </a:endParaRPr>
          </a:p>
        </p:txBody>
      </p:sp>
      <p:sp>
        <p:nvSpPr>
          <p:cNvPr id="21508" name="Text Box 4"/>
          <p:cNvSpPr txBox="1">
            <a:spLocks noChangeArrowheads="1"/>
          </p:cNvSpPr>
          <p:nvPr/>
        </p:nvSpPr>
        <p:spPr bwMode="auto">
          <a:xfrm>
            <a:off x="1349206" y="364580"/>
            <a:ext cx="5026612"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2. </a:t>
            </a:r>
            <a:r>
              <a:rPr lang="zh-CN" altLang="en-US" b="1" dirty="0"/>
              <a:t>验收原则、</a:t>
            </a:r>
            <a:r>
              <a:rPr lang="zh-CN" altLang="en-US" b="1" dirty="0">
                <a:latin typeface="宋体" panose="02010600030101010101" pitchFamily="2" charset="-122"/>
              </a:rPr>
              <a:t>安全裕度和验收极限</a:t>
            </a:r>
            <a:r>
              <a:rPr lang="zh-CN" altLang="en-US" b="1" dirty="0"/>
              <a:t> </a:t>
            </a:r>
            <a:endParaRPr lang="zh-CN" altLang="en-US" b="1" dirty="0"/>
          </a:p>
        </p:txBody>
      </p:sp>
      <p:sp>
        <p:nvSpPr>
          <p:cNvPr id="21522" name="Text Box 18"/>
          <p:cNvSpPr txBox="1">
            <a:spLocks noChangeArrowheads="1"/>
          </p:cNvSpPr>
          <p:nvPr/>
        </p:nvSpPr>
        <p:spPr bwMode="auto">
          <a:xfrm>
            <a:off x="660757" y="1210550"/>
            <a:ext cx="6991794"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b="1" dirty="0"/>
              <a:t> </a:t>
            </a:r>
            <a:r>
              <a:rPr lang="en-US" altLang="zh-CN" b="1" dirty="0" smtClean="0"/>
              <a:t>        </a:t>
            </a:r>
            <a:r>
              <a:rPr lang="zh-CN" altLang="en-US" b="1" dirty="0" smtClean="0"/>
              <a:t>原则上</a:t>
            </a:r>
            <a:r>
              <a:rPr lang="zh-CN" altLang="en-US" b="1" dirty="0"/>
              <a:t>只接受公差带内的工件，即只允许误废，</a:t>
            </a:r>
            <a:r>
              <a:rPr lang="zh-CN" altLang="en-US" b="1" dirty="0">
                <a:solidFill>
                  <a:srgbClr val="FF0000"/>
                </a:solidFill>
              </a:rPr>
              <a:t>不允许有误收</a:t>
            </a:r>
            <a:r>
              <a:rPr lang="en-US" altLang="zh-CN" b="1" dirty="0"/>
              <a:t>(</a:t>
            </a:r>
            <a:r>
              <a:rPr lang="zh-CN" altLang="en-US" b="1" dirty="0" smtClean="0"/>
              <a:t>见图</a:t>
            </a:r>
            <a:r>
              <a:rPr lang="en-US" altLang="zh-CN" b="1" dirty="0" smtClean="0"/>
              <a:t>3.25</a:t>
            </a:r>
            <a:r>
              <a:rPr lang="zh-CN" altLang="en-US" b="1" dirty="0" smtClean="0"/>
              <a:t>（</a:t>
            </a:r>
            <a:r>
              <a:rPr lang="en-US" altLang="zh-CN" b="1" dirty="0" smtClean="0"/>
              <a:t>b</a:t>
            </a:r>
            <a:r>
              <a:rPr lang="zh-CN" altLang="en-US" b="1" dirty="0" smtClean="0"/>
              <a:t>））</a:t>
            </a:r>
            <a:r>
              <a:rPr lang="zh-CN" altLang="en-US" b="1" dirty="0"/>
              <a:t>。</a:t>
            </a:r>
            <a:endParaRPr lang="zh-CN" altLang="en-US" b="1" dirty="0"/>
          </a:p>
        </p:txBody>
      </p:sp>
      <p:sp>
        <p:nvSpPr>
          <p:cNvPr id="21540" name="Text Box 36"/>
          <p:cNvSpPr txBox="1">
            <a:spLocks noChangeArrowheads="1"/>
          </p:cNvSpPr>
          <p:nvPr/>
        </p:nvSpPr>
        <p:spPr bwMode="auto">
          <a:xfrm>
            <a:off x="1161516" y="5043308"/>
            <a:ext cx="5115459"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式中</a:t>
            </a:r>
            <a:r>
              <a:rPr lang="en-US" altLang="zh-CN" b="1" i="1" dirty="0"/>
              <a:t>u</a:t>
            </a:r>
            <a:r>
              <a:rPr lang="en-US" altLang="zh-CN" b="1" baseline="-25000" dirty="0"/>
              <a:t>1</a:t>
            </a:r>
            <a:r>
              <a:rPr lang="en-US" altLang="zh-CN" b="1" dirty="0">
                <a:cs typeface="Times New Roman" panose="02020603050405020304" pitchFamily="18" charset="0"/>
              </a:rPr>
              <a:t>—</a:t>
            </a:r>
            <a:r>
              <a:rPr lang="zh-CN" altLang="en-US" b="1" dirty="0"/>
              <a:t>计量器具的不确定度；</a:t>
            </a:r>
            <a:endParaRPr lang="zh-CN" altLang="en-US" b="1" dirty="0"/>
          </a:p>
        </p:txBody>
      </p:sp>
      <p:sp>
        <p:nvSpPr>
          <p:cNvPr id="21541" name="Text Box 37"/>
          <p:cNvSpPr txBox="1">
            <a:spLocks noChangeArrowheads="1"/>
          </p:cNvSpPr>
          <p:nvPr/>
        </p:nvSpPr>
        <p:spPr bwMode="auto">
          <a:xfrm>
            <a:off x="1654075" y="5475873"/>
            <a:ext cx="5904691"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 </a:t>
            </a:r>
            <a:r>
              <a:rPr lang="en-US" altLang="zh-CN" b="1" i="1" dirty="0"/>
              <a:t>u</a:t>
            </a:r>
            <a:r>
              <a:rPr lang="en-US" altLang="zh-CN" b="1" baseline="-25000" dirty="0"/>
              <a:t>2</a:t>
            </a:r>
            <a:r>
              <a:rPr lang="en-US" altLang="zh-CN" b="1" dirty="0">
                <a:cs typeface="Times New Roman" panose="02020603050405020304" pitchFamily="18" charset="0"/>
              </a:rPr>
              <a:t>—</a:t>
            </a:r>
            <a:r>
              <a:rPr lang="zh-CN" altLang="en-US" b="1" dirty="0"/>
              <a:t>测量条件的不确定度。</a:t>
            </a:r>
            <a:endParaRPr lang="zh-CN" altLang="en-US" b="1" dirty="0"/>
          </a:p>
        </p:txBody>
      </p:sp>
      <p:sp>
        <p:nvSpPr>
          <p:cNvPr id="21607" name="Rectangle 103"/>
          <p:cNvSpPr>
            <a:spLocks noChangeArrowheads="1"/>
          </p:cNvSpPr>
          <p:nvPr/>
        </p:nvSpPr>
        <p:spPr bwMode="auto">
          <a:xfrm>
            <a:off x="1159918" y="812004"/>
            <a:ext cx="4700618" cy="40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p>
            <a:pPr defTabSz="957580"/>
            <a:r>
              <a:rPr lang="zh-CN" altLang="en-US" b="1" dirty="0"/>
              <a:t>（</a:t>
            </a:r>
            <a:r>
              <a:rPr lang="en-US" altLang="zh-CN" b="1" dirty="0"/>
              <a:t>1</a:t>
            </a:r>
            <a:r>
              <a:rPr lang="zh-CN" altLang="en-US" b="1" dirty="0"/>
              <a:t>）</a:t>
            </a:r>
            <a:r>
              <a:rPr lang="zh-CN" altLang="en-US" b="1" dirty="0">
                <a:solidFill>
                  <a:srgbClr val="FF0000"/>
                </a:solidFill>
              </a:rPr>
              <a:t>验收原则</a:t>
            </a:r>
            <a:r>
              <a:rPr lang="zh-CN" altLang="en-US" dirty="0"/>
              <a:t>：</a:t>
            </a:r>
            <a:endParaRPr lang="zh-CN" altLang="en-US" dirty="0"/>
          </a:p>
        </p:txBody>
      </p:sp>
      <p:sp>
        <p:nvSpPr>
          <p:cNvPr id="21611" name="Text Box 107"/>
          <p:cNvSpPr txBox="1">
            <a:spLocks noChangeArrowheads="1"/>
          </p:cNvSpPr>
          <p:nvPr/>
        </p:nvSpPr>
        <p:spPr bwMode="auto">
          <a:xfrm>
            <a:off x="1377781" y="2045925"/>
            <a:ext cx="3913238"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(2)</a:t>
            </a:r>
            <a:r>
              <a:rPr lang="en-US" altLang="zh-CN" dirty="0"/>
              <a:t> </a:t>
            </a:r>
            <a:r>
              <a:rPr lang="zh-CN" altLang="en-US" b="1" dirty="0">
                <a:solidFill>
                  <a:srgbClr val="FF0000"/>
                </a:solidFill>
              </a:rPr>
              <a:t>安全裕度</a:t>
            </a:r>
            <a:r>
              <a:rPr lang="en-US" altLang="zh-CN" sz="2200" b="1" i="1" dirty="0"/>
              <a:t>A</a:t>
            </a:r>
            <a:endParaRPr lang="en-US" altLang="zh-CN" sz="2200" b="1" i="1" dirty="0"/>
          </a:p>
        </p:txBody>
      </p:sp>
      <p:graphicFrame>
        <p:nvGraphicFramePr>
          <p:cNvPr id="21613" name="Object 109"/>
          <p:cNvGraphicFramePr>
            <a:graphicFrameLocks noChangeAspect="1"/>
          </p:cNvGraphicFramePr>
          <p:nvPr/>
        </p:nvGraphicFramePr>
        <p:xfrm>
          <a:off x="1236248" y="3691063"/>
          <a:ext cx="3859627" cy="692415"/>
        </p:xfrm>
        <a:graphic>
          <a:graphicData uri="http://schemas.openxmlformats.org/presentationml/2006/ole">
            <mc:AlternateContent xmlns:mc="http://schemas.openxmlformats.org/markup-compatibility/2006">
              <mc:Choice xmlns:v="urn:schemas-microsoft-com:vml" Requires="v">
                <p:oleObj spid="_x0000_s53688" name="Equation" r:id="rId1" imgW="1485900" imgH="279400" progId="Equation.3">
                  <p:embed/>
                </p:oleObj>
              </mc:Choice>
              <mc:Fallback>
                <p:oleObj name="Equation" r:id="rId1" imgW="1485900" imgH="279400" progId="Equation.3">
                  <p:embed/>
                  <p:pic>
                    <p:nvPicPr>
                      <p:cNvPr id="0" name="Object 1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6248" y="3691063"/>
                        <a:ext cx="3859627" cy="692415"/>
                      </a:xfrm>
                      <a:prstGeom prst="rect">
                        <a:avLst/>
                      </a:prstGeom>
                      <a:noFill/>
                      <a:ln w="28575">
                        <a:solidFill>
                          <a:srgbClr val="FF0000"/>
                        </a:solidFill>
                      </a:ln>
                      <a:effectLst/>
                    </p:spPr>
                  </p:pic>
                </p:oleObj>
              </mc:Fallback>
            </mc:AlternateContent>
          </a:graphicData>
        </a:graphic>
      </p:graphicFrame>
      <p:graphicFrame>
        <p:nvGraphicFramePr>
          <p:cNvPr id="21614" name="Object 110"/>
          <p:cNvGraphicFramePr>
            <a:graphicFrameLocks noChangeAspect="1"/>
          </p:cNvGraphicFramePr>
          <p:nvPr/>
        </p:nvGraphicFramePr>
        <p:xfrm>
          <a:off x="1270832" y="4553141"/>
          <a:ext cx="3326063" cy="477014"/>
        </p:xfrm>
        <a:graphic>
          <a:graphicData uri="http://schemas.openxmlformats.org/presentationml/2006/ole">
            <mc:AlternateContent xmlns:mc="http://schemas.openxmlformats.org/markup-compatibility/2006">
              <mc:Choice xmlns:v="urn:schemas-microsoft-com:vml" Requires="v">
                <p:oleObj spid="_x0000_s53689" name="公式" r:id="rId3" imgW="1434465" imgH="215900" progId="Equation.3">
                  <p:embed/>
                </p:oleObj>
              </mc:Choice>
              <mc:Fallback>
                <p:oleObj name="公式" r:id="rId3" imgW="1434465" imgH="215900" progId="Equation.3">
                  <p:embed/>
                  <p:pic>
                    <p:nvPicPr>
                      <p:cNvPr id="0" name="Object 1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832" y="4553141"/>
                        <a:ext cx="3326063" cy="477014"/>
                      </a:xfrm>
                      <a:prstGeom prst="rect">
                        <a:avLst/>
                      </a:prstGeom>
                      <a:noFill/>
                      <a:ln>
                        <a:noFill/>
                      </a:ln>
                      <a:effectLst/>
                    </p:spPr>
                  </p:pic>
                </p:oleObj>
              </mc:Fallback>
            </mc:AlternateContent>
          </a:graphicData>
        </a:graphic>
      </p:graphicFrame>
      <p:sp>
        <p:nvSpPr>
          <p:cNvPr id="21616" name="Text Box 112"/>
          <p:cNvSpPr txBox="1">
            <a:spLocks noChangeArrowheads="1"/>
          </p:cNvSpPr>
          <p:nvPr/>
        </p:nvSpPr>
        <p:spPr bwMode="auto">
          <a:xfrm>
            <a:off x="1117299" y="5901561"/>
            <a:ext cx="6387108"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由表</a:t>
            </a:r>
            <a:r>
              <a:rPr lang="en-US" altLang="zh-CN" b="1" dirty="0" smtClean="0"/>
              <a:t>3.14(</a:t>
            </a:r>
            <a:r>
              <a:rPr lang="zh-CN" altLang="en-US" b="1" dirty="0"/>
              <a:t>见下页</a:t>
            </a:r>
            <a:r>
              <a:rPr lang="en-US" altLang="zh-CN" b="1" dirty="0"/>
              <a:t>)</a:t>
            </a:r>
            <a:r>
              <a:rPr lang="zh-CN" altLang="en-US" b="1" dirty="0"/>
              <a:t>查得图中</a:t>
            </a:r>
            <a:r>
              <a:rPr lang="en-US" altLang="zh-CN" b="1" i="1" dirty="0"/>
              <a:t>A</a:t>
            </a:r>
            <a:r>
              <a:rPr lang="zh-CN" altLang="en-US" b="1" dirty="0"/>
              <a:t>为</a:t>
            </a:r>
            <a:r>
              <a:rPr lang="en-US" altLang="zh-CN" b="1" i="1" dirty="0"/>
              <a:t>A </a:t>
            </a:r>
            <a:r>
              <a:rPr lang="en-US" altLang="zh-CN" b="1" dirty="0"/>
              <a:t>= 0.0062</a:t>
            </a:r>
            <a:r>
              <a:rPr lang="zh-CN" altLang="en-US" b="1" dirty="0"/>
              <a:t>。</a:t>
            </a:r>
            <a:endParaRPr lang="zh-CN" altLang="en-US" b="1" dirty="0"/>
          </a:p>
        </p:txBody>
      </p:sp>
      <p:sp>
        <p:nvSpPr>
          <p:cNvPr id="14" name="Text Box 18"/>
          <p:cNvSpPr txBox="1">
            <a:spLocks noChangeArrowheads="1"/>
          </p:cNvSpPr>
          <p:nvPr/>
        </p:nvSpPr>
        <p:spPr bwMode="auto">
          <a:xfrm>
            <a:off x="656419" y="2480112"/>
            <a:ext cx="5346992" cy="120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zh-CN" altLang="en-US" b="1" dirty="0"/>
              <a:t>         安全裕度是指测量中总的不确定度，它主要是由测量器具的不确定度和测量条件的不确定度组成。</a:t>
            </a:r>
            <a:endParaRPr lang="zh-CN" altLang="en-US" b="1" dirty="0"/>
          </a:p>
        </p:txBody>
      </p:sp>
      <p:grpSp>
        <p:nvGrpSpPr>
          <p:cNvPr id="16" name="组合 15"/>
          <p:cNvGrpSpPr/>
          <p:nvPr/>
        </p:nvGrpSpPr>
        <p:grpSpPr>
          <a:xfrm>
            <a:off x="6003411" y="1770792"/>
            <a:ext cx="3477940" cy="3272516"/>
            <a:chOff x="5695755" y="3933199"/>
            <a:chExt cx="2990297" cy="2764609"/>
          </a:xfrm>
        </p:grpSpPr>
        <p:pic>
          <p:nvPicPr>
            <p:cNvPr id="1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5755" y="3933199"/>
              <a:ext cx="2990297" cy="249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39165" y="6498963"/>
              <a:ext cx="2574519" cy="198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1508"/>
                                        </p:tgtEl>
                                        <p:attrNameLst>
                                          <p:attrName>style.visibility</p:attrName>
                                        </p:attrNameLst>
                                      </p:cBhvr>
                                      <p:to>
                                        <p:strVal val="visible"/>
                                      </p:to>
                                    </p:set>
                                    <p:animEffect transition="in" filter="wipe(left)">
                                      <p:cBhvr>
                                        <p:cTn id="7" dur="3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1607"/>
                                        </p:tgtEl>
                                        <p:attrNameLst>
                                          <p:attrName>style.visibility</p:attrName>
                                        </p:attrNameLst>
                                      </p:cBhvr>
                                      <p:to>
                                        <p:strVal val="visible"/>
                                      </p:to>
                                    </p:set>
                                    <p:animEffect transition="in" filter="wipe(left)">
                                      <p:cBhvr>
                                        <p:cTn id="12" dur="300"/>
                                        <p:tgtEl>
                                          <p:spTgt spid="2160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522"/>
                                        </p:tgtEl>
                                        <p:attrNameLst>
                                          <p:attrName>style.visibility</p:attrName>
                                        </p:attrNameLst>
                                      </p:cBhvr>
                                      <p:to>
                                        <p:strVal val="visible"/>
                                      </p:to>
                                    </p:set>
                                    <p:animEffect transition="in" filter="wipe(left)">
                                      <p:cBhvr>
                                        <p:cTn id="17" dur="300"/>
                                        <p:tgtEl>
                                          <p:spTgt spid="215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1611"/>
                                        </p:tgtEl>
                                        <p:attrNameLst>
                                          <p:attrName>style.visibility</p:attrName>
                                        </p:attrNameLst>
                                      </p:cBhvr>
                                      <p:to>
                                        <p:strVal val="visible"/>
                                      </p:to>
                                    </p:set>
                                    <p:animEffect transition="in" filter="wipe(left)">
                                      <p:cBhvr>
                                        <p:cTn id="22" dur="300"/>
                                        <p:tgtEl>
                                          <p:spTgt spid="216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4"/>
                                        </p:tgtEl>
                                        <p:attrNameLst>
                                          <p:attrName>style.visibility</p:attrName>
                                        </p:attrNameLst>
                                      </p:cBhvr>
                                      <p:to>
                                        <p:strVal val="visible"/>
                                      </p:to>
                                    </p:set>
                                    <p:animEffect transition="in" filter="wipe(left)">
                                      <p:cBhvr>
                                        <p:cTn id="27" dur="3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613"/>
                                        </p:tgtEl>
                                        <p:attrNameLst>
                                          <p:attrName>style.visibility</p:attrName>
                                        </p:attrNameLst>
                                      </p:cBhvr>
                                      <p:to>
                                        <p:strVal val="visible"/>
                                      </p:to>
                                    </p:set>
                                    <p:animEffect transition="in" filter="wipe(left)">
                                      <p:cBhvr>
                                        <p:cTn id="32" dur="500"/>
                                        <p:tgtEl>
                                          <p:spTgt spid="216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1614"/>
                                        </p:tgtEl>
                                        <p:attrNameLst>
                                          <p:attrName>style.visibility</p:attrName>
                                        </p:attrNameLst>
                                      </p:cBhvr>
                                      <p:to>
                                        <p:strVal val="visible"/>
                                      </p:to>
                                    </p:set>
                                    <p:animEffect transition="in" filter="wipe(left)">
                                      <p:cBhvr>
                                        <p:cTn id="37" dur="500"/>
                                        <p:tgtEl>
                                          <p:spTgt spid="216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1540"/>
                                        </p:tgtEl>
                                        <p:attrNameLst>
                                          <p:attrName>style.visibility</p:attrName>
                                        </p:attrNameLst>
                                      </p:cBhvr>
                                      <p:to>
                                        <p:strVal val="visible"/>
                                      </p:to>
                                    </p:set>
                                    <p:animEffect transition="in" filter="wipe(left)">
                                      <p:cBhvr>
                                        <p:cTn id="42" dur="300"/>
                                        <p:tgtEl>
                                          <p:spTgt spid="2154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21541"/>
                                        </p:tgtEl>
                                        <p:attrNameLst>
                                          <p:attrName>style.visibility</p:attrName>
                                        </p:attrNameLst>
                                      </p:cBhvr>
                                      <p:to>
                                        <p:strVal val="visible"/>
                                      </p:to>
                                    </p:set>
                                    <p:animEffect transition="in" filter="wipe(left)">
                                      <p:cBhvr>
                                        <p:cTn id="47" dur="300"/>
                                        <p:tgtEl>
                                          <p:spTgt spid="2154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1616"/>
                                        </p:tgtEl>
                                        <p:attrNameLst>
                                          <p:attrName>style.visibility</p:attrName>
                                        </p:attrNameLst>
                                      </p:cBhvr>
                                      <p:to>
                                        <p:strVal val="visible"/>
                                      </p:to>
                                    </p:set>
                                    <p:animEffect transition="in" filter="wipe(left)">
                                      <p:cBhvr>
                                        <p:cTn id="52" dur="300"/>
                                        <p:tgtEl>
                                          <p:spTgt spid="21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22" grpId="0" autoUpdateAnimBg="0"/>
      <p:bldP spid="21540" grpId="0" autoUpdateAnimBg="0"/>
      <p:bldP spid="21541" grpId="0" autoUpdateAnimBg="0"/>
      <p:bldP spid="21607" grpId="0" autoUpdateAnimBg="0"/>
      <p:bldP spid="21611" grpId="0" autoUpdateAnimBg="0"/>
      <p:bldP spid="21616" grpId="0" autoUpdateAnimBg="0"/>
      <p:bldP spid="14"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51B181CF-CC2D-47CE-B2DC-F3C6CEF4839F}" type="slidenum">
              <a:rPr lang="en-US" altLang="zh-CN" sz="2100">
                <a:solidFill>
                  <a:srgbClr val="0000FF"/>
                </a:solidFill>
              </a:rPr>
            </a:fld>
            <a:endParaRPr lang="en-US" altLang="zh-CN" sz="2100">
              <a:solidFill>
                <a:srgbClr val="0000FF"/>
              </a:solidFill>
            </a:endParaRPr>
          </a:p>
        </p:txBody>
      </p:sp>
      <mc:AlternateContent xmlns:mc="http://schemas.openxmlformats.org/markup-compatibility/2006">
        <mc:Choice xmlns:a14="http://schemas.microsoft.com/office/drawing/2010/main" Requires="a14">
          <p:sp>
            <p:nvSpPr>
              <p:cNvPr id="2" name="TextBox 1"/>
              <p:cNvSpPr txBox="1"/>
              <p:nvPr/>
            </p:nvSpPr>
            <p:spPr>
              <a:xfrm>
                <a:off x="1320340" y="437592"/>
                <a:ext cx="5623385" cy="444279"/>
              </a:xfrm>
              <a:prstGeom prst="rect">
                <a:avLst/>
              </a:prstGeom>
              <a:noFill/>
            </p:spPr>
            <p:txBody>
              <a:bodyPr wrap="square" lIns="74223" tIns="37111" rIns="74223" bIns="37111" rtlCol="0">
                <a:spAutoFit/>
              </a:bodyPr>
              <a:lstStyle/>
              <a:p>
                <a:r>
                  <a:rPr lang="zh-CN" altLang="en-US" sz="2400" b="1" dirty="0" smtClean="0"/>
                  <a:t>由</a:t>
                </a:r>
                <a14:m>
                  <m:oMath xmlns:m="http://schemas.openxmlformats.org/officeDocument/2006/math">
                    <m:r>
                      <a:rPr lang="en-US" altLang="zh-CN" sz="2400" b="1" i="1" dirty="0">
                        <a:latin typeface="Cambria Math"/>
                        <a:ea typeface="Cambria Math"/>
                      </a:rPr>
                      <m:t>∅ </m:t>
                    </m:r>
                    <m:r>
                      <a:rPr lang="en-US" altLang="zh-CN" sz="2400" b="1" i="1" dirty="0">
                        <a:latin typeface="Cambria Math"/>
                        <a:ea typeface="Cambria Math"/>
                      </a:rPr>
                      <m:t>𝟒𝟎</m:t>
                    </m:r>
                    <m:r>
                      <a:rPr lang="zh-CN" altLang="en-US" sz="2400" b="1" i="1" dirty="0">
                        <a:latin typeface="Cambria Math"/>
                        <a:ea typeface="Cambria Math"/>
                      </a:rPr>
                      <m:t>，</m:t>
                    </m:r>
                    <m:r>
                      <a:rPr lang="en-US" altLang="zh-CN" sz="2400" b="1" i="1" dirty="0">
                        <a:latin typeface="Cambria Math"/>
                        <a:ea typeface="Cambria Math"/>
                      </a:rPr>
                      <m:t>𝑻</m:t>
                    </m:r>
                    <m:r>
                      <a:rPr lang="en-US" altLang="zh-CN" sz="2400" b="1" i="1" dirty="0">
                        <a:latin typeface="Cambria Math"/>
                        <a:ea typeface="Cambria Math"/>
                      </a:rPr>
                      <m:t>=</m:t>
                    </m:r>
                    <m:r>
                      <a:rPr lang="en-US" altLang="zh-CN" sz="2400" b="1" i="1" dirty="0">
                        <a:latin typeface="Cambria Math"/>
                        <a:ea typeface="Cambria Math"/>
                      </a:rPr>
                      <m:t>𝟎</m:t>
                    </m:r>
                    <m:r>
                      <a:rPr lang="en-US" altLang="zh-CN" sz="2400" b="1" i="1" dirty="0">
                        <a:latin typeface="Cambria Math"/>
                        <a:ea typeface="Cambria Math"/>
                      </a:rPr>
                      <m:t>.</m:t>
                    </m:r>
                    <m:r>
                      <a:rPr lang="en-US" altLang="zh-CN" sz="2400" b="1" i="1" dirty="0">
                        <a:latin typeface="Cambria Math"/>
                        <a:ea typeface="Cambria Math"/>
                      </a:rPr>
                      <m:t>𝟎𝟔𝟐</m:t>
                    </m:r>
                    <m:r>
                      <a:rPr lang="en-US" altLang="zh-CN" sz="2400" b="1" i="1" dirty="0">
                        <a:latin typeface="Cambria Math"/>
                        <a:ea typeface="Cambria Math"/>
                      </a:rPr>
                      <m:t> 查表</m:t>
                    </m:r>
                    <m:r>
                      <a:rPr lang="en-US" altLang="zh-CN" sz="2400" b="1" i="1" dirty="0" smtClean="0">
                        <a:latin typeface="Cambria Math"/>
                        <a:ea typeface="Cambria Math"/>
                      </a:rPr>
                      <m:t>𝟑</m:t>
                    </m:r>
                    <m:r>
                      <a:rPr lang="en-US" altLang="zh-CN" sz="2400" b="1" i="1" dirty="0">
                        <a:latin typeface="Cambria Math"/>
                        <a:ea typeface="Cambria Math"/>
                      </a:rPr>
                      <m:t>.</m:t>
                    </m:r>
                    <m:r>
                      <a:rPr lang="en-US" altLang="zh-CN" sz="2400" b="1" i="1" dirty="0">
                        <a:latin typeface="Cambria Math"/>
                        <a:ea typeface="Cambria Math"/>
                      </a:rPr>
                      <m:t>𝟏𝟒</m:t>
                    </m:r>
                    <m:r>
                      <a:rPr lang="zh-CN" altLang="en-US" sz="2400" b="1" i="1" dirty="0">
                        <a:latin typeface="Cambria Math"/>
                        <a:ea typeface="Cambria Math"/>
                      </a:rPr>
                      <m:t>得</m:t>
                    </m:r>
                    <m:r>
                      <a:rPr lang="en-US" altLang="zh-CN" sz="2400" b="1" i="1" dirty="0">
                        <a:latin typeface="Cambria Math"/>
                        <a:ea typeface="Cambria Math"/>
                      </a:rPr>
                      <m:t> </m:t>
                    </m:r>
                  </m:oMath>
                </a14:m>
                <a:endParaRPr lang="zh-CN" altLang="en-US" sz="2400" b="1" dirty="0"/>
              </a:p>
            </p:txBody>
          </p:sp>
        </mc:Choice>
        <mc:Fallback>
          <p:sp>
            <p:nvSpPr>
              <p:cNvPr id="2" name="TextBox 1"/>
              <p:cNvSpPr txBox="1">
                <a:spLocks noRot="1" noChangeAspect="1" noMove="1" noResize="1" noEditPoints="1" noAdjustHandles="1" noChangeArrowheads="1" noChangeShapeType="1" noTextEdit="1"/>
              </p:cNvSpPr>
              <p:nvPr/>
            </p:nvSpPr>
            <p:spPr>
              <a:xfrm>
                <a:off x="1320340" y="437592"/>
                <a:ext cx="5623385" cy="444279"/>
              </a:xfrm>
              <a:prstGeom prst="rect">
                <a:avLst/>
              </a:prstGeom>
              <a:blipFill rotWithShape="1">
                <a:blip r:embed="rId1"/>
                <a:stretch>
                  <a:fillRect l="-2061" t="-17808" b="-27397"/>
                </a:stretch>
              </a:blipFill>
            </p:spPr>
            <p:txBody>
              <a:bodyPr/>
              <a:lstStyle/>
              <a:p>
                <a:r>
                  <a:rPr lang="zh-CN" altLang="en-US">
                    <a:noFill/>
                  </a:rPr>
                  <a:t> </a:t>
                </a:r>
                <a:endParaRPr lang="zh-CN" altLang="en-US">
                  <a:noFill/>
                </a:endParaRPr>
              </a:p>
            </p:txBody>
          </p:sp>
        </mc:Fallback>
      </mc:AlternateContent>
      <p:sp>
        <p:nvSpPr>
          <p:cNvPr id="17" name="TextBox 16"/>
          <p:cNvSpPr txBox="1"/>
          <p:nvPr/>
        </p:nvSpPr>
        <p:spPr>
          <a:xfrm>
            <a:off x="1319000" y="881871"/>
            <a:ext cx="4382184" cy="530988"/>
          </a:xfrm>
          <a:prstGeom prst="rect">
            <a:avLst/>
          </a:prstGeom>
          <a:noFill/>
        </p:spPr>
        <p:txBody>
          <a:bodyPr wrap="square" lIns="74223" tIns="37111" rIns="74223" bIns="37111" rtlCol="0">
            <a:spAutoFit/>
          </a:bodyPr>
          <a:lstStyle/>
          <a:p>
            <a:r>
              <a:rPr lang="zh-CN" altLang="en-US" sz="2400" b="1" dirty="0"/>
              <a:t>安全裕度</a:t>
            </a:r>
            <a:r>
              <a:rPr lang="zh-CN" altLang="en-US" sz="2900" b="1" dirty="0">
                <a:solidFill>
                  <a:srgbClr val="FF0000"/>
                </a:solidFill>
              </a:rPr>
              <a:t>   </a:t>
            </a:r>
            <a:r>
              <a:rPr lang="en-US" altLang="zh-CN" sz="2900" b="1" i="1" dirty="0"/>
              <a:t>A = </a:t>
            </a:r>
            <a:r>
              <a:rPr lang="en-US" altLang="zh-CN" sz="2900" b="1" dirty="0"/>
              <a:t>0.0062</a:t>
            </a:r>
            <a:endParaRPr lang="zh-CN" altLang="en-US" sz="2900" b="1" dirty="0"/>
          </a:p>
        </p:txBody>
      </p:sp>
      <p:pic>
        <p:nvPicPr>
          <p:cNvPr id="84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690" y="1491294"/>
            <a:ext cx="8227743" cy="3204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ine 18"/>
          <p:cNvSpPr>
            <a:spLocks noChangeShapeType="1"/>
          </p:cNvSpPr>
          <p:nvPr/>
        </p:nvSpPr>
        <p:spPr bwMode="auto">
          <a:xfrm>
            <a:off x="781754" y="4240273"/>
            <a:ext cx="8142524"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223" tIns="37111" rIns="74223" bIns="37111"/>
          <a:lstStyle/>
          <a:p>
            <a:endParaRPr lang="zh-CN" altLang="en-US"/>
          </a:p>
        </p:txBody>
      </p:sp>
      <p:sp>
        <p:nvSpPr>
          <p:cNvPr id="10" name="Rectangle 19"/>
          <p:cNvSpPr>
            <a:spLocks noChangeArrowheads="1"/>
          </p:cNvSpPr>
          <p:nvPr/>
        </p:nvSpPr>
        <p:spPr bwMode="auto">
          <a:xfrm>
            <a:off x="5597950" y="3959442"/>
            <a:ext cx="791136" cy="301994"/>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ppt_w/2"/>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BADAD200-17D5-4E79-9FB2-B92B7341ACBB}" type="slidenum">
              <a:rPr lang="en-US" altLang="zh-CN" sz="2100">
                <a:solidFill>
                  <a:srgbClr val="0000FF"/>
                </a:solidFill>
              </a:rPr>
            </a:fld>
            <a:endParaRPr lang="en-US" altLang="zh-CN" sz="2100">
              <a:solidFill>
                <a:srgbClr val="0000FF"/>
              </a:solidFill>
            </a:endParaRPr>
          </a:p>
        </p:txBody>
      </p:sp>
      <p:sp>
        <p:nvSpPr>
          <p:cNvPr id="4" name="矩形 3"/>
          <p:cNvSpPr/>
          <p:nvPr/>
        </p:nvSpPr>
        <p:spPr>
          <a:xfrm>
            <a:off x="952605" y="141863"/>
            <a:ext cx="3917833" cy="444279"/>
          </a:xfrm>
          <a:prstGeom prst="rect">
            <a:avLst/>
          </a:prstGeom>
        </p:spPr>
        <p:txBody>
          <a:bodyPr wrap="square" lIns="74223" tIns="37111" rIns="74223" bIns="37111">
            <a:spAutoFit/>
          </a:bodyPr>
          <a:lstStyle/>
          <a:p>
            <a:pPr>
              <a:spcBef>
                <a:spcPts val="300"/>
              </a:spcBef>
            </a:pPr>
            <a:r>
              <a:rPr lang="en-US" altLang="zh-CN" sz="2200" b="1" dirty="0"/>
              <a:t> </a:t>
            </a:r>
            <a:r>
              <a:rPr lang="en-US" altLang="zh-CN" sz="2200" b="1" dirty="0" smtClean="0"/>
              <a:t> </a:t>
            </a:r>
            <a:r>
              <a:rPr lang="en-US" altLang="zh-CN" sz="2400" b="1" dirty="0" smtClean="0"/>
              <a:t>(3) </a:t>
            </a:r>
            <a:r>
              <a:rPr lang="zh-CN" altLang="en-US" sz="2400" b="1" dirty="0"/>
              <a:t>验收</a:t>
            </a:r>
            <a:r>
              <a:rPr lang="zh-CN" altLang="en-US" sz="2400" b="1" dirty="0" smtClean="0"/>
              <a:t>极限的</a:t>
            </a:r>
            <a:r>
              <a:rPr lang="zh-CN" altLang="en-US" sz="2400" b="1" dirty="0"/>
              <a:t>确定</a:t>
            </a:r>
            <a:r>
              <a:rPr lang="zh-CN" altLang="en-US" sz="2400" b="1" dirty="0" smtClean="0"/>
              <a:t>。</a:t>
            </a:r>
            <a:endParaRPr lang="zh-CN" altLang="en-US" sz="2400" b="1" dirty="0"/>
          </a:p>
        </p:txBody>
      </p:sp>
      <p:sp>
        <p:nvSpPr>
          <p:cNvPr id="2" name="矩形 1"/>
          <p:cNvSpPr/>
          <p:nvPr/>
        </p:nvSpPr>
        <p:spPr>
          <a:xfrm>
            <a:off x="564088" y="209333"/>
            <a:ext cx="8082756" cy="1015663"/>
          </a:xfrm>
          <a:prstGeom prst="rect">
            <a:avLst/>
          </a:prstGeom>
        </p:spPr>
        <p:txBody>
          <a:bodyPr wrap="square">
            <a:spAutoFit/>
          </a:bodyPr>
          <a:lstStyle/>
          <a:p>
            <a:r>
              <a:rPr lang="zh-CN" altLang="en-US" b="1" dirty="0" smtClean="0"/>
              <a:t>                                                    为了</a:t>
            </a:r>
            <a:r>
              <a:rPr lang="zh-CN" altLang="en-US" b="1" dirty="0"/>
              <a:t>保证上述验收原则的实现</a:t>
            </a:r>
            <a:r>
              <a:rPr lang="en-US" altLang="zh-CN" b="1" dirty="0"/>
              <a:t>,</a:t>
            </a:r>
            <a:r>
              <a:rPr lang="zh-CN" altLang="en-US" b="1" dirty="0"/>
              <a:t>应规定验收极限的方式。</a:t>
            </a:r>
            <a:r>
              <a:rPr lang="zh-CN" altLang="en-US" b="1" dirty="0" smtClean="0"/>
              <a:t>根据</a:t>
            </a:r>
            <a:r>
              <a:rPr lang="en-US" altLang="zh-CN" b="1" dirty="0"/>
              <a:t>GB/ T3177 </a:t>
            </a:r>
            <a:r>
              <a:rPr lang="zh-CN" altLang="en-US" b="1" dirty="0"/>
              <a:t>规定</a:t>
            </a:r>
            <a:r>
              <a:rPr lang="en-US" altLang="zh-CN" b="1" dirty="0"/>
              <a:t>:</a:t>
            </a:r>
            <a:r>
              <a:rPr lang="zh-CN" altLang="en-US" b="1" dirty="0"/>
              <a:t>验收极限可以按照下列两种方式之一确定</a:t>
            </a:r>
            <a:r>
              <a:rPr lang="en-US" altLang="zh-CN" b="1" dirty="0"/>
              <a:t>:</a:t>
            </a:r>
            <a:endParaRPr lang="zh-CN" altLang="en-US" b="1" dirty="0"/>
          </a:p>
        </p:txBody>
      </p:sp>
      <p:sp>
        <p:nvSpPr>
          <p:cNvPr id="3" name="矩形 2"/>
          <p:cNvSpPr/>
          <p:nvPr/>
        </p:nvSpPr>
        <p:spPr>
          <a:xfrm>
            <a:off x="564088" y="1243167"/>
            <a:ext cx="4371896" cy="1323439"/>
          </a:xfrm>
          <a:prstGeom prst="rect">
            <a:avLst/>
          </a:prstGeom>
        </p:spPr>
        <p:txBody>
          <a:bodyPr wrap="square">
            <a:spAutoFit/>
          </a:bodyPr>
          <a:lstStyle/>
          <a:p>
            <a:r>
              <a:rPr lang="zh-CN" altLang="en-US" b="1" dirty="0" smtClean="0"/>
              <a:t>         ① 内</a:t>
            </a:r>
            <a:r>
              <a:rPr lang="zh-CN" altLang="en-US" b="1" dirty="0"/>
              <a:t>缩方式</a:t>
            </a:r>
            <a:r>
              <a:rPr lang="en-US" altLang="zh-CN" b="1" dirty="0"/>
              <a:t>:</a:t>
            </a:r>
            <a:r>
              <a:rPr lang="zh-CN" altLang="en-US" b="1" dirty="0"/>
              <a:t>验收极限是从规定的最大和最小极限尺寸分别向零件公差带内移动</a:t>
            </a:r>
            <a:r>
              <a:rPr lang="zh-CN" altLang="en-US" b="1" dirty="0" smtClean="0"/>
              <a:t>一个</a:t>
            </a:r>
            <a:r>
              <a:rPr lang="zh-CN" altLang="en-US" b="1" dirty="0"/>
              <a:t>安全裕度</a:t>
            </a:r>
            <a:r>
              <a:rPr lang="en-US" altLang="zh-CN" b="1" dirty="0"/>
              <a:t>(</a:t>
            </a:r>
            <a:r>
              <a:rPr lang="en-US" altLang="zh-CN" b="1" i="1" dirty="0"/>
              <a:t>A</a:t>
            </a:r>
            <a:r>
              <a:rPr lang="en-US" altLang="zh-CN" b="1" dirty="0"/>
              <a:t>) </a:t>
            </a:r>
            <a:r>
              <a:rPr lang="zh-CN" altLang="en-US" b="1" dirty="0"/>
              <a:t>来确定</a:t>
            </a:r>
            <a:r>
              <a:rPr lang="en-US" altLang="zh-CN" b="1" dirty="0"/>
              <a:t>,</a:t>
            </a:r>
            <a:r>
              <a:rPr lang="zh-CN" altLang="en-US" b="1" dirty="0"/>
              <a:t>如图</a:t>
            </a:r>
            <a:r>
              <a:rPr lang="en-US" altLang="zh-CN" b="1" dirty="0"/>
              <a:t>3. 26(a) </a:t>
            </a:r>
            <a:r>
              <a:rPr lang="zh-CN" altLang="en-US" b="1" dirty="0"/>
              <a:t>所示。</a:t>
            </a:r>
            <a:endParaRPr lang="zh-CN" altLang="en-US" b="1" dirty="0"/>
          </a:p>
        </p:txBody>
      </p:sp>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45058" y="994168"/>
            <a:ext cx="4617797" cy="250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0065" y="3446393"/>
            <a:ext cx="5739704" cy="752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060" y="2956264"/>
            <a:ext cx="2638877" cy="365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576653" y="4233831"/>
            <a:ext cx="8443059" cy="706755"/>
          </a:xfrm>
          <a:prstGeom prst="rect">
            <a:avLst/>
          </a:prstGeom>
        </p:spPr>
        <p:txBody>
          <a:bodyPr wrap="square">
            <a:spAutoFit/>
          </a:bodyPr>
          <a:lstStyle/>
          <a:p>
            <a:r>
              <a:rPr lang="zh-CN" altLang="en-US" b="1" dirty="0" smtClean="0"/>
              <a:t>          ②  不</a:t>
            </a:r>
            <a:r>
              <a:rPr lang="zh-CN" altLang="en-US" b="1" dirty="0"/>
              <a:t>内缩方式</a:t>
            </a:r>
            <a:r>
              <a:rPr lang="en-US" altLang="zh-CN" b="1" dirty="0"/>
              <a:t>:</a:t>
            </a:r>
            <a:r>
              <a:rPr lang="zh-CN" altLang="en-US" b="1" dirty="0"/>
              <a:t>验收极限等于极限尺寸</a:t>
            </a:r>
            <a:r>
              <a:rPr lang="en-US" altLang="zh-CN" b="1" dirty="0"/>
              <a:t>,</a:t>
            </a:r>
            <a:r>
              <a:rPr lang="zh-CN" altLang="en-US" b="1" dirty="0"/>
              <a:t>即安全裕度</a:t>
            </a:r>
            <a:r>
              <a:rPr lang="en-US" altLang="zh-CN" b="1" dirty="0"/>
              <a:t>A </a:t>
            </a:r>
            <a:r>
              <a:rPr lang="zh-CN" altLang="en-US" b="1" dirty="0"/>
              <a:t>值等于零</a:t>
            </a:r>
            <a:r>
              <a:rPr lang="en-US" altLang="zh-CN" b="1" dirty="0"/>
              <a:t>,</a:t>
            </a:r>
            <a:r>
              <a:rPr lang="zh-CN" altLang="en-US" b="1" dirty="0"/>
              <a:t>如图</a:t>
            </a:r>
            <a:endParaRPr lang="zh-CN" altLang="en-US" b="1" dirty="0"/>
          </a:p>
          <a:p>
            <a:r>
              <a:rPr lang="en-US" altLang="zh-CN" b="1" dirty="0"/>
              <a:t>3. 26(b) </a:t>
            </a:r>
            <a:r>
              <a:rPr lang="zh-CN" altLang="en-US" b="1" dirty="0" smtClean="0"/>
              <a:t>所示</a:t>
            </a:r>
            <a:r>
              <a:rPr lang="zh-CN" altLang="en-US" b="1" dirty="0"/>
              <a:t>。</a:t>
            </a:r>
            <a:endParaRPr lang="zh-CN" altLang="en-US" b="1" dirty="0"/>
          </a:p>
        </p:txBody>
      </p:sp>
      <p:sp>
        <p:nvSpPr>
          <p:cNvPr id="7" name="矩形 6"/>
          <p:cNvSpPr/>
          <p:nvPr/>
        </p:nvSpPr>
        <p:spPr>
          <a:xfrm>
            <a:off x="1255938" y="4948068"/>
            <a:ext cx="4763123" cy="400110"/>
          </a:xfrm>
          <a:prstGeom prst="rect">
            <a:avLst/>
          </a:prstGeom>
        </p:spPr>
        <p:txBody>
          <a:bodyPr wrap="square">
            <a:spAutoFit/>
          </a:bodyPr>
          <a:lstStyle/>
          <a:p>
            <a:r>
              <a:rPr lang="zh-CN" altLang="en-US" b="1" dirty="0"/>
              <a:t>孔、轴尺寸的验收极限为</a:t>
            </a:r>
            <a:endParaRPr lang="zh-CN" altLang="en-US" b="1" dirty="0"/>
          </a:p>
        </p:txBody>
      </p:sp>
      <p:pic>
        <p:nvPicPr>
          <p:cNvPr id="849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027" y="5370899"/>
            <a:ext cx="5195333" cy="100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矩形 2"/>
          <p:cNvSpPr/>
          <p:nvPr/>
        </p:nvSpPr>
        <p:spPr>
          <a:xfrm>
            <a:off x="567799" y="732383"/>
            <a:ext cx="7812719" cy="1015663"/>
          </a:xfrm>
          <a:prstGeom prst="rect">
            <a:avLst/>
          </a:prstGeom>
        </p:spPr>
        <p:txBody>
          <a:bodyPr wrap="square">
            <a:spAutoFit/>
          </a:bodyPr>
          <a:lstStyle/>
          <a:p>
            <a:pPr>
              <a:lnSpc>
                <a:spcPct val="150000"/>
              </a:lnSpc>
            </a:pPr>
            <a:r>
              <a:rPr lang="zh-CN" altLang="en-US" b="1" dirty="0"/>
              <a:t> </a:t>
            </a:r>
            <a:r>
              <a:rPr lang="zh-CN" altLang="en-US" b="1" dirty="0" smtClean="0"/>
              <a:t>         选择</a:t>
            </a:r>
            <a:r>
              <a:rPr lang="zh-CN" altLang="en-US" b="1" dirty="0"/>
              <a:t>哪种验收极限方式</a:t>
            </a:r>
            <a:r>
              <a:rPr lang="en-US" altLang="zh-CN" b="1" dirty="0"/>
              <a:t>,</a:t>
            </a:r>
            <a:r>
              <a:rPr lang="zh-CN" altLang="en-US" b="1" dirty="0"/>
              <a:t>要结合尺寸功能要求及其</a:t>
            </a:r>
            <a:r>
              <a:rPr lang="zh-CN" altLang="en-US" b="1" dirty="0" smtClean="0"/>
              <a:t>重要程度</a:t>
            </a:r>
            <a:r>
              <a:rPr lang="zh-CN" altLang="en-US" b="1" dirty="0"/>
              <a:t>、尺寸公差等级、测量不确定度和工艺能力等因素综合考虑。</a:t>
            </a:r>
            <a:endParaRPr lang="zh-CN" altLang="en-US" b="1" dirty="0"/>
          </a:p>
        </p:txBody>
      </p:sp>
      <p:sp>
        <p:nvSpPr>
          <p:cNvPr id="4" name="矩形 3"/>
          <p:cNvSpPr/>
          <p:nvPr/>
        </p:nvSpPr>
        <p:spPr>
          <a:xfrm>
            <a:off x="1192202" y="317069"/>
            <a:ext cx="4072255" cy="400110"/>
          </a:xfrm>
          <a:prstGeom prst="rect">
            <a:avLst/>
          </a:prstGeom>
        </p:spPr>
        <p:txBody>
          <a:bodyPr wrap="square">
            <a:spAutoFit/>
          </a:bodyPr>
          <a:lstStyle/>
          <a:p>
            <a:r>
              <a:rPr lang="en-US" altLang="zh-CN" b="1" dirty="0"/>
              <a:t>(4) </a:t>
            </a:r>
            <a:r>
              <a:rPr lang="zh-CN" altLang="en-US" b="1" dirty="0"/>
              <a:t>验收极限方式的选择</a:t>
            </a:r>
            <a:endParaRPr lang="zh-CN" altLang="en-US" dirty="0"/>
          </a:p>
        </p:txBody>
      </p:sp>
      <p:sp>
        <p:nvSpPr>
          <p:cNvPr id="5" name="矩形 4"/>
          <p:cNvSpPr/>
          <p:nvPr/>
        </p:nvSpPr>
        <p:spPr>
          <a:xfrm>
            <a:off x="7021097" y="1273198"/>
            <a:ext cx="2220553" cy="400110"/>
          </a:xfrm>
          <a:prstGeom prst="rect">
            <a:avLst/>
          </a:prstGeom>
        </p:spPr>
        <p:txBody>
          <a:bodyPr wrap="square">
            <a:spAutoFit/>
          </a:bodyPr>
          <a:lstStyle/>
          <a:p>
            <a:r>
              <a:rPr lang="zh-CN" altLang="en-US" b="1" dirty="0"/>
              <a:t>具体原则如下</a:t>
            </a:r>
            <a:r>
              <a:rPr lang="en-US" altLang="zh-CN" b="1" dirty="0"/>
              <a:t>:</a:t>
            </a:r>
            <a:endParaRPr lang="zh-CN" altLang="en-US" b="1" dirty="0"/>
          </a:p>
        </p:txBody>
      </p:sp>
      <p:sp>
        <p:nvSpPr>
          <p:cNvPr id="6" name="矩形 5"/>
          <p:cNvSpPr/>
          <p:nvPr/>
        </p:nvSpPr>
        <p:spPr>
          <a:xfrm>
            <a:off x="592024" y="1775095"/>
            <a:ext cx="8276761" cy="707886"/>
          </a:xfrm>
          <a:prstGeom prst="rect">
            <a:avLst/>
          </a:prstGeom>
        </p:spPr>
        <p:txBody>
          <a:bodyPr wrap="square">
            <a:spAutoFit/>
          </a:bodyPr>
          <a:lstStyle/>
          <a:p>
            <a:r>
              <a:rPr lang="zh-CN" altLang="en-US" b="1" dirty="0" smtClean="0"/>
              <a:t>          ① 对</a:t>
            </a:r>
            <a:r>
              <a:rPr lang="zh-CN" altLang="en-US" b="1" dirty="0"/>
              <a:t>符合</a:t>
            </a:r>
            <a:r>
              <a:rPr lang="zh-CN" altLang="en-US" b="1" dirty="0">
                <a:solidFill>
                  <a:srgbClr val="FF0000"/>
                </a:solidFill>
              </a:rPr>
              <a:t>包容要求</a:t>
            </a:r>
            <a:r>
              <a:rPr lang="zh-CN" altLang="en-US" b="1" dirty="0"/>
              <a:t>的尺寸</a:t>
            </a:r>
            <a:r>
              <a:rPr lang="en-US" altLang="zh-CN" b="1" dirty="0"/>
              <a:t>,</a:t>
            </a:r>
            <a:r>
              <a:rPr lang="zh-CN" altLang="en-US" b="1" dirty="0"/>
              <a:t>公差等级高的尺寸</a:t>
            </a:r>
            <a:r>
              <a:rPr lang="en-US" altLang="zh-CN" b="1" dirty="0"/>
              <a:t>,</a:t>
            </a:r>
            <a:r>
              <a:rPr lang="zh-CN" altLang="en-US" b="1" dirty="0"/>
              <a:t>其验收极限按内缩方式确定</a:t>
            </a:r>
            <a:r>
              <a:rPr lang="en-US" altLang="zh-CN" b="1" dirty="0"/>
              <a:t>(</a:t>
            </a:r>
            <a:r>
              <a:rPr lang="zh-CN" altLang="en-US" b="1" dirty="0"/>
              <a:t>双向</a:t>
            </a:r>
            <a:r>
              <a:rPr lang="zh-CN" altLang="en-US" b="1" dirty="0" smtClean="0"/>
              <a:t>内缩</a:t>
            </a:r>
            <a:r>
              <a:rPr lang="en-US" altLang="zh-CN" b="1" dirty="0"/>
              <a:t>)</a:t>
            </a:r>
            <a:endParaRPr lang="zh-CN" altLang="en-US" b="1" dirty="0"/>
          </a:p>
        </p:txBody>
      </p:sp>
      <p:sp>
        <p:nvSpPr>
          <p:cNvPr id="7" name="矩形 6"/>
          <p:cNvSpPr/>
          <p:nvPr/>
        </p:nvSpPr>
        <p:spPr>
          <a:xfrm>
            <a:off x="721949" y="2500737"/>
            <a:ext cx="8093568" cy="1015663"/>
          </a:xfrm>
          <a:prstGeom prst="rect">
            <a:avLst/>
          </a:prstGeom>
        </p:spPr>
        <p:txBody>
          <a:bodyPr wrap="square">
            <a:spAutoFit/>
          </a:bodyPr>
          <a:lstStyle/>
          <a:p>
            <a:r>
              <a:rPr lang="zh-CN" altLang="en-US" b="1" dirty="0" smtClean="0"/>
              <a:t>         ② 对</a:t>
            </a:r>
            <a:r>
              <a:rPr lang="zh-CN" altLang="en-US" b="1" dirty="0"/>
              <a:t>工艺能力指数</a:t>
            </a:r>
            <a:r>
              <a:rPr lang="en-US" altLang="zh-CN" b="1" i="1" dirty="0" err="1"/>
              <a:t>C</a:t>
            </a:r>
            <a:r>
              <a:rPr lang="en-US" altLang="zh-CN" b="1" baseline="-25000" dirty="0" err="1"/>
              <a:t>p</a:t>
            </a:r>
            <a:r>
              <a:rPr lang="en-US" altLang="zh-CN" b="1" dirty="0"/>
              <a:t> </a:t>
            </a:r>
            <a:r>
              <a:rPr lang="zh-CN" altLang="en-US" b="1" dirty="0">
                <a:latin typeface="宋体" panose="02010600030101010101" pitchFamily="2" charset="-122"/>
                <a:ea typeface="宋体" panose="02010600030101010101" pitchFamily="2" charset="-122"/>
              </a:rPr>
              <a:t>≥</a:t>
            </a:r>
            <a:r>
              <a:rPr lang="en-US" altLang="zh-CN" b="1" dirty="0" smtClean="0"/>
              <a:t>1 </a:t>
            </a:r>
            <a:r>
              <a:rPr lang="zh-CN" altLang="en-US" b="1" dirty="0"/>
              <a:t>时</a:t>
            </a:r>
            <a:r>
              <a:rPr lang="en-US" altLang="zh-CN" b="1" dirty="0"/>
              <a:t>,</a:t>
            </a:r>
            <a:r>
              <a:rPr lang="zh-CN" altLang="en-US" b="1" dirty="0"/>
              <a:t>其验收极限可以按不内缩方式确定。但对有包容</a:t>
            </a:r>
            <a:r>
              <a:rPr lang="zh-CN" altLang="en-US" b="1" dirty="0" smtClean="0"/>
              <a:t>要求的</a:t>
            </a:r>
            <a:r>
              <a:rPr lang="zh-CN" altLang="en-US" b="1" dirty="0"/>
              <a:t>尺寸</a:t>
            </a:r>
            <a:r>
              <a:rPr lang="en-US" altLang="zh-CN" b="1" dirty="0"/>
              <a:t>,</a:t>
            </a:r>
            <a:r>
              <a:rPr lang="zh-CN" altLang="en-US" b="1" dirty="0"/>
              <a:t>孔的最小极限尺和轴的最大极限尺寸一边的验收极限仍按内缩方式确定</a:t>
            </a:r>
            <a:r>
              <a:rPr lang="en-US" altLang="zh-CN" b="1" dirty="0"/>
              <a:t>(</a:t>
            </a:r>
            <a:r>
              <a:rPr lang="zh-CN" altLang="en-US" b="1" dirty="0" smtClean="0"/>
              <a:t>单向内</a:t>
            </a:r>
            <a:r>
              <a:rPr lang="zh-CN" altLang="en-US" b="1" dirty="0"/>
              <a:t>缩</a:t>
            </a:r>
            <a:r>
              <a:rPr lang="en-US" altLang="zh-CN" b="1" dirty="0"/>
              <a:t>)</a:t>
            </a:r>
            <a:r>
              <a:rPr lang="zh-CN" altLang="en-US" b="1" dirty="0" smtClean="0"/>
              <a:t>。</a:t>
            </a:r>
            <a:endParaRPr lang="zh-CN" altLang="en-US" b="1" dirty="0"/>
          </a:p>
        </p:txBody>
      </p:sp>
      <p:sp>
        <p:nvSpPr>
          <p:cNvPr id="8" name="矩形 7"/>
          <p:cNvSpPr/>
          <p:nvPr/>
        </p:nvSpPr>
        <p:spPr>
          <a:xfrm>
            <a:off x="585555" y="3534544"/>
            <a:ext cx="8096806" cy="1014730"/>
          </a:xfrm>
          <a:prstGeom prst="rect">
            <a:avLst/>
          </a:prstGeom>
        </p:spPr>
        <p:txBody>
          <a:bodyPr wrap="square">
            <a:spAutoFit/>
          </a:bodyPr>
          <a:lstStyle/>
          <a:p>
            <a:r>
              <a:rPr lang="zh-CN" altLang="en-US" b="1" dirty="0" smtClean="0"/>
              <a:t>         这里</a:t>
            </a:r>
            <a:r>
              <a:rPr lang="zh-CN" altLang="en-US" b="1" dirty="0"/>
              <a:t>的工艺能力指数</a:t>
            </a:r>
            <a:r>
              <a:rPr lang="en-US" altLang="zh-CN" b="1" i="1" dirty="0" err="1"/>
              <a:t>C</a:t>
            </a:r>
            <a:r>
              <a:rPr lang="en-US" altLang="zh-CN" baseline="-25000" dirty="0" err="1"/>
              <a:t>p</a:t>
            </a:r>
            <a:r>
              <a:rPr lang="en-US" altLang="zh-CN" b="1" dirty="0"/>
              <a:t> </a:t>
            </a:r>
            <a:r>
              <a:rPr lang="zh-CN" altLang="en-US" b="1" dirty="0"/>
              <a:t>值是零件公差</a:t>
            </a:r>
            <a:r>
              <a:rPr lang="en-US" altLang="zh-CN" b="1" dirty="0"/>
              <a:t>(</a:t>
            </a:r>
            <a:r>
              <a:rPr lang="en-US" altLang="zh-CN" b="1" i="1" dirty="0"/>
              <a:t>T</a:t>
            </a:r>
            <a:r>
              <a:rPr lang="en-US" altLang="zh-CN" b="1" dirty="0"/>
              <a:t>) </a:t>
            </a:r>
            <a:r>
              <a:rPr lang="zh-CN" altLang="en-US" b="1" dirty="0"/>
              <a:t>值与加工设备工艺能力</a:t>
            </a:r>
            <a:endParaRPr lang="zh-CN" altLang="en-US" b="1" dirty="0"/>
          </a:p>
          <a:p>
            <a:r>
              <a:rPr lang="en-US" altLang="zh-CN" b="1" dirty="0"/>
              <a:t>(</a:t>
            </a:r>
            <a:r>
              <a:rPr lang="en-US" altLang="zh-CN" b="1" i="1" dirty="0"/>
              <a:t>C</a:t>
            </a:r>
            <a:r>
              <a:rPr lang="en-US" altLang="zh-CN" b="1" dirty="0"/>
              <a:t> </a:t>
            </a:r>
            <a:r>
              <a:rPr lang="az-Cyrl-AZ" altLang="zh-CN" b="1" i="1" dirty="0" smtClean="0">
                <a:ea typeface="宋体" panose="02010600030101010101" pitchFamily="2" charset="-122"/>
              </a:rPr>
              <a:t>б</a:t>
            </a:r>
            <a:r>
              <a:rPr lang="en-US" altLang="zh-CN" b="1" dirty="0" smtClean="0"/>
              <a:t>) </a:t>
            </a:r>
            <a:r>
              <a:rPr lang="zh-CN" altLang="en-US" b="1" dirty="0"/>
              <a:t>之比值</a:t>
            </a:r>
            <a:r>
              <a:rPr lang="en-US" altLang="zh-CN" b="1" dirty="0"/>
              <a:t>,</a:t>
            </a:r>
            <a:r>
              <a:rPr lang="en-US" altLang="zh-CN" b="1" dirty="0" smtClean="0"/>
              <a:t>C</a:t>
            </a:r>
            <a:r>
              <a:rPr lang="zh-CN" altLang="en-US" b="1" dirty="0" smtClean="0"/>
              <a:t>为</a:t>
            </a:r>
            <a:r>
              <a:rPr lang="zh-CN" altLang="en-US" b="1" dirty="0"/>
              <a:t>常数</a:t>
            </a:r>
            <a:r>
              <a:rPr lang="en-US" altLang="zh-CN" b="1" dirty="0"/>
              <a:t>,</a:t>
            </a:r>
            <a:r>
              <a:rPr lang="zh-CN" altLang="en-US" b="1" dirty="0"/>
              <a:t>零件尺寸遵循正态分布</a:t>
            </a:r>
            <a:r>
              <a:rPr lang="en-US" altLang="zh-CN" b="1" dirty="0"/>
              <a:t>C = </a:t>
            </a:r>
            <a:r>
              <a:rPr lang="en-US" altLang="zh-CN" b="1" dirty="0" smtClean="0"/>
              <a:t>6.</a:t>
            </a:r>
            <a:r>
              <a:rPr lang="az-Cyrl-AZ" altLang="zh-CN" b="1" i="1" dirty="0" smtClean="0">
                <a:ea typeface="宋体" panose="02010600030101010101" pitchFamily="2" charset="-122"/>
              </a:rPr>
              <a:t> б</a:t>
            </a:r>
            <a:r>
              <a:rPr lang="zh-CN" altLang="en-US" b="1" dirty="0" smtClean="0"/>
              <a:t>为</a:t>
            </a:r>
            <a:r>
              <a:rPr lang="zh-CN" altLang="en-US" b="1" dirty="0"/>
              <a:t>加工设备的标准偏差。显然</a:t>
            </a:r>
            <a:r>
              <a:rPr lang="en-US" altLang="zh-CN" b="1" dirty="0"/>
              <a:t>,</a:t>
            </a:r>
            <a:r>
              <a:rPr lang="zh-CN" altLang="en-US" b="1" dirty="0"/>
              <a:t>当零件遵循</a:t>
            </a:r>
            <a:r>
              <a:rPr lang="zh-CN" altLang="en-US" b="1" dirty="0" smtClean="0"/>
              <a:t>正态分布</a:t>
            </a:r>
            <a:r>
              <a:rPr lang="zh-CN" altLang="en-US" b="1" dirty="0"/>
              <a:t>时</a:t>
            </a:r>
            <a:r>
              <a:rPr lang="en-US" altLang="zh-CN" b="1" dirty="0"/>
              <a:t>,</a:t>
            </a:r>
            <a:r>
              <a:rPr lang="en-US" altLang="zh-CN" b="1" i="1" dirty="0" err="1"/>
              <a:t>C</a:t>
            </a:r>
            <a:r>
              <a:rPr lang="en-US" altLang="zh-CN" baseline="-25000" dirty="0" err="1"/>
              <a:t>p</a:t>
            </a:r>
            <a:r>
              <a:rPr lang="en-US" altLang="zh-CN" b="1" dirty="0"/>
              <a:t> = T / </a:t>
            </a:r>
            <a:r>
              <a:rPr lang="en-US" altLang="zh-CN" b="1" dirty="0" smtClean="0"/>
              <a:t>6</a:t>
            </a:r>
            <a:r>
              <a:rPr lang="az-Cyrl-AZ" altLang="zh-CN" b="1" i="1" dirty="0">
                <a:ea typeface="宋体" panose="02010600030101010101" pitchFamily="2" charset="-122"/>
              </a:rPr>
              <a:t> б </a:t>
            </a:r>
            <a:r>
              <a:rPr lang="zh-CN" altLang="en-US" b="1" dirty="0" smtClean="0"/>
              <a:t>。</a:t>
            </a:r>
            <a:endParaRPr lang="zh-CN" altLang="en-US" b="1" dirty="0"/>
          </a:p>
        </p:txBody>
      </p:sp>
      <p:sp>
        <p:nvSpPr>
          <p:cNvPr id="9" name="矩形 8"/>
          <p:cNvSpPr/>
          <p:nvPr/>
        </p:nvSpPr>
        <p:spPr>
          <a:xfrm>
            <a:off x="582722" y="4568378"/>
            <a:ext cx="8158949" cy="707886"/>
          </a:xfrm>
          <a:prstGeom prst="rect">
            <a:avLst/>
          </a:prstGeom>
        </p:spPr>
        <p:txBody>
          <a:bodyPr wrap="square">
            <a:spAutoFit/>
          </a:bodyPr>
          <a:lstStyle/>
          <a:p>
            <a:r>
              <a:rPr lang="zh-CN" altLang="en-US" b="1" dirty="0" smtClean="0">
                <a:latin typeface="宋体" panose="02010600030101010101" pitchFamily="2" charset="-122"/>
                <a:ea typeface="宋体" panose="02010600030101010101" pitchFamily="2" charset="-122"/>
              </a:rPr>
              <a:t>     ③ </a:t>
            </a:r>
            <a:r>
              <a:rPr lang="zh-CN" altLang="en-US" b="1" dirty="0" smtClean="0"/>
              <a:t>对</a:t>
            </a:r>
            <a:r>
              <a:rPr lang="zh-CN" altLang="en-US" b="1" dirty="0"/>
              <a:t>偏态分布的尺寸</a:t>
            </a:r>
            <a:r>
              <a:rPr lang="en-US" altLang="zh-CN" b="1" dirty="0"/>
              <a:t>,</a:t>
            </a:r>
            <a:r>
              <a:rPr lang="zh-CN" altLang="en-US" b="1" dirty="0"/>
              <a:t>其验收极限可以仅对尺寸偏向的一边按内缩方式确定</a:t>
            </a:r>
            <a:r>
              <a:rPr lang="en-US" altLang="zh-CN" b="1" dirty="0"/>
              <a:t>(</a:t>
            </a:r>
            <a:r>
              <a:rPr lang="zh-CN" altLang="en-US" b="1" dirty="0" smtClean="0"/>
              <a:t>单向内</a:t>
            </a:r>
            <a:r>
              <a:rPr lang="zh-CN" altLang="en-US" b="1" dirty="0"/>
              <a:t>缩</a:t>
            </a:r>
            <a:r>
              <a:rPr lang="en-US" altLang="zh-CN" b="1" dirty="0"/>
              <a:t>)</a:t>
            </a:r>
            <a:r>
              <a:rPr lang="zh-CN" altLang="en-US" b="1" dirty="0"/>
              <a:t>。</a:t>
            </a:r>
            <a:endParaRPr lang="zh-CN" altLang="en-US" b="1" dirty="0"/>
          </a:p>
        </p:txBody>
      </p:sp>
      <p:sp>
        <p:nvSpPr>
          <p:cNvPr id="10" name="矩形 9"/>
          <p:cNvSpPr/>
          <p:nvPr/>
        </p:nvSpPr>
        <p:spPr>
          <a:xfrm>
            <a:off x="1138934" y="5386629"/>
            <a:ext cx="7784232" cy="400110"/>
          </a:xfrm>
          <a:prstGeom prst="rect">
            <a:avLst/>
          </a:prstGeom>
        </p:spPr>
        <p:txBody>
          <a:bodyPr wrap="square">
            <a:spAutoFit/>
          </a:bodyPr>
          <a:lstStyle/>
          <a:p>
            <a:r>
              <a:rPr lang="zh-CN" altLang="en-US" b="1" dirty="0" smtClean="0">
                <a:latin typeface="宋体" panose="02010600030101010101" pitchFamily="2" charset="-122"/>
                <a:ea typeface="宋体" panose="02010600030101010101" pitchFamily="2" charset="-122"/>
              </a:rPr>
              <a:t>④ </a:t>
            </a:r>
            <a:r>
              <a:rPr lang="zh-CN" altLang="en-US" b="1" dirty="0" smtClean="0"/>
              <a:t>对</a:t>
            </a:r>
            <a:r>
              <a:rPr lang="zh-CN" altLang="en-US" b="1" dirty="0"/>
              <a:t>非配合和一般的尺寸</a:t>
            </a:r>
            <a:r>
              <a:rPr lang="en-US" altLang="zh-CN" b="1" dirty="0"/>
              <a:t>,</a:t>
            </a:r>
            <a:r>
              <a:rPr lang="zh-CN" altLang="en-US" b="1" dirty="0"/>
              <a:t>其验收极限按不内缩方式确定。</a:t>
            </a:r>
            <a:endParaRPr lang="zh-CN" altLang="en-US" b="1" dirty="0"/>
          </a:p>
        </p:txBody>
      </p:sp>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矩形 2"/>
          <p:cNvSpPr/>
          <p:nvPr/>
        </p:nvSpPr>
        <p:spPr>
          <a:xfrm>
            <a:off x="1064911" y="246048"/>
            <a:ext cx="2841263" cy="400110"/>
          </a:xfrm>
          <a:prstGeom prst="rect">
            <a:avLst/>
          </a:prstGeom>
        </p:spPr>
        <p:txBody>
          <a:bodyPr wrap="square">
            <a:spAutoFit/>
          </a:bodyPr>
          <a:lstStyle/>
          <a:p>
            <a:r>
              <a:rPr lang="en-US" altLang="zh-CN" b="1" dirty="0"/>
              <a:t>3. </a:t>
            </a:r>
            <a:r>
              <a:rPr lang="zh-CN" altLang="en-US" b="1" dirty="0"/>
              <a:t>计量器具的选择</a:t>
            </a:r>
            <a:endParaRPr lang="zh-CN" altLang="en-US" b="1" dirty="0"/>
          </a:p>
        </p:txBody>
      </p:sp>
      <p:sp>
        <p:nvSpPr>
          <p:cNvPr id="5" name="矩形 4"/>
          <p:cNvSpPr/>
          <p:nvPr/>
        </p:nvSpPr>
        <p:spPr>
          <a:xfrm>
            <a:off x="541156" y="663269"/>
            <a:ext cx="8203338" cy="1015663"/>
          </a:xfrm>
          <a:prstGeom prst="rect">
            <a:avLst/>
          </a:prstGeom>
        </p:spPr>
        <p:txBody>
          <a:bodyPr wrap="square">
            <a:spAutoFit/>
          </a:bodyPr>
          <a:lstStyle/>
          <a:p>
            <a:r>
              <a:rPr lang="zh-CN" altLang="en-US" b="1" dirty="0" smtClean="0"/>
              <a:t>         为了</a:t>
            </a:r>
            <a:r>
              <a:rPr lang="zh-CN" altLang="en-US" b="1" dirty="0"/>
              <a:t>保证测量的可靠性和量值的统一</a:t>
            </a:r>
            <a:r>
              <a:rPr lang="en-US" altLang="zh-CN" b="1" dirty="0"/>
              <a:t>,</a:t>
            </a:r>
            <a:r>
              <a:rPr lang="zh-CN" altLang="en-US" b="1" dirty="0"/>
              <a:t>标准中规定</a:t>
            </a:r>
            <a:r>
              <a:rPr lang="en-US" altLang="zh-CN" b="1" dirty="0"/>
              <a:t>,</a:t>
            </a:r>
            <a:r>
              <a:rPr lang="zh-CN" altLang="en-US" b="1" dirty="0"/>
              <a:t>按照计量器具所引起的测量</a:t>
            </a:r>
            <a:r>
              <a:rPr lang="zh-CN" altLang="en-US" b="1" dirty="0" smtClean="0"/>
              <a:t>不确定度</a:t>
            </a:r>
            <a:r>
              <a:rPr lang="zh-CN" altLang="en-US" b="1" dirty="0"/>
              <a:t>允许值</a:t>
            </a:r>
            <a:r>
              <a:rPr lang="en-US" altLang="zh-CN" b="1" dirty="0"/>
              <a:t>(</a:t>
            </a:r>
            <a:r>
              <a:rPr lang="en-US" altLang="zh-CN" b="1" i="1" dirty="0"/>
              <a:t>u</a:t>
            </a:r>
            <a:r>
              <a:rPr lang="en-US" altLang="zh-CN" baseline="-25000" dirty="0"/>
              <a:t>1</a:t>
            </a:r>
            <a:r>
              <a:rPr lang="en-US" altLang="zh-CN" b="1" dirty="0"/>
              <a:t>) </a:t>
            </a:r>
            <a:r>
              <a:rPr lang="zh-CN" altLang="en-US" b="1" dirty="0"/>
              <a:t>选择计量器具。</a:t>
            </a:r>
            <a:r>
              <a:rPr lang="en-US" altLang="zh-CN" b="1" i="1" dirty="0"/>
              <a:t>u</a:t>
            </a:r>
            <a:r>
              <a:rPr lang="en-US" altLang="zh-CN" b="1" baseline="-25000" dirty="0"/>
              <a:t>1</a:t>
            </a:r>
            <a:r>
              <a:rPr lang="en-US" altLang="zh-CN" b="1" dirty="0"/>
              <a:t> </a:t>
            </a:r>
            <a:r>
              <a:rPr lang="zh-CN" altLang="en-US" b="1" dirty="0"/>
              <a:t>值约为测量不确定度</a:t>
            </a:r>
            <a:r>
              <a:rPr lang="en-US" altLang="zh-CN" b="1" i="1" dirty="0"/>
              <a:t>u</a:t>
            </a:r>
            <a:r>
              <a:rPr lang="en-US" altLang="zh-CN" b="1" dirty="0"/>
              <a:t> </a:t>
            </a:r>
            <a:r>
              <a:rPr lang="zh-CN" altLang="en-US" b="1" dirty="0"/>
              <a:t>的</a:t>
            </a:r>
            <a:r>
              <a:rPr lang="en-US" altLang="zh-CN" b="1" dirty="0"/>
              <a:t>0. 9 </a:t>
            </a:r>
            <a:r>
              <a:rPr lang="zh-CN" altLang="en-US" b="1" dirty="0"/>
              <a:t>倍</a:t>
            </a:r>
            <a:r>
              <a:rPr lang="en-US" altLang="zh-CN" b="1" dirty="0"/>
              <a:t>,</a:t>
            </a:r>
            <a:r>
              <a:rPr lang="en-US" altLang="zh-CN" b="1" i="1" dirty="0"/>
              <a:t>u</a:t>
            </a:r>
            <a:r>
              <a:rPr lang="en-US" altLang="zh-CN" b="1" baseline="-25000" dirty="0"/>
              <a:t>1</a:t>
            </a:r>
            <a:r>
              <a:rPr lang="en-US" altLang="zh-CN" b="1" dirty="0"/>
              <a:t> </a:t>
            </a:r>
            <a:r>
              <a:rPr lang="zh-CN" altLang="en-US" b="1" dirty="0"/>
              <a:t>值见表</a:t>
            </a:r>
            <a:r>
              <a:rPr lang="en-US" altLang="zh-CN" b="1" dirty="0"/>
              <a:t>3. 14 </a:t>
            </a:r>
            <a:r>
              <a:rPr lang="zh-CN" altLang="en-US" b="1" dirty="0"/>
              <a:t>中。</a:t>
            </a:r>
            <a:endParaRPr lang="zh-CN" altLang="en-US" b="1" dirty="0"/>
          </a:p>
        </p:txBody>
      </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4690" y="1739856"/>
            <a:ext cx="8227743" cy="3204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823" y="5063869"/>
            <a:ext cx="8103722" cy="910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EA267178-DB0D-47E2-AC98-4BB9E26F7432}" type="slidenum">
              <a:rPr lang="en-US" altLang="zh-CN" sz="2100">
                <a:solidFill>
                  <a:srgbClr val="0000FF"/>
                </a:solidFill>
              </a:rPr>
            </a:fld>
            <a:endParaRPr lang="en-US" altLang="zh-CN" sz="2100" dirty="0">
              <a:solidFill>
                <a:srgbClr val="0000FF"/>
              </a:solidFill>
            </a:endParaRPr>
          </a:p>
        </p:txBody>
      </p:sp>
      <p:sp>
        <p:nvSpPr>
          <p:cNvPr id="109572" name="Text Box 4"/>
          <p:cNvSpPr txBox="1">
            <a:spLocks noChangeArrowheads="1"/>
          </p:cNvSpPr>
          <p:nvPr/>
        </p:nvSpPr>
        <p:spPr bwMode="auto">
          <a:xfrm>
            <a:off x="1238291" y="341898"/>
            <a:ext cx="6122896"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2.</a:t>
            </a:r>
            <a:r>
              <a:rPr lang="zh-CN" altLang="en-US" b="1" dirty="0"/>
              <a:t>在下列情况下</a:t>
            </a:r>
            <a:r>
              <a:rPr lang="zh-CN" altLang="en-US" b="1" dirty="0">
                <a:solidFill>
                  <a:srgbClr val="FF0000"/>
                </a:solidFill>
              </a:rPr>
              <a:t>应选基轴制 </a:t>
            </a:r>
            <a:endParaRPr lang="zh-CN" altLang="en-US" b="1" dirty="0">
              <a:solidFill>
                <a:srgbClr val="FF0000"/>
              </a:solidFill>
            </a:endParaRPr>
          </a:p>
        </p:txBody>
      </p:sp>
      <p:sp>
        <p:nvSpPr>
          <p:cNvPr id="109573" name="Text Box 5"/>
          <p:cNvSpPr txBox="1">
            <a:spLocks noChangeArrowheads="1"/>
          </p:cNvSpPr>
          <p:nvPr/>
        </p:nvSpPr>
        <p:spPr bwMode="auto">
          <a:xfrm>
            <a:off x="990601" y="826921"/>
            <a:ext cx="6350303"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a:t>
            </a:r>
            <a:r>
              <a:rPr lang="en-US" altLang="zh-CN" b="1" dirty="0"/>
              <a:t>1</a:t>
            </a:r>
            <a:r>
              <a:rPr lang="zh-CN" altLang="en-US" b="1" dirty="0"/>
              <a:t>）采用冷拉钢材直接作轴。</a:t>
            </a:r>
            <a:endParaRPr lang="zh-CN" altLang="en-US" b="1" dirty="0"/>
          </a:p>
        </p:txBody>
      </p:sp>
      <p:sp>
        <p:nvSpPr>
          <p:cNvPr id="109574" name="Text Box 6"/>
          <p:cNvSpPr txBox="1">
            <a:spLocks noChangeArrowheads="1"/>
          </p:cNvSpPr>
          <p:nvPr/>
        </p:nvSpPr>
        <p:spPr bwMode="auto">
          <a:xfrm>
            <a:off x="980773" y="2107031"/>
            <a:ext cx="6940510"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a:t>（</a:t>
            </a:r>
            <a:r>
              <a:rPr lang="en-US" altLang="zh-CN" b="1" dirty="0"/>
              <a:t>2</a:t>
            </a:r>
            <a:r>
              <a:rPr lang="zh-CN" altLang="en-US" b="1" dirty="0"/>
              <a:t>）直径小的光轧钢丝作轴</a:t>
            </a:r>
            <a:endParaRPr lang="zh-CN" altLang="en-US" b="1" dirty="0"/>
          </a:p>
        </p:txBody>
      </p:sp>
      <p:sp>
        <p:nvSpPr>
          <p:cNvPr id="109575" name="Text Box 7"/>
          <p:cNvSpPr txBox="1">
            <a:spLocks noChangeArrowheads="1"/>
          </p:cNvSpPr>
          <p:nvPr/>
        </p:nvSpPr>
        <p:spPr bwMode="auto">
          <a:xfrm>
            <a:off x="637286" y="1249279"/>
            <a:ext cx="8248428" cy="909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854" tIns="11312" rIns="18854" bIns="11312">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sz="2200" b="1" dirty="0"/>
              <a:t>       </a:t>
            </a:r>
            <a:r>
              <a:rPr lang="en-US" altLang="zh-CN" sz="2200" b="1" dirty="0" smtClean="0"/>
              <a:t>  </a:t>
            </a:r>
            <a:r>
              <a:rPr lang="zh-CN" altLang="en-US" b="1" dirty="0"/>
              <a:t>在农业、纺织机械中，有时可以采用</a:t>
            </a:r>
            <a:r>
              <a:rPr lang="en-US" altLang="zh-CN" b="1" dirty="0"/>
              <a:t>IT9~IT11</a:t>
            </a:r>
            <a:r>
              <a:rPr lang="zh-CN" altLang="en-US" b="1" dirty="0"/>
              <a:t>的冷拉钢材直接做轴，采用基轴制较经济。</a:t>
            </a:r>
            <a:endParaRPr lang="zh-CN" altLang="en-US" b="1" dirty="0"/>
          </a:p>
        </p:txBody>
      </p:sp>
      <p:sp>
        <p:nvSpPr>
          <p:cNvPr id="109576" name="Text Box 8"/>
          <p:cNvSpPr txBox="1">
            <a:spLocks noChangeArrowheads="1"/>
          </p:cNvSpPr>
          <p:nvPr/>
        </p:nvSpPr>
        <p:spPr bwMode="auto">
          <a:xfrm>
            <a:off x="499507" y="2503823"/>
            <a:ext cx="8115576" cy="1426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dirty="0"/>
              <a:t>            </a:t>
            </a:r>
            <a:r>
              <a:rPr lang="zh-CN" altLang="en-US" b="1" dirty="0"/>
              <a:t>常常在仪器仪表中直接用光轧钢丝作轴。因为对于加工尺寸小（</a:t>
            </a:r>
            <a:r>
              <a:rPr lang="zh-CN" altLang="en-US" b="1" dirty="0">
                <a:latin typeface="宋体" panose="02010600030101010101" pitchFamily="2" charset="-122"/>
              </a:rPr>
              <a:t>≤</a:t>
            </a:r>
            <a:r>
              <a:rPr lang="en-US" altLang="zh-CN" b="1" dirty="0">
                <a:latin typeface="宋体" panose="02010600030101010101" pitchFamily="2" charset="-122"/>
              </a:rPr>
              <a:t>1m m</a:t>
            </a:r>
            <a:r>
              <a:rPr lang="zh-CN" altLang="en-US" b="1" dirty="0"/>
              <a:t>）的轴比加工同级孔困难，此时采用基轴制较经济。</a:t>
            </a:r>
            <a:endParaRPr lang="zh-CN" altLang="en-US" b="1" dirty="0"/>
          </a:p>
        </p:txBody>
      </p:sp>
      <p:sp>
        <p:nvSpPr>
          <p:cNvPr id="109577" name="Text Box 9"/>
          <p:cNvSpPr txBox="1">
            <a:spLocks noChangeArrowheads="1"/>
          </p:cNvSpPr>
          <p:nvPr/>
        </p:nvSpPr>
        <p:spPr bwMode="auto">
          <a:xfrm>
            <a:off x="692453" y="4253917"/>
            <a:ext cx="4651072" cy="201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30000"/>
              </a:lnSpc>
              <a:spcBef>
                <a:spcPct val="50000"/>
              </a:spcBef>
            </a:pPr>
            <a:r>
              <a:rPr lang="en-US" altLang="zh-CN" b="1" dirty="0"/>
              <a:t>        </a:t>
            </a:r>
            <a:r>
              <a:rPr lang="zh-CN" altLang="en-US" b="1" dirty="0"/>
              <a:t>常常应用于</a:t>
            </a:r>
            <a:r>
              <a:rPr lang="zh-CN" altLang="en-US" b="1" dirty="0">
                <a:solidFill>
                  <a:srgbClr val="FF0000"/>
                </a:solidFill>
              </a:rPr>
              <a:t>一轴与公称尺寸相同的多孔</a:t>
            </a:r>
            <a:r>
              <a:rPr lang="zh-CN" altLang="en-US" b="1" dirty="0"/>
              <a:t>配合，且</a:t>
            </a:r>
            <a:r>
              <a:rPr lang="zh-CN" altLang="en-US" b="1" dirty="0">
                <a:solidFill>
                  <a:srgbClr val="FF0000"/>
                </a:solidFill>
              </a:rPr>
              <a:t>配合性质要求不同</a:t>
            </a:r>
            <a:r>
              <a:rPr lang="zh-CN" altLang="en-US" b="1" dirty="0"/>
              <a:t>的情况，此时采用基轴制如图</a:t>
            </a:r>
            <a:r>
              <a:rPr lang="en-US" altLang="zh-CN" b="1" dirty="0"/>
              <a:t>3.15</a:t>
            </a:r>
            <a:r>
              <a:rPr lang="zh-CN" altLang="en-US" b="1" dirty="0"/>
              <a:t>（</a:t>
            </a:r>
            <a:r>
              <a:rPr lang="en-US" altLang="zh-CN" b="1" dirty="0"/>
              <a:t>a</a:t>
            </a:r>
            <a:r>
              <a:rPr lang="zh-CN" altLang="en-US" b="1" dirty="0"/>
              <a:t>）所示。</a:t>
            </a:r>
            <a:endParaRPr lang="zh-CN" altLang="en-US" b="1" dirty="0"/>
          </a:p>
        </p:txBody>
      </p:sp>
      <p:sp>
        <p:nvSpPr>
          <p:cNvPr id="109578" name="Text Box 10"/>
          <p:cNvSpPr txBox="1">
            <a:spLocks noChangeArrowheads="1"/>
          </p:cNvSpPr>
          <p:nvPr/>
        </p:nvSpPr>
        <p:spPr bwMode="auto">
          <a:xfrm>
            <a:off x="1065659" y="3847190"/>
            <a:ext cx="3734629"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a:t>
            </a:r>
            <a:r>
              <a:rPr lang="en-US" altLang="zh-CN" b="1" dirty="0"/>
              <a:t>3</a:t>
            </a:r>
            <a:r>
              <a:rPr lang="zh-CN" altLang="en-US" b="1" dirty="0"/>
              <a:t>）结构上的需要 </a:t>
            </a:r>
            <a:endParaRPr lang="zh-CN" altLang="en-US" b="1" dirty="0"/>
          </a:p>
        </p:txBody>
      </p:sp>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27374" y="3462338"/>
            <a:ext cx="3507051" cy="2736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Oval 17"/>
          <p:cNvSpPr>
            <a:spLocks noChangeArrowheads="1"/>
          </p:cNvSpPr>
          <p:nvPr/>
        </p:nvSpPr>
        <p:spPr bwMode="auto">
          <a:xfrm>
            <a:off x="5141444" y="4293398"/>
            <a:ext cx="945031" cy="537104"/>
          </a:xfrm>
          <a:prstGeom prst="ellipse">
            <a:avLst/>
          </a:prstGeom>
          <a:noFill/>
          <a:ln w="381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Oval 16"/>
          <p:cNvSpPr>
            <a:spLocks noChangeArrowheads="1"/>
          </p:cNvSpPr>
          <p:nvPr/>
        </p:nvSpPr>
        <p:spPr bwMode="auto">
          <a:xfrm rot="16200000">
            <a:off x="6561271" y="4258014"/>
            <a:ext cx="839256" cy="607872"/>
          </a:xfrm>
          <a:prstGeom prst="ellipse">
            <a:avLst/>
          </a:prstGeom>
          <a:noFill/>
          <a:ln w="381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Oval 18"/>
          <p:cNvSpPr>
            <a:spLocks noChangeArrowheads="1"/>
          </p:cNvSpPr>
          <p:nvPr/>
        </p:nvSpPr>
        <p:spPr bwMode="auto">
          <a:xfrm>
            <a:off x="7871838" y="4077027"/>
            <a:ext cx="862587" cy="432741"/>
          </a:xfrm>
          <a:prstGeom prst="ellipse">
            <a:avLst/>
          </a:prstGeom>
          <a:noFill/>
          <a:ln w="381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9572">
                                            <p:txEl>
                                              <p:pRg st="0" end="0"/>
                                            </p:txEl>
                                          </p:spTgt>
                                        </p:tgtEl>
                                        <p:attrNameLst>
                                          <p:attrName>style.visibility</p:attrName>
                                        </p:attrNameLst>
                                      </p:cBhvr>
                                      <p:to>
                                        <p:strVal val="visible"/>
                                      </p:to>
                                    </p:set>
                                    <p:animEffect transition="in" filter="wipe(left)">
                                      <p:cBhvr>
                                        <p:cTn id="7" dur="300"/>
                                        <p:tgtEl>
                                          <p:spTgt spid="1095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9573">
                                            <p:txEl>
                                              <p:pRg st="0" end="0"/>
                                            </p:txEl>
                                          </p:spTgt>
                                        </p:tgtEl>
                                        <p:attrNameLst>
                                          <p:attrName>style.visibility</p:attrName>
                                        </p:attrNameLst>
                                      </p:cBhvr>
                                      <p:to>
                                        <p:strVal val="visible"/>
                                      </p:to>
                                    </p:set>
                                    <p:animEffect transition="in" filter="wipe(left)">
                                      <p:cBhvr>
                                        <p:cTn id="12" dur="300"/>
                                        <p:tgtEl>
                                          <p:spTgt spid="10957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9575"/>
                                        </p:tgtEl>
                                        <p:attrNameLst>
                                          <p:attrName>style.visibility</p:attrName>
                                        </p:attrNameLst>
                                      </p:cBhvr>
                                      <p:to>
                                        <p:strVal val="visible"/>
                                      </p:to>
                                    </p:set>
                                    <p:animEffect transition="in" filter="wipe(left)">
                                      <p:cBhvr>
                                        <p:cTn id="17" dur="300"/>
                                        <p:tgtEl>
                                          <p:spTgt spid="1095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9574">
                                            <p:txEl>
                                              <p:pRg st="0" end="0"/>
                                            </p:txEl>
                                          </p:spTgt>
                                        </p:tgtEl>
                                        <p:attrNameLst>
                                          <p:attrName>style.visibility</p:attrName>
                                        </p:attrNameLst>
                                      </p:cBhvr>
                                      <p:to>
                                        <p:strVal val="visible"/>
                                      </p:to>
                                    </p:set>
                                    <p:animEffect transition="in" filter="wipe(left)">
                                      <p:cBhvr>
                                        <p:cTn id="22" dur="300"/>
                                        <p:tgtEl>
                                          <p:spTgt spid="10957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09576"/>
                                        </p:tgtEl>
                                        <p:attrNameLst>
                                          <p:attrName>style.visibility</p:attrName>
                                        </p:attrNameLst>
                                      </p:cBhvr>
                                      <p:to>
                                        <p:strVal val="visible"/>
                                      </p:to>
                                    </p:set>
                                    <p:animEffect transition="in" filter="wipe(left)">
                                      <p:cBhvr>
                                        <p:cTn id="27" dur="300"/>
                                        <p:tgtEl>
                                          <p:spTgt spid="10957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09578">
                                            <p:txEl>
                                              <p:pRg st="0" end="0"/>
                                            </p:txEl>
                                          </p:spTgt>
                                        </p:tgtEl>
                                        <p:attrNameLst>
                                          <p:attrName>style.visibility</p:attrName>
                                        </p:attrNameLst>
                                      </p:cBhvr>
                                      <p:to>
                                        <p:strVal val="visible"/>
                                      </p:to>
                                    </p:set>
                                    <p:animEffect transition="in" filter="wipe(left)">
                                      <p:cBhvr>
                                        <p:cTn id="32" dur="300"/>
                                        <p:tgtEl>
                                          <p:spTgt spid="10957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09577"/>
                                        </p:tgtEl>
                                        <p:attrNameLst>
                                          <p:attrName>style.visibility</p:attrName>
                                        </p:attrNameLst>
                                      </p:cBhvr>
                                      <p:to>
                                        <p:strVal val="visible"/>
                                      </p:to>
                                    </p:set>
                                    <p:animEffect transition="in" filter="wipe(left)">
                                      <p:cBhvr>
                                        <p:cTn id="37" dur="300"/>
                                        <p:tgtEl>
                                          <p:spTgt spid="10957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82946"/>
                                        </p:tgtEl>
                                        <p:attrNameLst>
                                          <p:attrName>style.visibility</p:attrName>
                                        </p:attrNameLst>
                                      </p:cBhvr>
                                      <p:to>
                                        <p:strVal val="visible"/>
                                      </p:to>
                                    </p:set>
                                    <p:anim calcmode="lin" valueType="num">
                                      <p:cBhvr additive="base">
                                        <p:cTn id="42" dur="500" fill="hold"/>
                                        <p:tgtEl>
                                          <p:spTgt spid="82946"/>
                                        </p:tgtEl>
                                        <p:attrNameLst>
                                          <p:attrName>ppt_x</p:attrName>
                                        </p:attrNameLst>
                                      </p:cBhvr>
                                      <p:tavLst>
                                        <p:tav tm="0">
                                          <p:val>
                                            <p:strVal val="#ppt_x"/>
                                          </p:val>
                                        </p:tav>
                                        <p:tav tm="100000">
                                          <p:val>
                                            <p:strVal val="#ppt_x"/>
                                          </p:val>
                                        </p:tav>
                                      </p:tavLst>
                                    </p:anim>
                                    <p:anim calcmode="lin" valueType="num">
                                      <p:cBhvr additive="base">
                                        <p:cTn id="43" dur="500" fill="hold"/>
                                        <p:tgtEl>
                                          <p:spTgt spid="8294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2"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right)">
                                      <p:cBhvr>
                                        <p:cTn id="5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autoUpdateAnimBg="0" build="p"/>
      <p:bldP spid="109573" grpId="0" autoUpdateAnimBg="0" build="p"/>
      <p:bldP spid="109574" grpId="0" autoUpdateAnimBg="0" build="p"/>
      <p:bldP spid="109575" grpId="0" autoUpdateAnimBg="0"/>
      <p:bldP spid="109576" grpId="0" autoUpdateAnimBg="0"/>
      <p:bldP spid="109577" grpId="0" autoUpdateAnimBg="0"/>
      <p:bldP spid="109578" grpId="0" autoUpdateAnimBg="0" build="p"/>
      <p:bldP spid="20" grpId="0" animBg="1"/>
      <p:bldP spid="21" grpId="0" animBg="1"/>
      <p:bldP spid="2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矩形 2"/>
          <p:cNvSpPr/>
          <p:nvPr/>
        </p:nvSpPr>
        <p:spPr>
          <a:xfrm>
            <a:off x="896261" y="148339"/>
            <a:ext cx="7786086" cy="1015663"/>
          </a:xfrm>
          <a:prstGeom prst="rect">
            <a:avLst/>
          </a:prstGeom>
        </p:spPr>
        <p:txBody>
          <a:bodyPr wrap="square">
            <a:spAutoFit/>
          </a:bodyPr>
          <a:lstStyle/>
          <a:p>
            <a:r>
              <a:rPr lang="zh-CN" altLang="en-US" dirty="0" smtClean="0"/>
              <a:t>        </a:t>
            </a:r>
            <a:r>
              <a:rPr lang="zh-CN" altLang="en-US" b="1" dirty="0" smtClean="0"/>
              <a:t>表</a:t>
            </a:r>
            <a:r>
              <a:rPr lang="en-US" altLang="zh-CN" b="1" dirty="0"/>
              <a:t>3. 15 </a:t>
            </a:r>
            <a:r>
              <a:rPr lang="zh-CN" altLang="en-US" b="1" dirty="0"/>
              <a:t>和表</a:t>
            </a:r>
            <a:r>
              <a:rPr lang="en-US" altLang="zh-CN" b="1" dirty="0"/>
              <a:t>3. 16 </a:t>
            </a:r>
            <a:r>
              <a:rPr lang="zh-CN" altLang="en-US" b="1" dirty="0"/>
              <a:t>给出了在车间条件下</a:t>
            </a:r>
            <a:r>
              <a:rPr lang="en-US" altLang="zh-CN" b="1" dirty="0"/>
              <a:t>,</a:t>
            </a:r>
            <a:r>
              <a:rPr lang="zh-CN" altLang="en-US" b="1" dirty="0"/>
              <a:t>常用的千分尺、游标卡尺和比较仪的</a:t>
            </a:r>
            <a:r>
              <a:rPr lang="zh-CN" altLang="en-US" b="1" dirty="0" smtClean="0"/>
              <a:t>不确定度</a:t>
            </a:r>
            <a:r>
              <a:rPr lang="zh-CN" altLang="en-US" b="1" dirty="0"/>
              <a:t>。在选择计量器具时</a:t>
            </a:r>
            <a:r>
              <a:rPr lang="en-US" altLang="zh-CN" b="1" dirty="0"/>
              <a:t>,</a:t>
            </a:r>
            <a:r>
              <a:rPr lang="zh-CN" altLang="en-US" b="1" dirty="0"/>
              <a:t>所选用的计量器具的不确定度应小于或等于计量器具</a:t>
            </a:r>
            <a:r>
              <a:rPr lang="zh-CN" altLang="en-US" b="1" dirty="0" smtClean="0"/>
              <a:t>不确定度允许</a:t>
            </a:r>
            <a:r>
              <a:rPr lang="zh-CN" altLang="en-US" b="1" dirty="0"/>
              <a:t>值</a:t>
            </a:r>
            <a:r>
              <a:rPr lang="en-US" altLang="zh-CN" b="1" dirty="0"/>
              <a:t>(</a:t>
            </a:r>
            <a:r>
              <a:rPr lang="en-US" altLang="zh-CN" b="1" i="1" dirty="0"/>
              <a:t>u</a:t>
            </a:r>
            <a:r>
              <a:rPr lang="en-US" altLang="zh-CN" b="1" baseline="-25000" dirty="0"/>
              <a:t>1</a:t>
            </a:r>
            <a:r>
              <a:rPr lang="en-US" altLang="zh-CN" b="1" dirty="0"/>
              <a:t>)</a:t>
            </a:r>
            <a:r>
              <a:rPr lang="zh-CN" altLang="en-US" b="1" dirty="0" smtClean="0"/>
              <a:t>。</a:t>
            </a:r>
            <a:endParaRPr lang="zh-CN" altLang="en-US" b="1" dirty="0"/>
          </a:p>
        </p:txBody>
      </p:sp>
      <p:grpSp>
        <p:nvGrpSpPr>
          <p:cNvPr id="5" name="组合 4"/>
          <p:cNvGrpSpPr/>
          <p:nvPr/>
        </p:nvGrpSpPr>
        <p:grpSpPr>
          <a:xfrm>
            <a:off x="1390789" y="1164002"/>
            <a:ext cx="6617742" cy="2300287"/>
            <a:chOff x="1390789" y="1261660"/>
            <a:chExt cx="6617742" cy="2300287"/>
          </a:xfrm>
        </p:grpSpPr>
        <p:pic>
          <p:nvPicPr>
            <p:cNvPr id="8806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90789" y="1261660"/>
              <a:ext cx="6467475"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0106" y="3304772"/>
              <a:ext cx="644842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 name="组合 3"/>
          <p:cNvGrpSpPr/>
          <p:nvPr/>
        </p:nvGrpSpPr>
        <p:grpSpPr>
          <a:xfrm>
            <a:off x="1511494" y="3544478"/>
            <a:ext cx="6456912" cy="3185582"/>
            <a:chOff x="1435813" y="3668770"/>
            <a:chExt cx="6456912" cy="3185582"/>
          </a:xfrm>
        </p:grpSpPr>
        <p:pic>
          <p:nvPicPr>
            <p:cNvPr id="880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813" y="3668770"/>
              <a:ext cx="6448425"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7175" y="6282852"/>
              <a:ext cx="63055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EDBB3F3D-0EA0-4085-B12C-154FFA7E34CD}" type="slidenum">
              <a:rPr lang="en-US" altLang="zh-CN" sz="2100">
                <a:solidFill>
                  <a:srgbClr val="0000FF"/>
                </a:solidFill>
              </a:rPr>
            </a:fld>
            <a:endParaRPr lang="en-US" altLang="zh-CN" sz="2100">
              <a:solidFill>
                <a:srgbClr val="0000FF"/>
              </a:solidFill>
            </a:endParaRPr>
          </a:p>
        </p:txBody>
      </p:sp>
      <p:sp>
        <p:nvSpPr>
          <p:cNvPr id="64523" name="Text Box 11"/>
          <p:cNvSpPr txBox="1">
            <a:spLocks noChangeArrowheads="1"/>
          </p:cNvSpPr>
          <p:nvPr/>
        </p:nvSpPr>
        <p:spPr bwMode="auto">
          <a:xfrm>
            <a:off x="1108057" y="1038910"/>
            <a:ext cx="1049217"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smtClean="0"/>
              <a:t>解</a:t>
            </a:r>
            <a:r>
              <a:rPr lang="en-US" altLang="zh-CN" sz="2000" b="1" dirty="0" smtClean="0"/>
              <a:t>:</a:t>
            </a:r>
            <a:endParaRPr lang="zh-CN" altLang="en-US" sz="2000" b="1" dirty="0"/>
          </a:p>
        </p:txBody>
      </p:sp>
      <p:sp>
        <p:nvSpPr>
          <p:cNvPr id="64531" name="Text Box 19"/>
          <p:cNvSpPr txBox="1">
            <a:spLocks noChangeArrowheads="1"/>
          </p:cNvSpPr>
          <p:nvPr/>
        </p:nvSpPr>
        <p:spPr bwMode="auto">
          <a:xfrm>
            <a:off x="850863" y="5186576"/>
            <a:ext cx="463094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其尺寸公差带图见图</a:t>
            </a:r>
            <a:r>
              <a:rPr lang="en-US" altLang="zh-CN" sz="2000" b="1" dirty="0" smtClean="0"/>
              <a:t>3.27</a:t>
            </a:r>
            <a:r>
              <a:rPr lang="zh-CN" altLang="en-US" sz="2000" b="1" dirty="0" smtClean="0"/>
              <a:t>所</a:t>
            </a:r>
            <a:r>
              <a:rPr lang="zh-CN" altLang="en-US" sz="2000" b="1" dirty="0"/>
              <a:t>示。</a:t>
            </a:r>
            <a:endParaRPr lang="zh-CN" altLang="en-US" sz="2000" b="1" dirty="0"/>
          </a:p>
        </p:txBody>
      </p:sp>
      <p:sp>
        <p:nvSpPr>
          <p:cNvPr id="64532" name="Text Box 20"/>
          <p:cNvSpPr txBox="1">
            <a:spLocks noChangeArrowheads="1"/>
          </p:cNvSpPr>
          <p:nvPr/>
        </p:nvSpPr>
        <p:spPr bwMode="auto">
          <a:xfrm>
            <a:off x="1343981" y="1060632"/>
            <a:ext cx="3709360"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1</a:t>
            </a:r>
            <a:r>
              <a:rPr lang="zh-CN" altLang="en-US" sz="2000" b="1" dirty="0"/>
              <a:t>）由表</a:t>
            </a:r>
            <a:r>
              <a:rPr lang="en-US" altLang="zh-CN" sz="2000" b="1" dirty="0"/>
              <a:t>3.2</a:t>
            </a:r>
            <a:r>
              <a:rPr lang="zh-CN" altLang="en-US" sz="2000" b="1" dirty="0"/>
              <a:t>和表</a:t>
            </a:r>
            <a:r>
              <a:rPr lang="en-US" altLang="zh-CN" sz="2000" b="1" dirty="0"/>
              <a:t>3.4</a:t>
            </a:r>
            <a:r>
              <a:rPr lang="zh-CN" altLang="en-US" sz="2000" b="1" dirty="0"/>
              <a:t>查得</a:t>
            </a:r>
            <a:endParaRPr lang="zh-CN" altLang="en-US" sz="2000" b="1" dirty="0"/>
          </a:p>
        </p:txBody>
      </p:sp>
      <p:pic>
        <p:nvPicPr>
          <p:cNvPr id="58893" name="Picture 5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0136" y="304800"/>
            <a:ext cx="78771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895" name="Picture 5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1066" y="1443398"/>
            <a:ext cx="2358954" cy="447032"/>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084" name="Picture 7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19" y="2203753"/>
            <a:ext cx="3951955" cy="2833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bwMode="auto">
          <a:xfrm>
            <a:off x="4193951" y="4757831"/>
            <a:ext cx="344603" cy="27057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59085" name="Picture 7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3340" y="2212175"/>
            <a:ext cx="4410255" cy="3300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矩形 25"/>
          <p:cNvSpPr/>
          <p:nvPr/>
        </p:nvSpPr>
        <p:spPr bwMode="auto">
          <a:xfrm>
            <a:off x="7408256" y="5188840"/>
            <a:ext cx="470723" cy="25745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 name="TextBox 1"/>
          <p:cNvSpPr txBox="1"/>
          <p:nvPr/>
        </p:nvSpPr>
        <p:spPr>
          <a:xfrm>
            <a:off x="1343981" y="1543175"/>
            <a:ext cx="2352582" cy="400110"/>
          </a:xfrm>
          <a:prstGeom prst="rect">
            <a:avLst/>
          </a:prstGeom>
          <a:noFill/>
        </p:spPr>
        <p:txBody>
          <a:bodyPr wrap="square" rtlCol="0">
            <a:spAutoFit/>
          </a:bodyPr>
          <a:lstStyle/>
          <a:p>
            <a:r>
              <a:rPr lang="en-US" altLang="zh-CN" b="1" dirty="0" smtClean="0"/>
              <a:t>IT9= 0.062</a:t>
            </a:r>
            <a:endParaRPr lang="zh-CN" altLang="en-US" b="1" dirty="0"/>
          </a:p>
        </p:txBody>
      </p:sp>
      <p:sp>
        <p:nvSpPr>
          <p:cNvPr id="28" name="TextBox 27"/>
          <p:cNvSpPr txBox="1"/>
          <p:nvPr/>
        </p:nvSpPr>
        <p:spPr>
          <a:xfrm>
            <a:off x="2804574" y="1534297"/>
            <a:ext cx="1561678" cy="400110"/>
          </a:xfrm>
          <a:prstGeom prst="rect">
            <a:avLst/>
          </a:prstGeom>
          <a:noFill/>
        </p:spPr>
        <p:txBody>
          <a:bodyPr wrap="square" rtlCol="0">
            <a:spAutoFit/>
          </a:bodyPr>
          <a:lstStyle/>
          <a:p>
            <a:r>
              <a:rPr lang="en-US" altLang="zh-CN" b="1" i="1" dirty="0" err="1" smtClean="0"/>
              <a:t>es</a:t>
            </a:r>
            <a:r>
              <a:rPr lang="en-US" altLang="zh-CN" b="1" dirty="0" smtClean="0"/>
              <a:t>= 0.050</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8893"/>
                                        </p:tgtEl>
                                        <p:attrNameLst>
                                          <p:attrName>style.visibility</p:attrName>
                                        </p:attrNameLst>
                                      </p:cBhvr>
                                      <p:to>
                                        <p:strVal val="visible"/>
                                      </p:to>
                                    </p:set>
                                    <p:animEffect transition="in" filter="wipe(left)">
                                      <p:cBhvr>
                                        <p:cTn id="7" dur="500"/>
                                        <p:tgtEl>
                                          <p:spTgt spid="5889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23"/>
                                        </p:tgtEl>
                                        <p:attrNameLst>
                                          <p:attrName>style.visibility</p:attrName>
                                        </p:attrNameLst>
                                      </p:cBhvr>
                                      <p:to>
                                        <p:strVal val="visible"/>
                                      </p:to>
                                    </p:set>
                                    <p:animEffect transition="in" filter="wipe(left)">
                                      <p:cBhvr>
                                        <p:cTn id="12" dur="300"/>
                                        <p:tgtEl>
                                          <p:spTgt spid="645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4532"/>
                                        </p:tgtEl>
                                        <p:attrNameLst>
                                          <p:attrName>style.visibility</p:attrName>
                                        </p:attrNameLst>
                                      </p:cBhvr>
                                      <p:to>
                                        <p:strVal val="visible"/>
                                      </p:to>
                                    </p:set>
                                    <p:animEffect transition="in" filter="wipe(left)">
                                      <p:cBhvr>
                                        <p:cTn id="17" dur="300"/>
                                        <p:tgtEl>
                                          <p:spTgt spid="645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8895"/>
                                        </p:tgtEl>
                                        <p:attrNameLst>
                                          <p:attrName>style.visibility</p:attrName>
                                        </p:attrNameLst>
                                      </p:cBhvr>
                                      <p:to>
                                        <p:strVal val="visible"/>
                                      </p:to>
                                    </p:set>
                                    <p:animEffect transition="in" filter="wipe(left)">
                                      <p:cBhvr>
                                        <p:cTn id="22" dur="500"/>
                                        <p:tgtEl>
                                          <p:spTgt spid="5889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4531"/>
                                        </p:tgtEl>
                                        <p:attrNameLst>
                                          <p:attrName>style.visibility</p:attrName>
                                        </p:attrNameLst>
                                      </p:cBhvr>
                                      <p:to>
                                        <p:strVal val="visible"/>
                                      </p:to>
                                    </p:set>
                                    <p:animEffect transition="in" filter="wipe(left)">
                                      <p:cBhvr>
                                        <p:cTn id="27" dur="300"/>
                                        <p:tgtEl>
                                          <p:spTgt spid="645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3" grpId="0" autoUpdateAnimBg="0"/>
      <p:bldP spid="64531" grpId="0" autoUpdateAnimBg="0"/>
      <p:bldP spid="64532" grpId="0" autoUpdateAnimBg="0"/>
      <p:bldP spid="24" grpId="0" animBg="1"/>
      <p:bldP spid="2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10" name="矩形 9"/>
          <p:cNvSpPr/>
          <p:nvPr/>
        </p:nvSpPr>
        <p:spPr>
          <a:xfrm>
            <a:off x="540626" y="370316"/>
            <a:ext cx="8390300" cy="707886"/>
          </a:xfrm>
          <a:prstGeom prst="rect">
            <a:avLst/>
          </a:prstGeom>
        </p:spPr>
        <p:txBody>
          <a:bodyPr wrap="square">
            <a:spAutoFit/>
          </a:bodyPr>
          <a:lstStyle/>
          <a:p>
            <a:r>
              <a:rPr lang="en-US" altLang="zh-CN" dirty="0" smtClean="0"/>
              <a:t>        (</a:t>
            </a:r>
            <a:r>
              <a:rPr lang="en-US" altLang="zh-CN" b="1" dirty="0"/>
              <a:t>2) </a:t>
            </a:r>
            <a:r>
              <a:rPr lang="zh-CN" altLang="en-US" b="1" dirty="0"/>
              <a:t>由表</a:t>
            </a:r>
            <a:r>
              <a:rPr lang="en-US" altLang="zh-CN" b="1" dirty="0"/>
              <a:t>3. 14 </a:t>
            </a:r>
            <a:r>
              <a:rPr lang="zh-CN" altLang="en-US" b="1" dirty="0"/>
              <a:t>中查得安全裕度</a:t>
            </a:r>
            <a:r>
              <a:rPr lang="en-US" altLang="zh-CN" b="1" i="1" dirty="0"/>
              <a:t>A </a:t>
            </a:r>
            <a:r>
              <a:rPr lang="en-US" altLang="zh-CN" b="1" dirty="0"/>
              <a:t>= 6. 2 </a:t>
            </a:r>
            <a:r>
              <a:rPr lang="zh-CN" altLang="en-US" b="1" dirty="0">
                <a:latin typeface="Algerian" panose="04020705040A02060702"/>
              </a:rPr>
              <a:t>µ</a:t>
            </a:r>
            <a:r>
              <a:rPr lang="en-US" altLang="zh-CN" b="1" dirty="0" smtClean="0"/>
              <a:t>m</a:t>
            </a:r>
            <a:r>
              <a:rPr lang="en-US" altLang="zh-CN" b="1" dirty="0"/>
              <a:t>,</a:t>
            </a:r>
            <a:r>
              <a:rPr lang="zh-CN" altLang="en-US" b="1" dirty="0"/>
              <a:t>因为此零件尺寸遵守包容要求</a:t>
            </a:r>
            <a:r>
              <a:rPr lang="en-US" altLang="zh-CN" b="1" dirty="0"/>
              <a:t>,</a:t>
            </a:r>
            <a:r>
              <a:rPr lang="zh-CN" altLang="en-US" b="1" dirty="0"/>
              <a:t>应按照</a:t>
            </a:r>
            <a:r>
              <a:rPr lang="zh-CN" altLang="en-US" b="1" dirty="0" smtClean="0"/>
              <a:t>内缩</a:t>
            </a:r>
            <a:r>
              <a:rPr lang="zh-CN" altLang="en-US" b="1" dirty="0"/>
              <a:t>方式</a:t>
            </a:r>
            <a:r>
              <a:rPr lang="en-US" altLang="zh-CN" b="1" dirty="0"/>
              <a:t>(</a:t>
            </a:r>
            <a:r>
              <a:rPr lang="zh-CN" altLang="en-US" b="1" dirty="0"/>
              <a:t>双向内缩</a:t>
            </a:r>
            <a:r>
              <a:rPr lang="en-US" altLang="zh-CN" b="1" dirty="0"/>
              <a:t>) </a:t>
            </a:r>
            <a:r>
              <a:rPr lang="zh-CN" altLang="en-US" b="1" dirty="0"/>
              <a:t>的原则确定验收极限</a:t>
            </a:r>
            <a:r>
              <a:rPr lang="en-US" altLang="zh-CN" b="1" dirty="0"/>
              <a:t>,</a:t>
            </a:r>
            <a:r>
              <a:rPr lang="zh-CN" altLang="en-US" b="1" dirty="0"/>
              <a:t>如图</a:t>
            </a:r>
            <a:r>
              <a:rPr lang="en-US" altLang="zh-CN" b="1" dirty="0"/>
              <a:t>3. 27 </a:t>
            </a:r>
            <a:r>
              <a:rPr lang="zh-CN" altLang="en-US" b="1" dirty="0"/>
              <a:t>所示</a:t>
            </a:r>
            <a:r>
              <a:rPr lang="en-US" altLang="zh-CN" b="1" dirty="0"/>
              <a:t>,</a:t>
            </a:r>
            <a:r>
              <a:rPr lang="zh-CN" altLang="en-US" b="1" dirty="0"/>
              <a:t>则</a:t>
            </a:r>
            <a:endParaRPr lang="zh-CN" altLang="en-US" b="1" dirty="0"/>
          </a:p>
        </p:txBody>
      </p:sp>
      <p:sp>
        <p:nvSpPr>
          <p:cNvPr id="11" name="矩形 10"/>
          <p:cNvSpPr/>
          <p:nvPr/>
        </p:nvSpPr>
        <p:spPr>
          <a:xfrm>
            <a:off x="540626" y="1699984"/>
            <a:ext cx="6206404" cy="400110"/>
          </a:xfrm>
          <a:prstGeom prst="rect">
            <a:avLst/>
          </a:prstGeom>
        </p:spPr>
        <p:txBody>
          <a:bodyPr wrap="square">
            <a:spAutoFit/>
          </a:bodyPr>
          <a:lstStyle/>
          <a:p>
            <a:r>
              <a:rPr lang="zh-CN" altLang="en-US" b="1" dirty="0" smtClean="0"/>
              <a:t>下</a:t>
            </a:r>
            <a:r>
              <a:rPr lang="zh-CN" altLang="en-US" b="1" dirty="0"/>
              <a:t>验收</a:t>
            </a:r>
            <a:r>
              <a:rPr lang="zh-CN" altLang="en-US" b="1" dirty="0" smtClean="0"/>
              <a:t>极限</a:t>
            </a:r>
            <a:r>
              <a:rPr lang="en-US" altLang="zh-CN" b="1" dirty="0" smtClean="0"/>
              <a:t>= </a:t>
            </a:r>
            <a:r>
              <a:rPr lang="el-GR" altLang="zh-CN" b="1" i="1" dirty="0">
                <a:latin typeface="Times New Roman" panose="02020603050405020304"/>
                <a:cs typeface="Times New Roman" panose="02020603050405020304"/>
              </a:rPr>
              <a:t>ϕ </a:t>
            </a:r>
            <a:r>
              <a:rPr lang="en-US" altLang="zh-CN" b="1" dirty="0" smtClean="0"/>
              <a:t>35 </a:t>
            </a:r>
            <a:r>
              <a:rPr lang="en-US" altLang="zh-CN" b="1" dirty="0"/>
              <a:t>- 0. 112 + 0. 006 2 = </a:t>
            </a:r>
            <a:r>
              <a:rPr lang="el-GR" altLang="zh-CN" b="1" i="1" dirty="0">
                <a:latin typeface="Times New Roman" panose="02020603050405020304"/>
                <a:cs typeface="Times New Roman" panose="02020603050405020304"/>
              </a:rPr>
              <a:t>ϕ </a:t>
            </a:r>
            <a:r>
              <a:rPr lang="en-US" altLang="zh-CN" b="1" dirty="0" smtClean="0"/>
              <a:t>34</a:t>
            </a:r>
            <a:r>
              <a:rPr lang="en-US" altLang="zh-CN" b="1" dirty="0"/>
              <a:t>. 894 2 mm</a:t>
            </a:r>
            <a:endParaRPr lang="zh-CN" altLang="en-US" b="1" dirty="0"/>
          </a:p>
        </p:txBody>
      </p:sp>
      <p:pic>
        <p:nvPicPr>
          <p:cNvPr id="87048"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35208" y="1204451"/>
            <a:ext cx="2824209" cy="3587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直接箭头连接符 14"/>
          <p:cNvCxnSpPr/>
          <p:nvPr/>
        </p:nvCxnSpPr>
        <p:spPr bwMode="auto">
          <a:xfrm flipV="1">
            <a:off x="9064096" y="2153362"/>
            <a:ext cx="0" cy="1565784"/>
          </a:xfrm>
          <a:prstGeom prst="straightConnector1">
            <a:avLst/>
          </a:prstGeom>
          <a:solidFill>
            <a:schemeClr val="accent1"/>
          </a:solidFill>
          <a:ln w="3810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箭头连接符 15"/>
          <p:cNvCxnSpPr/>
          <p:nvPr/>
        </p:nvCxnSpPr>
        <p:spPr bwMode="auto">
          <a:xfrm flipV="1">
            <a:off x="8643146" y="2811962"/>
            <a:ext cx="0" cy="1423736"/>
          </a:xfrm>
          <a:prstGeom prst="straightConnector1">
            <a:avLst/>
          </a:prstGeom>
          <a:solidFill>
            <a:schemeClr val="accent1"/>
          </a:solidFill>
          <a:ln w="3810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矩形 11"/>
          <p:cNvSpPr/>
          <p:nvPr/>
        </p:nvSpPr>
        <p:spPr>
          <a:xfrm>
            <a:off x="540626" y="1252477"/>
            <a:ext cx="5922318" cy="400110"/>
          </a:xfrm>
          <a:prstGeom prst="rect">
            <a:avLst/>
          </a:prstGeom>
        </p:spPr>
        <p:txBody>
          <a:bodyPr wrap="square">
            <a:spAutoFit/>
          </a:bodyPr>
          <a:lstStyle/>
          <a:p>
            <a:r>
              <a:rPr lang="zh-CN" altLang="en-US" b="1" dirty="0" smtClean="0"/>
              <a:t>上验收极限</a:t>
            </a:r>
            <a:r>
              <a:rPr lang="en-US" altLang="zh-CN" b="1" dirty="0" smtClean="0"/>
              <a:t>= </a:t>
            </a:r>
            <a:r>
              <a:rPr lang="el-GR" altLang="zh-CN" b="1" i="1" dirty="0" smtClean="0">
                <a:latin typeface="Times New Roman" panose="02020603050405020304"/>
                <a:cs typeface="Times New Roman" panose="02020603050405020304"/>
              </a:rPr>
              <a:t>ϕ</a:t>
            </a:r>
            <a:r>
              <a:rPr lang="en-US" altLang="zh-CN" b="1" dirty="0" smtClean="0"/>
              <a:t>35 - 0. 050 - 0. 006 2 = </a:t>
            </a:r>
            <a:r>
              <a:rPr lang="el-GR" altLang="zh-CN" b="1" i="1" dirty="0" smtClean="0">
                <a:latin typeface="Times New Roman" panose="02020603050405020304"/>
                <a:cs typeface="Times New Roman" panose="02020603050405020304"/>
              </a:rPr>
              <a:t>ϕ</a:t>
            </a:r>
            <a:r>
              <a:rPr lang="en-US" altLang="zh-CN" b="1" dirty="0" smtClean="0"/>
              <a:t>34. 943 8 mm</a:t>
            </a:r>
            <a:endParaRPr lang="en-US" altLang="zh-CN" b="1" dirty="0"/>
          </a:p>
        </p:txBody>
      </p:sp>
      <p:pic>
        <p:nvPicPr>
          <p:cNvPr id="8704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281" y="2124453"/>
            <a:ext cx="5935918" cy="305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bwMode="auto">
          <a:xfrm>
            <a:off x="4259871" y="4935967"/>
            <a:ext cx="338764" cy="25745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24C515A4-702E-4960-AF27-8FC19BACB433}" type="slidenum">
              <a:rPr lang="en-US" altLang="zh-CN" sz="2100">
                <a:solidFill>
                  <a:srgbClr val="0000FF"/>
                </a:solidFill>
              </a:rPr>
            </a:fld>
            <a:endParaRPr lang="en-US" altLang="zh-CN" sz="2100">
              <a:solidFill>
                <a:srgbClr val="0000FF"/>
              </a:solidFill>
            </a:endParaRPr>
          </a:p>
        </p:txBody>
      </p:sp>
      <p:sp>
        <p:nvSpPr>
          <p:cNvPr id="2" name="矩形 1"/>
          <p:cNvSpPr/>
          <p:nvPr/>
        </p:nvSpPr>
        <p:spPr>
          <a:xfrm>
            <a:off x="807496" y="248963"/>
            <a:ext cx="7874863" cy="707886"/>
          </a:xfrm>
          <a:prstGeom prst="rect">
            <a:avLst/>
          </a:prstGeom>
        </p:spPr>
        <p:txBody>
          <a:bodyPr wrap="square">
            <a:spAutoFit/>
          </a:bodyPr>
          <a:lstStyle/>
          <a:p>
            <a:r>
              <a:rPr lang="en-US" altLang="zh-CN" b="1" dirty="0" smtClean="0"/>
              <a:t>         (</a:t>
            </a:r>
            <a:r>
              <a:rPr lang="en-US" altLang="zh-CN" b="1" dirty="0"/>
              <a:t>3) </a:t>
            </a:r>
            <a:r>
              <a:rPr lang="zh-CN" altLang="en-US" b="1" dirty="0"/>
              <a:t>由表</a:t>
            </a:r>
            <a:r>
              <a:rPr lang="en-US" altLang="zh-CN" b="1" dirty="0"/>
              <a:t>3. 14 </a:t>
            </a:r>
            <a:r>
              <a:rPr lang="zh-CN" altLang="en-US" b="1" dirty="0"/>
              <a:t>中按优先</a:t>
            </a:r>
            <a:r>
              <a:rPr lang="zh-CN" altLang="en-US" b="1" dirty="0" smtClean="0"/>
              <a:t>选用  </a:t>
            </a:r>
            <a:r>
              <a:rPr lang="en-US" altLang="zh-CN" b="1" dirty="0" smtClean="0"/>
              <a:t>I </a:t>
            </a:r>
            <a:r>
              <a:rPr lang="zh-CN" altLang="en-US" b="1" dirty="0" smtClean="0"/>
              <a:t>挡</a:t>
            </a:r>
            <a:r>
              <a:rPr lang="zh-CN" altLang="en-US" b="1" dirty="0"/>
              <a:t>的原则</a:t>
            </a:r>
            <a:r>
              <a:rPr lang="en-US" altLang="zh-CN" b="1" dirty="0"/>
              <a:t>,</a:t>
            </a:r>
            <a:r>
              <a:rPr lang="zh-CN" altLang="en-US" b="1" dirty="0"/>
              <a:t>查得计量器具测量不确定度允许</a:t>
            </a:r>
            <a:r>
              <a:rPr lang="zh-CN" altLang="en-US" b="1" dirty="0" smtClean="0"/>
              <a:t>值为</a:t>
            </a:r>
            <a:endParaRPr lang="zh-CN" altLang="en-US" b="1" dirty="0"/>
          </a:p>
        </p:txBody>
      </p:sp>
      <p:sp>
        <p:nvSpPr>
          <p:cNvPr id="6" name="矩形 5"/>
          <p:cNvSpPr/>
          <p:nvPr/>
        </p:nvSpPr>
        <p:spPr>
          <a:xfrm>
            <a:off x="2609164" y="583968"/>
            <a:ext cx="1989475" cy="461665"/>
          </a:xfrm>
          <a:prstGeom prst="rect">
            <a:avLst/>
          </a:prstGeom>
        </p:spPr>
        <p:txBody>
          <a:bodyPr wrap="square">
            <a:spAutoFit/>
          </a:bodyPr>
          <a:lstStyle/>
          <a:p>
            <a:r>
              <a:rPr lang="en-US" altLang="zh-CN" sz="2400" b="1" i="1" dirty="0">
                <a:solidFill>
                  <a:srgbClr val="FF0000"/>
                </a:solidFill>
              </a:rPr>
              <a:t>u</a:t>
            </a:r>
            <a:r>
              <a:rPr lang="en-US" altLang="zh-CN" sz="2400" b="1" baseline="-25000" dirty="0">
                <a:solidFill>
                  <a:srgbClr val="FF0000"/>
                </a:solidFill>
              </a:rPr>
              <a:t>1</a:t>
            </a:r>
            <a:r>
              <a:rPr lang="en-US" altLang="zh-CN" sz="2400" b="1" dirty="0">
                <a:solidFill>
                  <a:srgbClr val="FF0000"/>
                </a:solidFill>
              </a:rPr>
              <a:t> =5. 6 </a:t>
            </a:r>
            <a:r>
              <a:rPr lang="en-US" altLang="zh-CN" sz="2400" b="1" dirty="0">
                <a:solidFill>
                  <a:srgbClr val="FF0000"/>
                </a:solidFill>
                <a:latin typeface="Algerian" panose="04020705040A02060702"/>
              </a:rPr>
              <a:t>µ</a:t>
            </a:r>
            <a:r>
              <a:rPr lang="en-US" altLang="zh-CN" sz="2400" b="1" dirty="0">
                <a:solidFill>
                  <a:srgbClr val="FF0000"/>
                </a:solidFill>
              </a:rPr>
              <a:t>m</a:t>
            </a:r>
            <a:endParaRPr lang="zh-CN" altLang="en-US" sz="2400" dirty="0">
              <a:solidFill>
                <a:srgbClr val="FF0000"/>
              </a:solidFill>
            </a:endParaRPr>
          </a:p>
        </p:txBody>
      </p:sp>
      <p:pic>
        <p:nvPicPr>
          <p:cNvPr id="8"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7629" y="1294207"/>
            <a:ext cx="6974595" cy="305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直接连接符 8"/>
          <p:cNvCxnSpPr/>
          <p:nvPr/>
        </p:nvCxnSpPr>
        <p:spPr bwMode="auto">
          <a:xfrm>
            <a:off x="1648261" y="4345418"/>
            <a:ext cx="6306146"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Oval 26"/>
          <p:cNvSpPr>
            <a:spLocks noChangeArrowheads="1"/>
          </p:cNvSpPr>
          <p:nvPr/>
        </p:nvSpPr>
        <p:spPr bwMode="auto">
          <a:xfrm>
            <a:off x="5655077" y="4049912"/>
            <a:ext cx="684682" cy="360947"/>
          </a:xfrm>
          <a:prstGeom prst="ellipse">
            <a:avLst/>
          </a:prstGeom>
          <a:noFill/>
          <a:ln w="3810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A61B365B-FFB2-4A3E-BCAF-E6456FFEEFD9}" type="slidenum">
              <a:rPr lang="en-US" altLang="zh-CN" sz="2100">
                <a:solidFill>
                  <a:srgbClr val="0000FF"/>
                </a:solidFill>
              </a:rPr>
            </a:fld>
            <a:endParaRPr lang="en-US" altLang="zh-CN" sz="2100">
              <a:solidFill>
                <a:srgbClr val="0000FF"/>
              </a:solidFill>
            </a:endParaRPr>
          </a:p>
        </p:txBody>
      </p:sp>
      <p:pic>
        <p:nvPicPr>
          <p:cNvPr id="60730" name="Picture 31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14996" y="1585313"/>
            <a:ext cx="6885391" cy="493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805094" y="337757"/>
            <a:ext cx="7874864" cy="707886"/>
          </a:xfrm>
          <a:prstGeom prst="rect">
            <a:avLst/>
          </a:prstGeom>
        </p:spPr>
        <p:txBody>
          <a:bodyPr wrap="square">
            <a:spAutoFit/>
          </a:bodyPr>
          <a:lstStyle/>
          <a:p>
            <a:r>
              <a:rPr lang="zh-CN" altLang="en-US" b="1" dirty="0" smtClean="0"/>
              <a:t>          由</a:t>
            </a:r>
            <a:r>
              <a:rPr lang="zh-CN" altLang="en-US" b="1" dirty="0"/>
              <a:t>表</a:t>
            </a:r>
            <a:r>
              <a:rPr lang="en-US" altLang="zh-CN" b="1" dirty="0"/>
              <a:t>3. 15 </a:t>
            </a:r>
            <a:r>
              <a:rPr lang="zh-CN" altLang="en-US" b="1" dirty="0"/>
              <a:t>查得分度值为</a:t>
            </a:r>
            <a:r>
              <a:rPr lang="en-US" altLang="zh-CN" b="1" dirty="0"/>
              <a:t>0. 01 mm </a:t>
            </a:r>
            <a:r>
              <a:rPr lang="zh-CN" altLang="en-US" b="1" dirty="0"/>
              <a:t>的外径千分尺</a:t>
            </a:r>
            <a:r>
              <a:rPr lang="en-US" altLang="zh-CN" b="1" dirty="0"/>
              <a:t>,</a:t>
            </a:r>
            <a:r>
              <a:rPr lang="zh-CN" altLang="en-US" b="1" dirty="0"/>
              <a:t>在尺寸范围大于</a:t>
            </a:r>
            <a:r>
              <a:rPr lang="en-US" altLang="zh-CN" b="1" dirty="0"/>
              <a:t>0 ~ 50 mm</a:t>
            </a:r>
            <a:r>
              <a:rPr lang="zh-CN" altLang="en-US" b="1" dirty="0"/>
              <a:t>内</a:t>
            </a:r>
            <a:r>
              <a:rPr lang="en-US" altLang="zh-CN" b="1" dirty="0"/>
              <a:t>,</a:t>
            </a:r>
            <a:r>
              <a:rPr lang="zh-CN" altLang="en-US" b="1" dirty="0"/>
              <a:t>不确定度数值为</a:t>
            </a:r>
            <a:r>
              <a:rPr lang="en-US" altLang="zh-CN" b="1" dirty="0"/>
              <a:t>0. 004 mm</a:t>
            </a:r>
            <a:r>
              <a:rPr lang="zh-CN" altLang="en-US" b="1" dirty="0"/>
              <a:t>。</a:t>
            </a:r>
            <a:endParaRPr lang="en-US" altLang="zh-CN" b="1" dirty="0"/>
          </a:p>
        </p:txBody>
      </p:sp>
      <p:sp>
        <p:nvSpPr>
          <p:cNvPr id="10" name="矩形 9"/>
          <p:cNvSpPr/>
          <p:nvPr/>
        </p:nvSpPr>
        <p:spPr>
          <a:xfrm>
            <a:off x="1898640" y="1051994"/>
            <a:ext cx="5123518" cy="400110"/>
          </a:xfrm>
          <a:prstGeom prst="rect">
            <a:avLst/>
          </a:prstGeom>
        </p:spPr>
        <p:txBody>
          <a:bodyPr wrap="none">
            <a:spAutoFit/>
          </a:bodyPr>
          <a:lstStyle/>
          <a:p>
            <a:r>
              <a:rPr lang="zh-CN" altLang="en-US" b="1" dirty="0"/>
              <a:t>因</a:t>
            </a:r>
            <a:r>
              <a:rPr lang="en-US" altLang="zh-CN" b="1" dirty="0"/>
              <a:t>0. 004 &lt; </a:t>
            </a:r>
            <a:r>
              <a:rPr lang="en-US" altLang="zh-CN" b="1" i="1" dirty="0"/>
              <a:t>u</a:t>
            </a:r>
            <a:r>
              <a:rPr lang="en-US" altLang="zh-CN" b="1" baseline="-25000" dirty="0"/>
              <a:t>1</a:t>
            </a:r>
            <a:r>
              <a:rPr lang="en-US" altLang="zh-CN" b="1" dirty="0"/>
              <a:t> = 0. 005 6,</a:t>
            </a:r>
            <a:r>
              <a:rPr lang="zh-CN" altLang="en-US" b="1" dirty="0"/>
              <a:t>故可满足使用要求。</a:t>
            </a:r>
            <a:endParaRPr lang="zh-CN" altLang="en-US" dirty="0"/>
          </a:p>
        </p:txBody>
      </p:sp>
      <p:pic>
        <p:nvPicPr>
          <p:cNvPr id="87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392" y="2323544"/>
            <a:ext cx="7837691" cy="2674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圆角矩形 10"/>
          <p:cNvSpPr/>
          <p:nvPr/>
        </p:nvSpPr>
        <p:spPr bwMode="auto">
          <a:xfrm>
            <a:off x="2831242" y="2772036"/>
            <a:ext cx="1065320" cy="1222898"/>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0730"/>
                                        </p:tgtEl>
                                        <p:attrNameLst>
                                          <p:attrName>style.visibility</p:attrName>
                                        </p:attrNameLst>
                                      </p:cBhvr>
                                      <p:to>
                                        <p:strVal val="visible"/>
                                      </p:to>
                                    </p:set>
                                    <p:animEffect transition="in" filter="wipe(left)">
                                      <p:cBhvr>
                                        <p:cTn id="7" dur="500"/>
                                        <p:tgtEl>
                                          <p:spTgt spid="607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7CB7A06D-795F-4B53-9470-F8A02E7C73E6}" type="slidenum">
              <a:rPr lang="en-US" altLang="zh-CN" sz="2100">
                <a:solidFill>
                  <a:srgbClr val="0000FF"/>
                </a:solidFill>
              </a:rPr>
            </a:fld>
            <a:endParaRPr lang="en-US" altLang="zh-CN" sz="2100">
              <a:solidFill>
                <a:srgbClr val="0000FF"/>
              </a:solidFill>
            </a:endParaRPr>
          </a:p>
        </p:txBody>
      </p:sp>
      <p:sp>
        <p:nvSpPr>
          <p:cNvPr id="113674" name="Text Box 10"/>
          <p:cNvSpPr txBox="1">
            <a:spLocks noChangeArrowheads="1"/>
          </p:cNvSpPr>
          <p:nvPr/>
        </p:nvSpPr>
        <p:spPr bwMode="auto">
          <a:xfrm>
            <a:off x="1284227" y="1071723"/>
            <a:ext cx="4077758"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解：（</a:t>
            </a:r>
            <a:r>
              <a:rPr lang="en-US" altLang="zh-CN" b="1" dirty="0"/>
              <a:t>1</a:t>
            </a:r>
            <a:r>
              <a:rPr lang="zh-CN" altLang="en-US" b="1" dirty="0"/>
              <a:t>）画尺寸公差带</a:t>
            </a:r>
            <a:endParaRPr lang="zh-CN" altLang="en-US" b="1" dirty="0"/>
          </a:p>
        </p:txBody>
      </p:sp>
      <p:graphicFrame>
        <p:nvGraphicFramePr>
          <p:cNvPr id="113684" name="Object 20"/>
          <p:cNvGraphicFramePr>
            <a:graphicFrameLocks noChangeAspect="1"/>
          </p:cNvGraphicFramePr>
          <p:nvPr/>
        </p:nvGraphicFramePr>
        <p:xfrm>
          <a:off x="4120293" y="3083559"/>
          <a:ext cx="1465657" cy="437399"/>
        </p:xfrm>
        <a:graphic>
          <a:graphicData uri="http://schemas.openxmlformats.org/presentationml/2006/ole">
            <mc:AlternateContent xmlns:mc="http://schemas.openxmlformats.org/markup-compatibility/2006">
              <mc:Choice xmlns:v="urn:schemas-microsoft-com:vml" Requires="v">
                <p:oleObj spid="_x0000_s61883" name="公式" r:id="rId1" imgW="647700" imgH="203200" progId="Equation.3">
                  <p:embed/>
                </p:oleObj>
              </mc:Choice>
              <mc:Fallback>
                <p:oleObj name="公式" r:id="rId1" imgW="647700" imgH="203200" progId="Equation.3">
                  <p:embed/>
                  <p:pic>
                    <p:nvPicPr>
                      <p:cNvPr id="0" name="Object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0293" y="3083559"/>
                        <a:ext cx="1465657" cy="4373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1757" name="Picture 3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750" y="257406"/>
            <a:ext cx="7144635" cy="793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379266" y="1564815"/>
            <a:ext cx="3352532" cy="400110"/>
          </a:xfrm>
          <a:prstGeom prst="rect">
            <a:avLst/>
          </a:prstGeom>
        </p:spPr>
        <p:txBody>
          <a:bodyPr wrap="square">
            <a:spAutoFit/>
          </a:bodyPr>
          <a:lstStyle/>
          <a:p>
            <a:r>
              <a:rPr lang="zh-CN" altLang="pt-BR" b="1" dirty="0" smtClean="0"/>
              <a:t>由</a:t>
            </a:r>
            <a:r>
              <a:rPr lang="zh-CN" altLang="pt-BR" b="1" dirty="0"/>
              <a:t>表</a:t>
            </a:r>
            <a:r>
              <a:rPr lang="pt-BR" altLang="zh-CN" b="1" dirty="0"/>
              <a:t>3.2 </a:t>
            </a:r>
            <a:r>
              <a:rPr lang="zh-CN" altLang="pt-BR" b="1" dirty="0"/>
              <a:t>和表</a:t>
            </a:r>
            <a:r>
              <a:rPr lang="pt-BR" altLang="zh-CN" b="1" dirty="0"/>
              <a:t>3.6 </a:t>
            </a:r>
            <a:r>
              <a:rPr lang="zh-CN" altLang="pt-BR" b="1" dirty="0" smtClean="0"/>
              <a:t>查得</a:t>
            </a:r>
            <a:endParaRPr lang="zh-CN" altLang="pt-BR" b="1" dirty="0" smtClean="0"/>
          </a:p>
        </p:txBody>
      </p:sp>
      <p:sp>
        <p:nvSpPr>
          <p:cNvPr id="3" name="矩形 2"/>
          <p:cNvSpPr/>
          <p:nvPr/>
        </p:nvSpPr>
        <p:spPr>
          <a:xfrm>
            <a:off x="1379266" y="2592270"/>
            <a:ext cx="4116833" cy="400110"/>
          </a:xfrm>
          <a:prstGeom prst="rect">
            <a:avLst/>
          </a:prstGeom>
        </p:spPr>
        <p:txBody>
          <a:bodyPr wrap="none">
            <a:spAutoFit/>
          </a:bodyPr>
          <a:lstStyle/>
          <a:p>
            <a:r>
              <a:rPr lang="zh-CN" altLang="en-US" b="1" dirty="0"/>
              <a:t>画出尺寸公差带图</a:t>
            </a:r>
            <a:r>
              <a:rPr lang="en-US" altLang="zh-CN" b="1" dirty="0"/>
              <a:t>,</a:t>
            </a:r>
            <a:r>
              <a:rPr lang="zh-CN" altLang="en-US" b="1" dirty="0"/>
              <a:t>如图</a:t>
            </a:r>
            <a:r>
              <a:rPr lang="en-US" altLang="zh-CN" b="1" dirty="0"/>
              <a:t>3.28 </a:t>
            </a:r>
            <a:r>
              <a:rPr lang="zh-CN" altLang="en-US" b="1" dirty="0"/>
              <a:t>所示。</a:t>
            </a:r>
            <a:endParaRPr lang="zh-CN" altLang="en-US" b="1" dirty="0"/>
          </a:p>
        </p:txBody>
      </p:sp>
      <p:pic>
        <p:nvPicPr>
          <p:cNvPr id="61860" name="Picture 4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0608" y="1964925"/>
            <a:ext cx="2544591" cy="618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861" name="Picture 4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2940" y="1090301"/>
            <a:ext cx="3727008" cy="4093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00156" y="3070752"/>
            <a:ext cx="3607859" cy="400110"/>
          </a:xfrm>
          <a:prstGeom prst="rect">
            <a:avLst/>
          </a:prstGeom>
        </p:spPr>
        <p:txBody>
          <a:bodyPr wrap="square">
            <a:spAutoFit/>
          </a:bodyPr>
          <a:lstStyle/>
          <a:p>
            <a:r>
              <a:rPr lang="en-US" altLang="zh-CN" b="1" dirty="0"/>
              <a:t>(2) </a:t>
            </a:r>
            <a:r>
              <a:rPr lang="zh-CN" altLang="en-US" b="1" dirty="0"/>
              <a:t>由表</a:t>
            </a:r>
            <a:r>
              <a:rPr lang="en-US" altLang="zh-CN" b="1" dirty="0"/>
              <a:t>3. 14 </a:t>
            </a:r>
            <a:r>
              <a:rPr lang="zh-CN" altLang="en-US" b="1" dirty="0"/>
              <a:t>中查得安全裕度</a:t>
            </a:r>
            <a:endParaRPr lang="zh-CN" altLang="en-US" b="1" dirty="0"/>
          </a:p>
        </p:txBody>
      </p:sp>
      <p:pic>
        <p:nvPicPr>
          <p:cNvPr id="61863" name="Picture 4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156" y="3539357"/>
            <a:ext cx="5914655"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6"/>
          <p:cNvSpPr>
            <a:spLocks noChangeArrowheads="1"/>
          </p:cNvSpPr>
          <p:nvPr/>
        </p:nvSpPr>
        <p:spPr bwMode="auto">
          <a:xfrm>
            <a:off x="7402861" y="6330182"/>
            <a:ext cx="410121" cy="345908"/>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Rectangle 26"/>
          <p:cNvSpPr>
            <a:spLocks noChangeArrowheads="1"/>
          </p:cNvSpPr>
          <p:nvPr/>
        </p:nvSpPr>
        <p:spPr bwMode="auto">
          <a:xfrm>
            <a:off x="4994535" y="6056342"/>
            <a:ext cx="410121" cy="345908"/>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757"/>
                                        </p:tgtEl>
                                        <p:attrNameLst>
                                          <p:attrName>style.visibility</p:attrName>
                                        </p:attrNameLst>
                                      </p:cBhvr>
                                      <p:to>
                                        <p:strVal val="visible"/>
                                      </p:to>
                                    </p:set>
                                    <p:animEffect transition="in" filter="wipe(left)">
                                      <p:cBhvr>
                                        <p:cTn id="7" dur="500"/>
                                        <p:tgtEl>
                                          <p:spTgt spid="617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3674"/>
                                        </p:tgtEl>
                                        <p:attrNameLst>
                                          <p:attrName>style.visibility</p:attrName>
                                        </p:attrNameLst>
                                      </p:cBhvr>
                                      <p:to>
                                        <p:strVal val="visible"/>
                                      </p:to>
                                    </p:set>
                                    <p:animEffect transition="in" filter="wipe(left)">
                                      <p:cBhvr>
                                        <p:cTn id="12" dur="300"/>
                                        <p:tgtEl>
                                          <p:spTgt spid="1136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3684"/>
                                        </p:tgtEl>
                                        <p:attrNameLst>
                                          <p:attrName>style.visibility</p:attrName>
                                        </p:attrNameLst>
                                      </p:cBhvr>
                                      <p:to>
                                        <p:strVal val="visible"/>
                                      </p:to>
                                    </p:set>
                                    <p:animEffect transition="in" filter="wipe(left)">
                                      <p:cBhvr>
                                        <p:cTn id="17" dur="500"/>
                                        <p:tgtEl>
                                          <p:spTgt spid="113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4"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defRPr/>
            </a:pPr>
            <a:fld id="{7FBD0D55-0B48-49FB-80D6-D2B098ABCEA7}" type="slidenum">
              <a:rPr lang="en-US" altLang="zh-CN" smtClean="0"/>
            </a:fld>
            <a:endParaRPr lang="en-US" altLang="zh-CN"/>
          </a:p>
        </p:txBody>
      </p:sp>
      <p:sp>
        <p:nvSpPr>
          <p:cNvPr id="8" name="矩形 7"/>
          <p:cNvSpPr/>
          <p:nvPr/>
        </p:nvSpPr>
        <p:spPr>
          <a:xfrm>
            <a:off x="674321" y="198641"/>
            <a:ext cx="7741710" cy="1015663"/>
          </a:xfrm>
          <a:prstGeom prst="rect">
            <a:avLst/>
          </a:prstGeom>
        </p:spPr>
        <p:txBody>
          <a:bodyPr wrap="square">
            <a:spAutoFit/>
          </a:bodyPr>
          <a:lstStyle/>
          <a:p>
            <a:r>
              <a:rPr lang="zh-CN" altLang="en-US" b="1" dirty="0" smtClean="0"/>
              <a:t>          因</a:t>
            </a:r>
            <a:r>
              <a:rPr lang="en-US" altLang="zh-CN" b="1" i="1" dirty="0" err="1"/>
              <a:t>C</a:t>
            </a:r>
            <a:r>
              <a:rPr lang="en-US" altLang="zh-CN" b="1" baseline="-25000" dirty="0" err="1"/>
              <a:t>p</a:t>
            </a:r>
            <a:r>
              <a:rPr lang="en-US" altLang="zh-CN" b="1" baseline="-25000" dirty="0"/>
              <a:t> </a:t>
            </a:r>
            <a:r>
              <a:rPr lang="en-US" altLang="zh-CN" b="1" dirty="0" smtClean="0"/>
              <a:t>=1</a:t>
            </a:r>
            <a:r>
              <a:rPr lang="en-US" altLang="zh-CN" b="1" dirty="0"/>
              <a:t>. 2 &gt; 1,</a:t>
            </a:r>
            <a:r>
              <a:rPr lang="zh-CN" altLang="en-US" b="1" dirty="0"/>
              <a:t>其验收极限可以按不内缩方式确定</a:t>
            </a:r>
            <a:r>
              <a:rPr lang="en-US" altLang="zh-CN" b="1" dirty="0"/>
              <a:t>,</a:t>
            </a:r>
            <a:r>
              <a:rPr lang="zh-CN" altLang="en-US" b="1" dirty="0"/>
              <a:t>即</a:t>
            </a:r>
            <a:r>
              <a:rPr lang="en-US" altLang="zh-CN" b="1" i="1" dirty="0"/>
              <a:t>A </a:t>
            </a:r>
            <a:r>
              <a:rPr lang="en-US" altLang="zh-CN" b="1" dirty="0"/>
              <a:t>= 0,</a:t>
            </a:r>
            <a:r>
              <a:rPr lang="zh-CN" altLang="en-US" b="1" dirty="0" smtClean="0"/>
              <a:t>但因</a:t>
            </a:r>
            <a:r>
              <a:rPr lang="zh-CN" altLang="en-US" b="1" dirty="0"/>
              <a:t>该零件尺寸遵守包容要求</a:t>
            </a:r>
            <a:r>
              <a:rPr lang="en-US" altLang="zh-CN" b="1" dirty="0"/>
              <a:t>,</a:t>
            </a:r>
            <a:r>
              <a:rPr lang="zh-CN" altLang="en-US" b="1" dirty="0"/>
              <a:t>因此其孔的最小极限尺寸</a:t>
            </a:r>
            <a:r>
              <a:rPr lang="zh-CN" altLang="en-US" b="1" dirty="0" smtClean="0"/>
              <a:t>一边</a:t>
            </a:r>
            <a:r>
              <a:rPr lang="zh-CN" altLang="en-US" b="1" dirty="0"/>
              <a:t>的验收极限仍按内缩方式</a:t>
            </a:r>
            <a:r>
              <a:rPr lang="en-US" altLang="zh-CN" b="1" dirty="0"/>
              <a:t>(</a:t>
            </a:r>
            <a:r>
              <a:rPr lang="zh-CN" altLang="en-US" b="1" dirty="0"/>
              <a:t>单向内缩</a:t>
            </a:r>
            <a:r>
              <a:rPr lang="en-US" altLang="zh-CN" b="1" dirty="0"/>
              <a:t>) </a:t>
            </a:r>
            <a:r>
              <a:rPr lang="zh-CN" altLang="en-US" b="1" dirty="0"/>
              <a:t>确定</a:t>
            </a:r>
            <a:r>
              <a:rPr lang="en-US" altLang="zh-CN" b="1" dirty="0"/>
              <a:t>,</a:t>
            </a:r>
            <a:r>
              <a:rPr lang="zh-CN" altLang="en-US" b="1" dirty="0"/>
              <a:t>如图</a:t>
            </a:r>
            <a:r>
              <a:rPr lang="en-US" altLang="zh-CN" b="1" dirty="0"/>
              <a:t>3. 28</a:t>
            </a:r>
            <a:r>
              <a:rPr lang="en-US" altLang="zh-CN" b="1" dirty="0" smtClean="0"/>
              <a:t>,</a:t>
            </a:r>
            <a:r>
              <a:rPr lang="zh-CN" altLang="en-US" b="1" dirty="0" smtClean="0"/>
              <a:t>则</a:t>
            </a:r>
            <a:r>
              <a:rPr lang="zh-CN" altLang="en-US" b="1" dirty="0"/>
              <a:t>有</a:t>
            </a:r>
            <a:endParaRPr lang="zh-CN" altLang="en-US" b="1" dirty="0"/>
          </a:p>
        </p:txBody>
      </p:sp>
      <p:pic>
        <p:nvPicPr>
          <p:cNvPr id="9" name="Picture 42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02940" y="1312251"/>
            <a:ext cx="3727008" cy="4093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588284" y="1312251"/>
            <a:ext cx="5466270" cy="400110"/>
          </a:xfrm>
          <a:prstGeom prst="rect">
            <a:avLst/>
          </a:prstGeom>
        </p:spPr>
        <p:txBody>
          <a:bodyPr wrap="square">
            <a:spAutoFit/>
          </a:bodyPr>
          <a:lstStyle/>
          <a:p>
            <a:r>
              <a:rPr lang="zh-CN" altLang="en-US" b="1" dirty="0"/>
              <a:t>上验收极限</a:t>
            </a:r>
            <a:r>
              <a:rPr lang="en-US" altLang="zh-CN" b="1" dirty="0"/>
              <a:t>= </a:t>
            </a:r>
            <a:r>
              <a:rPr lang="zh-CN" altLang="en-US" b="1" i="1" dirty="0">
                <a:latin typeface="Times New Roman" panose="02020603050405020304"/>
                <a:cs typeface="Times New Roman" panose="02020603050405020304"/>
              </a:rPr>
              <a:t>ϕ</a:t>
            </a:r>
            <a:r>
              <a:rPr lang="en-US" altLang="zh-CN" b="1" dirty="0" smtClean="0"/>
              <a:t>(150 </a:t>
            </a:r>
            <a:r>
              <a:rPr lang="en-US" altLang="zh-CN" b="1" dirty="0"/>
              <a:t>+ 0. 16) </a:t>
            </a:r>
            <a:r>
              <a:rPr lang="en-US" altLang="zh-CN" b="1" dirty="0" smtClean="0"/>
              <a:t>=</a:t>
            </a:r>
            <a:r>
              <a:rPr lang="zh-CN" altLang="en-US" b="1" i="1" dirty="0">
                <a:latin typeface="Times New Roman" panose="02020603050405020304"/>
                <a:cs typeface="Times New Roman" panose="02020603050405020304"/>
              </a:rPr>
              <a:t> ϕ</a:t>
            </a:r>
            <a:r>
              <a:rPr lang="en-US" altLang="zh-CN" b="1" dirty="0" smtClean="0"/>
              <a:t> 150</a:t>
            </a:r>
            <a:r>
              <a:rPr lang="en-US" altLang="zh-CN" b="1" dirty="0"/>
              <a:t>. 16 </a:t>
            </a:r>
            <a:r>
              <a:rPr lang="en-US" altLang="zh-CN" b="1" dirty="0" smtClean="0"/>
              <a:t>mm</a:t>
            </a:r>
            <a:endParaRPr lang="en-US" altLang="zh-CN" b="1" dirty="0"/>
          </a:p>
        </p:txBody>
      </p:sp>
      <p:sp>
        <p:nvSpPr>
          <p:cNvPr id="13" name="矩形 12"/>
          <p:cNvSpPr/>
          <p:nvPr/>
        </p:nvSpPr>
        <p:spPr>
          <a:xfrm>
            <a:off x="558923" y="1751255"/>
            <a:ext cx="6046064" cy="400110"/>
          </a:xfrm>
          <a:prstGeom prst="rect">
            <a:avLst/>
          </a:prstGeom>
        </p:spPr>
        <p:txBody>
          <a:bodyPr wrap="square">
            <a:spAutoFit/>
          </a:bodyPr>
          <a:lstStyle/>
          <a:p>
            <a:r>
              <a:rPr lang="zh-CN" altLang="en-US" b="1" dirty="0"/>
              <a:t>下验收极限</a:t>
            </a:r>
            <a:r>
              <a:rPr lang="en-US" altLang="zh-CN" b="1" dirty="0"/>
              <a:t>= </a:t>
            </a:r>
            <a:r>
              <a:rPr lang="zh-CN" altLang="en-US" b="1" i="1" dirty="0">
                <a:latin typeface="Times New Roman" panose="02020603050405020304"/>
                <a:cs typeface="Times New Roman" panose="02020603050405020304"/>
              </a:rPr>
              <a:t>ϕ</a:t>
            </a:r>
            <a:r>
              <a:rPr lang="en-US" altLang="zh-CN" b="1" dirty="0"/>
              <a:t>(150 + 0 + 0. 016) =</a:t>
            </a:r>
            <a:r>
              <a:rPr lang="zh-CN" altLang="en-US" b="1" i="1" dirty="0">
                <a:latin typeface="Times New Roman" panose="02020603050405020304"/>
                <a:cs typeface="Times New Roman" panose="02020603050405020304"/>
              </a:rPr>
              <a:t> ϕ</a:t>
            </a:r>
            <a:r>
              <a:rPr lang="en-US" altLang="zh-CN" b="1" dirty="0"/>
              <a:t> 15</a:t>
            </a:r>
            <a:r>
              <a:rPr lang="zh-CN" altLang="en-US" b="1" i="1" dirty="0">
                <a:latin typeface="Times New Roman" panose="02020603050405020304"/>
                <a:cs typeface="Times New Roman" panose="02020603050405020304"/>
              </a:rPr>
              <a:t> </a:t>
            </a:r>
            <a:r>
              <a:rPr lang="en-US" altLang="zh-CN" b="1" dirty="0"/>
              <a:t>0. 016 mm</a:t>
            </a:r>
            <a:endParaRPr lang="zh-CN" altLang="en-US" b="1" dirty="0"/>
          </a:p>
        </p:txBody>
      </p:sp>
      <p:sp>
        <p:nvSpPr>
          <p:cNvPr id="14" name="矩形 13"/>
          <p:cNvSpPr/>
          <p:nvPr/>
        </p:nvSpPr>
        <p:spPr>
          <a:xfrm>
            <a:off x="588284" y="2174432"/>
            <a:ext cx="5414656" cy="707886"/>
          </a:xfrm>
          <a:prstGeom prst="rect">
            <a:avLst/>
          </a:prstGeom>
        </p:spPr>
        <p:txBody>
          <a:bodyPr wrap="square">
            <a:spAutoFit/>
          </a:bodyPr>
          <a:lstStyle/>
          <a:p>
            <a:r>
              <a:rPr lang="en-US" altLang="zh-CN" b="1" dirty="0" smtClean="0"/>
              <a:t>        (</a:t>
            </a:r>
            <a:r>
              <a:rPr lang="en-US" altLang="zh-CN" b="1" dirty="0"/>
              <a:t>3) </a:t>
            </a:r>
            <a:r>
              <a:rPr lang="zh-CN" altLang="en-US" b="1" dirty="0"/>
              <a:t>由表</a:t>
            </a:r>
            <a:r>
              <a:rPr lang="en-US" altLang="zh-CN" b="1" dirty="0"/>
              <a:t>3. 14</a:t>
            </a:r>
            <a:r>
              <a:rPr lang="zh-CN" altLang="en-US" b="1" dirty="0"/>
              <a:t>中按优先</a:t>
            </a:r>
            <a:r>
              <a:rPr lang="zh-CN" altLang="en-US" b="1" dirty="0" smtClean="0"/>
              <a:t>选用</a:t>
            </a:r>
            <a:r>
              <a:rPr lang="en-US" altLang="zh-CN" b="1" dirty="0" smtClean="0"/>
              <a:t>I</a:t>
            </a:r>
            <a:r>
              <a:rPr lang="zh-CN" altLang="en-US" b="1" dirty="0" smtClean="0"/>
              <a:t>挡</a:t>
            </a:r>
            <a:r>
              <a:rPr lang="zh-CN" altLang="en-US" b="1" dirty="0"/>
              <a:t>的原则</a:t>
            </a:r>
            <a:r>
              <a:rPr lang="en-US" altLang="zh-CN" b="1" dirty="0"/>
              <a:t>,</a:t>
            </a:r>
            <a:r>
              <a:rPr lang="zh-CN" altLang="en-US" b="1" dirty="0"/>
              <a:t>查得计量</a:t>
            </a:r>
            <a:r>
              <a:rPr lang="zh-CN" altLang="en-US" b="1" dirty="0" smtClean="0"/>
              <a:t>器具</a:t>
            </a:r>
            <a:r>
              <a:rPr lang="zh-CN" altLang="en-US" b="1" dirty="0"/>
              <a:t>测量不确定度允许值</a:t>
            </a:r>
            <a:endParaRPr lang="zh-CN" altLang="en-US" b="1" dirty="0"/>
          </a:p>
        </p:txBody>
      </p:sp>
      <p:pic>
        <p:nvPicPr>
          <p:cNvPr id="15" name="Picture 4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99" y="2914995"/>
            <a:ext cx="5914655"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26"/>
          <p:cNvSpPr>
            <a:spLocks noChangeArrowheads="1"/>
          </p:cNvSpPr>
          <p:nvPr/>
        </p:nvSpPr>
        <p:spPr bwMode="auto">
          <a:xfrm>
            <a:off x="5288498" y="5426330"/>
            <a:ext cx="410121" cy="345908"/>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矩形 16"/>
          <p:cNvSpPr/>
          <p:nvPr/>
        </p:nvSpPr>
        <p:spPr>
          <a:xfrm>
            <a:off x="1882922" y="5773402"/>
            <a:ext cx="2174171" cy="461665"/>
          </a:xfrm>
          <a:prstGeom prst="rect">
            <a:avLst/>
          </a:prstGeom>
        </p:spPr>
        <p:txBody>
          <a:bodyPr wrap="square">
            <a:spAutoFit/>
          </a:bodyPr>
          <a:lstStyle/>
          <a:p>
            <a:r>
              <a:rPr lang="en-US" altLang="zh-CN" sz="2400" b="1" i="1" dirty="0">
                <a:solidFill>
                  <a:srgbClr val="FF0000"/>
                </a:solidFill>
              </a:rPr>
              <a:t>u</a:t>
            </a:r>
            <a:r>
              <a:rPr lang="en-US" altLang="zh-CN" sz="2400" b="1" baseline="-25000" dirty="0">
                <a:solidFill>
                  <a:srgbClr val="FF0000"/>
                </a:solidFill>
              </a:rPr>
              <a:t>1 </a:t>
            </a:r>
            <a:r>
              <a:rPr lang="en-US" altLang="zh-CN" sz="2400" b="1" dirty="0">
                <a:solidFill>
                  <a:srgbClr val="FF0000"/>
                </a:solidFill>
              </a:rPr>
              <a:t>= 15 </a:t>
            </a:r>
            <a:r>
              <a:rPr lang="zh-CN" altLang="en-US" sz="2400" b="1" dirty="0">
                <a:solidFill>
                  <a:srgbClr val="FF0000"/>
                </a:solidFill>
                <a:latin typeface="Algerian" panose="04020705040A02060702"/>
              </a:rPr>
              <a:t>µ</a:t>
            </a:r>
            <a:r>
              <a:rPr lang="en-US" altLang="zh-CN" sz="2400" b="1" dirty="0" smtClean="0">
                <a:solidFill>
                  <a:srgbClr val="FF0000"/>
                </a:solidFill>
              </a:rPr>
              <a:t>m</a:t>
            </a:r>
            <a:endParaRPr lang="zh-CN" altLang="en-US" sz="2400" b="1" dirty="0">
              <a:solidFill>
                <a:srgbClr val="FF0000"/>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ED30472E-2A28-47D7-9A9D-21B5FFC22E2E}" type="slidenum">
              <a:rPr lang="en-US" altLang="zh-CN" sz="2100">
                <a:solidFill>
                  <a:srgbClr val="0000FF"/>
                </a:solidFill>
              </a:rPr>
            </a:fld>
            <a:endParaRPr lang="en-US" altLang="zh-CN" sz="2100">
              <a:solidFill>
                <a:srgbClr val="0000FF"/>
              </a:solidFill>
            </a:endParaRPr>
          </a:p>
        </p:txBody>
      </p:sp>
      <p:sp>
        <p:nvSpPr>
          <p:cNvPr id="4" name="矩形 3"/>
          <p:cNvSpPr/>
          <p:nvPr/>
        </p:nvSpPr>
        <p:spPr>
          <a:xfrm>
            <a:off x="674332" y="325592"/>
            <a:ext cx="7897057" cy="707886"/>
          </a:xfrm>
          <a:prstGeom prst="rect">
            <a:avLst/>
          </a:prstGeom>
        </p:spPr>
        <p:txBody>
          <a:bodyPr wrap="square">
            <a:spAutoFit/>
          </a:bodyPr>
          <a:lstStyle/>
          <a:p>
            <a:r>
              <a:rPr lang="zh-CN" altLang="en-US" b="1" dirty="0" smtClean="0"/>
              <a:t>         由</a:t>
            </a:r>
            <a:r>
              <a:rPr lang="zh-CN" altLang="en-US" b="1" dirty="0"/>
              <a:t>表</a:t>
            </a:r>
            <a:r>
              <a:rPr lang="en-US" altLang="zh-CN" b="1" dirty="0"/>
              <a:t>3. 15 </a:t>
            </a:r>
            <a:r>
              <a:rPr lang="zh-CN" altLang="en-US" b="1" dirty="0"/>
              <a:t>查得</a:t>
            </a:r>
            <a:r>
              <a:rPr lang="en-US" altLang="zh-CN" b="1" dirty="0"/>
              <a:t>,</a:t>
            </a:r>
            <a:r>
              <a:rPr lang="zh-CN" altLang="en-US" b="1" dirty="0"/>
              <a:t>分</a:t>
            </a:r>
            <a:r>
              <a:rPr lang="zh-CN" altLang="en-US" b="1" dirty="0" smtClean="0"/>
              <a:t>度值</a:t>
            </a:r>
            <a:r>
              <a:rPr lang="zh-CN" altLang="en-US" b="1" dirty="0"/>
              <a:t>为</a:t>
            </a:r>
            <a:r>
              <a:rPr lang="en-US" altLang="zh-CN" b="1" dirty="0"/>
              <a:t>0. 01 mm</a:t>
            </a:r>
            <a:r>
              <a:rPr lang="zh-CN" altLang="en-US" b="1" dirty="0"/>
              <a:t>的内径千分尺在尺寸</a:t>
            </a:r>
            <a:r>
              <a:rPr lang="en-US" altLang="zh-CN" b="1" dirty="0"/>
              <a:t>100 ~ 150 mm</a:t>
            </a:r>
            <a:r>
              <a:rPr lang="zh-CN" altLang="en-US" b="1" dirty="0"/>
              <a:t>范围内</a:t>
            </a:r>
            <a:r>
              <a:rPr lang="en-US" altLang="zh-CN" b="1" dirty="0" smtClean="0"/>
              <a:t>,</a:t>
            </a:r>
            <a:r>
              <a:rPr lang="zh-CN" altLang="en-US" b="1" dirty="0" smtClean="0"/>
              <a:t> 不确定度</a:t>
            </a:r>
            <a:r>
              <a:rPr lang="zh-CN" altLang="en-US" b="1" dirty="0"/>
              <a:t>为</a:t>
            </a:r>
            <a:r>
              <a:rPr lang="en-US" altLang="zh-CN" b="1" dirty="0"/>
              <a:t>0. 008 &lt; </a:t>
            </a:r>
            <a:r>
              <a:rPr lang="en-US" altLang="zh-CN" b="1" i="1" dirty="0"/>
              <a:t>u</a:t>
            </a:r>
            <a:r>
              <a:rPr lang="en-US" altLang="zh-CN" b="1" baseline="-25000" dirty="0"/>
              <a:t>1</a:t>
            </a:r>
            <a:r>
              <a:rPr lang="en-US" altLang="zh-CN" b="1" dirty="0"/>
              <a:t> = 0. 015,</a:t>
            </a:r>
            <a:r>
              <a:rPr lang="zh-CN" altLang="en-US" b="1" dirty="0"/>
              <a:t>故可满足使用要求。</a:t>
            </a:r>
            <a:endParaRPr lang="zh-CN" altLang="en-US" b="1" dirty="0"/>
          </a:p>
        </p:txBody>
      </p:sp>
      <p:pic>
        <p:nvPicPr>
          <p:cNvPr id="1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4052" y="1648841"/>
            <a:ext cx="7837691" cy="2674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圆角矩形 19"/>
          <p:cNvSpPr/>
          <p:nvPr/>
        </p:nvSpPr>
        <p:spPr bwMode="auto">
          <a:xfrm>
            <a:off x="3722872" y="2160478"/>
            <a:ext cx="1097692" cy="1442608"/>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BCC74674-3B8C-4FC0-894F-11A5C939EA56}" type="slidenum">
              <a:rPr lang="en-US" altLang="zh-CN" sz="2100">
                <a:solidFill>
                  <a:srgbClr val="0000FF"/>
                </a:solidFill>
              </a:rPr>
            </a:fld>
            <a:endParaRPr lang="en-US" altLang="zh-CN" sz="2100">
              <a:solidFill>
                <a:srgbClr val="0000FF"/>
              </a:solidFill>
            </a:endParaRPr>
          </a:p>
        </p:txBody>
      </p:sp>
      <p:sp>
        <p:nvSpPr>
          <p:cNvPr id="121864" name="Text Box 8"/>
          <p:cNvSpPr txBox="1">
            <a:spLocks noChangeArrowheads="1"/>
          </p:cNvSpPr>
          <p:nvPr/>
        </p:nvSpPr>
        <p:spPr bwMode="auto">
          <a:xfrm>
            <a:off x="1171829" y="1438773"/>
            <a:ext cx="297866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smtClean="0"/>
              <a:t>解：</a:t>
            </a:r>
            <a:endParaRPr lang="zh-CN" altLang="en-US" b="1" dirty="0"/>
          </a:p>
        </p:txBody>
      </p:sp>
      <p:sp>
        <p:nvSpPr>
          <p:cNvPr id="121865" name="Text Box 9"/>
          <p:cNvSpPr txBox="1">
            <a:spLocks noChangeArrowheads="1"/>
          </p:cNvSpPr>
          <p:nvPr/>
        </p:nvSpPr>
        <p:spPr bwMode="auto">
          <a:xfrm>
            <a:off x="569175" y="300334"/>
            <a:ext cx="8437714" cy="1050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sz="2200" b="1" dirty="0"/>
              <a:t>        </a:t>
            </a:r>
            <a:r>
              <a:rPr lang="zh-CN" altLang="en-US" sz="2000" b="1" dirty="0"/>
              <a:t>例 </a:t>
            </a:r>
            <a:r>
              <a:rPr lang="en-US" altLang="zh-CN" sz="2000" b="1" dirty="0"/>
              <a:t>3.16 </a:t>
            </a:r>
            <a:r>
              <a:rPr lang="zh-CN" altLang="en-US" sz="2000" b="1" dirty="0"/>
              <a:t>某孔尺寸要求</a:t>
            </a:r>
            <a:r>
              <a:rPr lang="zh-CN" altLang="en-US" sz="2000" b="1" dirty="0" smtClean="0"/>
              <a:t>为</a:t>
            </a:r>
            <a:r>
              <a:rPr lang="el-GR" altLang="zh-CN" sz="2000" b="1" i="1" dirty="0" smtClean="0">
                <a:latin typeface="Times New Roman" panose="02020603050405020304"/>
                <a:ea typeface="Dotum" panose="020B0600000101010101" pitchFamily="34" charset="-127"/>
                <a:cs typeface="Times New Roman" panose="02020603050405020304"/>
              </a:rPr>
              <a:t>ϕ</a:t>
            </a:r>
            <a:r>
              <a:rPr lang="en-US" altLang="zh-CN" sz="2000" b="1" i="1" dirty="0" smtClean="0">
                <a:ea typeface="Dotum" panose="020B0600000101010101" pitchFamily="34" charset="-127"/>
                <a:cs typeface="Times New Roman" panose="02020603050405020304" pitchFamily="18" charset="0"/>
              </a:rPr>
              <a:t> </a:t>
            </a:r>
            <a:r>
              <a:rPr lang="en-US" altLang="zh-CN" sz="2000" b="1" dirty="0">
                <a:cs typeface="Times New Roman" panose="02020603050405020304" pitchFamily="18" charset="0"/>
              </a:rPr>
              <a:t>30H8,</a:t>
            </a:r>
            <a:r>
              <a:rPr lang="zh-CN" altLang="en-US" sz="2000" b="1" dirty="0">
                <a:cs typeface="Times New Roman" panose="02020603050405020304" pitchFamily="18" charset="0"/>
              </a:rPr>
              <a:t>用相应的铰刀加工，但铰刀已经磨损，因此尺寸分布为偏态分布，</a:t>
            </a:r>
            <a:r>
              <a:rPr lang="zh-CN" altLang="en-US" sz="2000" b="1" dirty="0"/>
              <a:t>试确定验收极限。若选用</a:t>
            </a:r>
            <a:r>
              <a:rPr lang="en-US" altLang="zh-CN" sz="2000" b="1" dirty="0">
                <a:latin typeface="宋体" panose="02010600030101010101" pitchFamily="2" charset="-122"/>
              </a:rPr>
              <a:t>Ⅱ</a:t>
            </a:r>
            <a:r>
              <a:rPr lang="zh-CN" altLang="en-US" sz="2000" b="1" dirty="0">
                <a:latin typeface="宋体" panose="02010600030101010101" pitchFamily="2" charset="-122"/>
              </a:rPr>
              <a:t>挡测量不确定度允许值 </a:t>
            </a:r>
            <a:r>
              <a:rPr lang="en-US" altLang="zh-CN" sz="2000" b="1" i="1" dirty="0">
                <a:latin typeface="宋体" panose="02010600030101010101" pitchFamily="2" charset="-122"/>
              </a:rPr>
              <a:t>u</a:t>
            </a:r>
            <a:r>
              <a:rPr lang="en-US" altLang="zh-CN" sz="2000" b="1" baseline="-25000" dirty="0">
                <a:latin typeface="宋体" panose="02010600030101010101" pitchFamily="2" charset="-122"/>
              </a:rPr>
              <a:t>1 </a:t>
            </a:r>
            <a:r>
              <a:rPr lang="en-US" altLang="zh-CN" sz="2000" b="1" dirty="0">
                <a:latin typeface="宋体" panose="02010600030101010101" pitchFamily="2" charset="-122"/>
              </a:rPr>
              <a:t>,</a:t>
            </a:r>
            <a:r>
              <a:rPr lang="zh-CN" altLang="en-US" sz="2000" b="1" dirty="0">
                <a:latin typeface="宋体" panose="02010600030101010101" pitchFamily="2" charset="-122"/>
              </a:rPr>
              <a:t>选择适当的计量器具。</a:t>
            </a:r>
            <a:endParaRPr lang="zh-CN" altLang="en-US" sz="2000" b="1" baseline="-25000" dirty="0">
              <a:latin typeface="宋体" panose="02010600030101010101" pitchFamily="2" charset="-122"/>
              <a:cs typeface="Times New Roman" panose="02020603050405020304" pitchFamily="18" charset="0"/>
            </a:endParaRPr>
          </a:p>
        </p:txBody>
      </p:sp>
      <p:sp>
        <p:nvSpPr>
          <p:cNvPr id="121872" name="Text Box 16"/>
          <p:cNvSpPr txBox="1">
            <a:spLocks noChangeArrowheads="1"/>
          </p:cNvSpPr>
          <p:nvPr/>
        </p:nvSpPr>
        <p:spPr bwMode="auto">
          <a:xfrm>
            <a:off x="1022736" y="2918980"/>
            <a:ext cx="3871832"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2</a:t>
            </a:r>
            <a:r>
              <a:rPr lang="zh-CN" altLang="en-US" b="1" dirty="0"/>
              <a:t>）确定验收极限</a:t>
            </a:r>
            <a:endParaRPr lang="zh-CN" altLang="en-US" b="1" dirty="0"/>
          </a:p>
        </p:txBody>
      </p:sp>
      <p:sp>
        <p:nvSpPr>
          <p:cNvPr id="121873" name="Text Box 17"/>
          <p:cNvSpPr txBox="1">
            <a:spLocks noChangeArrowheads="1"/>
          </p:cNvSpPr>
          <p:nvPr/>
        </p:nvSpPr>
        <p:spPr bwMode="auto">
          <a:xfrm>
            <a:off x="1238251" y="3334900"/>
            <a:ext cx="4017330"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由表</a:t>
            </a:r>
            <a:r>
              <a:rPr lang="en-US" altLang="zh-CN" b="1" dirty="0" smtClean="0"/>
              <a:t>3.14 </a:t>
            </a:r>
            <a:r>
              <a:rPr lang="zh-CN" altLang="en-US" b="1" dirty="0"/>
              <a:t>得安全裕度为 </a:t>
            </a:r>
            <a:endParaRPr lang="zh-CN" altLang="en-US" b="1" dirty="0"/>
          </a:p>
        </p:txBody>
      </p:sp>
      <p:sp>
        <p:nvSpPr>
          <p:cNvPr id="121883" name="Text Box 27"/>
          <p:cNvSpPr txBox="1">
            <a:spLocks noChangeArrowheads="1"/>
          </p:cNvSpPr>
          <p:nvPr/>
        </p:nvSpPr>
        <p:spPr bwMode="auto">
          <a:xfrm>
            <a:off x="413995" y="4277512"/>
            <a:ext cx="3383474" cy="192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en-US" altLang="zh-CN" b="1" dirty="0"/>
              <a:t>      </a:t>
            </a:r>
            <a:r>
              <a:rPr lang="en-US" altLang="zh-CN" b="1" dirty="0" smtClean="0"/>
              <a:t>   </a:t>
            </a:r>
            <a:r>
              <a:rPr lang="zh-CN" altLang="en-US" b="1" dirty="0"/>
              <a:t>因孔尺寸为偏态分布，并偏向其最大实体尺寸一边，按内缩方式确定</a:t>
            </a:r>
            <a:r>
              <a:rPr lang="en-US" altLang="zh-CN" b="1" dirty="0"/>
              <a:t>,</a:t>
            </a:r>
            <a:r>
              <a:rPr lang="zh-CN" altLang="en-US" b="1" dirty="0"/>
              <a:t>而对另一边按不内</a:t>
            </a:r>
            <a:r>
              <a:rPr lang="zh-CN" altLang="en-US" b="1" dirty="0" smtClean="0"/>
              <a:t>缩方式确定。</a:t>
            </a:r>
            <a:endParaRPr lang="zh-CN" altLang="en-US" b="1" dirty="0"/>
          </a:p>
        </p:txBody>
      </p:sp>
      <p:sp>
        <p:nvSpPr>
          <p:cNvPr id="5" name="TextBox 4"/>
          <p:cNvSpPr txBox="1"/>
          <p:nvPr/>
        </p:nvSpPr>
        <p:spPr>
          <a:xfrm>
            <a:off x="1268948" y="3800943"/>
            <a:ext cx="2008665" cy="461665"/>
          </a:xfrm>
          <a:prstGeom prst="rect">
            <a:avLst/>
          </a:prstGeom>
          <a:noFill/>
        </p:spPr>
        <p:txBody>
          <a:bodyPr wrap="square" rtlCol="0">
            <a:spAutoFit/>
          </a:bodyPr>
          <a:lstStyle/>
          <a:p>
            <a:r>
              <a:rPr lang="en-US" altLang="zh-CN" sz="2400" i="1" dirty="0" smtClean="0"/>
              <a:t>A </a:t>
            </a:r>
            <a:r>
              <a:rPr lang="en-US" altLang="zh-CN" sz="2400" b="1" dirty="0" smtClean="0"/>
              <a:t>= </a:t>
            </a:r>
            <a:r>
              <a:rPr lang="en-US" altLang="zh-CN" sz="2400" dirty="0" smtClean="0"/>
              <a:t>3.3 </a:t>
            </a:r>
            <a:r>
              <a:rPr lang="en-US" altLang="zh-CN" sz="2400" b="1" dirty="0" err="1" smtClean="0"/>
              <a:t>μm</a:t>
            </a:r>
            <a:endParaRPr lang="zh-CN" altLang="en-US" sz="2400" dirty="0"/>
          </a:p>
        </p:txBody>
      </p:sp>
      <p:sp>
        <p:nvSpPr>
          <p:cNvPr id="2" name="矩形 1"/>
          <p:cNvSpPr/>
          <p:nvPr/>
        </p:nvSpPr>
        <p:spPr>
          <a:xfrm>
            <a:off x="1629060" y="1471143"/>
            <a:ext cx="3830707" cy="400110"/>
          </a:xfrm>
          <a:prstGeom prst="rect">
            <a:avLst/>
          </a:prstGeom>
        </p:spPr>
        <p:txBody>
          <a:bodyPr wrap="square">
            <a:spAutoFit/>
          </a:bodyPr>
          <a:lstStyle/>
          <a:p>
            <a:r>
              <a:rPr lang="en-US" altLang="zh-CN" b="1" dirty="0"/>
              <a:t>(1) </a:t>
            </a:r>
            <a:r>
              <a:rPr lang="zh-CN" altLang="en-US" b="1" dirty="0"/>
              <a:t>从表</a:t>
            </a:r>
            <a:r>
              <a:rPr lang="en-US" altLang="zh-CN" b="1" dirty="0"/>
              <a:t>3. 2 </a:t>
            </a:r>
            <a:r>
              <a:rPr lang="zh-CN" altLang="en-US" b="1" dirty="0"/>
              <a:t>和表</a:t>
            </a:r>
            <a:r>
              <a:rPr lang="en-US" altLang="zh-CN" b="1" dirty="0"/>
              <a:t>3. 6 </a:t>
            </a:r>
            <a:r>
              <a:rPr lang="zh-CN" altLang="en-US" b="1" dirty="0"/>
              <a:t>中</a:t>
            </a:r>
            <a:r>
              <a:rPr lang="zh-CN" altLang="en-US" b="1" dirty="0" smtClean="0"/>
              <a:t>查得</a:t>
            </a:r>
            <a:endParaRPr lang="zh-CN" altLang="en-US" b="1" dirty="0"/>
          </a:p>
        </p:txBody>
      </p:sp>
      <p:sp>
        <p:nvSpPr>
          <p:cNvPr id="3" name="矩形 2"/>
          <p:cNvSpPr/>
          <p:nvPr/>
        </p:nvSpPr>
        <p:spPr>
          <a:xfrm>
            <a:off x="1286702" y="2383653"/>
            <a:ext cx="3084499" cy="400110"/>
          </a:xfrm>
          <a:prstGeom prst="rect">
            <a:avLst/>
          </a:prstGeom>
        </p:spPr>
        <p:txBody>
          <a:bodyPr wrap="none">
            <a:spAutoFit/>
          </a:bodyPr>
          <a:lstStyle/>
          <a:p>
            <a:r>
              <a:rPr lang="zh-CN" altLang="en-US" b="1" dirty="0"/>
              <a:t>画出</a:t>
            </a:r>
            <a:r>
              <a:rPr lang="zh-CN" altLang="en-US" b="1" dirty="0" smtClean="0"/>
              <a:t>公差带图</a:t>
            </a:r>
            <a:r>
              <a:rPr lang="en-US" altLang="zh-CN" b="1" dirty="0"/>
              <a:t>3. 29 </a:t>
            </a:r>
            <a:r>
              <a:rPr lang="zh-CN" altLang="en-US" b="1" dirty="0"/>
              <a:t>所示。</a:t>
            </a:r>
            <a:endParaRPr lang="zh-CN" altLang="en-US" dirty="0"/>
          </a:p>
        </p:txBody>
      </p:sp>
      <p:grpSp>
        <p:nvGrpSpPr>
          <p:cNvPr id="7" name="组合 6"/>
          <p:cNvGrpSpPr/>
          <p:nvPr/>
        </p:nvGrpSpPr>
        <p:grpSpPr>
          <a:xfrm>
            <a:off x="2208722" y="1904816"/>
            <a:ext cx="1792941" cy="417866"/>
            <a:chOff x="4953000" y="1504706"/>
            <a:chExt cx="1792941" cy="417866"/>
          </a:xfrm>
        </p:grpSpPr>
        <p:sp>
          <p:nvSpPr>
            <p:cNvPr id="4" name="矩形 3"/>
            <p:cNvSpPr/>
            <p:nvPr/>
          </p:nvSpPr>
          <p:spPr>
            <a:xfrm>
              <a:off x="4953000" y="1504706"/>
              <a:ext cx="1098378" cy="400110"/>
            </a:xfrm>
            <a:prstGeom prst="rect">
              <a:avLst/>
            </a:prstGeom>
          </p:spPr>
          <p:txBody>
            <a:bodyPr wrap="none">
              <a:spAutoFit/>
            </a:bodyPr>
            <a:lstStyle/>
            <a:p>
              <a:r>
                <a:rPr lang="zh-CN" altLang="en-US" i="1" dirty="0">
                  <a:latin typeface="Times New Roman" panose="02020603050405020304"/>
                  <a:cs typeface="Times New Roman" panose="02020603050405020304"/>
                </a:rPr>
                <a:t>ϕ</a:t>
              </a:r>
              <a:r>
                <a:rPr lang="en-US" altLang="zh-CN" dirty="0" smtClean="0"/>
                <a:t>30H8 </a:t>
              </a:r>
              <a:r>
                <a:rPr lang="en-US" altLang="zh-CN" dirty="0"/>
                <a:t>=</a:t>
              </a:r>
              <a:endParaRPr lang="zh-CN" altLang="en-US" dirty="0"/>
            </a:p>
          </p:txBody>
        </p:sp>
        <p:pic>
          <p:nvPicPr>
            <p:cNvPr id="890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35964" y="1571985"/>
              <a:ext cx="809977" cy="35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890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4887" y="1052013"/>
            <a:ext cx="2550666" cy="253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1" name="直接箭头连接符 20"/>
          <p:cNvCxnSpPr/>
          <p:nvPr/>
        </p:nvCxnSpPr>
        <p:spPr bwMode="auto">
          <a:xfrm flipV="1">
            <a:off x="8124090" y="2060481"/>
            <a:ext cx="0" cy="1047566"/>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Picture 4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1236" y="3800943"/>
            <a:ext cx="5914655"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圆角矩形 22"/>
          <p:cNvSpPr/>
          <p:nvPr/>
        </p:nvSpPr>
        <p:spPr bwMode="auto">
          <a:xfrm>
            <a:off x="6218446" y="5644013"/>
            <a:ext cx="410118" cy="259639"/>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0" name="矩形 9"/>
          <p:cNvSpPr/>
          <p:nvPr/>
        </p:nvSpPr>
        <p:spPr>
          <a:xfrm>
            <a:off x="970218" y="6188554"/>
            <a:ext cx="2052165" cy="400110"/>
          </a:xfrm>
          <a:prstGeom prst="rect">
            <a:avLst/>
          </a:prstGeom>
        </p:spPr>
        <p:txBody>
          <a:bodyPr wrap="none">
            <a:spAutoFit/>
          </a:bodyPr>
          <a:lstStyle/>
          <a:p>
            <a:r>
              <a:rPr lang="zh-CN" altLang="en-US" b="1" dirty="0" smtClean="0"/>
              <a:t>见</a:t>
            </a:r>
            <a:r>
              <a:rPr lang="zh-CN" altLang="en-US" b="1" dirty="0"/>
              <a:t>图 </a:t>
            </a:r>
            <a:r>
              <a:rPr lang="en-US" altLang="zh-CN" b="1" dirty="0"/>
              <a:t>3.29 </a:t>
            </a:r>
            <a:r>
              <a:rPr lang="zh-CN" altLang="en-US" b="1" dirty="0"/>
              <a:t>所示。</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1865"/>
                                        </p:tgtEl>
                                        <p:attrNameLst>
                                          <p:attrName>style.visibility</p:attrName>
                                        </p:attrNameLst>
                                      </p:cBhvr>
                                      <p:to>
                                        <p:strVal val="visible"/>
                                      </p:to>
                                    </p:set>
                                    <p:animEffect transition="in" filter="wipe(left)">
                                      <p:cBhvr>
                                        <p:cTn id="7" dur="300"/>
                                        <p:tgtEl>
                                          <p:spTgt spid="1218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1864"/>
                                        </p:tgtEl>
                                        <p:attrNameLst>
                                          <p:attrName>style.visibility</p:attrName>
                                        </p:attrNameLst>
                                      </p:cBhvr>
                                      <p:to>
                                        <p:strVal val="visible"/>
                                      </p:to>
                                    </p:set>
                                    <p:animEffect transition="in" filter="wipe(left)">
                                      <p:cBhvr>
                                        <p:cTn id="12" dur="300"/>
                                        <p:tgtEl>
                                          <p:spTgt spid="1218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1872"/>
                                        </p:tgtEl>
                                        <p:attrNameLst>
                                          <p:attrName>style.visibility</p:attrName>
                                        </p:attrNameLst>
                                      </p:cBhvr>
                                      <p:to>
                                        <p:strVal val="visible"/>
                                      </p:to>
                                    </p:set>
                                    <p:animEffect transition="in" filter="wipe(left)">
                                      <p:cBhvr>
                                        <p:cTn id="17" dur="300"/>
                                        <p:tgtEl>
                                          <p:spTgt spid="1218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1873"/>
                                        </p:tgtEl>
                                        <p:attrNameLst>
                                          <p:attrName>style.visibility</p:attrName>
                                        </p:attrNameLst>
                                      </p:cBhvr>
                                      <p:to>
                                        <p:strVal val="visible"/>
                                      </p:to>
                                    </p:set>
                                    <p:animEffect transition="in" filter="wipe(left)">
                                      <p:cBhvr>
                                        <p:cTn id="22" dur="300"/>
                                        <p:tgtEl>
                                          <p:spTgt spid="12187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1883"/>
                                        </p:tgtEl>
                                        <p:attrNameLst>
                                          <p:attrName>style.visibility</p:attrName>
                                        </p:attrNameLst>
                                      </p:cBhvr>
                                      <p:to>
                                        <p:strVal val="visible"/>
                                      </p:to>
                                    </p:set>
                                    <p:animEffect transition="in" filter="wipe(left)">
                                      <p:cBhvr>
                                        <p:cTn id="32" dur="2000"/>
                                        <p:tgtEl>
                                          <p:spTgt spid="12188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4" grpId="0" autoUpdateAnimBg="0"/>
      <p:bldP spid="121865" grpId="0" autoUpdateAnimBg="0"/>
      <p:bldP spid="121872" grpId="0" autoUpdateAnimBg="0"/>
      <p:bldP spid="121873" grpId="0" autoUpdateAnimBg="0"/>
      <p:bldP spid="121883" grpId="0"/>
      <p:bldP spid="5" grpId="0"/>
      <p:bldP spid="2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2870A026-BA4E-4902-9D8D-F3A7547D53F2}" type="slidenum">
              <a:rPr lang="en-US" altLang="zh-CN" sz="2100">
                <a:solidFill>
                  <a:srgbClr val="0000FF"/>
                </a:solidFill>
              </a:rPr>
            </a:fld>
            <a:endParaRPr lang="en-US" altLang="zh-CN" sz="2100">
              <a:solidFill>
                <a:srgbClr val="0000FF"/>
              </a:solidFill>
            </a:endParaRPr>
          </a:p>
        </p:txBody>
      </p:sp>
      <p:pic>
        <p:nvPicPr>
          <p:cNvPr id="65750" name="Picture 21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5271" y="256297"/>
            <a:ext cx="4763604" cy="637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755" name="Picture 2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6052" y="1740445"/>
            <a:ext cx="1925993" cy="387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1139" y="407223"/>
            <a:ext cx="2550666" cy="253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直接箭头连接符 11"/>
          <p:cNvCxnSpPr/>
          <p:nvPr/>
        </p:nvCxnSpPr>
        <p:spPr bwMode="auto">
          <a:xfrm flipV="1">
            <a:off x="9341417" y="1357286"/>
            <a:ext cx="0" cy="1047566"/>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01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0839" y="984559"/>
            <a:ext cx="5275967" cy="338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0979" y="1366432"/>
            <a:ext cx="3920614" cy="426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87397" y="1838044"/>
            <a:ext cx="5912898" cy="1015663"/>
          </a:xfrm>
          <a:prstGeom prst="rect">
            <a:avLst/>
          </a:prstGeom>
        </p:spPr>
        <p:txBody>
          <a:bodyPr wrap="square">
            <a:spAutoFit/>
          </a:bodyPr>
          <a:lstStyle/>
          <a:p>
            <a:r>
              <a:rPr lang="zh-CN" altLang="en-US" b="1" dirty="0" smtClean="0"/>
              <a:t>由表</a:t>
            </a:r>
            <a:r>
              <a:rPr lang="en-US" altLang="zh-CN" b="1" dirty="0"/>
              <a:t>3. 16 </a:t>
            </a:r>
            <a:r>
              <a:rPr lang="zh-CN" altLang="en-US" b="1" dirty="0"/>
              <a:t>中查得分度值为</a:t>
            </a:r>
            <a:r>
              <a:rPr lang="en-US" altLang="zh-CN" b="1" dirty="0"/>
              <a:t>0. 005 mm(</a:t>
            </a:r>
            <a:r>
              <a:rPr lang="zh-CN" altLang="en-US" b="1" dirty="0"/>
              <a:t>相当于放大</a:t>
            </a:r>
            <a:r>
              <a:rPr lang="zh-CN" altLang="en-US" b="1" dirty="0" smtClean="0"/>
              <a:t>倍数</a:t>
            </a:r>
            <a:r>
              <a:rPr lang="en-US" altLang="zh-CN" b="1" dirty="0" smtClean="0"/>
              <a:t>250 </a:t>
            </a:r>
            <a:r>
              <a:rPr lang="zh-CN" altLang="en-US" b="1" dirty="0"/>
              <a:t>倍</a:t>
            </a:r>
            <a:r>
              <a:rPr lang="en-US" altLang="zh-CN" b="1" dirty="0"/>
              <a:t>) </a:t>
            </a:r>
            <a:r>
              <a:rPr lang="zh-CN" altLang="en-US" b="1" dirty="0"/>
              <a:t>的比较仪其不确定度为</a:t>
            </a:r>
            <a:r>
              <a:rPr lang="en-US" altLang="zh-CN" b="1" dirty="0"/>
              <a:t>0. 003 </a:t>
            </a:r>
            <a:r>
              <a:rPr lang="en-US" altLang="zh-CN" b="1" dirty="0" smtClean="0"/>
              <a:t>mm</a:t>
            </a:r>
            <a:r>
              <a:rPr lang="en-US" altLang="zh-CN" b="1" dirty="0"/>
              <a:t>.</a:t>
            </a:r>
            <a:endParaRPr lang="en-US" altLang="zh-CN" b="1" dirty="0" smtClean="0"/>
          </a:p>
          <a:p>
            <a:r>
              <a:rPr lang="en-US" altLang="zh-CN" b="1" dirty="0"/>
              <a:t> </a:t>
            </a:r>
            <a:r>
              <a:rPr lang="en-US" altLang="zh-CN" b="1" dirty="0" smtClean="0"/>
              <a:t>     </a:t>
            </a:r>
            <a:r>
              <a:rPr lang="zh-CN" altLang="en-US" b="1" dirty="0" smtClean="0"/>
              <a:t>因</a:t>
            </a:r>
            <a:r>
              <a:rPr lang="en-US" altLang="zh-CN" b="1" dirty="0"/>
              <a:t>0. 003 </a:t>
            </a:r>
            <a:r>
              <a:rPr lang="en-US" altLang="zh-CN" b="1" dirty="0" smtClean="0"/>
              <a:t>&lt;0</a:t>
            </a:r>
            <a:r>
              <a:rPr lang="en-US" altLang="zh-CN" b="1" dirty="0"/>
              <a:t>. 005 = </a:t>
            </a:r>
            <a:r>
              <a:rPr lang="en-US" altLang="zh-CN" b="1" i="1" dirty="0"/>
              <a:t>u</a:t>
            </a:r>
            <a:r>
              <a:rPr lang="en-US" altLang="zh-CN" b="1" baseline="-25000" dirty="0"/>
              <a:t>1</a:t>
            </a:r>
            <a:r>
              <a:rPr lang="en-US" altLang="zh-CN" b="1" dirty="0"/>
              <a:t>, </a:t>
            </a:r>
            <a:r>
              <a:rPr lang="zh-CN" altLang="en-US" b="1" dirty="0"/>
              <a:t>故可满足要求。</a:t>
            </a:r>
            <a:endParaRPr lang="zh-CN" altLang="en-US" b="1" dirty="0"/>
          </a:p>
        </p:txBody>
      </p:sp>
      <p:pic>
        <p:nvPicPr>
          <p:cNvPr id="9011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9141" y="2943587"/>
            <a:ext cx="6606171" cy="3782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圆角矩形 17"/>
          <p:cNvSpPr/>
          <p:nvPr/>
        </p:nvSpPr>
        <p:spPr bwMode="auto">
          <a:xfrm>
            <a:off x="7031139" y="4783817"/>
            <a:ext cx="682193" cy="427368"/>
          </a:xfrm>
          <a:prstGeom prst="roundRect">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750"/>
                                        </p:tgtEl>
                                        <p:attrNameLst>
                                          <p:attrName>style.visibility</p:attrName>
                                        </p:attrNameLst>
                                      </p:cBhvr>
                                      <p:to>
                                        <p:strVal val="visible"/>
                                      </p:to>
                                    </p:set>
                                    <p:animEffect transition="in" filter="wipe(left)">
                                      <p:cBhvr>
                                        <p:cTn id="7" dur="500"/>
                                        <p:tgtEl>
                                          <p:spTgt spid="657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5755"/>
                                        </p:tgtEl>
                                        <p:attrNameLst>
                                          <p:attrName>style.visibility</p:attrName>
                                        </p:attrNameLst>
                                      </p:cBhvr>
                                      <p:to>
                                        <p:strVal val="visible"/>
                                      </p:to>
                                    </p:set>
                                    <p:animEffect transition="in" filter="wipe(down)">
                                      <p:cBhvr>
                                        <p:cTn id="12" dur="500"/>
                                        <p:tgtEl>
                                          <p:spTgt spid="657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2AAF7868-144D-4A14-952D-8330BD8CF73D}" type="slidenum">
              <a:rPr lang="en-US" altLang="zh-CN" sz="2100">
                <a:solidFill>
                  <a:srgbClr val="0000FF"/>
                </a:solidFill>
              </a:rPr>
            </a:fld>
            <a:endParaRPr lang="en-US" altLang="zh-CN" sz="2100" dirty="0">
              <a:solidFill>
                <a:srgbClr val="0000FF"/>
              </a:solidFill>
            </a:endParaRPr>
          </a:p>
        </p:txBody>
      </p:sp>
      <p:sp>
        <p:nvSpPr>
          <p:cNvPr id="44057" name="Text Box 25"/>
          <p:cNvSpPr txBox="1">
            <a:spLocks noChangeArrowheads="1"/>
          </p:cNvSpPr>
          <p:nvPr/>
        </p:nvSpPr>
        <p:spPr bwMode="auto">
          <a:xfrm>
            <a:off x="850295" y="477024"/>
            <a:ext cx="4836131" cy="192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        </a:t>
            </a:r>
            <a:r>
              <a:rPr lang="zh-CN" altLang="en-US" b="1" dirty="0"/>
              <a:t>因为根据使用要求活塞销</a:t>
            </a:r>
            <a:r>
              <a:rPr lang="en-US" altLang="zh-CN" b="1" dirty="0"/>
              <a:t>1</a:t>
            </a:r>
            <a:r>
              <a:rPr lang="zh-CN" altLang="en-US" b="1" dirty="0"/>
              <a:t>与活塞</a:t>
            </a:r>
            <a:r>
              <a:rPr lang="en-US" altLang="zh-CN" b="1" dirty="0"/>
              <a:t>2</a:t>
            </a:r>
            <a:r>
              <a:rPr lang="zh-CN" altLang="en-US" b="1" dirty="0"/>
              <a:t>应为过渡配合，活塞销</a:t>
            </a:r>
            <a:r>
              <a:rPr lang="en-US" altLang="zh-CN" b="1" dirty="0"/>
              <a:t>1</a:t>
            </a:r>
            <a:r>
              <a:rPr lang="zh-CN" altLang="en-US" b="1" dirty="0"/>
              <a:t>与连杆</a:t>
            </a:r>
            <a:r>
              <a:rPr lang="en-US" altLang="zh-CN" b="1" dirty="0"/>
              <a:t>3</a:t>
            </a:r>
            <a:r>
              <a:rPr lang="zh-CN" altLang="en-US" b="1" dirty="0"/>
              <a:t>为间隙配合（一轴与多孔配合），采用基轴制便于加工，如图</a:t>
            </a:r>
            <a:r>
              <a:rPr lang="en-US" altLang="zh-CN" b="1" dirty="0"/>
              <a:t>3.15</a:t>
            </a:r>
            <a:r>
              <a:rPr lang="zh-CN" altLang="en-US" b="1" dirty="0"/>
              <a:t>（</a:t>
            </a:r>
            <a:r>
              <a:rPr lang="en-US" altLang="zh-CN" b="1" dirty="0"/>
              <a:t>b</a:t>
            </a:r>
            <a:r>
              <a:rPr lang="zh-CN" altLang="en-US" b="1" dirty="0"/>
              <a:t>）所示。</a:t>
            </a:r>
            <a:endParaRPr lang="zh-CN" altLang="en-US" b="1" dirty="0"/>
          </a:p>
        </p:txBody>
      </p:sp>
      <p:sp>
        <p:nvSpPr>
          <p:cNvPr id="44058" name="Text Box 26"/>
          <p:cNvSpPr txBox="1">
            <a:spLocks noChangeArrowheads="1"/>
          </p:cNvSpPr>
          <p:nvPr/>
        </p:nvSpPr>
        <p:spPr bwMode="auto">
          <a:xfrm>
            <a:off x="897919" y="2396007"/>
            <a:ext cx="4740882" cy="813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smtClean="0"/>
              <a:t>        </a:t>
            </a:r>
            <a:r>
              <a:rPr lang="zh-CN" altLang="en-US" b="1" dirty="0" smtClean="0"/>
              <a:t>若</a:t>
            </a:r>
            <a:r>
              <a:rPr lang="zh-CN" altLang="en-US" b="1" dirty="0"/>
              <a:t>采用基孔制，精度高的轴不好加工，如图</a:t>
            </a:r>
            <a:r>
              <a:rPr lang="en-US" altLang="zh-CN" b="1" dirty="0"/>
              <a:t>3.15(c)</a:t>
            </a:r>
            <a:r>
              <a:rPr lang="zh-CN" altLang="en-US" b="1" dirty="0"/>
              <a:t>所示。</a:t>
            </a:r>
            <a:endParaRPr lang="zh-CN" altLang="en-US" b="1" dirty="0"/>
          </a:p>
        </p:txBody>
      </p:sp>
      <p:pic>
        <p:nvPicPr>
          <p:cNvPr id="819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90625" y="3233738"/>
            <a:ext cx="3571875" cy="315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4271" y="3443287"/>
            <a:ext cx="3480103" cy="2835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1651" y="477024"/>
            <a:ext cx="3752918" cy="2928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4057"/>
                                        </p:tgtEl>
                                        <p:attrNameLst>
                                          <p:attrName>style.visibility</p:attrName>
                                        </p:attrNameLst>
                                      </p:cBhvr>
                                      <p:to>
                                        <p:strVal val="visible"/>
                                      </p:to>
                                    </p:set>
                                    <p:animEffect transition="in" filter="wipe(left)">
                                      <p:cBhvr>
                                        <p:cTn id="13" dur="500"/>
                                        <p:tgtEl>
                                          <p:spTgt spid="4405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1923"/>
                                        </p:tgtEl>
                                        <p:attrNameLst>
                                          <p:attrName>style.visibility</p:attrName>
                                        </p:attrNameLst>
                                      </p:cBhvr>
                                      <p:to>
                                        <p:strVal val="visible"/>
                                      </p:to>
                                    </p:set>
                                    <p:anim calcmode="lin" valueType="num">
                                      <p:cBhvr additive="base">
                                        <p:cTn id="18" dur="500" fill="hold"/>
                                        <p:tgtEl>
                                          <p:spTgt spid="81923"/>
                                        </p:tgtEl>
                                        <p:attrNameLst>
                                          <p:attrName>ppt_x</p:attrName>
                                        </p:attrNameLst>
                                      </p:cBhvr>
                                      <p:tavLst>
                                        <p:tav tm="0">
                                          <p:val>
                                            <p:strVal val="#ppt_x"/>
                                          </p:val>
                                        </p:tav>
                                        <p:tav tm="100000">
                                          <p:val>
                                            <p:strVal val="#ppt_x"/>
                                          </p:val>
                                        </p:tav>
                                      </p:tavLst>
                                    </p:anim>
                                    <p:anim calcmode="lin" valueType="num">
                                      <p:cBhvr additive="base">
                                        <p:cTn id="19" dur="500" fill="hold"/>
                                        <p:tgtEl>
                                          <p:spTgt spid="8192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4058"/>
                                        </p:tgtEl>
                                        <p:attrNameLst>
                                          <p:attrName>style.visibility</p:attrName>
                                        </p:attrNameLst>
                                      </p:cBhvr>
                                      <p:to>
                                        <p:strVal val="visible"/>
                                      </p:to>
                                    </p:set>
                                    <p:animEffect transition="in" filter="wipe(left)">
                                      <p:cBhvr>
                                        <p:cTn id="24" dur="2000"/>
                                        <p:tgtEl>
                                          <p:spTgt spid="4405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1924"/>
                                        </p:tgtEl>
                                        <p:attrNameLst>
                                          <p:attrName>style.visibility</p:attrName>
                                        </p:attrNameLst>
                                      </p:cBhvr>
                                      <p:to>
                                        <p:strVal val="visible"/>
                                      </p:to>
                                    </p:set>
                                    <p:anim calcmode="lin" valueType="num">
                                      <p:cBhvr additive="base">
                                        <p:cTn id="29" dur="500" fill="hold"/>
                                        <p:tgtEl>
                                          <p:spTgt spid="81924"/>
                                        </p:tgtEl>
                                        <p:attrNameLst>
                                          <p:attrName>ppt_x</p:attrName>
                                        </p:attrNameLst>
                                      </p:cBhvr>
                                      <p:tavLst>
                                        <p:tav tm="0">
                                          <p:val>
                                            <p:strVal val="#ppt_x"/>
                                          </p:val>
                                        </p:tav>
                                        <p:tav tm="100000">
                                          <p:val>
                                            <p:strVal val="#ppt_x"/>
                                          </p:val>
                                        </p:tav>
                                      </p:tavLst>
                                    </p:anim>
                                    <p:anim calcmode="lin" valueType="num">
                                      <p:cBhvr additive="base">
                                        <p:cTn id="30" dur="500" fill="hold"/>
                                        <p:tgtEl>
                                          <p:spTgt spid="819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57" grpId="0"/>
      <p:bldP spid="4405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5"/>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B36AE02F-DA9A-45EE-97E5-AFC94A573E45}" type="slidenum">
              <a:rPr lang="en-US" altLang="zh-CN" sz="2100">
                <a:solidFill>
                  <a:srgbClr val="0000FF"/>
                </a:solidFill>
              </a:rPr>
            </a:fld>
            <a:endParaRPr lang="en-US" altLang="zh-CN" sz="2100">
              <a:solidFill>
                <a:srgbClr val="0000FF"/>
              </a:solidFill>
            </a:endParaRPr>
          </a:p>
        </p:txBody>
      </p:sp>
      <p:sp>
        <p:nvSpPr>
          <p:cNvPr id="128004" name="Text Box 4"/>
          <p:cNvSpPr txBox="1">
            <a:spLocks noChangeArrowheads="1"/>
          </p:cNvSpPr>
          <p:nvPr/>
        </p:nvSpPr>
        <p:spPr bwMode="auto">
          <a:xfrm>
            <a:off x="482825" y="258660"/>
            <a:ext cx="7822357" cy="1020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sz="2000" b="1" dirty="0"/>
              <a:t>       </a:t>
            </a:r>
            <a:r>
              <a:rPr lang="en-US" altLang="zh-CN" sz="2000" b="1" dirty="0" smtClean="0"/>
              <a:t>  </a:t>
            </a:r>
            <a:r>
              <a:rPr lang="zh-CN" altLang="en-US" sz="2000" b="1" dirty="0"/>
              <a:t>例 </a:t>
            </a:r>
            <a:r>
              <a:rPr lang="en-US" altLang="zh-CN" sz="2000" b="1" dirty="0"/>
              <a:t>3.17 </a:t>
            </a:r>
            <a:r>
              <a:rPr lang="zh-CN" altLang="en-US" sz="2000" b="1" dirty="0"/>
              <a:t>某轴的长度为</a:t>
            </a:r>
            <a:r>
              <a:rPr lang="en-US" altLang="zh-CN" sz="2000" b="1" dirty="0"/>
              <a:t>100mm</a:t>
            </a:r>
            <a:r>
              <a:rPr lang="en-US" altLang="zh-CN" sz="2000" b="1" dirty="0">
                <a:latin typeface="宋体" panose="02010600030101010101" pitchFamily="2" charset="-122"/>
              </a:rPr>
              <a:t>,</a:t>
            </a:r>
            <a:r>
              <a:rPr lang="zh-CN" altLang="en-US" sz="2000" b="1" dirty="0">
                <a:latin typeface="宋体" panose="02010600030101010101" pitchFamily="2" charset="-122"/>
              </a:rPr>
              <a:t>其加工精度为线性尺寸的一般公差中等级，即</a:t>
            </a:r>
            <a:r>
              <a:rPr lang="en-US" altLang="zh-CN" sz="2000" b="1" dirty="0" smtClean="0">
                <a:latin typeface="宋体" panose="02010600030101010101" pitchFamily="2" charset="-122"/>
              </a:rPr>
              <a:t>GB/T1804 — </a:t>
            </a:r>
            <a:r>
              <a:rPr lang="en-US" altLang="zh-CN" sz="2000" b="1" dirty="0">
                <a:latin typeface="宋体" panose="02010600030101010101" pitchFamily="2" charset="-122"/>
              </a:rPr>
              <a:t>m </a:t>
            </a:r>
            <a:r>
              <a:rPr lang="zh-CN" altLang="en-US" sz="2000" b="1" dirty="0">
                <a:latin typeface="宋体" panose="02010600030101010101" pitchFamily="2" charset="-122"/>
              </a:rPr>
              <a:t>。试确定其验收极限，并选择适当的计量器具。</a:t>
            </a:r>
            <a:endParaRPr lang="zh-CN" altLang="en-US" sz="2000" b="1" baseline="-25000" dirty="0">
              <a:latin typeface="宋体" panose="02010600030101010101" pitchFamily="2" charset="-122"/>
              <a:cs typeface="Times New Roman" panose="02020603050405020304" pitchFamily="18" charset="0"/>
            </a:endParaRPr>
          </a:p>
        </p:txBody>
      </p:sp>
      <p:pic>
        <p:nvPicPr>
          <p:cNvPr id="911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0365" y="4530709"/>
            <a:ext cx="7013989" cy="207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 name="Group 12"/>
          <p:cNvGrpSpPr/>
          <p:nvPr/>
        </p:nvGrpSpPr>
        <p:grpSpPr bwMode="auto">
          <a:xfrm>
            <a:off x="1086431" y="5482894"/>
            <a:ext cx="4921452" cy="406066"/>
            <a:chOff x="672" y="4380"/>
            <a:chExt cx="3744" cy="324"/>
          </a:xfrm>
        </p:grpSpPr>
        <p:sp>
          <p:nvSpPr>
            <p:cNvPr id="16" name="Line 13"/>
            <p:cNvSpPr>
              <a:spLocks noChangeShapeType="1"/>
            </p:cNvSpPr>
            <p:nvPr/>
          </p:nvSpPr>
          <p:spPr bwMode="auto">
            <a:xfrm>
              <a:off x="672" y="4644"/>
              <a:ext cx="3744" cy="24"/>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Rectangle 14"/>
            <p:cNvSpPr>
              <a:spLocks noChangeArrowheads="1"/>
            </p:cNvSpPr>
            <p:nvPr/>
          </p:nvSpPr>
          <p:spPr bwMode="auto">
            <a:xfrm>
              <a:off x="2834" y="4380"/>
              <a:ext cx="720" cy="324"/>
            </a:xfrm>
            <a:prstGeom prst="rect">
              <a:avLst/>
            </a:prstGeom>
            <a:noFill/>
            <a:ln w="5715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矩形 1"/>
          <p:cNvSpPr/>
          <p:nvPr/>
        </p:nvSpPr>
        <p:spPr>
          <a:xfrm>
            <a:off x="887559" y="1302255"/>
            <a:ext cx="5274822" cy="400110"/>
          </a:xfrm>
          <a:prstGeom prst="rect">
            <a:avLst/>
          </a:prstGeom>
        </p:spPr>
        <p:txBody>
          <a:bodyPr wrap="square">
            <a:spAutoFit/>
          </a:bodyPr>
          <a:lstStyle/>
          <a:p>
            <a:r>
              <a:rPr lang="zh-CN" altLang="en-US" b="1" dirty="0" smtClean="0"/>
              <a:t>解   </a:t>
            </a:r>
            <a:r>
              <a:rPr lang="en-US" altLang="zh-CN" b="1" dirty="0" smtClean="0"/>
              <a:t>(</a:t>
            </a:r>
            <a:r>
              <a:rPr lang="en-US" altLang="zh-CN" b="1" dirty="0"/>
              <a:t>1) </a:t>
            </a:r>
            <a:r>
              <a:rPr lang="zh-CN" altLang="en-US" b="1" dirty="0"/>
              <a:t>由表</a:t>
            </a:r>
            <a:r>
              <a:rPr lang="en-US" altLang="zh-CN" b="1" dirty="0"/>
              <a:t>3. 12 </a:t>
            </a:r>
            <a:r>
              <a:rPr lang="zh-CN" altLang="en-US" b="1" dirty="0"/>
              <a:t>查得</a:t>
            </a:r>
            <a:r>
              <a:rPr lang="en-US" altLang="zh-CN" b="1" dirty="0"/>
              <a:t>,</a:t>
            </a:r>
            <a:r>
              <a:rPr lang="zh-CN" altLang="en-US" b="1" dirty="0"/>
              <a:t>该尺寸的极限偏差为</a:t>
            </a:r>
            <a:endParaRPr lang="zh-CN" altLang="en-US" b="1" dirty="0"/>
          </a:p>
        </p:txBody>
      </p:sp>
      <p:sp>
        <p:nvSpPr>
          <p:cNvPr id="3" name="矩形 2"/>
          <p:cNvSpPr/>
          <p:nvPr/>
        </p:nvSpPr>
        <p:spPr>
          <a:xfrm>
            <a:off x="3380582" y="1734442"/>
            <a:ext cx="2988419" cy="400110"/>
          </a:xfrm>
          <a:prstGeom prst="rect">
            <a:avLst/>
          </a:prstGeom>
        </p:spPr>
        <p:txBody>
          <a:bodyPr wrap="square">
            <a:spAutoFit/>
          </a:bodyPr>
          <a:lstStyle/>
          <a:p>
            <a:r>
              <a:rPr lang="zh-CN" altLang="en-US" b="1" dirty="0" smtClean="0"/>
              <a:t>公差带图</a:t>
            </a:r>
            <a:r>
              <a:rPr lang="en-US" altLang="zh-CN" b="1" dirty="0"/>
              <a:t>3. 30 </a:t>
            </a:r>
            <a:r>
              <a:rPr lang="zh-CN" altLang="en-US" b="1" dirty="0" smtClean="0"/>
              <a:t>所示</a:t>
            </a:r>
            <a:r>
              <a:rPr lang="zh-CN" altLang="en-US" b="1" dirty="0"/>
              <a:t>。</a:t>
            </a:r>
            <a:endParaRPr lang="zh-CN" altLang="en-US" b="1" dirty="0"/>
          </a:p>
        </p:txBody>
      </p:sp>
      <p:pic>
        <p:nvPicPr>
          <p:cNvPr id="911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7179" y="1769954"/>
            <a:ext cx="17081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2463" y="1052733"/>
            <a:ext cx="2466525" cy="2871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702068" y="2105561"/>
            <a:ext cx="6089337" cy="707886"/>
          </a:xfrm>
          <a:prstGeom prst="rect">
            <a:avLst/>
          </a:prstGeom>
        </p:spPr>
        <p:txBody>
          <a:bodyPr wrap="square">
            <a:spAutoFit/>
          </a:bodyPr>
          <a:lstStyle/>
          <a:p>
            <a:r>
              <a:rPr lang="en-US" altLang="zh-CN" b="1" dirty="0" smtClean="0"/>
              <a:t>         (</a:t>
            </a:r>
            <a:r>
              <a:rPr lang="en-US" altLang="zh-CN" b="1" dirty="0"/>
              <a:t>2) </a:t>
            </a:r>
            <a:r>
              <a:rPr lang="zh-CN" altLang="en-US" b="1" dirty="0"/>
              <a:t>因该尺寸属于一般公差尺寸</a:t>
            </a:r>
            <a:r>
              <a:rPr lang="en-US" altLang="zh-CN" b="1" dirty="0"/>
              <a:t>,</a:t>
            </a:r>
            <a:r>
              <a:rPr lang="zh-CN" altLang="en-US" b="1" dirty="0"/>
              <a:t>按标准规定</a:t>
            </a:r>
            <a:r>
              <a:rPr lang="en-US" altLang="zh-CN" b="1" dirty="0"/>
              <a:t>,</a:t>
            </a:r>
            <a:r>
              <a:rPr lang="zh-CN" altLang="en-US" b="1" dirty="0"/>
              <a:t>应</a:t>
            </a:r>
            <a:endParaRPr lang="zh-CN" altLang="en-US" b="1" dirty="0"/>
          </a:p>
          <a:p>
            <a:r>
              <a:rPr lang="zh-CN" altLang="en-US" b="1" dirty="0"/>
              <a:t>按不内缩方式确定验收极限</a:t>
            </a:r>
            <a:r>
              <a:rPr lang="en-US" altLang="zh-CN" b="1" dirty="0"/>
              <a:t>,</a:t>
            </a:r>
            <a:r>
              <a:rPr lang="zh-CN" altLang="en-US" b="1" dirty="0"/>
              <a:t>即取安全裕度</a:t>
            </a:r>
            <a:r>
              <a:rPr lang="en-US" altLang="zh-CN" b="1" i="1" dirty="0"/>
              <a:t>A</a:t>
            </a:r>
            <a:r>
              <a:rPr lang="en-US" altLang="zh-CN" b="1" dirty="0"/>
              <a:t> = 0,</a:t>
            </a:r>
            <a:r>
              <a:rPr lang="zh-CN" altLang="en-US" b="1" dirty="0"/>
              <a:t>则</a:t>
            </a:r>
            <a:endParaRPr lang="zh-CN" altLang="en-US" b="1" dirty="0"/>
          </a:p>
        </p:txBody>
      </p:sp>
      <p:sp>
        <p:nvSpPr>
          <p:cNvPr id="6" name="矩形 5"/>
          <p:cNvSpPr/>
          <p:nvPr/>
        </p:nvSpPr>
        <p:spPr>
          <a:xfrm>
            <a:off x="1334188" y="2813447"/>
            <a:ext cx="4134465" cy="400110"/>
          </a:xfrm>
          <a:prstGeom prst="rect">
            <a:avLst/>
          </a:prstGeom>
        </p:spPr>
        <p:txBody>
          <a:bodyPr wrap="none">
            <a:spAutoFit/>
          </a:bodyPr>
          <a:lstStyle/>
          <a:p>
            <a:r>
              <a:rPr lang="zh-CN" altLang="en-US" b="1" dirty="0"/>
              <a:t>上验收极限</a:t>
            </a:r>
            <a:r>
              <a:rPr lang="en-US" altLang="zh-CN" b="1" dirty="0"/>
              <a:t>= 100 + 0. 3 = 100. 3 mm</a:t>
            </a:r>
            <a:endParaRPr lang="zh-CN" altLang="en-US" b="1" dirty="0"/>
          </a:p>
        </p:txBody>
      </p:sp>
      <p:sp>
        <p:nvSpPr>
          <p:cNvPr id="7" name="矩形 6"/>
          <p:cNvSpPr/>
          <p:nvPr/>
        </p:nvSpPr>
        <p:spPr>
          <a:xfrm>
            <a:off x="1390172" y="3230833"/>
            <a:ext cx="3945311" cy="400110"/>
          </a:xfrm>
          <a:prstGeom prst="rect">
            <a:avLst/>
          </a:prstGeom>
        </p:spPr>
        <p:txBody>
          <a:bodyPr wrap="none">
            <a:spAutoFit/>
          </a:bodyPr>
          <a:lstStyle/>
          <a:p>
            <a:r>
              <a:rPr lang="zh-CN" altLang="en-US" b="1" dirty="0"/>
              <a:t>下验收极限</a:t>
            </a:r>
            <a:r>
              <a:rPr lang="en-US" altLang="zh-CN" b="1" dirty="0"/>
              <a:t>= 100 - 0. 3 = 99. 7 mm</a:t>
            </a:r>
            <a:endParaRPr lang="zh-CN" altLang="en-US" b="1" dirty="0"/>
          </a:p>
        </p:txBody>
      </p:sp>
      <p:sp>
        <p:nvSpPr>
          <p:cNvPr id="8" name="矩形 7"/>
          <p:cNvSpPr/>
          <p:nvPr/>
        </p:nvSpPr>
        <p:spPr>
          <a:xfrm>
            <a:off x="756206" y="3601471"/>
            <a:ext cx="5581902" cy="707886"/>
          </a:xfrm>
          <a:prstGeom prst="rect">
            <a:avLst/>
          </a:prstGeom>
        </p:spPr>
        <p:txBody>
          <a:bodyPr wrap="square">
            <a:spAutoFit/>
          </a:bodyPr>
          <a:lstStyle/>
          <a:p>
            <a:r>
              <a:rPr lang="en-US" altLang="zh-CN" b="1" dirty="0" smtClean="0"/>
              <a:t>         (</a:t>
            </a:r>
            <a:r>
              <a:rPr lang="en-US" altLang="zh-CN" b="1" dirty="0"/>
              <a:t>3) </a:t>
            </a:r>
            <a:r>
              <a:rPr lang="zh-CN" altLang="en-US" b="1" dirty="0"/>
              <a:t>一般公差的</a:t>
            </a:r>
            <a:r>
              <a:rPr lang="en-US" altLang="zh-CN" b="1" dirty="0"/>
              <a:t>m </a:t>
            </a:r>
            <a:r>
              <a:rPr lang="zh-CN" altLang="en-US" b="1" dirty="0"/>
              <a:t>级相当于</a:t>
            </a:r>
            <a:r>
              <a:rPr lang="en-US" altLang="zh-CN" b="1" dirty="0"/>
              <a:t>IT13 ~ IT14,</a:t>
            </a:r>
            <a:r>
              <a:rPr lang="zh-CN" altLang="en-US" b="1" dirty="0"/>
              <a:t>用</a:t>
            </a:r>
            <a:r>
              <a:rPr lang="zh-CN" altLang="en-US" b="1" dirty="0" smtClean="0"/>
              <a:t>游标卡尺</a:t>
            </a:r>
            <a:r>
              <a:rPr lang="zh-CN" altLang="en-US" b="1" dirty="0"/>
              <a:t>测量就可满足要求。</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8004"/>
                                        </p:tgtEl>
                                        <p:attrNameLst>
                                          <p:attrName>style.visibility</p:attrName>
                                        </p:attrNameLst>
                                      </p:cBhvr>
                                      <p:to>
                                        <p:strVal val="visible"/>
                                      </p:to>
                                    </p:set>
                                    <p:animEffect transition="in" filter="wipe(left)">
                                      <p:cBhvr>
                                        <p:cTn id="7" dur="300"/>
                                        <p:tgtEl>
                                          <p:spTgt spid="1280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8631ABD4-60C1-47AE-8A5A-325755FD95D1}" type="slidenum">
              <a:rPr lang="en-US" altLang="zh-CN" sz="2100">
                <a:solidFill>
                  <a:srgbClr val="0000FF"/>
                </a:solidFill>
              </a:rPr>
            </a:fld>
            <a:endParaRPr lang="en-US" altLang="zh-CN" sz="2100">
              <a:solidFill>
                <a:srgbClr val="0000FF"/>
              </a:solidFill>
            </a:endParaRPr>
          </a:p>
        </p:txBody>
      </p:sp>
      <p:sp>
        <p:nvSpPr>
          <p:cNvPr id="27650" name="Text Box 2"/>
          <p:cNvSpPr txBox="1">
            <a:spLocks noChangeArrowheads="1"/>
          </p:cNvSpPr>
          <p:nvPr/>
        </p:nvSpPr>
        <p:spPr bwMode="auto">
          <a:xfrm>
            <a:off x="1304528" y="212038"/>
            <a:ext cx="5025266"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3.5.2  </a:t>
            </a:r>
            <a:r>
              <a:rPr lang="zh-CN" altLang="en-US" b="1" dirty="0"/>
              <a:t>用光滑极限量规检验</a:t>
            </a:r>
            <a:endParaRPr lang="zh-CN" altLang="en-US" dirty="0"/>
          </a:p>
        </p:txBody>
      </p:sp>
      <p:sp>
        <p:nvSpPr>
          <p:cNvPr id="27655" name="Text Box 7"/>
          <p:cNvSpPr txBox="1">
            <a:spLocks noChangeArrowheads="1"/>
          </p:cNvSpPr>
          <p:nvPr/>
        </p:nvSpPr>
        <p:spPr bwMode="auto">
          <a:xfrm>
            <a:off x="1381029" y="645029"/>
            <a:ext cx="427405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1. </a:t>
            </a:r>
            <a:r>
              <a:rPr lang="zh-CN" altLang="en-US" b="1" dirty="0"/>
              <a:t>量规 的作用和分类</a:t>
            </a:r>
            <a:endParaRPr lang="zh-CN" altLang="en-US" b="1" dirty="0"/>
          </a:p>
        </p:txBody>
      </p:sp>
      <p:sp>
        <p:nvSpPr>
          <p:cNvPr id="27728" name="Text Box 80"/>
          <p:cNvSpPr txBox="1">
            <a:spLocks noChangeArrowheads="1"/>
          </p:cNvSpPr>
          <p:nvPr/>
        </p:nvSpPr>
        <p:spPr bwMode="auto">
          <a:xfrm>
            <a:off x="675110" y="1089351"/>
            <a:ext cx="7918474" cy="120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b="1" dirty="0"/>
              <a:t>  </a:t>
            </a:r>
            <a:r>
              <a:rPr lang="en-US" altLang="zh-CN" b="1" dirty="0" smtClean="0"/>
              <a:t>    </a:t>
            </a:r>
            <a:r>
              <a:rPr lang="zh-CN" altLang="en-US" b="1" dirty="0" smtClean="0"/>
              <a:t>（</a:t>
            </a:r>
            <a:r>
              <a:rPr lang="en-US" altLang="zh-CN" b="1" dirty="0"/>
              <a:t>1</a:t>
            </a:r>
            <a:r>
              <a:rPr lang="zh-CN" altLang="en-US" b="1" dirty="0"/>
              <a:t>）作用：量规是一种无刻度的定值专用量具</a:t>
            </a:r>
            <a:r>
              <a:rPr lang="en-US" altLang="zh-CN" b="1" dirty="0"/>
              <a:t>, </a:t>
            </a:r>
            <a:r>
              <a:rPr lang="zh-CN" altLang="en-US" b="1" dirty="0"/>
              <a:t>用</a:t>
            </a:r>
            <a:r>
              <a:rPr lang="zh-CN" altLang="en-US" b="1" dirty="0" smtClean="0"/>
              <a:t>量规检验零件时</a:t>
            </a:r>
            <a:r>
              <a:rPr lang="zh-CN" altLang="en-US" b="1" dirty="0"/>
              <a:t>，只能判断零件是否合格，不能测出零件实际尺寸的数值。如图</a:t>
            </a:r>
            <a:r>
              <a:rPr lang="en-US" altLang="zh-CN" b="1" dirty="0" smtClean="0"/>
              <a:t>3.31</a:t>
            </a:r>
            <a:r>
              <a:rPr lang="zh-CN" altLang="en-US" b="1" dirty="0" smtClean="0"/>
              <a:t>所</a:t>
            </a:r>
            <a:r>
              <a:rPr lang="zh-CN" altLang="en-US" b="1" dirty="0"/>
              <a:t>。</a:t>
            </a:r>
            <a:endParaRPr lang="zh-CN" altLang="en-US" b="1" dirty="0"/>
          </a:p>
        </p:txBody>
      </p:sp>
      <p:sp>
        <p:nvSpPr>
          <p:cNvPr id="27736" name="Text Box 88"/>
          <p:cNvSpPr txBox="1">
            <a:spLocks noChangeArrowheads="1"/>
          </p:cNvSpPr>
          <p:nvPr/>
        </p:nvSpPr>
        <p:spPr bwMode="auto">
          <a:xfrm>
            <a:off x="622047" y="4448569"/>
            <a:ext cx="8033681" cy="1204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b="1" dirty="0"/>
              <a:t>        </a:t>
            </a:r>
            <a:r>
              <a:rPr lang="en-US" altLang="zh-CN" b="1" dirty="0" smtClean="0"/>
              <a:t> </a:t>
            </a:r>
            <a:r>
              <a:rPr lang="zh-CN" altLang="en-US" b="1" dirty="0" smtClean="0"/>
              <a:t>由</a:t>
            </a:r>
            <a:r>
              <a:rPr lang="zh-CN" altLang="en-US" b="1" dirty="0"/>
              <a:t>图</a:t>
            </a:r>
            <a:r>
              <a:rPr lang="en-US" altLang="zh-CN" b="1" dirty="0" smtClean="0"/>
              <a:t>3.31</a:t>
            </a:r>
            <a:r>
              <a:rPr lang="zh-CN" altLang="en-US" b="1" dirty="0" smtClean="0"/>
              <a:t>可见</a:t>
            </a:r>
            <a:r>
              <a:rPr lang="zh-CN" altLang="en-US" b="1" dirty="0"/>
              <a:t>，量规都是成对使用的，分通规（</a:t>
            </a:r>
            <a:r>
              <a:rPr lang="en-US" altLang="zh-CN" b="1" dirty="0"/>
              <a:t>T</a:t>
            </a:r>
            <a:r>
              <a:rPr lang="zh-CN" altLang="en-US" b="1" dirty="0"/>
              <a:t>）和止规</a:t>
            </a:r>
            <a:r>
              <a:rPr lang="en-US" altLang="zh-CN" b="1" dirty="0"/>
              <a:t>(Z)</a:t>
            </a:r>
            <a:r>
              <a:rPr lang="zh-CN" altLang="en-US" b="1" dirty="0"/>
              <a:t>。孔用量规称</a:t>
            </a:r>
            <a:r>
              <a:rPr lang="zh-CN" altLang="en-US" b="1" dirty="0">
                <a:solidFill>
                  <a:srgbClr val="FF0000"/>
                </a:solidFill>
              </a:rPr>
              <a:t>塞规</a:t>
            </a:r>
            <a:r>
              <a:rPr lang="zh-CN" altLang="en-US" b="1" dirty="0"/>
              <a:t>，轴用量规称</a:t>
            </a:r>
            <a:r>
              <a:rPr lang="zh-CN" altLang="en-US" b="1" dirty="0">
                <a:solidFill>
                  <a:srgbClr val="FF0000"/>
                </a:solidFill>
              </a:rPr>
              <a:t>卡规</a:t>
            </a:r>
            <a:r>
              <a:rPr lang="zh-CN" altLang="en-US" b="1" dirty="0"/>
              <a:t>。如果被测零件通规能通过，止规不能通过，即被测零件</a:t>
            </a:r>
            <a:r>
              <a:rPr lang="zh-CN" altLang="en-US" b="1" dirty="0" smtClean="0"/>
              <a:t>合格。</a:t>
            </a:r>
            <a:endParaRPr lang="zh-CN" altLang="en-US" b="1" dirty="0"/>
          </a:p>
        </p:txBody>
      </p:sp>
      <p:pic>
        <p:nvPicPr>
          <p:cNvPr id="870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04143" y="2273420"/>
            <a:ext cx="574357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269151" y="5653276"/>
            <a:ext cx="8185567" cy="461665"/>
          </a:xfrm>
          <a:prstGeom prst="rect">
            <a:avLst/>
          </a:prstGeom>
        </p:spPr>
        <p:txBody>
          <a:bodyPr wrap="square">
            <a:spAutoFit/>
          </a:bodyPr>
          <a:lstStyle/>
          <a:p>
            <a:r>
              <a:rPr lang="zh-CN" altLang="en-US" sz="2400" b="1" dirty="0"/>
              <a:t>若通规不能通过，或者止规能通过，则被测零件不合格。</a:t>
            </a:r>
            <a:endParaRPr lang="zh-CN" altLang="en-US" sz="2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50"/>
                                        </p:tgtEl>
                                        <p:attrNameLst>
                                          <p:attrName>style.visibility</p:attrName>
                                        </p:attrNameLst>
                                      </p:cBhvr>
                                      <p:to>
                                        <p:strVal val="visible"/>
                                      </p:to>
                                    </p:set>
                                    <p:animEffect transition="in" filter="wipe(left)">
                                      <p:cBhvr>
                                        <p:cTn id="7" dur="3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55"/>
                                        </p:tgtEl>
                                        <p:attrNameLst>
                                          <p:attrName>style.visibility</p:attrName>
                                        </p:attrNameLst>
                                      </p:cBhvr>
                                      <p:to>
                                        <p:strVal val="visible"/>
                                      </p:to>
                                    </p:set>
                                    <p:animEffect transition="in" filter="wipe(left)">
                                      <p:cBhvr>
                                        <p:cTn id="12" dur="300"/>
                                        <p:tgtEl>
                                          <p:spTgt spid="276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7728"/>
                                        </p:tgtEl>
                                        <p:attrNameLst>
                                          <p:attrName>style.visibility</p:attrName>
                                        </p:attrNameLst>
                                      </p:cBhvr>
                                      <p:to>
                                        <p:strVal val="visible"/>
                                      </p:to>
                                    </p:set>
                                    <p:animEffect transition="in" filter="wipe(left)">
                                      <p:cBhvr>
                                        <p:cTn id="17" dur="300"/>
                                        <p:tgtEl>
                                          <p:spTgt spid="277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7736"/>
                                        </p:tgtEl>
                                        <p:attrNameLst>
                                          <p:attrName>style.visibility</p:attrName>
                                        </p:attrNameLst>
                                      </p:cBhvr>
                                      <p:to>
                                        <p:strVal val="visible"/>
                                      </p:to>
                                    </p:set>
                                    <p:animEffect transition="in" filter="wipe(left)">
                                      <p:cBhvr>
                                        <p:cTn id="22" dur="300"/>
                                        <p:tgtEl>
                                          <p:spTgt spid="27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5" grpId="0" autoUpdateAnimBg="0"/>
      <p:bldP spid="27728" grpId="0" autoUpdateAnimBg="0"/>
      <p:bldP spid="27736"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xfrm>
            <a:off x="8584689" y="252600"/>
            <a:ext cx="1179614"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85EA89E8-28CA-4429-BF8C-27B85AC2E551}" type="slidenum">
              <a:rPr lang="en-US" altLang="zh-CN" sz="2100">
                <a:solidFill>
                  <a:srgbClr val="0000FF"/>
                </a:solidFill>
              </a:rPr>
            </a:fld>
            <a:endParaRPr lang="en-US" altLang="zh-CN" sz="2100" dirty="0">
              <a:solidFill>
                <a:srgbClr val="0000FF"/>
              </a:solidFill>
            </a:endParaRPr>
          </a:p>
        </p:txBody>
      </p:sp>
      <p:sp>
        <p:nvSpPr>
          <p:cNvPr id="68680" name="Text Box 1096"/>
          <p:cNvSpPr txBox="1">
            <a:spLocks noChangeArrowheads="1"/>
          </p:cNvSpPr>
          <p:nvPr/>
        </p:nvSpPr>
        <p:spPr bwMode="auto">
          <a:xfrm>
            <a:off x="806936" y="998732"/>
            <a:ext cx="6702386"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latin typeface="宋体" panose="02010600030101010101" pitchFamily="2" charset="-122"/>
              </a:rPr>
              <a:t>① </a:t>
            </a:r>
            <a:r>
              <a:rPr lang="zh-CN" altLang="en-US" sz="2000" b="1" dirty="0"/>
              <a:t>工作量规</a:t>
            </a:r>
            <a:r>
              <a:rPr lang="zh-CN" altLang="en-US" sz="2000" b="1" dirty="0" smtClean="0"/>
              <a:t>：</a:t>
            </a:r>
            <a:r>
              <a:rPr lang="zh-CN" altLang="en-US" sz="2000" b="1" dirty="0">
                <a:solidFill>
                  <a:srgbClr val="FF0000"/>
                </a:solidFill>
              </a:rPr>
              <a:t>操作者</a:t>
            </a:r>
            <a:r>
              <a:rPr lang="zh-CN" altLang="en-US" sz="2000" b="1" dirty="0"/>
              <a:t>对零件进行检验用的量规</a:t>
            </a:r>
            <a:r>
              <a:rPr lang="zh-CN" altLang="en-US" sz="2000" b="1" dirty="0" smtClean="0"/>
              <a:t>。</a:t>
            </a:r>
            <a:endParaRPr lang="zh-CN" altLang="en-US" sz="2000" b="1" dirty="0"/>
          </a:p>
        </p:txBody>
      </p:sp>
      <p:sp>
        <p:nvSpPr>
          <p:cNvPr id="68681" name="Text Box 1097"/>
          <p:cNvSpPr txBox="1">
            <a:spLocks noChangeArrowheads="1"/>
          </p:cNvSpPr>
          <p:nvPr/>
        </p:nvSpPr>
        <p:spPr bwMode="auto">
          <a:xfrm>
            <a:off x="373076" y="2424190"/>
            <a:ext cx="7767712"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smtClean="0">
                <a:latin typeface="宋体" panose="02010600030101010101" pitchFamily="2" charset="-122"/>
              </a:rPr>
              <a:t>    </a:t>
            </a:r>
            <a:r>
              <a:rPr lang="en-US" altLang="zh-CN" sz="2000" b="1" dirty="0" smtClean="0">
                <a:latin typeface="宋体" panose="02010600030101010101" pitchFamily="2" charset="-122"/>
              </a:rPr>
              <a:t>② </a:t>
            </a:r>
            <a:r>
              <a:rPr lang="zh-CN" altLang="en-US" sz="2000" b="1" dirty="0"/>
              <a:t>验收</a:t>
            </a:r>
            <a:r>
              <a:rPr lang="zh-CN" altLang="en-US" sz="2000" b="1" dirty="0" smtClean="0"/>
              <a:t>量规</a:t>
            </a:r>
            <a:r>
              <a:rPr lang="en-US" altLang="zh-CN" sz="2000" b="1" dirty="0" smtClean="0"/>
              <a:t>:</a:t>
            </a:r>
            <a:r>
              <a:rPr lang="zh-CN" altLang="en-US" sz="2000" b="1" dirty="0">
                <a:solidFill>
                  <a:srgbClr val="FF0000"/>
                </a:solidFill>
              </a:rPr>
              <a:t>检验人员或用户</a:t>
            </a:r>
            <a:r>
              <a:rPr lang="zh-CN" altLang="en-US" sz="2000" b="1" dirty="0"/>
              <a:t>在验收产品时用的量规</a:t>
            </a:r>
            <a:r>
              <a:rPr lang="zh-CN" altLang="en-US" sz="2000" b="1" dirty="0" smtClean="0"/>
              <a:t>。</a:t>
            </a:r>
            <a:endParaRPr lang="zh-CN" altLang="en-US" sz="2000" b="1" dirty="0"/>
          </a:p>
        </p:txBody>
      </p:sp>
      <p:sp>
        <p:nvSpPr>
          <p:cNvPr id="68682" name="Text Box 1098"/>
          <p:cNvSpPr txBox="1">
            <a:spLocks noChangeArrowheads="1"/>
          </p:cNvSpPr>
          <p:nvPr/>
        </p:nvSpPr>
        <p:spPr bwMode="auto">
          <a:xfrm>
            <a:off x="745952" y="4285851"/>
            <a:ext cx="8008472" cy="1020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smtClean="0">
                <a:latin typeface="宋体" panose="02010600030101010101" pitchFamily="2" charset="-122"/>
              </a:rPr>
              <a:t>    ③ </a:t>
            </a:r>
            <a:r>
              <a:rPr lang="zh-CN" altLang="en-US" sz="2000" b="1" dirty="0"/>
              <a:t>校对量规</a:t>
            </a:r>
            <a:r>
              <a:rPr lang="en-US" altLang="zh-CN" sz="2000" b="1" dirty="0" smtClean="0"/>
              <a:t>:</a:t>
            </a:r>
            <a:r>
              <a:rPr lang="zh-CN" altLang="en-US" sz="2000" b="1" dirty="0">
                <a:solidFill>
                  <a:srgbClr val="FF0000"/>
                </a:solidFill>
              </a:rPr>
              <a:t>检验轴用量规</a:t>
            </a:r>
            <a:r>
              <a:rPr lang="zh-CN" altLang="en-US" sz="2000" b="1" dirty="0"/>
              <a:t>（环规或卡规）在制造时是否符合制造公差，在使用中是否已达到磨损极限的量规。孔用</a:t>
            </a:r>
            <a:r>
              <a:rPr lang="zh-CN" altLang="en-US" sz="2000" b="1" dirty="0" smtClean="0"/>
              <a:t>量规（</a:t>
            </a:r>
            <a:r>
              <a:rPr lang="zh-CN" altLang="en-US" sz="2000" b="1" dirty="0"/>
              <a:t>本身是外尺寸</a:t>
            </a:r>
            <a:r>
              <a:rPr lang="zh-CN" altLang="en-US" sz="2000" b="1" dirty="0" smtClean="0"/>
              <a:t>）可以</a:t>
            </a:r>
            <a:r>
              <a:rPr lang="zh-CN" altLang="en-US" sz="2000" b="1" dirty="0"/>
              <a:t>较方便地用通用量仪检测，所以不设校对量规</a:t>
            </a:r>
            <a:r>
              <a:rPr lang="zh-CN" altLang="en-US" sz="2000" b="1" dirty="0" smtClean="0"/>
              <a:t>。</a:t>
            </a:r>
            <a:endParaRPr lang="zh-CN" altLang="en-US" sz="2000" b="1" dirty="0"/>
          </a:p>
        </p:txBody>
      </p:sp>
      <p:sp>
        <p:nvSpPr>
          <p:cNvPr id="2" name="矩形 1"/>
          <p:cNvSpPr/>
          <p:nvPr/>
        </p:nvSpPr>
        <p:spPr>
          <a:xfrm>
            <a:off x="775366" y="206256"/>
            <a:ext cx="3382763" cy="400110"/>
          </a:xfrm>
          <a:prstGeom prst="rect">
            <a:avLst/>
          </a:prstGeom>
        </p:spPr>
        <p:txBody>
          <a:bodyPr wrap="square">
            <a:spAutoFit/>
          </a:bodyPr>
          <a:lstStyle/>
          <a:p>
            <a:r>
              <a:rPr lang="en-US" altLang="zh-CN" b="1" dirty="0"/>
              <a:t>(2) </a:t>
            </a:r>
            <a:r>
              <a:rPr lang="zh-CN" altLang="en-US" b="1" dirty="0"/>
              <a:t>量规的</a:t>
            </a:r>
            <a:r>
              <a:rPr lang="zh-CN" altLang="en-US" b="1" dirty="0" smtClean="0"/>
              <a:t>分类</a:t>
            </a:r>
            <a:endParaRPr lang="zh-CN" altLang="en-US" b="1" dirty="0"/>
          </a:p>
        </p:txBody>
      </p:sp>
      <p:sp>
        <p:nvSpPr>
          <p:cNvPr id="3" name="矩形 2"/>
          <p:cNvSpPr/>
          <p:nvPr/>
        </p:nvSpPr>
        <p:spPr>
          <a:xfrm>
            <a:off x="775365" y="589666"/>
            <a:ext cx="6433281" cy="400110"/>
          </a:xfrm>
          <a:prstGeom prst="rect">
            <a:avLst/>
          </a:prstGeom>
        </p:spPr>
        <p:txBody>
          <a:bodyPr wrap="square">
            <a:spAutoFit/>
          </a:bodyPr>
          <a:lstStyle/>
          <a:p>
            <a:r>
              <a:rPr lang="zh-CN" altLang="en-US" b="1" dirty="0"/>
              <a:t>根据量规的使用场合不同</a:t>
            </a:r>
            <a:r>
              <a:rPr lang="en-US" altLang="zh-CN" b="1" dirty="0"/>
              <a:t>,</a:t>
            </a:r>
            <a:r>
              <a:rPr lang="zh-CN" altLang="en-US" b="1" dirty="0"/>
              <a:t>量规可分为以下三类</a:t>
            </a:r>
            <a:r>
              <a:rPr lang="en-US" altLang="zh-CN" b="1" dirty="0"/>
              <a:t>:</a:t>
            </a:r>
            <a:endParaRPr lang="zh-CN" altLang="en-US" b="1" dirty="0"/>
          </a:p>
        </p:txBody>
      </p:sp>
      <p:sp>
        <p:nvSpPr>
          <p:cNvPr id="4" name="矩形 3"/>
          <p:cNvSpPr/>
          <p:nvPr/>
        </p:nvSpPr>
        <p:spPr>
          <a:xfrm>
            <a:off x="972375" y="1375986"/>
            <a:ext cx="4217821" cy="400110"/>
          </a:xfrm>
          <a:prstGeom prst="rect">
            <a:avLst/>
          </a:prstGeom>
        </p:spPr>
        <p:txBody>
          <a:bodyPr wrap="none">
            <a:spAutoFit/>
          </a:bodyPr>
          <a:lstStyle/>
          <a:p>
            <a:r>
              <a:rPr lang="zh-CN" altLang="en-US" b="1" dirty="0"/>
              <a:t>通规用“</a:t>
            </a:r>
            <a:r>
              <a:rPr lang="en-US" altLang="zh-CN" b="1" dirty="0" smtClean="0"/>
              <a:t>T”</a:t>
            </a:r>
            <a:r>
              <a:rPr lang="zh-CN" altLang="en-US" b="1" dirty="0" smtClean="0"/>
              <a:t>表示</a:t>
            </a:r>
            <a:r>
              <a:rPr lang="en-US" altLang="zh-CN" b="1" dirty="0"/>
              <a:t>,</a:t>
            </a:r>
            <a:r>
              <a:rPr lang="zh-CN" altLang="en-US" b="1" dirty="0"/>
              <a:t>止规用“</a:t>
            </a:r>
            <a:r>
              <a:rPr lang="en-US" altLang="zh-CN" b="1" dirty="0" smtClean="0"/>
              <a:t>Z”</a:t>
            </a:r>
            <a:r>
              <a:rPr lang="zh-CN" altLang="en-US" b="1" dirty="0" smtClean="0"/>
              <a:t>表示</a:t>
            </a:r>
            <a:r>
              <a:rPr lang="zh-CN" altLang="en-US" b="1" dirty="0"/>
              <a:t>。</a:t>
            </a:r>
            <a:endParaRPr lang="zh-CN" altLang="en-US" b="1" dirty="0"/>
          </a:p>
        </p:txBody>
      </p:sp>
      <p:sp>
        <p:nvSpPr>
          <p:cNvPr id="5" name="矩形 4"/>
          <p:cNvSpPr/>
          <p:nvPr/>
        </p:nvSpPr>
        <p:spPr>
          <a:xfrm>
            <a:off x="361364" y="1733291"/>
            <a:ext cx="7513085" cy="707886"/>
          </a:xfrm>
          <a:prstGeom prst="rect">
            <a:avLst/>
          </a:prstGeom>
        </p:spPr>
        <p:txBody>
          <a:bodyPr wrap="square">
            <a:spAutoFit/>
          </a:bodyPr>
          <a:lstStyle/>
          <a:p>
            <a:r>
              <a:rPr lang="zh-CN" altLang="en-US" b="1" dirty="0" smtClean="0"/>
              <a:t>         为了</a:t>
            </a:r>
            <a:r>
              <a:rPr lang="zh-CN" altLang="en-US" b="1" dirty="0"/>
              <a:t>保证加工</a:t>
            </a:r>
            <a:r>
              <a:rPr lang="zh-CN" altLang="en-US" b="1" dirty="0" smtClean="0"/>
              <a:t>零件</a:t>
            </a:r>
            <a:r>
              <a:rPr lang="zh-CN" altLang="en-US" b="1" dirty="0"/>
              <a:t>检验</a:t>
            </a:r>
            <a:r>
              <a:rPr lang="zh-CN" altLang="en-US" b="1" dirty="0" smtClean="0"/>
              <a:t>的</a:t>
            </a:r>
            <a:r>
              <a:rPr lang="zh-CN" altLang="en-US" b="1" dirty="0"/>
              <a:t>精度</a:t>
            </a:r>
            <a:r>
              <a:rPr lang="en-US" altLang="zh-CN" b="1" dirty="0"/>
              <a:t>,</a:t>
            </a:r>
            <a:r>
              <a:rPr lang="zh-CN" altLang="en-US" b="1" dirty="0"/>
              <a:t>操作者应该使用新</a:t>
            </a:r>
            <a:r>
              <a:rPr lang="zh-CN" altLang="en-US" b="1" dirty="0" smtClean="0"/>
              <a:t>的或者</a:t>
            </a:r>
            <a:r>
              <a:rPr lang="zh-CN" altLang="en-US" b="1" dirty="0"/>
              <a:t>磨损较小的通规</a:t>
            </a:r>
            <a:endParaRPr lang="zh-CN" altLang="en-US" b="1" dirty="0"/>
          </a:p>
        </p:txBody>
      </p:sp>
      <p:sp>
        <p:nvSpPr>
          <p:cNvPr id="6" name="矩形 5"/>
          <p:cNvSpPr/>
          <p:nvPr/>
        </p:nvSpPr>
        <p:spPr>
          <a:xfrm>
            <a:off x="528669" y="2890233"/>
            <a:ext cx="7821597" cy="1015663"/>
          </a:xfrm>
          <a:prstGeom prst="rect">
            <a:avLst/>
          </a:prstGeom>
        </p:spPr>
        <p:txBody>
          <a:bodyPr wrap="square">
            <a:spAutoFit/>
          </a:bodyPr>
          <a:lstStyle/>
          <a:p>
            <a:r>
              <a:rPr lang="zh-CN" altLang="en-US" b="1" dirty="0" smtClean="0"/>
              <a:t>         验收</a:t>
            </a:r>
            <a:r>
              <a:rPr lang="zh-CN" altLang="en-US" b="1" dirty="0"/>
              <a:t>量规</a:t>
            </a:r>
            <a:r>
              <a:rPr lang="zh-CN" altLang="en-US" b="1" dirty="0" smtClean="0"/>
              <a:t>一般</a:t>
            </a:r>
            <a:r>
              <a:rPr lang="zh-CN" altLang="en-US" b="1" dirty="0"/>
              <a:t>不另行制造</a:t>
            </a:r>
            <a:r>
              <a:rPr lang="en-US" altLang="zh-CN" b="1" dirty="0"/>
              <a:t>,</a:t>
            </a:r>
            <a:r>
              <a:rPr lang="zh-CN" altLang="en-US" b="1" dirty="0"/>
              <a:t>而采用与工作量规同类型的且磨损较多</a:t>
            </a:r>
            <a:r>
              <a:rPr lang="en-US" altLang="zh-CN" b="1" dirty="0"/>
              <a:t>,</a:t>
            </a:r>
            <a:r>
              <a:rPr lang="zh-CN" altLang="en-US" b="1" dirty="0"/>
              <a:t>但未超过磨损极限。这样</a:t>
            </a:r>
            <a:r>
              <a:rPr lang="en-US" altLang="zh-CN" b="1" dirty="0"/>
              <a:t>,</a:t>
            </a:r>
            <a:r>
              <a:rPr lang="zh-CN" altLang="en-US" b="1" dirty="0"/>
              <a:t>由</a:t>
            </a:r>
            <a:r>
              <a:rPr lang="zh-CN" altLang="en-US" b="1" dirty="0" smtClean="0"/>
              <a:t>操作</a:t>
            </a:r>
            <a:r>
              <a:rPr lang="zh-CN" altLang="en-US" b="1" dirty="0"/>
              <a:t>者自检合格</a:t>
            </a:r>
            <a:r>
              <a:rPr lang="en-US" altLang="zh-CN" b="1" dirty="0"/>
              <a:t>,</a:t>
            </a:r>
            <a:r>
              <a:rPr lang="zh-CN" altLang="en-US" b="1" dirty="0"/>
              <a:t>检验人员或用户代表验收时也一定合格</a:t>
            </a:r>
            <a:r>
              <a:rPr lang="en-US" altLang="zh-CN" b="1" dirty="0"/>
              <a:t>,</a:t>
            </a:r>
            <a:r>
              <a:rPr lang="zh-CN" altLang="en-US" b="1" dirty="0"/>
              <a:t>从而保证了零件的合格率。</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8680"/>
                                        </p:tgtEl>
                                        <p:attrNameLst>
                                          <p:attrName>style.visibility</p:attrName>
                                        </p:attrNameLst>
                                      </p:cBhvr>
                                      <p:to>
                                        <p:strVal val="visible"/>
                                      </p:to>
                                    </p:set>
                                    <p:animEffect transition="in" filter="wipe(left)">
                                      <p:cBhvr>
                                        <p:cTn id="17" dur="300"/>
                                        <p:tgtEl>
                                          <p:spTgt spid="6868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8681"/>
                                        </p:tgtEl>
                                        <p:attrNameLst>
                                          <p:attrName>style.visibility</p:attrName>
                                        </p:attrNameLst>
                                      </p:cBhvr>
                                      <p:to>
                                        <p:strVal val="visible"/>
                                      </p:to>
                                    </p:set>
                                    <p:animEffect transition="in" filter="wipe(left)">
                                      <p:cBhvr>
                                        <p:cTn id="22" dur="300"/>
                                        <p:tgtEl>
                                          <p:spTgt spid="686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8682"/>
                                        </p:tgtEl>
                                        <p:attrNameLst>
                                          <p:attrName>style.visibility</p:attrName>
                                        </p:attrNameLst>
                                      </p:cBhvr>
                                      <p:to>
                                        <p:strVal val="visible"/>
                                      </p:to>
                                    </p:set>
                                    <p:animEffect transition="in" filter="wipe(left)">
                                      <p:cBhvr>
                                        <p:cTn id="27" dur="300"/>
                                        <p:tgtEl>
                                          <p:spTgt spid="6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80" grpId="0" autoUpdateAnimBg="0"/>
      <p:bldP spid="68681" grpId="0" autoUpdateAnimBg="0"/>
      <p:bldP spid="68682" grpId="0" autoUpdateAnimBg="0"/>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Text Box 1104"/>
          <p:cNvSpPr txBox="1">
            <a:spLocks noChangeArrowheads="1"/>
          </p:cNvSpPr>
          <p:nvPr/>
        </p:nvSpPr>
        <p:spPr bwMode="auto">
          <a:xfrm>
            <a:off x="471368" y="773918"/>
            <a:ext cx="7900257" cy="71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0"/>
              </a:spcBef>
              <a:spcAft>
                <a:spcPts val="0"/>
              </a:spcAft>
            </a:pPr>
            <a:r>
              <a:rPr lang="en-US" altLang="zh-CN" sz="2000" b="1" dirty="0"/>
              <a:t>      </a:t>
            </a:r>
            <a:r>
              <a:rPr lang="en-US" altLang="zh-CN" sz="2000" b="1" dirty="0" smtClean="0"/>
              <a:t>    (a)  </a:t>
            </a:r>
            <a:r>
              <a:rPr lang="en-US" altLang="zh-CN" sz="2000" b="1" dirty="0"/>
              <a:t>“</a:t>
            </a:r>
            <a:r>
              <a:rPr lang="zh-CN" altLang="en-US" sz="2000" b="1" dirty="0"/>
              <a:t>校通</a:t>
            </a:r>
            <a:r>
              <a:rPr lang="en-US" altLang="zh-CN" sz="2000" b="1" dirty="0"/>
              <a:t>—</a:t>
            </a:r>
            <a:r>
              <a:rPr lang="zh-CN" altLang="en-US" sz="2000" b="1" dirty="0"/>
              <a:t>通”量规（</a:t>
            </a:r>
            <a:r>
              <a:rPr lang="en-US" altLang="zh-CN" sz="2000" b="1" dirty="0"/>
              <a:t>TT): </a:t>
            </a:r>
            <a:r>
              <a:rPr lang="zh-CN" altLang="en-US" sz="2000" b="1" dirty="0"/>
              <a:t>是指检验轴用工作量规</a:t>
            </a:r>
            <a:r>
              <a:rPr lang="zh-CN" altLang="en-US" sz="2000" b="1" dirty="0">
                <a:solidFill>
                  <a:srgbClr val="FF0000"/>
                </a:solidFill>
              </a:rPr>
              <a:t>通规</a:t>
            </a:r>
            <a:r>
              <a:rPr lang="zh-CN" altLang="en-US" sz="2000" b="1" dirty="0"/>
              <a:t>的校对量规。检验时它应</a:t>
            </a:r>
            <a:r>
              <a:rPr lang="zh-CN" altLang="en-US" sz="2000" b="1" dirty="0">
                <a:solidFill>
                  <a:srgbClr val="FF0000"/>
                </a:solidFill>
              </a:rPr>
              <a:t>通过</a:t>
            </a:r>
            <a:r>
              <a:rPr lang="zh-CN" altLang="en-US" sz="2000" b="1" dirty="0"/>
              <a:t>轴用工作量规的通规，否则通规不合格。</a:t>
            </a:r>
            <a:endParaRPr lang="zh-CN" altLang="en-US" sz="2000" b="1" dirty="0"/>
          </a:p>
        </p:txBody>
      </p:sp>
      <p:sp>
        <p:nvSpPr>
          <p:cNvPr id="4" name="Text Box 1105"/>
          <p:cNvSpPr txBox="1">
            <a:spLocks noChangeArrowheads="1"/>
          </p:cNvSpPr>
          <p:nvPr/>
        </p:nvSpPr>
        <p:spPr bwMode="auto">
          <a:xfrm>
            <a:off x="558167" y="1498887"/>
            <a:ext cx="7955519" cy="71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sz="2000" b="1" dirty="0"/>
              <a:t>       </a:t>
            </a:r>
            <a:r>
              <a:rPr lang="en-US" altLang="zh-CN" sz="2000" b="1" dirty="0" smtClean="0"/>
              <a:t>  (b)  </a:t>
            </a:r>
            <a:r>
              <a:rPr lang="en-US" altLang="zh-CN" sz="2000" b="1" dirty="0"/>
              <a:t>“</a:t>
            </a:r>
            <a:r>
              <a:rPr lang="zh-CN" altLang="en-US" sz="2000" b="1" dirty="0"/>
              <a:t>校止</a:t>
            </a:r>
            <a:r>
              <a:rPr lang="en-US" altLang="zh-CN" sz="2000" b="1" dirty="0"/>
              <a:t>—</a:t>
            </a:r>
            <a:r>
              <a:rPr lang="zh-CN" altLang="en-US" sz="2000" b="1" dirty="0"/>
              <a:t>通”量规（</a:t>
            </a:r>
            <a:r>
              <a:rPr lang="en-US" altLang="zh-CN" sz="2000" b="1" dirty="0"/>
              <a:t>ZT):</a:t>
            </a:r>
            <a:r>
              <a:rPr lang="zh-CN" altLang="en-US" sz="2000" b="1" dirty="0"/>
              <a:t>是指检验轴用工作量规</a:t>
            </a:r>
            <a:r>
              <a:rPr lang="zh-CN" altLang="en-US" sz="2000" b="1" dirty="0">
                <a:solidFill>
                  <a:srgbClr val="FF0000"/>
                </a:solidFill>
              </a:rPr>
              <a:t>止规</a:t>
            </a:r>
            <a:r>
              <a:rPr lang="zh-CN" altLang="en-US" sz="2000" b="1" dirty="0"/>
              <a:t>的校对量规。检验时它应</a:t>
            </a:r>
            <a:r>
              <a:rPr lang="zh-CN" altLang="en-US" sz="2000" b="1" dirty="0">
                <a:solidFill>
                  <a:srgbClr val="FF0000"/>
                </a:solidFill>
              </a:rPr>
              <a:t>通过</a:t>
            </a:r>
            <a:r>
              <a:rPr lang="zh-CN" altLang="en-US" sz="2000" b="1" dirty="0"/>
              <a:t>轴用工作量规的止规，否则止规不合格。</a:t>
            </a:r>
            <a:endParaRPr lang="zh-CN" altLang="en-US" sz="2000" b="1" dirty="0"/>
          </a:p>
        </p:txBody>
      </p:sp>
      <p:sp>
        <p:nvSpPr>
          <p:cNvPr id="5" name="Text Box 1106"/>
          <p:cNvSpPr txBox="1">
            <a:spLocks noChangeArrowheads="1"/>
          </p:cNvSpPr>
          <p:nvPr/>
        </p:nvSpPr>
        <p:spPr bwMode="auto">
          <a:xfrm>
            <a:off x="542393" y="2197402"/>
            <a:ext cx="8139987" cy="1020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300"/>
              </a:spcBef>
            </a:pPr>
            <a:r>
              <a:rPr lang="en-US" altLang="zh-CN" sz="2000" b="1" dirty="0"/>
              <a:t>      </a:t>
            </a:r>
            <a:r>
              <a:rPr lang="en-US" altLang="zh-CN" sz="2000" b="1" dirty="0" smtClean="0"/>
              <a:t>   (c)  “</a:t>
            </a:r>
            <a:r>
              <a:rPr lang="zh-CN" altLang="en-US" sz="2000" b="1" dirty="0"/>
              <a:t>校止</a:t>
            </a:r>
            <a:r>
              <a:rPr lang="en-US" altLang="zh-CN" sz="2000" b="1" dirty="0"/>
              <a:t>—</a:t>
            </a:r>
            <a:r>
              <a:rPr lang="zh-CN" altLang="en-US" sz="2000" b="1" dirty="0"/>
              <a:t>损”量规（</a:t>
            </a:r>
            <a:r>
              <a:rPr lang="en-US" altLang="zh-CN" sz="2000" b="1" dirty="0"/>
              <a:t>ZS)</a:t>
            </a:r>
            <a:r>
              <a:rPr lang="zh-CN" altLang="en-US" sz="2000" b="1" dirty="0"/>
              <a:t>：是指检验轴用工作量规</a:t>
            </a:r>
            <a:r>
              <a:rPr lang="zh-CN" altLang="en-US" sz="2000" b="1" dirty="0">
                <a:solidFill>
                  <a:srgbClr val="FF0000"/>
                </a:solidFill>
              </a:rPr>
              <a:t>通规是否达到磨损极限的</a:t>
            </a:r>
            <a:r>
              <a:rPr lang="zh-CN" altLang="en-US" sz="2000" b="1" dirty="0"/>
              <a:t>校对量规。检验时它</a:t>
            </a:r>
            <a:r>
              <a:rPr lang="zh-CN" altLang="en-US" sz="2000" b="1" dirty="0">
                <a:solidFill>
                  <a:srgbClr val="FF0000"/>
                </a:solidFill>
              </a:rPr>
              <a:t>不应通过</a:t>
            </a:r>
            <a:r>
              <a:rPr lang="zh-CN" altLang="en-US" sz="2000" b="1" dirty="0"/>
              <a:t>轴用工作量规的通规，否则该通规已达到或超过磨损极限，不应再使用。</a:t>
            </a:r>
            <a:endParaRPr lang="zh-CN" altLang="en-US" sz="2000" b="1" dirty="0"/>
          </a:p>
        </p:txBody>
      </p:sp>
      <p:sp>
        <p:nvSpPr>
          <p:cNvPr id="6" name="Text Box 1117"/>
          <p:cNvSpPr txBox="1">
            <a:spLocks noChangeArrowheads="1"/>
          </p:cNvSpPr>
          <p:nvPr/>
        </p:nvSpPr>
        <p:spPr bwMode="auto">
          <a:xfrm>
            <a:off x="1103860" y="440904"/>
            <a:ext cx="4495752"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校对量规又分为以下三类：</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5"/>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CCE818EA-7DB8-40A1-B1B3-0348D1D17C26}" type="slidenum">
              <a:rPr lang="en-US" altLang="zh-CN" sz="2100">
                <a:solidFill>
                  <a:srgbClr val="0000FF"/>
                </a:solidFill>
              </a:rPr>
            </a:fld>
            <a:endParaRPr lang="en-US" altLang="zh-CN" sz="2100">
              <a:solidFill>
                <a:srgbClr val="0000FF"/>
              </a:solidFill>
            </a:endParaRPr>
          </a:p>
        </p:txBody>
      </p:sp>
      <p:sp>
        <p:nvSpPr>
          <p:cNvPr id="132100" name="Text Box 4"/>
          <p:cNvSpPr txBox="1">
            <a:spLocks noChangeArrowheads="1"/>
          </p:cNvSpPr>
          <p:nvPr/>
        </p:nvSpPr>
        <p:spPr bwMode="auto">
          <a:xfrm>
            <a:off x="1299249" y="268137"/>
            <a:ext cx="734142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2. </a:t>
            </a:r>
            <a:r>
              <a:rPr lang="zh-CN" altLang="en-US" sz="2000" b="1" dirty="0"/>
              <a:t>量规设计原则：</a:t>
            </a:r>
            <a:r>
              <a:rPr lang="zh-CN" altLang="en-US" sz="2000" b="1" dirty="0">
                <a:solidFill>
                  <a:srgbClr val="FF0000"/>
                </a:solidFill>
              </a:rPr>
              <a:t>泰勒原则</a:t>
            </a:r>
            <a:r>
              <a:rPr lang="zh-CN" altLang="en-US" sz="2000" b="1" dirty="0"/>
              <a:t>（</a:t>
            </a:r>
            <a:r>
              <a:rPr lang="zh-CN" altLang="en-US" sz="2000" b="1" dirty="0">
                <a:solidFill>
                  <a:srgbClr val="FF0000"/>
                </a:solidFill>
              </a:rPr>
              <a:t>公差带内缩原则</a:t>
            </a:r>
            <a:r>
              <a:rPr lang="zh-CN" altLang="en-US" sz="2000" b="1" dirty="0"/>
              <a:t>）</a:t>
            </a:r>
            <a:endParaRPr lang="zh-CN" altLang="en-US" sz="2000" b="1" dirty="0"/>
          </a:p>
        </p:txBody>
      </p:sp>
      <p:sp>
        <p:nvSpPr>
          <p:cNvPr id="132101" name="Text Box 5"/>
          <p:cNvSpPr txBox="1">
            <a:spLocks noChangeArrowheads="1"/>
          </p:cNvSpPr>
          <p:nvPr/>
        </p:nvSpPr>
        <p:spPr bwMode="auto">
          <a:xfrm>
            <a:off x="1089412" y="1581337"/>
            <a:ext cx="4466639"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(1)  </a:t>
            </a:r>
            <a:r>
              <a:rPr lang="zh-CN" altLang="en-US" sz="2000" b="1" dirty="0"/>
              <a:t>量规的</a:t>
            </a:r>
            <a:r>
              <a:rPr lang="zh-CN" altLang="en-US" sz="2000" b="1" dirty="0" smtClean="0"/>
              <a:t>尺寸的确定</a:t>
            </a:r>
            <a:endParaRPr lang="zh-CN" altLang="en-US" sz="2000" b="1" dirty="0"/>
          </a:p>
        </p:txBody>
      </p:sp>
      <p:sp>
        <p:nvSpPr>
          <p:cNvPr id="132102" name="Text Box 6"/>
          <p:cNvSpPr txBox="1">
            <a:spLocks noChangeArrowheads="1"/>
          </p:cNvSpPr>
          <p:nvPr/>
        </p:nvSpPr>
        <p:spPr bwMode="auto">
          <a:xfrm>
            <a:off x="1051760" y="1961399"/>
            <a:ext cx="7994596"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通规的公称尺寸 </a:t>
            </a:r>
            <a:r>
              <a:rPr lang="en-US" altLang="zh-CN" sz="2000" b="1" dirty="0"/>
              <a:t>= </a:t>
            </a:r>
            <a:r>
              <a:rPr lang="zh-CN" altLang="en-US" sz="2000" b="1" dirty="0"/>
              <a:t>被</a:t>
            </a:r>
            <a:r>
              <a:rPr lang="zh-CN" altLang="en-US" sz="2000" b="1" dirty="0" smtClean="0"/>
              <a:t>测</a:t>
            </a:r>
            <a:r>
              <a:rPr lang="zh-CN" altLang="en-US" sz="2000" b="1" dirty="0"/>
              <a:t>轴</a:t>
            </a:r>
            <a:r>
              <a:rPr lang="zh-CN" altLang="en-US" sz="2000" b="1" dirty="0" smtClean="0"/>
              <a:t>的最大极限尺寸、</a:t>
            </a:r>
            <a:r>
              <a:rPr lang="zh-CN" altLang="en-US" sz="2000" b="1" dirty="0"/>
              <a:t>孔的</a:t>
            </a:r>
            <a:r>
              <a:rPr lang="zh-CN" altLang="en-US" sz="2000" b="1" dirty="0" smtClean="0"/>
              <a:t>最小极限尺寸</a:t>
            </a:r>
            <a:endParaRPr lang="en-US" altLang="zh-CN" sz="2000" b="1" dirty="0"/>
          </a:p>
        </p:txBody>
      </p:sp>
      <p:sp>
        <p:nvSpPr>
          <p:cNvPr id="132103" name="Text Box 7"/>
          <p:cNvSpPr txBox="1">
            <a:spLocks noChangeArrowheads="1"/>
          </p:cNvSpPr>
          <p:nvPr/>
        </p:nvSpPr>
        <p:spPr bwMode="auto">
          <a:xfrm>
            <a:off x="1028422" y="2312319"/>
            <a:ext cx="7461048"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止规的公称尺寸 </a:t>
            </a:r>
            <a:r>
              <a:rPr lang="en-US" altLang="zh-CN" sz="2000" b="1" dirty="0"/>
              <a:t>= </a:t>
            </a:r>
            <a:r>
              <a:rPr lang="zh-CN" altLang="en-US" sz="2000" b="1" dirty="0"/>
              <a:t>被</a:t>
            </a:r>
            <a:r>
              <a:rPr lang="zh-CN" altLang="en-US" sz="2000" b="1" dirty="0" smtClean="0"/>
              <a:t>测轴的最小极限尺寸、</a:t>
            </a:r>
            <a:r>
              <a:rPr lang="zh-CN" altLang="en-US" sz="2000" b="1" dirty="0"/>
              <a:t>孔的最大极限尺寸</a:t>
            </a:r>
            <a:endParaRPr lang="zh-CN" altLang="en-US" sz="2000" b="1" dirty="0"/>
          </a:p>
        </p:txBody>
      </p:sp>
      <p:sp>
        <p:nvSpPr>
          <p:cNvPr id="132104" name="Text Box 8"/>
          <p:cNvSpPr txBox="1">
            <a:spLocks noChangeArrowheads="1"/>
          </p:cNvSpPr>
          <p:nvPr/>
        </p:nvSpPr>
        <p:spPr bwMode="auto">
          <a:xfrm>
            <a:off x="602037" y="551899"/>
            <a:ext cx="7893893" cy="1081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1200"/>
              </a:spcBef>
            </a:pPr>
            <a:r>
              <a:rPr lang="en-US" altLang="zh-CN" b="1" dirty="0"/>
              <a:t>         </a:t>
            </a:r>
            <a:r>
              <a:rPr lang="zh-CN" altLang="en-US" sz="2000" b="1" dirty="0"/>
              <a:t>对于要求遵守包容要求的孔、轴在用量规检验时，为了正确地评定被测零件的合格性，应按极限判断原则（泰勒原则）验收，即光滑极限量规应遵守泰勒原则来设计。</a:t>
            </a:r>
            <a:endParaRPr lang="zh-CN" altLang="en-US" sz="2000" b="1" dirty="0"/>
          </a:p>
        </p:txBody>
      </p:sp>
      <p:sp>
        <p:nvSpPr>
          <p:cNvPr id="132105" name="Text Box 9"/>
          <p:cNvSpPr txBox="1">
            <a:spLocks noChangeArrowheads="1"/>
          </p:cNvSpPr>
          <p:nvPr/>
        </p:nvSpPr>
        <p:spPr bwMode="auto">
          <a:xfrm>
            <a:off x="854607" y="2674520"/>
            <a:ext cx="5691743" cy="40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2</a:t>
            </a:r>
            <a:r>
              <a:rPr lang="zh-CN" altLang="en-US" sz="2000" b="1" dirty="0"/>
              <a:t>）量规的</a:t>
            </a:r>
            <a:r>
              <a:rPr lang="zh-CN" altLang="en-US" sz="2000" b="1" dirty="0" smtClean="0"/>
              <a:t>形式的确定</a:t>
            </a:r>
            <a:r>
              <a:rPr lang="en-US" altLang="zh-CN" sz="2000" b="1" dirty="0" smtClean="0"/>
              <a:t>(</a:t>
            </a:r>
            <a:r>
              <a:rPr lang="zh-CN" altLang="en-US" sz="2000" b="1" dirty="0"/>
              <a:t>如图</a:t>
            </a:r>
            <a:r>
              <a:rPr lang="en-US" altLang="zh-CN" sz="2000" b="1" dirty="0" smtClean="0"/>
              <a:t>3.32</a:t>
            </a:r>
            <a:r>
              <a:rPr lang="zh-CN" altLang="en-US" sz="2000" b="1" dirty="0" smtClean="0"/>
              <a:t>所</a:t>
            </a:r>
            <a:r>
              <a:rPr lang="zh-CN" altLang="en-US" sz="2000" b="1" dirty="0"/>
              <a:t>示</a:t>
            </a:r>
            <a:r>
              <a:rPr lang="en-US" altLang="zh-CN" sz="2000" b="1" dirty="0"/>
              <a:t>)</a:t>
            </a:r>
            <a:endParaRPr lang="en-US" altLang="zh-CN" sz="2000" b="1" dirty="0"/>
          </a:p>
        </p:txBody>
      </p:sp>
      <p:sp>
        <p:nvSpPr>
          <p:cNvPr id="132106" name="Text Box 10"/>
          <p:cNvSpPr txBox="1">
            <a:spLocks noChangeArrowheads="1"/>
          </p:cNvSpPr>
          <p:nvPr/>
        </p:nvSpPr>
        <p:spPr bwMode="auto">
          <a:xfrm>
            <a:off x="520070" y="3032961"/>
            <a:ext cx="7975860" cy="80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smtClean="0"/>
              <a:t>        理论上</a:t>
            </a:r>
            <a:r>
              <a:rPr lang="zh-CN" altLang="en-US" sz="2000" b="1" dirty="0">
                <a:solidFill>
                  <a:srgbClr val="FF0000"/>
                </a:solidFill>
              </a:rPr>
              <a:t>通规为全形规</a:t>
            </a:r>
            <a:r>
              <a:rPr lang="zh-CN" altLang="en-US" sz="2000" b="1" dirty="0"/>
              <a:t>，它是控制体外作用尺寸</a:t>
            </a:r>
            <a:r>
              <a:rPr lang="en-US" altLang="zh-CN" sz="2000" b="1" dirty="0"/>
              <a:t>(</a:t>
            </a:r>
            <a:r>
              <a:rPr lang="zh-CN" altLang="en-US" sz="2000" b="1" dirty="0"/>
              <a:t>即实际尺寸和形状误差）</a:t>
            </a:r>
            <a:r>
              <a:rPr lang="zh-CN" altLang="en-US" sz="2000" b="1" dirty="0" smtClean="0"/>
              <a:t>。</a:t>
            </a:r>
            <a:r>
              <a:rPr lang="zh-CN" altLang="en-US" sz="2000" b="1" dirty="0">
                <a:solidFill>
                  <a:srgbClr val="FF0000"/>
                </a:solidFill>
              </a:rPr>
              <a:t>止规为非全形规</a:t>
            </a:r>
            <a:r>
              <a:rPr lang="zh-CN" altLang="en-US" sz="2000" b="1" dirty="0"/>
              <a:t>，它是控制实际尺寸</a:t>
            </a:r>
            <a:r>
              <a:rPr lang="zh-CN" altLang="en-US" sz="2000" b="1" dirty="0" smtClean="0"/>
              <a:t>。</a:t>
            </a:r>
            <a:endParaRPr lang="zh-CN" altLang="en-US" sz="2000" b="1" dirty="0"/>
          </a:p>
        </p:txBody>
      </p:sp>
      <p:pic>
        <p:nvPicPr>
          <p:cNvPr id="880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39098" y="3981404"/>
            <a:ext cx="5753100"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2100">
                                            <p:txEl>
                                              <p:pRg st="0" end="0"/>
                                            </p:txEl>
                                          </p:spTgt>
                                        </p:tgtEl>
                                        <p:attrNameLst>
                                          <p:attrName>style.visibility</p:attrName>
                                        </p:attrNameLst>
                                      </p:cBhvr>
                                      <p:to>
                                        <p:strVal val="visible"/>
                                      </p:to>
                                    </p:set>
                                    <p:animEffect transition="in" filter="wipe(left)">
                                      <p:cBhvr>
                                        <p:cTn id="7" dur="300"/>
                                        <p:tgtEl>
                                          <p:spTgt spid="132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2104">
                                            <p:txEl>
                                              <p:pRg st="0" end="0"/>
                                            </p:txEl>
                                          </p:spTgt>
                                        </p:tgtEl>
                                        <p:attrNameLst>
                                          <p:attrName>style.visibility</p:attrName>
                                        </p:attrNameLst>
                                      </p:cBhvr>
                                      <p:to>
                                        <p:strVal val="visible"/>
                                      </p:to>
                                    </p:set>
                                    <p:animEffect transition="in" filter="wipe(left)">
                                      <p:cBhvr>
                                        <p:cTn id="12" dur="300"/>
                                        <p:tgtEl>
                                          <p:spTgt spid="13210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2101"/>
                                        </p:tgtEl>
                                        <p:attrNameLst>
                                          <p:attrName>style.visibility</p:attrName>
                                        </p:attrNameLst>
                                      </p:cBhvr>
                                      <p:to>
                                        <p:strVal val="visible"/>
                                      </p:to>
                                    </p:set>
                                    <p:animEffect transition="in" filter="wipe(left)">
                                      <p:cBhvr>
                                        <p:cTn id="17" dur="500"/>
                                        <p:tgtEl>
                                          <p:spTgt spid="13210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2102"/>
                                        </p:tgtEl>
                                        <p:attrNameLst>
                                          <p:attrName>style.visibility</p:attrName>
                                        </p:attrNameLst>
                                      </p:cBhvr>
                                      <p:to>
                                        <p:strVal val="visible"/>
                                      </p:to>
                                    </p:set>
                                    <p:animEffect transition="in" filter="wipe(left)">
                                      <p:cBhvr>
                                        <p:cTn id="22" dur="250"/>
                                        <p:tgtEl>
                                          <p:spTgt spid="13210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2103"/>
                                        </p:tgtEl>
                                        <p:attrNameLst>
                                          <p:attrName>style.visibility</p:attrName>
                                        </p:attrNameLst>
                                      </p:cBhvr>
                                      <p:to>
                                        <p:strVal val="visible"/>
                                      </p:to>
                                    </p:set>
                                    <p:animEffect transition="in" filter="wipe(left)">
                                      <p:cBhvr>
                                        <p:cTn id="27" dur="500"/>
                                        <p:tgtEl>
                                          <p:spTgt spid="13210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32105"/>
                                        </p:tgtEl>
                                        <p:attrNameLst>
                                          <p:attrName>style.visibility</p:attrName>
                                        </p:attrNameLst>
                                      </p:cBhvr>
                                      <p:to>
                                        <p:strVal val="visible"/>
                                      </p:to>
                                    </p:set>
                                    <p:animEffect transition="in" filter="wipe(left)">
                                      <p:cBhvr>
                                        <p:cTn id="32" dur="300"/>
                                        <p:tgtEl>
                                          <p:spTgt spid="1321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32106"/>
                                        </p:tgtEl>
                                        <p:attrNameLst>
                                          <p:attrName>style.visibility</p:attrName>
                                        </p:attrNameLst>
                                      </p:cBhvr>
                                      <p:to>
                                        <p:strVal val="visible"/>
                                      </p:to>
                                    </p:set>
                                    <p:animEffect transition="in" filter="wipe(left)">
                                      <p:cBhvr>
                                        <p:cTn id="37" dur="300"/>
                                        <p:tgtEl>
                                          <p:spTgt spid="132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autoUpdateAnimBg="0" build="p"/>
      <p:bldP spid="132101" grpId="0"/>
      <p:bldP spid="132102" grpId="0"/>
      <p:bldP spid="132103" grpId="0"/>
      <p:bldP spid="132104" grpId="0" autoUpdateAnimBg="0" build="p"/>
      <p:bldP spid="132105" grpId="0" autoUpdateAnimBg="0"/>
      <p:bldP spid="132106"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127305A4-4A4F-47C0-B507-2BBD9E85A4A6}" type="slidenum">
              <a:rPr lang="en-US" altLang="zh-CN" smtClean="0"/>
            </a:fld>
            <a:endParaRPr lang="en-US" altLang="zh-CN"/>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77102" y="421459"/>
            <a:ext cx="4439761" cy="1668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65456" y="2249378"/>
            <a:ext cx="8549565" cy="707886"/>
          </a:xfrm>
          <a:prstGeom prst="rect">
            <a:avLst/>
          </a:prstGeom>
        </p:spPr>
        <p:txBody>
          <a:bodyPr wrap="square">
            <a:spAutoFit/>
          </a:bodyPr>
          <a:lstStyle/>
          <a:p>
            <a:r>
              <a:rPr lang="zh-CN" altLang="en-US" b="1" dirty="0" smtClean="0"/>
              <a:t>         若</a:t>
            </a:r>
            <a:r>
              <a:rPr lang="zh-CN" altLang="en-US" b="1" dirty="0"/>
              <a:t>将止规制成非全形规</a:t>
            </a:r>
            <a:r>
              <a:rPr lang="en-US" altLang="zh-CN" b="1" dirty="0"/>
              <a:t>,</a:t>
            </a:r>
            <a:r>
              <a:rPr lang="zh-CN" altLang="en-US" b="1" dirty="0"/>
              <a:t>检验时</a:t>
            </a:r>
            <a:r>
              <a:rPr lang="en-US" altLang="zh-CN" b="1" dirty="0"/>
              <a:t>,</a:t>
            </a:r>
            <a:r>
              <a:rPr lang="zh-CN" altLang="en-US" b="1" dirty="0"/>
              <a:t>它与被测孔是两点接触</a:t>
            </a:r>
            <a:r>
              <a:rPr lang="en-US" altLang="zh-CN" b="1" dirty="0"/>
              <a:t>,</a:t>
            </a:r>
            <a:r>
              <a:rPr lang="zh-CN" altLang="en-US" b="1" dirty="0"/>
              <a:t>只需稍微转动</a:t>
            </a:r>
            <a:r>
              <a:rPr lang="en-US" altLang="zh-CN" b="1" dirty="0"/>
              <a:t>,</a:t>
            </a:r>
            <a:r>
              <a:rPr lang="zh-CN" altLang="en-US" b="1" dirty="0"/>
              <a:t>就可能</a:t>
            </a:r>
            <a:r>
              <a:rPr lang="zh-CN" altLang="en-US" b="1" dirty="0" smtClean="0"/>
              <a:t>发现这种</a:t>
            </a:r>
            <a:r>
              <a:rPr lang="zh-CN" altLang="en-US" b="1" dirty="0"/>
              <a:t>过大的形状误差</a:t>
            </a:r>
            <a:r>
              <a:rPr lang="en-US" altLang="zh-CN" b="1" dirty="0"/>
              <a:t>,</a:t>
            </a:r>
            <a:r>
              <a:rPr lang="zh-CN" altLang="en-US" b="1" dirty="0"/>
              <a:t>判定其为不合格品。</a:t>
            </a:r>
            <a:endParaRPr lang="zh-CN" altLang="en-US" b="1" dirty="0"/>
          </a:p>
        </p:txBody>
      </p:sp>
      <p:sp>
        <p:nvSpPr>
          <p:cNvPr id="2" name="矩形 1"/>
          <p:cNvSpPr/>
          <p:nvPr/>
        </p:nvSpPr>
        <p:spPr>
          <a:xfrm>
            <a:off x="669343" y="2957624"/>
            <a:ext cx="8350372" cy="1631216"/>
          </a:xfrm>
          <a:prstGeom prst="rect">
            <a:avLst/>
          </a:prstGeom>
        </p:spPr>
        <p:txBody>
          <a:bodyPr wrap="square">
            <a:spAutoFit/>
          </a:bodyPr>
          <a:lstStyle/>
          <a:p>
            <a:r>
              <a:rPr lang="zh-CN" altLang="en-US" b="1" dirty="0" smtClean="0"/>
              <a:t>        严格</a:t>
            </a:r>
            <a:r>
              <a:rPr lang="zh-CN" altLang="en-US" b="1" dirty="0"/>
              <a:t>遵守泰勒原则设计的量规</a:t>
            </a:r>
            <a:r>
              <a:rPr lang="en-US" altLang="zh-CN" b="1" dirty="0"/>
              <a:t>,</a:t>
            </a:r>
            <a:r>
              <a:rPr lang="zh-CN" altLang="en-US" b="1" dirty="0"/>
              <a:t>具有既能控制零件尺寸大小</a:t>
            </a:r>
            <a:r>
              <a:rPr lang="en-US" altLang="zh-CN" b="1" dirty="0"/>
              <a:t>,</a:t>
            </a:r>
            <a:r>
              <a:rPr lang="zh-CN" altLang="en-US" b="1" dirty="0"/>
              <a:t>同时又能控制零件</a:t>
            </a:r>
            <a:r>
              <a:rPr lang="zh-CN" altLang="en-US" b="1" dirty="0" smtClean="0"/>
              <a:t>形状误差</a:t>
            </a:r>
            <a:r>
              <a:rPr lang="zh-CN" altLang="en-US" b="1" dirty="0"/>
              <a:t>的优点。但是</a:t>
            </a:r>
            <a:r>
              <a:rPr lang="en-US" altLang="zh-CN" b="1" dirty="0"/>
              <a:t>,</a:t>
            </a:r>
            <a:r>
              <a:rPr lang="zh-CN" altLang="en-US" b="1" dirty="0"/>
              <a:t>在量规的实际应用中</a:t>
            </a:r>
            <a:r>
              <a:rPr lang="en-US" altLang="zh-CN" b="1" dirty="0"/>
              <a:t>,</a:t>
            </a:r>
            <a:r>
              <a:rPr lang="zh-CN" altLang="en-US" b="1" dirty="0"/>
              <a:t>往往由于量规制造和使用方面的原因</a:t>
            </a:r>
            <a:r>
              <a:rPr lang="en-US" altLang="zh-CN" b="1" dirty="0"/>
              <a:t>,</a:t>
            </a:r>
            <a:r>
              <a:rPr lang="zh-CN" altLang="en-US" b="1" dirty="0"/>
              <a:t>要求</a:t>
            </a:r>
            <a:r>
              <a:rPr lang="zh-CN" altLang="en-US" b="1" dirty="0" smtClean="0"/>
              <a:t>量规</a:t>
            </a:r>
            <a:r>
              <a:rPr lang="zh-CN" altLang="en-US" b="1" dirty="0"/>
              <a:t>形状完全符合泰勒原则是有困难的。因此标准中规定</a:t>
            </a:r>
            <a:r>
              <a:rPr lang="en-US" altLang="zh-CN" b="1" dirty="0"/>
              <a:t>,</a:t>
            </a:r>
            <a:r>
              <a:rPr lang="zh-CN" altLang="en-US" b="1" dirty="0"/>
              <a:t>允许在保证被检验零件的</a:t>
            </a:r>
            <a:r>
              <a:rPr lang="zh-CN" altLang="en-US" b="1" dirty="0" smtClean="0"/>
              <a:t>形状误差</a:t>
            </a:r>
            <a:r>
              <a:rPr lang="zh-CN" altLang="en-US" b="1" dirty="0"/>
              <a:t>不影响零件的配合性质的条件下</a:t>
            </a:r>
            <a:r>
              <a:rPr lang="en-US" altLang="zh-CN" b="1" dirty="0"/>
              <a:t>,</a:t>
            </a:r>
            <a:r>
              <a:rPr lang="zh-CN" altLang="en-US" b="1" dirty="0"/>
              <a:t>使用偏离泰勒原则的量规。</a:t>
            </a:r>
            <a:endParaRPr lang="zh-CN" altLang="en-US" b="1" dirty="0"/>
          </a:p>
        </p:txBody>
      </p:sp>
      <p:sp>
        <p:nvSpPr>
          <p:cNvPr id="3" name="矩形 2"/>
          <p:cNvSpPr/>
          <p:nvPr/>
        </p:nvSpPr>
        <p:spPr>
          <a:xfrm>
            <a:off x="665456" y="456128"/>
            <a:ext cx="4411646" cy="1631216"/>
          </a:xfrm>
          <a:prstGeom prst="rect">
            <a:avLst/>
          </a:prstGeom>
        </p:spPr>
        <p:txBody>
          <a:bodyPr wrap="square">
            <a:spAutoFit/>
          </a:bodyPr>
          <a:lstStyle/>
          <a:p>
            <a:r>
              <a:rPr lang="zh-CN" altLang="en-US" b="1" dirty="0" smtClean="0"/>
              <a:t>        上述</a:t>
            </a:r>
            <a:r>
              <a:rPr lang="zh-CN" altLang="en-US" b="1" dirty="0"/>
              <a:t>理由可以进一步用图</a:t>
            </a:r>
            <a:r>
              <a:rPr lang="en-US" altLang="zh-CN" b="1" dirty="0"/>
              <a:t>3. 32 </a:t>
            </a:r>
            <a:r>
              <a:rPr lang="zh-CN" altLang="en-US" b="1" dirty="0"/>
              <a:t>来说明。当孔存在形状误差时</a:t>
            </a:r>
            <a:r>
              <a:rPr lang="en-US" altLang="zh-CN" b="1" dirty="0"/>
              <a:t>,</a:t>
            </a:r>
            <a:r>
              <a:rPr lang="zh-CN" altLang="en-US" b="1" dirty="0"/>
              <a:t>若将止规制成全形量规</a:t>
            </a:r>
            <a:r>
              <a:rPr lang="en-US" altLang="zh-CN" b="1" dirty="0"/>
              <a:t>,</a:t>
            </a:r>
            <a:r>
              <a:rPr lang="zh-CN" altLang="en-US" b="1" dirty="0"/>
              <a:t>就发现不了孔的这种形状误差</a:t>
            </a:r>
            <a:r>
              <a:rPr lang="en-US" altLang="zh-CN" b="1" dirty="0"/>
              <a:t>,</a:t>
            </a:r>
            <a:r>
              <a:rPr lang="zh-CN" altLang="en-US" b="1" dirty="0"/>
              <a:t>而会将因形状误差超出尺寸公差带的零件误判为合格品。</a:t>
            </a:r>
            <a:endParaRPr lang="zh-CN" altLang="en-US" dirty="0"/>
          </a:p>
        </p:txBody>
      </p:sp>
      <p:sp>
        <p:nvSpPr>
          <p:cNvPr id="7" name="矩形 6"/>
          <p:cNvSpPr/>
          <p:nvPr/>
        </p:nvSpPr>
        <p:spPr>
          <a:xfrm>
            <a:off x="753492" y="4571084"/>
            <a:ext cx="8266224" cy="1938992"/>
          </a:xfrm>
          <a:prstGeom prst="rect">
            <a:avLst/>
          </a:prstGeom>
        </p:spPr>
        <p:txBody>
          <a:bodyPr wrap="square">
            <a:spAutoFit/>
          </a:bodyPr>
          <a:lstStyle/>
          <a:p>
            <a:r>
              <a:rPr lang="zh-CN" altLang="en-US" b="1" dirty="0" smtClean="0"/>
              <a:t>         例如</a:t>
            </a:r>
            <a:r>
              <a:rPr lang="zh-CN" altLang="en-US" b="1" dirty="0"/>
              <a:t>通规</a:t>
            </a:r>
            <a:r>
              <a:rPr lang="en-US" altLang="zh-CN" b="1" dirty="0"/>
              <a:t>,</a:t>
            </a:r>
            <a:r>
              <a:rPr lang="zh-CN" altLang="en-US" b="1" dirty="0"/>
              <a:t>对于尺寸较大的孔</a:t>
            </a:r>
            <a:r>
              <a:rPr lang="en-US" altLang="zh-CN" b="1" dirty="0"/>
              <a:t>,</a:t>
            </a:r>
            <a:r>
              <a:rPr lang="zh-CN" altLang="en-US" b="1" dirty="0"/>
              <a:t>如果制成全形量规非常笨重</a:t>
            </a:r>
            <a:r>
              <a:rPr lang="en-US" altLang="zh-CN" b="1" dirty="0"/>
              <a:t>,</a:t>
            </a:r>
            <a:r>
              <a:rPr lang="zh-CN" altLang="en-US" b="1" dirty="0"/>
              <a:t>不便使用</a:t>
            </a:r>
            <a:r>
              <a:rPr lang="en-US" altLang="zh-CN" b="1" dirty="0"/>
              <a:t>,</a:t>
            </a:r>
            <a:r>
              <a:rPr lang="zh-CN" altLang="en-US" b="1" dirty="0"/>
              <a:t>允许采用非</a:t>
            </a:r>
            <a:r>
              <a:rPr lang="zh-CN" altLang="en-US" b="1" dirty="0" smtClean="0"/>
              <a:t>全形</a:t>
            </a:r>
            <a:r>
              <a:rPr lang="zh-CN" altLang="en-US" b="1" dirty="0"/>
              <a:t>塞规或球端杆规</a:t>
            </a:r>
            <a:r>
              <a:rPr lang="en-US" altLang="zh-CN" b="1" dirty="0"/>
              <a:t>;</a:t>
            </a:r>
            <a:r>
              <a:rPr lang="zh-CN" altLang="en-US" b="1" dirty="0"/>
              <a:t>对于诸如曲轴上的中间直径</a:t>
            </a:r>
            <a:r>
              <a:rPr lang="en-US" altLang="zh-CN" b="1" dirty="0"/>
              <a:t>,</a:t>
            </a:r>
            <a:r>
              <a:rPr lang="zh-CN" altLang="en-US" b="1" dirty="0"/>
              <a:t>用全形的环规无法检验</a:t>
            </a:r>
            <a:r>
              <a:rPr lang="en-US" altLang="zh-CN" b="1" dirty="0"/>
              <a:t>,</a:t>
            </a:r>
            <a:r>
              <a:rPr lang="zh-CN" altLang="en-US" b="1" dirty="0"/>
              <a:t>只好用卡规</a:t>
            </a:r>
            <a:r>
              <a:rPr lang="zh-CN" altLang="en-US" b="1" dirty="0" smtClean="0"/>
              <a:t>。而</a:t>
            </a:r>
            <a:r>
              <a:rPr lang="zh-CN" altLang="en-US" b="1" dirty="0"/>
              <a:t>对于止规</a:t>
            </a:r>
            <a:r>
              <a:rPr lang="en-US" altLang="zh-CN" b="1" dirty="0"/>
              <a:t>,</a:t>
            </a:r>
            <a:r>
              <a:rPr lang="zh-CN" altLang="en-US" b="1" dirty="0"/>
              <a:t>当测量时为点接触时</a:t>
            </a:r>
            <a:r>
              <a:rPr lang="en-US" altLang="zh-CN" b="1" dirty="0"/>
              <a:t>,</a:t>
            </a:r>
            <a:r>
              <a:rPr lang="zh-CN" altLang="en-US" b="1" dirty="0"/>
              <a:t>容易磨损</a:t>
            </a:r>
            <a:r>
              <a:rPr lang="en-US" altLang="zh-CN" b="1" dirty="0"/>
              <a:t>,</a:t>
            </a:r>
            <a:r>
              <a:rPr lang="zh-CN" altLang="en-US" b="1" dirty="0"/>
              <a:t>所以一般用小平面、圆柱面或球面代替</a:t>
            </a:r>
            <a:r>
              <a:rPr lang="en-US" altLang="zh-CN" b="1" dirty="0"/>
              <a:t>;</a:t>
            </a:r>
            <a:r>
              <a:rPr lang="zh-CN" altLang="en-US" b="1" dirty="0" smtClean="0"/>
              <a:t>对于</a:t>
            </a:r>
            <a:r>
              <a:rPr lang="zh-CN" altLang="en-US" b="1" dirty="0"/>
              <a:t>尺寸过小的孔</a:t>
            </a:r>
            <a:r>
              <a:rPr lang="en-US" altLang="zh-CN" b="1" dirty="0"/>
              <a:t>,</a:t>
            </a:r>
            <a:r>
              <a:rPr lang="zh-CN" altLang="en-US" b="1" dirty="0"/>
              <a:t>为了便于止规的制造和耐磨损</a:t>
            </a:r>
            <a:r>
              <a:rPr lang="en-US" altLang="zh-CN" b="1" dirty="0"/>
              <a:t>,</a:t>
            </a:r>
            <a:r>
              <a:rPr lang="zh-CN" altLang="en-US" b="1" dirty="0"/>
              <a:t>止规也常用全形塞规。此外</a:t>
            </a:r>
            <a:r>
              <a:rPr lang="en-US" altLang="zh-CN" b="1" dirty="0"/>
              <a:t>,</a:t>
            </a:r>
            <a:r>
              <a:rPr lang="zh-CN" altLang="en-US" b="1" dirty="0"/>
              <a:t>为了</a:t>
            </a:r>
            <a:r>
              <a:rPr lang="zh-CN" altLang="en-US" b="1" dirty="0" smtClean="0"/>
              <a:t>使用量具</a:t>
            </a:r>
            <a:r>
              <a:rPr lang="zh-CN" altLang="en-US" b="1" dirty="0"/>
              <a:t>厂生产的标准化了的系列量规</a:t>
            </a:r>
            <a:r>
              <a:rPr lang="en-US" altLang="zh-CN" b="1" dirty="0"/>
              <a:t>,</a:t>
            </a:r>
            <a:r>
              <a:rPr lang="zh-CN" altLang="en-US" b="1" dirty="0"/>
              <a:t>允许通规的长度小于配合长度。</a:t>
            </a:r>
            <a:endParaRPr lang="zh-CN" altLang="en-US" b="1"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9EB610D4-3822-4FE2-B8B8-313D74BAA1A2}" type="slidenum">
              <a:rPr lang="en-US" altLang="zh-CN" sz="2100">
                <a:solidFill>
                  <a:srgbClr val="0000FF"/>
                </a:solidFill>
              </a:rPr>
            </a:fld>
            <a:endParaRPr lang="en-US" altLang="zh-CN" sz="2100">
              <a:solidFill>
                <a:srgbClr val="0000FF"/>
              </a:solidFill>
            </a:endParaRPr>
          </a:p>
        </p:txBody>
      </p:sp>
      <p:sp>
        <p:nvSpPr>
          <p:cNvPr id="72708" name="Text Box 1028"/>
          <p:cNvSpPr txBox="1">
            <a:spLocks noChangeArrowheads="1"/>
          </p:cNvSpPr>
          <p:nvPr/>
        </p:nvSpPr>
        <p:spPr bwMode="auto">
          <a:xfrm>
            <a:off x="1514804" y="270025"/>
            <a:ext cx="618214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3. </a:t>
            </a:r>
            <a:r>
              <a:rPr lang="zh-CN" altLang="en-US" b="1" dirty="0"/>
              <a:t>量规公差及其工作尺寸的计算</a:t>
            </a:r>
            <a:endParaRPr lang="zh-CN" altLang="en-US" b="1" dirty="0"/>
          </a:p>
        </p:txBody>
      </p:sp>
      <p:sp>
        <p:nvSpPr>
          <p:cNvPr id="72807" name="Text Box 1127"/>
          <p:cNvSpPr txBox="1">
            <a:spLocks noChangeArrowheads="1"/>
          </p:cNvSpPr>
          <p:nvPr/>
        </p:nvSpPr>
        <p:spPr bwMode="auto">
          <a:xfrm>
            <a:off x="1279146" y="706169"/>
            <a:ext cx="5160689"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a:t>
            </a:r>
            <a:r>
              <a:rPr lang="en-US" altLang="zh-CN" b="1" dirty="0"/>
              <a:t>1</a:t>
            </a:r>
            <a:r>
              <a:rPr lang="zh-CN" altLang="en-US" b="1" dirty="0" smtClean="0"/>
              <a:t>）</a:t>
            </a:r>
            <a:r>
              <a:rPr lang="zh-CN" altLang="en-US" b="1" dirty="0"/>
              <a:t>工作</a:t>
            </a:r>
            <a:r>
              <a:rPr lang="zh-CN" altLang="en-US" b="1" dirty="0" smtClean="0"/>
              <a:t>量规</a:t>
            </a:r>
            <a:r>
              <a:rPr lang="zh-CN" altLang="en-US" b="1" dirty="0"/>
              <a:t>公差及其公差带</a:t>
            </a:r>
            <a:endParaRPr lang="zh-CN" altLang="en-US" b="1" dirty="0"/>
          </a:p>
        </p:txBody>
      </p:sp>
      <p:sp>
        <p:nvSpPr>
          <p:cNvPr id="72812" name="Text Box 1132"/>
          <p:cNvSpPr txBox="1">
            <a:spLocks noChangeArrowheads="1"/>
          </p:cNvSpPr>
          <p:nvPr/>
        </p:nvSpPr>
        <p:spPr bwMode="auto">
          <a:xfrm>
            <a:off x="960553" y="4956213"/>
            <a:ext cx="7934253"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smtClean="0">
                <a:latin typeface="宋体" panose="02010600030101010101" pitchFamily="2" charset="-122"/>
              </a:rPr>
              <a:t>    例如被</a:t>
            </a:r>
            <a:r>
              <a:rPr lang="zh-CN" altLang="en-US" b="1" dirty="0">
                <a:latin typeface="宋体" panose="02010600030101010101" pitchFamily="2" charset="-122"/>
              </a:rPr>
              <a:t>检孔要求为</a:t>
            </a:r>
            <a:r>
              <a:rPr lang="el-GR" altLang="zh-CN" b="1" i="1" dirty="0">
                <a:latin typeface="Gulim" panose="020B0600000101010101" pitchFamily="34" charset="-127"/>
                <a:ea typeface="Gulim" panose="020B0600000101010101" pitchFamily="34" charset="-127"/>
              </a:rPr>
              <a:t>Φ</a:t>
            </a:r>
            <a:r>
              <a:rPr lang="en-US" altLang="zh-CN" b="1" i="1" dirty="0">
                <a:latin typeface="Gulim" panose="020B0600000101010101" pitchFamily="34" charset="-127"/>
                <a:ea typeface="Gulim" panose="020B0600000101010101" pitchFamily="34" charset="-127"/>
              </a:rPr>
              <a:t> </a:t>
            </a:r>
            <a:r>
              <a:rPr lang="en-US" altLang="zh-CN" b="1" dirty="0">
                <a:latin typeface="宋体" panose="02010600030101010101" pitchFamily="2" charset="-122"/>
              </a:rPr>
              <a:t>30H9</a:t>
            </a:r>
            <a:r>
              <a:rPr lang="zh-CN" altLang="en-US" b="1" dirty="0">
                <a:latin typeface="宋体" panose="02010600030101010101" pitchFamily="2" charset="-122"/>
              </a:rPr>
              <a:t>，由表</a:t>
            </a:r>
            <a:r>
              <a:rPr lang="en-US" altLang="zh-CN" b="1" dirty="0">
                <a:latin typeface="宋体" panose="02010600030101010101" pitchFamily="2" charset="-122"/>
              </a:rPr>
              <a:t>3.21</a:t>
            </a:r>
            <a:r>
              <a:rPr lang="zh-CN" altLang="en-US" b="1" dirty="0">
                <a:latin typeface="宋体" panose="02010600030101010101" pitchFamily="2" charset="-122"/>
              </a:rPr>
              <a:t>查得</a:t>
            </a:r>
            <a:r>
              <a:rPr lang="zh-CN" altLang="en-US" b="1" dirty="0" smtClean="0">
                <a:latin typeface="宋体" panose="02010600030101010101" pitchFamily="2" charset="-122"/>
              </a:rPr>
              <a:t>孔</a:t>
            </a:r>
            <a:r>
              <a:rPr lang="zh-CN" altLang="en-US" b="1" dirty="0">
                <a:latin typeface="宋体" panose="02010600030101010101" pitchFamily="2" charset="-122"/>
              </a:rPr>
              <a:t>用</a:t>
            </a:r>
            <a:r>
              <a:rPr lang="zh-CN" altLang="en-US" b="1" dirty="0" smtClean="0">
                <a:latin typeface="宋体" panose="02010600030101010101" pitchFamily="2" charset="-122"/>
              </a:rPr>
              <a:t>量规</a:t>
            </a:r>
            <a:r>
              <a:rPr lang="zh-CN" altLang="en-US" b="1" dirty="0">
                <a:latin typeface="宋体" panose="02010600030101010101" pitchFamily="2" charset="-122"/>
              </a:rPr>
              <a:t>尺寸公差为</a:t>
            </a:r>
            <a:endParaRPr lang="zh-CN" altLang="el-GR" b="1" dirty="0">
              <a:latin typeface="宋体" panose="02010600030101010101" pitchFamily="2" charset="-122"/>
            </a:endParaRPr>
          </a:p>
        </p:txBody>
      </p:sp>
      <p:graphicFrame>
        <p:nvGraphicFramePr>
          <p:cNvPr id="72816" name="Object 1136"/>
          <p:cNvGraphicFramePr>
            <a:graphicFrameLocks noChangeAspect="1"/>
          </p:cNvGraphicFramePr>
          <p:nvPr/>
        </p:nvGraphicFramePr>
        <p:xfrm>
          <a:off x="3451702" y="5519001"/>
          <a:ext cx="2130789" cy="651710"/>
        </p:xfrm>
        <a:graphic>
          <a:graphicData uri="http://schemas.openxmlformats.org/presentationml/2006/ole">
            <mc:AlternateContent xmlns:mc="http://schemas.openxmlformats.org/markup-compatibility/2006">
              <mc:Choice xmlns:v="urn:schemas-microsoft-com:vml" Requires="v">
                <p:oleObj spid="_x0000_s72930" name="公式" r:id="rId1" imgW="673100" imgH="215900" progId="Equation.3">
                  <p:embed/>
                </p:oleObj>
              </mc:Choice>
              <mc:Fallback>
                <p:oleObj name="公式" r:id="rId1" imgW="673100" imgH="215900" progId="Equation.3">
                  <p:embed/>
                  <p:pic>
                    <p:nvPicPr>
                      <p:cNvPr id="0" name="Object 11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1702" y="5519001"/>
                        <a:ext cx="2130789" cy="651710"/>
                      </a:xfrm>
                      <a:prstGeom prst="rect">
                        <a:avLst/>
                      </a:prstGeom>
                      <a:noFill/>
                      <a:ln w="38100">
                        <a:solidFill>
                          <a:srgbClr val="FF0000"/>
                        </a:solidFill>
                      </a:ln>
                      <a:effectLst/>
                    </p:spPr>
                  </p:pic>
                </p:oleObj>
              </mc:Fallback>
            </mc:AlternateContent>
          </a:graphicData>
        </a:graphic>
      </p:graphicFrame>
      <p:sp>
        <p:nvSpPr>
          <p:cNvPr id="72714" name="Line 1140"/>
          <p:cNvSpPr>
            <a:spLocks noChangeShapeType="1"/>
          </p:cNvSpPr>
          <p:nvPr/>
        </p:nvSpPr>
        <p:spPr bwMode="auto">
          <a:xfrm>
            <a:off x="938546" y="-2567990"/>
            <a:ext cx="6893188"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223" tIns="37111" rIns="74223" bIns="37111"/>
          <a:lstStyle/>
          <a:p>
            <a:endParaRPr lang="zh-CN" altLang="en-US"/>
          </a:p>
        </p:txBody>
      </p:sp>
      <p:grpSp>
        <p:nvGrpSpPr>
          <p:cNvPr id="15" name="Group 1139"/>
          <p:cNvGrpSpPr/>
          <p:nvPr/>
        </p:nvGrpSpPr>
        <p:grpSpPr bwMode="auto">
          <a:xfrm>
            <a:off x="1788858" y="6340963"/>
            <a:ext cx="7080711" cy="225592"/>
            <a:chOff x="588" y="4896"/>
            <a:chExt cx="5244" cy="180"/>
          </a:xfrm>
        </p:grpSpPr>
        <p:sp>
          <p:nvSpPr>
            <p:cNvPr id="16" name="Line 1140"/>
            <p:cNvSpPr>
              <a:spLocks noChangeShapeType="1"/>
            </p:cNvSpPr>
            <p:nvPr/>
          </p:nvSpPr>
          <p:spPr bwMode="auto">
            <a:xfrm>
              <a:off x="588" y="5076"/>
              <a:ext cx="5244"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Rectangle 1141"/>
            <p:cNvSpPr>
              <a:spLocks noChangeArrowheads="1"/>
            </p:cNvSpPr>
            <p:nvPr/>
          </p:nvSpPr>
          <p:spPr bwMode="auto">
            <a:xfrm>
              <a:off x="3936" y="4896"/>
              <a:ext cx="436" cy="180"/>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矩形 1"/>
          <p:cNvSpPr/>
          <p:nvPr/>
        </p:nvSpPr>
        <p:spPr>
          <a:xfrm>
            <a:off x="586919" y="1164525"/>
            <a:ext cx="8282650" cy="830997"/>
          </a:xfrm>
          <a:prstGeom prst="rect">
            <a:avLst/>
          </a:prstGeom>
        </p:spPr>
        <p:txBody>
          <a:bodyPr wrap="square">
            <a:spAutoFit/>
          </a:bodyPr>
          <a:lstStyle/>
          <a:p>
            <a:r>
              <a:rPr lang="zh-CN" altLang="en-US" b="1" dirty="0" smtClean="0"/>
              <a:t>           </a:t>
            </a:r>
            <a:r>
              <a:rPr lang="zh-CN" altLang="en-US" sz="2400" b="1" dirty="0" smtClean="0"/>
              <a:t>工作</a:t>
            </a:r>
            <a:r>
              <a:rPr lang="zh-CN" altLang="en-US" sz="2400" b="1" dirty="0"/>
              <a:t>量规的制造公差</a:t>
            </a:r>
            <a:r>
              <a:rPr lang="en-US" altLang="zh-CN" sz="2400" b="1" dirty="0"/>
              <a:t>(T1) </a:t>
            </a:r>
            <a:r>
              <a:rPr lang="zh-CN" altLang="en-US" sz="2400" b="1" dirty="0"/>
              <a:t>与被检零件的公差等级和公称尺寸有关</a:t>
            </a:r>
            <a:r>
              <a:rPr lang="en-US" altLang="zh-CN" sz="2400" b="1" dirty="0"/>
              <a:t>,</a:t>
            </a:r>
            <a:r>
              <a:rPr lang="zh-CN" altLang="en-US" sz="2400" b="1" dirty="0"/>
              <a:t>见表</a:t>
            </a:r>
            <a:r>
              <a:rPr lang="en-US" altLang="zh-CN" sz="2400" b="1" dirty="0"/>
              <a:t>3. 17,</a:t>
            </a:r>
            <a:r>
              <a:rPr lang="zh-CN" altLang="en-US" sz="2400" b="1" dirty="0"/>
              <a:t>其</a:t>
            </a:r>
            <a:r>
              <a:rPr lang="zh-CN" altLang="en-US" sz="2400" b="1" dirty="0" smtClean="0"/>
              <a:t>公差带</a:t>
            </a:r>
            <a:r>
              <a:rPr lang="zh-CN" altLang="en-US" sz="2400" b="1" dirty="0"/>
              <a:t>分布如图</a:t>
            </a:r>
            <a:r>
              <a:rPr lang="en-US" altLang="zh-CN" sz="2400" b="1" dirty="0"/>
              <a:t>3. 33 </a:t>
            </a:r>
            <a:r>
              <a:rPr lang="zh-CN" altLang="en-US" sz="2400" b="1" dirty="0"/>
              <a:t>所示</a:t>
            </a:r>
            <a:r>
              <a:rPr lang="zh-CN" altLang="en-US" sz="2400" b="1" dirty="0" smtClean="0"/>
              <a:t>。</a:t>
            </a:r>
            <a:endParaRPr lang="zh-CN" altLang="en-US" sz="2400" b="1" dirty="0"/>
          </a:p>
        </p:txBody>
      </p:sp>
      <p:pic>
        <p:nvPicPr>
          <p:cNvPr id="72919" name="Picture 2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233" y="1975052"/>
            <a:ext cx="8072573" cy="2836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 1139"/>
          <p:cNvGrpSpPr/>
          <p:nvPr/>
        </p:nvGrpSpPr>
        <p:grpSpPr bwMode="auto">
          <a:xfrm>
            <a:off x="1065521" y="4165934"/>
            <a:ext cx="7080711" cy="225592"/>
            <a:chOff x="588" y="4896"/>
            <a:chExt cx="5244" cy="180"/>
          </a:xfrm>
        </p:grpSpPr>
        <p:sp>
          <p:nvSpPr>
            <p:cNvPr id="19" name="Line 1140"/>
            <p:cNvSpPr>
              <a:spLocks noChangeShapeType="1"/>
            </p:cNvSpPr>
            <p:nvPr/>
          </p:nvSpPr>
          <p:spPr bwMode="auto">
            <a:xfrm>
              <a:off x="588" y="5076"/>
              <a:ext cx="5244"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Rectangle 1141"/>
            <p:cNvSpPr>
              <a:spLocks noChangeArrowheads="1"/>
            </p:cNvSpPr>
            <p:nvPr/>
          </p:nvSpPr>
          <p:spPr bwMode="auto">
            <a:xfrm>
              <a:off x="4167" y="4896"/>
              <a:ext cx="436" cy="180"/>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08"/>
                                        </p:tgtEl>
                                        <p:attrNameLst>
                                          <p:attrName>style.visibility</p:attrName>
                                        </p:attrNameLst>
                                      </p:cBhvr>
                                      <p:to>
                                        <p:strVal val="visible"/>
                                      </p:to>
                                    </p:set>
                                    <p:animEffect transition="in" filter="wipe(left)">
                                      <p:cBhvr>
                                        <p:cTn id="7" dur="300"/>
                                        <p:tgtEl>
                                          <p:spTgt spid="727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807"/>
                                        </p:tgtEl>
                                        <p:attrNameLst>
                                          <p:attrName>style.visibility</p:attrName>
                                        </p:attrNameLst>
                                      </p:cBhvr>
                                      <p:to>
                                        <p:strVal val="visible"/>
                                      </p:to>
                                    </p:set>
                                    <p:animEffect transition="in" filter="wipe(left)">
                                      <p:cBhvr>
                                        <p:cTn id="12" dur="300"/>
                                        <p:tgtEl>
                                          <p:spTgt spid="7280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2812"/>
                                        </p:tgtEl>
                                        <p:attrNameLst>
                                          <p:attrName>style.visibility</p:attrName>
                                        </p:attrNameLst>
                                      </p:cBhvr>
                                      <p:to>
                                        <p:strVal val="visible"/>
                                      </p:to>
                                    </p:set>
                                    <p:animEffect transition="in" filter="wipe(left)">
                                      <p:cBhvr>
                                        <p:cTn id="17" dur="300"/>
                                        <p:tgtEl>
                                          <p:spTgt spid="728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2816"/>
                                        </p:tgtEl>
                                        <p:attrNameLst>
                                          <p:attrName>style.visibility</p:attrName>
                                        </p:attrNameLst>
                                      </p:cBhvr>
                                      <p:to>
                                        <p:strVal val="visible"/>
                                      </p:to>
                                    </p:set>
                                    <p:animEffect transition="in" filter="blinds(horizontal)">
                                      <p:cBhvr>
                                        <p:cTn id="27" dur="500"/>
                                        <p:tgtEl>
                                          <p:spTgt spid="728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utoUpdateAnimBg="0"/>
      <p:bldP spid="72807" grpId="0" autoUpdateAnimBg="0"/>
      <p:bldP spid="72812"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F44A7773-8A1A-44F3-B4EE-5C21E160DD00}" type="slidenum">
              <a:rPr lang="en-US" altLang="zh-CN" sz="2100">
                <a:solidFill>
                  <a:srgbClr val="0000FF"/>
                </a:solidFill>
              </a:rPr>
            </a:fld>
            <a:endParaRPr lang="en-US" altLang="zh-CN" sz="2100">
              <a:solidFill>
                <a:srgbClr val="0000FF"/>
              </a:solidFill>
            </a:endParaRPr>
          </a:p>
        </p:txBody>
      </p:sp>
      <p:sp>
        <p:nvSpPr>
          <p:cNvPr id="133124" name="Text Box 4"/>
          <p:cNvSpPr txBox="1">
            <a:spLocks noChangeArrowheads="1"/>
          </p:cNvSpPr>
          <p:nvPr/>
        </p:nvSpPr>
        <p:spPr bwMode="auto">
          <a:xfrm>
            <a:off x="849379" y="258205"/>
            <a:ext cx="8259109"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 </a:t>
            </a:r>
            <a:r>
              <a:rPr lang="en-US" altLang="zh-CN" b="1" dirty="0" smtClean="0"/>
              <a:t>       </a:t>
            </a:r>
            <a:r>
              <a:rPr lang="zh-CN" altLang="en-US" b="1" dirty="0" smtClean="0"/>
              <a:t>量规</a:t>
            </a:r>
            <a:r>
              <a:rPr lang="zh-CN" altLang="en-US" b="1" dirty="0"/>
              <a:t>尺寸公差带如图</a:t>
            </a:r>
            <a:r>
              <a:rPr lang="en-US" altLang="zh-CN" b="1" dirty="0" smtClean="0"/>
              <a:t>3.33</a:t>
            </a:r>
            <a:r>
              <a:rPr lang="zh-CN" altLang="en-US" b="1" dirty="0" smtClean="0"/>
              <a:t>所</a:t>
            </a:r>
            <a:r>
              <a:rPr lang="zh-CN" altLang="en-US" b="1" dirty="0"/>
              <a:t>示，</a:t>
            </a:r>
            <a:r>
              <a:rPr lang="zh-CN" altLang="en-US" b="1" dirty="0" smtClean="0"/>
              <a:t>其中图（</a:t>
            </a:r>
            <a:r>
              <a:rPr lang="en-US" altLang="zh-CN" b="1" dirty="0"/>
              <a:t>a</a:t>
            </a:r>
            <a:r>
              <a:rPr lang="zh-CN" altLang="en-US" b="1" dirty="0"/>
              <a:t>）为孔用量规公差带</a:t>
            </a:r>
            <a:r>
              <a:rPr lang="zh-CN" altLang="en-US" b="1" dirty="0" smtClean="0"/>
              <a:t>图， 图</a:t>
            </a:r>
            <a:r>
              <a:rPr lang="zh-CN" altLang="en-US" b="1" dirty="0"/>
              <a:t>（</a:t>
            </a:r>
            <a:r>
              <a:rPr lang="en-US" altLang="zh-CN" b="1" dirty="0"/>
              <a:t>b</a:t>
            </a:r>
            <a:r>
              <a:rPr lang="zh-CN" altLang="en-US" b="1" dirty="0"/>
              <a:t>）为 轴用量规公差带</a:t>
            </a:r>
            <a:r>
              <a:rPr lang="zh-CN" altLang="en-US" b="1" dirty="0" smtClean="0"/>
              <a:t>图。</a:t>
            </a:r>
            <a:endParaRPr lang="zh-CN" altLang="en-US" b="1" dirty="0"/>
          </a:p>
        </p:txBody>
      </p:sp>
      <p:sp>
        <p:nvSpPr>
          <p:cNvPr id="133137" name="Text Box 17"/>
          <p:cNvSpPr txBox="1">
            <a:spLocks noChangeArrowheads="1"/>
          </p:cNvSpPr>
          <p:nvPr/>
        </p:nvSpPr>
        <p:spPr bwMode="auto">
          <a:xfrm>
            <a:off x="849378" y="4232770"/>
            <a:ext cx="7912881" cy="1697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0"/>
              </a:spcBef>
            </a:pPr>
            <a:r>
              <a:rPr lang="en-US" altLang="zh-CN" b="1" dirty="0"/>
              <a:t>        </a:t>
            </a:r>
            <a:r>
              <a:rPr lang="zh-CN" altLang="en-US" sz="2000" b="1" dirty="0"/>
              <a:t>由图</a:t>
            </a:r>
            <a:r>
              <a:rPr lang="en-US" altLang="zh-CN" sz="2000" b="1" dirty="0" smtClean="0"/>
              <a:t>3.33</a:t>
            </a:r>
            <a:r>
              <a:rPr lang="zh-CN" altLang="en-US" sz="2000" b="1" dirty="0" smtClean="0"/>
              <a:t>可见</a:t>
            </a:r>
            <a:r>
              <a:rPr lang="zh-CN" altLang="en-US" sz="2000" b="1" dirty="0"/>
              <a:t>，量规的公差带位于被检</a:t>
            </a:r>
            <a:r>
              <a:rPr lang="zh-CN" altLang="en-US" sz="2000" b="1" dirty="0">
                <a:solidFill>
                  <a:srgbClr val="FF0000"/>
                </a:solidFill>
              </a:rPr>
              <a:t>零件公差带之内</a:t>
            </a:r>
            <a:r>
              <a:rPr lang="zh-CN" altLang="en-US" sz="2000" b="1" dirty="0"/>
              <a:t>，这是为了在验收时不会产生误收。</a:t>
            </a:r>
            <a:r>
              <a:rPr lang="zh-CN" altLang="en-US" sz="2000" b="1" dirty="0">
                <a:solidFill>
                  <a:srgbClr val="FF0000"/>
                </a:solidFill>
              </a:rPr>
              <a:t>止规的公差带</a:t>
            </a:r>
            <a:r>
              <a:rPr lang="zh-CN" altLang="en-US" sz="2000" b="1" dirty="0"/>
              <a:t>紧靠被</a:t>
            </a:r>
            <a:r>
              <a:rPr lang="zh-CN" altLang="en-US" sz="2000" b="1" dirty="0" smtClean="0"/>
              <a:t>检孔的最大极限尺寸、</a:t>
            </a:r>
            <a:r>
              <a:rPr lang="zh-CN" altLang="en-US" sz="2000" b="1" dirty="0"/>
              <a:t>轴的</a:t>
            </a:r>
            <a:r>
              <a:rPr lang="zh-CN" altLang="en-US" sz="2000" b="1" dirty="0" smtClean="0"/>
              <a:t>最小极限尺寸</a:t>
            </a:r>
            <a:r>
              <a:rPr lang="zh-CN" altLang="en-US" sz="2000" b="1" dirty="0"/>
              <a:t>。</a:t>
            </a:r>
            <a:r>
              <a:rPr lang="zh-CN" altLang="en-US" sz="2000" b="1" dirty="0">
                <a:solidFill>
                  <a:srgbClr val="FF0000"/>
                </a:solidFill>
              </a:rPr>
              <a:t>通规</a:t>
            </a:r>
            <a:r>
              <a:rPr lang="zh-CN" altLang="en-US" sz="2000" b="1" dirty="0"/>
              <a:t>的公差带中心偏离被</a:t>
            </a:r>
            <a:r>
              <a:rPr lang="zh-CN" altLang="en-US" sz="2000" b="1" dirty="0" smtClean="0"/>
              <a:t>检</a:t>
            </a:r>
            <a:r>
              <a:rPr lang="zh-CN" altLang="en-US" sz="2000" b="1" dirty="0"/>
              <a:t>孔</a:t>
            </a:r>
            <a:r>
              <a:rPr lang="zh-CN" altLang="en-US" sz="2000" b="1" dirty="0" smtClean="0"/>
              <a:t>的最小极限尺寸、轴最大极限尺寸</a:t>
            </a:r>
            <a:r>
              <a:rPr lang="zh-CN" altLang="en-US" sz="2000" b="1" dirty="0"/>
              <a:t>一个</a:t>
            </a:r>
            <a:r>
              <a:rPr lang="en-US" altLang="zh-CN" sz="2000" b="1" i="1" dirty="0"/>
              <a:t>Z</a:t>
            </a:r>
            <a:r>
              <a:rPr lang="en-US" altLang="zh-CN" sz="2000" b="1" baseline="-25000" dirty="0"/>
              <a:t>1</a:t>
            </a:r>
            <a:r>
              <a:rPr lang="zh-CN" altLang="en-US" sz="2000" b="1" dirty="0"/>
              <a:t>值，这是给通规工作时留有一定的磨损公差，而通规的磨损极限尺寸为被</a:t>
            </a:r>
            <a:r>
              <a:rPr lang="zh-CN" altLang="en-US" sz="2000" b="1" dirty="0" smtClean="0"/>
              <a:t>检孔的最小极限尺寸、轴的最大极限尺寸。</a:t>
            </a:r>
            <a:endParaRPr lang="zh-CN" altLang="en-US" sz="2000" b="1" baseline="-25000" dirty="0"/>
          </a:p>
        </p:txBody>
      </p:sp>
      <p:pic>
        <p:nvPicPr>
          <p:cNvPr id="870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31548" y="1093579"/>
            <a:ext cx="7060198" cy="3037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6"/>
          <p:cNvSpPr>
            <a:spLocks noChangeArrowheads="1"/>
          </p:cNvSpPr>
          <p:nvPr/>
        </p:nvSpPr>
        <p:spPr bwMode="auto">
          <a:xfrm>
            <a:off x="7118032" y="1201446"/>
            <a:ext cx="880746" cy="2118803"/>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33124"/>
                                        </p:tgtEl>
                                        <p:attrNameLst>
                                          <p:attrName>style.visibility</p:attrName>
                                        </p:attrNameLst>
                                      </p:cBhvr>
                                      <p:to>
                                        <p:strVal val="visible"/>
                                      </p:to>
                                    </p:set>
                                    <p:animEffect transition="in" filter="wipe(left)">
                                      <p:cBhvr>
                                        <p:cTn id="7" dur="300"/>
                                        <p:tgtEl>
                                          <p:spTgt spid="133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3137"/>
                                        </p:tgtEl>
                                        <p:attrNameLst>
                                          <p:attrName>style.visibility</p:attrName>
                                        </p:attrNameLst>
                                      </p:cBhvr>
                                      <p:to>
                                        <p:strVal val="visible"/>
                                      </p:to>
                                    </p:set>
                                    <p:animEffect transition="in" filter="wipe(left)">
                                      <p:cBhvr>
                                        <p:cTn id="12" dur="300"/>
                                        <p:tgtEl>
                                          <p:spTgt spid="1331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4" grpId="0" autoUpdateAnimBg="0"/>
      <p:bldP spid="133137" grpId="0" autoUpdateAnimBg="0"/>
      <p:bldP spid="1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166AFD88-E90F-48C1-905B-8FFF16B03B7C}" type="slidenum">
              <a:rPr lang="en-US" altLang="zh-CN" sz="2100">
                <a:solidFill>
                  <a:srgbClr val="0000FF"/>
                </a:solidFill>
              </a:rPr>
            </a:fld>
            <a:endParaRPr lang="en-US" altLang="zh-CN" sz="2100">
              <a:solidFill>
                <a:srgbClr val="0000FF"/>
              </a:solidFill>
            </a:endParaRPr>
          </a:p>
        </p:txBody>
      </p:sp>
      <p:sp>
        <p:nvSpPr>
          <p:cNvPr id="134148" name="Text Box 4"/>
          <p:cNvSpPr txBox="1">
            <a:spLocks noChangeArrowheads="1"/>
          </p:cNvSpPr>
          <p:nvPr/>
        </p:nvSpPr>
        <p:spPr bwMode="auto">
          <a:xfrm>
            <a:off x="1227212" y="477132"/>
            <a:ext cx="4951655"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2</a:t>
            </a:r>
            <a:r>
              <a:rPr lang="zh-CN" altLang="en-US" sz="2000" b="1" dirty="0"/>
              <a:t>）校对量规的公差及公差带</a:t>
            </a:r>
            <a:endParaRPr lang="zh-CN" altLang="en-US" sz="2000" b="1" dirty="0"/>
          </a:p>
        </p:txBody>
      </p:sp>
      <p:sp>
        <p:nvSpPr>
          <p:cNvPr id="134149" name="Text Box 5"/>
          <p:cNvSpPr txBox="1">
            <a:spLocks noChangeArrowheads="1"/>
          </p:cNvSpPr>
          <p:nvPr/>
        </p:nvSpPr>
        <p:spPr bwMode="auto">
          <a:xfrm>
            <a:off x="1401675" y="853119"/>
            <a:ext cx="3720748"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latin typeface="宋体" panose="02010600030101010101" pitchFamily="2" charset="-122"/>
              </a:rPr>
              <a:t>① </a:t>
            </a:r>
            <a:r>
              <a:rPr lang="zh-CN" altLang="en-US" sz="2000" b="1" dirty="0">
                <a:latin typeface="宋体" panose="02010600030101010101" pitchFamily="2" charset="-122"/>
              </a:rPr>
              <a:t>校对量规</a:t>
            </a:r>
            <a:r>
              <a:rPr lang="zh-CN" altLang="en-US" sz="2000" b="1" dirty="0">
                <a:solidFill>
                  <a:srgbClr val="FF0000"/>
                </a:solidFill>
                <a:latin typeface="宋体" panose="02010600030101010101" pitchFamily="2" charset="-122"/>
              </a:rPr>
              <a:t>尺寸公差</a:t>
            </a:r>
            <a:r>
              <a:rPr lang="zh-CN" altLang="en-US" sz="2000" b="1" dirty="0">
                <a:latin typeface="宋体" panose="02010600030101010101" pitchFamily="2" charset="-122"/>
              </a:rPr>
              <a:t>：</a:t>
            </a:r>
            <a:endParaRPr lang="zh-CN" altLang="en-US" sz="2000" b="1" dirty="0">
              <a:latin typeface="宋体" panose="02010600030101010101" pitchFamily="2" charset="-122"/>
            </a:endParaRPr>
          </a:p>
        </p:txBody>
      </p:sp>
      <p:graphicFrame>
        <p:nvGraphicFramePr>
          <p:cNvPr id="134150" name="Object 6"/>
          <p:cNvGraphicFramePr>
            <a:graphicFrameLocks noGrp="1" noChangeAspect="1"/>
          </p:cNvGraphicFramePr>
          <p:nvPr>
            <p:ph/>
          </p:nvPr>
        </p:nvGraphicFramePr>
        <p:xfrm>
          <a:off x="4341392" y="865409"/>
          <a:ext cx="1292714" cy="374316"/>
        </p:xfrm>
        <a:graphic>
          <a:graphicData uri="http://schemas.openxmlformats.org/presentationml/2006/ole">
            <mc:AlternateContent xmlns:mc="http://schemas.openxmlformats.org/markup-compatibility/2006">
              <mc:Choice xmlns:v="urn:schemas-microsoft-com:vml" Requires="v">
                <p:oleObj spid="_x0000_s74981" name="公式" r:id="rId1" imgW="711200" imgH="215900" progId="Equation.3">
                  <p:embed/>
                </p:oleObj>
              </mc:Choice>
              <mc:Fallback>
                <p:oleObj name="公式" r:id="rId1" imgW="711200" imgH="215900" progId="Equation.3">
                  <p:embed/>
                  <p:pic>
                    <p:nvPicPr>
                      <p:cNvPr id="0" name="Object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1392" y="865409"/>
                        <a:ext cx="1292714" cy="374316"/>
                      </a:xfrm>
                      <a:prstGeom prst="rect">
                        <a:avLst/>
                      </a:prstGeom>
                      <a:noFill/>
                      <a:ln w="38100">
                        <a:solidFill>
                          <a:srgbClr val="FF0000"/>
                        </a:solidFill>
                      </a:ln>
                      <a:effectLst/>
                    </p:spPr>
                  </p:pic>
                </p:oleObj>
              </mc:Fallback>
            </mc:AlternateContent>
          </a:graphicData>
        </a:graphic>
      </p:graphicFrame>
      <p:sp>
        <p:nvSpPr>
          <p:cNvPr id="134152" name="Text Box 8"/>
          <p:cNvSpPr txBox="1">
            <a:spLocks noChangeArrowheads="1"/>
          </p:cNvSpPr>
          <p:nvPr/>
        </p:nvSpPr>
        <p:spPr bwMode="auto">
          <a:xfrm>
            <a:off x="1364181" y="1221969"/>
            <a:ext cx="5808982"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latin typeface="宋体" panose="02010600030101010101" pitchFamily="2" charset="-122"/>
              </a:rPr>
              <a:t>② </a:t>
            </a:r>
            <a:r>
              <a:rPr lang="zh-CN" altLang="en-US" sz="2000" b="1" dirty="0">
                <a:latin typeface="宋体" panose="02010600030101010101" pitchFamily="2" charset="-122"/>
              </a:rPr>
              <a:t>校对量规</a:t>
            </a:r>
            <a:r>
              <a:rPr lang="zh-CN" altLang="en-US" sz="2000" b="1" dirty="0">
                <a:solidFill>
                  <a:srgbClr val="FF0000"/>
                </a:solidFill>
                <a:latin typeface="宋体" panose="02010600030101010101" pitchFamily="2" charset="-122"/>
              </a:rPr>
              <a:t>尺寸公差带</a:t>
            </a:r>
            <a:r>
              <a:rPr lang="zh-CN" altLang="en-US" sz="2000" b="1" dirty="0">
                <a:latin typeface="宋体" panose="02010600030101010101" pitchFamily="2" charset="-122"/>
              </a:rPr>
              <a:t>：见图</a:t>
            </a:r>
            <a:r>
              <a:rPr lang="en-US" altLang="zh-CN" sz="2000" b="1" dirty="0" smtClean="0">
                <a:latin typeface="宋体" panose="02010600030101010101" pitchFamily="2" charset="-122"/>
              </a:rPr>
              <a:t>3.33</a:t>
            </a:r>
            <a:r>
              <a:rPr lang="zh-CN" altLang="en-US" sz="2000" b="1" dirty="0" smtClean="0">
                <a:latin typeface="宋体" panose="02010600030101010101" pitchFamily="2" charset="-122"/>
              </a:rPr>
              <a:t>（</a:t>
            </a:r>
            <a:r>
              <a:rPr lang="en-US" altLang="zh-CN" sz="2000" b="1" dirty="0">
                <a:latin typeface="宋体" panose="02010600030101010101" pitchFamily="2" charset="-122"/>
              </a:rPr>
              <a:t>b</a:t>
            </a:r>
            <a:r>
              <a:rPr lang="zh-CN" altLang="en-US" sz="2000" b="1" dirty="0">
                <a:latin typeface="宋体" panose="02010600030101010101" pitchFamily="2" charset="-122"/>
              </a:rPr>
              <a:t>）所示。</a:t>
            </a:r>
            <a:endParaRPr lang="zh-CN" altLang="en-US" sz="2000" b="1" dirty="0">
              <a:latin typeface="宋体" panose="02010600030101010101" pitchFamily="2" charset="-122"/>
            </a:endParaRPr>
          </a:p>
        </p:txBody>
      </p:sp>
      <p:sp>
        <p:nvSpPr>
          <p:cNvPr id="134158" name="Text Box 14"/>
          <p:cNvSpPr txBox="1">
            <a:spLocks noChangeArrowheads="1"/>
          </p:cNvSpPr>
          <p:nvPr/>
        </p:nvSpPr>
        <p:spPr bwMode="auto">
          <a:xfrm>
            <a:off x="637252" y="1655917"/>
            <a:ext cx="4715983" cy="136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latin typeface="宋体" panose="02010600030101010101" pitchFamily="2" charset="-122"/>
              </a:rPr>
              <a:t>   </a:t>
            </a:r>
            <a:r>
              <a:rPr lang="en-US" altLang="zh-CN" sz="2000" b="1" dirty="0">
                <a:solidFill>
                  <a:srgbClr val="FF0000"/>
                </a:solidFill>
                <a:latin typeface="宋体" panose="02010600030101010101" pitchFamily="2" charset="-122"/>
              </a:rPr>
              <a:t>“</a:t>
            </a:r>
            <a:r>
              <a:rPr lang="zh-CN" altLang="en-US" sz="2000" b="1" dirty="0">
                <a:solidFill>
                  <a:srgbClr val="FF0000"/>
                </a:solidFill>
                <a:latin typeface="宋体" panose="02010600030101010101" pitchFamily="2" charset="-122"/>
              </a:rPr>
              <a:t>校通</a:t>
            </a:r>
            <a:r>
              <a:rPr lang="en-US" altLang="zh-CN" sz="2000" b="1" dirty="0">
                <a:solidFill>
                  <a:srgbClr val="FF0000"/>
                </a:solidFill>
                <a:latin typeface="宋体" panose="02010600030101010101" pitchFamily="2" charset="-122"/>
              </a:rPr>
              <a:t>—</a:t>
            </a:r>
            <a:r>
              <a:rPr lang="zh-CN" altLang="en-US" sz="2000" b="1" dirty="0">
                <a:solidFill>
                  <a:srgbClr val="FF0000"/>
                </a:solidFill>
                <a:latin typeface="宋体" panose="02010600030101010101" pitchFamily="2" charset="-122"/>
              </a:rPr>
              <a:t>通”</a:t>
            </a:r>
            <a:r>
              <a:rPr lang="zh-CN" altLang="en-US" sz="2000" b="1" dirty="0">
                <a:latin typeface="宋体" panose="02010600030101010101" pitchFamily="2" charset="-122"/>
              </a:rPr>
              <a:t>量规（</a:t>
            </a:r>
            <a:r>
              <a:rPr lang="en-US" altLang="zh-CN" sz="2000" b="1" dirty="0">
                <a:latin typeface="宋体" panose="02010600030101010101" pitchFamily="2" charset="-122"/>
              </a:rPr>
              <a:t>TT</a:t>
            </a:r>
            <a:r>
              <a:rPr lang="zh-CN" altLang="en-US" sz="2000" b="1" dirty="0">
                <a:latin typeface="宋体" panose="02010600030101010101" pitchFamily="2" charset="-122"/>
              </a:rPr>
              <a:t>）</a:t>
            </a:r>
            <a:r>
              <a:rPr lang="en-US" altLang="zh-CN" sz="2000" b="1" dirty="0">
                <a:latin typeface="宋体" panose="02010600030101010101" pitchFamily="2" charset="-122"/>
              </a:rPr>
              <a:t>:</a:t>
            </a:r>
            <a:r>
              <a:rPr lang="zh-CN" altLang="en-US" sz="2000" b="1" dirty="0">
                <a:latin typeface="宋体" panose="02010600030101010101" pitchFamily="2" charset="-122"/>
              </a:rPr>
              <a:t>检验时应通过被检通规。其公差带是从通规下极限偏差起向通规公差带内分布。其</a:t>
            </a:r>
            <a:r>
              <a:rPr lang="zh-CN" altLang="en-US" sz="2000" b="1" dirty="0">
                <a:solidFill>
                  <a:srgbClr val="FF0000"/>
                </a:solidFill>
                <a:latin typeface="宋体" panose="02010600030101010101" pitchFamily="2" charset="-122"/>
              </a:rPr>
              <a:t>作用</a:t>
            </a:r>
            <a:r>
              <a:rPr lang="zh-CN" altLang="en-US" sz="2000" b="1" dirty="0">
                <a:latin typeface="宋体" panose="02010600030101010101" pitchFamily="2" charset="-122"/>
              </a:rPr>
              <a:t>是防止通规过小。</a:t>
            </a:r>
            <a:endParaRPr lang="zh-CN" altLang="en-US" sz="2000" b="1" dirty="0">
              <a:latin typeface="宋体" panose="02010600030101010101" pitchFamily="2" charset="-122"/>
            </a:endParaRPr>
          </a:p>
        </p:txBody>
      </p:sp>
      <p:sp>
        <p:nvSpPr>
          <p:cNvPr id="134159" name="Text Box 15"/>
          <p:cNvSpPr txBox="1">
            <a:spLocks noChangeArrowheads="1"/>
          </p:cNvSpPr>
          <p:nvPr/>
        </p:nvSpPr>
        <p:spPr bwMode="auto">
          <a:xfrm>
            <a:off x="613710" y="3080517"/>
            <a:ext cx="4739525" cy="1613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latin typeface="宋体" panose="02010600030101010101" pitchFamily="2" charset="-122"/>
              </a:rPr>
              <a:t>   </a:t>
            </a:r>
            <a:r>
              <a:rPr lang="en-US" altLang="zh-CN" sz="2000" b="1" dirty="0">
                <a:solidFill>
                  <a:srgbClr val="FF0000"/>
                </a:solidFill>
                <a:latin typeface="宋体" panose="02010600030101010101" pitchFamily="2" charset="-122"/>
              </a:rPr>
              <a:t>“</a:t>
            </a:r>
            <a:r>
              <a:rPr lang="zh-CN" altLang="en-US" sz="2000" b="1" dirty="0">
                <a:solidFill>
                  <a:srgbClr val="FF0000"/>
                </a:solidFill>
                <a:latin typeface="宋体" panose="02010600030101010101" pitchFamily="2" charset="-122"/>
              </a:rPr>
              <a:t>校通</a:t>
            </a:r>
            <a:r>
              <a:rPr lang="en-US" altLang="zh-CN" sz="2000" b="1" dirty="0">
                <a:solidFill>
                  <a:srgbClr val="FF0000"/>
                </a:solidFill>
                <a:latin typeface="宋体" panose="02010600030101010101" pitchFamily="2" charset="-122"/>
              </a:rPr>
              <a:t>—</a:t>
            </a:r>
            <a:r>
              <a:rPr lang="zh-CN" altLang="en-US" sz="2000" b="1" dirty="0">
                <a:solidFill>
                  <a:srgbClr val="FF0000"/>
                </a:solidFill>
                <a:latin typeface="宋体" panose="02010600030101010101" pitchFamily="2" charset="-122"/>
              </a:rPr>
              <a:t>损”</a:t>
            </a:r>
            <a:r>
              <a:rPr lang="zh-CN" altLang="en-US" sz="2000" b="1" dirty="0">
                <a:latin typeface="宋体" panose="02010600030101010101" pitchFamily="2" charset="-122"/>
              </a:rPr>
              <a:t>量规（</a:t>
            </a:r>
            <a:r>
              <a:rPr lang="en-US" altLang="zh-CN" sz="2000" b="1" dirty="0">
                <a:latin typeface="宋体" panose="02010600030101010101" pitchFamily="2" charset="-122"/>
              </a:rPr>
              <a:t>TS</a:t>
            </a:r>
            <a:r>
              <a:rPr lang="zh-CN" altLang="en-US" sz="2000" b="1" dirty="0">
                <a:latin typeface="宋体" panose="02010600030101010101" pitchFamily="2" charset="-122"/>
              </a:rPr>
              <a:t>）</a:t>
            </a:r>
            <a:r>
              <a:rPr lang="en-US" altLang="zh-CN" sz="2000" b="1" dirty="0">
                <a:latin typeface="宋体" panose="02010600030101010101" pitchFamily="2" charset="-122"/>
              </a:rPr>
              <a:t>:</a:t>
            </a:r>
            <a:r>
              <a:rPr lang="zh-CN" altLang="en-US" sz="2000" b="1" dirty="0">
                <a:latin typeface="宋体" panose="02010600030101010101" pitchFamily="2" charset="-122"/>
              </a:rPr>
              <a:t>检验时不通过被检通规。其公差带是从通规的磨损极限（上极限偏差）起向通规公差带内分布</a:t>
            </a:r>
            <a:r>
              <a:rPr lang="zh-CN" altLang="en-US" sz="2000" b="1" dirty="0" smtClean="0">
                <a:latin typeface="宋体" panose="02010600030101010101" pitchFamily="2" charset="-122"/>
              </a:rPr>
              <a:t>。</a:t>
            </a:r>
            <a:r>
              <a:rPr lang="zh-CN" altLang="en-US" sz="2000" b="1" dirty="0" smtClean="0"/>
              <a:t>其</a:t>
            </a:r>
            <a:r>
              <a:rPr lang="zh-CN" altLang="en-US" sz="2000" b="1" dirty="0">
                <a:solidFill>
                  <a:srgbClr val="FF0000"/>
                </a:solidFill>
              </a:rPr>
              <a:t>作用</a:t>
            </a:r>
            <a:r>
              <a:rPr lang="zh-CN" altLang="en-US" sz="2000" b="1" dirty="0"/>
              <a:t>是防止通规在使用中超出磨损极限尺寸（最大实体尺寸）。</a:t>
            </a:r>
            <a:endParaRPr lang="zh-CN" altLang="en-US" sz="2000" b="1" dirty="0">
              <a:latin typeface="宋体" panose="02010600030101010101" pitchFamily="2" charset="-122"/>
            </a:endParaRPr>
          </a:p>
        </p:txBody>
      </p:sp>
      <p:sp>
        <p:nvSpPr>
          <p:cNvPr id="134160" name="Text Box 16"/>
          <p:cNvSpPr txBox="1">
            <a:spLocks noChangeArrowheads="1"/>
          </p:cNvSpPr>
          <p:nvPr/>
        </p:nvSpPr>
        <p:spPr bwMode="auto">
          <a:xfrm>
            <a:off x="510325" y="4752233"/>
            <a:ext cx="8546817" cy="6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latin typeface="宋体" panose="02010600030101010101" pitchFamily="2" charset="-122"/>
              </a:rPr>
              <a:t>    </a:t>
            </a:r>
            <a:r>
              <a:rPr lang="en-US" altLang="zh-CN" sz="2000" b="1" dirty="0">
                <a:solidFill>
                  <a:srgbClr val="FF0000"/>
                </a:solidFill>
                <a:latin typeface="宋体" panose="02010600030101010101" pitchFamily="2" charset="-122"/>
              </a:rPr>
              <a:t>“</a:t>
            </a:r>
            <a:r>
              <a:rPr lang="zh-CN" altLang="en-US" sz="2000" b="1" dirty="0">
                <a:solidFill>
                  <a:srgbClr val="FF0000"/>
                </a:solidFill>
                <a:latin typeface="宋体" panose="02010600030101010101" pitchFamily="2" charset="-122"/>
              </a:rPr>
              <a:t>校止</a:t>
            </a:r>
            <a:r>
              <a:rPr lang="en-US" altLang="zh-CN" sz="2000" b="1" dirty="0">
                <a:solidFill>
                  <a:srgbClr val="FF0000"/>
                </a:solidFill>
                <a:latin typeface="宋体" panose="02010600030101010101" pitchFamily="2" charset="-122"/>
              </a:rPr>
              <a:t>—</a:t>
            </a:r>
            <a:r>
              <a:rPr lang="zh-CN" altLang="en-US" sz="2000" b="1" dirty="0">
                <a:solidFill>
                  <a:srgbClr val="FF0000"/>
                </a:solidFill>
                <a:latin typeface="宋体" panose="02010600030101010101" pitchFamily="2" charset="-122"/>
              </a:rPr>
              <a:t>通”</a:t>
            </a:r>
            <a:r>
              <a:rPr lang="zh-CN" altLang="en-US" sz="2000" b="1" dirty="0">
                <a:latin typeface="宋体" panose="02010600030101010101" pitchFamily="2" charset="-122"/>
              </a:rPr>
              <a:t>量规（</a:t>
            </a:r>
            <a:r>
              <a:rPr lang="en-US" altLang="zh-CN" sz="2000" b="1" dirty="0">
                <a:latin typeface="宋体" panose="02010600030101010101" pitchFamily="2" charset="-122"/>
              </a:rPr>
              <a:t>ZT</a:t>
            </a:r>
            <a:r>
              <a:rPr lang="zh-CN" altLang="en-US" sz="2000" b="1" dirty="0">
                <a:latin typeface="宋体" panose="02010600030101010101" pitchFamily="2" charset="-122"/>
              </a:rPr>
              <a:t>）</a:t>
            </a:r>
            <a:r>
              <a:rPr lang="en-US" altLang="zh-CN" sz="2000" b="1" dirty="0">
                <a:latin typeface="宋体" panose="02010600030101010101" pitchFamily="2" charset="-122"/>
              </a:rPr>
              <a:t>:</a:t>
            </a:r>
            <a:r>
              <a:rPr lang="zh-CN" altLang="en-US" sz="2000" b="1" dirty="0">
                <a:latin typeface="宋体" panose="02010600030101010101" pitchFamily="2" charset="-122"/>
              </a:rPr>
              <a:t>检验时应通过被检止规。其公差带是从止规下极限偏差起向止规公差带内分布。其</a:t>
            </a:r>
            <a:r>
              <a:rPr lang="zh-CN" altLang="en-US" sz="2000" b="1" dirty="0">
                <a:solidFill>
                  <a:srgbClr val="FF0000"/>
                </a:solidFill>
                <a:latin typeface="宋体" panose="02010600030101010101" pitchFamily="2" charset="-122"/>
              </a:rPr>
              <a:t>作用</a:t>
            </a:r>
            <a:r>
              <a:rPr lang="zh-CN" altLang="en-US" sz="2000" b="1" dirty="0">
                <a:latin typeface="宋体" panose="02010600030101010101" pitchFamily="2" charset="-122"/>
              </a:rPr>
              <a:t>是防止止规尺寸过小。</a:t>
            </a:r>
            <a:endParaRPr lang="zh-CN" altLang="en-US" sz="2000" b="1" dirty="0">
              <a:latin typeface="宋体" panose="02010600030101010101" pitchFamily="2" charset="-122"/>
            </a:endParaRPr>
          </a:p>
        </p:txBody>
      </p:sp>
      <p:sp>
        <p:nvSpPr>
          <p:cNvPr id="134161" name="Text Box 17"/>
          <p:cNvSpPr txBox="1">
            <a:spLocks noChangeArrowheads="1"/>
          </p:cNvSpPr>
          <p:nvPr/>
        </p:nvSpPr>
        <p:spPr bwMode="auto">
          <a:xfrm>
            <a:off x="512309" y="5472140"/>
            <a:ext cx="8483721" cy="7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latin typeface="宋体" panose="02010600030101010101" pitchFamily="2" charset="-122"/>
              </a:rPr>
              <a:t>     </a:t>
            </a:r>
            <a:r>
              <a:rPr lang="en-US" altLang="zh-CN" sz="2000" b="1" dirty="0">
                <a:latin typeface="宋体" panose="02010600030101010101" pitchFamily="2" charset="-122"/>
              </a:rPr>
              <a:t>③ </a:t>
            </a:r>
            <a:r>
              <a:rPr lang="zh-CN" altLang="en-US" sz="2000" b="1" dirty="0">
                <a:latin typeface="宋体" panose="02010600030101010101" pitchFamily="2" charset="-122"/>
              </a:rPr>
              <a:t>校对量规</a:t>
            </a:r>
            <a:r>
              <a:rPr lang="zh-CN" altLang="en-US" sz="2000" b="1" dirty="0">
                <a:solidFill>
                  <a:srgbClr val="FF0000"/>
                </a:solidFill>
                <a:latin typeface="宋体" panose="02010600030101010101" pitchFamily="2" charset="-122"/>
              </a:rPr>
              <a:t>几何误差</a:t>
            </a:r>
            <a:r>
              <a:rPr lang="zh-CN" altLang="en-US" sz="2000" b="1" dirty="0">
                <a:latin typeface="宋体" panose="02010600030101010101" pitchFamily="2" charset="-122"/>
              </a:rPr>
              <a:t>应在其尺寸公差带内，其测量表面粗糙度轮廓参数 </a:t>
            </a:r>
            <a:r>
              <a:rPr lang="en-US" altLang="zh-CN" sz="2000" b="1" i="1" dirty="0">
                <a:solidFill>
                  <a:srgbClr val="FF0000"/>
                </a:solidFill>
                <a:latin typeface="宋体" panose="02010600030101010101" pitchFamily="2" charset="-122"/>
              </a:rPr>
              <a:t>R</a:t>
            </a:r>
            <a:r>
              <a:rPr lang="en-US" altLang="zh-CN" sz="2000" b="1" i="1" dirty="0">
                <a:solidFill>
                  <a:srgbClr val="FF0000"/>
                </a:solidFill>
              </a:rPr>
              <a:t>a</a:t>
            </a:r>
            <a:r>
              <a:rPr lang="zh-CN" altLang="en-US" sz="2000" b="1" dirty="0">
                <a:solidFill>
                  <a:srgbClr val="FF0000"/>
                </a:solidFill>
              </a:rPr>
              <a:t>值</a:t>
            </a:r>
            <a:r>
              <a:rPr lang="zh-CN" altLang="en-US" sz="2000" b="1" dirty="0"/>
              <a:t>比工作量规要小。</a:t>
            </a:r>
            <a:endParaRPr lang="zh-CN" altLang="en-US" sz="2000" b="1" dirty="0"/>
          </a:p>
        </p:txBody>
      </p:sp>
      <p:pic>
        <p:nvPicPr>
          <p:cNvPr id="74972" name="Picture 2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9266" y="1591830"/>
            <a:ext cx="3981628" cy="2767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6"/>
          <p:cNvSpPr>
            <a:spLocks noChangeArrowheads="1"/>
          </p:cNvSpPr>
          <p:nvPr/>
        </p:nvSpPr>
        <p:spPr bwMode="auto">
          <a:xfrm>
            <a:off x="8137507" y="1647038"/>
            <a:ext cx="1033126" cy="2231515"/>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148"/>
                                        </p:tgtEl>
                                        <p:attrNameLst>
                                          <p:attrName>style.visibility</p:attrName>
                                        </p:attrNameLst>
                                      </p:cBhvr>
                                      <p:to>
                                        <p:strVal val="visible"/>
                                      </p:to>
                                    </p:set>
                                    <p:animEffect transition="in" filter="wipe(left)">
                                      <p:cBhvr>
                                        <p:cTn id="7" dur="2000"/>
                                        <p:tgtEl>
                                          <p:spTgt spid="1341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4149"/>
                                        </p:tgtEl>
                                        <p:attrNameLst>
                                          <p:attrName>style.visibility</p:attrName>
                                        </p:attrNameLst>
                                      </p:cBhvr>
                                      <p:to>
                                        <p:strVal val="visible"/>
                                      </p:to>
                                    </p:set>
                                    <p:animEffect transition="in" filter="wipe(left)">
                                      <p:cBhvr>
                                        <p:cTn id="12" dur="2000"/>
                                        <p:tgtEl>
                                          <p:spTgt spid="1341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4150"/>
                                        </p:tgtEl>
                                        <p:attrNameLst>
                                          <p:attrName>style.visibility</p:attrName>
                                        </p:attrNameLst>
                                      </p:cBhvr>
                                      <p:to>
                                        <p:strVal val="visible"/>
                                      </p:to>
                                    </p:set>
                                    <p:animEffect transition="in" filter="wipe(left)">
                                      <p:cBhvr>
                                        <p:cTn id="17" dur="2000"/>
                                        <p:tgtEl>
                                          <p:spTgt spid="1341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4152"/>
                                        </p:tgtEl>
                                        <p:attrNameLst>
                                          <p:attrName>style.visibility</p:attrName>
                                        </p:attrNameLst>
                                      </p:cBhvr>
                                      <p:to>
                                        <p:strVal val="visible"/>
                                      </p:to>
                                    </p:set>
                                    <p:animEffect transition="in" filter="wipe(left)">
                                      <p:cBhvr>
                                        <p:cTn id="22" dur="2000"/>
                                        <p:tgtEl>
                                          <p:spTgt spid="1341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4158"/>
                                        </p:tgtEl>
                                        <p:attrNameLst>
                                          <p:attrName>style.visibility</p:attrName>
                                        </p:attrNameLst>
                                      </p:cBhvr>
                                      <p:to>
                                        <p:strVal val="visible"/>
                                      </p:to>
                                    </p:set>
                                    <p:animEffect transition="in" filter="wipe(left)">
                                      <p:cBhvr>
                                        <p:cTn id="27" dur="2000"/>
                                        <p:tgtEl>
                                          <p:spTgt spid="1341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4159"/>
                                        </p:tgtEl>
                                        <p:attrNameLst>
                                          <p:attrName>style.visibility</p:attrName>
                                        </p:attrNameLst>
                                      </p:cBhvr>
                                      <p:to>
                                        <p:strVal val="visible"/>
                                      </p:to>
                                    </p:set>
                                    <p:animEffect transition="in" filter="wipe(left)">
                                      <p:cBhvr>
                                        <p:cTn id="32" dur="2000"/>
                                        <p:tgtEl>
                                          <p:spTgt spid="13415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4160"/>
                                        </p:tgtEl>
                                        <p:attrNameLst>
                                          <p:attrName>style.visibility</p:attrName>
                                        </p:attrNameLst>
                                      </p:cBhvr>
                                      <p:to>
                                        <p:strVal val="visible"/>
                                      </p:to>
                                    </p:set>
                                    <p:animEffect transition="in" filter="wipe(left)">
                                      <p:cBhvr>
                                        <p:cTn id="37" dur="2000"/>
                                        <p:tgtEl>
                                          <p:spTgt spid="13416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4161"/>
                                        </p:tgtEl>
                                        <p:attrNameLst>
                                          <p:attrName>style.visibility</p:attrName>
                                        </p:attrNameLst>
                                      </p:cBhvr>
                                      <p:to>
                                        <p:strVal val="visible"/>
                                      </p:to>
                                    </p:set>
                                    <p:animEffect transition="in" filter="wipe(left)">
                                      <p:cBhvr>
                                        <p:cTn id="42" dur="2000"/>
                                        <p:tgtEl>
                                          <p:spTgt spid="13416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P spid="134149" grpId="0"/>
      <p:bldP spid="134152" grpId="0"/>
      <p:bldP spid="134158" grpId="0"/>
      <p:bldP spid="134159" grpId="0"/>
      <p:bldP spid="134160" grpId="0"/>
      <p:bldP spid="134161" grpId="0"/>
      <p:bldP spid="1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a:xfrm>
            <a:off x="7780470" y="194769"/>
            <a:ext cx="2063750" cy="456198"/>
          </a:xfrm>
        </p:spPr>
        <p:txBody>
          <a:bodyPr/>
          <a:lstStyle/>
          <a:p>
            <a:pPr>
              <a:defRPr/>
            </a:pPr>
            <a:fld id="{7FBD0D55-0B48-49FB-80D6-D2B098ABCEA7}" type="slidenum">
              <a:rPr lang="en-US" altLang="zh-CN" smtClean="0"/>
            </a:fld>
            <a:endParaRPr lang="en-US" altLang="zh-CN"/>
          </a:p>
        </p:txBody>
      </p:sp>
      <p:sp>
        <p:nvSpPr>
          <p:cNvPr id="4" name="Text Box 18"/>
          <p:cNvSpPr txBox="1">
            <a:spLocks noChangeArrowheads="1"/>
          </p:cNvSpPr>
          <p:nvPr/>
        </p:nvSpPr>
        <p:spPr bwMode="auto">
          <a:xfrm>
            <a:off x="1109430" y="460454"/>
            <a:ext cx="3002296"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smtClean="0">
                <a:latin typeface="宋体" panose="02010600030101010101" pitchFamily="2" charset="-122"/>
              </a:rPr>
              <a:t>④ </a:t>
            </a:r>
            <a:r>
              <a:rPr lang="zh-CN" altLang="en-US" b="1" dirty="0"/>
              <a:t>量规几何公差</a:t>
            </a:r>
            <a:endParaRPr lang="zh-CN" altLang="en-US" b="1" dirty="0"/>
          </a:p>
        </p:txBody>
      </p:sp>
      <p:graphicFrame>
        <p:nvGraphicFramePr>
          <p:cNvPr id="5" name="Object 20"/>
          <p:cNvGraphicFramePr>
            <a:graphicFrameLocks noGrp="1" noChangeAspect="1"/>
          </p:cNvGraphicFramePr>
          <p:nvPr>
            <p:ph/>
          </p:nvPr>
        </p:nvGraphicFramePr>
        <p:xfrm>
          <a:off x="1167613" y="951119"/>
          <a:ext cx="7425924" cy="521368"/>
        </p:xfrm>
        <a:graphic>
          <a:graphicData uri="http://schemas.openxmlformats.org/presentationml/2006/ole">
            <mc:AlternateContent xmlns:mc="http://schemas.openxmlformats.org/markup-compatibility/2006">
              <mc:Choice xmlns:v="urn:schemas-microsoft-com:vml" Requires="v">
                <p:oleObj spid="_x0000_s81412" name="公式" r:id="rId1" imgW="3276600" imgH="241300" progId="Equation.3">
                  <p:embed/>
                </p:oleObj>
              </mc:Choice>
              <mc:Fallback>
                <p:oleObj name="公式" r:id="rId1" imgW="3276600" imgH="241300" progId="Equation.3">
                  <p:embed/>
                  <p:pic>
                    <p:nvPicPr>
                      <p:cNvPr id="0" name="图片 814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7613" y="951119"/>
                        <a:ext cx="7425924" cy="521368"/>
                      </a:xfrm>
                      <a:prstGeom prst="rect">
                        <a:avLst/>
                      </a:prstGeom>
                      <a:noFill/>
                      <a:ln w="38100">
                        <a:solidFill>
                          <a:srgbClr val="FF0000"/>
                        </a:solidFill>
                      </a:ln>
                    </p:spPr>
                  </p:pic>
                </p:oleObj>
              </mc:Fallback>
            </mc:AlternateContent>
          </a:graphicData>
        </a:graphic>
      </p:graphicFrame>
      <p:sp>
        <p:nvSpPr>
          <p:cNvPr id="6" name="Text Box 22"/>
          <p:cNvSpPr txBox="1">
            <a:spLocks noChangeArrowheads="1"/>
          </p:cNvSpPr>
          <p:nvPr/>
        </p:nvSpPr>
        <p:spPr bwMode="auto">
          <a:xfrm>
            <a:off x="1063141" y="1566380"/>
            <a:ext cx="508908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smtClean="0">
                <a:latin typeface="宋体" panose="02010600030101010101" pitchFamily="2" charset="-122"/>
                <a:ea typeface="宋体" panose="02010600030101010101" pitchFamily="2" charset="-122"/>
              </a:rPr>
              <a:t>⑤ </a:t>
            </a:r>
            <a:r>
              <a:rPr lang="zh-CN" altLang="en-US" b="1" dirty="0" smtClean="0"/>
              <a:t>量规</a:t>
            </a:r>
            <a:r>
              <a:rPr lang="zh-CN" altLang="en-US" b="1" dirty="0"/>
              <a:t>测量面的表面粗糙度轮廓</a:t>
            </a:r>
            <a:endParaRPr lang="zh-CN" altLang="en-US" b="1" dirty="0"/>
          </a:p>
        </p:txBody>
      </p:sp>
      <p:graphicFrame>
        <p:nvGraphicFramePr>
          <p:cNvPr id="7" name="Object 23"/>
          <p:cNvGraphicFramePr>
            <a:graphicFrameLocks noChangeAspect="1"/>
          </p:cNvGraphicFramePr>
          <p:nvPr/>
        </p:nvGraphicFramePr>
        <p:xfrm>
          <a:off x="1151135" y="2111852"/>
          <a:ext cx="5205265" cy="553720"/>
        </p:xfrm>
        <a:graphic>
          <a:graphicData uri="http://schemas.openxmlformats.org/presentationml/2006/ole">
            <mc:AlternateContent xmlns:mc="http://schemas.openxmlformats.org/markup-compatibility/2006">
              <mc:Choice xmlns:v="urn:schemas-microsoft-com:vml" Requires="v">
                <p:oleObj spid="_x0000_s81413" name="公式" r:id="rId3" imgW="1815465" imgH="215900" progId="Equation.3">
                  <p:embed/>
                </p:oleObj>
              </mc:Choice>
              <mc:Fallback>
                <p:oleObj name="公式" r:id="rId3" imgW="1815465" imgH="215900" progId="Equation.3">
                  <p:embed/>
                  <p:pic>
                    <p:nvPicPr>
                      <p:cNvPr id="0" name="图片 814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1135" y="2111852"/>
                        <a:ext cx="5205265" cy="553720"/>
                      </a:xfrm>
                      <a:prstGeom prst="rect">
                        <a:avLst/>
                      </a:prstGeom>
                      <a:noFill/>
                      <a:ln w="57150">
                        <a:solidFill>
                          <a:schemeClr val="accent1">
                            <a:lumMod val="60000"/>
                            <a:lumOff val="40000"/>
                          </a:schemeClr>
                        </a:solidFill>
                      </a:ln>
                    </p:spPr>
                  </p:pic>
                </p:oleObj>
              </mc:Fallback>
            </mc:AlternateContent>
          </a:graphicData>
        </a:graphic>
      </p:graphicFrame>
      <mc:AlternateContent xmlns:mc="http://schemas.openxmlformats.org/markup-compatibility/2006">
        <mc:Choice xmlns:a14="http://schemas.microsoft.com/office/drawing/2010/main" Requires="a14">
          <p:sp>
            <p:nvSpPr>
              <p:cNvPr id="8" name="Text Box 4"/>
              <p:cNvSpPr txBox="1">
                <a:spLocks noChangeArrowheads="1"/>
              </p:cNvSpPr>
              <p:nvPr/>
            </p:nvSpPr>
            <p:spPr bwMode="auto">
              <a:xfrm>
                <a:off x="656090" y="3698652"/>
                <a:ext cx="7307170" cy="81361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        例</a:t>
                </a:r>
                <a:r>
                  <a:rPr lang="en-US" altLang="zh-CN" b="1" dirty="0"/>
                  <a:t>3.18 </a:t>
                </a:r>
                <a:r>
                  <a:rPr lang="zh-CN" altLang="en-US" b="1" dirty="0"/>
                  <a:t>计算</a:t>
                </a:r>
                <a14:m>
                  <m:oMath xmlns:m="http://schemas.openxmlformats.org/officeDocument/2006/math">
                    <m:r>
                      <a:rPr lang="el-GR" altLang="zh-CN" b="1" i="1" dirty="0" smtClean="0">
                        <a:latin typeface="Cambria Math"/>
                        <a:ea typeface="Cambria Math"/>
                        <a:cs typeface="Times New Roman" pitchFamily="18" charset="0"/>
                      </a:rPr>
                      <m:t>∅</m:t>
                    </m:r>
                  </m:oMath>
                </a14:m>
                <a:r>
                  <a:rPr lang="en-US" altLang="zh-CN" b="1" dirty="0">
                    <a:cs typeface="Times New Roman" pitchFamily="18" charset="0"/>
                  </a:rPr>
                  <a:t>40H8/g7 </a:t>
                </a:r>
                <a:r>
                  <a:rPr lang="zh-CN" altLang="en-US" b="1" dirty="0">
                    <a:cs typeface="Times New Roman" pitchFamily="18" charset="0"/>
                  </a:rPr>
                  <a:t>孔、轴用各种量规的极限偏差和工作尺寸。</a:t>
                </a:r>
                <a:endParaRPr lang="zh-CN" altLang="el-GR" b="1" dirty="0">
                  <a:cs typeface="Times New Roman" pitchFamily="18" charset="0"/>
                </a:endParaRPr>
              </a:p>
            </p:txBody>
          </p:sp>
        </mc:Choice>
        <mc:Fallback>
          <p:sp>
            <p:nvSpPr>
              <p:cNvPr id="8" name="Text Box 4"/>
              <p:cNvSpPr txBox="1">
                <a:spLocks noRot="1" noChangeAspect="1" noMove="1" noResize="1" noEditPoints="1" noAdjustHandles="1" noChangeArrowheads="1" noChangeShapeType="1" noTextEdit="1"/>
              </p:cNvSpPr>
              <p:nvPr/>
            </p:nvSpPr>
            <p:spPr bwMode="auto">
              <a:xfrm>
                <a:off x="656090" y="3698652"/>
                <a:ext cx="7307170" cy="813611"/>
              </a:xfrm>
              <a:prstGeom prst="rect">
                <a:avLst/>
              </a:prstGeom>
              <a:blipFill rotWithShape="1">
                <a:blip r:embed="rId5"/>
                <a:stretch>
                  <a:fillRect l="-1586" t="-9774" b="-1503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9" name="Text Box 5"/>
          <p:cNvSpPr txBox="1">
            <a:spLocks noChangeArrowheads="1"/>
          </p:cNvSpPr>
          <p:nvPr/>
        </p:nvSpPr>
        <p:spPr bwMode="auto">
          <a:xfrm>
            <a:off x="530135" y="4429881"/>
            <a:ext cx="8357530" cy="1182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cs typeface="Times New Roman" panose="02020603050405020304" pitchFamily="18" charset="0"/>
              </a:rPr>
              <a:t>          </a:t>
            </a:r>
            <a:r>
              <a:rPr lang="zh-CN" altLang="en-US" b="1" dirty="0">
                <a:cs typeface="Times New Roman" panose="02020603050405020304" pitchFamily="18" charset="0"/>
              </a:rPr>
              <a:t>解 </a:t>
            </a:r>
            <a:r>
              <a:rPr lang="zh-CN" altLang="en-US" b="1" dirty="0" smtClean="0">
                <a:cs typeface="Times New Roman" panose="02020603050405020304" pitchFamily="18" charset="0"/>
              </a:rPr>
              <a:t>：（</a:t>
            </a:r>
            <a:r>
              <a:rPr lang="en-US" altLang="zh-CN" b="1" dirty="0" smtClean="0">
                <a:cs typeface="Times New Roman" panose="02020603050405020304" pitchFamily="18" charset="0"/>
              </a:rPr>
              <a:t>1</a:t>
            </a:r>
            <a:r>
              <a:rPr lang="zh-CN" altLang="en-US" b="1" dirty="0" smtClean="0">
                <a:cs typeface="Times New Roman" panose="02020603050405020304" pitchFamily="18" charset="0"/>
              </a:rPr>
              <a:t>） </a:t>
            </a:r>
            <a:r>
              <a:rPr lang="zh-CN" altLang="en-US" b="1" dirty="0">
                <a:cs typeface="Times New Roman" panose="02020603050405020304" pitchFamily="18" charset="0"/>
              </a:rPr>
              <a:t>由表</a:t>
            </a:r>
            <a:r>
              <a:rPr lang="en-US" altLang="zh-CN" b="1" dirty="0">
                <a:cs typeface="Times New Roman" panose="02020603050405020304" pitchFamily="18" charset="0"/>
              </a:rPr>
              <a:t>3.2</a:t>
            </a:r>
            <a:r>
              <a:rPr lang="zh-CN" altLang="en-US" b="1" dirty="0">
                <a:cs typeface="Times New Roman" panose="02020603050405020304" pitchFamily="18" charset="0"/>
              </a:rPr>
              <a:t>、表</a:t>
            </a:r>
            <a:r>
              <a:rPr lang="en-US" altLang="zh-CN" b="1" dirty="0">
                <a:cs typeface="Times New Roman" panose="02020603050405020304" pitchFamily="18" charset="0"/>
              </a:rPr>
              <a:t>3.4</a:t>
            </a:r>
            <a:r>
              <a:rPr lang="zh-CN" altLang="en-US" b="1" dirty="0">
                <a:cs typeface="Times New Roman" panose="02020603050405020304" pitchFamily="18" charset="0"/>
              </a:rPr>
              <a:t>和表</a:t>
            </a:r>
            <a:r>
              <a:rPr lang="en-US" altLang="zh-CN" b="1" dirty="0" smtClean="0">
                <a:cs typeface="Times New Roman" panose="02020603050405020304" pitchFamily="18" charset="0"/>
              </a:rPr>
              <a:t>3.6</a:t>
            </a:r>
            <a:r>
              <a:rPr lang="zh-CN" altLang="en-US" b="1" dirty="0" smtClean="0">
                <a:cs typeface="Times New Roman" panose="02020603050405020304" pitchFamily="18" charset="0"/>
              </a:rPr>
              <a:t>查出</a:t>
            </a:r>
            <a:r>
              <a:rPr lang="zh-CN" altLang="en-US" b="1" dirty="0">
                <a:cs typeface="Times New Roman" panose="02020603050405020304" pitchFamily="18" charset="0"/>
              </a:rPr>
              <a:t>孔、轴的标准公差和基本偏差，并计算出孔、轴的另一个极限偏差，其极限偏差分别为</a:t>
            </a:r>
            <a:endParaRPr lang="zh-CN" altLang="el-GR" b="1" dirty="0">
              <a:cs typeface="Times New Roman" panose="02020603050405020304" pitchFamily="18" charset="0"/>
            </a:endParaRPr>
          </a:p>
        </p:txBody>
      </p:sp>
      <p:sp>
        <p:nvSpPr>
          <p:cNvPr id="12" name="Text Box 4"/>
          <p:cNvSpPr txBox="1">
            <a:spLocks noChangeArrowheads="1"/>
          </p:cNvSpPr>
          <p:nvPr/>
        </p:nvSpPr>
        <p:spPr bwMode="auto">
          <a:xfrm>
            <a:off x="1039888" y="2803803"/>
            <a:ext cx="5139005"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3</a:t>
            </a:r>
            <a:r>
              <a:rPr lang="zh-CN" altLang="en-US" b="1" dirty="0"/>
              <a:t>）量规工作尺寸的计算</a:t>
            </a:r>
            <a:endParaRPr lang="zh-CN" altLang="en-US" b="1" dirty="0"/>
          </a:p>
        </p:txBody>
      </p:sp>
      <p:sp>
        <p:nvSpPr>
          <p:cNvPr id="13" name="Text Box 4"/>
          <p:cNvSpPr txBox="1">
            <a:spLocks noChangeArrowheads="1"/>
          </p:cNvSpPr>
          <p:nvPr/>
        </p:nvSpPr>
        <p:spPr bwMode="auto">
          <a:xfrm>
            <a:off x="1255496" y="3262198"/>
            <a:ext cx="4603758"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举例说明量规工作尺寸的计算。</a:t>
            </a:r>
            <a:endParaRPr lang="zh-CN" altLang="en-US" b="1" dirty="0"/>
          </a:p>
        </p:txBody>
      </p:sp>
      <p:pic>
        <p:nvPicPr>
          <p:cNvPr id="81392" name="Picture 49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8512" y="5342748"/>
            <a:ext cx="4558216" cy="374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395" name="Picture 49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72724" y="5793740"/>
            <a:ext cx="5036721" cy="37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
                                        </p:tgtEl>
                                        <p:attrNameLst>
                                          <p:attrName>style.visibility</p:attrName>
                                        </p:attrNameLst>
                                      </p:cBhvr>
                                      <p:to>
                                        <p:strVal val="visible"/>
                                      </p:to>
                                    </p:set>
                                    <p:animEffect transition="in" filter="wipe(left)">
                                      <p:cBhvr>
                                        <p:cTn id="17" dur="3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utoUpdateAnimBg="0"/>
      <p:bldP spid="8" grpId="0"/>
      <p:bldP spid="9"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5341D676-5CCE-4D1C-BE8E-AB4FCF5F363B}" type="slidenum">
              <a:rPr lang="en-US" altLang="zh-CN" sz="2100">
                <a:solidFill>
                  <a:srgbClr val="0000FF"/>
                </a:solidFill>
              </a:rPr>
            </a:fld>
            <a:endParaRPr lang="en-US" altLang="zh-CN" sz="2100" dirty="0">
              <a:solidFill>
                <a:srgbClr val="0000FF"/>
              </a:solidFill>
            </a:endParaRPr>
          </a:p>
        </p:txBody>
      </p:sp>
      <p:sp>
        <p:nvSpPr>
          <p:cNvPr id="3074" name="Text Box 2"/>
          <p:cNvSpPr txBox="1">
            <a:spLocks noChangeArrowheads="1"/>
          </p:cNvSpPr>
          <p:nvPr/>
        </p:nvSpPr>
        <p:spPr bwMode="auto">
          <a:xfrm>
            <a:off x="995070" y="217426"/>
            <a:ext cx="5789016"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3.  </a:t>
            </a:r>
            <a:r>
              <a:rPr lang="zh-CN" altLang="en-US" b="1" dirty="0"/>
              <a:t>与标准零部件配合时</a:t>
            </a:r>
            <a:endParaRPr lang="zh-CN" altLang="en-US" b="1" dirty="0"/>
          </a:p>
        </p:txBody>
      </p:sp>
      <p:sp>
        <p:nvSpPr>
          <p:cNvPr id="3081" name="Text Box 9"/>
          <p:cNvSpPr txBox="1">
            <a:spLocks noChangeArrowheads="1"/>
          </p:cNvSpPr>
          <p:nvPr/>
        </p:nvSpPr>
        <p:spPr bwMode="auto">
          <a:xfrm>
            <a:off x="949629" y="662345"/>
            <a:ext cx="7490715"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与基准件配合的选用由</a:t>
            </a:r>
            <a:r>
              <a:rPr lang="zh-CN" altLang="en-US" b="1" dirty="0">
                <a:solidFill>
                  <a:srgbClr val="FF0000"/>
                </a:solidFill>
              </a:rPr>
              <a:t>标准件</a:t>
            </a:r>
            <a:r>
              <a:rPr lang="zh-CN" altLang="en-US" b="1" dirty="0"/>
              <a:t>决定，见图</a:t>
            </a:r>
            <a:r>
              <a:rPr lang="en-US" altLang="zh-CN" b="1" dirty="0"/>
              <a:t>3.16</a:t>
            </a:r>
            <a:r>
              <a:rPr lang="zh-CN" altLang="en-US" b="1" dirty="0"/>
              <a:t>所示。</a:t>
            </a:r>
            <a:endParaRPr lang="zh-CN" altLang="en-US" b="1" dirty="0"/>
          </a:p>
        </p:txBody>
      </p:sp>
      <p:pic>
        <p:nvPicPr>
          <p:cNvPr id="3105" name="Picture 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58197" y="1311191"/>
            <a:ext cx="4087603" cy="3709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AutoShape 29"/>
          <p:cNvSpPr>
            <a:spLocks noChangeArrowheads="1"/>
          </p:cNvSpPr>
          <p:nvPr/>
        </p:nvSpPr>
        <p:spPr bwMode="auto">
          <a:xfrm rot="-5400000">
            <a:off x="1158973" y="1244446"/>
            <a:ext cx="646698" cy="659874"/>
          </a:xfrm>
          <a:prstGeom prst="wedgeEllipseCallout">
            <a:avLst>
              <a:gd name="adj1" fmla="val -199689"/>
              <a:gd name="adj2" fmla="val 257244"/>
            </a:avLst>
          </a:prstGeom>
          <a:noFill/>
          <a:ln w="38100">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5777" tIns="47888" rIns="95777" bIns="47888"/>
          <a:lstStyle/>
          <a:p>
            <a:pPr algn="ctr" defTabSz="957580"/>
            <a:r>
              <a:rPr lang="zh-CN" altLang="en-US" sz="2600"/>
              <a:t>轴</a:t>
            </a:r>
            <a:endParaRPr lang="zh-CN" altLang="en-US" sz="2600"/>
          </a:p>
        </p:txBody>
      </p:sp>
      <p:sp>
        <p:nvSpPr>
          <p:cNvPr id="41" name="Rectangle 32"/>
          <p:cNvSpPr>
            <a:spLocks noChangeArrowheads="1"/>
          </p:cNvSpPr>
          <p:nvPr/>
        </p:nvSpPr>
        <p:spPr bwMode="auto">
          <a:xfrm>
            <a:off x="2312190" y="2618123"/>
            <a:ext cx="574432" cy="924928"/>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grpSp>
        <p:nvGrpSpPr>
          <p:cNvPr id="42" name="Group 19"/>
          <p:cNvGrpSpPr/>
          <p:nvPr/>
        </p:nvGrpSpPr>
        <p:grpSpPr bwMode="auto">
          <a:xfrm>
            <a:off x="3574417" y="2085261"/>
            <a:ext cx="4247161" cy="999298"/>
            <a:chOff x="2780" y="1009"/>
            <a:chExt cx="1914" cy="1006"/>
          </a:xfrm>
        </p:grpSpPr>
        <p:sp>
          <p:nvSpPr>
            <p:cNvPr id="7186" name="Line 16"/>
            <p:cNvSpPr>
              <a:spLocks noChangeShapeType="1"/>
            </p:cNvSpPr>
            <p:nvPr/>
          </p:nvSpPr>
          <p:spPr bwMode="auto">
            <a:xfrm flipV="1">
              <a:off x="2780" y="1472"/>
              <a:ext cx="1446" cy="543"/>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7994" tIns="58997" rIns="117994" bIns="58997">
              <a:spAutoFit/>
            </a:bodyPr>
            <a:lstStyle/>
            <a:p>
              <a:endParaRPr lang="zh-CN" altLang="en-US"/>
            </a:p>
          </p:txBody>
        </p:sp>
        <p:sp>
          <p:nvSpPr>
            <p:cNvPr id="7187" name="Line 17"/>
            <p:cNvSpPr>
              <a:spLocks noChangeShapeType="1"/>
            </p:cNvSpPr>
            <p:nvPr/>
          </p:nvSpPr>
          <p:spPr bwMode="auto">
            <a:xfrm>
              <a:off x="4264" y="1472"/>
              <a:ext cx="384" cy="0"/>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p>
              <a:endParaRPr lang="zh-CN" altLang="en-US"/>
            </a:p>
          </p:txBody>
        </p:sp>
        <p:sp>
          <p:nvSpPr>
            <p:cNvPr id="7188" name="Text Box 18"/>
            <p:cNvSpPr txBox="1">
              <a:spLocks noChangeArrowheads="1"/>
            </p:cNvSpPr>
            <p:nvPr/>
          </p:nvSpPr>
          <p:spPr bwMode="auto">
            <a:xfrm>
              <a:off x="4134" y="1009"/>
              <a:ext cx="56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600" b="1" dirty="0">
                  <a:solidFill>
                    <a:srgbClr val="FF0000"/>
                  </a:solidFill>
                </a:rPr>
                <a:t>基孔制</a:t>
              </a:r>
              <a:endParaRPr lang="zh-CN" altLang="en-US" sz="2600" b="1" dirty="0">
                <a:solidFill>
                  <a:srgbClr val="FF0000"/>
                </a:solidFill>
              </a:endParaRPr>
            </a:p>
          </p:txBody>
        </p:sp>
      </p:grpSp>
      <p:sp>
        <p:nvSpPr>
          <p:cNvPr id="46" name="Rectangle 20"/>
          <p:cNvSpPr>
            <a:spLocks noChangeArrowheads="1"/>
          </p:cNvSpPr>
          <p:nvPr/>
        </p:nvSpPr>
        <p:spPr bwMode="auto">
          <a:xfrm>
            <a:off x="3509730" y="2618123"/>
            <a:ext cx="395520" cy="791827"/>
          </a:xfrm>
          <a:prstGeom prst="rect">
            <a:avLst/>
          </a:prstGeom>
          <a:noFill/>
          <a:ln w="38100">
            <a:solidFill>
              <a:srgbClr val="FF0000"/>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47" name="AutoShape 31"/>
          <p:cNvSpPr/>
          <p:nvPr/>
        </p:nvSpPr>
        <p:spPr bwMode="auto">
          <a:xfrm>
            <a:off x="7048947" y="4453440"/>
            <a:ext cx="980104" cy="453171"/>
          </a:xfrm>
          <a:prstGeom prst="borderCallout1">
            <a:avLst>
              <a:gd name="adj1" fmla="val 18750"/>
              <a:gd name="adj2" fmla="val -6384"/>
              <a:gd name="adj3" fmla="val -50446"/>
              <a:gd name="adj4" fmla="val -132321"/>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lstStyle/>
          <a:p>
            <a:pPr algn="ctr" defTabSz="957580"/>
            <a:r>
              <a:rPr lang="zh-CN" altLang="en-US" b="1" dirty="0"/>
              <a:t>轴承盖</a:t>
            </a:r>
            <a:endParaRPr lang="zh-CN" altLang="en-US" b="1" dirty="0"/>
          </a:p>
        </p:txBody>
      </p:sp>
      <p:sp>
        <p:nvSpPr>
          <p:cNvPr id="48" name="AutoShape 30"/>
          <p:cNvSpPr>
            <a:spLocks noChangeArrowheads="1"/>
          </p:cNvSpPr>
          <p:nvPr/>
        </p:nvSpPr>
        <p:spPr bwMode="auto">
          <a:xfrm>
            <a:off x="7718687" y="2880310"/>
            <a:ext cx="721657" cy="1224965"/>
          </a:xfrm>
          <a:prstGeom prst="wedgeEllipseCallout">
            <a:avLst>
              <a:gd name="adj1" fmla="val -425058"/>
              <a:gd name="adj2" fmla="val 53479"/>
            </a:avLst>
          </a:prstGeom>
          <a:noFill/>
          <a:ln w="38100">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lstStyle/>
          <a:p>
            <a:pPr algn="ctr" defTabSz="957580"/>
            <a:r>
              <a:rPr lang="zh-CN" altLang="en-US" b="1" dirty="0"/>
              <a:t>外壳孔</a:t>
            </a:r>
            <a:endParaRPr lang="zh-CN" altLang="en-US" b="1" dirty="0"/>
          </a:p>
        </p:txBody>
      </p:sp>
      <p:sp>
        <p:nvSpPr>
          <p:cNvPr id="49" name="AutoShape 28"/>
          <p:cNvSpPr>
            <a:spLocks noChangeArrowheads="1"/>
          </p:cNvSpPr>
          <p:nvPr/>
        </p:nvSpPr>
        <p:spPr bwMode="auto">
          <a:xfrm>
            <a:off x="7436073" y="1370097"/>
            <a:ext cx="859677" cy="668253"/>
          </a:xfrm>
          <a:prstGeom prst="wedgeRectCallout">
            <a:avLst>
              <a:gd name="adj1" fmla="val -316043"/>
              <a:gd name="adj2" fmla="val 91635"/>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lstStyle/>
          <a:p>
            <a:pPr algn="ctr" defTabSz="957580"/>
            <a:r>
              <a:rPr lang="zh-CN" altLang="en-US" b="1" dirty="0" smtClean="0"/>
              <a:t>滚动</a:t>
            </a:r>
            <a:endParaRPr lang="en-US" altLang="zh-CN" b="1" dirty="0" smtClean="0"/>
          </a:p>
          <a:p>
            <a:pPr algn="ctr" defTabSz="957580"/>
            <a:r>
              <a:rPr lang="zh-CN" altLang="en-US" b="1" dirty="0" smtClean="0"/>
              <a:t>轴承</a:t>
            </a:r>
            <a:endParaRPr lang="zh-CN" altLang="en-US" b="1" dirty="0"/>
          </a:p>
        </p:txBody>
      </p:sp>
      <p:sp>
        <p:nvSpPr>
          <p:cNvPr id="50" name="Rectangle 20"/>
          <p:cNvSpPr>
            <a:spLocks noChangeArrowheads="1"/>
          </p:cNvSpPr>
          <p:nvPr/>
        </p:nvSpPr>
        <p:spPr bwMode="auto">
          <a:xfrm>
            <a:off x="5875611" y="2549191"/>
            <a:ext cx="481104" cy="948364"/>
          </a:xfrm>
          <a:prstGeom prst="rect">
            <a:avLst/>
          </a:prstGeom>
          <a:noFill/>
          <a:ln w="57150">
            <a:solidFill>
              <a:schemeClr val="accent1"/>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51" name="Rectangle 20"/>
          <p:cNvSpPr>
            <a:spLocks noChangeArrowheads="1"/>
          </p:cNvSpPr>
          <p:nvPr/>
        </p:nvSpPr>
        <p:spPr bwMode="auto">
          <a:xfrm>
            <a:off x="3956012" y="2453941"/>
            <a:ext cx="520738" cy="948364"/>
          </a:xfrm>
          <a:prstGeom prst="rect">
            <a:avLst/>
          </a:prstGeom>
          <a:noFill/>
          <a:ln w="57150">
            <a:solidFill>
              <a:schemeClr val="accent1"/>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pic>
        <p:nvPicPr>
          <p:cNvPr id="829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482516"/>
            <a:ext cx="13811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85932" y="5055053"/>
            <a:ext cx="8389392" cy="1569660"/>
          </a:xfrm>
          <a:prstGeom prst="rect">
            <a:avLst/>
          </a:prstGeom>
        </p:spPr>
        <p:txBody>
          <a:bodyPr wrap="square">
            <a:spAutoFit/>
          </a:bodyPr>
          <a:lstStyle/>
          <a:p>
            <a:r>
              <a:rPr lang="zh-CN" altLang="en-US" b="1" dirty="0" smtClean="0"/>
              <a:t>          </a:t>
            </a:r>
            <a:r>
              <a:rPr lang="zh-CN" altLang="en-US" sz="2400" b="1" dirty="0" smtClean="0"/>
              <a:t>例如</a:t>
            </a:r>
            <a:r>
              <a:rPr lang="en-US" altLang="zh-CN" sz="2400" b="1" dirty="0"/>
              <a:t>,</a:t>
            </a:r>
            <a:r>
              <a:rPr lang="zh-CN" altLang="en-US" sz="2400" b="1" dirty="0"/>
              <a:t>滚动轴承内圈与轴的配合应采用基孔制配合</a:t>
            </a:r>
            <a:r>
              <a:rPr lang="en-US" altLang="zh-CN" sz="2400" b="1" dirty="0" smtClean="0"/>
              <a:t>,</a:t>
            </a:r>
            <a:r>
              <a:rPr lang="zh-CN" altLang="en-US" sz="2400" b="1" dirty="0" smtClean="0"/>
              <a:t>滚动轴承</a:t>
            </a:r>
            <a:r>
              <a:rPr lang="zh-CN" altLang="en-US" sz="2400" b="1" dirty="0"/>
              <a:t>外圈与</a:t>
            </a:r>
            <a:r>
              <a:rPr lang="zh-CN" altLang="en-US" sz="2400" b="1" dirty="0" smtClean="0"/>
              <a:t>外孔</a:t>
            </a:r>
            <a:r>
              <a:rPr lang="zh-CN" altLang="en-US" sz="2400" b="1" dirty="0"/>
              <a:t>的配合应采用基轴制配合。如</a:t>
            </a:r>
            <a:r>
              <a:rPr lang="zh-CN" altLang="en-US" sz="2400" b="1" dirty="0" smtClean="0"/>
              <a:t>图</a:t>
            </a:r>
            <a:r>
              <a:rPr lang="en-US" altLang="zh-CN" sz="2400" b="1" dirty="0" smtClean="0"/>
              <a:t>3</a:t>
            </a:r>
            <a:r>
              <a:rPr lang="en-US" altLang="zh-CN" sz="2400" b="1" dirty="0"/>
              <a:t>. 16 </a:t>
            </a:r>
            <a:r>
              <a:rPr lang="zh-CN" altLang="en-US" sz="2400" b="1" dirty="0"/>
              <a:t>所示为滚动轴承与轴和外壳孔的配合情况</a:t>
            </a:r>
            <a:r>
              <a:rPr lang="en-US" altLang="zh-CN" sz="2400" b="1" dirty="0"/>
              <a:t>,</a:t>
            </a:r>
            <a:r>
              <a:rPr lang="zh-CN" altLang="en-US" sz="2400" b="1" dirty="0"/>
              <a:t>轴颈</a:t>
            </a:r>
            <a:r>
              <a:rPr lang="zh-CN" altLang="en-US" sz="2400" b="1" dirty="0" smtClean="0"/>
              <a:t>应按</a:t>
            </a:r>
            <a:r>
              <a:rPr lang="el-GR" altLang="zh-CN" sz="2400" b="1" i="1" dirty="0">
                <a:solidFill>
                  <a:srgbClr val="FF0000"/>
                </a:solidFill>
                <a:latin typeface="Times New Roman" panose="02020603050405020304"/>
                <a:cs typeface="Times New Roman" panose="02020603050405020304"/>
              </a:rPr>
              <a:t>ϕ </a:t>
            </a:r>
            <a:r>
              <a:rPr lang="en-US" altLang="zh-CN" sz="2400" b="1" dirty="0" smtClean="0">
                <a:solidFill>
                  <a:srgbClr val="FF0000"/>
                </a:solidFill>
              </a:rPr>
              <a:t>40k6</a:t>
            </a:r>
            <a:r>
              <a:rPr lang="en-US" altLang="zh-CN" sz="2400" b="1" dirty="0" smtClean="0"/>
              <a:t> </a:t>
            </a:r>
            <a:r>
              <a:rPr lang="zh-CN" altLang="en-US" sz="2400" b="1" dirty="0"/>
              <a:t>制造</a:t>
            </a:r>
            <a:r>
              <a:rPr lang="en-US" altLang="zh-CN" sz="2400" b="1" dirty="0"/>
              <a:t>,</a:t>
            </a:r>
            <a:r>
              <a:rPr lang="zh-CN" altLang="en-US" sz="2400" b="1" dirty="0"/>
              <a:t>外壳孔应</a:t>
            </a:r>
            <a:r>
              <a:rPr lang="zh-CN" altLang="en-US" sz="2400" b="1" dirty="0" smtClean="0"/>
              <a:t>按</a:t>
            </a:r>
            <a:r>
              <a:rPr lang="el-GR" altLang="zh-CN" sz="2400" b="1" i="1" dirty="0" smtClean="0">
                <a:solidFill>
                  <a:srgbClr val="FF0000"/>
                </a:solidFill>
                <a:latin typeface="Times New Roman" panose="02020603050405020304"/>
                <a:cs typeface="Times New Roman" panose="02020603050405020304"/>
              </a:rPr>
              <a:t>ϕ</a:t>
            </a:r>
            <a:r>
              <a:rPr lang="en-US" altLang="zh-CN" sz="2400" b="1" dirty="0" smtClean="0">
                <a:solidFill>
                  <a:srgbClr val="FF0000"/>
                </a:solidFill>
              </a:rPr>
              <a:t>90J7</a:t>
            </a:r>
            <a:r>
              <a:rPr lang="en-US" altLang="zh-CN" sz="2400" b="1" dirty="0" smtClean="0"/>
              <a:t> </a:t>
            </a:r>
            <a:r>
              <a:rPr lang="zh-CN" altLang="en-US" sz="2400" b="1" dirty="0"/>
              <a:t>制造。</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074"/>
                                        </p:tgtEl>
                                        <p:attrNameLst>
                                          <p:attrName>style.visibility</p:attrName>
                                        </p:attrNameLst>
                                      </p:cBhvr>
                                      <p:to>
                                        <p:strVal val="visible"/>
                                      </p:to>
                                    </p:set>
                                    <p:animEffect transition="in" filter="wipe(left)">
                                      <p:cBhvr>
                                        <p:cTn id="7" dur="3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081"/>
                                        </p:tgtEl>
                                        <p:attrNameLst>
                                          <p:attrName>style.visibility</p:attrName>
                                        </p:attrNameLst>
                                      </p:cBhvr>
                                      <p:to>
                                        <p:strVal val="visible"/>
                                      </p:to>
                                    </p:set>
                                    <p:animEffect transition="in" filter="wipe(left)">
                                      <p:cBhvr>
                                        <p:cTn id="12" dur="300"/>
                                        <p:tgtEl>
                                          <p:spTgt spid="308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105"/>
                                        </p:tgtEl>
                                        <p:attrNameLst>
                                          <p:attrName>style.visibility</p:attrName>
                                        </p:attrNameLst>
                                      </p:cBhvr>
                                      <p:to>
                                        <p:strVal val="visible"/>
                                      </p:to>
                                    </p:set>
                                    <p:anim calcmode="lin" valueType="num">
                                      <p:cBhvr additive="base">
                                        <p:cTn id="17" dur="3000" fill="hold"/>
                                        <p:tgtEl>
                                          <p:spTgt spid="3105"/>
                                        </p:tgtEl>
                                        <p:attrNameLst>
                                          <p:attrName>ppt_x</p:attrName>
                                        </p:attrNameLst>
                                      </p:cBhvr>
                                      <p:tavLst>
                                        <p:tav tm="0">
                                          <p:val>
                                            <p:strVal val="1+#ppt_w/2"/>
                                          </p:val>
                                        </p:tav>
                                        <p:tav tm="100000">
                                          <p:val>
                                            <p:strVal val="#ppt_x"/>
                                          </p:val>
                                        </p:tav>
                                      </p:tavLst>
                                    </p:anim>
                                    <p:anim calcmode="lin" valueType="num">
                                      <p:cBhvr additive="base">
                                        <p:cTn id="18" dur="3000" fill="hold"/>
                                        <p:tgtEl>
                                          <p:spTgt spid="310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2"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ppt_x</p:attrName>
                                        </p:attrNameLst>
                                      </p:cBhvr>
                                      <p:tavLst>
                                        <p:tav tm="0">
                                          <p:val>
                                            <p:strVal val="#ppt_x+#ppt_w/2"/>
                                          </p:val>
                                        </p:tav>
                                        <p:tav tm="100000">
                                          <p:val>
                                            <p:strVal val="#ppt_x"/>
                                          </p:val>
                                        </p:tav>
                                      </p:tavLst>
                                    </p:anim>
                                    <p:anim calcmode="lin" valueType="num">
                                      <p:cBhvr>
                                        <p:cTn id="24" dur="500" fill="hold"/>
                                        <p:tgtEl>
                                          <p:spTgt spid="40"/>
                                        </p:tgtEl>
                                        <p:attrNameLst>
                                          <p:attrName>ppt_y</p:attrName>
                                        </p:attrNameLst>
                                      </p:cBhvr>
                                      <p:tavLst>
                                        <p:tav tm="0">
                                          <p:val>
                                            <p:strVal val="#ppt_y"/>
                                          </p:val>
                                        </p:tav>
                                        <p:tav tm="100000">
                                          <p:val>
                                            <p:strVal val="#ppt_y"/>
                                          </p:val>
                                        </p:tav>
                                      </p:tavLst>
                                    </p:anim>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ppt_w/2"/>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p:cTn id="39" dur="500" fill="hold"/>
                                        <p:tgtEl>
                                          <p:spTgt spid="49"/>
                                        </p:tgtEl>
                                        <p:attrNameLst>
                                          <p:attrName>ppt_x</p:attrName>
                                        </p:attrNameLst>
                                      </p:cBhvr>
                                      <p:tavLst>
                                        <p:tav tm="0">
                                          <p:val>
                                            <p:strVal val="#ppt_x-#ppt_w/2"/>
                                          </p:val>
                                        </p:tav>
                                        <p:tav tm="100000">
                                          <p:val>
                                            <p:strVal val="#ppt_x"/>
                                          </p:val>
                                        </p:tav>
                                      </p:tavLst>
                                    </p:anim>
                                    <p:anim calcmode="lin" valueType="num">
                                      <p:cBhvr>
                                        <p:cTn id="40" dur="500" fill="hold"/>
                                        <p:tgtEl>
                                          <p:spTgt spid="49"/>
                                        </p:tgtEl>
                                        <p:attrNameLst>
                                          <p:attrName>ppt_y</p:attrName>
                                        </p:attrNameLst>
                                      </p:cBhvr>
                                      <p:tavLst>
                                        <p:tav tm="0">
                                          <p:val>
                                            <p:strVal val="#ppt_y"/>
                                          </p:val>
                                        </p:tav>
                                        <p:tav tm="100000">
                                          <p:val>
                                            <p:strVal val="#ppt_y"/>
                                          </p:val>
                                        </p:tav>
                                      </p:tavLst>
                                    </p:anim>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up)">
                                      <p:cBhvr>
                                        <p:cTn id="47" dur="20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2946"/>
                                        </p:tgtEl>
                                        <p:attrNameLst>
                                          <p:attrName>style.visibility</p:attrName>
                                        </p:attrNameLst>
                                      </p:cBhvr>
                                      <p:to>
                                        <p:strVal val="visible"/>
                                      </p:to>
                                    </p:set>
                                    <p:animEffect transition="in" filter="wipe(left)">
                                      <p:cBhvr>
                                        <p:cTn id="52" dur="500"/>
                                        <p:tgtEl>
                                          <p:spTgt spid="82946"/>
                                        </p:tgtEl>
                                      </p:cBhvr>
                                    </p:animEffect>
                                  </p:childTnLst>
                                </p:cTn>
                              </p:par>
                            </p:childTnLst>
                          </p:cTn>
                        </p:par>
                      </p:childTnLst>
                    </p:cTn>
                  </p:par>
                  <p:par>
                    <p:cTn id="53" fill="hold">
                      <p:stCondLst>
                        <p:cond delay="indefinite"/>
                      </p:stCondLst>
                      <p:childTnLst>
                        <p:par>
                          <p:cTn id="54" fill="hold">
                            <p:stCondLst>
                              <p:cond delay="0"/>
                            </p:stCondLst>
                            <p:childTnLst>
                              <p:par>
                                <p:cTn id="55" presetID="17" presetClass="entr" presetSubtype="1"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ppt_h/2"/>
                                          </p:val>
                                        </p:tav>
                                        <p:tav tm="100000">
                                          <p:val>
                                            <p:strVal val="#ppt_y"/>
                                          </p:val>
                                        </p:tav>
                                      </p:tavLst>
                                    </p:anim>
                                    <p:anim calcmode="lin" valueType="num">
                                      <p:cBhvr>
                                        <p:cTn id="59" dur="500" fill="hold"/>
                                        <p:tgtEl>
                                          <p:spTgt spid="46"/>
                                        </p:tgtEl>
                                        <p:attrNameLst>
                                          <p:attrName>ppt_w</p:attrName>
                                        </p:attrNameLst>
                                      </p:cBhvr>
                                      <p:tavLst>
                                        <p:tav tm="0">
                                          <p:val>
                                            <p:strVal val="#ppt_w"/>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500"/>
                                        <p:tgtEl>
                                          <p:spTgt spid="4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childTnLst>
                    </p:cTn>
                  </p:par>
                  <p:par>
                    <p:cTn id="71" fill="hold">
                      <p:stCondLst>
                        <p:cond delay="indefinite"/>
                      </p:stCondLst>
                      <p:childTnLst>
                        <p:par>
                          <p:cTn id="72" fill="hold">
                            <p:stCondLst>
                              <p:cond delay="0"/>
                            </p:stCondLst>
                            <p:childTnLst>
                              <p:par>
                                <p:cTn id="73" presetID="17" presetClass="entr" presetSubtype="1" fill="hold" grpId="0" nodeType="click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p:cTn id="75" dur="500" fill="hold"/>
                                        <p:tgtEl>
                                          <p:spTgt spid="50"/>
                                        </p:tgtEl>
                                        <p:attrNameLst>
                                          <p:attrName>ppt_x</p:attrName>
                                        </p:attrNameLst>
                                      </p:cBhvr>
                                      <p:tavLst>
                                        <p:tav tm="0">
                                          <p:val>
                                            <p:strVal val="#ppt_x"/>
                                          </p:val>
                                        </p:tav>
                                        <p:tav tm="100000">
                                          <p:val>
                                            <p:strVal val="#ppt_x"/>
                                          </p:val>
                                        </p:tav>
                                      </p:tavLst>
                                    </p:anim>
                                    <p:anim calcmode="lin" valueType="num">
                                      <p:cBhvr>
                                        <p:cTn id="76" dur="500" fill="hold"/>
                                        <p:tgtEl>
                                          <p:spTgt spid="50"/>
                                        </p:tgtEl>
                                        <p:attrNameLst>
                                          <p:attrName>ppt_y</p:attrName>
                                        </p:attrNameLst>
                                      </p:cBhvr>
                                      <p:tavLst>
                                        <p:tav tm="0">
                                          <p:val>
                                            <p:strVal val="#ppt_y-#ppt_h/2"/>
                                          </p:val>
                                        </p:tav>
                                        <p:tav tm="100000">
                                          <p:val>
                                            <p:strVal val="#ppt_y"/>
                                          </p:val>
                                        </p:tav>
                                      </p:tavLst>
                                    </p:anim>
                                    <p:anim calcmode="lin" valueType="num">
                                      <p:cBhvr>
                                        <p:cTn id="77" dur="500" fill="hold"/>
                                        <p:tgtEl>
                                          <p:spTgt spid="50"/>
                                        </p:tgtEl>
                                        <p:attrNameLst>
                                          <p:attrName>ppt_w</p:attrName>
                                        </p:attrNameLst>
                                      </p:cBhvr>
                                      <p:tavLst>
                                        <p:tav tm="0">
                                          <p:val>
                                            <p:strVal val="#ppt_w"/>
                                          </p:val>
                                        </p:tav>
                                        <p:tav tm="100000">
                                          <p:val>
                                            <p:strVal val="#ppt_w"/>
                                          </p:val>
                                        </p:tav>
                                      </p:tavLst>
                                    </p:anim>
                                    <p:anim calcmode="lin" valueType="num">
                                      <p:cBhvr>
                                        <p:cTn id="78" dur="500" fill="hold"/>
                                        <p:tgtEl>
                                          <p:spTgt spid="50"/>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7" presetClass="entr" presetSubtype="1" fill="hold" grpId="0" nodeType="click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p:cTn id="83" dur="500" fill="hold"/>
                                        <p:tgtEl>
                                          <p:spTgt spid="51"/>
                                        </p:tgtEl>
                                        <p:attrNameLst>
                                          <p:attrName>ppt_x</p:attrName>
                                        </p:attrNameLst>
                                      </p:cBhvr>
                                      <p:tavLst>
                                        <p:tav tm="0">
                                          <p:val>
                                            <p:strVal val="#ppt_x"/>
                                          </p:val>
                                        </p:tav>
                                        <p:tav tm="100000">
                                          <p:val>
                                            <p:strVal val="#ppt_x"/>
                                          </p:val>
                                        </p:tav>
                                      </p:tavLst>
                                    </p:anim>
                                    <p:anim calcmode="lin" valueType="num">
                                      <p:cBhvr>
                                        <p:cTn id="84" dur="500" fill="hold"/>
                                        <p:tgtEl>
                                          <p:spTgt spid="51"/>
                                        </p:tgtEl>
                                        <p:attrNameLst>
                                          <p:attrName>ppt_y</p:attrName>
                                        </p:attrNameLst>
                                      </p:cBhvr>
                                      <p:tavLst>
                                        <p:tav tm="0">
                                          <p:val>
                                            <p:strVal val="#ppt_y-#ppt_h/2"/>
                                          </p:val>
                                        </p:tav>
                                        <p:tav tm="100000">
                                          <p:val>
                                            <p:strVal val="#ppt_y"/>
                                          </p:val>
                                        </p:tav>
                                      </p:tavLst>
                                    </p:anim>
                                    <p:anim calcmode="lin" valueType="num">
                                      <p:cBhvr>
                                        <p:cTn id="85" dur="500" fill="hold"/>
                                        <p:tgtEl>
                                          <p:spTgt spid="51"/>
                                        </p:tgtEl>
                                        <p:attrNameLst>
                                          <p:attrName>ppt_w</p:attrName>
                                        </p:attrNameLst>
                                      </p:cBhvr>
                                      <p:tavLst>
                                        <p:tav tm="0">
                                          <p:val>
                                            <p:strVal val="#ppt_w"/>
                                          </p:val>
                                        </p:tav>
                                        <p:tav tm="100000">
                                          <p:val>
                                            <p:strVal val="#ppt_w"/>
                                          </p:val>
                                        </p:tav>
                                      </p:tavLst>
                                    </p:anim>
                                    <p:anim calcmode="lin" valueType="num">
                                      <p:cBhvr>
                                        <p:cTn id="86"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81" grpId="0" autoUpdateAnimBg="0"/>
      <p:bldP spid="40" grpId="0" animBg="1" autoUpdateAnimBg="0"/>
      <p:bldP spid="41" grpId="0" animBg="1"/>
      <p:bldP spid="46" grpId="0" animBg="1"/>
      <p:bldP spid="47" grpId="0" animBg="1" autoUpdateAnimBg="0"/>
      <p:bldP spid="48" grpId="0" animBg="1" autoUpdateAnimBg="0"/>
      <p:bldP spid="49" grpId="0" animBg="1" autoUpdateAnimBg="0"/>
      <p:bldP spid="50" grpId="0" animBg="1"/>
      <p:bldP spid="5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6"/>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EAAF9BB3-107D-4801-A067-207BADD19E97}" type="slidenum">
              <a:rPr lang="en-US" altLang="zh-CN" sz="2100">
                <a:solidFill>
                  <a:srgbClr val="0000FF"/>
                </a:solidFill>
              </a:rPr>
            </a:fld>
            <a:endParaRPr lang="en-US" altLang="zh-CN" sz="2100">
              <a:solidFill>
                <a:srgbClr val="0000FF"/>
              </a:solidFill>
            </a:endParaRPr>
          </a:p>
        </p:txBody>
      </p:sp>
      <p:cxnSp>
        <p:nvCxnSpPr>
          <p:cNvPr id="3" name="直接连接符 2"/>
          <p:cNvCxnSpPr>
            <a:cxnSpLocks noChangeShapeType="1"/>
          </p:cNvCxnSpPr>
          <p:nvPr/>
        </p:nvCxnSpPr>
        <p:spPr bwMode="auto">
          <a:xfrm>
            <a:off x="732797" y="6145071"/>
            <a:ext cx="7284906" cy="0"/>
          </a:xfrm>
          <a:prstGeom prst="line">
            <a:avLst/>
          </a:prstGeom>
          <a:noFill/>
          <a:ln w="38100" algn="ctr">
            <a:solidFill>
              <a:srgbClr val="C0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6469" name="Picture 69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7557" y="403122"/>
            <a:ext cx="6922839" cy="386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470" name="Picture 6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3305" y="3890223"/>
            <a:ext cx="6642278" cy="2141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5"/>
          <p:cNvSpPr>
            <a:spLocks noChangeArrowheads="1"/>
          </p:cNvSpPr>
          <p:nvPr/>
        </p:nvSpPr>
        <p:spPr bwMode="auto">
          <a:xfrm>
            <a:off x="4340125" y="5815102"/>
            <a:ext cx="899112" cy="285750"/>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14" name="Rectangle 15"/>
          <p:cNvSpPr>
            <a:spLocks noChangeArrowheads="1"/>
          </p:cNvSpPr>
          <p:nvPr/>
        </p:nvSpPr>
        <p:spPr bwMode="auto">
          <a:xfrm>
            <a:off x="3447629" y="5801526"/>
            <a:ext cx="899112" cy="285750"/>
          </a:xfrm>
          <a:prstGeom prst="rect">
            <a:avLst/>
          </a:prstGeom>
          <a:noFill/>
          <a:ln w="57150">
            <a:solidFill>
              <a:schemeClr val="accent5">
                <a:lumMod val="50000"/>
              </a:schemeClr>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pPr>
              <a:defRPr/>
            </a:pPr>
            <a:endParaRPr lang="zh-CN" altLang="en-US"/>
          </a:p>
        </p:txBody>
      </p:sp>
      <p:pic>
        <p:nvPicPr>
          <p:cNvPr id="76474" name="Picture 6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157" y="892850"/>
            <a:ext cx="3912466" cy="565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476" name="Picture 7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0804" y="1616699"/>
            <a:ext cx="4406661" cy="584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477" name="Picture 7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2290" y="892849"/>
            <a:ext cx="3580747" cy="282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2184" y="2433445"/>
            <a:ext cx="5232702" cy="33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2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grpId="1"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3)">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3D07A6FE-D96D-4D92-91D5-7BF825CF1A02}" type="slidenum">
              <a:rPr lang="en-US" altLang="zh-CN" sz="2100">
                <a:solidFill>
                  <a:srgbClr val="0000FF"/>
                </a:solidFill>
              </a:rPr>
            </a:fld>
            <a:endParaRPr lang="en-US" altLang="zh-CN" sz="2100">
              <a:solidFill>
                <a:srgbClr val="0000FF"/>
              </a:solidFill>
            </a:endParaRPr>
          </a:p>
        </p:txBody>
      </p:sp>
      <p:sp>
        <p:nvSpPr>
          <p:cNvPr id="138244" name="Text Box 4"/>
          <p:cNvSpPr txBox="1">
            <a:spLocks noChangeArrowheads="1"/>
          </p:cNvSpPr>
          <p:nvPr/>
        </p:nvSpPr>
        <p:spPr bwMode="auto">
          <a:xfrm>
            <a:off x="737024" y="262025"/>
            <a:ext cx="7060128"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3</a:t>
            </a:r>
            <a:r>
              <a:rPr lang="zh-CN" altLang="en-US" sz="2000" b="1" dirty="0"/>
              <a:t>）画出工件和量规的尺寸公差带图 （ 如图</a:t>
            </a:r>
            <a:r>
              <a:rPr lang="en-US" altLang="zh-CN" sz="2000" b="1" dirty="0" smtClean="0"/>
              <a:t>3.34</a:t>
            </a:r>
            <a:r>
              <a:rPr lang="zh-CN" altLang="en-US" sz="2000" b="1" dirty="0" smtClean="0"/>
              <a:t>所</a:t>
            </a:r>
            <a:r>
              <a:rPr lang="zh-CN" altLang="en-US" sz="2000" b="1" dirty="0"/>
              <a:t>示）</a:t>
            </a:r>
            <a:endParaRPr lang="zh-CN" altLang="en-US" sz="2000" b="1" dirty="0"/>
          </a:p>
        </p:txBody>
      </p:sp>
      <p:sp>
        <p:nvSpPr>
          <p:cNvPr id="138249" name="Text Box 9"/>
          <p:cNvSpPr txBox="1">
            <a:spLocks noChangeArrowheads="1"/>
          </p:cNvSpPr>
          <p:nvPr/>
        </p:nvSpPr>
        <p:spPr bwMode="auto">
          <a:xfrm>
            <a:off x="723231" y="633016"/>
            <a:ext cx="5500011"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4</a:t>
            </a:r>
            <a:r>
              <a:rPr lang="zh-CN" altLang="en-US" sz="2000" b="1" dirty="0"/>
              <a:t>）计算工作量规的极限偏差和工作尺寸</a:t>
            </a:r>
            <a:endParaRPr lang="zh-CN" altLang="en-US" sz="2000" b="1" dirty="0"/>
          </a:p>
        </p:txBody>
      </p:sp>
      <mc:AlternateContent xmlns:mc="http://schemas.openxmlformats.org/markup-compatibility/2006">
        <mc:Choice xmlns:a14="http://schemas.microsoft.com/office/drawing/2010/main" Requires="a14">
          <p:sp>
            <p:nvSpPr>
              <p:cNvPr id="138250" name="Text Box 10"/>
              <p:cNvSpPr txBox="1">
                <a:spLocks noChangeArrowheads="1"/>
              </p:cNvSpPr>
              <p:nvPr/>
            </p:nvSpPr>
            <p:spPr bwMode="auto">
              <a:xfrm>
                <a:off x="742886" y="971296"/>
                <a:ext cx="3767330" cy="3827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1</a:t>
                </a:r>
                <a:r>
                  <a:rPr lang="zh-CN" altLang="en-US" sz="2000" b="1" dirty="0" smtClean="0"/>
                  <a:t>）</a:t>
                </a:r>
                <a:r>
                  <a:rPr lang="el-GR" altLang="zh-CN" sz="2000" b="1" dirty="0" smtClean="0">
                    <a:ea typeface="Cambria Math"/>
                    <a:cs typeface="Times New Roman" pitchFamily="18" charset="0"/>
                  </a:rPr>
                  <a:t> </a:t>
                </a:r>
                <a14:m>
                  <m:oMath xmlns:m="http://schemas.openxmlformats.org/officeDocument/2006/math">
                    <m:r>
                      <a:rPr lang="el-GR" altLang="zh-CN" sz="2000" b="1" i="1" dirty="0">
                        <a:latin typeface="Cambria Math"/>
                        <a:ea typeface="Cambria Math"/>
                        <a:cs typeface="Times New Roman" pitchFamily="18" charset="0"/>
                      </a:rPr>
                      <m:t>∅ </m:t>
                    </m:r>
                  </m:oMath>
                </a14:m>
                <a:r>
                  <a:rPr lang="en-US" altLang="zh-CN" sz="2000" b="1" dirty="0">
                    <a:cs typeface="Times New Roman" pitchFamily="18" charset="0"/>
                  </a:rPr>
                  <a:t>40H8</a:t>
                </a:r>
                <a:r>
                  <a:rPr lang="zh-CN" altLang="en-US" sz="2000" b="1" dirty="0">
                    <a:cs typeface="Times New Roman" pitchFamily="18" charset="0"/>
                  </a:rPr>
                  <a:t>孔用塞规</a:t>
                </a:r>
                <a:endParaRPr lang="zh-CN" altLang="el-GR" sz="2000" b="1" dirty="0">
                  <a:cs typeface="Times New Roman" pitchFamily="18" charset="0"/>
                </a:endParaRPr>
              </a:p>
            </p:txBody>
          </p:sp>
        </mc:Choice>
        <mc:Fallback>
          <p:sp>
            <p:nvSpPr>
              <p:cNvPr id="138250" name="Text Box 10"/>
              <p:cNvSpPr txBox="1">
                <a:spLocks noRot="1" noChangeAspect="1" noMove="1" noResize="1" noEditPoints="1" noAdjustHandles="1" noChangeArrowheads="1" noChangeShapeType="1" noTextEdit="1"/>
              </p:cNvSpPr>
              <p:nvPr/>
            </p:nvSpPr>
            <p:spPr bwMode="auto">
              <a:xfrm>
                <a:off x="742886" y="971296"/>
                <a:ext cx="3767330" cy="382723"/>
              </a:xfrm>
              <a:prstGeom prst="rect">
                <a:avLst/>
              </a:prstGeom>
              <a:blipFill rotWithShape="1">
                <a:blip r:embed="rId1"/>
                <a:stretch>
                  <a:fillRect l="-2104" t="-12698" b="-3174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138251" name="Text Box 11"/>
          <p:cNvSpPr txBox="1">
            <a:spLocks noChangeArrowheads="1"/>
          </p:cNvSpPr>
          <p:nvPr/>
        </p:nvSpPr>
        <p:spPr bwMode="auto">
          <a:xfrm>
            <a:off x="975613" y="1329611"/>
            <a:ext cx="3514947"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l-GR" altLang="zh-CN" sz="2000" b="1" dirty="0">
                <a:latin typeface="宋体" panose="02010600030101010101" pitchFamily="2" charset="-122"/>
                <a:cs typeface="Times New Roman" panose="02020603050405020304" pitchFamily="18" charset="0"/>
              </a:rPr>
              <a:t>①</a:t>
            </a:r>
            <a:r>
              <a:rPr lang="en-US" altLang="zh-CN" sz="2000" b="1" dirty="0">
                <a:latin typeface="宋体" panose="02010600030101010101" pitchFamily="2" charset="-122"/>
                <a:cs typeface="Times New Roman" panose="02020603050405020304" pitchFamily="18" charset="0"/>
              </a:rPr>
              <a:t> </a:t>
            </a:r>
            <a:r>
              <a:rPr lang="zh-CN" altLang="en-US" sz="2000" b="1" dirty="0">
                <a:latin typeface="宋体" panose="02010600030101010101" pitchFamily="2" charset="-122"/>
                <a:cs typeface="Times New Roman" panose="02020603050405020304" pitchFamily="18" charset="0"/>
              </a:rPr>
              <a:t>通规（</a:t>
            </a:r>
            <a:r>
              <a:rPr lang="en-US" altLang="zh-CN" sz="2000" b="1" dirty="0">
                <a:latin typeface="宋体" panose="02010600030101010101" pitchFamily="2" charset="-122"/>
                <a:cs typeface="Times New Roman" panose="02020603050405020304" pitchFamily="18" charset="0"/>
              </a:rPr>
              <a:t>T</a:t>
            </a:r>
            <a:r>
              <a:rPr lang="zh-CN" altLang="en-US" sz="2000" b="1" dirty="0">
                <a:latin typeface="宋体" panose="02010600030101010101" pitchFamily="2" charset="-122"/>
                <a:cs typeface="Times New Roman" panose="02020603050405020304" pitchFamily="18" charset="0"/>
              </a:rPr>
              <a:t>）</a:t>
            </a:r>
            <a:endParaRPr lang="zh-CN" altLang="el-GR" sz="2000" b="1" dirty="0">
              <a:cs typeface="Times New Roman" panose="02020603050405020304" pitchFamily="18" charset="0"/>
            </a:endParaRPr>
          </a:p>
        </p:txBody>
      </p:sp>
      <p:sp>
        <p:nvSpPr>
          <p:cNvPr id="138257" name="Text Box 17"/>
          <p:cNvSpPr txBox="1">
            <a:spLocks noChangeArrowheads="1"/>
          </p:cNvSpPr>
          <p:nvPr/>
        </p:nvSpPr>
        <p:spPr bwMode="auto">
          <a:xfrm>
            <a:off x="975613" y="3195393"/>
            <a:ext cx="2757801"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latin typeface="宋体" panose="02010600030101010101" pitchFamily="2" charset="-122"/>
                <a:cs typeface="Times New Roman" panose="02020603050405020304" pitchFamily="18" charset="0"/>
              </a:rPr>
              <a:t>② </a:t>
            </a:r>
            <a:r>
              <a:rPr lang="zh-CN" altLang="en-US" b="1" dirty="0">
                <a:latin typeface="宋体" panose="02010600030101010101" pitchFamily="2" charset="-122"/>
                <a:cs typeface="Times New Roman" panose="02020603050405020304" pitchFamily="18" charset="0"/>
              </a:rPr>
              <a:t>止规（</a:t>
            </a:r>
            <a:r>
              <a:rPr lang="en-US" altLang="zh-CN" b="1" dirty="0">
                <a:latin typeface="宋体" panose="02010600030101010101" pitchFamily="2" charset="-122"/>
                <a:cs typeface="Times New Roman" panose="02020603050405020304" pitchFamily="18" charset="0"/>
              </a:rPr>
              <a:t>Z</a:t>
            </a:r>
            <a:r>
              <a:rPr lang="zh-CN" altLang="en-US" b="1" dirty="0">
                <a:latin typeface="宋体" panose="02010600030101010101" pitchFamily="2" charset="-122"/>
                <a:cs typeface="Times New Roman" panose="02020603050405020304" pitchFamily="18" charset="0"/>
              </a:rPr>
              <a:t>）</a:t>
            </a:r>
            <a:endParaRPr lang="zh-CN" altLang="el-GR" b="1" dirty="0">
              <a:cs typeface="Times New Roman" panose="02020603050405020304" pitchFamily="18" charset="0"/>
            </a:endParaRPr>
          </a:p>
        </p:txBody>
      </p:sp>
      <p:cxnSp>
        <p:nvCxnSpPr>
          <p:cNvPr id="4" name="直接箭头连接符 3"/>
          <p:cNvCxnSpPr/>
          <p:nvPr/>
        </p:nvCxnSpPr>
        <p:spPr bwMode="auto">
          <a:xfrm flipV="1">
            <a:off x="8123078" y="4400001"/>
            <a:ext cx="0" cy="749116"/>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箭头连接符 26"/>
          <p:cNvCxnSpPr/>
          <p:nvPr/>
        </p:nvCxnSpPr>
        <p:spPr bwMode="auto">
          <a:xfrm flipV="1">
            <a:off x="8362775" y="4559796"/>
            <a:ext cx="26633" cy="589321"/>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p:nvCxnSpPr>
        <p:spPr bwMode="auto">
          <a:xfrm>
            <a:off x="6596116" y="4650270"/>
            <a:ext cx="2466657"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p:nvPr/>
        </p:nvCxnSpPr>
        <p:spPr bwMode="auto">
          <a:xfrm flipV="1">
            <a:off x="7847209" y="5128342"/>
            <a:ext cx="0" cy="563746"/>
          </a:xfrm>
          <a:prstGeom prst="straightConnector1">
            <a:avLst/>
          </a:prstGeom>
          <a:solidFill>
            <a:schemeClr val="accent1"/>
          </a:solidFill>
          <a:ln w="28575" cap="flat" cmpd="sng" algn="ctr">
            <a:solidFill>
              <a:schemeClr val="tx2">
                <a:lumMod val="75000"/>
                <a:lumOff val="25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4225" name="Picture 128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4777" y="738369"/>
            <a:ext cx="3761681" cy="336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226" name="Picture 12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936" y="1824131"/>
            <a:ext cx="5704500" cy="404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直接箭头连接符 22"/>
          <p:cNvCxnSpPr/>
          <p:nvPr/>
        </p:nvCxnSpPr>
        <p:spPr bwMode="auto">
          <a:xfrm flipV="1">
            <a:off x="7546043" y="1951869"/>
            <a:ext cx="0" cy="749116"/>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4232" name="Picture 12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763" y="2219418"/>
            <a:ext cx="5730676" cy="355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233" name="Picture 128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763" y="2803264"/>
            <a:ext cx="5027000" cy="37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234" name="Picture 129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886" y="3598922"/>
            <a:ext cx="3837992" cy="514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8" name="直接箭头连接符 27"/>
          <p:cNvCxnSpPr/>
          <p:nvPr/>
        </p:nvCxnSpPr>
        <p:spPr bwMode="auto">
          <a:xfrm flipV="1">
            <a:off x="8367223" y="2126862"/>
            <a:ext cx="26633" cy="589321"/>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箭头连接符 28"/>
          <p:cNvCxnSpPr/>
          <p:nvPr/>
        </p:nvCxnSpPr>
        <p:spPr bwMode="auto">
          <a:xfrm flipV="1">
            <a:off x="7797152" y="1202753"/>
            <a:ext cx="0" cy="749116"/>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箭头连接符 29"/>
          <p:cNvCxnSpPr/>
          <p:nvPr/>
        </p:nvCxnSpPr>
        <p:spPr bwMode="auto">
          <a:xfrm flipV="1">
            <a:off x="8194099" y="1329611"/>
            <a:ext cx="26633" cy="589321"/>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4235" name="Picture 12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1320" y="4190450"/>
            <a:ext cx="5225323" cy="275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236" name="Picture 12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542" y="4764361"/>
            <a:ext cx="4348583" cy="5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8244"/>
                                        </p:tgtEl>
                                        <p:attrNameLst>
                                          <p:attrName>style.visibility</p:attrName>
                                        </p:attrNameLst>
                                      </p:cBhvr>
                                      <p:to>
                                        <p:strVal val="visible"/>
                                      </p:to>
                                    </p:set>
                                    <p:animEffect transition="in" filter="wipe(left)">
                                      <p:cBhvr>
                                        <p:cTn id="7" dur="2000"/>
                                        <p:tgtEl>
                                          <p:spTgt spid="1382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8249"/>
                                        </p:tgtEl>
                                        <p:attrNameLst>
                                          <p:attrName>style.visibility</p:attrName>
                                        </p:attrNameLst>
                                      </p:cBhvr>
                                      <p:to>
                                        <p:strVal val="visible"/>
                                      </p:to>
                                    </p:set>
                                    <p:animEffect transition="in" filter="wipe(left)">
                                      <p:cBhvr>
                                        <p:cTn id="12" dur="2000"/>
                                        <p:tgtEl>
                                          <p:spTgt spid="1382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8250"/>
                                        </p:tgtEl>
                                        <p:attrNameLst>
                                          <p:attrName>style.visibility</p:attrName>
                                        </p:attrNameLst>
                                      </p:cBhvr>
                                      <p:to>
                                        <p:strVal val="visible"/>
                                      </p:to>
                                    </p:set>
                                    <p:animEffect transition="in" filter="wipe(left)">
                                      <p:cBhvr>
                                        <p:cTn id="17" dur="2000"/>
                                        <p:tgtEl>
                                          <p:spTgt spid="1382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8251"/>
                                        </p:tgtEl>
                                        <p:attrNameLst>
                                          <p:attrName>style.visibility</p:attrName>
                                        </p:attrNameLst>
                                      </p:cBhvr>
                                      <p:to>
                                        <p:strVal val="visible"/>
                                      </p:to>
                                    </p:set>
                                    <p:animEffect transition="in" filter="blinds(horizontal)">
                                      <p:cBhvr>
                                        <p:cTn id="22" dur="2000"/>
                                        <p:tgtEl>
                                          <p:spTgt spid="1382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8257"/>
                                        </p:tgtEl>
                                        <p:attrNameLst>
                                          <p:attrName>style.visibility</p:attrName>
                                        </p:attrNameLst>
                                      </p:cBhvr>
                                      <p:to>
                                        <p:strVal val="visible"/>
                                      </p:to>
                                    </p:set>
                                    <p:animEffect transition="in" filter="blinds(horizontal)">
                                      <p:cBhvr>
                                        <p:cTn id="42" dur="2000"/>
                                        <p:tgtEl>
                                          <p:spTgt spid="13825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down)">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down)">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down)">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p:bldP spid="138249" grpId="0"/>
      <p:bldP spid="138250" grpId="0"/>
      <p:bldP spid="138251" grpId="0"/>
      <p:bldP spid="13825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6"/>
          <p:cNvSpPr>
            <a:spLocks noGrp="1"/>
          </p:cNvSpPr>
          <p:nvPr>
            <p:ph type="sldNum" sz="quarter" idx="12"/>
          </p:nvPr>
        </p:nvSpPr>
        <p:spPr>
          <a:xfrm>
            <a:off x="7780470" y="32586"/>
            <a:ext cx="2063750"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5801984E-96DA-4225-9982-E20742A7038F}" type="slidenum">
              <a:rPr lang="en-US" altLang="zh-CN" sz="2100">
                <a:solidFill>
                  <a:srgbClr val="0000FF"/>
                </a:solidFill>
              </a:rPr>
            </a:fld>
            <a:endParaRPr lang="en-US" altLang="zh-CN" sz="2100">
              <a:solidFill>
                <a:srgbClr val="0000FF"/>
              </a:solidFill>
            </a:endParaRPr>
          </a:p>
        </p:txBody>
      </p:sp>
      <mc:AlternateContent xmlns:mc="http://schemas.openxmlformats.org/markup-compatibility/2006">
        <mc:Choice xmlns:a14="http://schemas.microsoft.com/office/drawing/2010/main" Requires="a14">
          <p:sp>
            <p:nvSpPr>
              <p:cNvPr id="139268" name="Text Box 4"/>
              <p:cNvSpPr txBox="1">
                <a:spLocks noChangeArrowheads="1"/>
              </p:cNvSpPr>
              <p:nvPr/>
            </p:nvSpPr>
            <p:spPr bwMode="auto">
              <a:xfrm>
                <a:off x="870192" y="258177"/>
                <a:ext cx="4332123" cy="44427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smtClean="0"/>
                  <a:t>2</a:t>
                </a:r>
                <a:r>
                  <a:rPr lang="zh-CN" altLang="en-US" b="1" dirty="0" smtClean="0"/>
                  <a:t>）</a:t>
                </a:r>
                <a:r>
                  <a:rPr lang="el-GR" altLang="zh-CN" b="1" dirty="0" smtClean="0">
                    <a:ea typeface="Cambria Math"/>
                    <a:cs typeface="Times New Roman" pitchFamily="18" charset="0"/>
                  </a:rPr>
                  <a:t> </a:t>
                </a:r>
                <a14:m>
                  <m:oMath xmlns:m="http://schemas.openxmlformats.org/officeDocument/2006/math">
                    <m:r>
                      <a:rPr lang="el-GR" altLang="zh-CN" b="1" i="1" dirty="0">
                        <a:latin typeface="Cambria Math"/>
                        <a:ea typeface="Cambria Math"/>
                        <a:cs typeface="Times New Roman" pitchFamily="18" charset="0"/>
                      </a:rPr>
                      <m:t>∅</m:t>
                    </m:r>
                  </m:oMath>
                </a14:m>
                <a:r>
                  <a:rPr lang="en-US" altLang="zh-CN" b="1" i="1" dirty="0">
                    <a:ea typeface="Gulim" pitchFamily="34" charset="-127"/>
                    <a:cs typeface="Times New Roman" pitchFamily="18" charset="0"/>
                  </a:rPr>
                  <a:t> </a:t>
                </a:r>
                <a:r>
                  <a:rPr lang="en-US" altLang="zh-CN" b="1" dirty="0">
                    <a:cs typeface="Times New Roman" pitchFamily="18" charset="0"/>
                  </a:rPr>
                  <a:t>40g7 </a:t>
                </a:r>
                <a:r>
                  <a:rPr lang="zh-CN" altLang="en-US" b="1" dirty="0">
                    <a:cs typeface="Times New Roman" pitchFamily="18" charset="0"/>
                  </a:rPr>
                  <a:t>轴用环规</a:t>
                </a:r>
                <a:endParaRPr lang="zh-CN" altLang="el-GR" b="1" dirty="0">
                  <a:cs typeface="Times New Roman" pitchFamily="18" charset="0"/>
                </a:endParaRPr>
              </a:p>
            </p:txBody>
          </p:sp>
        </mc:Choice>
        <mc:Fallback>
          <p:sp>
            <p:nvSpPr>
              <p:cNvPr id="139268" name="Text Box 4"/>
              <p:cNvSpPr txBox="1">
                <a:spLocks noRot="1" noChangeAspect="1" noMove="1" noResize="1" noEditPoints="1" noAdjustHandles="1" noChangeArrowheads="1" noChangeShapeType="1" noTextEdit="1"/>
              </p:cNvSpPr>
              <p:nvPr/>
            </p:nvSpPr>
            <p:spPr bwMode="auto">
              <a:xfrm>
                <a:off x="870192" y="258177"/>
                <a:ext cx="4332123" cy="444279"/>
              </a:xfrm>
              <a:prstGeom prst="rect">
                <a:avLst/>
              </a:prstGeom>
              <a:blipFill rotWithShape="1">
                <a:blip r:embed="rId1"/>
                <a:stretch>
                  <a:fillRect l="-2676" t="-16438" b="-3424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139269" name="Text Box 5"/>
          <p:cNvSpPr txBox="1">
            <a:spLocks noChangeArrowheads="1"/>
          </p:cNvSpPr>
          <p:nvPr/>
        </p:nvSpPr>
        <p:spPr bwMode="auto">
          <a:xfrm>
            <a:off x="1063527" y="679282"/>
            <a:ext cx="3135617"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l-GR" altLang="zh-CN" b="1" dirty="0">
                <a:latin typeface="宋体" panose="02010600030101010101" pitchFamily="2" charset="-122"/>
                <a:cs typeface="Times New Roman" panose="02020603050405020304" pitchFamily="18" charset="0"/>
              </a:rPr>
              <a:t>①</a:t>
            </a:r>
            <a:r>
              <a:rPr lang="en-US" altLang="zh-CN" b="1" dirty="0">
                <a:latin typeface="宋体" panose="02010600030101010101" pitchFamily="2" charset="-122"/>
                <a:cs typeface="Times New Roman" panose="02020603050405020304" pitchFamily="18" charset="0"/>
              </a:rPr>
              <a:t> </a:t>
            </a:r>
            <a:r>
              <a:rPr lang="zh-CN" altLang="en-US" b="1" dirty="0">
                <a:latin typeface="宋体" panose="02010600030101010101" pitchFamily="2" charset="-122"/>
                <a:cs typeface="Times New Roman" panose="02020603050405020304" pitchFamily="18" charset="0"/>
              </a:rPr>
              <a:t>通规（</a:t>
            </a:r>
            <a:r>
              <a:rPr lang="en-US" altLang="zh-CN" b="1" dirty="0">
                <a:latin typeface="宋体" panose="02010600030101010101" pitchFamily="2" charset="-122"/>
                <a:cs typeface="Times New Roman" panose="02020603050405020304" pitchFamily="18" charset="0"/>
              </a:rPr>
              <a:t>T</a:t>
            </a:r>
            <a:r>
              <a:rPr lang="zh-CN" altLang="en-US" b="1" dirty="0">
                <a:latin typeface="宋体" panose="02010600030101010101" pitchFamily="2" charset="-122"/>
                <a:cs typeface="Times New Roman" panose="02020603050405020304" pitchFamily="18" charset="0"/>
              </a:rPr>
              <a:t>）</a:t>
            </a:r>
            <a:endParaRPr lang="zh-CN" altLang="el-GR" b="1" dirty="0">
              <a:cs typeface="Times New Roman" panose="02020603050405020304" pitchFamily="18" charset="0"/>
            </a:endParaRPr>
          </a:p>
        </p:txBody>
      </p:sp>
      <p:graphicFrame>
        <p:nvGraphicFramePr>
          <p:cNvPr id="139276" name="Object 12"/>
          <p:cNvGraphicFramePr>
            <a:graphicFrameLocks noChangeAspect="1"/>
          </p:cNvGraphicFramePr>
          <p:nvPr/>
        </p:nvGraphicFramePr>
        <p:xfrm>
          <a:off x="1209654" y="2246615"/>
          <a:ext cx="4356139" cy="496359"/>
        </p:xfrm>
        <a:graphic>
          <a:graphicData uri="http://schemas.openxmlformats.org/presentationml/2006/ole">
            <mc:AlternateContent xmlns:mc="http://schemas.openxmlformats.org/markup-compatibility/2006">
              <mc:Choice xmlns:v="urn:schemas-microsoft-com:vml" Requires="v">
                <p:oleObj spid="_x0000_s86117" name="公式" r:id="rId2" imgW="2019300" imgH="241300" progId="Equation.3">
                  <p:embed/>
                </p:oleObj>
              </mc:Choice>
              <mc:Fallback>
                <p:oleObj name="公式" r:id="rId2" imgW="2019300" imgH="241300" progId="Equation.3">
                  <p:embed/>
                  <p:pic>
                    <p:nvPicPr>
                      <p:cNvPr id="0" name="Object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9654" y="2246615"/>
                        <a:ext cx="4356139" cy="496359"/>
                      </a:xfrm>
                      <a:prstGeom prst="rect">
                        <a:avLst/>
                      </a:prstGeom>
                      <a:noFill/>
                      <a:ln w="38100">
                        <a:solidFill>
                          <a:srgbClr val="FF0000"/>
                        </a:solidFill>
                      </a:ln>
                    </p:spPr>
                  </p:pic>
                </p:oleObj>
              </mc:Fallback>
            </mc:AlternateContent>
          </a:graphicData>
        </a:graphic>
      </p:graphicFrame>
      <p:graphicFrame>
        <p:nvGraphicFramePr>
          <p:cNvPr id="139277" name="Object 13"/>
          <p:cNvGraphicFramePr>
            <a:graphicFrameLocks noGrp="1" noChangeAspect="1"/>
          </p:cNvGraphicFramePr>
          <p:nvPr>
            <p:ph sz="half" idx="1"/>
          </p:nvPr>
        </p:nvGraphicFramePr>
        <p:xfrm>
          <a:off x="1209654" y="5135702"/>
          <a:ext cx="3930879" cy="456440"/>
        </p:xfrm>
        <a:graphic>
          <a:graphicData uri="http://schemas.openxmlformats.org/presentationml/2006/ole">
            <mc:AlternateContent xmlns:mc="http://schemas.openxmlformats.org/markup-compatibility/2006">
              <mc:Choice xmlns:v="urn:schemas-microsoft-com:vml" Requires="v">
                <p:oleObj spid="_x0000_s86118" name="公式" r:id="rId4" imgW="1981200" imgH="241300" progId="Equation.3">
                  <p:embed/>
                </p:oleObj>
              </mc:Choice>
              <mc:Fallback>
                <p:oleObj name="公式" r:id="rId4" imgW="1981200" imgH="241300"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9654" y="5135702"/>
                        <a:ext cx="3930879" cy="456440"/>
                      </a:xfrm>
                      <a:prstGeom prst="rect">
                        <a:avLst/>
                      </a:prstGeom>
                      <a:noFill/>
                      <a:ln w="38100">
                        <a:solidFill>
                          <a:schemeClr val="accent5">
                            <a:lumMod val="75000"/>
                          </a:schemeClr>
                        </a:solidFill>
                      </a:ln>
                      <a:effectLst/>
                    </p:spPr>
                  </p:pic>
                </p:oleObj>
              </mc:Fallback>
            </mc:AlternateContent>
          </a:graphicData>
        </a:graphic>
      </p:graphicFrame>
      <p:graphicFrame>
        <p:nvGraphicFramePr>
          <p:cNvPr id="139279" name="Object 15"/>
          <p:cNvGraphicFramePr>
            <a:graphicFrameLocks noGrp="1" noChangeAspect="1"/>
          </p:cNvGraphicFramePr>
          <p:nvPr>
            <p:ph sz="half" idx="2"/>
          </p:nvPr>
        </p:nvGraphicFramePr>
        <p:xfrm>
          <a:off x="678851" y="2987355"/>
          <a:ext cx="4921686" cy="355393"/>
        </p:xfrm>
        <a:graphic>
          <a:graphicData uri="http://schemas.openxmlformats.org/presentationml/2006/ole">
            <mc:AlternateContent xmlns:mc="http://schemas.openxmlformats.org/markup-compatibility/2006">
              <mc:Choice xmlns:v="urn:schemas-microsoft-com:vml" Requires="v">
                <p:oleObj spid="_x0000_s86119" name="公式" r:id="rId6" imgW="2844800" imgH="215900" progId="Equation.3">
                  <p:embed/>
                </p:oleObj>
              </mc:Choice>
              <mc:Fallback>
                <p:oleObj name="公式" r:id="rId6" imgW="2844800" imgH="215900"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851" y="2987355"/>
                        <a:ext cx="4921686" cy="355393"/>
                      </a:xfrm>
                      <a:prstGeom prst="rect">
                        <a:avLst/>
                      </a:prstGeom>
                      <a:noFill/>
                      <a:ln w="38100">
                        <a:solidFill>
                          <a:schemeClr val="tx1"/>
                        </a:solidFill>
                      </a:ln>
                    </p:spPr>
                  </p:pic>
                </p:oleObj>
              </mc:Fallback>
            </mc:AlternateContent>
          </a:graphicData>
        </a:graphic>
      </p:graphicFrame>
      <p:sp>
        <p:nvSpPr>
          <p:cNvPr id="139282" name="Text Box 18"/>
          <p:cNvSpPr txBox="1">
            <a:spLocks noChangeArrowheads="1"/>
          </p:cNvSpPr>
          <p:nvPr/>
        </p:nvSpPr>
        <p:spPr bwMode="auto">
          <a:xfrm>
            <a:off x="1063527" y="3627994"/>
            <a:ext cx="4012448"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latin typeface="宋体" panose="02010600030101010101" pitchFamily="2" charset="-122"/>
                <a:cs typeface="Times New Roman" panose="02020603050405020304" pitchFamily="18" charset="0"/>
              </a:rPr>
              <a:t>② </a:t>
            </a:r>
            <a:r>
              <a:rPr lang="zh-CN" altLang="en-US" b="1" dirty="0">
                <a:latin typeface="宋体" panose="02010600030101010101" pitchFamily="2" charset="-122"/>
                <a:cs typeface="Times New Roman" panose="02020603050405020304" pitchFamily="18" charset="0"/>
              </a:rPr>
              <a:t>止规（</a:t>
            </a:r>
            <a:r>
              <a:rPr lang="en-US" altLang="zh-CN" b="1" dirty="0">
                <a:latin typeface="宋体" panose="02010600030101010101" pitchFamily="2" charset="-122"/>
                <a:cs typeface="Times New Roman" panose="02020603050405020304" pitchFamily="18" charset="0"/>
              </a:rPr>
              <a:t>Z</a:t>
            </a:r>
            <a:r>
              <a:rPr lang="zh-CN" altLang="en-US" b="1" dirty="0">
                <a:latin typeface="宋体" panose="02010600030101010101" pitchFamily="2" charset="-122"/>
                <a:cs typeface="Times New Roman" panose="02020603050405020304" pitchFamily="18" charset="0"/>
              </a:rPr>
              <a:t>）</a:t>
            </a:r>
            <a:endParaRPr lang="zh-CN" altLang="el-GR" b="1" dirty="0">
              <a:cs typeface="Times New Roman" panose="02020603050405020304" pitchFamily="18" charset="0"/>
            </a:endParaRPr>
          </a:p>
        </p:txBody>
      </p:sp>
      <p:pic>
        <p:nvPicPr>
          <p:cNvPr id="78625" name="Picture 8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2424" y="2246615"/>
            <a:ext cx="4038600" cy="2192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箭头连接符 6"/>
          <p:cNvCxnSpPr/>
          <p:nvPr/>
        </p:nvCxnSpPr>
        <p:spPr bwMode="auto">
          <a:xfrm flipV="1">
            <a:off x="7865638" y="3045086"/>
            <a:ext cx="0" cy="1219085"/>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箭头连接符 27"/>
          <p:cNvCxnSpPr/>
          <p:nvPr/>
        </p:nvCxnSpPr>
        <p:spPr bwMode="auto">
          <a:xfrm flipV="1">
            <a:off x="8078702" y="3219797"/>
            <a:ext cx="0" cy="1044374"/>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auto">
          <a:xfrm>
            <a:off x="6418575" y="2974062"/>
            <a:ext cx="1766656"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p:nvPr/>
        </p:nvCxnSpPr>
        <p:spPr bwMode="auto">
          <a:xfrm flipV="1">
            <a:off x="7634819" y="3627994"/>
            <a:ext cx="0" cy="1219085"/>
          </a:xfrm>
          <a:prstGeom prst="straightConnector1">
            <a:avLst/>
          </a:prstGeom>
          <a:solidFill>
            <a:schemeClr val="accent1"/>
          </a:solidFill>
          <a:ln w="38100" cap="flat" cmpd="sng" algn="ctr">
            <a:solidFill>
              <a:srgbClr val="00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箭头连接符 34"/>
          <p:cNvCxnSpPr/>
          <p:nvPr/>
        </p:nvCxnSpPr>
        <p:spPr bwMode="auto">
          <a:xfrm flipV="1">
            <a:off x="7244206" y="3803957"/>
            <a:ext cx="0" cy="1219085"/>
          </a:xfrm>
          <a:prstGeom prst="straightConnector1">
            <a:avLst/>
          </a:prstGeom>
          <a:solidFill>
            <a:schemeClr val="accent1"/>
          </a:solidFill>
          <a:ln w="38100" cap="flat" cmpd="sng" algn="ctr">
            <a:solidFill>
              <a:srgbClr val="00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6098" name="Picture 110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9242" y="1157962"/>
            <a:ext cx="7124746" cy="446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99" name="Picture 110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09654" y="1634320"/>
            <a:ext cx="7153953" cy="336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100" name="Picture 110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8688" y="4099174"/>
            <a:ext cx="5212715" cy="419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101" name="Picture 110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16346" y="4626890"/>
            <a:ext cx="2526642" cy="28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9268"/>
                                        </p:tgtEl>
                                        <p:attrNameLst>
                                          <p:attrName>style.visibility</p:attrName>
                                        </p:attrNameLst>
                                      </p:cBhvr>
                                      <p:to>
                                        <p:strVal val="visible"/>
                                      </p:to>
                                    </p:set>
                                    <p:animEffect transition="in" filter="wipe(left)">
                                      <p:cBhvr>
                                        <p:cTn id="7" dur="2000"/>
                                        <p:tgtEl>
                                          <p:spTgt spid="1392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8625"/>
                                        </p:tgtEl>
                                        <p:attrNameLst>
                                          <p:attrName>style.visibility</p:attrName>
                                        </p:attrNameLst>
                                      </p:cBhvr>
                                      <p:to>
                                        <p:strVal val="visible"/>
                                      </p:to>
                                    </p:set>
                                    <p:anim calcmode="lin" valueType="num">
                                      <p:cBhvr additive="base">
                                        <p:cTn id="12" dur="500" fill="hold"/>
                                        <p:tgtEl>
                                          <p:spTgt spid="78625"/>
                                        </p:tgtEl>
                                        <p:attrNameLst>
                                          <p:attrName>ppt_x</p:attrName>
                                        </p:attrNameLst>
                                      </p:cBhvr>
                                      <p:tavLst>
                                        <p:tav tm="0">
                                          <p:val>
                                            <p:strVal val="1+#ppt_w/2"/>
                                          </p:val>
                                        </p:tav>
                                        <p:tav tm="100000">
                                          <p:val>
                                            <p:strVal val="#ppt_x"/>
                                          </p:val>
                                        </p:tav>
                                      </p:tavLst>
                                    </p:anim>
                                    <p:anim calcmode="lin" valueType="num">
                                      <p:cBhvr additive="base">
                                        <p:cTn id="13" dur="500" fill="hold"/>
                                        <p:tgtEl>
                                          <p:spTgt spid="7862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39269"/>
                                        </p:tgtEl>
                                        <p:attrNameLst>
                                          <p:attrName>style.visibility</p:attrName>
                                        </p:attrNameLst>
                                      </p:cBhvr>
                                      <p:to>
                                        <p:strVal val="visible"/>
                                      </p:to>
                                    </p:set>
                                    <p:animEffect transition="in" filter="wipe(left)">
                                      <p:cBhvr>
                                        <p:cTn id="18" dur="500"/>
                                        <p:tgtEl>
                                          <p:spTgt spid="13926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39276"/>
                                        </p:tgtEl>
                                        <p:attrNameLst>
                                          <p:attrName>style.visibility</p:attrName>
                                        </p:attrNameLst>
                                      </p:cBhvr>
                                      <p:to>
                                        <p:strVal val="visible"/>
                                      </p:to>
                                    </p:set>
                                    <p:animEffect transition="in" filter="wipe(left)">
                                      <p:cBhvr>
                                        <p:cTn id="33" dur="2000"/>
                                        <p:tgtEl>
                                          <p:spTgt spid="13927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39279"/>
                                        </p:tgtEl>
                                        <p:attrNameLst>
                                          <p:attrName>style.visibility</p:attrName>
                                        </p:attrNameLst>
                                      </p:cBhvr>
                                      <p:to>
                                        <p:strVal val="visible"/>
                                      </p:to>
                                    </p:set>
                                    <p:animEffect transition="in" filter="wipe(left)">
                                      <p:cBhvr>
                                        <p:cTn id="38" dur="500"/>
                                        <p:tgtEl>
                                          <p:spTgt spid="13927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9282"/>
                                        </p:tgtEl>
                                        <p:attrNameLst>
                                          <p:attrName>style.visibility</p:attrName>
                                        </p:attrNameLst>
                                      </p:cBhvr>
                                      <p:to>
                                        <p:strVal val="visible"/>
                                      </p:to>
                                    </p:set>
                                    <p:animEffect transition="in" filter="wipe(left)">
                                      <p:cBhvr>
                                        <p:cTn id="48" dur="500"/>
                                        <p:tgtEl>
                                          <p:spTgt spid="13928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down)">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500"/>
                                        <p:tgtEl>
                                          <p:spTgt spid="3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39277"/>
                                        </p:tgtEl>
                                        <p:attrNameLst>
                                          <p:attrName>style.visibility</p:attrName>
                                        </p:attrNameLst>
                                      </p:cBhvr>
                                      <p:to>
                                        <p:strVal val="visible"/>
                                      </p:to>
                                    </p:set>
                                    <p:animEffect transition="in" filter="wipe(left)">
                                      <p:cBhvr>
                                        <p:cTn id="63" dur="2000"/>
                                        <p:tgtEl>
                                          <p:spTgt spid="139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8" grpId="0"/>
      <p:bldP spid="139269" grpId="0"/>
      <p:bldP spid="13928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4"/>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0C7D5AE5-9598-4E3A-92E4-5C64862E8311}" type="slidenum">
              <a:rPr lang="en-US" altLang="zh-CN" sz="2100">
                <a:solidFill>
                  <a:srgbClr val="0000FF"/>
                </a:solidFill>
              </a:rPr>
            </a:fld>
            <a:endParaRPr lang="en-US" altLang="zh-CN" sz="2100">
              <a:solidFill>
                <a:srgbClr val="0000FF"/>
              </a:solidFill>
            </a:endParaRPr>
          </a:p>
        </p:txBody>
      </p:sp>
      <p:sp>
        <p:nvSpPr>
          <p:cNvPr id="140293" name="Text Box 5"/>
          <p:cNvSpPr txBox="1">
            <a:spLocks noChangeArrowheads="1"/>
          </p:cNvSpPr>
          <p:nvPr/>
        </p:nvSpPr>
        <p:spPr bwMode="auto">
          <a:xfrm>
            <a:off x="445791" y="247894"/>
            <a:ext cx="4934067"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smtClean="0"/>
              <a:t>3) </a:t>
            </a:r>
            <a:r>
              <a:rPr lang="zh-CN" altLang="en-US" b="1" dirty="0" smtClean="0">
                <a:ea typeface="Gulim" panose="020B0600000101010101" pitchFamily="34" charset="-127"/>
                <a:cs typeface="Times New Roman" panose="02020603050405020304" pitchFamily="18" charset="0"/>
              </a:rPr>
              <a:t>轴</a:t>
            </a:r>
            <a:r>
              <a:rPr lang="zh-CN" altLang="en-US" b="1" dirty="0">
                <a:ea typeface="Gulim" panose="020B0600000101010101" pitchFamily="34" charset="-127"/>
                <a:cs typeface="Times New Roman" panose="02020603050405020304" pitchFamily="18" charset="0"/>
              </a:rPr>
              <a:t>用卡规的校对量规的工作尺寸</a:t>
            </a:r>
            <a:endParaRPr lang="zh-CN" altLang="el-GR" b="1" dirty="0">
              <a:cs typeface="Times New Roman" panose="02020603050405020304" pitchFamily="18" charset="0"/>
            </a:endParaRPr>
          </a:p>
        </p:txBody>
      </p:sp>
      <p:sp>
        <p:nvSpPr>
          <p:cNvPr id="140298" name="Text Box 10"/>
          <p:cNvSpPr txBox="1">
            <a:spLocks noChangeArrowheads="1"/>
          </p:cNvSpPr>
          <p:nvPr/>
        </p:nvSpPr>
        <p:spPr bwMode="auto">
          <a:xfrm>
            <a:off x="5168150" y="274525"/>
            <a:ext cx="4017083"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l-GR" sz="2000" b="1" dirty="0">
                <a:latin typeface="宋体" panose="02010600030101010101" pitchFamily="2" charset="-122"/>
                <a:cs typeface="Times New Roman" panose="02020603050405020304" pitchFamily="18" charset="0"/>
              </a:rPr>
              <a:t>①</a:t>
            </a:r>
            <a:r>
              <a:rPr lang="en-US" altLang="zh-CN" sz="2000" b="1" dirty="0">
                <a:latin typeface="宋体" panose="02010600030101010101" pitchFamily="2" charset="-122"/>
                <a:cs typeface="Times New Roman" panose="02020603050405020304" pitchFamily="18" charset="0"/>
              </a:rPr>
              <a:t> “</a:t>
            </a:r>
            <a:r>
              <a:rPr lang="zh-CN" altLang="en-US" sz="2000" b="1" dirty="0">
                <a:latin typeface="宋体" panose="02010600030101010101" pitchFamily="2" charset="-122"/>
                <a:cs typeface="Times New Roman" panose="02020603050405020304" pitchFamily="18" charset="0"/>
              </a:rPr>
              <a:t>校通</a:t>
            </a:r>
            <a:r>
              <a:rPr lang="en-US" altLang="zh-CN" sz="2000" b="1" dirty="0">
                <a:latin typeface="宋体" panose="02010600030101010101" pitchFamily="2" charset="-122"/>
                <a:cs typeface="Times New Roman" panose="02020603050405020304" pitchFamily="18" charset="0"/>
              </a:rPr>
              <a:t>—</a:t>
            </a:r>
            <a:r>
              <a:rPr lang="zh-CN" altLang="en-US" sz="2000" b="1" dirty="0">
                <a:latin typeface="宋体" panose="02010600030101010101" pitchFamily="2" charset="-122"/>
                <a:cs typeface="Times New Roman" panose="02020603050405020304" pitchFamily="18" charset="0"/>
              </a:rPr>
              <a:t>通”量规（</a:t>
            </a:r>
            <a:r>
              <a:rPr lang="en-US" altLang="zh-CN" sz="2000" b="1" dirty="0">
                <a:latin typeface="宋体" panose="02010600030101010101" pitchFamily="2" charset="-122"/>
                <a:cs typeface="Times New Roman" panose="02020603050405020304" pitchFamily="18" charset="0"/>
              </a:rPr>
              <a:t>TT</a:t>
            </a:r>
            <a:r>
              <a:rPr lang="zh-CN" altLang="en-US" sz="2000" b="1" dirty="0">
                <a:latin typeface="宋体" panose="02010600030101010101" pitchFamily="2" charset="-122"/>
                <a:cs typeface="Times New Roman" panose="02020603050405020304" pitchFamily="18" charset="0"/>
              </a:rPr>
              <a:t>）</a:t>
            </a:r>
            <a:endParaRPr lang="zh-CN" altLang="el-GR" sz="2000" b="1" dirty="0">
              <a:latin typeface="宋体" panose="02010600030101010101" pitchFamily="2" charset="-122"/>
              <a:cs typeface="Times New Roman" panose="02020603050405020304" pitchFamily="18" charset="0"/>
            </a:endParaRPr>
          </a:p>
        </p:txBody>
      </p:sp>
      <p:sp>
        <p:nvSpPr>
          <p:cNvPr id="140303" name="Text Box 15"/>
          <p:cNvSpPr txBox="1">
            <a:spLocks noChangeArrowheads="1"/>
          </p:cNvSpPr>
          <p:nvPr/>
        </p:nvSpPr>
        <p:spPr bwMode="auto">
          <a:xfrm>
            <a:off x="876616" y="2629682"/>
            <a:ext cx="4460216"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l-GR" altLang="zh-CN" sz="2000" b="1" dirty="0">
                <a:latin typeface="宋体" panose="02010600030101010101" pitchFamily="2" charset="-122"/>
                <a:cs typeface="Times New Roman" panose="02020603050405020304" pitchFamily="18" charset="0"/>
              </a:rPr>
              <a:t>②</a:t>
            </a:r>
            <a:r>
              <a:rPr lang="en-US" altLang="zh-CN" sz="2000" b="1" dirty="0">
                <a:latin typeface="宋体" panose="02010600030101010101" pitchFamily="2" charset="-122"/>
                <a:cs typeface="Times New Roman" panose="02020603050405020304" pitchFamily="18" charset="0"/>
              </a:rPr>
              <a:t> “</a:t>
            </a:r>
            <a:r>
              <a:rPr lang="zh-CN" altLang="en-US" sz="2000" b="1" dirty="0">
                <a:latin typeface="宋体" panose="02010600030101010101" pitchFamily="2" charset="-122"/>
                <a:cs typeface="Times New Roman" panose="02020603050405020304" pitchFamily="18" charset="0"/>
              </a:rPr>
              <a:t>校通</a:t>
            </a:r>
            <a:r>
              <a:rPr lang="en-US" altLang="zh-CN" sz="2000" b="1" dirty="0">
                <a:latin typeface="宋体" panose="02010600030101010101" pitchFamily="2" charset="-122"/>
                <a:cs typeface="Times New Roman" panose="02020603050405020304" pitchFamily="18" charset="0"/>
              </a:rPr>
              <a:t>—</a:t>
            </a:r>
            <a:r>
              <a:rPr lang="zh-CN" altLang="en-US" sz="2000" b="1" dirty="0">
                <a:latin typeface="宋体" panose="02010600030101010101" pitchFamily="2" charset="-122"/>
                <a:cs typeface="Times New Roman" panose="02020603050405020304" pitchFamily="18" charset="0"/>
              </a:rPr>
              <a:t>损”量规（</a:t>
            </a:r>
            <a:r>
              <a:rPr lang="en-US" altLang="zh-CN" sz="2000" b="1" dirty="0">
                <a:latin typeface="宋体" panose="02010600030101010101" pitchFamily="2" charset="-122"/>
                <a:cs typeface="Times New Roman" panose="02020603050405020304" pitchFamily="18" charset="0"/>
              </a:rPr>
              <a:t>TS</a:t>
            </a:r>
            <a:r>
              <a:rPr lang="zh-CN" altLang="en-US" sz="2000" b="1" dirty="0">
                <a:latin typeface="宋体" panose="02010600030101010101" pitchFamily="2" charset="-122"/>
                <a:cs typeface="Times New Roman" panose="02020603050405020304" pitchFamily="18" charset="0"/>
              </a:rPr>
              <a:t>）</a:t>
            </a:r>
            <a:endParaRPr lang="zh-CN" altLang="el-GR" sz="2000" b="1" dirty="0">
              <a:latin typeface="宋体" panose="02010600030101010101" pitchFamily="2" charset="-122"/>
              <a:cs typeface="Times New Roman" panose="02020603050405020304" pitchFamily="18" charset="0"/>
            </a:endParaRPr>
          </a:p>
        </p:txBody>
      </p:sp>
      <p:sp>
        <p:nvSpPr>
          <p:cNvPr id="140307" name="Text Box 19"/>
          <p:cNvSpPr txBox="1">
            <a:spLocks noChangeArrowheads="1"/>
          </p:cNvSpPr>
          <p:nvPr/>
        </p:nvSpPr>
        <p:spPr bwMode="auto">
          <a:xfrm>
            <a:off x="944093" y="4592817"/>
            <a:ext cx="3984351" cy="38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4223" tIns="37111" rIns="74223" bIns="3711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l-GR" altLang="zh-CN" sz="2000" b="1" dirty="0">
                <a:latin typeface="宋体" panose="02010600030101010101" pitchFamily="2" charset="-122"/>
                <a:cs typeface="Times New Roman" panose="02020603050405020304" pitchFamily="18" charset="0"/>
              </a:rPr>
              <a:t>③</a:t>
            </a:r>
            <a:r>
              <a:rPr lang="en-US" altLang="zh-CN" sz="2000" b="1" dirty="0">
                <a:latin typeface="宋体" panose="02010600030101010101" pitchFamily="2" charset="-122"/>
                <a:cs typeface="Times New Roman" panose="02020603050405020304" pitchFamily="18" charset="0"/>
              </a:rPr>
              <a:t>“</a:t>
            </a:r>
            <a:r>
              <a:rPr lang="zh-CN" altLang="en-US" sz="2000" b="1" dirty="0">
                <a:latin typeface="宋体" panose="02010600030101010101" pitchFamily="2" charset="-122"/>
                <a:cs typeface="Times New Roman" panose="02020603050405020304" pitchFamily="18" charset="0"/>
              </a:rPr>
              <a:t>校止</a:t>
            </a:r>
            <a:r>
              <a:rPr lang="en-US" altLang="zh-CN" sz="2000" b="1" dirty="0">
                <a:latin typeface="宋体" panose="02010600030101010101" pitchFamily="2" charset="-122"/>
                <a:cs typeface="Times New Roman" panose="02020603050405020304" pitchFamily="18" charset="0"/>
              </a:rPr>
              <a:t>—</a:t>
            </a:r>
            <a:r>
              <a:rPr lang="zh-CN" altLang="en-US" sz="2000" b="1" dirty="0">
                <a:latin typeface="宋体" panose="02010600030101010101" pitchFamily="2" charset="-122"/>
                <a:cs typeface="Times New Roman" panose="02020603050405020304" pitchFamily="18" charset="0"/>
              </a:rPr>
              <a:t>通”量规（</a:t>
            </a:r>
            <a:r>
              <a:rPr lang="en-US" altLang="zh-CN" sz="2000" b="1" dirty="0">
                <a:latin typeface="宋体" panose="02010600030101010101" pitchFamily="2" charset="-122"/>
                <a:cs typeface="Times New Roman" panose="02020603050405020304" pitchFamily="18" charset="0"/>
              </a:rPr>
              <a:t>ZT</a:t>
            </a:r>
            <a:r>
              <a:rPr lang="zh-CN" altLang="en-US" sz="2000" b="1" dirty="0">
                <a:latin typeface="宋体" panose="02010600030101010101" pitchFamily="2" charset="-122"/>
                <a:cs typeface="Times New Roman" panose="02020603050405020304" pitchFamily="18" charset="0"/>
              </a:rPr>
              <a:t>）</a:t>
            </a:r>
            <a:endParaRPr lang="zh-CN" altLang="el-GR" sz="2000" b="1" dirty="0">
              <a:latin typeface="宋体" panose="02010600030101010101" pitchFamily="2" charset="-122"/>
              <a:cs typeface="Times New Roman" panose="02020603050405020304" pitchFamily="18" charset="0"/>
            </a:endParaRPr>
          </a:p>
        </p:txBody>
      </p:sp>
      <p:sp>
        <p:nvSpPr>
          <p:cNvPr id="20" name="圆角矩形 19">
            <a:hlinkClick r:id="rId1" action="ppaction://hlinksldjump"/>
          </p:cNvPr>
          <p:cNvSpPr/>
          <p:nvPr/>
        </p:nvSpPr>
        <p:spPr bwMode="auto">
          <a:xfrm>
            <a:off x="8378960" y="6226303"/>
            <a:ext cx="1346186" cy="421105"/>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vert="horz" wrap="square" lIns="74223" tIns="37111" rIns="74223" bIns="37111" numCol="1" rtlCol="0" anchor="t" anchorCtr="0" compatLnSpc="1"/>
          <a:lstStyle/>
          <a:p>
            <a:pPr defTabSz="742315"/>
            <a:r>
              <a:rPr kumimoji="1" lang="zh-CN" altLang="en-US"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pic>
        <p:nvPicPr>
          <p:cNvPr id="82994" name="Picture 10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4431" y="1722551"/>
            <a:ext cx="3686175"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000" name="Picture 10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627" y="1840295"/>
            <a:ext cx="3330575"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直接箭头连接符 8"/>
          <p:cNvCxnSpPr/>
          <p:nvPr/>
        </p:nvCxnSpPr>
        <p:spPr bwMode="auto">
          <a:xfrm flipV="1">
            <a:off x="8838991" y="2436286"/>
            <a:ext cx="0" cy="88396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箭头连接符 36"/>
          <p:cNvCxnSpPr/>
          <p:nvPr/>
        </p:nvCxnSpPr>
        <p:spPr bwMode="auto">
          <a:xfrm flipV="1">
            <a:off x="8652562" y="2489554"/>
            <a:ext cx="0" cy="88396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3009" name="Picture 10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947" y="3045025"/>
            <a:ext cx="352425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010" name="Picture 10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459" y="3405680"/>
            <a:ext cx="6104045" cy="382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0" name="直接箭头连接符 39"/>
          <p:cNvCxnSpPr/>
          <p:nvPr/>
        </p:nvCxnSpPr>
        <p:spPr bwMode="auto">
          <a:xfrm flipV="1">
            <a:off x="9123077" y="2285360"/>
            <a:ext cx="0" cy="108745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箭头连接符 41"/>
          <p:cNvCxnSpPr/>
          <p:nvPr/>
        </p:nvCxnSpPr>
        <p:spPr bwMode="auto">
          <a:xfrm flipV="1">
            <a:off x="8977860" y="2338628"/>
            <a:ext cx="0" cy="108745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3012" name="Picture 109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7402" y="3803893"/>
            <a:ext cx="446722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018" name="Picture 109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59831" y="5899519"/>
            <a:ext cx="4111172" cy="719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7" name="直接箭头连接符 46"/>
          <p:cNvCxnSpPr/>
          <p:nvPr/>
        </p:nvCxnSpPr>
        <p:spPr bwMode="auto">
          <a:xfrm flipV="1">
            <a:off x="8420182" y="2838799"/>
            <a:ext cx="0" cy="88396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箭头连接符 47"/>
          <p:cNvCxnSpPr/>
          <p:nvPr/>
        </p:nvCxnSpPr>
        <p:spPr bwMode="auto">
          <a:xfrm flipV="1">
            <a:off x="8233749" y="2940412"/>
            <a:ext cx="0" cy="88396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806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7933" y="845366"/>
            <a:ext cx="8496391" cy="275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7151" y="1346628"/>
            <a:ext cx="8615536" cy="315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8"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3247" y="5022678"/>
            <a:ext cx="6677445" cy="39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9"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28307" y="5419534"/>
            <a:ext cx="3187500" cy="447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0293"/>
                                        </p:tgtEl>
                                        <p:attrNameLst>
                                          <p:attrName>style.visibility</p:attrName>
                                        </p:attrNameLst>
                                      </p:cBhvr>
                                      <p:to>
                                        <p:strVal val="visible"/>
                                      </p:to>
                                    </p:set>
                                    <p:animEffect transition="in" filter="wipe(left)">
                                      <p:cBhvr>
                                        <p:cTn id="7" dur="2000"/>
                                        <p:tgtEl>
                                          <p:spTgt spid="14029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2994"/>
                                        </p:tgtEl>
                                        <p:attrNameLst>
                                          <p:attrName>style.visibility</p:attrName>
                                        </p:attrNameLst>
                                      </p:cBhvr>
                                      <p:to>
                                        <p:strVal val="visible"/>
                                      </p:to>
                                    </p:set>
                                    <p:anim calcmode="lin" valueType="num">
                                      <p:cBhvr additive="base">
                                        <p:cTn id="12" dur="500" fill="hold"/>
                                        <p:tgtEl>
                                          <p:spTgt spid="82994"/>
                                        </p:tgtEl>
                                        <p:attrNameLst>
                                          <p:attrName>ppt_x</p:attrName>
                                        </p:attrNameLst>
                                      </p:cBhvr>
                                      <p:tavLst>
                                        <p:tav tm="0">
                                          <p:val>
                                            <p:strVal val="1+#ppt_w/2"/>
                                          </p:val>
                                        </p:tav>
                                        <p:tav tm="100000">
                                          <p:val>
                                            <p:strVal val="#ppt_x"/>
                                          </p:val>
                                        </p:tav>
                                      </p:tavLst>
                                    </p:anim>
                                    <p:anim calcmode="lin" valueType="num">
                                      <p:cBhvr additive="base">
                                        <p:cTn id="13" dur="500" fill="hold"/>
                                        <p:tgtEl>
                                          <p:spTgt spid="8299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40298"/>
                                        </p:tgtEl>
                                        <p:attrNameLst>
                                          <p:attrName>style.visibility</p:attrName>
                                        </p:attrNameLst>
                                      </p:cBhvr>
                                      <p:to>
                                        <p:strVal val="visible"/>
                                      </p:to>
                                    </p:set>
                                    <p:animEffect transition="in" filter="wipe(left)">
                                      <p:cBhvr>
                                        <p:cTn id="18" dur="2000"/>
                                        <p:tgtEl>
                                          <p:spTgt spid="14029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down)">
                                      <p:cBhvr>
                                        <p:cTn id="28" dur="500"/>
                                        <p:tgtEl>
                                          <p:spTgt spid="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3000"/>
                                        </p:tgtEl>
                                        <p:attrNameLst>
                                          <p:attrName>style.visibility</p:attrName>
                                        </p:attrNameLst>
                                      </p:cBhvr>
                                      <p:to>
                                        <p:strVal val="visible"/>
                                      </p:to>
                                    </p:set>
                                    <p:animEffect transition="in" filter="wipe(left)">
                                      <p:cBhvr>
                                        <p:cTn id="33" dur="500"/>
                                        <p:tgtEl>
                                          <p:spTgt spid="8300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0303"/>
                                        </p:tgtEl>
                                        <p:attrNameLst>
                                          <p:attrName>style.visibility</p:attrName>
                                        </p:attrNameLst>
                                      </p:cBhvr>
                                      <p:to>
                                        <p:strVal val="visible"/>
                                      </p:to>
                                    </p:set>
                                    <p:animEffect transition="in" filter="wipe(left)">
                                      <p:cBhvr>
                                        <p:cTn id="38" dur="2000"/>
                                        <p:tgtEl>
                                          <p:spTgt spid="14030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3009"/>
                                        </p:tgtEl>
                                        <p:attrNameLst>
                                          <p:attrName>style.visibility</p:attrName>
                                        </p:attrNameLst>
                                      </p:cBhvr>
                                      <p:to>
                                        <p:strVal val="visible"/>
                                      </p:to>
                                    </p:set>
                                    <p:animEffect transition="in" filter="wipe(left)">
                                      <p:cBhvr>
                                        <p:cTn id="43" dur="500"/>
                                        <p:tgtEl>
                                          <p:spTgt spid="8300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83010"/>
                                        </p:tgtEl>
                                        <p:attrNameLst>
                                          <p:attrName>style.visibility</p:attrName>
                                        </p:attrNameLst>
                                      </p:cBhvr>
                                      <p:to>
                                        <p:strVal val="visible"/>
                                      </p:to>
                                    </p:set>
                                    <p:animEffect transition="in" filter="wipe(left)">
                                      <p:cBhvr>
                                        <p:cTn id="53" dur="500"/>
                                        <p:tgtEl>
                                          <p:spTgt spid="830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down)">
                                      <p:cBhvr>
                                        <p:cTn id="58" dur="500"/>
                                        <p:tgtEl>
                                          <p:spTgt spid="4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83012"/>
                                        </p:tgtEl>
                                        <p:attrNameLst>
                                          <p:attrName>style.visibility</p:attrName>
                                        </p:attrNameLst>
                                      </p:cBhvr>
                                      <p:to>
                                        <p:strVal val="visible"/>
                                      </p:to>
                                    </p:set>
                                    <p:animEffect transition="in" filter="wipe(left)">
                                      <p:cBhvr>
                                        <p:cTn id="63" dur="500"/>
                                        <p:tgtEl>
                                          <p:spTgt spid="830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40307"/>
                                        </p:tgtEl>
                                        <p:attrNameLst>
                                          <p:attrName>style.visibility</p:attrName>
                                        </p:attrNameLst>
                                      </p:cBhvr>
                                      <p:to>
                                        <p:strVal val="visible"/>
                                      </p:to>
                                    </p:set>
                                    <p:animEffect transition="in" filter="wipe(left)">
                                      <p:cBhvr>
                                        <p:cTn id="68" dur="2000"/>
                                        <p:tgtEl>
                                          <p:spTgt spid="14030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down)">
                                      <p:cBhvr>
                                        <p:cTn id="73" dur="500"/>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wipe(down)">
                                      <p:cBhvr>
                                        <p:cTn id="78" dur="500"/>
                                        <p:tgtEl>
                                          <p:spTgt spid="4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83018"/>
                                        </p:tgtEl>
                                        <p:attrNameLst>
                                          <p:attrName>style.visibility</p:attrName>
                                        </p:attrNameLst>
                                      </p:cBhvr>
                                      <p:to>
                                        <p:strVal val="visible"/>
                                      </p:to>
                                    </p:set>
                                    <p:animEffect transition="in" filter="wipe(left)">
                                      <p:cBhvr>
                                        <p:cTn id="83" dur="500"/>
                                        <p:tgtEl>
                                          <p:spTgt spid="83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3" grpId="0"/>
      <p:bldP spid="140298" grpId="0"/>
      <p:bldP spid="140303" grpId="0"/>
      <p:bldP spid="14030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5"/>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13CC9CC3-B190-43C0-A29A-333351FE0F0A}" type="slidenum">
              <a:rPr lang="en-US" altLang="zh-CN" sz="2100">
                <a:solidFill>
                  <a:srgbClr val="0000FF"/>
                </a:solidFill>
              </a:rPr>
            </a:fld>
            <a:endParaRPr lang="en-US" altLang="zh-CN" sz="2100">
              <a:solidFill>
                <a:srgbClr val="0000FF"/>
              </a:solidFill>
            </a:endParaRPr>
          </a:p>
        </p:txBody>
      </p:sp>
      <p:sp>
        <p:nvSpPr>
          <p:cNvPr id="147461" name="Text Box 5"/>
          <p:cNvSpPr txBox="1">
            <a:spLocks noChangeArrowheads="1"/>
          </p:cNvSpPr>
          <p:nvPr/>
        </p:nvSpPr>
        <p:spPr bwMode="auto">
          <a:xfrm>
            <a:off x="909628" y="853490"/>
            <a:ext cx="7265189" cy="61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300" b="1" dirty="0">
                <a:solidFill>
                  <a:srgbClr val="FF0000"/>
                </a:solidFill>
              </a:rPr>
              <a:t>本章重点</a:t>
            </a:r>
            <a:r>
              <a:rPr lang="en-US" altLang="zh-CN" sz="3300" b="1" dirty="0">
                <a:solidFill>
                  <a:srgbClr val="FF0000"/>
                </a:solidFill>
              </a:rPr>
              <a:t>:</a:t>
            </a:r>
            <a:endParaRPr lang="en-US" altLang="zh-CN" sz="3300" b="1" dirty="0">
              <a:solidFill>
                <a:srgbClr val="FF0000"/>
              </a:solidFill>
            </a:endParaRPr>
          </a:p>
        </p:txBody>
      </p:sp>
      <p:sp>
        <p:nvSpPr>
          <p:cNvPr id="147462" name="Text Box 6"/>
          <p:cNvSpPr txBox="1">
            <a:spLocks noChangeArrowheads="1"/>
          </p:cNvSpPr>
          <p:nvPr/>
        </p:nvSpPr>
        <p:spPr bwMode="auto">
          <a:xfrm>
            <a:off x="1100230" y="1617997"/>
            <a:ext cx="8132752" cy="3279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900" b="1">
                <a:solidFill>
                  <a:srgbClr val="FF0000"/>
                </a:solidFill>
              </a:rPr>
              <a:t>1.</a:t>
            </a:r>
            <a:r>
              <a:rPr lang="en-US" altLang="zh-CN" sz="2900" b="1"/>
              <a:t>《</a:t>
            </a:r>
            <a:r>
              <a:rPr lang="zh-CN" altLang="en-US" sz="2900" b="1"/>
              <a:t>极限与配合</a:t>
            </a:r>
            <a:r>
              <a:rPr lang="en-US" altLang="zh-CN" sz="2900" b="1"/>
              <a:t>》</a:t>
            </a:r>
            <a:r>
              <a:rPr lang="zh-CN" altLang="en-US" sz="2900" b="1"/>
              <a:t>的基本术语和定义及其  </a:t>
            </a:r>
            <a:endParaRPr lang="zh-CN" altLang="en-US" sz="2900" b="1"/>
          </a:p>
          <a:p>
            <a:pPr eaLnBrk="1" hangingPunct="1">
              <a:spcBef>
                <a:spcPct val="50000"/>
              </a:spcBef>
            </a:pPr>
            <a:r>
              <a:rPr lang="zh-CN" altLang="en-US" sz="2900" b="1"/>
              <a:t>      运算关系、尺寸公差带的图解；</a:t>
            </a:r>
            <a:endParaRPr lang="zh-CN" altLang="en-US" sz="2900" b="1"/>
          </a:p>
          <a:p>
            <a:pPr eaLnBrk="1" hangingPunct="1">
              <a:spcBef>
                <a:spcPct val="50000"/>
              </a:spcBef>
            </a:pPr>
            <a:r>
              <a:rPr lang="en-US" altLang="zh-CN" sz="2900" b="1">
                <a:solidFill>
                  <a:srgbClr val="FF0000"/>
                </a:solidFill>
              </a:rPr>
              <a:t>2.</a:t>
            </a:r>
            <a:r>
              <a:rPr lang="en-US" altLang="zh-CN" sz="2900" b="1"/>
              <a:t> </a:t>
            </a:r>
            <a:r>
              <a:rPr lang="zh-CN" altLang="en-US" sz="2900" b="1"/>
              <a:t>标准公差和基本偏差的应用；</a:t>
            </a:r>
            <a:endParaRPr lang="zh-CN" altLang="en-US" sz="2900" b="1"/>
          </a:p>
          <a:p>
            <a:pPr eaLnBrk="1" hangingPunct="1">
              <a:spcBef>
                <a:spcPct val="50000"/>
              </a:spcBef>
            </a:pPr>
            <a:r>
              <a:rPr lang="en-US" altLang="zh-CN" sz="2900" b="1">
                <a:solidFill>
                  <a:srgbClr val="FF0000"/>
                </a:solidFill>
              </a:rPr>
              <a:t>3.</a:t>
            </a:r>
            <a:r>
              <a:rPr lang="en-US" altLang="zh-CN" sz="2900" b="1"/>
              <a:t> </a:t>
            </a:r>
            <a:r>
              <a:rPr lang="zh-CN" altLang="en-US" sz="2900" b="1"/>
              <a:t>圆柱结合的精度设计内容和基本方法；</a:t>
            </a:r>
            <a:endParaRPr lang="zh-CN" altLang="en-US" sz="2900" b="1"/>
          </a:p>
          <a:p>
            <a:pPr eaLnBrk="1" hangingPunct="1">
              <a:spcBef>
                <a:spcPct val="50000"/>
              </a:spcBef>
            </a:pPr>
            <a:r>
              <a:rPr lang="en-US" altLang="zh-CN" sz="2900" b="1">
                <a:solidFill>
                  <a:srgbClr val="FF0000"/>
                </a:solidFill>
              </a:rPr>
              <a:t>4.</a:t>
            </a:r>
            <a:r>
              <a:rPr lang="en-US" altLang="zh-CN" sz="2900" b="1"/>
              <a:t> </a:t>
            </a:r>
            <a:r>
              <a:rPr lang="zh-CN" altLang="en-US" sz="2900" b="1"/>
              <a:t>未注尺寸公差的应用。</a:t>
            </a:r>
            <a:endParaRPr lang="zh-CN" altLang="en-US" sz="2900" b="1"/>
          </a:p>
        </p:txBody>
      </p:sp>
      <p:sp>
        <p:nvSpPr>
          <p:cNvPr id="5" name="圆角矩形 4">
            <a:hlinkClick r:id="rId1" action="ppaction://hlinksldjump"/>
          </p:cNvPr>
          <p:cNvSpPr/>
          <p:nvPr/>
        </p:nvSpPr>
        <p:spPr bwMode="auto">
          <a:xfrm>
            <a:off x="7653779" y="6251408"/>
            <a:ext cx="1346186" cy="421105"/>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vert="horz" wrap="square" lIns="74223" tIns="37111" rIns="74223" bIns="37111" numCol="1" rtlCol="0" anchor="t" anchorCtr="0" compatLnSpc="1"/>
          <a:lstStyle/>
          <a:p>
            <a:pPr defTabSz="742315"/>
            <a:r>
              <a:rPr kumimoji="1" lang="zh-CN" altLang="en-US"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47461">
                                            <p:txEl>
                                              <p:pRg st="0" end="0"/>
                                            </p:txEl>
                                          </p:spTgt>
                                        </p:tgtEl>
                                        <p:attrNameLst>
                                          <p:attrName>style.visibility</p:attrName>
                                        </p:attrNameLst>
                                      </p:cBhvr>
                                      <p:to>
                                        <p:strVal val="visible"/>
                                      </p:to>
                                    </p:set>
                                    <p:animEffect transition="in" filter="wipe(left)">
                                      <p:cBhvr>
                                        <p:cTn id="7" dur="500"/>
                                        <p:tgtEl>
                                          <p:spTgt spid="14746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7462">
                                            <p:txEl>
                                              <p:pRg st="0" end="0"/>
                                            </p:txEl>
                                          </p:spTgt>
                                        </p:tgtEl>
                                        <p:attrNameLst>
                                          <p:attrName>style.visibility</p:attrName>
                                        </p:attrNameLst>
                                      </p:cBhvr>
                                      <p:to>
                                        <p:strVal val="visible"/>
                                      </p:to>
                                    </p:set>
                                    <p:animEffect transition="in" filter="wipe(left)">
                                      <p:cBhvr>
                                        <p:cTn id="12" dur="500"/>
                                        <p:tgtEl>
                                          <p:spTgt spid="14746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7462">
                                            <p:txEl>
                                              <p:pRg st="1" end="1"/>
                                            </p:txEl>
                                          </p:spTgt>
                                        </p:tgtEl>
                                        <p:attrNameLst>
                                          <p:attrName>style.visibility</p:attrName>
                                        </p:attrNameLst>
                                      </p:cBhvr>
                                      <p:to>
                                        <p:strVal val="visible"/>
                                      </p:to>
                                    </p:set>
                                    <p:animEffect transition="in" filter="wipe(left)">
                                      <p:cBhvr>
                                        <p:cTn id="17" dur="500"/>
                                        <p:tgtEl>
                                          <p:spTgt spid="14746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7462">
                                            <p:txEl>
                                              <p:pRg st="2" end="2"/>
                                            </p:txEl>
                                          </p:spTgt>
                                        </p:tgtEl>
                                        <p:attrNameLst>
                                          <p:attrName>style.visibility</p:attrName>
                                        </p:attrNameLst>
                                      </p:cBhvr>
                                      <p:to>
                                        <p:strVal val="visible"/>
                                      </p:to>
                                    </p:set>
                                    <p:animEffect transition="in" filter="wipe(left)">
                                      <p:cBhvr>
                                        <p:cTn id="22" dur="500"/>
                                        <p:tgtEl>
                                          <p:spTgt spid="14746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7462">
                                            <p:txEl>
                                              <p:pRg st="3" end="3"/>
                                            </p:txEl>
                                          </p:spTgt>
                                        </p:tgtEl>
                                        <p:attrNameLst>
                                          <p:attrName>style.visibility</p:attrName>
                                        </p:attrNameLst>
                                      </p:cBhvr>
                                      <p:to>
                                        <p:strVal val="visible"/>
                                      </p:to>
                                    </p:set>
                                    <p:animEffect transition="in" filter="wipe(left)">
                                      <p:cBhvr>
                                        <p:cTn id="27" dur="500"/>
                                        <p:tgtEl>
                                          <p:spTgt spid="14746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7462">
                                            <p:txEl>
                                              <p:pRg st="4" end="4"/>
                                            </p:txEl>
                                          </p:spTgt>
                                        </p:tgtEl>
                                        <p:attrNameLst>
                                          <p:attrName>style.visibility</p:attrName>
                                        </p:attrNameLst>
                                      </p:cBhvr>
                                      <p:to>
                                        <p:strVal val="visible"/>
                                      </p:to>
                                    </p:set>
                                    <p:animEffect transition="in" filter="wipe(left)">
                                      <p:cBhvr>
                                        <p:cTn id="32" dur="500"/>
                                        <p:tgtEl>
                                          <p:spTgt spid="1474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1" grpId="0" advAuto="1000" autoUpdateAnimBg="0" build="p"/>
      <p:bldP spid="147462" grpId="0" autoUpdateAnimBg="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2196999A-964B-49A9-B938-3C39264839EB}" type="slidenum">
              <a:rPr lang="en-US" altLang="zh-CN" sz="2100">
                <a:solidFill>
                  <a:srgbClr val="0000FF"/>
                </a:solidFill>
              </a:rPr>
            </a:fld>
            <a:endParaRPr lang="en-US" altLang="zh-CN" sz="2100">
              <a:solidFill>
                <a:srgbClr val="0000FF"/>
              </a:solidFill>
            </a:endParaRPr>
          </a:p>
        </p:txBody>
      </p:sp>
      <p:pic>
        <p:nvPicPr>
          <p:cNvPr id="8704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8086" y="305956"/>
            <a:ext cx="8125195" cy="6229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089182A8-84AB-4B81-BC26-143CDD63905A}" type="slidenum">
              <a:rPr lang="en-US" altLang="zh-CN" sz="2100">
                <a:solidFill>
                  <a:srgbClr val="0000FF"/>
                </a:solidFill>
              </a:rPr>
            </a:fld>
            <a:endParaRPr lang="en-US" altLang="zh-CN" sz="2100">
              <a:solidFill>
                <a:srgbClr val="0000FF"/>
              </a:solidFill>
            </a:endParaRPr>
          </a:p>
        </p:txBody>
      </p:sp>
      <p:pic>
        <p:nvPicPr>
          <p:cNvPr id="880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4975" y="385763"/>
            <a:ext cx="6496050" cy="608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AD8F8DA5-08E3-45F0-9708-998E2C5763F8}" type="slidenum">
              <a:rPr lang="en-US" altLang="zh-CN" sz="2100">
                <a:solidFill>
                  <a:srgbClr val="0000FF"/>
                </a:solidFill>
              </a:rPr>
            </a:fld>
            <a:endParaRPr lang="en-US" altLang="zh-CN" sz="2100">
              <a:solidFill>
                <a:srgbClr val="0000FF"/>
              </a:solidFill>
            </a:endParaRPr>
          </a:p>
        </p:txBody>
      </p:sp>
      <p:pic>
        <p:nvPicPr>
          <p:cNvPr id="890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1163" y="347663"/>
            <a:ext cx="6543675" cy="616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灯片编号占位符 1"/>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3FA052CA-8E78-428E-BC4F-58E725157732}" type="slidenum">
              <a:rPr lang="en-US" altLang="zh-CN" sz="2100">
                <a:solidFill>
                  <a:srgbClr val="0000FF"/>
                </a:solidFill>
              </a:rPr>
            </a:fld>
            <a:endParaRPr lang="en-US" altLang="zh-CN" sz="2100">
              <a:solidFill>
                <a:srgbClr val="0000FF"/>
              </a:solidFill>
            </a:endParaRPr>
          </a:p>
        </p:txBody>
      </p:sp>
      <p:pic>
        <p:nvPicPr>
          <p:cNvPr id="901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96114" y="420763"/>
            <a:ext cx="8128251" cy="2189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0214" y="3028488"/>
            <a:ext cx="8144151" cy="295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灯片编号占位符 1"/>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F7F1AB29-9263-4F8F-B007-D9AD7DD3FAEC}" type="slidenum">
              <a:rPr lang="en-US" altLang="zh-CN" sz="2100">
                <a:solidFill>
                  <a:srgbClr val="0000FF"/>
                </a:solidFill>
              </a:rPr>
            </a:fld>
            <a:endParaRPr lang="en-US" altLang="zh-CN" sz="2100">
              <a:solidFill>
                <a:srgbClr val="0000FF"/>
              </a:solidFill>
            </a:endParaRPr>
          </a:p>
        </p:txBody>
      </p:sp>
      <p:pic>
        <p:nvPicPr>
          <p:cNvPr id="9113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4012" y="866960"/>
            <a:ext cx="7988427" cy="3713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Text Box 4"/>
          <p:cNvSpPr txBox="1">
            <a:spLocks noChangeArrowheads="1"/>
          </p:cNvSpPr>
          <p:nvPr/>
        </p:nvSpPr>
        <p:spPr bwMode="auto">
          <a:xfrm>
            <a:off x="1119947" y="700142"/>
            <a:ext cx="7171574"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允许采用</a:t>
            </a:r>
            <a:r>
              <a:rPr lang="zh-CN" altLang="en-US" b="1" dirty="0">
                <a:solidFill>
                  <a:srgbClr val="FF0000"/>
                </a:solidFill>
              </a:rPr>
              <a:t>任一</a:t>
            </a:r>
            <a:r>
              <a:rPr lang="zh-CN" altLang="en-US" b="1" dirty="0"/>
              <a:t>适当的</a:t>
            </a:r>
            <a:r>
              <a:rPr lang="zh-CN" altLang="en-US" b="1" dirty="0">
                <a:solidFill>
                  <a:srgbClr val="FF0000"/>
                </a:solidFill>
              </a:rPr>
              <a:t>孔</a:t>
            </a:r>
            <a:r>
              <a:rPr lang="zh-CN" altLang="en-US" b="1" dirty="0"/>
              <a:t>、</a:t>
            </a:r>
            <a:r>
              <a:rPr lang="zh-CN" altLang="en-US" b="1" dirty="0">
                <a:solidFill>
                  <a:srgbClr val="FF0000"/>
                </a:solidFill>
              </a:rPr>
              <a:t>轴公差带</a:t>
            </a:r>
            <a:r>
              <a:rPr lang="zh-CN" altLang="en-US" b="1" dirty="0"/>
              <a:t>组成配合。 </a:t>
            </a:r>
            <a:endParaRPr lang="zh-CN" altLang="en-US" b="1" dirty="0"/>
          </a:p>
        </p:txBody>
      </p:sp>
      <p:sp>
        <p:nvSpPr>
          <p:cNvPr id="4" name="Text Box 10"/>
          <p:cNvSpPr txBox="1">
            <a:spLocks noChangeArrowheads="1"/>
          </p:cNvSpPr>
          <p:nvPr/>
        </p:nvSpPr>
        <p:spPr bwMode="auto">
          <a:xfrm>
            <a:off x="1119947" y="140657"/>
            <a:ext cx="3753074"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4.  </a:t>
            </a:r>
            <a:r>
              <a:rPr lang="zh-CN" altLang="en-US" b="1" dirty="0"/>
              <a:t>为满足特殊的需要</a:t>
            </a:r>
            <a:endParaRPr lang="zh-CN" altLang="en-US" b="1" dirty="0"/>
          </a:p>
        </p:txBody>
      </p:sp>
      <p:sp>
        <p:nvSpPr>
          <p:cNvPr id="5" name="圆角矩形 4">
            <a:hlinkClick r:id="rId1" action="ppaction://hlinksldjump"/>
          </p:cNvPr>
          <p:cNvSpPr/>
          <p:nvPr/>
        </p:nvSpPr>
        <p:spPr bwMode="auto">
          <a:xfrm>
            <a:off x="7653779" y="6251408"/>
            <a:ext cx="1346186" cy="421105"/>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vert="horz" wrap="square" lIns="74223" tIns="37111" rIns="74223" bIns="37111" numCol="1" rtlCol="0" anchor="t" anchorCtr="0" compatLnSpc="1"/>
          <a:lstStyle/>
          <a:p>
            <a:pPr defTabSz="742315"/>
            <a:r>
              <a:rPr kumimoji="1" lang="zh-CN" altLang="en-US"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pic>
        <p:nvPicPr>
          <p:cNvPr id="6"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8197" y="1577531"/>
            <a:ext cx="4087603" cy="3709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29"/>
          <p:cNvSpPr>
            <a:spLocks noChangeArrowheads="1"/>
          </p:cNvSpPr>
          <p:nvPr/>
        </p:nvSpPr>
        <p:spPr bwMode="auto">
          <a:xfrm rot="16200000">
            <a:off x="1158973" y="1510786"/>
            <a:ext cx="646698" cy="659874"/>
          </a:xfrm>
          <a:prstGeom prst="wedgeEllipseCallout">
            <a:avLst>
              <a:gd name="adj1" fmla="val -199689"/>
              <a:gd name="adj2" fmla="val 257244"/>
            </a:avLst>
          </a:prstGeom>
          <a:noFill/>
          <a:ln w="38100">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5777" tIns="47888" rIns="95777" bIns="47888"/>
          <a:lstStyle/>
          <a:p>
            <a:pPr algn="ctr" defTabSz="957580"/>
            <a:r>
              <a:rPr lang="zh-CN" altLang="en-US" sz="2600"/>
              <a:t>轴</a:t>
            </a:r>
            <a:endParaRPr lang="zh-CN" altLang="en-US" sz="2600"/>
          </a:p>
        </p:txBody>
      </p:sp>
      <p:sp>
        <p:nvSpPr>
          <p:cNvPr id="8" name="Rectangle 32"/>
          <p:cNvSpPr>
            <a:spLocks noChangeArrowheads="1"/>
          </p:cNvSpPr>
          <p:nvPr/>
        </p:nvSpPr>
        <p:spPr bwMode="auto">
          <a:xfrm>
            <a:off x="2312190" y="2884463"/>
            <a:ext cx="574432" cy="924928"/>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grpSp>
        <p:nvGrpSpPr>
          <p:cNvPr id="9" name="Group 19"/>
          <p:cNvGrpSpPr/>
          <p:nvPr/>
        </p:nvGrpSpPr>
        <p:grpSpPr bwMode="auto">
          <a:xfrm>
            <a:off x="3574417" y="2351601"/>
            <a:ext cx="4247161" cy="999298"/>
            <a:chOff x="2780" y="1009"/>
            <a:chExt cx="1914" cy="1006"/>
          </a:xfrm>
        </p:grpSpPr>
        <p:sp>
          <p:nvSpPr>
            <p:cNvPr id="10" name="Line 16"/>
            <p:cNvSpPr>
              <a:spLocks noChangeShapeType="1"/>
            </p:cNvSpPr>
            <p:nvPr/>
          </p:nvSpPr>
          <p:spPr bwMode="auto">
            <a:xfrm flipV="1">
              <a:off x="2780" y="1472"/>
              <a:ext cx="1446" cy="543"/>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7994" tIns="58997" rIns="117994" bIns="58997">
              <a:spAutoFit/>
            </a:bodyPr>
            <a:lstStyle/>
            <a:p>
              <a:endParaRPr lang="zh-CN" altLang="en-US"/>
            </a:p>
          </p:txBody>
        </p:sp>
        <p:sp>
          <p:nvSpPr>
            <p:cNvPr id="11" name="Line 17"/>
            <p:cNvSpPr>
              <a:spLocks noChangeShapeType="1"/>
            </p:cNvSpPr>
            <p:nvPr/>
          </p:nvSpPr>
          <p:spPr bwMode="auto">
            <a:xfrm>
              <a:off x="4264" y="1472"/>
              <a:ext cx="384" cy="0"/>
            </a:xfrm>
            <a:prstGeom prst="line">
              <a:avLst/>
            </a:prstGeom>
            <a:noFill/>
            <a:ln w="28575">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p>
              <a:endParaRPr lang="zh-CN" altLang="en-US"/>
            </a:p>
          </p:txBody>
        </p:sp>
        <p:sp>
          <p:nvSpPr>
            <p:cNvPr id="12" name="Text Box 18"/>
            <p:cNvSpPr txBox="1">
              <a:spLocks noChangeArrowheads="1"/>
            </p:cNvSpPr>
            <p:nvPr/>
          </p:nvSpPr>
          <p:spPr bwMode="auto">
            <a:xfrm>
              <a:off x="4134" y="1009"/>
              <a:ext cx="56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600" b="1" dirty="0">
                  <a:solidFill>
                    <a:srgbClr val="FF0000"/>
                  </a:solidFill>
                </a:rPr>
                <a:t>基孔制</a:t>
              </a:r>
              <a:endParaRPr lang="zh-CN" altLang="en-US" sz="2600" b="1" dirty="0">
                <a:solidFill>
                  <a:srgbClr val="FF0000"/>
                </a:solidFill>
              </a:endParaRPr>
            </a:p>
          </p:txBody>
        </p:sp>
      </p:grpSp>
      <p:sp>
        <p:nvSpPr>
          <p:cNvPr id="13" name="Rectangle 20"/>
          <p:cNvSpPr>
            <a:spLocks noChangeArrowheads="1"/>
          </p:cNvSpPr>
          <p:nvPr/>
        </p:nvSpPr>
        <p:spPr bwMode="auto">
          <a:xfrm>
            <a:off x="3509730" y="2884463"/>
            <a:ext cx="395520" cy="791827"/>
          </a:xfrm>
          <a:prstGeom prst="rect">
            <a:avLst/>
          </a:prstGeom>
          <a:noFill/>
          <a:ln w="38100">
            <a:solidFill>
              <a:srgbClr val="FF0000"/>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14" name="AutoShape 31"/>
          <p:cNvSpPr/>
          <p:nvPr/>
        </p:nvSpPr>
        <p:spPr bwMode="auto">
          <a:xfrm>
            <a:off x="7048947" y="4719780"/>
            <a:ext cx="980104" cy="453171"/>
          </a:xfrm>
          <a:prstGeom prst="borderCallout1">
            <a:avLst>
              <a:gd name="adj1" fmla="val 18750"/>
              <a:gd name="adj2" fmla="val -6384"/>
              <a:gd name="adj3" fmla="val -50446"/>
              <a:gd name="adj4" fmla="val -132321"/>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lstStyle/>
          <a:p>
            <a:pPr algn="ctr" defTabSz="957580"/>
            <a:r>
              <a:rPr lang="zh-CN" altLang="en-US" b="1" dirty="0"/>
              <a:t>轴承盖</a:t>
            </a:r>
            <a:endParaRPr lang="zh-CN" altLang="en-US" b="1" dirty="0"/>
          </a:p>
        </p:txBody>
      </p:sp>
      <p:sp>
        <p:nvSpPr>
          <p:cNvPr id="15" name="AutoShape 30"/>
          <p:cNvSpPr>
            <a:spLocks noChangeArrowheads="1"/>
          </p:cNvSpPr>
          <p:nvPr/>
        </p:nvSpPr>
        <p:spPr bwMode="auto">
          <a:xfrm>
            <a:off x="7718687" y="3146650"/>
            <a:ext cx="721657" cy="1224965"/>
          </a:xfrm>
          <a:prstGeom prst="wedgeEllipseCallout">
            <a:avLst>
              <a:gd name="adj1" fmla="val -425058"/>
              <a:gd name="adj2" fmla="val 53479"/>
            </a:avLst>
          </a:prstGeom>
          <a:noFill/>
          <a:ln w="38100">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lstStyle/>
          <a:p>
            <a:pPr algn="ctr" defTabSz="957580"/>
            <a:r>
              <a:rPr lang="zh-CN" altLang="en-US" b="1" dirty="0"/>
              <a:t>外壳孔</a:t>
            </a:r>
            <a:endParaRPr lang="zh-CN" altLang="en-US" b="1" dirty="0"/>
          </a:p>
        </p:txBody>
      </p:sp>
      <p:sp>
        <p:nvSpPr>
          <p:cNvPr id="16" name="AutoShape 28"/>
          <p:cNvSpPr>
            <a:spLocks noChangeArrowheads="1"/>
          </p:cNvSpPr>
          <p:nvPr/>
        </p:nvSpPr>
        <p:spPr bwMode="auto">
          <a:xfrm>
            <a:off x="7436073" y="1636437"/>
            <a:ext cx="859677" cy="668253"/>
          </a:xfrm>
          <a:prstGeom prst="wedgeRectCallout">
            <a:avLst>
              <a:gd name="adj1" fmla="val -316043"/>
              <a:gd name="adj2" fmla="val 91635"/>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lstStyle/>
          <a:p>
            <a:pPr algn="ctr" defTabSz="957580"/>
            <a:r>
              <a:rPr lang="zh-CN" altLang="en-US" b="1" dirty="0" smtClean="0"/>
              <a:t>滚动</a:t>
            </a:r>
            <a:endParaRPr lang="en-US" altLang="zh-CN" b="1" dirty="0" smtClean="0"/>
          </a:p>
          <a:p>
            <a:pPr algn="ctr" defTabSz="957580"/>
            <a:r>
              <a:rPr lang="zh-CN" altLang="en-US" b="1" dirty="0" smtClean="0"/>
              <a:t>轴承</a:t>
            </a:r>
            <a:endParaRPr lang="zh-CN" altLang="en-US" b="1" dirty="0"/>
          </a:p>
        </p:txBody>
      </p:sp>
      <p:sp>
        <p:nvSpPr>
          <p:cNvPr id="17" name="Rectangle 20"/>
          <p:cNvSpPr>
            <a:spLocks noChangeArrowheads="1"/>
          </p:cNvSpPr>
          <p:nvPr/>
        </p:nvSpPr>
        <p:spPr bwMode="auto">
          <a:xfrm>
            <a:off x="5875611" y="2815531"/>
            <a:ext cx="481104" cy="948364"/>
          </a:xfrm>
          <a:prstGeom prst="rect">
            <a:avLst/>
          </a:prstGeom>
          <a:noFill/>
          <a:ln w="57150">
            <a:solidFill>
              <a:schemeClr val="accent1"/>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sp>
        <p:nvSpPr>
          <p:cNvPr id="18" name="Rectangle 20"/>
          <p:cNvSpPr>
            <a:spLocks noChangeArrowheads="1"/>
          </p:cNvSpPr>
          <p:nvPr/>
        </p:nvSpPr>
        <p:spPr bwMode="auto">
          <a:xfrm>
            <a:off x="3956012" y="2720281"/>
            <a:ext cx="520738" cy="948364"/>
          </a:xfrm>
          <a:prstGeom prst="rect">
            <a:avLst/>
          </a:prstGeom>
          <a:noFill/>
          <a:ln w="57150">
            <a:solidFill>
              <a:schemeClr val="accent1"/>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4223" tIns="37111" rIns="74223" bIns="37111" anchor="ctr"/>
          <a:lstStyle/>
          <a:p>
            <a:endParaRPr lang="zh-CN" altLang="en-US"/>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748856"/>
            <a:ext cx="13811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a:xfrm>
            <a:off x="745354" y="5464468"/>
            <a:ext cx="7430980" cy="707886"/>
          </a:xfrm>
          <a:prstGeom prst="rect">
            <a:avLst/>
          </a:prstGeom>
        </p:spPr>
        <p:txBody>
          <a:bodyPr wrap="square">
            <a:spAutoFit/>
          </a:bodyPr>
          <a:lstStyle/>
          <a:p>
            <a:r>
              <a:rPr lang="zh-CN" altLang="en-US" dirty="0" smtClean="0"/>
              <a:t>         例如</a:t>
            </a:r>
            <a:r>
              <a:rPr lang="zh-CN" altLang="en-US" dirty="0"/>
              <a:t>图</a:t>
            </a:r>
            <a:r>
              <a:rPr lang="en-US" altLang="zh-CN" dirty="0"/>
              <a:t>3. 16 </a:t>
            </a:r>
            <a:r>
              <a:rPr lang="zh-CN" altLang="en-US" dirty="0"/>
              <a:t>中</a:t>
            </a:r>
            <a:r>
              <a:rPr lang="en-US" altLang="zh-CN" dirty="0"/>
              <a:t>, </a:t>
            </a:r>
            <a:r>
              <a:rPr lang="zh-CN" altLang="en-US" dirty="0"/>
              <a:t>轴承端盖与外壳孔的配合</a:t>
            </a:r>
            <a:r>
              <a:rPr lang="zh-CN" altLang="en-US" dirty="0" smtClean="0"/>
              <a:t>为</a:t>
            </a:r>
            <a:r>
              <a:rPr lang="el-GR" altLang="zh-CN" b="1" i="1" dirty="0">
                <a:solidFill>
                  <a:schemeClr val="accent1">
                    <a:lumMod val="75000"/>
                  </a:schemeClr>
                </a:solidFill>
                <a:latin typeface="Times New Roman" panose="02020603050405020304"/>
                <a:cs typeface="Times New Roman" panose="02020603050405020304"/>
              </a:rPr>
              <a:t>ϕ </a:t>
            </a:r>
            <a:r>
              <a:rPr lang="en-US" altLang="zh-CN" dirty="0" smtClean="0">
                <a:solidFill>
                  <a:schemeClr val="accent1">
                    <a:lumMod val="75000"/>
                  </a:schemeClr>
                </a:solidFill>
              </a:rPr>
              <a:t>90</a:t>
            </a:r>
            <a:r>
              <a:rPr lang="el-GR" altLang="zh-CN" b="1" i="1" dirty="0" smtClean="0">
                <a:solidFill>
                  <a:schemeClr val="accent1">
                    <a:lumMod val="75000"/>
                  </a:schemeClr>
                </a:solidFill>
                <a:latin typeface="Times New Roman" panose="02020603050405020304"/>
                <a:cs typeface="Times New Roman" panose="02020603050405020304"/>
              </a:rPr>
              <a:t> </a:t>
            </a:r>
            <a:r>
              <a:rPr lang="en-US" altLang="zh-CN" dirty="0" smtClean="0">
                <a:solidFill>
                  <a:schemeClr val="accent1">
                    <a:lumMod val="75000"/>
                  </a:schemeClr>
                </a:solidFill>
              </a:rPr>
              <a:t>J7</a:t>
            </a:r>
            <a:r>
              <a:rPr lang="en-US" altLang="zh-CN" dirty="0">
                <a:solidFill>
                  <a:schemeClr val="accent1">
                    <a:lumMod val="75000"/>
                  </a:schemeClr>
                </a:solidFill>
              </a:rPr>
              <a:t>/ f9,</a:t>
            </a:r>
            <a:r>
              <a:rPr lang="zh-CN" altLang="en-US" dirty="0"/>
              <a:t>隔圈孔与轴颈的配合</a:t>
            </a:r>
            <a:r>
              <a:rPr lang="zh-CN" altLang="en-US" dirty="0" smtClean="0"/>
              <a:t>为</a:t>
            </a:r>
            <a:r>
              <a:rPr lang="el-GR" altLang="zh-CN" b="1" i="1" dirty="0">
                <a:solidFill>
                  <a:schemeClr val="accent5">
                    <a:lumMod val="50000"/>
                  </a:schemeClr>
                </a:solidFill>
                <a:latin typeface="Times New Roman" panose="02020603050405020304"/>
                <a:cs typeface="Times New Roman" panose="02020603050405020304"/>
              </a:rPr>
              <a:t>ϕ </a:t>
            </a:r>
            <a:r>
              <a:rPr lang="en-US" altLang="zh-CN" dirty="0" smtClean="0">
                <a:solidFill>
                  <a:schemeClr val="accent5">
                    <a:lumMod val="50000"/>
                  </a:schemeClr>
                </a:solidFill>
              </a:rPr>
              <a:t>40D9</a:t>
            </a:r>
            <a:r>
              <a:rPr lang="en-US" altLang="zh-CN" dirty="0">
                <a:solidFill>
                  <a:schemeClr val="accent5">
                    <a:lumMod val="50000"/>
                  </a:schemeClr>
                </a:solidFill>
              </a:rPr>
              <a:t>/ k6</a:t>
            </a:r>
            <a:r>
              <a:rPr lang="zh-CN" altLang="en-US" dirty="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
                                        </p:tgtEl>
                                        <p:attrNameLst>
                                          <p:attrName>style.visibility</p:attrName>
                                        </p:attrNameLst>
                                      </p:cBhvr>
                                      <p:to>
                                        <p:strVal val="visible"/>
                                      </p:to>
                                    </p:set>
                                    <p:animEffect transition="in" filter="wipe(left)">
                                      <p:cBhvr>
                                        <p:cTn id="12" dur="3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0" fill="hold"/>
                                        <p:tgtEl>
                                          <p:spTgt spid="6"/>
                                        </p:tgtEl>
                                        <p:attrNameLst>
                                          <p:attrName>ppt_x</p:attrName>
                                        </p:attrNameLst>
                                      </p:cBhvr>
                                      <p:tavLst>
                                        <p:tav tm="0">
                                          <p:val>
                                            <p:strVal val="1+#ppt_w/2"/>
                                          </p:val>
                                        </p:tav>
                                        <p:tav tm="100000">
                                          <p:val>
                                            <p:strVal val="#ppt_x"/>
                                          </p:val>
                                        </p:tav>
                                      </p:tavLst>
                                    </p:anim>
                                    <p:anim calcmode="lin" valueType="num">
                                      <p:cBhvr additive="base">
                                        <p:cTn id="18" dur="3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2"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ppt_w/2"/>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ppt_w/2"/>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up)">
                                      <p:cBhvr>
                                        <p:cTn id="47" dur="20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7" presetClass="entr" presetSubtype="1"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100000">
                                          <p:val>
                                            <p:strVal val="#ppt_x"/>
                                          </p:val>
                                        </p:tav>
                                      </p:tavLst>
                                    </p:anim>
                                    <p:anim calcmode="lin" valueType="num">
                                      <p:cBhvr>
                                        <p:cTn id="58" dur="500" fill="hold"/>
                                        <p:tgtEl>
                                          <p:spTgt spid="13"/>
                                        </p:tgtEl>
                                        <p:attrNameLst>
                                          <p:attrName>ppt_y</p:attrName>
                                        </p:attrNameLst>
                                      </p:cBhvr>
                                      <p:tavLst>
                                        <p:tav tm="0">
                                          <p:val>
                                            <p:strVal val="#ppt_y-#ppt_h/2"/>
                                          </p:val>
                                        </p:tav>
                                        <p:tav tm="100000">
                                          <p:val>
                                            <p:strVal val="#ppt_y"/>
                                          </p:val>
                                        </p:tav>
                                      </p:tavLst>
                                    </p:anim>
                                    <p:anim calcmode="lin" valueType="num">
                                      <p:cBhvr>
                                        <p:cTn id="59" dur="500" fill="hold"/>
                                        <p:tgtEl>
                                          <p:spTgt spid="13"/>
                                        </p:tgtEl>
                                        <p:attrNameLst>
                                          <p:attrName>ppt_w</p:attrName>
                                        </p:attrNameLst>
                                      </p:cBhvr>
                                      <p:tavLst>
                                        <p:tav tm="0">
                                          <p:val>
                                            <p:strVal val="#ppt_w"/>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childTnLst>
                    </p:cTn>
                  </p:par>
                  <p:par>
                    <p:cTn id="71" fill="hold">
                      <p:stCondLst>
                        <p:cond delay="indefinite"/>
                      </p:stCondLst>
                      <p:childTnLst>
                        <p:par>
                          <p:cTn id="72" fill="hold">
                            <p:stCondLst>
                              <p:cond delay="0"/>
                            </p:stCondLst>
                            <p:childTnLst>
                              <p:par>
                                <p:cTn id="73" presetID="17" presetClass="entr" presetSubtype="1"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ppt_h/2"/>
                                          </p:val>
                                        </p:tav>
                                        <p:tav tm="100000">
                                          <p:val>
                                            <p:strVal val="#ppt_y"/>
                                          </p:val>
                                        </p:tav>
                                      </p:tavLst>
                                    </p:anim>
                                    <p:anim calcmode="lin" valueType="num">
                                      <p:cBhvr>
                                        <p:cTn id="77" dur="500" fill="hold"/>
                                        <p:tgtEl>
                                          <p:spTgt spid="17"/>
                                        </p:tgtEl>
                                        <p:attrNameLst>
                                          <p:attrName>ppt_w</p:attrName>
                                        </p:attrNameLst>
                                      </p:cBhvr>
                                      <p:tavLst>
                                        <p:tav tm="0">
                                          <p:val>
                                            <p:strVal val="#ppt_w"/>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7" presetClass="entr" presetSubtype="1" fill="hold" grpId="0" nodeType="click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ppt_x</p:attrName>
                                        </p:attrNameLst>
                                      </p:cBhvr>
                                      <p:tavLst>
                                        <p:tav tm="0">
                                          <p:val>
                                            <p:strVal val="#ppt_x"/>
                                          </p:val>
                                        </p:tav>
                                        <p:tav tm="100000">
                                          <p:val>
                                            <p:strVal val="#ppt_x"/>
                                          </p:val>
                                        </p:tav>
                                      </p:tavLst>
                                    </p:anim>
                                    <p:anim calcmode="lin" valueType="num">
                                      <p:cBhvr>
                                        <p:cTn id="84" dur="500" fill="hold"/>
                                        <p:tgtEl>
                                          <p:spTgt spid="18"/>
                                        </p:tgtEl>
                                        <p:attrNameLst>
                                          <p:attrName>ppt_y</p:attrName>
                                        </p:attrNameLst>
                                      </p:cBhvr>
                                      <p:tavLst>
                                        <p:tav tm="0">
                                          <p:val>
                                            <p:strVal val="#ppt_y-#ppt_h/2"/>
                                          </p:val>
                                        </p:tav>
                                        <p:tav tm="100000">
                                          <p:val>
                                            <p:strVal val="#ppt_y"/>
                                          </p:val>
                                        </p:tav>
                                      </p:tavLst>
                                    </p:anim>
                                    <p:anim calcmode="lin" valueType="num">
                                      <p:cBhvr>
                                        <p:cTn id="85" dur="500" fill="hold"/>
                                        <p:tgtEl>
                                          <p:spTgt spid="18"/>
                                        </p:tgtEl>
                                        <p:attrNameLst>
                                          <p:attrName>ppt_w</p:attrName>
                                        </p:attrNameLst>
                                      </p:cBhvr>
                                      <p:tavLst>
                                        <p:tav tm="0">
                                          <p:val>
                                            <p:strVal val="#ppt_w"/>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7" grpId="0" animBg="1" autoUpdateAnimBg="0"/>
      <p:bldP spid="8" grpId="0" animBg="1"/>
      <p:bldP spid="13" grpId="0" animBg="1"/>
      <p:bldP spid="14" grpId="0" animBg="1" autoUpdateAnimBg="0"/>
      <p:bldP spid="15" grpId="0" animBg="1" autoUpdateAnimBg="0"/>
      <p:bldP spid="16" grpId="0" animBg="1" autoUpdateAnimBg="0"/>
      <p:bldP spid="17" grpId="0" animBg="1"/>
      <p:bldP spid="1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灯片编号占位符 1"/>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0B5DFD64-52D3-4955-9DFF-02654064FAAF}" type="slidenum">
              <a:rPr lang="en-US" altLang="zh-CN" sz="2100">
                <a:solidFill>
                  <a:srgbClr val="0000FF"/>
                </a:solidFill>
              </a:rPr>
            </a:fld>
            <a:endParaRPr lang="en-US" altLang="zh-CN" sz="2100">
              <a:solidFill>
                <a:srgbClr val="0000FF"/>
              </a:solidFill>
            </a:endParaRPr>
          </a:p>
        </p:txBody>
      </p:sp>
      <p:pic>
        <p:nvPicPr>
          <p:cNvPr id="9216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55206" y="684367"/>
            <a:ext cx="7898207" cy="5308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1A53F5DB-03B9-477D-BD4A-20B0514A5CE0}" type="slidenum">
              <a:rPr lang="en-US" altLang="zh-CN" sz="2100">
                <a:solidFill>
                  <a:srgbClr val="0000FF"/>
                </a:solidFill>
              </a:rPr>
            </a:fld>
            <a:endParaRPr lang="en-US" altLang="zh-CN" sz="2100">
              <a:solidFill>
                <a:srgbClr val="0000FF"/>
              </a:solidFill>
            </a:endParaRPr>
          </a:p>
        </p:txBody>
      </p:sp>
      <p:pic>
        <p:nvPicPr>
          <p:cNvPr id="931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6935" y="1149428"/>
            <a:ext cx="7788607" cy="473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9D07191F-408D-4137-9F8C-4D5B84190B16}" type="slidenum">
              <a:rPr lang="en-US" altLang="zh-CN" sz="2100">
                <a:solidFill>
                  <a:srgbClr val="0000FF"/>
                </a:solidFill>
              </a:rPr>
            </a:fld>
            <a:endParaRPr lang="en-US" altLang="zh-CN" sz="2100">
              <a:solidFill>
                <a:srgbClr val="0000FF"/>
              </a:solidFill>
            </a:endParaRPr>
          </a:p>
        </p:txBody>
      </p:sp>
      <p:pic>
        <p:nvPicPr>
          <p:cNvPr id="942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8545" y="1190857"/>
            <a:ext cx="8360359" cy="3647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矩形 2"/>
          <p:cNvSpPr/>
          <p:nvPr/>
        </p:nvSpPr>
        <p:spPr>
          <a:xfrm>
            <a:off x="1167519" y="742971"/>
            <a:ext cx="7096216" cy="1919940"/>
          </a:xfrm>
          <a:prstGeom prst="rect">
            <a:avLst/>
          </a:prstGeom>
        </p:spPr>
        <p:txBody>
          <a:bodyPr wrap="square" lIns="42574" tIns="21287" rIns="42574" bIns="21287">
            <a:spAutoFit/>
          </a:bodyPr>
          <a:lstStyle/>
          <a:p>
            <a:pPr algn="l"/>
            <a:r>
              <a:rPr lang="zh-CN" altLang="en-US" sz="1500" b="1" dirty="0"/>
              <a:t>                                          习      题     三</a:t>
            </a:r>
            <a:endParaRPr lang="zh-CN" altLang="en-US" sz="1500" b="1" dirty="0"/>
          </a:p>
          <a:p>
            <a:pPr algn="l"/>
            <a:r>
              <a:rPr lang="zh-CN" altLang="en-US" sz="1500" b="1" dirty="0"/>
              <a:t>        一、思 考 题</a:t>
            </a:r>
            <a:endParaRPr lang="zh-CN" altLang="en-US" sz="1500" b="1" dirty="0"/>
          </a:p>
          <a:p>
            <a:pPr algn="l"/>
            <a:r>
              <a:rPr lang="en-US" altLang="zh-CN" sz="1500" b="1" dirty="0"/>
              <a:t>        1. </a:t>
            </a:r>
            <a:r>
              <a:rPr lang="zh-CN" altLang="en-US" sz="1500" b="1" dirty="0"/>
              <a:t>对孔、轴结合的使用要求有哪些</a:t>
            </a:r>
            <a:r>
              <a:rPr lang="en-US" altLang="zh-CN" sz="1500" b="1" dirty="0"/>
              <a:t>? </a:t>
            </a:r>
            <a:r>
              <a:rPr lang="zh-CN" altLang="en-US" sz="1500" b="1" dirty="0"/>
              <a:t>为什么要制订</a:t>
            </a:r>
            <a:r>
              <a:rPr lang="en-US" altLang="zh-CN" sz="1500" b="1" dirty="0"/>
              <a:t>《</a:t>
            </a:r>
            <a:r>
              <a:rPr lang="zh-CN" altLang="en-US" sz="1500" b="1" dirty="0"/>
              <a:t>极限与配合</a:t>
            </a:r>
            <a:r>
              <a:rPr lang="en-US" altLang="zh-CN" sz="1500" b="1" dirty="0"/>
              <a:t>》</a:t>
            </a:r>
            <a:r>
              <a:rPr lang="zh-CN" altLang="en-US" sz="1500" b="1" dirty="0"/>
              <a:t>标准</a:t>
            </a:r>
            <a:r>
              <a:rPr lang="en-US" altLang="zh-CN" sz="1500" b="1" dirty="0"/>
              <a:t>? </a:t>
            </a:r>
            <a:r>
              <a:rPr lang="zh-CN" altLang="en-US" sz="1500" b="1" dirty="0"/>
              <a:t>其标准的基本结构如何</a:t>
            </a:r>
            <a:r>
              <a:rPr lang="en-US" altLang="zh-CN" sz="1500" b="1" dirty="0"/>
              <a:t>?</a:t>
            </a:r>
            <a:endParaRPr lang="en-US" altLang="zh-CN" sz="1500" b="1" dirty="0"/>
          </a:p>
          <a:p>
            <a:pPr algn="l"/>
            <a:r>
              <a:rPr lang="en-US" altLang="zh-CN" sz="1500" b="1" dirty="0"/>
              <a:t>        2. </a:t>
            </a:r>
            <a:r>
              <a:rPr lang="zh-CN" altLang="en-US" sz="1500" b="1" dirty="0"/>
              <a:t>什么是公差等级系数</a:t>
            </a:r>
            <a:r>
              <a:rPr lang="en-US" altLang="zh-CN" sz="1500" b="1" dirty="0"/>
              <a:t>a? </a:t>
            </a:r>
            <a:r>
              <a:rPr lang="zh-CN" altLang="en-US" sz="1500" b="1" dirty="0"/>
              <a:t>如何判断某一尺寸公差等级的高低</a:t>
            </a:r>
            <a:r>
              <a:rPr lang="en-US" altLang="zh-CN" sz="1500" b="1" dirty="0"/>
              <a:t>?</a:t>
            </a:r>
            <a:endParaRPr lang="en-US" altLang="zh-CN" sz="1500" b="1" dirty="0"/>
          </a:p>
          <a:p>
            <a:pPr algn="l"/>
            <a:r>
              <a:rPr lang="en-US" altLang="zh-CN" sz="1500" b="1" dirty="0"/>
              <a:t>        3. </a:t>
            </a:r>
            <a:r>
              <a:rPr lang="zh-CN" altLang="en-US" sz="1500" b="1" dirty="0"/>
              <a:t>什么是标准公差因子</a:t>
            </a:r>
            <a:r>
              <a:rPr lang="en-US" altLang="zh-CN" sz="1500" b="1" dirty="0"/>
              <a:t>(</a:t>
            </a:r>
            <a:r>
              <a:rPr lang="zh-CN" altLang="en-US" sz="1500" b="1" dirty="0"/>
              <a:t>公差单位</a:t>
            </a:r>
            <a:r>
              <a:rPr lang="en-US" altLang="zh-CN" sz="1500" b="1" dirty="0"/>
              <a:t>) </a:t>
            </a:r>
            <a:r>
              <a:rPr lang="en-US" altLang="zh-CN" sz="1500" b="1" i="1" dirty="0"/>
              <a:t>i</a:t>
            </a:r>
            <a:r>
              <a:rPr lang="en-US" altLang="zh-CN" sz="1500" b="1" dirty="0"/>
              <a:t>? </a:t>
            </a:r>
            <a:r>
              <a:rPr lang="zh-CN" altLang="en-US" sz="1500" b="1" dirty="0"/>
              <a:t>在公称尺寸小于等于</a:t>
            </a:r>
            <a:r>
              <a:rPr lang="en-US" altLang="zh-CN" sz="1500" b="1" dirty="0"/>
              <a:t>500 mm,IT6 ~ IT18 </a:t>
            </a:r>
            <a:r>
              <a:rPr lang="zh-CN" altLang="en-US" sz="1500" b="1" dirty="0"/>
              <a:t>的标准公差因子是如何规定的</a:t>
            </a:r>
            <a:r>
              <a:rPr lang="en-US" altLang="zh-CN" sz="1500" b="1" dirty="0"/>
              <a:t>?</a:t>
            </a:r>
            <a:endParaRPr lang="en-US" altLang="zh-CN" sz="1500" b="1" dirty="0"/>
          </a:p>
          <a:p>
            <a:pPr algn="l"/>
            <a:r>
              <a:rPr lang="en-US" altLang="zh-CN" sz="1500" b="1" dirty="0"/>
              <a:t>        4. </a:t>
            </a:r>
            <a:r>
              <a:rPr lang="zh-CN" altLang="en-US" sz="1500" b="1" dirty="0"/>
              <a:t>什么是标准公差</a:t>
            </a:r>
            <a:r>
              <a:rPr lang="en-US" altLang="zh-CN" sz="1500" b="1" dirty="0"/>
              <a:t>? </a:t>
            </a:r>
            <a:r>
              <a:rPr lang="zh-CN" altLang="en-US" sz="1500" b="1" dirty="0"/>
              <a:t>国家标准规定了多少个标准公差等级</a:t>
            </a:r>
            <a:r>
              <a:rPr lang="en-US" altLang="zh-CN" sz="1500" b="1" dirty="0"/>
              <a:t>?</a:t>
            </a:r>
            <a:endParaRPr lang="zh-CN" altLang="en-US" sz="1500" b="1" dirty="0"/>
          </a:p>
        </p:txBody>
      </p:sp>
      <mc:AlternateContent xmlns:mc="http://schemas.openxmlformats.org/markup-compatibility/2006">
        <mc:Choice xmlns:a14="http://schemas.microsoft.com/office/drawing/2010/main" Requires="a14">
          <p:sp>
            <p:nvSpPr>
              <p:cNvPr id="4" name="矩形 3"/>
              <p:cNvSpPr/>
              <p:nvPr/>
            </p:nvSpPr>
            <p:spPr>
              <a:xfrm>
                <a:off x="1167519" y="2694711"/>
                <a:ext cx="7655285" cy="2154436"/>
              </a:xfrm>
              <a:prstGeom prst="rect">
                <a:avLst/>
              </a:prstGeom>
            </p:spPr>
            <p:txBody>
              <a:bodyPr wrap="square" lIns="42574" tIns="21287" rIns="42574" bIns="21287">
                <a:spAutoFit/>
              </a:bodyPr>
              <a:lstStyle/>
              <a:p>
                <a:pPr algn="l"/>
                <a:r>
                  <a:rPr lang="en-US" altLang="zh-CN" sz="1500" b="1" dirty="0"/>
                  <a:t>         5. </a:t>
                </a:r>
                <a:r>
                  <a:rPr lang="zh-CN" altLang="en-US" sz="1500" b="1" dirty="0"/>
                  <a:t>试分析尺寸分段的必要性和可能性。在国家标准中按什么规律进行尺寸分段</a:t>
                </a:r>
                <a:r>
                  <a:rPr lang="en-US" altLang="zh-CN" sz="1500" b="1" dirty="0"/>
                  <a:t>? </a:t>
                </a:r>
                <a:r>
                  <a:rPr lang="zh-CN" altLang="en-US" sz="1500" b="1" dirty="0"/>
                  <a:t>在</a:t>
                </a:r>
                <a14:m>
                  <m:oMath xmlns:m="http://schemas.openxmlformats.org/officeDocument/2006/math">
                    <m:sSub>
                      <m:sSubPr>
                        <m:ctrlPr>
                          <a:rPr lang="en-US" altLang="zh-CN" sz="1500" b="1" i="1">
                            <a:latin typeface="Cambria Math"/>
                          </a:rPr>
                        </m:ctrlPr>
                      </m:sSubPr>
                      <m:e>
                        <m:r>
                          <a:rPr lang="en-US" altLang="zh-CN" sz="1500" b="1" i="1">
                            <a:latin typeface="Cambria Math"/>
                          </a:rPr>
                          <m:t>𝑫</m:t>
                        </m:r>
                      </m:e>
                      <m:sub>
                        <m:r>
                          <a:rPr lang="en-US" altLang="zh-CN" sz="1500" b="1">
                            <a:latin typeface="Cambria Math"/>
                          </a:rPr>
                          <m:t>𝐧</m:t>
                        </m:r>
                      </m:sub>
                    </m:sSub>
                  </m:oMath>
                </a14:m>
                <a:r>
                  <a:rPr lang="en-US" altLang="zh-CN" sz="1500" b="1" dirty="0"/>
                  <a:t> ~ </a:t>
                </a:r>
                <a14:m>
                  <m:oMath xmlns:m="http://schemas.openxmlformats.org/officeDocument/2006/math">
                    <m:sSub>
                      <m:sSubPr>
                        <m:ctrlPr>
                          <a:rPr lang="en-US" altLang="zh-CN" sz="1500" b="1" i="1">
                            <a:latin typeface="Cambria Math"/>
                          </a:rPr>
                        </m:ctrlPr>
                      </m:sSubPr>
                      <m:e>
                        <m:r>
                          <a:rPr lang="en-US" altLang="zh-CN" sz="1500" b="1" i="1">
                            <a:latin typeface="Cambria Math"/>
                          </a:rPr>
                          <m:t>𝑫</m:t>
                        </m:r>
                      </m:e>
                      <m:sub>
                        <m:r>
                          <a:rPr lang="en-US" altLang="zh-CN" sz="1500" b="1">
                            <a:latin typeface="Cambria Math"/>
                          </a:rPr>
                          <m:t>𝐧</m:t>
                        </m:r>
                        <m:r>
                          <a:rPr lang="en-US" altLang="zh-CN" sz="1500" b="1" i="1">
                            <a:latin typeface="Cambria Math"/>
                          </a:rPr>
                          <m:t>+</m:t>
                        </m:r>
                        <m:r>
                          <a:rPr lang="en-US" altLang="zh-CN" sz="1500" b="1" i="1">
                            <a:latin typeface="Cambria Math"/>
                          </a:rPr>
                          <m:t>𝟏</m:t>
                        </m:r>
                      </m:sub>
                    </m:sSub>
                  </m:oMath>
                </a14:m>
                <a:r>
                  <a:rPr lang="en-US" altLang="zh-CN" sz="1500" b="1" dirty="0"/>
                  <a:t> </a:t>
                </a:r>
                <a:r>
                  <a:rPr lang="zh-CN" altLang="en-US" sz="1500" b="1" dirty="0"/>
                  <a:t>尺寸段中</a:t>
                </a:r>
                <a:r>
                  <a:rPr lang="en-US" altLang="zh-CN" sz="1500" b="1" dirty="0"/>
                  <a:t>,</a:t>
                </a:r>
                <a:r>
                  <a:rPr lang="zh-CN" altLang="en-US" sz="1500" b="1" dirty="0"/>
                  <a:t>计算尺寸</a:t>
                </a:r>
                <a:r>
                  <a:rPr lang="en-US" altLang="zh-CN" sz="1500" b="1" i="1" dirty="0"/>
                  <a:t>D</a:t>
                </a:r>
                <a:r>
                  <a:rPr lang="en-US" altLang="zh-CN" sz="1500" b="1" dirty="0"/>
                  <a:t> </a:t>
                </a:r>
                <a:r>
                  <a:rPr lang="zh-CN" altLang="en-US" sz="1500" b="1" dirty="0"/>
                  <a:t>值如何规定</a:t>
                </a:r>
                <a:r>
                  <a:rPr lang="en-US" altLang="zh-CN" sz="1500" b="1" dirty="0"/>
                  <a:t>?</a:t>
                </a:r>
              </a:p>
              <a:p>
                <a:pPr algn="l"/>
                <a:r>
                  <a:rPr lang="en-US" altLang="zh-CN" sz="1500" b="1" dirty="0"/>
                  <a:t>         6. </a:t>
                </a:r>
                <a:r>
                  <a:rPr lang="zh-CN" altLang="en-US" sz="1500" b="1" dirty="0"/>
                  <a:t>什么</a:t>
                </a:r>
                <a:r>
                  <a:rPr lang="zh-CN" altLang="en-US" sz="1500" b="1" dirty="0" smtClean="0"/>
                  <a:t>是</a:t>
                </a:r>
                <a:r>
                  <a:rPr lang="en-US" altLang="zh-CN" sz="1500" b="1" dirty="0" smtClean="0"/>
                  <a:t>ISO</a:t>
                </a:r>
                <a:r>
                  <a:rPr lang="zh-CN" altLang="en-US" sz="1500" b="1" dirty="0" smtClean="0"/>
                  <a:t>基本偏差</a:t>
                </a:r>
                <a:r>
                  <a:rPr lang="en-US" altLang="zh-CN" sz="1500" b="1" dirty="0"/>
                  <a:t>? </a:t>
                </a:r>
                <a:r>
                  <a:rPr lang="zh-CN" altLang="en-US" sz="1500" b="1" dirty="0"/>
                  <a:t>为什么要规定基本偏差</a:t>
                </a:r>
                <a:r>
                  <a:rPr lang="en-US" altLang="zh-CN" sz="1500" b="1" dirty="0"/>
                  <a:t>? </a:t>
                </a:r>
                <a:r>
                  <a:rPr lang="zh-CN" altLang="en-US" sz="1500" b="1" dirty="0"/>
                  <a:t>轴和孔的基本偏差是如何确定的</a:t>
                </a:r>
                <a:r>
                  <a:rPr lang="en-US" altLang="zh-CN" sz="1500" b="1" dirty="0"/>
                  <a:t>?</a:t>
                </a:r>
              </a:p>
              <a:p>
                <a:pPr algn="l"/>
                <a:r>
                  <a:rPr lang="en-US" altLang="zh-CN" sz="1500" b="1" dirty="0"/>
                  <a:t>         7. </a:t>
                </a:r>
                <a:r>
                  <a:rPr lang="zh-CN" altLang="en-US" sz="1500" b="1" dirty="0"/>
                  <a:t>什么是配合制</a:t>
                </a:r>
                <a:r>
                  <a:rPr lang="en-US" altLang="zh-CN" sz="1500" b="1" dirty="0"/>
                  <a:t>? </a:t>
                </a:r>
                <a:r>
                  <a:rPr lang="zh-CN" altLang="en-US" sz="1500" b="1" dirty="0"/>
                  <a:t>为什么要规定</a:t>
                </a:r>
                <a:r>
                  <a:rPr lang="en-US" altLang="zh-CN" sz="1500" b="1" dirty="0"/>
                  <a:t>? </a:t>
                </a:r>
                <a:r>
                  <a:rPr lang="zh-CN" altLang="en-US" sz="1500" b="1" dirty="0"/>
                  <a:t>在什么情况下采用基轴制配合</a:t>
                </a:r>
                <a:r>
                  <a:rPr lang="en-US" altLang="zh-CN" sz="1500" b="1" dirty="0"/>
                  <a:t>?</a:t>
                </a:r>
              </a:p>
              <a:p>
                <a:pPr algn="l"/>
                <a:r>
                  <a:rPr lang="en-US" altLang="zh-CN" sz="1500" b="1" dirty="0"/>
                  <a:t>         8. </a:t>
                </a:r>
                <a:r>
                  <a:rPr lang="zh-CN" altLang="en-US" sz="1500" b="1" dirty="0"/>
                  <a:t>选用标准公差等级的原则是什么</a:t>
                </a:r>
                <a:r>
                  <a:rPr lang="en-US" altLang="zh-CN" sz="1500" b="1" dirty="0"/>
                  <a:t>? </a:t>
                </a:r>
                <a:r>
                  <a:rPr lang="zh-CN" altLang="en-US" sz="1500" b="1" dirty="0"/>
                  <a:t>是否公差等级愈高愈好</a:t>
                </a:r>
                <a:r>
                  <a:rPr lang="en-US" altLang="zh-CN" sz="1500" b="1" dirty="0"/>
                  <a:t>?</a:t>
                </a:r>
              </a:p>
              <a:p>
                <a:pPr algn="l"/>
                <a:r>
                  <a:rPr lang="en-US" altLang="zh-CN" sz="1500" b="1" dirty="0"/>
                  <a:t>         9. </a:t>
                </a:r>
                <a:r>
                  <a:rPr lang="zh-CN" altLang="en-US" sz="1500" b="1" dirty="0"/>
                  <a:t>如何选用配合类别</a:t>
                </a:r>
                <a:r>
                  <a:rPr lang="en-US" altLang="zh-CN" sz="1500" b="1" dirty="0"/>
                  <a:t>? </a:t>
                </a:r>
                <a:r>
                  <a:rPr lang="zh-CN" altLang="en-US" sz="1500" b="1" dirty="0"/>
                  <a:t>确定配合的非基准件的基本偏差有哪些方法</a:t>
                </a:r>
                <a:r>
                  <a:rPr lang="en-US" altLang="zh-CN" sz="1500" b="1" dirty="0"/>
                  <a:t>?</a:t>
                </a:r>
              </a:p>
              <a:p>
                <a:pPr algn="l"/>
                <a:r>
                  <a:rPr lang="en-US" altLang="zh-CN" sz="1500" b="1" dirty="0"/>
                  <a:t>        10. </a:t>
                </a:r>
                <a:r>
                  <a:rPr lang="zh-CN" altLang="en-US" sz="1500" b="1" dirty="0"/>
                  <a:t>为什么要规定优先、常用和一般孔、轴公差带以及优先、常用配合</a:t>
                </a:r>
                <a:r>
                  <a:rPr lang="en-US" altLang="zh-CN" sz="1500" b="1" dirty="0"/>
                  <a:t>? </a:t>
                </a:r>
                <a:r>
                  <a:rPr lang="zh-CN" altLang="en-US" sz="1500" b="1" dirty="0"/>
                  <a:t>设计时是否一定要从中选取</a:t>
                </a:r>
                <a:r>
                  <a:rPr lang="en-US" altLang="zh-CN" sz="1500" b="1" dirty="0"/>
                  <a:t>?</a:t>
                </a:r>
              </a:p>
              <a:p>
                <a:pPr algn="l"/>
                <a:r>
                  <a:rPr lang="en-US" altLang="zh-CN" sz="1500" b="1" dirty="0"/>
                  <a:t>        11. </a:t>
                </a:r>
                <a:r>
                  <a:rPr lang="zh-CN" altLang="en-US" sz="1500" b="1" dirty="0"/>
                  <a:t>什么叫一般公差</a:t>
                </a:r>
                <a:r>
                  <a:rPr lang="en-US" altLang="zh-CN" sz="1500" b="1" dirty="0"/>
                  <a:t>? </a:t>
                </a:r>
                <a:r>
                  <a:rPr lang="zh-CN" altLang="en-US" sz="1500" b="1" dirty="0"/>
                  <a:t>未注公差的线性尺寸规定了哪几个公差等级</a:t>
                </a:r>
                <a:r>
                  <a:rPr lang="en-US" altLang="zh-CN" sz="1500" b="1" dirty="0"/>
                  <a:t>? </a:t>
                </a:r>
                <a:r>
                  <a:rPr lang="zh-CN" altLang="en-US" sz="1500" b="1" dirty="0"/>
                  <a:t>在图样上如何表示</a:t>
                </a:r>
                <a:r>
                  <a:rPr lang="en-US" altLang="zh-CN" sz="1500" b="1" dirty="0"/>
                  <a:t>?</a:t>
                </a:r>
                <a:endParaRPr lang="zh-CN" altLang="en-US" sz="1500" b="1" dirty="0"/>
              </a:p>
            </p:txBody>
          </p:sp>
        </mc:Choice>
        <mc:Fallback>
          <p:sp>
            <p:nvSpPr>
              <p:cNvPr id="4" name="矩形 3"/>
              <p:cNvSpPr>
                <a:spLocks noRot="1" noChangeAspect="1" noMove="1" noResize="1" noEditPoints="1" noAdjustHandles="1" noChangeArrowheads="1" noChangeShapeType="1" noTextEdit="1"/>
              </p:cNvSpPr>
              <p:nvPr/>
            </p:nvSpPr>
            <p:spPr>
              <a:xfrm>
                <a:off x="1167519" y="2694711"/>
                <a:ext cx="7655285" cy="2154436"/>
              </a:xfrm>
              <a:prstGeom prst="rect">
                <a:avLst/>
              </a:prstGeom>
              <a:blipFill rotWithShape="1">
                <a:blip r:embed="rId1"/>
                <a:stretch>
                  <a:fillRect l="-956" t="-1983" r="-558" b="-1983"/>
                </a:stretch>
              </a:blipFill>
            </p:spPr>
            <p:txBody>
              <a:bodyPr/>
              <a:lstStyle/>
              <a:p>
                <a:r>
                  <a:rPr lang="zh-CN" altLang="en-US">
                    <a:noFill/>
                  </a:rPr>
                  <a:t> </a:t>
                </a:r>
                <a:endParaRPr lang="zh-CN" altLang="en-US">
                  <a:noFill/>
                </a:endParaRP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sp>
        <p:nvSpPr>
          <p:cNvPr id="3" name="矩形 2"/>
          <p:cNvSpPr/>
          <p:nvPr/>
        </p:nvSpPr>
        <p:spPr>
          <a:xfrm>
            <a:off x="2604376" y="640862"/>
            <a:ext cx="2173398" cy="307777"/>
          </a:xfrm>
          <a:prstGeom prst="rect">
            <a:avLst/>
          </a:prstGeom>
        </p:spPr>
        <p:txBody>
          <a:bodyPr wrap="square" lIns="42574" tIns="21287" rIns="42574" bIns="21287">
            <a:spAutoFit/>
          </a:bodyPr>
          <a:lstStyle/>
          <a:p>
            <a:pPr algn="l"/>
            <a:r>
              <a:rPr lang="zh-CN" altLang="en-US" sz="900" b="1" dirty="0"/>
              <a:t>        </a:t>
            </a:r>
            <a:r>
              <a:rPr lang="zh-CN" altLang="en-US" sz="1700" b="1" dirty="0"/>
              <a:t>二、作业题</a:t>
            </a:r>
            <a:endParaRPr lang="zh-CN" altLang="en-US" sz="1700" b="1" dirty="0"/>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8313" y="1037129"/>
            <a:ext cx="7138923" cy="123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081" y="2354750"/>
            <a:ext cx="7405100" cy="1718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7817" y="4176117"/>
            <a:ext cx="7195439" cy="1112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3433" y="1097631"/>
            <a:ext cx="8495000" cy="4327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fld>
            <a:endParaRPr lang="en-US" altLang="zh-CN"/>
          </a:p>
        </p:txBody>
      </p:sp>
      <p:pic>
        <p:nvPicPr>
          <p:cNvPr id="4"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2509" y="256173"/>
            <a:ext cx="7270078" cy="3477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922" y="3778966"/>
            <a:ext cx="8147272" cy="268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灯片编号占位符 3"/>
          <p:cNvSpPr>
            <a:spLocks noGrp="1"/>
          </p:cNvSpPr>
          <p:nvPr>
            <p:ph type="sldNum" sz="quarter" idx="12"/>
          </p:nvPr>
        </p:nvSpPr>
        <p:spPr>
          <a:xfrm>
            <a:off x="7842251" y="109037"/>
            <a:ext cx="2063750"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2620AF5D-CAF0-4494-90FE-F36C15DBCB27}" type="slidenum">
              <a:rPr lang="en-US" altLang="zh-CN" sz="2100">
                <a:solidFill>
                  <a:srgbClr val="0000FF"/>
                </a:solidFill>
              </a:rPr>
            </a:fld>
            <a:endParaRPr lang="en-US" altLang="zh-CN" sz="2100">
              <a:solidFill>
                <a:srgbClr val="0000FF"/>
              </a:solidFill>
            </a:endParaRPr>
          </a:p>
        </p:txBody>
      </p:sp>
      <p:sp>
        <p:nvSpPr>
          <p:cNvPr id="39940" name="Text Box 4"/>
          <p:cNvSpPr txBox="1">
            <a:spLocks noChangeArrowheads="1"/>
          </p:cNvSpPr>
          <p:nvPr/>
        </p:nvSpPr>
        <p:spPr bwMode="auto">
          <a:xfrm>
            <a:off x="1716129" y="323552"/>
            <a:ext cx="3948856" cy="527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2800" b="1" dirty="0">
                <a:solidFill>
                  <a:srgbClr val="FF0000"/>
                </a:solidFill>
              </a:rPr>
              <a:t>作业题解释</a:t>
            </a:r>
            <a:endParaRPr lang="zh-CN" altLang="en-US" sz="2800" b="1" dirty="0">
              <a:solidFill>
                <a:srgbClr val="FF0000"/>
              </a:solidFill>
            </a:endParaRPr>
          </a:p>
        </p:txBody>
      </p:sp>
      <p:sp>
        <p:nvSpPr>
          <p:cNvPr id="39941" name="Text Box 5"/>
          <p:cNvSpPr txBox="1">
            <a:spLocks noChangeArrowheads="1"/>
          </p:cNvSpPr>
          <p:nvPr/>
        </p:nvSpPr>
        <p:spPr bwMode="auto">
          <a:xfrm>
            <a:off x="722460" y="1029002"/>
            <a:ext cx="6153130"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dirty="0"/>
              <a:t>1.</a:t>
            </a:r>
            <a:r>
              <a:rPr lang="zh-CN" altLang="en-US" dirty="0"/>
              <a:t>孔：求</a:t>
            </a:r>
            <a:r>
              <a:rPr lang="en-US" altLang="zh-CN" i="1" dirty="0" err="1"/>
              <a:t>D</a:t>
            </a:r>
            <a:r>
              <a:rPr lang="en-US" altLang="zh-CN" baseline="-25000" dirty="0" err="1"/>
              <a:t>max</a:t>
            </a:r>
            <a:r>
              <a:rPr lang="zh-CN" altLang="en-US" dirty="0"/>
              <a:t>、</a:t>
            </a:r>
            <a:r>
              <a:rPr lang="en-US" altLang="zh-CN" i="1" dirty="0" err="1"/>
              <a:t>D</a:t>
            </a:r>
            <a:r>
              <a:rPr lang="en-US" altLang="zh-CN" baseline="-25000" dirty="0" err="1"/>
              <a:t>min</a:t>
            </a:r>
            <a:r>
              <a:rPr lang="zh-CN" altLang="en-US" dirty="0"/>
              <a:t>， </a:t>
            </a:r>
            <a:r>
              <a:rPr lang="en-US" altLang="zh-CN" dirty="0"/>
              <a:t>ES</a:t>
            </a:r>
            <a:r>
              <a:rPr lang="zh-CN" altLang="en-US" dirty="0"/>
              <a:t>、</a:t>
            </a:r>
            <a:r>
              <a:rPr lang="en-US" altLang="zh-CN" dirty="0"/>
              <a:t>EI</a:t>
            </a:r>
            <a:r>
              <a:rPr lang="zh-CN" altLang="en-US" dirty="0"/>
              <a:t>、和  </a:t>
            </a:r>
            <a:r>
              <a:rPr lang="zh-CN" altLang="en-US" i="1" dirty="0"/>
              <a:t> </a:t>
            </a:r>
            <a:r>
              <a:rPr lang="en-US" altLang="zh-CN" i="1" dirty="0"/>
              <a:t>T</a:t>
            </a:r>
            <a:r>
              <a:rPr lang="en-US" altLang="zh-CN" baseline="-25000" dirty="0"/>
              <a:t>D</a:t>
            </a:r>
            <a:r>
              <a:rPr lang="zh-CN" altLang="en-US" dirty="0"/>
              <a:t>。</a:t>
            </a:r>
            <a:endParaRPr lang="zh-CN" altLang="en-US" dirty="0"/>
          </a:p>
        </p:txBody>
      </p:sp>
      <p:sp>
        <p:nvSpPr>
          <p:cNvPr id="39942" name="Text Box 6"/>
          <p:cNvSpPr txBox="1">
            <a:spLocks noChangeArrowheads="1"/>
          </p:cNvSpPr>
          <p:nvPr/>
        </p:nvSpPr>
        <p:spPr bwMode="auto">
          <a:xfrm>
            <a:off x="884936" y="1601750"/>
            <a:ext cx="5060550"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dirty="0"/>
              <a:t>轴∶求</a:t>
            </a:r>
            <a:r>
              <a:rPr lang="en-US" altLang="zh-CN" i="1" dirty="0" err="1"/>
              <a:t>d</a:t>
            </a:r>
            <a:r>
              <a:rPr lang="en-US" altLang="zh-CN" baseline="-25000" dirty="0" err="1"/>
              <a:t>max</a:t>
            </a:r>
            <a:r>
              <a:rPr lang="zh-CN" altLang="en-US" dirty="0"/>
              <a:t>、</a:t>
            </a:r>
            <a:r>
              <a:rPr lang="zh-CN" altLang="en-US" i="1" dirty="0"/>
              <a:t> </a:t>
            </a:r>
            <a:r>
              <a:rPr lang="en-US" altLang="zh-CN" i="1" dirty="0" err="1"/>
              <a:t>d</a:t>
            </a:r>
            <a:r>
              <a:rPr lang="en-US" altLang="zh-CN" baseline="-25000" dirty="0" err="1"/>
              <a:t>min</a:t>
            </a:r>
            <a:r>
              <a:rPr lang="zh-CN" altLang="en-US" dirty="0"/>
              <a:t>，    </a:t>
            </a:r>
            <a:r>
              <a:rPr lang="en-US" altLang="zh-CN" dirty="0" err="1"/>
              <a:t>es</a:t>
            </a:r>
            <a:r>
              <a:rPr lang="zh-CN" altLang="en-US" dirty="0"/>
              <a:t>、 </a:t>
            </a:r>
            <a:r>
              <a:rPr lang="en-US" altLang="zh-CN" dirty="0" err="1"/>
              <a:t>ei</a:t>
            </a:r>
            <a:r>
              <a:rPr lang="zh-CN" altLang="en-US" dirty="0"/>
              <a:t>和</a:t>
            </a:r>
            <a:r>
              <a:rPr lang="zh-CN" altLang="en-US" i="1" dirty="0"/>
              <a:t> </a:t>
            </a:r>
            <a:r>
              <a:rPr lang="en-US" altLang="zh-CN" i="1" dirty="0"/>
              <a:t>T</a:t>
            </a:r>
            <a:r>
              <a:rPr lang="en-US" altLang="zh-CN" baseline="-25000" dirty="0"/>
              <a:t>d</a:t>
            </a:r>
            <a:r>
              <a:rPr lang="zh-CN" altLang="en-US" dirty="0"/>
              <a:t>。</a:t>
            </a:r>
            <a:endParaRPr lang="zh-CN" altLang="en-US" dirty="0"/>
          </a:p>
        </p:txBody>
      </p:sp>
      <p:sp>
        <p:nvSpPr>
          <p:cNvPr id="39965" name="Text Box 29"/>
          <p:cNvSpPr txBox="1">
            <a:spLocks noChangeArrowheads="1"/>
          </p:cNvSpPr>
          <p:nvPr/>
        </p:nvSpPr>
        <p:spPr bwMode="auto">
          <a:xfrm>
            <a:off x="696861" y="2950199"/>
            <a:ext cx="1430166" cy="501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600" dirty="0"/>
              <a:t> 3.</a:t>
            </a:r>
            <a:endParaRPr lang="en-US" altLang="zh-CN" sz="2600" dirty="0"/>
          </a:p>
        </p:txBody>
      </p:sp>
      <p:sp>
        <p:nvSpPr>
          <p:cNvPr id="39984" name="Text Box 48"/>
          <p:cNvSpPr txBox="1">
            <a:spLocks noChangeArrowheads="1"/>
          </p:cNvSpPr>
          <p:nvPr/>
        </p:nvSpPr>
        <p:spPr bwMode="auto">
          <a:xfrm>
            <a:off x="722460" y="4468168"/>
            <a:ext cx="6280488"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dirty="0"/>
              <a:t>  </a:t>
            </a:r>
            <a:r>
              <a:rPr lang="en-US" altLang="zh-CN" b="1" dirty="0"/>
              <a:t>4.     IT7</a:t>
            </a:r>
            <a:r>
              <a:rPr lang="zh-CN" altLang="en-US" b="1" dirty="0"/>
              <a:t>＝</a:t>
            </a:r>
            <a:r>
              <a:rPr lang="en-US" altLang="zh-CN" b="1" dirty="0"/>
              <a:t>0.25</a:t>
            </a:r>
            <a:r>
              <a:rPr lang="zh-CN" altLang="en-US" b="1" dirty="0"/>
              <a:t>：</a:t>
            </a:r>
            <a:r>
              <a:rPr lang="en-US" altLang="zh-CN" b="1" dirty="0"/>
              <a:t>IT7.5</a:t>
            </a:r>
            <a:r>
              <a:rPr lang="zh-CN" altLang="en-US" b="1" dirty="0"/>
              <a:t>＝</a:t>
            </a:r>
            <a:r>
              <a:rPr lang="en-US" altLang="zh-CN" b="1" dirty="0"/>
              <a:t>31</a:t>
            </a:r>
            <a:r>
              <a:rPr lang="zh-CN" altLang="en-US" b="1" dirty="0"/>
              <a:t>：</a:t>
            </a:r>
            <a:r>
              <a:rPr lang="en-US" altLang="zh-CN" b="1" dirty="0"/>
              <a:t>IT7.25</a:t>
            </a:r>
            <a:r>
              <a:rPr lang="zh-CN" altLang="en-US" b="1" dirty="0"/>
              <a:t>＝</a:t>
            </a:r>
            <a:r>
              <a:rPr lang="en-US" altLang="zh-CN" b="1" dirty="0"/>
              <a:t>28</a:t>
            </a:r>
            <a:r>
              <a:rPr lang="zh-CN" altLang="en-US" b="1" dirty="0"/>
              <a:t>：</a:t>
            </a:r>
            <a:endParaRPr lang="zh-CN" altLang="en-US" b="1" dirty="0"/>
          </a:p>
          <a:p>
            <a:pPr eaLnBrk="1" hangingPunct="1"/>
            <a:r>
              <a:rPr lang="zh-CN" altLang="en-US" b="1" dirty="0"/>
              <a:t>          </a:t>
            </a:r>
            <a:r>
              <a:rPr lang="en-US" altLang="zh-CN" b="1" dirty="0"/>
              <a:t>IT8</a:t>
            </a:r>
            <a:r>
              <a:rPr lang="zh-CN" altLang="en-US" b="1" dirty="0"/>
              <a:t>＝</a:t>
            </a:r>
            <a:r>
              <a:rPr lang="en-US" altLang="zh-CN" b="1" dirty="0"/>
              <a:t>39</a:t>
            </a:r>
            <a:r>
              <a:rPr lang="zh-CN" altLang="en-US" b="1" dirty="0"/>
              <a:t>：   </a:t>
            </a:r>
            <a:r>
              <a:rPr lang="en-US" altLang="zh-CN" b="1" dirty="0"/>
              <a:t>IT8.5</a:t>
            </a:r>
            <a:r>
              <a:rPr lang="zh-CN" altLang="en-US" b="1" dirty="0"/>
              <a:t>＝</a:t>
            </a:r>
            <a:r>
              <a:rPr lang="en-US" altLang="zh-CN" b="1" dirty="0"/>
              <a:t>49</a:t>
            </a:r>
            <a:r>
              <a:rPr lang="zh-CN" altLang="en-US" b="1" dirty="0"/>
              <a:t>：</a:t>
            </a:r>
            <a:r>
              <a:rPr lang="en-US" altLang="zh-CN" b="1" dirty="0"/>
              <a:t>IT8.25</a:t>
            </a:r>
            <a:r>
              <a:rPr lang="zh-CN" altLang="en-US" b="1" dirty="0"/>
              <a:t>＝</a:t>
            </a:r>
            <a:r>
              <a:rPr lang="en-US" altLang="zh-CN" b="1" dirty="0"/>
              <a:t>44</a:t>
            </a:r>
            <a:endParaRPr lang="en-US" altLang="zh-CN" b="1" dirty="0"/>
          </a:p>
        </p:txBody>
      </p:sp>
      <p:sp>
        <p:nvSpPr>
          <p:cNvPr id="39985" name="Text Box 49"/>
          <p:cNvSpPr txBox="1">
            <a:spLocks noChangeArrowheads="1"/>
          </p:cNvSpPr>
          <p:nvPr/>
        </p:nvSpPr>
        <p:spPr bwMode="auto">
          <a:xfrm>
            <a:off x="870965" y="5384152"/>
            <a:ext cx="8403829"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5. </a:t>
            </a:r>
            <a:r>
              <a:rPr lang="en-US" altLang="zh-CN" b="1" i="1" dirty="0"/>
              <a:t> d</a:t>
            </a:r>
            <a:r>
              <a:rPr lang="en-US" altLang="zh-CN" b="1" baseline="-25000" dirty="0"/>
              <a:t>1</a:t>
            </a:r>
            <a:r>
              <a:rPr lang="en-US" altLang="zh-CN" b="1" dirty="0"/>
              <a:t>—IT5</a:t>
            </a:r>
            <a:r>
              <a:rPr lang="zh-CN" altLang="en-US" b="1" dirty="0"/>
              <a:t>；</a:t>
            </a:r>
            <a:r>
              <a:rPr lang="en-US" altLang="zh-CN" b="1" i="1" dirty="0"/>
              <a:t>d</a:t>
            </a:r>
            <a:r>
              <a:rPr lang="en-US" altLang="zh-CN" b="1" baseline="-25000" dirty="0"/>
              <a:t>2</a:t>
            </a:r>
            <a:r>
              <a:rPr lang="en-US" altLang="zh-CN" b="1" dirty="0"/>
              <a:t>—IT6</a:t>
            </a:r>
            <a:r>
              <a:rPr lang="zh-CN" altLang="en-US" b="1" dirty="0"/>
              <a:t>：∵</a:t>
            </a:r>
            <a:r>
              <a:rPr lang="en-US" altLang="zh-CN" b="1" dirty="0"/>
              <a:t>IT6</a:t>
            </a:r>
            <a:r>
              <a:rPr lang="zh-CN" altLang="en-US" b="1" dirty="0"/>
              <a:t>比</a:t>
            </a:r>
            <a:r>
              <a:rPr lang="en-US" altLang="zh-CN" b="1" dirty="0"/>
              <a:t>IT5</a:t>
            </a:r>
            <a:r>
              <a:rPr lang="zh-CN" altLang="en-US" b="1" dirty="0"/>
              <a:t>精度低．∴</a:t>
            </a:r>
            <a:r>
              <a:rPr lang="en-US" altLang="zh-CN" b="1" i="1" dirty="0"/>
              <a:t>d</a:t>
            </a:r>
            <a:r>
              <a:rPr lang="en-US" altLang="zh-CN" b="1" baseline="-25000" dirty="0"/>
              <a:t>2</a:t>
            </a:r>
            <a:r>
              <a:rPr lang="zh-CN" altLang="en-US" b="1" dirty="0"/>
              <a:t>易加工．</a:t>
            </a:r>
            <a:endParaRPr lang="zh-CN" altLang="en-US" b="1" dirty="0"/>
          </a:p>
        </p:txBody>
      </p:sp>
      <p:sp>
        <p:nvSpPr>
          <p:cNvPr id="39987" name="Rectangle 51"/>
          <p:cNvSpPr>
            <a:spLocks noChangeArrowheads="1"/>
          </p:cNvSpPr>
          <p:nvPr/>
        </p:nvSpPr>
        <p:spPr bwMode="auto">
          <a:xfrm>
            <a:off x="884936" y="2213413"/>
            <a:ext cx="5000322" cy="444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4223" tIns="37111" rIns="74223" bIns="37111">
            <a:spAutoFit/>
          </a:bodyPr>
          <a:lstStyle/>
          <a:p>
            <a:r>
              <a:rPr lang="zh-CN" altLang="en-US" sz="2400" b="1" dirty="0"/>
              <a:t>求</a:t>
            </a:r>
            <a:r>
              <a:rPr lang="zh-CN" altLang="en-US" sz="2400" b="1" i="1" dirty="0"/>
              <a:t> </a:t>
            </a:r>
            <a:r>
              <a:rPr lang="en-US" altLang="zh-CN" sz="2400" b="1" i="1" dirty="0" err="1"/>
              <a:t>X</a:t>
            </a:r>
            <a:r>
              <a:rPr lang="en-US" altLang="zh-CN" sz="2400" b="1" baseline="-25000" dirty="0" err="1"/>
              <a:t>max</a:t>
            </a:r>
            <a:r>
              <a:rPr lang="zh-CN" altLang="en-US" sz="2400" b="1" dirty="0"/>
              <a:t>、</a:t>
            </a:r>
            <a:r>
              <a:rPr lang="en-US" altLang="zh-CN" sz="2400" b="1" i="1" dirty="0" err="1"/>
              <a:t>X</a:t>
            </a:r>
            <a:r>
              <a:rPr lang="en-US" altLang="zh-CN" sz="2400" b="1" baseline="-25000" dirty="0" err="1"/>
              <a:t>min</a:t>
            </a:r>
            <a:r>
              <a:rPr lang="zh-CN" altLang="en-US" sz="2400" b="1" dirty="0"/>
              <a:t>、    </a:t>
            </a:r>
            <a:r>
              <a:rPr lang="zh-CN" altLang="en-US" sz="2400" b="1" i="1" dirty="0"/>
              <a:t> </a:t>
            </a:r>
            <a:r>
              <a:rPr lang="en-US" altLang="zh-CN" sz="2400" b="1" i="1" dirty="0"/>
              <a:t>X</a:t>
            </a:r>
            <a:r>
              <a:rPr lang="zh-CN" altLang="en-US" sz="2400" b="1" baseline="-25000" dirty="0" smtClean="0"/>
              <a:t>平均 </a:t>
            </a:r>
            <a:r>
              <a:rPr lang="zh-CN" altLang="en-US" sz="2400" b="1" dirty="0" smtClean="0"/>
              <a:t>和 </a:t>
            </a:r>
            <a:r>
              <a:rPr lang="en-US" altLang="zh-CN" sz="2400" b="1" i="1" dirty="0" err="1" smtClean="0"/>
              <a:t>T</a:t>
            </a:r>
            <a:r>
              <a:rPr lang="en-US" altLang="zh-CN" sz="2400" b="1" baseline="-25000" dirty="0" err="1" smtClean="0"/>
              <a:t>f</a:t>
            </a:r>
            <a:r>
              <a:rPr lang="en-US" altLang="zh-CN" sz="2400" b="1" baseline="-25000" dirty="0" smtClean="0"/>
              <a:t>  </a:t>
            </a:r>
            <a:r>
              <a:rPr lang="zh-CN" altLang="en-US" sz="2400" b="1" dirty="0"/>
              <a:t>。</a:t>
            </a:r>
            <a:endParaRPr lang="zh-CN" altLang="en-US" sz="2400" b="1" dirty="0"/>
          </a:p>
        </p:txBody>
      </p:sp>
      <p:grpSp>
        <p:nvGrpSpPr>
          <p:cNvPr id="5" name="组合 4"/>
          <p:cNvGrpSpPr/>
          <p:nvPr/>
        </p:nvGrpSpPr>
        <p:grpSpPr>
          <a:xfrm>
            <a:off x="5978455" y="1335988"/>
            <a:ext cx="3243461" cy="2064342"/>
            <a:chOff x="7566873" y="858838"/>
            <a:chExt cx="3917103" cy="2614833"/>
          </a:xfrm>
        </p:grpSpPr>
        <p:grpSp>
          <p:nvGrpSpPr>
            <p:cNvPr id="39963" name="Group 27"/>
            <p:cNvGrpSpPr/>
            <p:nvPr/>
          </p:nvGrpSpPr>
          <p:grpSpPr bwMode="auto">
            <a:xfrm>
              <a:off x="7692460" y="858838"/>
              <a:ext cx="3791516" cy="2343150"/>
              <a:chOff x="3712" y="491"/>
              <a:chExt cx="1825" cy="1165"/>
            </a:xfrm>
          </p:grpSpPr>
          <p:sp>
            <p:nvSpPr>
              <p:cNvPr id="93210" name="Line 8"/>
              <p:cNvSpPr>
                <a:spLocks noChangeShapeType="1"/>
              </p:cNvSpPr>
              <p:nvPr/>
            </p:nvSpPr>
            <p:spPr bwMode="auto">
              <a:xfrm>
                <a:off x="3790" y="987"/>
                <a:ext cx="1747" cy="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11" name="Line 9"/>
              <p:cNvSpPr>
                <a:spLocks noChangeShapeType="1"/>
              </p:cNvSpPr>
              <p:nvPr/>
            </p:nvSpPr>
            <p:spPr bwMode="auto">
              <a:xfrm>
                <a:off x="3846" y="962"/>
                <a:ext cx="0" cy="682"/>
              </a:xfrm>
              <a:prstGeom prst="line">
                <a:avLst/>
              </a:prstGeom>
              <a:noFill/>
              <a:ln w="19050">
                <a:solidFill>
                  <a:srgbClr val="000000"/>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12" name="WordArt 10"/>
              <p:cNvSpPr>
                <a:spLocks noChangeArrowheads="1" noChangeShapeType="1" noTextEdit="1"/>
              </p:cNvSpPr>
              <p:nvPr/>
            </p:nvSpPr>
            <p:spPr bwMode="auto">
              <a:xfrm>
                <a:off x="3712" y="900"/>
                <a:ext cx="52" cy="174"/>
              </a:xfrm>
              <a:prstGeom prst="rect">
                <a:avLst/>
              </a:prstGeom>
            </p:spPr>
            <p:txBody>
              <a:bodyPr wrap="none" fromWordArt="1">
                <a:prstTxWarp prst="textPlain">
                  <a:avLst>
                    <a:gd name="adj" fmla="val 50000"/>
                  </a:avLst>
                </a:prstTxWarp>
              </a:bodyPr>
              <a:lstStyle/>
              <a:p>
                <a:pPr algn="ctr"/>
                <a:r>
                  <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rPr>
                  <a:t>+</a:t>
                </a:r>
                <a:endPar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lgn="ctr"/>
                <a:r>
                  <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rPr>
                  <a:t>0</a:t>
                </a:r>
                <a:endPar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lgn="ctr"/>
                <a:r>
                  <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rPr>
                  <a:t>-</a:t>
                </a:r>
                <a:endParaRPr lang="zh-CN" altLang="en-US" sz="2900"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grpSp>
            <p:nvGrpSpPr>
              <p:cNvPr id="93213" name="Group 11"/>
              <p:cNvGrpSpPr/>
              <p:nvPr/>
            </p:nvGrpSpPr>
            <p:grpSpPr bwMode="auto">
              <a:xfrm>
                <a:off x="4797" y="1297"/>
                <a:ext cx="336" cy="285"/>
                <a:chOff x="2959" y="11608"/>
                <a:chExt cx="840" cy="713"/>
              </a:xfrm>
            </p:grpSpPr>
            <p:sp>
              <p:nvSpPr>
                <p:cNvPr id="93223" name="Rectangle 12"/>
                <p:cNvSpPr>
                  <a:spLocks noChangeArrowheads="1"/>
                </p:cNvSpPr>
                <p:nvPr/>
              </p:nvSpPr>
              <p:spPr bwMode="auto">
                <a:xfrm>
                  <a:off x="2959" y="11608"/>
                  <a:ext cx="840" cy="713"/>
                </a:xfrm>
                <a:prstGeom prst="rect">
                  <a:avLst/>
                </a:prstGeom>
                <a:solidFill>
                  <a:srgbClr val="FFFFFF"/>
                </a:solidFill>
                <a:ln w="19050">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24" name="Text Box 13"/>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800" b="1" i="1"/>
                    <a:t>T</a:t>
                  </a:r>
                  <a:r>
                    <a:rPr kumimoji="0" lang="en-US" altLang="zh-CN" sz="1000" b="1"/>
                    <a:t>d</a:t>
                  </a:r>
                  <a:endParaRPr kumimoji="0" lang="en-US" altLang="zh-CN" sz="1000" b="1" i="1"/>
                </a:p>
              </p:txBody>
            </p:sp>
          </p:grpSp>
          <p:sp>
            <p:nvSpPr>
              <p:cNvPr id="93214" name="Text Box 15"/>
              <p:cNvSpPr txBox="1">
                <a:spLocks noChangeArrowheads="1"/>
              </p:cNvSpPr>
              <p:nvPr/>
            </p:nvSpPr>
            <p:spPr bwMode="auto">
              <a:xfrm>
                <a:off x="4507" y="491"/>
                <a:ext cx="235" cy="1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200" b="1"/>
                  <a:t>ES</a:t>
                </a:r>
                <a:endParaRPr kumimoji="0" lang="en-US" altLang="zh-CN" sz="1200" b="1"/>
              </a:p>
            </p:txBody>
          </p:sp>
          <p:sp>
            <p:nvSpPr>
              <p:cNvPr id="93215" name="Text Box 16"/>
              <p:cNvSpPr txBox="1">
                <a:spLocks noChangeArrowheads="1"/>
              </p:cNvSpPr>
              <p:nvPr/>
            </p:nvSpPr>
            <p:spPr bwMode="auto">
              <a:xfrm>
                <a:off x="5159" y="1173"/>
                <a:ext cx="235" cy="1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200" b="1"/>
                  <a:t>es</a:t>
                </a:r>
                <a:endParaRPr kumimoji="0" lang="en-US" altLang="zh-CN" sz="1200" b="1"/>
              </a:p>
            </p:txBody>
          </p:sp>
          <p:grpSp>
            <p:nvGrpSpPr>
              <p:cNvPr id="93216" name="Group 17"/>
              <p:cNvGrpSpPr/>
              <p:nvPr/>
            </p:nvGrpSpPr>
            <p:grpSpPr bwMode="auto">
              <a:xfrm>
                <a:off x="4145" y="590"/>
                <a:ext cx="314" cy="397"/>
                <a:chOff x="4723" y="12445"/>
                <a:chExt cx="784" cy="992"/>
              </a:xfrm>
            </p:grpSpPr>
            <p:sp>
              <p:nvSpPr>
                <p:cNvPr id="93221" name="Rectangle 18"/>
                <p:cNvSpPr>
                  <a:spLocks noChangeArrowheads="1"/>
                </p:cNvSpPr>
                <p:nvPr/>
              </p:nvSpPr>
              <p:spPr bwMode="auto">
                <a:xfrm>
                  <a:off x="4723" y="12445"/>
                  <a:ext cx="784" cy="992"/>
                </a:xfrm>
                <a:prstGeom prst="rect">
                  <a:avLst/>
                </a:prstGeom>
                <a:solidFill>
                  <a:srgbClr val="FFFFFF"/>
                </a:solidFill>
                <a:ln w="19050">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22" name="Text Box 19"/>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800" b="1" i="1"/>
                    <a:t>T</a:t>
                  </a:r>
                  <a:r>
                    <a:rPr kumimoji="0" lang="en-US" altLang="zh-CN" sz="1200" b="1"/>
                    <a:t>D</a:t>
                  </a:r>
                  <a:endParaRPr kumimoji="0" lang="en-US" altLang="zh-CN" sz="1000" b="1" i="1"/>
                </a:p>
              </p:txBody>
            </p:sp>
          </p:grpSp>
          <p:sp>
            <p:nvSpPr>
              <p:cNvPr id="93217" name="Text Box 20"/>
              <p:cNvSpPr txBox="1">
                <a:spLocks noChangeArrowheads="1"/>
              </p:cNvSpPr>
              <p:nvPr/>
            </p:nvSpPr>
            <p:spPr bwMode="auto">
              <a:xfrm>
                <a:off x="5159" y="1532"/>
                <a:ext cx="235" cy="1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200" b="1" dirty="0" err="1"/>
                  <a:t>ei</a:t>
                </a:r>
                <a:endParaRPr kumimoji="0" lang="en-US" altLang="zh-CN" sz="1200" b="1" dirty="0"/>
              </a:p>
            </p:txBody>
          </p:sp>
        </p:grpSp>
        <mc:AlternateContent xmlns:mc="http://schemas.openxmlformats.org/markup-compatibility/2006">
          <mc:Choice xmlns:a14="http://schemas.microsoft.com/office/drawing/2010/main" Requires="a14">
            <p:sp>
              <p:nvSpPr>
                <p:cNvPr id="2" name="TextBox 1"/>
                <p:cNvSpPr txBox="1"/>
                <p:nvPr/>
              </p:nvSpPr>
              <p:spPr>
                <a:xfrm rot="16200000">
                  <a:off x="6957717" y="2455645"/>
                  <a:ext cx="1627182" cy="4088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1600" b="1" i="1" smtClean="0">
                            <a:latin typeface="Cambria Math"/>
                          </a:rPr>
                          <m:t>∅</m:t>
                        </m:r>
                        <m:r>
                          <a:rPr lang="en-US" altLang="zh-CN" sz="1600" b="1" i="0" smtClean="0">
                            <a:latin typeface="Cambria Math"/>
                          </a:rPr>
                          <m:t>𝟏𝟓𝐦𝐦</m:t>
                        </m:r>
                      </m:oMath>
                    </m:oMathPara>
                  </a14:m>
                  <a:endParaRPr lang="zh-CN" altLang="en-US" sz="1600" b="1" dirty="0"/>
                </a:p>
              </p:txBody>
            </p:sp>
          </mc:Choice>
          <mc:Fallback>
            <p:sp>
              <p:nvSpPr>
                <p:cNvPr id="2" name="TextBox 1"/>
                <p:cNvSpPr txBox="1">
                  <a:spLocks noRot="1" noChangeAspect="1" noMove="1" noResize="1" noEditPoints="1" noAdjustHandles="1" noChangeArrowheads="1" noChangeShapeType="1" noTextEdit="1"/>
                </p:cNvSpPr>
                <p:nvPr/>
              </p:nvSpPr>
              <p:spPr>
                <a:xfrm rot="16200000">
                  <a:off x="6957717" y="2455645"/>
                  <a:ext cx="1627182" cy="408869"/>
                </a:xfrm>
                <a:prstGeom prst="rect">
                  <a:avLst/>
                </a:prstGeom>
                <a:blipFill rotWithShape="1">
                  <a:blip r:embed="rId1"/>
                  <a:stretch>
                    <a:fillRect r="-1818"/>
                  </a:stretch>
                </a:blipFill>
              </p:spPr>
              <p:txBody>
                <a:bodyPr/>
                <a:lstStyle/>
                <a:p>
                  <a:r>
                    <a:rPr lang="zh-CN" altLang="en-US">
                      <a:noFill/>
                    </a:rPr>
                    <a:t> </a:t>
                  </a:r>
                  <a:endParaRPr lang="zh-CN" altLang="en-US">
                    <a:noFill/>
                  </a:endParaRPr>
                </a:p>
              </p:txBody>
            </p:sp>
          </mc:Fallback>
        </mc:AlternateContent>
      </p:grpSp>
      <p:grpSp>
        <p:nvGrpSpPr>
          <p:cNvPr id="4" name="组合 3"/>
          <p:cNvGrpSpPr/>
          <p:nvPr/>
        </p:nvGrpSpPr>
        <p:grpSpPr>
          <a:xfrm>
            <a:off x="2203720" y="2517355"/>
            <a:ext cx="2649477" cy="2056798"/>
            <a:chOff x="2409038" y="4446588"/>
            <a:chExt cx="3707600" cy="2098698"/>
          </a:xfrm>
        </p:grpSpPr>
        <p:sp>
          <p:nvSpPr>
            <p:cNvPr id="93200" name="Text Box 37"/>
            <p:cNvSpPr txBox="1">
              <a:spLocks noChangeArrowheads="1"/>
            </p:cNvSpPr>
            <p:nvPr/>
          </p:nvSpPr>
          <p:spPr bwMode="auto">
            <a:xfrm>
              <a:off x="4060322" y="4446588"/>
              <a:ext cx="488115" cy="249188"/>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200" b="1" dirty="0"/>
                <a:t>ES</a:t>
              </a:r>
              <a:endParaRPr kumimoji="0" lang="en-US" altLang="zh-CN" sz="1200" b="1" dirty="0"/>
            </a:p>
          </p:txBody>
        </p:sp>
        <p:grpSp>
          <p:nvGrpSpPr>
            <p:cNvPr id="3" name="组合 2"/>
            <p:cNvGrpSpPr/>
            <p:nvPr/>
          </p:nvGrpSpPr>
          <p:grpSpPr>
            <a:xfrm>
              <a:off x="2409038" y="4765560"/>
              <a:ext cx="3707600" cy="1565390"/>
              <a:chOff x="2409038" y="4765560"/>
              <a:chExt cx="3707600" cy="1565390"/>
            </a:xfrm>
          </p:grpSpPr>
          <p:sp>
            <p:nvSpPr>
              <p:cNvPr id="93196" name="Line 31"/>
              <p:cNvSpPr>
                <a:spLocks noChangeShapeType="1"/>
              </p:cNvSpPr>
              <p:nvPr/>
            </p:nvSpPr>
            <p:spPr bwMode="auto">
              <a:xfrm>
                <a:off x="2487967" y="4977117"/>
                <a:ext cx="3628671" cy="0"/>
              </a:xfrm>
              <a:prstGeom prst="line">
                <a:avLst/>
              </a:prstGeom>
              <a:noFill/>
              <a:ln w="1905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197" name="Line 32"/>
              <p:cNvSpPr>
                <a:spLocks noChangeShapeType="1"/>
              </p:cNvSpPr>
              <p:nvPr/>
            </p:nvSpPr>
            <p:spPr bwMode="auto">
              <a:xfrm>
                <a:off x="2935018" y="5011883"/>
                <a:ext cx="0" cy="1319067"/>
              </a:xfrm>
              <a:prstGeom prst="line">
                <a:avLst/>
              </a:prstGeom>
              <a:noFill/>
              <a:ln w="19050">
                <a:solidFill>
                  <a:srgbClr val="000000"/>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198" name="WordArt 33"/>
              <p:cNvSpPr>
                <a:spLocks noChangeArrowheads="1" noChangeShapeType="1" noTextEdit="1"/>
              </p:cNvSpPr>
              <p:nvPr/>
            </p:nvSpPr>
            <p:spPr bwMode="auto">
              <a:xfrm>
                <a:off x="2409038" y="4899130"/>
                <a:ext cx="108009" cy="268897"/>
              </a:xfrm>
              <a:prstGeom prst="rect">
                <a:avLst/>
              </a:prstGeom>
            </p:spPr>
            <p:txBody>
              <a:bodyPr wrap="none" fromWordArt="1">
                <a:prstTxWarp prst="textPlain">
                  <a:avLst>
                    <a:gd name="adj" fmla="val 50000"/>
                  </a:avLst>
                </a:prstTxWarp>
              </a:bodyPr>
              <a:lstStyle/>
              <a:p>
                <a:pPr algn="ctr"/>
                <a:r>
                  <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rPr>
                  <a:t>+</a:t>
                </a:r>
                <a:endPar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lgn="ctr"/>
                <a:r>
                  <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rPr>
                  <a:t>0</a:t>
                </a:r>
                <a:endPar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lgn="ctr"/>
                <a:r>
                  <a:rPr lang="en-US" altLang="zh-CN" sz="2900" kern="10">
                    <a:ln w="9525">
                      <a:solidFill>
                        <a:srgbClr val="000000"/>
                      </a:solidFill>
                      <a:round/>
                    </a:ln>
                    <a:solidFill>
                      <a:srgbClr val="000000"/>
                    </a:solidFill>
                    <a:latin typeface="宋体" panose="02010600030101010101" pitchFamily="2" charset="-122"/>
                    <a:ea typeface="宋体" panose="02010600030101010101" pitchFamily="2" charset="-122"/>
                  </a:rPr>
                  <a:t>-</a:t>
                </a:r>
                <a:endParaRPr lang="zh-CN" altLang="en-US" sz="2900"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grpSp>
            <p:nvGrpSpPr>
              <p:cNvPr id="93199" name="Group 34"/>
              <p:cNvGrpSpPr/>
              <p:nvPr/>
            </p:nvGrpSpPr>
            <p:grpSpPr bwMode="auto">
              <a:xfrm>
                <a:off x="4579594" y="5121469"/>
                <a:ext cx="697901" cy="440435"/>
                <a:chOff x="2959" y="11608"/>
                <a:chExt cx="840" cy="713"/>
              </a:xfrm>
            </p:grpSpPr>
            <p:sp>
              <p:nvSpPr>
                <p:cNvPr id="93208" name="Rectangle 35"/>
                <p:cNvSpPr>
                  <a:spLocks noChangeArrowheads="1"/>
                </p:cNvSpPr>
                <p:nvPr/>
              </p:nvSpPr>
              <p:spPr bwMode="auto">
                <a:xfrm>
                  <a:off x="2959" y="11608"/>
                  <a:ext cx="840" cy="713"/>
                </a:xfrm>
                <a:prstGeom prst="rect">
                  <a:avLst/>
                </a:prstGeom>
                <a:solidFill>
                  <a:srgbClr val="FFFFFF"/>
                </a:solidFill>
                <a:ln w="19050">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09" name="Text Box 36"/>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800" b="1" i="1" dirty="0"/>
                    <a:t>T</a:t>
                  </a:r>
                  <a:r>
                    <a:rPr kumimoji="0" lang="en-US" altLang="zh-CN" sz="1000" b="1" dirty="0"/>
                    <a:t>d</a:t>
                  </a:r>
                  <a:endParaRPr kumimoji="0" lang="en-US" altLang="zh-CN" sz="1000" b="1" i="1" dirty="0"/>
                </a:p>
              </p:txBody>
            </p:sp>
          </p:grpSp>
          <p:sp>
            <p:nvSpPr>
              <p:cNvPr id="93201" name="Text Box 38"/>
              <p:cNvSpPr txBox="1">
                <a:spLocks noChangeArrowheads="1"/>
              </p:cNvSpPr>
              <p:nvPr/>
            </p:nvSpPr>
            <p:spPr bwMode="auto">
              <a:xfrm>
                <a:off x="5364733" y="5440612"/>
                <a:ext cx="488115" cy="191628"/>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200" b="1"/>
                  <a:t>ei</a:t>
                </a:r>
                <a:endParaRPr kumimoji="0" lang="en-US" altLang="zh-CN" sz="1200" b="1"/>
              </a:p>
            </p:txBody>
          </p:sp>
          <p:grpSp>
            <p:nvGrpSpPr>
              <p:cNvPr id="93202" name="Group 39"/>
              <p:cNvGrpSpPr/>
              <p:nvPr/>
            </p:nvGrpSpPr>
            <p:grpSpPr bwMode="auto">
              <a:xfrm>
                <a:off x="3241950" y="4765560"/>
                <a:ext cx="652205" cy="774239"/>
                <a:chOff x="4723" y="12445"/>
                <a:chExt cx="784" cy="992"/>
              </a:xfrm>
            </p:grpSpPr>
            <p:sp>
              <p:nvSpPr>
                <p:cNvPr id="93206" name="Rectangle 40"/>
                <p:cNvSpPr>
                  <a:spLocks noChangeArrowheads="1"/>
                </p:cNvSpPr>
                <p:nvPr/>
              </p:nvSpPr>
              <p:spPr bwMode="auto">
                <a:xfrm>
                  <a:off x="4723" y="12445"/>
                  <a:ext cx="784" cy="992"/>
                </a:xfrm>
                <a:prstGeom prst="rect">
                  <a:avLst/>
                </a:prstGeom>
                <a:solidFill>
                  <a:srgbClr val="FFFFFF"/>
                </a:solidFill>
                <a:ln w="19050">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07" name="Text Box 41"/>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800" b="1" i="1" dirty="0"/>
                    <a:t>T</a:t>
                  </a:r>
                  <a:r>
                    <a:rPr kumimoji="0" lang="en-US" altLang="zh-CN" sz="1200" b="1" dirty="0"/>
                    <a:t>D</a:t>
                  </a:r>
                  <a:endParaRPr kumimoji="0" lang="en-US" altLang="zh-CN" sz="1000" b="1" i="1" dirty="0"/>
                </a:p>
              </p:txBody>
            </p:sp>
          </p:grpSp>
          <p:sp>
            <p:nvSpPr>
              <p:cNvPr id="93205" name="Text Box 46"/>
              <p:cNvSpPr txBox="1">
                <a:spLocks noChangeArrowheads="1"/>
              </p:cNvSpPr>
              <p:nvPr/>
            </p:nvSpPr>
            <p:spPr bwMode="auto">
              <a:xfrm>
                <a:off x="3960622" y="5581283"/>
                <a:ext cx="488115" cy="191628"/>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a:r>
                  <a:rPr kumimoji="0" lang="en-US" altLang="zh-CN" sz="1200" b="1"/>
                  <a:t>EI</a:t>
                </a:r>
                <a:endParaRPr kumimoji="0" lang="en-US" altLang="zh-CN" sz="1200" b="1"/>
              </a:p>
            </p:txBody>
          </p:sp>
        </p:grpSp>
        <mc:AlternateContent xmlns:mc="http://schemas.openxmlformats.org/markup-compatibility/2006">
          <mc:Choice xmlns:a14="http://schemas.microsoft.com/office/drawing/2010/main" Requires="a14">
            <p:sp>
              <p:nvSpPr>
                <p:cNvPr id="43" name="TextBox 42"/>
                <p:cNvSpPr txBox="1"/>
                <p:nvPr/>
              </p:nvSpPr>
              <p:spPr>
                <a:xfrm rot="16200000">
                  <a:off x="1949393" y="5527257"/>
                  <a:ext cx="1627188" cy="40886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1600" b="1" i="1" smtClean="0">
                            <a:latin typeface="Cambria Math"/>
                          </a:rPr>
                          <m:t>∅</m:t>
                        </m:r>
                        <m:r>
                          <a:rPr lang="en-US" altLang="zh-CN" sz="1600" b="1" i="1" smtClean="0">
                            <a:latin typeface="Cambria Math"/>
                          </a:rPr>
                          <m:t>𝟑𝟎</m:t>
                        </m:r>
                        <m:r>
                          <a:rPr lang="en-US" altLang="zh-CN" sz="1600" b="1" i="0" smtClean="0">
                            <a:latin typeface="Cambria Math"/>
                          </a:rPr>
                          <m:t>𝐦𝐦</m:t>
                        </m:r>
                      </m:oMath>
                    </m:oMathPara>
                  </a14:m>
                  <a:endParaRPr lang="zh-CN" altLang="en-US" sz="1600" b="1" dirty="0"/>
                </a:p>
              </p:txBody>
            </p:sp>
          </mc:Choice>
          <mc:Fallback>
            <p:sp>
              <p:nvSpPr>
                <p:cNvPr id="43" name="TextBox 42"/>
                <p:cNvSpPr txBox="1">
                  <a:spLocks noRot="1" noChangeAspect="1" noMove="1" noResize="1" noEditPoints="1" noAdjustHandles="1" noChangeArrowheads="1" noChangeShapeType="1" noTextEdit="1"/>
                </p:cNvSpPr>
                <p:nvPr/>
              </p:nvSpPr>
              <p:spPr>
                <a:xfrm rot="16200000">
                  <a:off x="1949393" y="5527257"/>
                  <a:ext cx="1627188" cy="408869"/>
                </a:xfrm>
                <a:prstGeom prst="rect">
                  <a:avLst/>
                </a:prstGeom>
                <a:blipFill rotWithShape="1">
                  <a:blip r:embed="rId2"/>
                  <a:stretch>
                    <a:fillRect r="-16667"/>
                  </a:stretch>
                </a:blipFill>
              </p:spPr>
              <p:txBody>
                <a:bodyPr/>
                <a:lstStyle/>
                <a:p>
                  <a:r>
                    <a:rPr lang="zh-CN" altLang="en-US">
                      <a:noFill/>
                    </a:rPr>
                    <a:t> </a:t>
                  </a:r>
                  <a:endParaRPr lang="zh-CN" altLang="en-US">
                    <a:noFill/>
                  </a:endParaRPr>
                </a:p>
              </p:txBody>
            </p:sp>
          </mc:Fallback>
        </mc:AlternateContent>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gtEl>
                                        <p:attrNameLst>
                                          <p:attrName>style.visibility</p:attrName>
                                        </p:attrNameLst>
                                      </p:cBhvr>
                                      <p:to>
                                        <p:strVal val="visible"/>
                                      </p:to>
                                    </p:set>
                                    <p:animEffect transition="in" filter="wipe(left)">
                                      <p:cBhvr>
                                        <p:cTn id="7" dur="3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9941"/>
                                        </p:tgtEl>
                                        <p:attrNameLst>
                                          <p:attrName>style.visibility</p:attrName>
                                        </p:attrNameLst>
                                      </p:cBhvr>
                                      <p:to>
                                        <p:strVal val="visible"/>
                                      </p:to>
                                    </p:set>
                                    <p:animEffect transition="in" filter="wipe(left)">
                                      <p:cBhvr>
                                        <p:cTn id="12" dur="300"/>
                                        <p:tgtEl>
                                          <p:spTgt spid="399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9942"/>
                                        </p:tgtEl>
                                        <p:attrNameLst>
                                          <p:attrName>style.visibility</p:attrName>
                                        </p:attrNameLst>
                                      </p:cBhvr>
                                      <p:to>
                                        <p:strVal val="visible"/>
                                      </p:to>
                                    </p:set>
                                    <p:animEffect transition="in" filter="wipe(left)">
                                      <p:cBhvr>
                                        <p:cTn id="17" dur="300"/>
                                        <p:tgtEl>
                                          <p:spTgt spid="399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987"/>
                                        </p:tgtEl>
                                        <p:attrNameLst>
                                          <p:attrName>style.visibility</p:attrName>
                                        </p:attrNameLst>
                                      </p:cBhvr>
                                      <p:to>
                                        <p:strVal val="visible"/>
                                      </p:to>
                                    </p:set>
                                    <p:animEffect transition="in" filter="wipe(left)">
                                      <p:cBhvr>
                                        <p:cTn id="22" dur="3000"/>
                                        <p:tgtEl>
                                          <p:spTgt spid="3998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9965"/>
                                        </p:tgtEl>
                                        <p:attrNameLst>
                                          <p:attrName>style.visibility</p:attrName>
                                        </p:attrNameLst>
                                      </p:cBhvr>
                                      <p:to>
                                        <p:strVal val="visible"/>
                                      </p:to>
                                    </p:set>
                                    <p:animEffect transition="in" filter="wipe(left)">
                                      <p:cBhvr>
                                        <p:cTn id="33" dur="300"/>
                                        <p:tgtEl>
                                          <p:spTgt spid="3996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39984"/>
                                        </p:tgtEl>
                                        <p:attrNameLst>
                                          <p:attrName>style.visibility</p:attrName>
                                        </p:attrNameLst>
                                      </p:cBhvr>
                                      <p:to>
                                        <p:strVal val="visible"/>
                                      </p:to>
                                    </p:set>
                                    <p:animEffect transition="in" filter="wipe(left)">
                                      <p:cBhvr>
                                        <p:cTn id="43" dur="300"/>
                                        <p:tgtEl>
                                          <p:spTgt spid="3998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39985"/>
                                        </p:tgtEl>
                                        <p:attrNameLst>
                                          <p:attrName>style.visibility</p:attrName>
                                        </p:attrNameLst>
                                      </p:cBhvr>
                                      <p:to>
                                        <p:strVal val="visible"/>
                                      </p:to>
                                    </p:set>
                                    <p:animEffect transition="in" filter="wipe(left)">
                                      <p:cBhvr>
                                        <p:cTn id="48" dur="300"/>
                                        <p:tgtEl>
                                          <p:spTgt spid="39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utoUpdateAnimBg="0"/>
      <p:bldP spid="39941" grpId="0" autoUpdateAnimBg="0"/>
      <p:bldP spid="39942" grpId="0" autoUpdateAnimBg="0"/>
      <p:bldP spid="39965" grpId="0" autoUpdateAnimBg="0"/>
      <p:bldP spid="39984" grpId="0" autoUpdateAnimBg="0"/>
      <p:bldP spid="39985" grpId="0" autoUpdateAnimBg="0"/>
      <p:bldP spid="3998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3"/>
          <p:cNvSpPr>
            <a:spLocks noGrp="1"/>
          </p:cNvSpPr>
          <p:nvPr>
            <p:ph type="sldNum" sz="quarter" idx="12"/>
          </p:nvPr>
        </p:nvSpPr>
        <p:spPr>
          <a:xfrm>
            <a:off x="7492590" y="242357"/>
            <a:ext cx="2063750" cy="456198"/>
          </a:xfrm>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AD9B7F8D-7AA4-426B-BD35-AA64F9709FE1}" type="slidenum">
              <a:rPr lang="en-US" altLang="zh-CN" sz="2100">
                <a:solidFill>
                  <a:srgbClr val="0000FF"/>
                </a:solidFill>
              </a:rPr>
            </a:fld>
            <a:endParaRPr lang="en-US" altLang="zh-CN" sz="2100" dirty="0">
              <a:solidFill>
                <a:srgbClr val="0000FF"/>
              </a:solidFill>
            </a:endParaRPr>
          </a:p>
        </p:txBody>
      </p:sp>
      <mc:AlternateContent xmlns:mc="http://schemas.openxmlformats.org/markup-compatibility/2006">
        <mc:Choice xmlns:a14="http://schemas.microsoft.com/office/drawing/2010/main" Requires="a14">
          <p:sp>
            <p:nvSpPr>
              <p:cNvPr id="42035" name="Text Box 51"/>
              <p:cNvSpPr txBox="1">
                <a:spLocks noChangeArrowheads="1"/>
              </p:cNvSpPr>
              <p:nvPr/>
            </p:nvSpPr>
            <p:spPr bwMode="auto">
              <a:xfrm>
                <a:off x="798063" y="4127642"/>
                <a:ext cx="7860894" cy="46604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7" tIns="47888" rIns="95777" bIns="47888">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a:t>
                </a:r>
                <a:r>
                  <a:rPr lang="zh-CN" altLang="en-US" b="1" dirty="0"/>
                  <a:t>（</a:t>
                </a:r>
                <a:r>
                  <a:rPr lang="en-US" altLang="zh-CN" b="1" dirty="0"/>
                  <a:t>1</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smtClean="0"/>
                  <a:t>40n6</a:t>
                </a:r>
                <a:r>
                  <a:rPr lang="zh-CN" altLang="en-US" b="1" dirty="0" smtClean="0"/>
                  <a:t>（</a:t>
                </a:r>
                <a:r>
                  <a:rPr lang="en-US" altLang="zh-CN" b="1" dirty="0"/>
                  <a:t>2</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smtClean="0"/>
                  <a:t>18s7</a:t>
                </a:r>
                <a:r>
                  <a:rPr lang="zh-CN" altLang="en-US" b="1" dirty="0" smtClean="0"/>
                  <a:t>（</a:t>
                </a:r>
                <a:r>
                  <a:rPr lang="en-US" altLang="zh-CN" b="1" dirty="0"/>
                  <a:t>3</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smtClean="0"/>
                  <a:t>65R7</a:t>
                </a:r>
                <a:r>
                  <a:rPr lang="zh-CN" altLang="en-US" b="1" dirty="0" smtClean="0"/>
                  <a:t>（</a:t>
                </a:r>
                <a:r>
                  <a:rPr lang="en-US" altLang="zh-CN" b="1" dirty="0"/>
                  <a:t>4</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240D9</a:t>
                </a:r>
              </a:p>
            </p:txBody>
          </p:sp>
        </mc:Choice>
        <mc:Fallback>
          <p:sp>
            <p:nvSpPr>
              <p:cNvPr id="42035" name="Text Box 51"/>
              <p:cNvSpPr txBox="1">
                <a:spLocks noRot="1" noChangeAspect="1" noMove="1" noResize="1" noEditPoints="1" noAdjustHandles="1" noChangeArrowheads="1" noChangeShapeType="1" noTextEdit="1"/>
              </p:cNvSpPr>
              <p:nvPr/>
            </p:nvSpPr>
            <p:spPr bwMode="auto">
              <a:xfrm>
                <a:off x="798063" y="4127642"/>
                <a:ext cx="7860894" cy="466043"/>
              </a:xfrm>
              <a:prstGeom prst="rect">
                <a:avLst/>
              </a:prstGeom>
              <a:blipFill rotWithShape="1">
                <a:blip r:embed="rId1"/>
                <a:stretch>
                  <a:fillRect l="-1164" t="-14286" b="-2857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42036" name="Text Box 52"/>
              <p:cNvSpPr txBox="1">
                <a:spLocks noChangeArrowheads="1"/>
              </p:cNvSpPr>
              <p:nvPr/>
            </p:nvSpPr>
            <p:spPr bwMode="auto">
              <a:xfrm>
                <a:off x="798063" y="4797838"/>
                <a:ext cx="6564755" cy="10200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7" tIns="47888" rIns="95777" bIns="47888">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10</a:t>
                </a:r>
                <a:r>
                  <a:rPr lang="en-US" altLang="zh-CN" b="1" i="1" dirty="0"/>
                  <a:t>.</a:t>
                </a:r>
                <a:r>
                  <a:rPr lang="zh-CN" altLang="en-US" b="1" dirty="0"/>
                  <a:t>（</a:t>
                </a:r>
                <a:r>
                  <a:rPr lang="en-US" altLang="zh-CN" b="1" dirty="0"/>
                  <a:t>1</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35H8</a:t>
                </a:r>
                <a:r>
                  <a:rPr lang="zh-CN" altLang="en-US" b="1" dirty="0"/>
                  <a:t>／</a:t>
                </a:r>
                <a:r>
                  <a:rPr lang="en-US" altLang="zh-CN" b="1" dirty="0"/>
                  <a:t>e7</a:t>
                </a:r>
                <a:r>
                  <a:rPr lang="zh-CN" altLang="en-US" b="1" dirty="0"/>
                  <a:t>，（</a:t>
                </a:r>
                <a:r>
                  <a:rPr lang="en-US" altLang="zh-CN" b="1" dirty="0"/>
                  <a:t>2</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40H7</a:t>
                </a:r>
                <a:r>
                  <a:rPr lang="zh-CN" altLang="en-US" b="1" dirty="0"/>
                  <a:t>／</a:t>
                </a:r>
                <a:r>
                  <a:rPr lang="en-US" altLang="zh-CN" b="1" dirty="0"/>
                  <a:t>u6</a:t>
                </a:r>
                <a:r>
                  <a:rPr lang="zh-CN" altLang="en-US" b="1" dirty="0"/>
                  <a:t>，</a:t>
                </a:r>
              </a:p>
              <a:p>
                <a:pPr eaLnBrk="1" hangingPunct="1">
                  <a:spcBef>
                    <a:spcPct val="50000"/>
                  </a:spcBef>
                </a:pPr>
                <a:r>
                  <a:rPr lang="zh-CN" altLang="en-US" b="1" dirty="0"/>
                  <a:t>     （</a:t>
                </a:r>
                <a:r>
                  <a:rPr lang="en-US" altLang="zh-CN" b="1" dirty="0"/>
                  <a:t>3</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60H8</a:t>
                </a:r>
                <a:r>
                  <a:rPr lang="zh-CN" altLang="en-US" b="1" dirty="0"/>
                  <a:t>／</a:t>
                </a:r>
                <a:r>
                  <a:rPr lang="en-US" altLang="zh-CN" b="1" dirty="0"/>
                  <a:t>k7</a:t>
                </a:r>
              </a:p>
            </p:txBody>
          </p:sp>
        </mc:Choice>
        <mc:Fallback>
          <p:sp>
            <p:nvSpPr>
              <p:cNvPr id="42036" name="Text Box 52"/>
              <p:cNvSpPr txBox="1">
                <a:spLocks noRot="1" noChangeAspect="1" noMove="1" noResize="1" noEditPoints="1" noAdjustHandles="1" noChangeArrowheads="1" noChangeShapeType="1" noTextEdit="1"/>
              </p:cNvSpPr>
              <p:nvPr/>
            </p:nvSpPr>
            <p:spPr bwMode="auto">
              <a:xfrm>
                <a:off x="798063" y="4797838"/>
                <a:ext cx="6564755" cy="1020041"/>
              </a:xfrm>
              <a:prstGeom prst="rect">
                <a:avLst/>
              </a:prstGeom>
              <a:blipFill rotWithShape="1">
                <a:blip r:embed="rId2"/>
                <a:stretch>
                  <a:fillRect l="-1393" t="-6587" b="-1317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36" name="圆角矩形 35">
            <a:hlinkClick r:id="rId3" action="ppaction://hlinksldjump"/>
          </p:cNvPr>
          <p:cNvSpPr/>
          <p:nvPr/>
        </p:nvSpPr>
        <p:spPr bwMode="auto">
          <a:xfrm>
            <a:off x="7653779" y="6251408"/>
            <a:ext cx="1346186" cy="421105"/>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vert="horz" wrap="square" lIns="74223" tIns="37111" rIns="74223" bIns="37111" numCol="1" rtlCol="0" anchor="t" anchorCtr="0" compatLnSpc="1"/>
          <a:lstStyle/>
          <a:p>
            <a:pPr defTabSz="742315"/>
            <a:r>
              <a:rPr kumimoji="1" lang="zh-CN" altLang="en-US"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b="1"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pic>
        <p:nvPicPr>
          <p:cNvPr id="839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700" y="546994"/>
            <a:ext cx="801052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363" y="2243084"/>
            <a:ext cx="867727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wipe(left)">
                                      <p:cBhvr>
                                        <p:cTn id="7" dur="500"/>
                                        <p:tgtEl>
                                          <p:spTgt spid="839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3971"/>
                                        </p:tgtEl>
                                        <p:attrNameLst>
                                          <p:attrName>style.visibility</p:attrName>
                                        </p:attrNameLst>
                                      </p:cBhvr>
                                      <p:to>
                                        <p:strVal val="visible"/>
                                      </p:to>
                                    </p:set>
                                    <p:animEffect transition="in" filter="wipe(left)">
                                      <p:cBhvr>
                                        <p:cTn id="12" dur="500"/>
                                        <p:tgtEl>
                                          <p:spTgt spid="839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2035"/>
                                        </p:tgtEl>
                                        <p:attrNameLst>
                                          <p:attrName>style.visibility</p:attrName>
                                        </p:attrNameLst>
                                      </p:cBhvr>
                                      <p:to>
                                        <p:strVal val="visible"/>
                                      </p:to>
                                    </p:set>
                                    <p:animEffect transition="in" filter="wipe(left)">
                                      <p:cBhvr>
                                        <p:cTn id="17" dur="500"/>
                                        <p:tgtEl>
                                          <p:spTgt spid="420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2036"/>
                                        </p:tgtEl>
                                        <p:attrNameLst>
                                          <p:attrName>style.visibility</p:attrName>
                                        </p:attrNameLst>
                                      </p:cBhvr>
                                      <p:to>
                                        <p:strVal val="visible"/>
                                      </p:to>
                                    </p:set>
                                    <p:animEffect transition="in" filter="wipe(left)">
                                      <p:cBhvr>
                                        <p:cTn id="22" dur="500"/>
                                        <p:tgtEl>
                                          <p:spTgt spid="42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5" grpId="0" autoUpdateAnimBg="0"/>
      <p:bldP spid="4203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6D66EFDD-1C9D-41A5-933F-B1A726769A35}" type="slidenum">
              <a:rPr lang="en-US" altLang="zh-CN" sz="2100">
                <a:solidFill>
                  <a:srgbClr val="0000FF"/>
                </a:solidFill>
              </a:rPr>
            </a:fld>
            <a:endParaRPr lang="en-US" altLang="zh-CN" sz="2100" dirty="0">
              <a:solidFill>
                <a:srgbClr val="0000FF"/>
              </a:solidFill>
            </a:endParaRPr>
          </a:p>
        </p:txBody>
      </p:sp>
      <p:sp>
        <p:nvSpPr>
          <p:cNvPr id="4100" name="Text Box 4"/>
          <p:cNvSpPr txBox="1">
            <a:spLocks noChangeArrowheads="1"/>
          </p:cNvSpPr>
          <p:nvPr/>
        </p:nvSpPr>
        <p:spPr bwMode="auto">
          <a:xfrm>
            <a:off x="1520200" y="228618"/>
            <a:ext cx="5033000"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latin typeface="宋体" panose="02010600030101010101" pitchFamily="2" charset="-122"/>
              </a:rPr>
              <a:t>3.4.2  </a:t>
            </a:r>
            <a:r>
              <a:rPr lang="zh-CN" altLang="en-US" b="1" dirty="0">
                <a:latin typeface="宋体" panose="02010600030101010101" pitchFamily="2" charset="-122"/>
              </a:rPr>
              <a:t>标准公差等级的选用 </a:t>
            </a:r>
            <a:endParaRPr lang="zh-CN" altLang="en-US" b="1" dirty="0">
              <a:latin typeface="宋体" panose="02010600030101010101" pitchFamily="2" charset="-122"/>
            </a:endParaRPr>
          </a:p>
        </p:txBody>
      </p:sp>
      <p:sp>
        <p:nvSpPr>
          <p:cNvPr id="4102" name="Text Box 6"/>
          <p:cNvSpPr txBox="1">
            <a:spLocks noChangeArrowheads="1"/>
          </p:cNvSpPr>
          <p:nvPr/>
        </p:nvSpPr>
        <p:spPr bwMode="auto">
          <a:xfrm>
            <a:off x="1525598" y="644034"/>
            <a:ext cx="3906666"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1</a:t>
            </a:r>
            <a:r>
              <a:rPr lang="en-US" altLang="zh-CN" b="1" dirty="0">
                <a:solidFill>
                  <a:srgbClr val="FF0000"/>
                </a:solidFill>
              </a:rPr>
              <a:t>.  </a:t>
            </a:r>
            <a:r>
              <a:rPr lang="zh-CN" altLang="en-US" b="1" dirty="0">
                <a:solidFill>
                  <a:srgbClr val="FF0000"/>
                </a:solidFill>
              </a:rPr>
              <a:t>选用原则</a:t>
            </a:r>
            <a:r>
              <a:rPr lang="zh-CN" altLang="en-US" b="1" dirty="0"/>
              <a:t>： </a:t>
            </a:r>
            <a:endParaRPr lang="zh-CN" altLang="en-US" b="1" dirty="0"/>
          </a:p>
        </p:txBody>
      </p:sp>
      <p:sp>
        <p:nvSpPr>
          <p:cNvPr id="4103" name="Text Box 7"/>
          <p:cNvSpPr txBox="1">
            <a:spLocks noChangeArrowheads="1"/>
          </p:cNvSpPr>
          <p:nvPr/>
        </p:nvSpPr>
        <p:spPr bwMode="auto">
          <a:xfrm>
            <a:off x="843236" y="1033147"/>
            <a:ext cx="7835677" cy="8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200" b="1" dirty="0"/>
              <a:t>        </a:t>
            </a:r>
            <a:r>
              <a:rPr lang="en-US" altLang="zh-CN" sz="2200" b="1" dirty="0" smtClean="0"/>
              <a:t> </a:t>
            </a:r>
            <a:r>
              <a:rPr lang="zh-CN" altLang="en-US" b="1" dirty="0" smtClean="0"/>
              <a:t>在</a:t>
            </a:r>
            <a:r>
              <a:rPr lang="zh-CN" altLang="en-US" b="1" dirty="0"/>
              <a:t>充分满足使用条件下，考虑工艺的可能性，应</a:t>
            </a:r>
            <a:r>
              <a:rPr lang="zh-CN" altLang="en-US" b="1" dirty="0">
                <a:solidFill>
                  <a:srgbClr val="FF0000"/>
                </a:solidFill>
              </a:rPr>
              <a:t>尽量选用精度较低的公差等级</a:t>
            </a:r>
            <a:r>
              <a:rPr lang="zh-CN" altLang="en-US" b="1" dirty="0"/>
              <a:t>。其原因见图</a:t>
            </a:r>
            <a:r>
              <a:rPr lang="en-US" altLang="zh-CN" b="1" dirty="0"/>
              <a:t>3.17</a:t>
            </a:r>
            <a:r>
              <a:rPr lang="zh-CN" altLang="en-US" b="1" dirty="0"/>
              <a:t>所示。 </a:t>
            </a:r>
            <a:endParaRPr lang="zh-CN" altLang="en-US" b="1" dirty="0"/>
          </a:p>
        </p:txBody>
      </p:sp>
      <p:pic>
        <p:nvPicPr>
          <p:cNvPr id="839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6086" y="2005635"/>
            <a:ext cx="3125633" cy="2771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2264" y="1901777"/>
            <a:ext cx="2845471" cy="2875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232748" y="5119863"/>
            <a:ext cx="7419554" cy="1015663"/>
          </a:xfrm>
          <a:prstGeom prst="rect">
            <a:avLst/>
          </a:prstGeom>
        </p:spPr>
        <p:txBody>
          <a:bodyPr wrap="square">
            <a:spAutoFit/>
          </a:bodyPr>
          <a:lstStyle/>
          <a:p>
            <a:r>
              <a:rPr lang="zh-CN" altLang="en-US" b="1" dirty="0" smtClean="0"/>
              <a:t>         由</a:t>
            </a:r>
            <a:r>
              <a:rPr lang="zh-CN" altLang="en-US" b="1" dirty="0"/>
              <a:t>图可见</a:t>
            </a:r>
            <a:r>
              <a:rPr lang="en-US" altLang="zh-CN" b="1" dirty="0"/>
              <a:t>:</a:t>
            </a:r>
            <a:r>
              <a:rPr lang="zh-CN" altLang="en-US" b="1" dirty="0"/>
              <a:t>尺寸精度愈高</a:t>
            </a:r>
            <a:r>
              <a:rPr lang="en-US" altLang="zh-CN" b="1" dirty="0"/>
              <a:t>,</a:t>
            </a:r>
            <a:r>
              <a:rPr lang="zh-CN" altLang="en-US" b="1" dirty="0"/>
              <a:t>加工成本愈增加</a:t>
            </a:r>
            <a:r>
              <a:rPr lang="en-US" altLang="zh-CN" b="1" dirty="0"/>
              <a:t>;</a:t>
            </a:r>
            <a:r>
              <a:rPr lang="zh-CN" altLang="en-US" b="1" dirty="0"/>
              <a:t>高精度时</a:t>
            </a:r>
            <a:r>
              <a:rPr lang="en-US" altLang="zh-CN" b="1" dirty="0"/>
              <a:t>,</a:t>
            </a:r>
            <a:r>
              <a:rPr lang="zh-CN" altLang="en-US" b="1" dirty="0"/>
              <a:t>精度</a:t>
            </a:r>
            <a:r>
              <a:rPr lang="zh-CN" altLang="en-US" b="1" dirty="0" smtClean="0"/>
              <a:t>稍微提高</a:t>
            </a:r>
            <a:r>
              <a:rPr lang="en-US" altLang="zh-CN" b="1" dirty="0"/>
              <a:t>,</a:t>
            </a:r>
            <a:r>
              <a:rPr lang="zh-CN" altLang="en-US" b="1" dirty="0"/>
              <a:t>成本和废品率都会急剧地增加。因此</a:t>
            </a:r>
            <a:r>
              <a:rPr lang="en-US" altLang="zh-CN" b="1" dirty="0"/>
              <a:t>,</a:t>
            </a:r>
            <a:r>
              <a:rPr lang="zh-CN" altLang="en-US" b="1" dirty="0"/>
              <a:t>选用高精度零件公差时</a:t>
            </a:r>
            <a:r>
              <a:rPr lang="en-US" altLang="zh-CN" b="1" dirty="0"/>
              <a:t>,</a:t>
            </a:r>
            <a:r>
              <a:rPr lang="zh-CN" altLang="en-US" b="1" dirty="0"/>
              <a:t>应要特别慎重。</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00">
                                            <p:txEl>
                                              <p:pRg st="0" end="0"/>
                                            </p:txEl>
                                          </p:spTgt>
                                        </p:tgtEl>
                                        <p:attrNameLst>
                                          <p:attrName>style.visibility</p:attrName>
                                        </p:attrNameLst>
                                      </p:cBhvr>
                                      <p:to>
                                        <p:strVal val="visible"/>
                                      </p:to>
                                    </p:set>
                                    <p:animEffect transition="in" filter="wipe(left)">
                                      <p:cBhvr>
                                        <p:cTn id="7" dur="300"/>
                                        <p:tgtEl>
                                          <p:spTgt spid="4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02">
                                            <p:txEl>
                                              <p:pRg st="0" end="0"/>
                                            </p:txEl>
                                          </p:spTgt>
                                        </p:tgtEl>
                                        <p:attrNameLst>
                                          <p:attrName>style.visibility</p:attrName>
                                        </p:attrNameLst>
                                      </p:cBhvr>
                                      <p:to>
                                        <p:strVal val="visible"/>
                                      </p:to>
                                    </p:set>
                                    <p:animEffect transition="in" filter="wipe(left)">
                                      <p:cBhvr>
                                        <p:cTn id="12" dur="300"/>
                                        <p:tgtEl>
                                          <p:spTgt spid="410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03"/>
                                        </p:tgtEl>
                                        <p:attrNameLst>
                                          <p:attrName>style.visibility</p:attrName>
                                        </p:attrNameLst>
                                      </p:cBhvr>
                                      <p:to>
                                        <p:strVal val="visible"/>
                                      </p:to>
                                    </p:set>
                                    <p:animEffect transition="in" filter="wipe(left)">
                                      <p:cBhvr>
                                        <p:cTn id="17" dur="300"/>
                                        <p:tgtEl>
                                          <p:spTgt spid="410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3970"/>
                                        </p:tgtEl>
                                        <p:attrNameLst>
                                          <p:attrName>style.visibility</p:attrName>
                                        </p:attrNameLst>
                                      </p:cBhvr>
                                      <p:to>
                                        <p:strVal val="visible"/>
                                      </p:to>
                                    </p:set>
                                    <p:anim calcmode="lin" valueType="num">
                                      <p:cBhvr additive="base">
                                        <p:cTn id="22" dur="500" fill="hold"/>
                                        <p:tgtEl>
                                          <p:spTgt spid="83970"/>
                                        </p:tgtEl>
                                        <p:attrNameLst>
                                          <p:attrName>ppt_x</p:attrName>
                                        </p:attrNameLst>
                                      </p:cBhvr>
                                      <p:tavLst>
                                        <p:tav tm="0">
                                          <p:val>
                                            <p:strVal val="#ppt_x"/>
                                          </p:val>
                                        </p:tav>
                                        <p:tav tm="100000">
                                          <p:val>
                                            <p:strVal val="#ppt_x"/>
                                          </p:val>
                                        </p:tav>
                                      </p:tavLst>
                                    </p:anim>
                                    <p:anim calcmode="lin" valueType="num">
                                      <p:cBhvr additive="base">
                                        <p:cTn id="23"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83971"/>
                                        </p:tgtEl>
                                        <p:attrNameLst>
                                          <p:attrName>style.visibility</p:attrName>
                                        </p:attrNameLst>
                                      </p:cBhvr>
                                      <p:to>
                                        <p:strVal val="visible"/>
                                      </p:to>
                                    </p:set>
                                    <p:anim calcmode="lin" valueType="num">
                                      <p:cBhvr additive="base">
                                        <p:cTn id="28" dur="500" fill="hold"/>
                                        <p:tgtEl>
                                          <p:spTgt spid="83971"/>
                                        </p:tgtEl>
                                        <p:attrNameLst>
                                          <p:attrName>ppt_x</p:attrName>
                                        </p:attrNameLst>
                                      </p:cBhvr>
                                      <p:tavLst>
                                        <p:tav tm="0">
                                          <p:val>
                                            <p:strVal val="1+#ppt_w/2"/>
                                          </p:val>
                                        </p:tav>
                                        <p:tav tm="100000">
                                          <p:val>
                                            <p:strVal val="#ppt_x"/>
                                          </p:val>
                                        </p:tav>
                                      </p:tavLst>
                                    </p:anim>
                                    <p:anim calcmode="lin" valueType="num">
                                      <p:cBhvr additive="base">
                                        <p:cTn id="29" dur="500" fill="hold"/>
                                        <p:tgtEl>
                                          <p:spTgt spid="839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utoUpdateAnimBg="0" build="p"/>
      <p:bldP spid="4102" grpId="0" autoUpdateAnimBg="0" build="p"/>
      <p:bldP spid="410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defTabSz="957580" eaLnBrk="0" hangingPunct="0">
              <a:defRPr kumimoji="1" sz="2000">
                <a:solidFill>
                  <a:schemeClr val="tx1"/>
                </a:solidFill>
                <a:latin typeface="Times New Roman" panose="02020603050405020304" pitchFamily="18" charset="0"/>
                <a:ea typeface="宋体" panose="02010600030101010101" pitchFamily="2" charset="-122"/>
              </a:defRPr>
            </a:lvl1pPr>
            <a:lvl2pPr marL="603250" indent="-231775" defTabSz="957580" eaLnBrk="0" hangingPunct="0">
              <a:defRPr kumimoji="1" sz="2000">
                <a:solidFill>
                  <a:schemeClr val="tx1"/>
                </a:solidFill>
                <a:latin typeface="Times New Roman" panose="02020603050405020304" pitchFamily="18" charset="0"/>
                <a:ea typeface="宋体" panose="02010600030101010101" pitchFamily="2" charset="-122"/>
              </a:defRPr>
            </a:lvl2pPr>
            <a:lvl3pPr marL="927735"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3pPr>
            <a:lvl4pPr marL="129921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4pPr>
            <a:lvl5pPr marL="1670050" indent="-185420" defTabSz="957580" eaLnBrk="0" hangingPunct="0">
              <a:defRPr kumimoji="1" sz="2000">
                <a:solidFill>
                  <a:schemeClr val="tx1"/>
                </a:solidFill>
                <a:latin typeface="Times New Roman" panose="02020603050405020304" pitchFamily="18" charset="0"/>
                <a:ea typeface="宋体" panose="02010600030101010101" pitchFamily="2" charset="-122"/>
              </a:defRPr>
            </a:lvl5pPr>
            <a:lvl6pPr marL="204089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6pPr>
            <a:lvl7pPr marL="241236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7pPr>
            <a:lvl8pPr marL="2783205"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8pPr>
            <a:lvl9pPr marL="3154680" indent="-185420" defTabSz="957580" eaLnBrk="0" fontAlgn="base" hangingPunct="0">
              <a:spcBef>
                <a:spcPct val="0"/>
              </a:spcBef>
              <a:spcAft>
                <a:spcPct val="0"/>
              </a:spcAft>
              <a:defRPr kumimoji="1" sz="2000">
                <a:solidFill>
                  <a:schemeClr val="tx1"/>
                </a:solidFill>
                <a:latin typeface="Times New Roman" panose="02020603050405020304" pitchFamily="18" charset="0"/>
                <a:ea typeface="宋体" panose="02010600030101010101" pitchFamily="2" charset="-122"/>
              </a:defRPr>
            </a:lvl9pPr>
          </a:lstStyle>
          <a:p>
            <a:pPr eaLnBrk="1" hangingPunct="1"/>
            <a:fld id="{E967BFF8-5ECD-4BE3-B7EF-71276C94AB4F}" type="slidenum">
              <a:rPr lang="en-US" altLang="zh-CN" sz="2100">
                <a:solidFill>
                  <a:srgbClr val="0000FF"/>
                </a:solidFill>
              </a:rPr>
            </a:fld>
            <a:endParaRPr lang="en-US" altLang="zh-CN" sz="2100" dirty="0">
              <a:solidFill>
                <a:srgbClr val="0000FF"/>
              </a:solidFill>
            </a:endParaRPr>
          </a:p>
        </p:txBody>
      </p:sp>
      <p:sp>
        <p:nvSpPr>
          <p:cNvPr id="5123" name="Text Box 3"/>
          <p:cNvSpPr txBox="1">
            <a:spLocks noChangeArrowheads="1"/>
          </p:cNvSpPr>
          <p:nvPr/>
        </p:nvSpPr>
        <p:spPr bwMode="auto">
          <a:xfrm>
            <a:off x="3181454" y="466841"/>
            <a:ext cx="3888078"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计算法 </a:t>
            </a:r>
            <a:r>
              <a:rPr lang="en-US" altLang="zh-CN" b="1" dirty="0"/>
              <a:t>— </a:t>
            </a:r>
            <a:r>
              <a:rPr lang="zh-CN" altLang="en-US" b="1" dirty="0"/>
              <a:t>一般很少采用</a:t>
            </a:r>
            <a:endParaRPr lang="zh-CN" altLang="en-US" b="1" dirty="0"/>
          </a:p>
        </p:txBody>
      </p:sp>
      <p:sp>
        <p:nvSpPr>
          <p:cNvPr id="5124" name="Text Box 4"/>
          <p:cNvSpPr txBox="1">
            <a:spLocks noChangeArrowheads="1"/>
          </p:cNvSpPr>
          <p:nvPr/>
        </p:nvSpPr>
        <p:spPr bwMode="auto">
          <a:xfrm>
            <a:off x="742689" y="2273468"/>
            <a:ext cx="7842250" cy="1075441"/>
          </a:xfrm>
          <a:prstGeom prst="rect">
            <a:avLst/>
          </a:prstGeom>
          <a:noFill/>
          <a:ln w="38100">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sz="2900" b="1" dirty="0"/>
              <a:t>        </a:t>
            </a:r>
            <a:r>
              <a:rPr lang="zh-CN" altLang="en-US" b="1" dirty="0"/>
              <a:t>根据具体情况，参照已被实践证明合理的实例来选用公差等级。 </a:t>
            </a:r>
            <a:endParaRPr lang="zh-CN" altLang="en-US" b="1" dirty="0"/>
          </a:p>
        </p:txBody>
      </p:sp>
      <p:sp>
        <p:nvSpPr>
          <p:cNvPr id="5127" name="Text Box 7"/>
          <p:cNvSpPr txBox="1">
            <a:spLocks noChangeArrowheads="1"/>
          </p:cNvSpPr>
          <p:nvPr/>
        </p:nvSpPr>
        <p:spPr bwMode="auto">
          <a:xfrm>
            <a:off x="716399" y="3453389"/>
            <a:ext cx="8115664" cy="539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dirty="0"/>
              <a:t>        </a:t>
            </a:r>
            <a:r>
              <a:rPr lang="zh-CN" altLang="en-US" b="1" dirty="0"/>
              <a:t>利用类比法，应有一定的实践经验和参考有关的资料。</a:t>
            </a:r>
            <a:endParaRPr lang="zh-CN" altLang="en-US" b="1" dirty="0"/>
          </a:p>
        </p:txBody>
      </p:sp>
      <p:sp>
        <p:nvSpPr>
          <p:cNvPr id="5128" name="Text Box 8"/>
          <p:cNvSpPr txBox="1">
            <a:spLocks noChangeArrowheads="1"/>
          </p:cNvSpPr>
          <p:nvPr/>
        </p:nvSpPr>
        <p:spPr bwMode="auto">
          <a:xfrm>
            <a:off x="685539" y="4480835"/>
            <a:ext cx="8013134" cy="983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dirty="0"/>
              <a:t>        </a:t>
            </a:r>
            <a:r>
              <a:rPr lang="zh-CN" altLang="en-US" b="1" dirty="0"/>
              <a:t>表</a:t>
            </a:r>
            <a:r>
              <a:rPr lang="en-US" altLang="zh-CN" b="1" dirty="0" smtClean="0"/>
              <a:t>3.9</a:t>
            </a:r>
            <a:r>
              <a:rPr lang="zh-CN" altLang="en-US" b="1" dirty="0" smtClean="0"/>
              <a:t>各种</a:t>
            </a:r>
            <a:r>
              <a:rPr lang="zh-CN" altLang="en-US" b="1" dirty="0"/>
              <a:t>加工方法可能达到的</a:t>
            </a:r>
            <a:r>
              <a:rPr lang="zh-CN" altLang="en-US" b="1" dirty="0" smtClean="0"/>
              <a:t>标准公差等级供</a:t>
            </a:r>
            <a:r>
              <a:rPr lang="zh-CN" altLang="en-US" b="1" dirty="0"/>
              <a:t>选用时参考。</a:t>
            </a:r>
            <a:endParaRPr lang="zh-CN" altLang="en-US" b="1" dirty="0"/>
          </a:p>
        </p:txBody>
      </p:sp>
      <p:sp>
        <p:nvSpPr>
          <p:cNvPr id="5130" name="Text Box 10"/>
          <p:cNvSpPr txBox="1">
            <a:spLocks noChangeArrowheads="1"/>
          </p:cNvSpPr>
          <p:nvPr/>
        </p:nvSpPr>
        <p:spPr bwMode="auto">
          <a:xfrm>
            <a:off x="3181454" y="935572"/>
            <a:ext cx="4190896"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类比法 </a:t>
            </a:r>
            <a:r>
              <a:rPr lang="en-US" altLang="zh-CN" b="1" dirty="0"/>
              <a:t>— </a:t>
            </a:r>
            <a:r>
              <a:rPr lang="zh-CN" altLang="en-US" b="1" dirty="0"/>
              <a:t>工程上常常采用</a:t>
            </a:r>
            <a:endParaRPr lang="zh-CN" altLang="en-US" b="1" dirty="0"/>
          </a:p>
        </p:txBody>
      </p:sp>
      <p:sp>
        <p:nvSpPr>
          <p:cNvPr id="5131" name="Text Box 11"/>
          <p:cNvSpPr txBox="1">
            <a:spLocks noChangeArrowheads="1"/>
          </p:cNvSpPr>
          <p:nvPr/>
        </p:nvSpPr>
        <p:spPr bwMode="auto">
          <a:xfrm>
            <a:off x="3181452" y="1419341"/>
            <a:ext cx="3705123"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计算查表法 </a:t>
            </a:r>
            <a:r>
              <a:rPr lang="en-US" altLang="zh-CN" b="1" dirty="0"/>
              <a:t>— </a:t>
            </a:r>
            <a:r>
              <a:rPr lang="zh-CN" altLang="en-US" b="1" dirty="0"/>
              <a:t>应掌握</a:t>
            </a:r>
            <a:endParaRPr lang="zh-CN" altLang="en-US" b="1" dirty="0"/>
          </a:p>
        </p:txBody>
      </p:sp>
      <p:sp>
        <p:nvSpPr>
          <p:cNvPr id="5132" name="Text Box 12"/>
          <p:cNvSpPr txBox="1">
            <a:spLocks noChangeArrowheads="1"/>
          </p:cNvSpPr>
          <p:nvPr/>
        </p:nvSpPr>
        <p:spPr bwMode="auto">
          <a:xfrm>
            <a:off x="742688" y="1698208"/>
            <a:ext cx="3696347"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a:t>
            </a:r>
            <a:r>
              <a:rPr lang="en-US" altLang="zh-CN" b="1" dirty="0"/>
              <a:t>1</a:t>
            </a:r>
            <a:r>
              <a:rPr lang="zh-CN" altLang="en-US" b="1" dirty="0"/>
              <a:t>）</a:t>
            </a:r>
            <a:r>
              <a:rPr lang="zh-CN" altLang="en-US" b="1" dirty="0">
                <a:solidFill>
                  <a:srgbClr val="FF0000"/>
                </a:solidFill>
              </a:rPr>
              <a:t>类比法</a:t>
            </a:r>
            <a:endParaRPr lang="zh-CN" altLang="en-US" b="1" dirty="0"/>
          </a:p>
        </p:txBody>
      </p:sp>
      <p:sp>
        <p:nvSpPr>
          <p:cNvPr id="5137" name="Text Box 17"/>
          <p:cNvSpPr txBox="1">
            <a:spLocks noChangeArrowheads="1"/>
          </p:cNvSpPr>
          <p:nvPr/>
        </p:nvSpPr>
        <p:spPr bwMode="auto">
          <a:xfrm>
            <a:off x="1295179" y="3984784"/>
            <a:ext cx="6210522" cy="46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7" tIns="47888" rIns="95777" bIns="47888">
            <a:spAutoFit/>
          </a:bodyPr>
          <a:lstStyle>
            <a:lvl1pPr defTabSz="117983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17983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17983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17983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例如 表</a:t>
            </a:r>
            <a:r>
              <a:rPr lang="en-US" altLang="zh-CN" b="1" dirty="0" smtClean="0"/>
              <a:t>3.8 </a:t>
            </a:r>
            <a:r>
              <a:rPr lang="zh-CN" altLang="en-US" b="1" dirty="0"/>
              <a:t>标准公差等级的应用</a:t>
            </a:r>
            <a:r>
              <a:rPr lang="zh-CN" altLang="en-US" b="1" dirty="0" smtClean="0"/>
              <a:t>范围。</a:t>
            </a:r>
            <a:endParaRPr lang="zh-CN" altLang="en-US" b="1" dirty="0"/>
          </a:p>
        </p:txBody>
      </p:sp>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7250" y="568518"/>
            <a:ext cx="24574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4994"/>
                                        </p:tgtEl>
                                        <p:attrNameLst>
                                          <p:attrName>style.visibility</p:attrName>
                                        </p:attrNameLst>
                                      </p:cBhvr>
                                      <p:to>
                                        <p:strVal val="visible"/>
                                      </p:to>
                                    </p:set>
                                    <p:animEffect transition="in" filter="wipe(left)">
                                      <p:cBhvr>
                                        <p:cTn id="7" dur="500"/>
                                        <p:tgtEl>
                                          <p:spTgt spid="849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3"/>
                                        </p:tgtEl>
                                        <p:attrNameLst>
                                          <p:attrName>style.visibility</p:attrName>
                                        </p:attrNameLst>
                                      </p:cBhvr>
                                      <p:to>
                                        <p:strVal val="visible"/>
                                      </p:to>
                                    </p:set>
                                    <p:animEffect transition="in" filter="wipe(left)">
                                      <p:cBhvr>
                                        <p:cTn id="12" dur="300"/>
                                        <p:tgtEl>
                                          <p:spTgt spid="51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30"/>
                                        </p:tgtEl>
                                        <p:attrNameLst>
                                          <p:attrName>style.visibility</p:attrName>
                                        </p:attrNameLst>
                                      </p:cBhvr>
                                      <p:to>
                                        <p:strVal val="visible"/>
                                      </p:to>
                                    </p:set>
                                    <p:animEffect transition="in" filter="wipe(left)">
                                      <p:cBhvr>
                                        <p:cTn id="17" dur="300"/>
                                        <p:tgtEl>
                                          <p:spTgt spid="51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131"/>
                                        </p:tgtEl>
                                        <p:attrNameLst>
                                          <p:attrName>style.visibility</p:attrName>
                                        </p:attrNameLst>
                                      </p:cBhvr>
                                      <p:to>
                                        <p:strVal val="visible"/>
                                      </p:to>
                                    </p:set>
                                    <p:animEffect transition="in" filter="wipe(left)">
                                      <p:cBhvr>
                                        <p:cTn id="22" dur="300"/>
                                        <p:tgtEl>
                                          <p:spTgt spid="51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132"/>
                                        </p:tgtEl>
                                        <p:attrNameLst>
                                          <p:attrName>style.visibility</p:attrName>
                                        </p:attrNameLst>
                                      </p:cBhvr>
                                      <p:to>
                                        <p:strVal val="visible"/>
                                      </p:to>
                                    </p:set>
                                    <p:animEffect transition="in" filter="wipe(left)">
                                      <p:cBhvr>
                                        <p:cTn id="27" dur="300"/>
                                        <p:tgtEl>
                                          <p:spTgt spid="51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24"/>
                                        </p:tgtEl>
                                        <p:attrNameLst>
                                          <p:attrName>style.visibility</p:attrName>
                                        </p:attrNameLst>
                                      </p:cBhvr>
                                      <p:to>
                                        <p:strVal val="visible"/>
                                      </p:to>
                                    </p:set>
                                    <p:animEffect transition="in" filter="wipe(left)">
                                      <p:cBhvr>
                                        <p:cTn id="32" dur="300"/>
                                        <p:tgtEl>
                                          <p:spTgt spid="51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127"/>
                                        </p:tgtEl>
                                        <p:attrNameLst>
                                          <p:attrName>style.visibility</p:attrName>
                                        </p:attrNameLst>
                                      </p:cBhvr>
                                      <p:to>
                                        <p:strVal val="visible"/>
                                      </p:to>
                                    </p:set>
                                    <p:animEffect transition="in" filter="wipe(left)">
                                      <p:cBhvr>
                                        <p:cTn id="37" dur="300"/>
                                        <p:tgtEl>
                                          <p:spTgt spid="51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137"/>
                                        </p:tgtEl>
                                        <p:attrNameLst>
                                          <p:attrName>style.visibility</p:attrName>
                                        </p:attrNameLst>
                                      </p:cBhvr>
                                      <p:to>
                                        <p:strVal val="visible"/>
                                      </p:to>
                                    </p:set>
                                    <p:animEffect transition="in" filter="wipe(left)">
                                      <p:cBhvr>
                                        <p:cTn id="42" dur="300"/>
                                        <p:tgtEl>
                                          <p:spTgt spid="51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128"/>
                                        </p:tgtEl>
                                        <p:attrNameLst>
                                          <p:attrName>style.visibility</p:attrName>
                                        </p:attrNameLst>
                                      </p:cBhvr>
                                      <p:to>
                                        <p:strVal val="visible"/>
                                      </p:to>
                                    </p:set>
                                    <p:animEffect transition="in" filter="wipe(left)">
                                      <p:cBhvr>
                                        <p:cTn id="47" dur="3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P spid="5124" grpId="0" animBg="1" autoUpdateAnimBg="0"/>
      <p:bldP spid="5127" grpId="0" autoUpdateAnimBg="0"/>
      <p:bldP spid="5128" grpId="0" autoUpdateAnimBg="0"/>
      <p:bldP spid="5130" grpId="0" autoUpdateAnimBg="0"/>
      <p:bldP spid="5131" grpId="0" autoUpdateAnimBg="0"/>
      <p:bldP spid="5132" grpId="0" autoUpdateAnimBg="0"/>
      <p:bldP spid="5137" grpId="0" autoUpdateAnimBg="0"/>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12371</Words>
  <Application>WPS 演示</Application>
  <PresentationFormat>A4 纸张(210x297 毫米)</PresentationFormat>
  <Paragraphs>889</Paragraphs>
  <Slides>78</Slides>
  <Notes>6</Notes>
  <HiddenSlides>0</HiddenSlides>
  <MMClips>0</MMClips>
  <ScaleCrop>false</ScaleCrop>
  <HeadingPairs>
    <vt:vector size="10" baseType="variant">
      <vt:variant>
        <vt:lpstr>已用的字体</vt:lpstr>
      </vt:variant>
      <vt:variant>
        <vt:i4>11</vt:i4>
      </vt:variant>
      <vt:variant>
        <vt:lpstr>主题</vt:lpstr>
      </vt:variant>
      <vt:variant>
        <vt:i4>1</vt:i4>
      </vt:variant>
      <vt:variant>
        <vt:lpstr>嵌入 OLE 服务器</vt:lpstr>
      </vt:variant>
      <vt:variant>
        <vt:i4>10</vt:i4>
      </vt:variant>
      <vt:variant>
        <vt:lpstr>幻灯片标题</vt:lpstr>
      </vt:variant>
      <vt:variant>
        <vt:i4>78</vt:i4>
      </vt:variant>
      <vt:variant>
        <vt:lpstr>自定义放映</vt:lpstr>
      </vt:variant>
      <vt:variant>
        <vt:i4>1</vt:i4>
      </vt:variant>
    </vt:vector>
  </HeadingPairs>
  <TitlesOfParts>
    <vt:vector size="101" baseType="lpstr">
      <vt:lpstr>Arial</vt:lpstr>
      <vt:lpstr>宋体</vt:lpstr>
      <vt:lpstr>Wingdings</vt:lpstr>
      <vt:lpstr>Times New Roman</vt:lpstr>
      <vt:lpstr>Times New Roman</vt:lpstr>
      <vt:lpstr>方正舒体</vt:lpstr>
      <vt:lpstr>微软雅黑</vt:lpstr>
      <vt:lpstr>Arial Unicode MS</vt:lpstr>
      <vt:lpstr>Algerian</vt:lpstr>
      <vt:lpstr>Dotum</vt:lpstr>
      <vt:lpstr>Gulim</vt:lpstr>
      <vt:lpstr>默认设计模板</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自定义放映1</vt:lpstr>
    </vt:vector>
  </TitlesOfParts>
  <Company>lww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lww</dc:creator>
  <cp:lastModifiedBy>刘瑶</cp:lastModifiedBy>
  <cp:revision>688</cp:revision>
  <dcterms:created xsi:type="dcterms:W3CDTF">2006-04-27T15:15:00Z</dcterms:created>
  <dcterms:modified xsi:type="dcterms:W3CDTF">2021-03-06T00:03:44Z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