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7"/>
  </p:notesMasterIdLst>
  <p:sldIdLst>
    <p:sldId id="272" r:id="rId2"/>
    <p:sldId id="307" r:id="rId3"/>
    <p:sldId id="301" r:id="rId4"/>
    <p:sldId id="256" r:id="rId5"/>
    <p:sldId id="328" r:id="rId6"/>
    <p:sldId id="267" r:id="rId7"/>
    <p:sldId id="302" r:id="rId8"/>
    <p:sldId id="257" r:id="rId9"/>
    <p:sldId id="282" r:id="rId10"/>
    <p:sldId id="279" r:id="rId11"/>
    <p:sldId id="258" r:id="rId12"/>
    <p:sldId id="303" r:id="rId13"/>
    <p:sldId id="296" r:id="rId14"/>
    <p:sldId id="304" r:id="rId15"/>
    <p:sldId id="283" r:id="rId16"/>
    <p:sldId id="331" r:id="rId17"/>
    <p:sldId id="259" r:id="rId18"/>
    <p:sldId id="306" r:id="rId19"/>
    <p:sldId id="332" r:id="rId20"/>
    <p:sldId id="333" r:id="rId21"/>
    <p:sldId id="334" r:id="rId22"/>
    <p:sldId id="329" r:id="rId23"/>
    <p:sldId id="285" r:id="rId24"/>
    <p:sldId id="268" r:id="rId25"/>
    <p:sldId id="261" r:id="rId26"/>
    <p:sldId id="309" r:id="rId27"/>
    <p:sldId id="310" r:id="rId28"/>
    <p:sldId id="311" r:id="rId29"/>
    <p:sldId id="312" r:id="rId30"/>
    <p:sldId id="330" r:id="rId31"/>
    <p:sldId id="313" r:id="rId32"/>
    <p:sldId id="314" r:id="rId33"/>
    <p:sldId id="315" r:id="rId34"/>
    <p:sldId id="316" r:id="rId35"/>
    <p:sldId id="317" r:id="rId36"/>
    <p:sldId id="281" r:id="rId37"/>
    <p:sldId id="262" r:id="rId38"/>
    <p:sldId id="263" r:id="rId39"/>
    <p:sldId id="286" r:id="rId40"/>
    <p:sldId id="287" r:id="rId41"/>
    <p:sldId id="318" r:id="rId42"/>
    <p:sldId id="264" r:id="rId43"/>
    <p:sldId id="337" r:id="rId44"/>
    <p:sldId id="288" r:id="rId45"/>
    <p:sldId id="297" r:id="rId46"/>
    <p:sldId id="289" r:id="rId47"/>
    <p:sldId id="271" r:id="rId48"/>
    <p:sldId id="280" r:id="rId49"/>
    <p:sldId id="290" r:id="rId50"/>
    <p:sldId id="319" r:id="rId51"/>
    <p:sldId id="320" r:id="rId52"/>
    <p:sldId id="321" r:id="rId53"/>
    <p:sldId id="322" r:id="rId54"/>
    <p:sldId id="323" r:id="rId55"/>
    <p:sldId id="273" r:id="rId56"/>
    <p:sldId id="324" r:id="rId57"/>
    <p:sldId id="335" r:id="rId58"/>
    <p:sldId id="336" r:id="rId59"/>
    <p:sldId id="269" r:id="rId60"/>
    <p:sldId id="291" r:id="rId61"/>
    <p:sldId id="308" r:id="rId62"/>
    <p:sldId id="292" r:id="rId63"/>
    <p:sldId id="293" r:id="rId64"/>
    <p:sldId id="270" r:id="rId65"/>
    <p:sldId id="275" r:id="rId66"/>
  </p:sldIdLst>
  <p:sldSz cx="9906000" cy="6858000" type="A4"/>
  <p:notesSz cx="6858000" cy="9144000"/>
  <p:defaultTextStyle>
    <a:defPPr>
      <a:defRPr lang="en-US"/>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99FF"/>
    <a:srgbClr val="FFCC99"/>
    <a:srgbClr val="FFCCFF"/>
    <a:srgbClr val="FFFFCC"/>
    <a:srgbClr val="FF3300"/>
    <a:srgbClr val="FF0000"/>
    <a:srgbClr val="CC3300"/>
    <a:srgbClr val="CC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39" autoAdjust="0"/>
    <p:restoredTop sz="94679" autoAdjust="0"/>
  </p:normalViewPr>
  <p:slideViewPr>
    <p:cSldViewPr snapToGrid="0" snapToObjects="1">
      <p:cViewPr varScale="1">
        <p:scale>
          <a:sx n="108" d="100"/>
          <a:sy n="108" d="100"/>
        </p:scale>
        <p:origin x="-1404" y="-78"/>
      </p:cViewPr>
      <p:guideLst>
        <p:guide orient="horz" pos="4319"/>
        <p:guide pos="561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pPr>
              <a:defRPr/>
            </a:pPr>
            <a:endParaRPr lang="zh-CN" altLang="en-US"/>
          </a:p>
        </p:txBody>
      </p:sp>
      <p:sp>
        <p:nvSpPr>
          <p:cNvPr id="15363"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ltLang="zh-CN"/>
          </a:p>
        </p:txBody>
      </p:sp>
      <p:sp>
        <p:nvSpPr>
          <p:cNvPr id="67588" name="Rectangle 4"/>
          <p:cNvSpPr>
            <a:spLocks noGrp="1" noRot="1" noChangeAspect="1" noChangeArrowheads="1" noTextEdit="1"/>
          </p:cNvSpPr>
          <p:nvPr>
            <p:ph type="sldImg" idx="2"/>
          </p:nvPr>
        </p:nvSpPr>
        <p:spPr bwMode="auto">
          <a:xfrm>
            <a:off x="952500" y="685800"/>
            <a:ext cx="4953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5365"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5366"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pPr>
              <a:defRPr/>
            </a:pPr>
            <a:endParaRPr lang="en-US" altLang="zh-CN"/>
          </a:p>
        </p:txBody>
      </p:sp>
      <p:sp>
        <p:nvSpPr>
          <p:cNvPr id="15367"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pPr>
              <a:defRPr/>
            </a:pPr>
            <a:fld id="{E24622BE-AC8E-46B4-9345-129AD5E489CE}" type="slidenum">
              <a:rPr lang="zh-CN" altLang="en-US"/>
              <a:pPr>
                <a:defRPr/>
              </a:pPr>
              <a:t>‹#›</a:t>
            </a:fld>
            <a:endParaRPr lang="en-US" altLang="zh-CN"/>
          </a:p>
        </p:txBody>
      </p:sp>
    </p:spTree>
    <p:extLst>
      <p:ext uri="{BB962C8B-B14F-4D97-AF65-F5344CB8AC3E}">
        <p14:creationId xmlns:p14="http://schemas.microsoft.com/office/powerpoint/2010/main" val="64548369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52500" y="685800"/>
            <a:ext cx="4953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24622BE-AC8E-46B4-9345-129AD5E489CE}" type="slidenum">
              <a:rPr lang="zh-CN" altLang="en-US" smtClean="0"/>
              <a:pPr>
                <a:defRPr/>
              </a:pPr>
              <a:t>2</a:t>
            </a:fld>
            <a:endParaRPr lang="en-US" altLang="zh-CN"/>
          </a:p>
        </p:txBody>
      </p:sp>
    </p:spTree>
    <p:extLst>
      <p:ext uri="{BB962C8B-B14F-4D97-AF65-F5344CB8AC3E}">
        <p14:creationId xmlns:p14="http://schemas.microsoft.com/office/powerpoint/2010/main" val="16077351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a:xfrm>
            <a:off x="952500" y="685800"/>
            <a:ext cx="4953000" cy="3429000"/>
          </a:xfrm>
          <a:ln/>
        </p:spPr>
      </p:sp>
      <p:sp>
        <p:nvSpPr>
          <p:cNvPr id="68611" name="备注占位符 2"/>
          <p:cNvSpPr>
            <a:spLocks noGrp="1"/>
          </p:cNvSpPr>
          <p:nvPr>
            <p:ph type="body" idx="1"/>
          </p:nvPr>
        </p:nvSpPr>
        <p:spPr>
          <a:noFill/>
        </p:spPr>
        <p:txBody>
          <a:bodyPr/>
          <a:lstStyle/>
          <a:p>
            <a:endParaRPr lang="zh-CN" altLang="en-US" smtClean="0"/>
          </a:p>
        </p:txBody>
      </p:sp>
      <p:sp>
        <p:nvSpPr>
          <p:cNvPr id="68612" name="灯片编号占位符 3"/>
          <p:cNvSpPr>
            <a:spLocks noGrp="1"/>
          </p:cNvSpPr>
          <p:nvPr>
            <p:ph type="sldNum" sz="quarter" idx="5"/>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43EFE7ED-2274-4D69-B2F2-38AC2B0BF459}" type="slidenum">
              <a:rPr lang="zh-CN" altLang="en-US" sz="1200" smtClean="0"/>
              <a:pPr eaLnBrk="1" hangingPunct="1"/>
              <a:t>42</a:t>
            </a:fld>
            <a:endParaRPr lang="en-US" altLang="zh-CN" sz="120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24622BE-AC8E-46B4-9345-129AD5E489CE}" type="slidenum">
              <a:rPr lang="zh-CN" altLang="en-US" smtClean="0"/>
              <a:pPr>
                <a:defRPr/>
              </a:pPr>
              <a:t>47</a:t>
            </a:fld>
            <a:endParaRPr lang="en-US" altLang="zh-CN"/>
          </a:p>
        </p:txBody>
      </p:sp>
    </p:spTree>
    <p:extLst>
      <p:ext uri="{BB962C8B-B14F-4D97-AF65-F5344CB8AC3E}">
        <p14:creationId xmlns:p14="http://schemas.microsoft.com/office/powerpoint/2010/main" val="23300706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42950" y="2130426"/>
            <a:ext cx="84201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485900" y="3886200"/>
            <a:ext cx="69342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4F070DA2-B474-4324-9A84-5B33E64346F1}" type="slidenum">
              <a:rPr lang="zh-CN" altLang="en-US"/>
              <a:pPr>
                <a:defRPr/>
              </a:pPr>
              <a:t>‹#›</a:t>
            </a:fld>
            <a:endParaRPr lang="en-US" altLang="zh-CN"/>
          </a:p>
        </p:txBody>
      </p:sp>
    </p:spTree>
    <p:extLst>
      <p:ext uri="{BB962C8B-B14F-4D97-AF65-F5344CB8AC3E}">
        <p14:creationId xmlns:p14="http://schemas.microsoft.com/office/powerpoint/2010/main" val="24191087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7831D2E9-247E-4A73-BFEF-C29181D8D6E0}" type="slidenum">
              <a:rPr lang="zh-CN" altLang="en-US"/>
              <a:pPr>
                <a:defRPr/>
              </a:pPr>
              <a:t>‹#›</a:t>
            </a:fld>
            <a:endParaRPr lang="en-US" altLang="zh-CN"/>
          </a:p>
        </p:txBody>
      </p:sp>
    </p:spTree>
    <p:extLst>
      <p:ext uri="{BB962C8B-B14F-4D97-AF65-F5344CB8AC3E}">
        <p14:creationId xmlns:p14="http://schemas.microsoft.com/office/powerpoint/2010/main" val="42730362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58025" y="609600"/>
            <a:ext cx="2105025"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742950" y="609600"/>
            <a:ext cx="6182995"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3D53747A-2B30-40A1-A8FE-3DE161645386}" type="slidenum">
              <a:rPr lang="zh-CN" altLang="en-US"/>
              <a:pPr>
                <a:defRPr/>
              </a:pPr>
              <a:t>‹#›</a:t>
            </a:fld>
            <a:endParaRPr lang="en-US" altLang="zh-CN"/>
          </a:p>
        </p:txBody>
      </p:sp>
    </p:spTree>
    <p:extLst>
      <p:ext uri="{BB962C8B-B14F-4D97-AF65-F5344CB8AC3E}">
        <p14:creationId xmlns:p14="http://schemas.microsoft.com/office/powerpoint/2010/main" val="4164241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742950" y="609600"/>
            <a:ext cx="8420100" cy="5486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E2871858-7C06-43D1-9262-3D9B2A2EF96E}" type="slidenum">
              <a:rPr lang="zh-CN" altLang="en-US"/>
              <a:pPr>
                <a:defRPr/>
              </a:pPr>
              <a:t>‹#›</a:t>
            </a:fld>
            <a:endParaRPr lang="en-US" altLang="zh-CN"/>
          </a:p>
        </p:txBody>
      </p:sp>
    </p:spTree>
    <p:extLst>
      <p:ext uri="{BB962C8B-B14F-4D97-AF65-F5344CB8AC3E}">
        <p14:creationId xmlns:p14="http://schemas.microsoft.com/office/powerpoint/2010/main" val="1317307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5C7C149A-CC27-4F31-BF2B-55ADC874561C}" type="slidenum">
              <a:rPr lang="zh-CN" altLang="en-US"/>
              <a:pPr>
                <a:defRPr/>
              </a:pPr>
              <a:t>‹#›</a:t>
            </a:fld>
            <a:endParaRPr lang="en-US" altLang="zh-CN"/>
          </a:p>
        </p:txBody>
      </p:sp>
    </p:spTree>
    <p:extLst>
      <p:ext uri="{BB962C8B-B14F-4D97-AF65-F5344CB8AC3E}">
        <p14:creationId xmlns:p14="http://schemas.microsoft.com/office/powerpoint/2010/main" val="18288944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82850" y="4406901"/>
            <a:ext cx="84201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82850" y="2906713"/>
            <a:ext cx="84201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8F136218-A5EB-4510-8CFC-AFA4C440870A}" type="slidenum">
              <a:rPr lang="zh-CN" altLang="en-US"/>
              <a:pPr>
                <a:defRPr/>
              </a:pPr>
              <a:t>‹#›</a:t>
            </a:fld>
            <a:endParaRPr lang="en-US" altLang="zh-CN"/>
          </a:p>
        </p:txBody>
      </p:sp>
    </p:spTree>
    <p:extLst>
      <p:ext uri="{BB962C8B-B14F-4D97-AF65-F5344CB8AC3E}">
        <p14:creationId xmlns:p14="http://schemas.microsoft.com/office/powerpoint/2010/main" val="7700935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742950" y="1981200"/>
            <a:ext cx="414401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019040" y="1981200"/>
            <a:ext cx="414401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A6F9E1B9-7C4A-4AC7-BA66-2939220CD0C9}" type="slidenum">
              <a:rPr lang="zh-CN" altLang="en-US"/>
              <a:pPr>
                <a:defRPr/>
              </a:pPr>
              <a:t>‹#›</a:t>
            </a:fld>
            <a:endParaRPr lang="en-US" altLang="zh-CN"/>
          </a:p>
        </p:txBody>
      </p:sp>
    </p:spTree>
    <p:extLst>
      <p:ext uri="{BB962C8B-B14F-4D97-AF65-F5344CB8AC3E}">
        <p14:creationId xmlns:p14="http://schemas.microsoft.com/office/powerpoint/2010/main" val="13748923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638"/>
            <a:ext cx="89154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95300" y="1535113"/>
            <a:ext cx="437652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95300" y="2174875"/>
            <a:ext cx="437652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5032799" y="1535113"/>
            <a:ext cx="437790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5032799" y="2174875"/>
            <a:ext cx="437790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8D14095B-F635-42DA-97D1-FCB61E553EDD}" type="slidenum">
              <a:rPr lang="zh-CN" altLang="en-US"/>
              <a:pPr>
                <a:defRPr/>
              </a:pPr>
              <a:t>‹#›</a:t>
            </a:fld>
            <a:endParaRPr lang="en-US" altLang="zh-CN"/>
          </a:p>
        </p:txBody>
      </p:sp>
    </p:spTree>
    <p:extLst>
      <p:ext uri="{BB962C8B-B14F-4D97-AF65-F5344CB8AC3E}">
        <p14:creationId xmlns:p14="http://schemas.microsoft.com/office/powerpoint/2010/main" val="22071500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7BA1A6E0-C6BF-487F-ACE1-CC8CCF10A986}" type="slidenum">
              <a:rPr lang="zh-CN" altLang="en-US"/>
              <a:pPr>
                <a:defRPr/>
              </a:pPr>
              <a:t>‹#›</a:t>
            </a:fld>
            <a:endParaRPr lang="en-US" altLang="zh-CN"/>
          </a:p>
        </p:txBody>
      </p:sp>
    </p:spTree>
    <p:extLst>
      <p:ext uri="{BB962C8B-B14F-4D97-AF65-F5344CB8AC3E}">
        <p14:creationId xmlns:p14="http://schemas.microsoft.com/office/powerpoint/2010/main" val="17533321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5B5D5BCF-EA54-4BD9-B0C7-F7218CDB65CD}" type="slidenum">
              <a:rPr lang="zh-CN" altLang="en-US"/>
              <a:pPr>
                <a:defRPr/>
              </a:pPr>
              <a:t>‹#›</a:t>
            </a:fld>
            <a:endParaRPr lang="en-US" altLang="zh-CN"/>
          </a:p>
        </p:txBody>
      </p:sp>
    </p:spTree>
    <p:extLst>
      <p:ext uri="{BB962C8B-B14F-4D97-AF65-F5344CB8AC3E}">
        <p14:creationId xmlns:p14="http://schemas.microsoft.com/office/powerpoint/2010/main" val="17340796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95300" y="273050"/>
            <a:ext cx="325935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72972"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95300" y="1435101"/>
            <a:ext cx="325935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45F7D137-3F82-4377-9CD1-DE1C8FE2EE3B}" type="slidenum">
              <a:rPr lang="zh-CN" altLang="en-US"/>
              <a:pPr>
                <a:defRPr/>
              </a:pPr>
              <a:t>‹#›</a:t>
            </a:fld>
            <a:endParaRPr lang="en-US" altLang="zh-CN"/>
          </a:p>
        </p:txBody>
      </p:sp>
    </p:spTree>
    <p:extLst>
      <p:ext uri="{BB962C8B-B14F-4D97-AF65-F5344CB8AC3E}">
        <p14:creationId xmlns:p14="http://schemas.microsoft.com/office/powerpoint/2010/main" val="4633804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41301" y="4800600"/>
            <a:ext cx="59436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941301"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941301"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52149A25-6CCB-4142-94FA-5F1E75642D83}" type="slidenum">
              <a:rPr lang="zh-CN" altLang="en-US"/>
              <a:pPr>
                <a:defRPr/>
              </a:pPr>
              <a:t>‹#›</a:t>
            </a:fld>
            <a:endParaRPr lang="en-US" altLang="zh-CN"/>
          </a:p>
        </p:txBody>
      </p:sp>
    </p:spTree>
    <p:extLst>
      <p:ext uri="{BB962C8B-B14F-4D97-AF65-F5344CB8AC3E}">
        <p14:creationId xmlns:p14="http://schemas.microsoft.com/office/powerpoint/2010/main" val="7475372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742950" y="609600"/>
            <a:ext cx="84201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4494" tIns="52246" rIns="104494" bIns="52246"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742950" y="1981200"/>
            <a:ext cx="84201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4494" tIns="52246" rIns="104494" bIns="52246"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742950" y="6248400"/>
            <a:ext cx="2063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4494" tIns="52246" rIns="104494" bIns="52246" numCol="1" anchor="t" anchorCtr="0" compatLnSpc="1">
            <a:prstTxWarp prst="textNoShape">
              <a:avLst/>
            </a:prstTxWarp>
          </a:bodyPr>
          <a:lstStyle>
            <a:lvl1pPr defTabSz="1044575">
              <a:defRPr kumimoji="0" sz="1600"/>
            </a:lvl1pPr>
          </a:lstStyle>
          <a:p>
            <a:pPr>
              <a:defRPr/>
            </a:pPr>
            <a:endParaRPr lang="en-US" altLang="zh-CN"/>
          </a:p>
        </p:txBody>
      </p:sp>
      <p:sp>
        <p:nvSpPr>
          <p:cNvPr id="1029" name="Rectangle 5"/>
          <p:cNvSpPr>
            <a:spLocks noGrp="1" noChangeArrowheads="1"/>
          </p:cNvSpPr>
          <p:nvPr>
            <p:ph type="ftr" sz="quarter" idx="3"/>
          </p:nvPr>
        </p:nvSpPr>
        <p:spPr bwMode="auto">
          <a:xfrm>
            <a:off x="3384550" y="6248400"/>
            <a:ext cx="31369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4494" tIns="52246" rIns="104494" bIns="52246" numCol="1" anchor="t" anchorCtr="0" compatLnSpc="1">
            <a:prstTxWarp prst="textNoShape">
              <a:avLst/>
            </a:prstTxWarp>
          </a:bodyPr>
          <a:lstStyle>
            <a:lvl1pPr algn="ctr" defTabSz="1044575">
              <a:defRPr kumimoji="0" sz="1600"/>
            </a:lvl1pPr>
          </a:lstStyle>
          <a:p>
            <a:pPr>
              <a:defRPr/>
            </a:pPr>
            <a:endParaRPr lang="en-US" altLang="zh-CN"/>
          </a:p>
        </p:txBody>
      </p:sp>
      <p:sp>
        <p:nvSpPr>
          <p:cNvPr id="1030" name="Rectangle 6"/>
          <p:cNvSpPr>
            <a:spLocks noGrp="1" noChangeArrowheads="1"/>
          </p:cNvSpPr>
          <p:nvPr>
            <p:ph type="sldNum" sz="quarter" idx="4"/>
          </p:nvPr>
        </p:nvSpPr>
        <p:spPr bwMode="auto">
          <a:xfrm>
            <a:off x="7842250" y="0"/>
            <a:ext cx="2063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4494" tIns="52246" rIns="104494" bIns="52246" numCol="1" anchor="t" anchorCtr="0" compatLnSpc="1">
            <a:prstTxWarp prst="textNoShape">
              <a:avLst/>
            </a:prstTxWarp>
          </a:bodyPr>
          <a:lstStyle>
            <a:lvl1pPr algn="r" defTabSz="1044575">
              <a:defRPr kumimoji="0" sz="2200" b="1">
                <a:solidFill>
                  <a:srgbClr val="0000FF"/>
                </a:solidFill>
              </a:defRPr>
            </a:lvl1pPr>
          </a:lstStyle>
          <a:p>
            <a:pPr>
              <a:defRPr/>
            </a:pPr>
            <a:fld id="{3B5CCB1B-2373-4941-912D-2318625EDAC7}"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ctr" defTabSz="1044575" rtl="0" eaLnBrk="0" fontAlgn="base" hangingPunct="0">
        <a:spcBef>
          <a:spcPct val="0"/>
        </a:spcBef>
        <a:spcAft>
          <a:spcPct val="0"/>
        </a:spcAft>
        <a:defRPr kumimoji="1" sz="5000">
          <a:solidFill>
            <a:schemeClr val="tx2"/>
          </a:solidFill>
          <a:latin typeface="+mj-lt"/>
          <a:ea typeface="+mj-ea"/>
          <a:cs typeface="+mj-cs"/>
        </a:defRPr>
      </a:lvl1pPr>
      <a:lvl2pPr algn="ctr" defTabSz="1044575" rtl="0" eaLnBrk="0" fontAlgn="base" hangingPunct="0">
        <a:spcBef>
          <a:spcPct val="0"/>
        </a:spcBef>
        <a:spcAft>
          <a:spcPct val="0"/>
        </a:spcAft>
        <a:defRPr kumimoji="1" sz="5000">
          <a:solidFill>
            <a:schemeClr val="tx2"/>
          </a:solidFill>
          <a:latin typeface="Times New Roman" pitchFamily="18" charset="0"/>
          <a:ea typeface="宋体" pitchFamily="2" charset="-122"/>
        </a:defRPr>
      </a:lvl2pPr>
      <a:lvl3pPr algn="ctr" defTabSz="1044575" rtl="0" eaLnBrk="0" fontAlgn="base" hangingPunct="0">
        <a:spcBef>
          <a:spcPct val="0"/>
        </a:spcBef>
        <a:spcAft>
          <a:spcPct val="0"/>
        </a:spcAft>
        <a:defRPr kumimoji="1" sz="5000">
          <a:solidFill>
            <a:schemeClr val="tx2"/>
          </a:solidFill>
          <a:latin typeface="Times New Roman" pitchFamily="18" charset="0"/>
          <a:ea typeface="宋体" pitchFamily="2" charset="-122"/>
        </a:defRPr>
      </a:lvl3pPr>
      <a:lvl4pPr algn="ctr" defTabSz="1044575" rtl="0" eaLnBrk="0" fontAlgn="base" hangingPunct="0">
        <a:spcBef>
          <a:spcPct val="0"/>
        </a:spcBef>
        <a:spcAft>
          <a:spcPct val="0"/>
        </a:spcAft>
        <a:defRPr kumimoji="1" sz="5000">
          <a:solidFill>
            <a:schemeClr val="tx2"/>
          </a:solidFill>
          <a:latin typeface="Times New Roman" pitchFamily="18" charset="0"/>
          <a:ea typeface="宋体" pitchFamily="2" charset="-122"/>
        </a:defRPr>
      </a:lvl4pPr>
      <a:lvl5pPr algn="ctr" defTabSz="1044575" rtl="0" eaLnBrk="0" fontAlgn="base" hangingPunct="0">
        <a:spcBef>
          <a:spcPct val="0"/>
        </a:spcBef>
        <a:spcAft>
          <a:spcPct val="0"/>
        </a:spcAft>
        <a:defRPr kumimoji="1" sz="5000">
          <a:solidFill>
            <a:schemeClr val="tx2"/>
          </a:solidFill>
          <a:latin typeface="Times New Roman" pitchFamily="18" charset="0"/>
          <a:ea typeface="宋体" pitchFamily="2" charset="-122"/>
        </a:defRPr>
      </a:lvl5pPr>
      <a:lvl6pPr marL="457200" algn="ctr" defTabSz="1044575" rtl="0" fontAlgn="base">
        <a:spcBef>
          <a:spcPct val="0"/>
        </a:spcBef>
        <a:spcAft>
          <a:spcPct val="0"/>
        </a:spcAft>
        <a:defRPr kumimoji="1" sz="5000">
          <a:solidFill>
            <a:schemeClr val="tx2"/>
          </a:solidFill>
          <a:latin typeface="Times New Roman" pitchFamily="18" charset="0"/>
          <a:ea typeface="宋体" pitchFamily="2" charset="-122"/>
        </a:defRPr>
      </a:lvl6pPr>
      <a:lvl7pPr marL="914400" algn="ctr" defTabSz="1044575" rtl="0" fontAlgn="base">
        <a:spcBef>
          <a:spcPct val="0"/>
        </a:spcBef>
        <a:spcAft>
          <a:spcPct val="0"/>
        </a:spcAft>
        <a:defRPr kumimoji="1" sz="5000">
          <a:solidFill>
            <a:schemeClr val="tx2"/>
          </a:solidFill>
          <a:latin typeface="Times New Roman" pitchFamily="18" charset="0"/>
          <a:ea typeface="宋体" pitchFamily="2" charset="-122"/>
        </a:defRPr>
      </a:lvl7pPr>
      <a:lvl8pPr marL="1371600" algn="ctr" defTabSz="1044575" rtl="0" fontAlgn="base">
        <a:spcBef>
          <a:spcPct val="0"/>
        </a:spcBef>
        <a:spcAft>
          <a:spcPct val="0"/>
        </a:spcAft>
        <a:defRPr kumimoji="1" sz="5000">
          <a:solidFill>
            <a:schemeClr val="tx2"/>
          </a:solidFill>
          <a:latin typeface="Times New Roman" pitchFamily="18" charset="0"/>
          <a:ea typeface="宋体" pitchFamily="2" charset="-122"/>
        </a:defRPr>
      </a:lvl8pPr>
      <a:lvl9pPr marL="1828800" algn="ctr" defTabSz="1044575" rtl="0" fontAlgn="base">
        <a:spcBef>
          <a:spcPct val="0"/>
        </a:spcBef>
        <a:spcAft>
          <a:spcPct val="0"/>
        </a:spcAft>
        <a:defRPr kumimoji="1" sz="5000">
          <a:solidFill>
            <a:schemeClr val="tx2"/>
          </a:solidFill>
          <a:latin typeface="Times New Roman" pitchFamily="18" charset="0"/>
          <a:ea typeface="宋体" pitchFamily="2" charset="-122"/>
        </a:defRPr>
      </a:lvl9pPr>
    </p:titleStyle>
    <p:bodyStyle>
      <a:lvl1pPr marL="392113" indent="-392113" algn="l" defTabSz="1044575" rtl="0" eaLnBrk="0" fontAlgn="base" hangingPunct="0">
        <a:spcBef>
          <a:spcPct val="20000"/>
        </a:spcBef>
        <a:spcAft>
          <a:spcPct val="0"/>
        </a:spcAft>
        <a:buChar char="•"/>
        <a:defRPr kumimoji="1" sz="3600">
          <a:solidFill>
            <a:schemeClr val="tx1"/>
          </a:solidFill>
          <a:latin typeface="+mn-lt"/>
          <a:ea typeface="+mn-ea"/>
          <a:cs typeface="+mn-cs"/>
        </a:defRPr>
      </a:lvl1pPr>
      <a:lvl2pPr marL="849313" indent="-327025" algn="l" defTabSz="1044575" rtl="0" eaLnBrk="0" fontAlgn="base" hangingPunct="0">
        <a:spcBef>
          <a:spcPct val="20000"/>
        </a:spcBef>
        <a:spcAft>
          <a:spcPct val="0"/>
        </a:spcAft>
        <a:buChar char="–"/>
        <a:defRPr kumimoji="1" sz="3200">
          <a:solidFill>
            <a:schemeClr val="tx1"/>
          </a:solidFill>
          <a:latin typeface="+mn-lt"/>
          <a:ea typeface="+mn-ea"/>
        </a:defRPr>
      </a:lvl2pPr>
      <a:lvl3pPr marL="1306513" indent="-261938" algn="l" defTabSz="1044575" rtl="0" eaLnBrk="0" fontAlgn="base" hangingPunct="0">
        <a:spcBef>
          <a:spcPct val="20000"/>
        </a:spcBef>
        <a:spcAft>
          <a:spcPct val="0"/>
        </a:spcAft>
        <a:buChar char="•"/>
        <a:defRPr kumimoji="1" sz="2700">
          <a:solidFill>
            <a:schemeClr val="tx1"/>
          </a:solidFill>
          <a:latin typeface="+mn-lt"/>
          <a:ea typeface="+mn-ea"/>
        </a:defRPr>
      </a:lvl3pPr>
      <a:lvl4pPr marL="1828800" indent="-261938" algn="l" defTabSz="1044575" rtl="0" eaLnBrk="0" fontAlgn="base" hangingPunct="0">
        <a:spcBef>
          <a:spcPct val="20000"/>
        </a:spcBef>
        <a:spcAft>
          <a:spcPct val="0"/>
        </a:spcAft>
        <a:buChar char="–"/>
        <a:defRPr kumimoji="1" sz="2200">
          <a:solidFill>
            <a:schemeClr val="tx1"/>
          </a:solidFill>
          <a:latin typeface="+mn-lt"/>
          <a:ea typeface="+mn-ea"/>
        </a:defRPr>
      </a:lvl4pPr>
      <a:lvl5pPr marL="2351088" indent="-260350" algn="l" defTabSz="1044575" rtl="0" eaLnBrk="0" fontAlgn="base" hangingPunct="0">
        <a:spcBef>
          <a:spcPct val="20000"/>
        </a:spcBef>
        <a:spcAft>
          <a:spcPct val="0"/>
        </a:spcAft>
        <a:buChar char="»"/>
        <a:defRPr kumimoji="1" sz="2200">
          <a:solidFill>
            <a:schemeClr val="tx1"/>
          </a:solidFill>
          <a:latin typeface="+mn-lt"/>
          <a:ea typeface="+mn-ea"/>
        </a:defRPr>
      </a:lvl5pPr>
      <a:lvl6pPr marL="2808288" indent="-260350" algn="l" defTabSz="1044575" rtl="0" fontAlgn="base">
        <a:spcBef>
          <a:spcPct val="20000"/>
        </a:spcBef>
        <a:spcAft>
          <a:spcPct val="0"/>
        </a:spcAft>
        <a:buChar char="»"/>
        <a:defRPr kumimoji="1" sz="2200">
          <a:solidFill>
            <a:schemeClr val="tx1"/>
          </a:solidFill>
          <a:latin typeface="+mn-lt"/>
          <a:ea typeface="+mn-ea"/>
        </a:defRPr>
      </a:lvl6pPr>
      <a:lvl7pPr marL="3265488" indent="-260350" algn="l" defTabSz="1044575" rtl="0" fontAlgn="base">
        <a:spcBef>
          <a:spcPct val="20000"/>
        </a:spcBef>
        <a:spcAft>
          <a:spcPct val="0"/>
        </a:spcAft>
        <a:buChar char="»"/>
        <a:defRPr kumimoji="1" sz="2200">
          <a:solidFill>
            <a:schemeClr val="tx1"/>
          </a:solidFill>
          <a:latin typeface="+mn-lt"/>
          <a:ea typeface="+mn-ea"/>
        </a:defRPr>
      </a:lvl7pPr>
      <a:lvl8pPr marL="3722688" indent="-260350" algn="l" defTabSz="1044575" rtl="0" fontAlgn="base">
        <a:spcBef>
          <a:spcPct val="20000"/>
        </a:spcBef>
        <a:spcAft>
          <a:spcPct val="0"/>
        </a:spcAft>
        <a:buChar char="»"/>
        <a:defRPr kumimoji="1" sz="2200">
          <a:solidFill>
            <a:schemeClr val="tx1"/>
          </a:solidFill>
          <a:latin typeface="+mn-lt"/>
          <a:ea typeface="+mn-ea"/>
        </a:defRPr>
      </a:lvl8pPr>
      <a:lvl9pPr marL="4179888" indent="-260350" algn="l" defTabSz="1044575" rtl="0" fontAlgn="base">
        <a:spcBef>
          <a:spcPct val="20000"/>
        </a:spcBef>
        <a:spcAft>
          <a:spcPct val="0"/>
        </a:spcAft>
        <a:buChar char="»"/>
        <a:defRPr kumimoji="1" sz="2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17.xml"/><Relationship Id="rId3" Type="http://schemas.openxmlformats.org/officeDocument/2006/relationships/slide" Target="slide4.xml"/><Relationship Id="rId7" Type="http://schemas.openxmlformats.org/officeDocument/2006/relationships/slide" Target="slide15.xml"/><Relationship Id="rId2" Type="http://schemas.openxmlformats.org/officeDocument/2006/relationships/slide" Target="slide3.xml"/><Relationship Id="rId1" Type="http://schemas.openxmlformats.org/officeDocument/2006/relationships/slideLayout" Target="../slideLayouts/slideLayout7.xml"/><Relationship Id="rId6" Type="http://schemas.openxmlformats.org/officeDocument/2006/relationships/slide" Target="slide14.xml"/><Relationship Id="rId11" Type="http://schemas.openxmlformats.org/officeDocument/2006/relationships/slide" Target="slide25.xml"/><Relationship Id="rId5" Type="http://schemas.openxmlformats.org/officeDocument/2006/relationships/slide" Target="slide13.xml"/><Relationship Id="rId10" Type="http://schemas.openxmlformats.org/officeDocument/2006/relationships/slide" Target="slide24.xml"/><Relationship Id="rId4" Type="http://schemas.openxmlformats.org/officeDocument/2006/relationships/slide" Target="slide5.xml"/><Relationship Id="rId9" Type="http://schemas.openxmlformats.org/officeDocument/2006/relationships/slide" Target="slide20.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slide" Target="slide1.xm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slide" Target="slide1.xml"/><Relationship Id="rId3" Type="http://schemas.openxmlformats.org/officeDocument/2006/relationships/image" Target="../media/image22.png"/><Relationship Id="rId7" Type="http://schemas.openxmlformats.org/officeDocument/2006/relationships/image" Target="../media/image27.png"/><Relationship Id="rId2"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4.png"/><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8.png"/><Relationship Id="rId1" Type="http://schemas.openxmlformats.org/officeDocument/2006/relationships/slideLayout" Target="../slideLayouts/slideLayout1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9.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slide" Target="slide42.xml"/><Relationship Id="rId13" Type="http://schemas.openxmlformats.org/officeDocument/2006/relationships/slide" Target="slide57.xml"/><Relationship Id="rId3" Type="http://schemas.openxmlformats.org/officeDocument/2006/relationships/slide" Target="slide55.xml"/><Relationship Id="rId7" Type="http://schemas.openxmlformats.org/officeDocument/2006/relationships/slide" Target="slide37.xml"/><Relationship Id="rId12" Type="http://schemas.openxmlformats.org/officeDocument/2006/relationships/slide" Target="slide33.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slide" Target="slide34.xml"/><Relationship Id="rId11" Type="http://schemas.openxmlformats.org/officeDocument/2006/relationships/slide" Target="slide31.xml"/><Relationship Id="rId5" Type="http://schemas.openxmlformats.org/officeDocument/2006/relationships/slide" Target="slide56.xml"/><Relationship Id="rId10" Type="http://schemas.openxmlformats.org/officeDocument/2006/relationships/slide" Target="slide52.xml"/><Relationship Id="rId4" Type="http://schemas.openxmlformats.org/officeDocument/2006/relationships/slide" Target="slide59.xml"/><Relationship Id="rId9" Type="http://schemas.openxmlformats.org/officeDocument/2006/relationships/slide" Target="slide50.xml"/></Relationships>
</file>

<file path=ppt/slides/_rels/slide2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0.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7.xml"/><Relationship Id="rId5" Type="http://schemas.openxmlformats.org/officeDocument/2006/relationships/image" Target="../media/image40.png"/><Relationship Id="rId4" Type="http://schemas.openxmlformats.org/officeDocument/2006/relationships/image" Target="../media/image39.png"/></Relationships>
</file>

<file path=ppt/slides/_rels/slide22.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image" Target="../media/image41.png"/><Relationship Id="rId1" Type="http://schemas.openxmlformats.org/officeDocument/2006/relationships/slideLayout" Target="../slideLayouts/slideLayout7.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2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 Target="slide1.xml"/><Relationship Id="rId1" Type="http://schemas.openxmlformats.org/officeDocument/2006/relationships/slideLayout" Target="../slideLayouts/slideLayout7.xml"/><Relationship Id="rId4" Type="http://schemas.openxmlformats.org/officeDocument/2006/relationships/image" Target="../media/image50.png"/></Relationships>
</file>

<file path=ppt/slides/_rels/slide25.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slide" Target="slide1.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slide" Target="slide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7.xml"/><Relationship Id="rId5" Type="http://schemas.openxmlformats.org/officeDocument/2006/relationships/image" Target="../media/image64.png"/><Relationship Id="rId4" Type="http://schemas.openxmlformats.org/officeDocument/2006/relationships/image" Target="../media/image63.png"/></Relationships>
</file>

<file path=ppt/slides/_rels/slide3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7.xml"/><Relationship Id="rId5" Type="http://schemas.openxmlformats.org/officeDocument/2006/relationships/image" Target="../media/image75.png"/><Relationship Id="rId4" Type="http://schemas.openxmlformats.org/officeDocument/2006/relationships/image" Target="../media/image74.png"/></Relationships>
</file>

<file path=ppt/slides/_rels/slide46.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7.xml"/><Relationship Id="rId5" Type="http://schemas.openxmlformats.org/officeDocument/2006/relationships/image" Target="../media/image79.png"/><Relationship Id="rId4" Type="http://schemas.openxmlformats.org/officeDocument/2006/relationships/image" Target="../media/image78.emf"/></Relationships>
</file>

<file path=ppt/slides/_rels/slide47.xml.rels><?xml version="1.0" encoding="UTF-8" standalone="yes"?>
<Relationships xmlns="http://schemas.openxmlformats.org/package/2006/relationships"><Relationship Id="rId8" Type="http://schemas.openxmlformats.org/officeDocument/2006/relationships/image" Target="../media/image85.png"/><Relationship Id="rId3" Type="http://schemas.openxmlformats.org/officeDocument/2006/relationships/image" Target="../media/image80.png"/><Relationship Id="rId7" Type="http://schemas.openxmlformats.org/officeDocument/2006/relationships/image" Target="../media/image84.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83.png"/><Relationship Id="rId5" Type="http://schemas.openxmlformats.org/officeDocument/2006/relationships/image" Target="../media/image82.png"/><Relationship Id="rId10" Type="http://schemas.openxmlformats.org/officeDocument/2006/relationships/image" Target="../media/image87.png"/><Relationship Id="rId4" Type="http://schemas.openxmlformats.org/officeDocument/2006/relationships/image" Target="../media/image81.png"/><Relationship Id="rId9" Type="http://schemas.openxmlformats.org/officeDocument/2006/relationships/image" Target="../media/image86.png"/></Relationships>
</file>

<file path=ppt/slides/_rels/slide48.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7.xml"/><Relationship Id="rId5" Type="http://schemas.openxmlformats.org/officeDocument/2006/relationships/image" Target="../media/image91.png"/><Relationship Id="rId4" Type="http://schemas.openxmlformats.org/officeDocument/2006/relationships/image" Target="../media/image90.png"/></Relationships>
</file>

<file path=ppt/slides/_rels/slide49.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9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png"/><Relationship Id="rId1" Type="http://schemas.openxmlformats.org/officeDocument/2006/relationships/slideLayout" Target="../slideLayouts/slideLayout2.xml"/><Relationship Id="rId5" Type="http://schemas.openxmlformats.org/officeDocument/2006/relationships/image" Target="../media/image96.png"/><Relationship Id="rId4" Type="http://schemas.openxmlformats.org/officeDocument/2006/relationships/image" Target="../media/image95.png"/></Relationships>
</file>

<file path=ppt/slides/_rels/slide52.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slideLayout" Target="../slideLayouts/slideLayout2.xml"/><Relationship Id="rId5" Type="http://schemas.openxmlformats.org/officeDocument/2006/relationships/slide" Target="slide1.xml"/><Relationship Id="rId4" Type="http://schemas.openxmlformats.org/officeDocument/2006/relationships/image" Target="../media/image101.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1000.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slide" Target="slide1.xml"/><Relationship Id="rId1" Type="http://schemas.openxmlformats.org/officeDocument/2006/relationships/slideLayout" Target="../slideLayouts/slideLayout7.xml"/><Relationship Id="rId4" Type="http://schemas.openxmlformats.org/officeDocument/2006/relationships/image" Target="../media/image109.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灯片编号占位符 3"/>
          <p:cNvSpPr>
            <a:spLocks noGrp="1"/>
          </p:cNvSpPr>
          <p:nvPr>
            <p:ph type="sldNum" sz="quarter" idx="12"/>
          </p:nvPr>
        </p:nvSpPr>
        <p:spPr>
          <a:xfrm>
            <a:off x="8779193" y="228600"/>
            <a:ext cx="978217" cy="457200"/>
          </a:xfrm>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0445DFF1-3A95-4DEF-AA61-852425624995}" type="slidenum">
              <a:rPr kumimoji="0" lang="zh-CN" altLang="en-US" sz="2200" smtClean="0">
                <a:solidFill>
                  <a:srgbClr val="FF0000"/>
                </a:solidFill>
              </a:rPr>
              <a:pPr eaLnBrk="1" hangingPunct="1"/>
              <a:t>1</a:t>
            </a:fld>
            <a:endParaRPr kumimoji="0" lang="en-US" altLang="zh-CN" sz="2200" dirty="0" smtClean="0">
              <a:solidFill>
                <a:srgbClr val="FF0000"/>
              </a:solidFill>
            </a:endParaRPr>
          </a:p>
        </p:txBody>
      </p:sp>
      <p:sp>
        <p:nvSpPr>
          <p:cNvPr id="2051" name="Text Box 1028"/>
          <p:cNvSpPr txBox="1">
            <a:spLocks noChangeArrowheads="1"/>
          </p:cNvSpPr>
          <p:nvPr/>
        </p:nvSpPr>
        <p:spPr bwMode="auto">
          <a:xfrm>
            <a:off x="1332390" y="870064"/>
            <a:ext cx="5474161"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ctr" eaLnBrk="1" hangingPunct="1">
              <a:spcBef>
                <a:spcPct val="50000"/>
              </a:spcBef>
            </a:pPr>
            <a:r>
              <a:rPr lang="zh-CN" altLang="en-US" b="1" dirty="0">
                <a:latin typeface="宋体" pitchFamily="2" charset="-122"/>
              </a:rPr>
              <a:t>第9章  螺纹结合的精度设计与检测</a:t>
            </a:r>
            <a:endParaRPr lang="zh-CN" altLang="en-US" dirty="0">
              <a:latin typeface="宋体" pitchFamily="2" charset="-122"/>
            </a:endParaRPr>
          </a:p>
        </p:txBody>
      </p:sp>
      <p:sp>
        <p:nvSpPr>
          <p:cNvPr id="2052" name="Text Box 1032">
            <a:hlinkClick r:id="rId2" action="ppaction://hlinksldjump"/>
          </p:cNvPr>
          <p:cNvSpPr txBox="1">
            <a:spLocks noChangeArrowheads="1"/>
          </p:cNvSpPr>
          <p:nvPr/>
        </p:nvSpPr>
        <p:spPr bwMode="auto">
          <a:xfrm>
            <a:off x="1224663" y="1336538"/>
            <a:ext cx="7300212"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sz="2000" b="1" dirty="0">
                <a:solidFill>
                  <a:schemeClr val="accent1">
                    <a:lumMod val="75000"/>
                  </a:schemeClr>
                </a:solidFill>
              </a:rPr>
              <a:t>内  容  提  要</a:t>
            </a:r>
            <a:r>
              <a:rPr lang="zh-CN" altLang="en-US" sz="2000" dirty="0" smtClean="0">
                <a:solidFill>
                  <a:schemeClr val="accent1">
                    <a:lumMod val="75000"/>
                  </a:schemeClr>
                </a:solidFill>
              </a:rPr>
              <a:t>------------------------------------------------------</a:t>
            </a:r>
            <a:r>
              <a:rPr lang="zh-CN" altLang="en-US" sz="2000" b="1" dirty="0" smtClean="0">
                <a:solidFill>
                  <a:schemeClr val="accent1">
                    <a:lumMod val="75000"/>
                  </a:schemeClr>
                </a:solidFill>
              </a:rPr>
              <a:t>(</a:t>
            </a:r>
            <a:r>
              <a:rPr lang="en-US" altLang="zh-CN" sz="2000" b="1" dirty="0">
                <a:solidFill>
                  <a:schemeClr val="accent1">
                    <a:lumMod val="75000"/>
                  </a:schemeClr>
                </a:solidFill>
              </a:rPr>
              <a:t>3)</a:t>
            </a:r>
          </a:p>
        </p:txBody>
      </p:sp>
      <p:sp>
        <p:nvSpPr>
          <p:cNvPr id="2053" name="Text Box 1033">
            <a:hlinkClick r:id="rId3" action="ppaction://hlinksldjump"/>
          </p:cNvPr>
          <p:cNvSpPr txBox="1">
            <a:spLocks noChangeArrowheads="1"/>
          </p:cNvSpPr>
          <p:nvPr/>
        </p:nvSpPr>
        <p:spPr bwMode="auto">
          <a:xfrm>
            <a:off x="1229816" y="2092831"/>
            <a:ext cx="6198277"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sz="2000" b="1" dirty="0"/>
              <a:t>9.1.1 螺纹种类和使用要求</a:t>
            </a:r>
            <a:r>
              <a:rPr lang="zh-CN" altLang="en-US" sz="2000" dirty="0"/>
              <a:t> </a:t>
            </a:r>
            <a:r>
              <a:rPr lang="zh-CN" altLang="en-US" sz="2000" b="1" dirty="0" smtClean="0"/>
              <a:t>-------------------------------(</a:t>
            </a:r>
            <a:r>
              <a:rPr lang="en-US" altLang="zh-CN" sz="2000" b="1" dirty="0"/>
              <a:t>4)</a:t>
            </a:r>
          </a:p>
        </p:txBody>
      </p:sp>
      <p:sp>
        <p:nvSpPr>
          <p:cNvPr id="2054" name="Text Box 1034">
            <a:hlinkClick r:id="rId3" action="ppaction://hlinksldjump"/>
          </p:cNvPr>
          <p:cNvSpPr txBox="1">
            <a:spLocks noChangeArrowheads="1"/>
          </p:cNvSpPr>
          <p:nvPr/>
        </p:nvSpPr>
        <p:spPr bwMode="auto">
          <a:xfrm>
            <a:off x="1215514" y="1729293"/>
            <a:ext cx="6899786"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sz="2000" b="1" dirty="0">
                <a:solidFill>
                  <a:schemeClr val="accent1">
                    <a:lumMod val="75000"/>
                  </a:schemeClr>
                </a:solidFill>
              </a:rPr>
              <a:t>9.1</a:t>
            </a:r>
            <a:r>
              <a:rPr lang="zh-CN" altLang="en-US" sz="2000" dirty="0">
                <a:solidFill>
                  <a:schemeClr val="accent1">
                    <a:lumMod val="75000"/>
                  </a:schemeClr>
                </a:solidFill>
              </a:rPr>
              <a:t>  </a:t>
            </a:r>
            <a:r>
              <a:rPr lang="zh-CN" altLang="en-US" sz="2000" b="1" dirty="0">
                <a:solidFill>
                  <a:schemeClr val="accent1">
                    <a:lumMod val="75000"/>
                  </a:schemeClr>
                </a:solidFill>
              </a:rPr>
              <a:t>螺纹结合的使用要求和几何参数</a:t>
            </a:r>
            <a:r>
              <a:rPr lang="zh-CN" altLang="en-US" sz="2000" dirty="0" smtClean="0">
                <a:solidFill>
                  <a:schemeClr val="accent1">
                    <a:lumMod val="75000"/>
                  </a:schemeClr>
                </a:solidFill>
              </a:rPr>
              <a:t>-----------------------</a:t>
            </a:r>
            <a:r>
              <a:rPr lang="zh-CN" altLang="en-US" sz="2000" b="1" dirty="0" smtClean="0">
                <a:solidFill>
                  <a:schemeClr val="accent1">
                    <a:lumMod val="75000"/>
                  </a:schemeClr>
                </a:solidFill>
              </a:rPr>
              <a:t>(</a:t>
            </a:r>
            <a:r>
              <a:rPr lang="en-US" altLang="zh-CN" sz="2000" b="1" dirty="0">
                <a:solidFill>
                  <a:schemeClr val="accent1">
                    <a:lumMod val="75000"/>
                  </a:schemeClr>
                </a:solidFill>
              </a:rPr>
              <a:t>4</a:t>
            </a:r>
            <a:r>
              <a:rPr lang="en-US" altLang="zh-CN" sz="2000" b="1" dirty="0">
                <a:solidFill>
                  <a:schemeClr val="accent1">
                    <a:lumMod val="75000"/>
                  </a:schemeClr>
                </a:solidFill>
                <a:hlinkClick r:id="rId3" action="ppaction://hlinksldjump"/>
              </a:rPr>
              <a:t>)</a:t>
            </a:r>
            <a:endParaRPr lang="en-US" altLang="zh-CN" sz="2000" b="1" dirty="0">
              <a:solidFill>
                <a:schemeClr val="accent1">
                  <a:lumMod val="75000"/>
                </a:schemeClr>
              </a:solidFill>
            </a:endParaRPr>
          </a:p>
        </p:txBody>
      </p:sp>
      <p:sp>
        <p:nvSpPr>
          <p:cNvPr id="2055" name="Text Box 1035">
            <a:hlinkClick r:id="rId4" action="ppaction://hlinksldjump"/>
          </p:cNvPr>
          <p:cNvSpPr txBox="1">
            <a:spLocks noChangeArrowheads="1"/>
          </p:cNvSpPr>
          <p:nvPr/>
        </p:nvSpPr>
        <p:spPr bwMode="auto">
          <a:xfrm>
            <a:off x="1229815" y="2363952"/>
            <a:ext cx="6396250" cy="604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sz="2000" b="1" dirty="0"/>
              <a:t>9.1.2 普通螺纹的牙型和主要几何参数</a:t>
            </a:r>
            <a:r>
              <a:rPr lang="zh-CN" altLang="en-US" sz="2700" dirty="0"/>
              <a:t> </a:t>
            </a:r>
            <a:r>
              <a:rPr lang="zh-CN" altLang="en-US" sz="2000" dirty="0"/>
              <a:t>-----</a:t>
            </a:r>
            <a:r>
              <a:rPr lang="en-US" altLang="zh-CN" sz="2000" dirty="0" smtClean="0"/>
              <a:t>---</a:t>
            </a:r>
            <a:r>
              <a:rPr lang="zh-CN" altLang="en-US" sz="2000" dirty="0" smtClean="0"/>
              <a:t>--------</a:t>
            </a:r>
            <a:r>
              <a:rPr lang="zh-CN" altLang="en-US" sz="2000" b="1" dirty="0" smtClean="0"/>
              <a:t>(</a:t>
            </a:r>
            <a:r>
              <a:rPr lang="en-US" altLang="zh-CN" sz="2000" b="1" dirty="0"/>
              <a:t>5)</a:t>
            </a:r>
          </a:p>
        </p:txBody>
      </p:sp>
      <p:sp>
        <p:nvSpPr>
          <p:cNvPr id="2056" name="Text Box 1036">
            <a:hlinkClick r:id="rId5" action="ppaction://hlinksldjump"/>
          </p:cNvPr>
          <p:cNvSpPr txBox="1">
            <a:spLocks noChangeArrowheads="1"/>
          </p:cNvSpPr>
          <p:nvPr/>
        </p:nvSpPr>
        <p:spPr bwMode="auto">
          <a:xfrm>
            <a:off x="1209726" y="2826013"/>
            <a:ext cx="7443258"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sz="2000" b="1" dirty="0">
                <a:solidFill>
                  <a:schemeClr val="accent1">
                    <a:lumMod val="75000"/>
                  </a:schemeClr>
                </a:solidFill>
                <a:latin typeface="宋体" pitchFamily="2" charset="-122"/>
              </a:rPr>
              <a:t>9.2 影响螺纹结合精度的</a:t>
            </a:r>
            <a:r>
              <a:rPr lang="zh-CN" altLang="en-US" sz="2000" b="1" dirty="0" smtClean="0">
                <a:solidFill>
                  <a:schemeClr val="accent1">
                    <a:lumMod val="75000"/>
                  </a:schemeClr>
                </a:solidFill>
                <a:latin typeface="宋体" pitchFamily="2" charset="-122"/>
              </a:rPr>
              <a:t>因素</a:t>
            </a:r>
            <a:r>
              <a:rPr lang="en-US" altLang="zh-CN" sz="2000" b="1" dirty="0" smtClean="0">
                <a:solidFill>
                  <a:schemeClr val="accent1">
                    <a:lumMod val="75000"/>
                  </a:schemeClr>
                </a:solidFill>
                <a:latin typeface="宋体" pitchFamily="2" charset="-122"/>
              </a:rPr>
              <a:t>-------------------</a:t>
            </a:r>
            <a:r>
              <a:rPr lang="zh-CN" altLang="en-US" sz="2000" dirty="0" smtClean="0">
                <a:solidFill>
                  <a:schemeClr val="accent1">
                    <a:lumMod val="75000"/>
                  </a:schemeClr>
                </a:solidFill>
                <a:hlinkClick r:id="rId5" action="ppaction://hlinksldjump"/>
              </a:rPr>
              <a:t>--</a:t>
            </a:r>
            <a:r>
              <a:rPr lang="zh-CN" altLang="en-US" sz="2000" b="1" dirty="0" smtClean="0">
                <a:solidFill>
                  <a:schemeClr val="accent1">
                    <a:lumMod val="75000"/>
                  </a:schemeClr>
                </a:solidFill>
                <a:latin typeface="宋体" pitchFamily="2" charset="-122"/>
                <a:hlinkClick r:id="rId5" action="ppaction://hlinksldjump"/>
              </a:rPr>
              <a:t>(</a:t>
            </a:r>
            <a:r>
              <a:rPr lang="zh-CN" altLang="en-US" sz="2000" b="1" dirty="0">
                <a:solidFill>
                  <a:schemeClr val="accent1">
                    <a:lumMod val="75000"/>
                  </a:schemeClr>
                </a:solidFill>
                <a:latin typeface="宋体" pitchFamily="2" charset="-122"/>
              </a:rPr>
              <a:t>1</a:t>
            </a:r>
            <a:r>
              <a:rPr lang="en-US" altLang="zh-CN" sz="2000" b="1" dirty="0">
                <a:solidFill>
                  <a:schemeClr val="accent1">
                    <a:lumMod val="75000"/>
                  </a:schemeClr>
                </a:solidFill>
                <a:latin typeface="宋体" pitchFamily="2" charset="-122"/>
              </a:rPr>
              <a:t>3)</a:t>
            </a:r>
            <a:r>
              <a:rPr lang="en-US" altLang="zh-CN" sz="2000" dirty="0">
                <a:solidFill>
                  <a:schemeClr val="accent1">
                    <a:lumMod val="75000"/>
                  </a:schemeClr>
                </a:solidFill>
              </a:rPr>
              <a:t> </a:t>
            </a:r>
          </a:p>
        </p:txBody>
      </p:sp>
      <p:sp>
        <p:nvSpPr>
          <p:cNvPr id="2057" name="Text Box 1037">
            <a:hlinkClick r:id="rId6" action="ppaction://hlinksldjump"/>
          </p:cNvPr>
          <p:cNvSpPr txBox="1">
            <a:spLocks noChangeArrowheads="1"/>
          </p:cNvSpPr>
          <p:nvPr/>
        </p:nvSpPr>
        <p:spPr bwMode="auto">
          <a:xfrm>
            <a:off x="1238842" y="3153285"/>
            <a:ext cx="6809783"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sz="2000" b="1" dirty="0"/>
              <a:t>9. 2. 1 中径偏差的影响</a:t>
            </a:r>
            <a:r>
              <a:rPr lang="zh-CN" altLang="en-US" sz="2000" dirty="0"/>
              <a:t> </a:t>
            </a:r>
            <a:r>
              <a:rPr lang="zh-CN" altLang="en-US" sz="2000" b="1" dirty="0" smtClean="0"/>
              <a:t>-----------------------</a:t>
            </a:r>
            <a:r>
              <a:rPr lang="en-US" altLang="zh-CN" sz="2000" b="1" dirty="0" smtClean="0"/>
              <a:t>----</a:t>
            </a:r>
            <a:r>
              <a:rPr lang="zh-CN" altLang="en-US" sz="2000" b="1" dirty="0" smtClean="0"/>
              <a:t>--------(</a:t>
            </a:r>
            <a:r>
              <a:rPr lang="zh-CN" altLang="en-US" sz="2000" b="1" dirty="0"/>
              <a:t>1</a:t>
            </a:r>
            <a:r>
              <a:rPr lang="en-US" altLang="zh-CN" sz="2000" b="1" dirty="0"/>
              <a:t>4)</a:t>
            </a:r>
          </a:p>
        </p:txBody>
      </p:sp>
      <p:sp>
        <p:nvSpPr>
          <p:cNvPr id="2058" name="Text Box 1038">
            <a:hlinkClick r:id="rId7" action="ppaction://hlinksldjump"/>
          </p:cNvPr>
          <p:cNvSpPr txBox="1">
            <a:spLocks noChangeArrowheads="1"/>
          </p:cNvSpPr>
          <p:nvPr/>
        </p:nvSpPr>
        <p:spPr bwMode="auto">
          <a:xfrm>
            <a:off x="1231229" y="3430121"/>
            <a:ext cx="7131721" cy="604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sz="2000" b="1" dirty="0"/>
              <a:t>9. 2. 2 螺距偏差的影响</a:t>
            </a:r>
            <a:r>
              <a:rPr lang="zh-CN" altLang="en-US" sz="2700" b="1" dirty="0"/>
              <a:t> </a:t>
            </a:r>
            <a:r>
              <a:rPr lang="en-US" altLang="zh-CN" sz="2700" dirty="0" smtClean="0"/>
              <a:t>---</a:t>
            </a:r>
            <a:r>
              <a:rPr lang="zh-CN" altLang="en-US" sz="2700" dirty="0" smtClean="0"/>
              <a:t>-</a:t>
            </a:r>
            <a:r>
              <a:rPr lang="en-US" altLang="zh-CN" sz="2700" dirty="0" smtClean="0"/>
              <a:t>----------------------</a:t>
            </a:r>
            <a:r>
              <a:rPr lang="en-US" altLang="zh-CN" sz="2000" b="1" dirty="0" smtClean="0"/>
              <a:t>(</a:t>
            </a:r>
            <a:r>
              <a:rPr lang="en-US" altLang="zh-CN" sz="2000" b="1" dirty="0"/>
              <a:t>15) </a:t>
            </a:r>
          </a:p>
        </p:txBody>
      </p:sp>
      <p:sp>
        <p:nvSpPr>
          <p:cNvPr id="2059" name="Text Box 1039">
            <a:hlinkClick r:id="rId8" action="ppaction://hlinksldjump"/>
          </p:cNvPr>
          <p:cNvSpPr txBox="1">
            <a:spLocks noChangeArrowheads="1"/>
          </p:cNvSpPr>
          <p:nvPr/>
        </p:nvSpPr>
        <p:spPr bwMode="auto">
          <a:xfrm>
            <a:off x="1238842" y="3909547"/>
            <a:ext cx="6396250" cy="474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sz="2000" b="1" dirty="0"/>
              <a:t>9.2.3  牙侧角偏差的影响 </a:t>
            </a:r>
            <a:r>
              <a:rPr lang="zh-CN" altLang="en-US" sz="2000" b="1" dirty="0" smtClean="0"/>
              <a:t>---------------------------------(</a:t>
            </a:r>
            <a:r>
              <a:rPr lang="zh-CN" altLang="en-US" sz="2000" b="1" dirty="0"/>
              <a:t>1</a:t>
            </a:r>
            <a:r>
              <a:rPr lang="en-US" altLang="zh-CN" sz="2000" b="1" dirty="0"/>
              <a:t>7)</a:t>
            </a:r>
          </a:p>
        </p:txBody>
      </p:sp>
      <p:sp>
        <p:nvSpPr>
          <p:cNvPr id="2060" name="Text Box 1040">
            <a:hlinkClick r:id="rId9" action="ppaction://hlinksldjump"/>
          </p:cNvPr>
          <p:cNvSpPr txBox="1">
            <a:spLocks noChangeArrowheads="1"/>
          </p:cNvSpPr>
          <p:nvPr/>
        </p:nvSpPr>
        <p:spPr bwMode="auto">
          <a:xfrm>
            <a:off x="1247626" y="4292256"/>
            <a:ext cx="7153423"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sz="2000" b="1" dirty="0"/>
              <a:t>9.2.4  </a:t>
            </a:r>
            <a:r>
              <a:rPr lang="zh-CN" altLang="en-US" sz="2000" b="1" dirty="0">
                <a:latin typeface="宋体" pitchFamily="2" charset="-122"/>
              </a:rPr>
              <a:t>作用中径和中径的合格条件</a:t>
            </a:r>
            <a:r>
              <a:rPr lang="zh-CN" altLang="en-US" sz="2000" b="1" dirty="0" smtClean="0">
                <a:latin typeface="宋体" pitchFamily="2" charset="-122"/>
              </a:rPr>
              <a:t>--------------(</a:t>
            </a:r>
            <a:r>
              <a:rPr lang="en-US" altLang="zh-CN" sz="2000" b="1" dirty="0">
                <a:latin typeface="宋体" pitchFamily="2" charset="-122"/>
              </a:rPr>
              <a:t>20) </a:t>
            </a:r>
          </a:p>
        </p:txBody>
      </p:sp>
      <p:sp>
        <p:nvSpPr>
          <p:cNvPr id="2061" name="Text Box 1041">
            <a:hlinkClick r:id="rId10" action="ppaction://hlinksldjump"/>
          </p:cNvPr>
          <p:cNvSpPr txBox="1">
            <a:spLocks noChangeArrowheads="1"/>
          </p:cNvSpPr>
          <p:nvPr/>
        </p:nvSpPr>
        <p:spPr bwMode="auto">
          <a:xfrm>
            <a:off x="1225390" y="4680338"/>
            <a:ext cx="7299485"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10000"/>
              </a:spcBef>
            </a:pPr>
            <a:r>
              <a:rPr lang="zh-CN" altLang="en-US" sz="2000" b="1" dirty="0">
                <a:solidFill>
                  <a:schemeClr val="accent1">
                    <a:lumMod val="75000"/>
                  </a:schemeClr>
                </a:solidFill>
                <a:latin typeface="宋体" pitchFamily="2" charset="-122"/>
              </a:rPr>
              <a:t>9.3 普通螺纹公差</a:t>
            </a:r>
            <a:r>
              <a:rPr lang="zh-CN" altLang="en-US" sz="2000" b="1" dirty="0">
                <a:solidFill>
                  <a:schemeClr val="accent1">
                    <a:lumMod val="75000"/>
                  </a:schemeClr>
                </a:solidFill>
              </a:rPr>
              <a:t> 与配合</a:t>
            </a:r>
            <a:r>
              <a:rPr lang="zh-CN" altLang="en-US" sz="2000" b="1" dirty="0" smtClean="0">
                <a:solidFill>
                  <a:schemeClr val="accent1">
                    <a:lumMod val="75000"/>
                  </a:schemeClr>
                </a:solidFill>
              </a:rPr>
              <a:t>---------------------------</a:t>
            </a:r>
            <a:r>
              <a:rPr lang="en-US" altLang="zh-CN" sz="2000" b="1" dirty="0" smtClean="0">
                <a:solidFill>
                  <a:schemeClr val="accent1">
                    <a:lumMod val="75000"/>
                  </a:schemeClr>
                </a:solidFill>
              </a:rPr>
              <a:t>--</a:t>
            </a:r>
            <a:r>
              <a:rPr lang="zh-CN" altLang="en-US" sz="2000" b="1" dirty="0" smtClean="0">
                <a:solidFill>
                  <a:schemeClr val="accent1">
                    <a:lumMod val="75000"/>
                  </a:schemeClr>
                </a:solidFill>
              </a:rPr>
              <a:t>---------(</a:t>
            </a:r>
            <a:r>
              <a:rPr lang="en-US" altLang="zh-CN" sz="2000" b="1" dirty="0" smtClean="0">
                <a:solidFill>
                  <a:schemeClr val="accent1">
                    <a:lumMod val="75000"/>
                  </a:schemeClr>
                </a:solidFill>
              </a:rPr>
              <a:t>24)</a:t>
            </a:r>
            <a:endParaRPr lang="en-US" altLang="zh-CN" sz="2000" b="1" dirty="0">
              <a:solidFill>
                <a:schemeClr val="accent1">
                  <a:lumMod val="75000"/>
                </a:schemeClr>
              </a:solidFill>
            </a:endParaRPr>
          </a:p>
        </p:txBody>
      </p:sp>
      <p:sp>
        <p:nvSpPr>
          <p:cNvPr id="2062" name="Text Box 1042">
            <a:hlinkClick r:id="rId10" action="ppaction://hlinksldjump"/>
          </p:cNvPr>
          <p:cNvSpPr txBox="1">
            <a:spLocks noChangeArrowheads="1"/>
          </p:cNvSpPr>
          <p:nvPr/>
        </p:nvSpPr>
        <p:spPr bwMode="auto">
          <a:xfrm>
            <a:off x="1227411" y="5076359"/>
            <a:ext cx="7532732"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sz="2000" b="1" dirty="0">
                <a:latin typeface="宋体" pitchFamily="2" charset="-122"/>
              </a:rPr>
              <a:t>9.3.1 普通螺纹公差标准的基本结构(</a:t>
            </a:r>
            <a:r>
              <a:rPr lang="zh-CN" altLang="en-US" sz="2000" dirty="0"/>
              <a:t>图9.8</a:t>
            </a:r>
            <a:r>
              <a:rPr lang="zh-CN" altLang="en-US" sz="2000" dirty="0" smtClean="0"/>
              <a:t>)----------</a:t>
            </a:r>
            <a:r>
              <a:rPr lang="zh-CN" altLang="en-US" sz="2000" b="1" dirty="0" smtClean="0"/>
              <a:t>(</a:t>
            </a:r>
            <a:r>
              <a:rPr lang="en-US" altLang="zh-CN" sz="2000" b="1" dirty="0" smtClean="0"/>
              <a:t>24)</a:t>
            </a:r>
            <a:endParaRPr lang="en-US" altLang="zh-CN" sz="2000" b="1" dirty="0">
              <a:latin typeface="宋体" pitchFamily="2" charset="-122"/>
            </a:endParaRPr>
          </a:p>
        </p:txBody>
      </p:sp>
      <p:sp>
        <p:nvSpPr>
          <p:cNvPr id="2063" name="Text Box 1043">
            <a:hlinkClick r:id="rId11" action="ppaction://hlinksldjump"/>
          </p:cNvPr>
          <p:cNvSpPr txBox="1">
            <a:spLocks noChangeArrowheads="1"/>
          </p:cNvSpPr>
          <p:nvPr/>
        </p:nvSpPr>
        <p:spPr bwMode="auto">
          <a:xfrm>
            <a:off x="1235030" y="5462122"/>
            <a:ext cx="6861219" cy="4395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sz="2000" b="1" dirty="0"/>
              <a:t>9. 3 .2  螺纹公差带 </a:t>
            </a:r>
            <a:r>
              <a:rPr lang="zh-CN" altLang="en-US" sz="2000" b="1" dirty="0" smtClean="0"/>
              <a:t>-------------------------------------------(</a:t>
            </a:r>
            <a:r>
              <a:rPr lang="en-US" altLang="zh-CN" sz="2000" b="1" dirty="0" smtClean="0"/>
              <a:t>25)</a:t>
            </a:r>
            <a:endParaRPr lang="en-US" altLang="zh-CN" sz="20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wipe(left)">
                                      <p:cBhvr>
                                        <p:cTn id="7" dur="500"/>
                                        <p:tgtEl>
                                          <p:spTgt spid="205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052"/>
                                        </p:tgtEl>
                                        <p:attrNameLst>
                                          <p:attrName>style.visibility</p:attrName>
                                        </p:attrNameLst>
                                      </p:cBhvr>
                                      <p:to>
                                        <p:strVal val="visible"/>
                                      </p:to>
                                    </p:set>
                                    <p:animEffect transition="in" filter="wipe(left)">
                                      <p:cBhvr>
                                        <p:cTn id="12" dur="500"/>
                                        <p:tgtEl>
                                          <p:spTgt spid="205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054"/>
                                        </p:tgtEl>
                                        <p:attrNameLst>
                                          <p:attrName>style.visibility</p:attrName>
                                        </p:attrNameLst>
                                      </p:cBhvr>
                                      <p:to>
                                        <p:strVal val="visible"/>
                                      </p:to>
                                    </p:set>
                                    <p:animEffect transition="in" filter="wipe(left)">
                                      <p:cBhvr>
                                        <p:cTn id="17" dur="500"/>
                                        <p:tgtEl>
                                          <p:spTgt spid="205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053"/>
                                        </p:tgtEl>
                                        <p:attrNameLst>
                                          <p:attrName>style.visibility</p:attrName>
                                        </p:attrNameLst>
                                      </p:cBhvr>
                                      <p:to>
                                        <p:strVal val="visible"/>
                                      </p:to>
                                    </p:set>
                                    <p:animEffect transition="in" filter="wipe(left)">
                                      <p:cBhvr>
                                        <p:cTn id="22" dur="500"/>
                                        <p:tgtEl>
                                          <p:spTgt spid="205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055"/>
                                        </p:tgtEl>
                                        <p:attrNameLst>
                                          <p:attrName>style.visibility</p:attrName>
                                        </p:attrNameLst>
                                      </p:cBhvr>
                                      <p:to>
                                        <p:strVal val="visible"/>
                                      </p:to>
                                    </p:set>
                                    <p:animEffect transition="in" filter="wipe(left)">
                                      <p:cBhvr>
                                        <p:cTn id="27" dur="500"/>
                                        <p:tgtEl>
                                          <p:spTgt spid="205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056"/>
                                        </p:tgtEl>
                                        <p:attrNameLst>
                                          <p:attrName>style.visibility</p:attrName>
                                        </p:attrNameLst>
                                      </p:cBhvr>
                                      <p:to>
                                        <p:strVal val="visible"/>
                                      </p:to>
                                    </p:set>
                                    <p:animEffect transition="in" filter="wipe(left)">
                                      <p:cBhvr>
                                        <p:cTn id="32" dur="500"/>
                                        <p:tgtEl>
                                          <p:spTgt spid="205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057"/>
                                        </p:tgtEl>
                                        <p:attrNameLst>
                                          <p:attrName>style.visibility</p:attrName>
                                        </p:attrNameLst>
                                      </p:cBhvr>
                                      <p:to>
                                        <p:strVal val="visible"/>
                                      </p:to>
                                    </p:set>
                                    <p:animEffect transition="in" filter="wipe(left)">
                                      <p:cBhvr>
                                        <p:cTn id="37" dur="500"/>
                                        <p:tgtEl>
                                          <p:spTgt spid="205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058"/>
                                        </p:tgtEl>
                                        <p:attrNameLst>
                                          <p:attrName>style.visibility</p:attrName>
                                        </p:attrNameLst>
                                      </p:cBhvr>
                                      <p:to>
                                        <p:strVal val="visible"/>
                                      </p:to>
                                    </p:set>
                                    <p:animEffect transition="in" filter="wipe(left)">
                                      <p:cBhvr>
                                        <p:cTn id="42" dur="500"/>
                                        <p:tgtEl>
                                          <p:spTgt spid="205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059"/>
                                        </p:tgtEl>
                                        <p:attrNameLst>
                                          <p:attrName>style.visibility</p:attrName>
                                        </p:attrNameLst>
                                      </p:cBhvr>
                                      <p:to>
                                        <p:strVal val="visible"/>
                                      </p:to>
                                    </p:set>
                                    <p:animEffect transition="in" filter="wipe(left)">
                                      <p:cBhvr>
                                        <p:cTn id="47" dur="500"/>
                                        <p:tgtEl>
                                          <p:spTgt spid="205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2060"/>
                                        </p:tgtEl>
                                        <p:attrNameLst>
                                          <p:attrName>style.visibility</p:attrName>
                                        </p:attrNameLst>
                                      </p:cBhvr>
                                      <p:to>
                                        <p:strVal val="visible"/>
                                      </p:to>
                                    </p:set>
                                    <p:animEffect transition="in" filter="wipe(left)">
                                      <p:cBhvr>
                                        <p:cTn id="52" dur="500"/>
                                        <p:tgtEl>
                                          <p:spTgt spid="2060"/>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2061"/>
                                        </p:tgtEl>
                                        <p:attrNameLst>
                                          <p:attrName>style.visibility</p:attrName>
                                        </p:attrNameLst>
                                      </p:cBhvr>
                                      <p:to>
                                        <p:strVal val="visible"/>
                                      </p:to>
                                    </p:set>
                                    <p:animEffect transition="in" filter="wipe(left)">
                                      <p:cBhvr>
                                        <p:cTn id="57" dur="500"/>
                                        <p:tgtEl>
                                          <p:spTgt spid="2061"/>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2062"/>
                                        </p:tgtEl>
                                        <p:attrNameLst>
                                          <p:attrName>style.visibility</p:attrName>
                                        </p:attrNameLst>
                                      </p:cBhvr>
                                      <p:to>
                                        <p:strVal val="visible"/>
                                      </p:to>
                                    </p:set>
                                    <p:animEffect transition="in" filter="wipe(left)">
                                      <p:cBhvr>
                                        <p:cTn id="62" dur="500"/>
                                        <p:tgtEl>
                                          <p:spTgt spid="2062"/>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2063"/>
                                        </p:tgtEl>
                                        <p:attrNameLst>
                                          <p:attrName>style.visibility</p:attrName>
                                        </p:attrNameLst>
                                      </p:cBhvr>
                                      <p:to>
                                        <p:strVal val="visible"/>
                                      </p:to>
                                    </p:set>
                                    <p:animEffect transition="in" filter="wipe(left)">
                                      <p:cBhvr>
                                        <p:cTn id="67" dur="500"/>
                                        <p:tgtEl>
                                          <p:spTgt spid="20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p:bldP spid="2052" grpId="0"/>
      <p:bldP spid="2053" grpId="0"/>
      <p:bldP spid="2054" grpId="0"/>
      <p:bldP spid="2055" grpId="0"/>
      <p:bldP spid="2056" grpId="0"/>
      <p:bldP spid="2057" grpId="0"/>
      <p:bldP spid="2058" grpId="0"/>
      <p:bldP spid="2059" grpId="0"/>
      <p:bldP spid="2060" grpId="0"/>
      <p:bldP spid="2061" grpId="0"/>
      <p:bldP spid="2062" grpId="0"/>
      <p:bldP spid="206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灯片编号占位符 3"/>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fld id="{BB9DF8FC-F584-42DD-A9BB-13E3D3ED4335}" type="slidenum">
              <a:rPr lang="zh-CN" altLang="en-US" smtClean="0"/>
              <a:pPr/>
              <a:t>10</a:t>
            </a:fld>
            <a:endParaRPr lang="en-US" altLang="zh-CN" smtClean="0"/>
          </a:p>
        </p:txBody>
      </p:sp>
      <p:pic>
        <p:nvPicPr>
          <p:cNvPr id="593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0597" y="417622"/>
            <a:ext cx="5299710"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93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0598" y="943939"/>
            <a:ext cx="8107677"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939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0123" y="1412251"/>
            <a:ext cx="530796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939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2022" y="1926458"/>
            <a:ext cx="8041003" cy="10904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0418"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62075" y="3016910"/>
            <a:ext cx="6362700" cy="317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椭圆 1"/>
          <p:cNvSpPr/>
          <p:nvPr/>
        </p:nvSpPr>
        <p:spPr bwMode="auto">
          <a:xfrm>
            <a:off x="5610225" y="3762375"/>
            <a:ext cx="485775" cy="622629"/>
          </a:xfrm>
          <a:prstGeom prst="ellipse">
            <a:avLst/>
          </a:prstGeom>
          <a:noFill/>
          <a:ln w="2857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CN" altLang="en-US" sz="2400" b="0" i="0" u="none" strike="noStrike" cap="none" normalizeH="0" baseline="0" smtClean="0">
              <a:ln>
                <a:noFill/>
              </a:ln>
              <a:solidFill>
                <a:schemeClr val="tx1"/>
              </a:solidFill>
              <a:effectLst/>
              <a:latin typeface="Times New Roman" pitchFamily="18" charset="0"/>
              <a:ea typeface="宋体" pitchFamily="2" charset="-122"/>
            </a:endParaRPr>
          </a:p>
        </p:txBody>
      </p:sp>
      <p:sp>
        <p:nvSpPr>
          <p:cNvPr id="10" name="椭圆 9"/>
          <p:cNvSpPr/>
          <p:nvPr/>
        </p:nvSpPr>
        <p:spPr bwMode="auto">
          <a:xfrm>
            <a:off x="2571750" y="3505200"/>
            <a:ext cx="552450" cy="476250"/>
          </a:xfrm>
          <a:prstGeom prst="ellipse">
            <a:avLst/>
          </a:prstGeom>
          <a:noFill/>
          <a:ln w="2857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CN" altLang="en-US" sz="2400" b="0" i="0" u="none" strike="noStrike" cap="none" normalizeH="0" baseline="0" smtClean="0">
              <a:ln>
                <a:noFill/>
              </a:ln>
              <a:solidFill>
                <a:schemeClr val="tx1"/>
              </a:solidFill>
              <a:effectLst/>
              <a:latin typeface="Times New Roman" pitchFamily="18" charset="0"/>
              <a:ea typeface="宋体" pitchFamily="2" charset="-122"/>
            </a:endParaRPr>
          </a:p>
        </p:txBody>
      </p:sp>
      <p:sp>
        <p:nvSpPr>
          <p:cNvPr id="11" name="椭圆 10"/>
          <p:cNvSpPr/>
          <p:nvPr/>
        </p:nvSpPr>
        <p:spPr bwMode="auto">
          <a:xfrm>
            <a:off x="2781300" y="4161167"/>
            <a:ext cx="781050" cy="409575"/>
          </a:xfrm>
          <a:prstGeom prst="ellipse">
            <a:avLst/>
          </a:prstGeom>
          <a:noFill/>
          <a:ln w="2857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CN" altLang="en-US" sz="2400" b="0" i="0" u="none" strike="noStrike" cap="none" normalizeH="0" baseline="0" smtClean="0">
              <a:ln>
                <a:noFill/>
              </a:ln>
              <a:solidFill>
                <a:schemeClr val="tx1"/>
              </a:solidFill>
              <a:effectLst/>
              <a:latin typeface="Times New Roman" pitchFamily="18" charset="0"/>
              <a:ea typeface="宋体"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9394"/>
                                        </p:tgtEl>
                                        <p:attrNameLst>
                                          <p:attrName>style.visibility</p:attrName>
                                        </p:attrNameLst>
                                      </p:cBhvr>
                                      <p:to>
                                        <p:strVal val="visible"/>
                                      </p:to>
                                    </p:set>
                                    <p:animEffect transition="in" filter="wipe(left)">
                                      <p:cBhvr>
                                        <p:cTn id="7" dur="500"/>
                                        <p:tgtEl>
                                          <p:spTgt spid="5939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0418"/>
                                        </p:tgtEl>
                                        <p:attrNameLst>
                                          <p:attrName>style.visibility</p:attrName>
                                        </p:attrNameLst>
                                      </p:cBhvr>
                                      <p:to>
                                        <p:strVal val="visible"/>
                                      </p:to>
                                    </p:set>
                                    <p:anim calcmode="lin" valueType="num">
                                      <p:cBhvr additive="base">
                                        <p:cTn id="12" dur="500" fill="hold"/>
                                        <p:tgtEl>
                                          <p:spTgt spid="60418"/>
                                        </p:tgtEl>
                                        <p:attrNameLst>
                                          <p:attrName>ppt_x</p:attrName>
                                        </p:attrNameLst>
                                      </p:cBhvr>
                                      <p:tavLst>
                                        <p:tav tm="0">
                                          <p:val>
                                            <p:strVal val="#ppt_x"/>
                                          </p:val>
                                        </p:tav>
                                        <p:tav tm="100000">
                                          <p:val>
                                            <p:strVal val="#ppt_x"/>
                                          </p:val>
                                        </p:tav>
                                      </p:tavLst>
                                    </p:anim>
                                    <p:anim calcmode="lin" valueType="num">
                                      <p:cBhvr additive="base">
                                        <p:cTn id="13" dur="500" fill="hold"/>
                                        <p:tgtEl>
                                          <p:spTgt spid="6041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59395"/>
                                        </p:tgtEl>
                                        <p:attrNameLst>
                                          <p:attrName>style.visibility</p:attrName>
                                        </p:attrNameLst>
                                      </p:cBhvr>
                                      <p:to>
                                        <p:strVal val="visible"/>
                                      </p:to>
                                    </p:set>
                                    <p:animEffect transition="in" filter="wipe(left)">
                                      <p:cBhvr>
                                        <p:cTn id="18" dur="500"/>
                                        <p:tgtEl>
                                          <p:spTgt spid="59395"/>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1000" fill="hold"/>
                                        <p:tgtEl>
                                          <p:spTgt spid="10"/>
                                        </p:tgtEl>
                                        <p:attrNameLst>
                                          <p:attrName>ppt_w</p:attrName>
                                        </p:attrNameLst>
                                      </p:cBhvr>
                                      <p:tavLst>
                                        <p:tav tm="0">
                                          <p:val>
                                            <p:fltVal val="0"/>
                                          </p:val>
                                        </p:tav>
                                        <p:tav tm="100000">
                                          <p:val>
                                            <p:strVal val="#ppt_w"/>
                                          </p:val>
                                        </p:tav>
                                      </p:tavLst>
                                    </p:anim>
                                    <p:anim calcmode="lin" valueType="num">
                                      <p:cBhvr>
                                        <p:cTn id="24" dur="1000" fill="hold"/>
                                        <p:tgtEl>
                                          <p:spTgt spid="10"/>
                                        </p:tgtEl>
                                        <p:attrNameLst>
                                          <p:attrName>ppt_h</p:attrName>
                                        </p:attrNameLst>
                                      </p:cBhvr>
                                      <p:tavLst>
                                        <p:tav tm="0">
                                          <p:val>
                                            <p:fltVal val="0"/>
                                          </p:val>
                                        </p:tav>
                                        <p:tav tm="100000">
                                          <p:val>
                                            <p:strVal val="#ppt_h"/>
                                          </p:val>
                                        </p:tav>
                                      </p:tavLst>
                                    </p:anim>
                                    <p:anim calcmode="lin" valueType="num">
                                      <p:cBhvr>
                                        <p:cTn id="25" dur="1000" fill="hold"/>
                                        <p:tgtEl>
                                          <p:spTgt spid="10"/>
                                        </p:tgtEl>
                                        <p:attrNameLst>
                                          <p:attrName>style.rotation</p:attrName>
                                        </p:attrNameLst>
                                      </p:cBhvr>
                                      <p:tavLst>
                                        <p:tav tm="0">
                                          <p:val>
                                            <p:fltVal val="90"/>
                                          </p:val>
                                        </p:tav>
                                        <p:tav tm="100000">
                                          <p:val>
                                            <p:fltVal val="0"/>
                                          </p:val>
                                        </p:tav>
                                      </p:tavLst>
                                    </p:anim>
                                    <p:animEffect transition="in" filter="fade">
                                      <p:cBhvr>
                                        <p:cTn id="26" dur="10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59396"/>
                                        </p:tgtEl>
                                        <p:attrNameLst>
                                          <p:attrName>style.visibility</p:attrName>
                                        </p:attrNameLst>
                                      </p:cBhvr>
                                      <p:to>
                                        <p:strVal val="visible"/>
                                      </p:to>
                                    </p:set>
                                    <p:animEffect transition="in" filter="wipe(left)">
                                      <p:cBhvr>
                                        <p:cTn id="31" dur="500"/>
                                        <p:tgtEl>
                                          <p:spTgt spid="59396"/>
                                        </p:tgtEl>
                                      </p:cBhvr>
                                    </p:animEffect>
                                  </p:childTnLst>
                                </p:cTn>
                              </p:par>
                            </p:childTnLst>
                          </p:cTn>
                        </p:par>
                      </p:childTnLst>
                    </p:cTn>
                  </p:par>
                  <p:par>
                    <p:cTn id="32" fill="hold">
                      <p:stCondLst>
                        <p:cond delay="indefinite"/>
                      </p:stCondLst>
                      <p:childTnLst>
                        <p:par>
                          <p:cTn id="33" fill="hold">
                            <p:stCondLst>
                              <p:cond delay="0"/>
                            </p:stCondLst>
                            <p:childTnLst>
                              <p:par>
                                <p:cTn id="34" presetID="45" presetClass="entr" presetSubtype="0"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2000"/>
                                        <p:tgtEl>
                                          <p:spTgt spid="11"/>
                                        </p:tgtEl>
                                      </p:cBhvr>
                                    </p:animEffect>
                                    <p:anim calcmode="lin" valueType="num">
                                      <p:cBhvr>
                                        <p:cTn id="37" dur="2000" fill="hold"/>
                                        <p:tgtEl>
                                          <p:spTgt spid="11"/>
                                        </p:tgtEl>
                                        <p:attrNameLst>
                                          <p:attrName>ppt_w</p:attrName>
                                        </p:attrNameLst>
                                      </p:cBhvr>
                                      <p:tavLst>
                                        <p:tav tm="0" fmla="#ppt_w*sin(2.5*pi*$)">
                                          <p:val>
                                            <p:fltVal val="0"/>
                                          </p:val>
                                        </p:tav>
                                        <p:tav tm="100000">
                                          <p:val>
                                            <p:fltVal val="1"/>
                                          </p:val>
                                        </p:tav>
                                      </p:tavLst>
                                    </p:anim>
                                    <p:anim calcmode="lin" valueType="num">
                                      <p:cBhvr>
                                        <p:cTn id="38" dur="2000" fill="hold"/>
                                        <p:tgtEl>
                                          <p:spTgt spid="11"/>
                                        </p:tgtEl>
                                        <p:attrNameLst>
                                          <p:attrName>ppt_h</p:attrName>
                                        </p:attrNameLst>
                                      </p:cBhvr>
                                      <p:tavLst>
                                        <p:tav tm="0">
                                          <p:val>
                                            <p:strVal val="#ppt_h"/>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59397"/>
                                        </p:tgtEl>
                                        <p:attrNameLst>
                                          <p:attrName>style.visibility</p:attrName>
                                        </p:attrNameLst>
                                      </p:cBhvr>
                                      <p:to>
                                        <p:strVal val="visible"/>
                                      </p:to>
                                    </p:set>
                                    <p:animEffect transition="in" filter="wipe(left)">
                                      <p:cBhvr>
                                        <p:cTn id="43" dur="500"/>
                                        <p:tgtEl>
                                          <p:spTgt spid="59397"/>
                                        </p:tgtEl>
                                      </p:cBhvr>
                                    </p:animEffect>
                                  </p:childTnLst>
                                </p:cTn>
                              </p:par>
                            </p:childTnLst>
                          </p:cTn>
                        </p:par>
                      </p:childTnLst>
                    </p:cTn>
                  </p:par>
                  <p:par>
                    <p:cTn id="44" fill="hold">
                      <p:stCondLst>
                        <p:cond delay="indefinite"/>
                      </p:stCondLst>
                      <p:childTnLst>
                        <p:par>
                          <p:cTn id="45" fill="hold">
                            <p:stCondLst>
                              <p:cond delay="0"/>
                            </p:stCondLst>
                            <p:childTnLst>
                              <p:par>
                                <p:cTn id="46" presetID="31" presetClass="entr" presetSubtype="0" fill="hold" grpId="0" nodeType="clickEffect">
                                  <p:stCondLst>
                                    <p:cond delay="0"/>
                                  </p:stCondLst>
                                  <p:childTnLst>
                                    <p:set>
                                      <p:cBhvr>
                                        <p:cTn id="47" dur="1" fill="hold">
                                          <p:stCondLst>
                                            <p:cond delay="0"/>
                                          </p:stCondLst>
                                        </p:cTn>
                                        <p:tgtEl>
                                          <p:spTgt spid="2"/>
                                        </p:tgtEl>
                                        <p:attrNameLst>
                                          <p:attrName>style.visibility</p:attrName>
                                        </p:attrNameLst>
                                      </p:cBhvr>
                                      <p:to>
                                        <p:strVal val="visible"/>
                                      </p:to>
                                    </p:set>
                                    <p:anim calcmode="lin" valueType="num">
                                      <p:cBhvr>
                                        <p:cTn id="48" dur="1000" fill="hold"/>
                                        <p:tgtEl>
                                          <p:spTgt spid="2"/>
                                        </p:tgtEl>
                                        <p:attrNameLst>
                                          <p:attrName>ppt_w</p:attrName>
                                        </p:attrNameLst>
                                      </p:cBhvr>
                                      <p:tavLst>
                                        <p:tav tm="0">
                                          <p:val>
                                            <p:fltVal val="0"/>
                                          </p:val>
                                        </p:tav>
                                        <p:tav tm="100000">
                                          <p:val>
                                            <p:strVal val="#ppt_w"/>
                                          </p:val>
                                        </p:tav>
                                      </p:tavLst>
                                    </p:anim>
                                    <p:anim calcmode="lin" valueType="num">
                                      <p:cBhvr>
                                        <p:cTn id="49" dur="1000" fill="hold"/>
                                        <p:tgtEl>
                                          <p:spTgt spid="2"/>
                                        </p:tgtEl>
                                        <p:attrNameLst>
                                          <p:attrName>ppt_h</p:attrName>
                                        </p:attrNameLst>
                                      </p:cBhvr>
                                      <p:tavLst>
                                        <p:tav tm="0">
                                          <p:val>
                                            <p:fltVal val="0"/>
                                          </p:val>
                                        </p:tav>
                                        <p:tav tm="100000">
                                          <p:val>
                                            <p:strVal val="#ppt_h"/>
                                          </p:val>
                                        </p:tav>
                                      </p:tavLst>
                                    </p:anim>
                                    <p:anim calcmode="lin" valueType="num">
                                      <p:cBhvr>
                                        <p:cTn id="50" dur="1000" fill="hold"/>
                                        <p:tgtEl>
                                          <p:spTgt spid="2"/>
                                        </p:tgtEl>
                                        <p:attrNameLst>
                                          <p:attrName>style.rotation</p:attrName>
                                        </p:attrNameLst>
                                      </p:cBhvr>
                                      <p:tavLst>
                                        <p:tav tm="0">
                                          <p:val>
                                            <p:fltVal val="90"/>
                                          </p:val>
                                        </p:tav>
                                        <p:tav tm="100000">
                                          <p:val>
                                            <p:fltVal val="0"/>
                                          </p:val>
                                        </p:tav>
                                      </p:tavLst>
                                    </p:anim>
                                    <p:animEffect transition="in" filter="fade">
                                      <p:cBhvr>
                                        <p:cTn id="51"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animBg="1"/>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4505BB73-2381-4582-8887-279F07782232}" type="slidenum">
              <a:rPr kumimoji="0" lang="zh-CN" altLang="en-US" sz="2200" smtClean="0">
                <a:solidFill>
                  <a:srgbClr val="0000FF"/>
                </a:solidFill>
              </a:rPr>
              <a:pPr eaLnBrk="1" hangingPunct="1"/>
              <a:t>11</a:t>
            </a:fld>
            <a:endParaRPr kumimoji="0" lang="en-US" altLang="zh-CN" sz="2200" smtClean="0">
              <a:solidFill>
                <a:srgbClr val="0000FF"/>
              </a:solidFill>
            </a:endParaRPr>
          </a:p>
        </p:txBody>
      </p:sp>
      <p:sp>
        <p:nvSpPr>
          <p:cNvPr id="6150" name="Text Box 6"/>
          <p:cNvSpPr txBox="1">
            <a:spLocks noChangeArrowheads="1"/>
          </p:cNvSpPr>
          <p:nvPr/>
        </p:nvSpPr>
        <p:spPr bwMode="auto">
          <a:xfrm>
            <a:off x="1279337" y="903556"/>
            <a:ext cx="4452000"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(7)  </a:t>
            </a:r>
            <a:r>
              <a:rPr lang="zh-CN" altLang="en-US" b="1" dirty="0">
                <a:latin typeface="宋体" pitchFamily="2" charset="-122"/>
              </a:rPr>
              <a:t>螺纹旋合长度</a:t>
            </a:r>
            <a:r>
              <a:rPr lang="zh-CN" altLang="en-US" b="1" dirty="0"/>
              <a:t> (见图9.4 )  </a:t>
            </a:r>
          </a:p>
        </p:txBody>
      </p:sp>
      <p:sp>
        <p:nvSpPr>
          <p:cNvPr id="2" name="矩形 1"/>
          <p:cNvSpPr>
            <a:spLocks noChangeArrowheads="1"/>
          </p:cNvSpPr>
          <p:nvPr/>
        </p:nvSpPr>
        <p:spPr bwMode="auto">
          <a:xfrm>
            <a:off x="694008" y="2987276"/>
            <a:ext cx="4040939"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b="1" dirty="0"/>
              <a:t>         螺纹接触高度是指在两个同轴配合螺纹的牙型上</a:t>
            </a:r>
            <a:r>
              <a:rPr lang="en-US" altLang="zh-CN" b="1" dirty="0"/>
              <a:t>,</a:t>
            </a:r>
            <a:r>
              <a:rPr lang="zh-CN" altLang="en-US" b="1" dirty="0"/>
              <a:t>外螺纹牙顶至内螺纹牙顶间的径向距离</a:t>
            </a:r>
            <a:r>
              <a:rPr lang="en-US" altLang="zh-CN" b="1" dirty="0"/>
              <a:t>,</a:t>
            </a:r>
            <a:r>
              <a:rPr lang="zh-CN" altLang="en-US" b="1" dirty="0"/>
              <a:t>即内、外螺纹的牙型重叠径向高度。</a:t>
            </a:r>
          </a:p>
        </p:txBody>
      </p:sp>
      <p:pic>
        <p:nvPicPr>
          <p:cNvPr id="593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18813" y="1625357"/>
            <a:ext cx="3628073" cy="41510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Line 57"/>
          <p:cNvSpPr>
            <a:spLocks noChangeShapeType="1"/>
          </p:cNvSpPr>
          <p:nvPr/>
        </p:nvSpPr>
        <p:spPr bwMode="auto">
          <a:xfrm>
            <a:off x="5744735" y="2311117"/>
            <a:ext cx="2142860" cy="0"/>
          </a:xfrm>
          <a:prstGeom prst="line">
            <a:avLst/>
          </a:prstGeom>
          <a:noFill/>
          <a:ln w="38100">
            <a:solidFill>
              <a:srgbClr val="FF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mc:AlternateContent xmlns:mc="http://schemas.openxmlformats.org/markup-compatibility/2006" xmlns:a14="http://schemas.microsoft.com/office/drawing/2010/main">
        <mc:Choice Requires="a14">
          <p:sp>
            <p:nvSpPr>
              <p:cNvPr id="15" name="Text Box 6"/>
              <p:cNvSpPr txBox="1">
                <a:spLocks noChangeArrowheads="1"/>
              </p:cNvSpPr>
              <p:nvPr/>
            </p:nvSpPr>
            <p:spPr bwMode="auto">
              <a:xfrm>
                <a:off x="1293335" y="2373275"/>
                <a:ext cx="3171296" cy="474844"/>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smtClean="0"/>
                  <a:t>(</a:t>
                </a:r>
                <a:r>
                  <a:rPr lang="en-US" altLang="zh-CN" b="1" dirty="0"/>
                  <a:t>8</a:t>
                </a:r>
                <a:r>
                  <a:rPr lang="zh-CN" altLang="en-US" b="1" dirty="0"/>
                  <a:t>)  </a:t>
                </a:r>
                <a:r>
                  <a:rPr lang="zh-CN" altLang="en-US" b="1" dirty="0" smtClean="0">
                    <a:latin typeface="宋体" pitchFamily="2" charset="-122"/>
                  </a:rPr>
                  <a:t>螺纹接触高度</a:t>
                </a:r>
                <a:r>
                  <a:rPr lang="en-US" altLang="zh-CN" b="1" dirty="0" smtClean="0">
                    <a:latin typeface="宋体" pitchFamily="2" charset="-122"/>
                  </a:rPr>
                  <a:t>(</a:t>
                </a:r>
                <a14:m>
                  <m:oMath xmlns:m="http://schemas.openxmlformats.org/officeDocument/2006/math">
                    <m:sSub>
                      <m:sSubPr>
                        <m:ctrlPr>
                          <a:rPr lang="en-US" altLang="zh-CN" b="1" i="1" smtClean="0">
                            <a:latin typeface="Cambria Math"/>
                          </a:rPr>
                        </m:ctrlPr>
                      </m:sSubPr>
                      <m:e>
                        <m:r>
                          <a:rPr lang="en-US" altLang="zh-CN" b="1" i="1" smtClean="0">
                            <a:latin typeface="Cambria Math"/>
                          </a:rPr>
                          <m:t>𝑯</m:t>
                        </m:r>
                      </m:e>
                      <m:sub>
                        <m:r>
                          <a:rPr lang="en-US" altLang="zh-CN" b="1" i="1" smtClean="0">
                            <a:latin typeface="Cambria Math"/>
                          </a:rPr>
                          <m:t>𝟎</m:t>
                        </m:r>
                      </m:sub>
                    </m:sSub>
                  </m:oMath>
                </a14:m>
                <a:r>
                  <a:rPr lang="en-US" altLang="zh-CN" b="1" dirty="0" smtClean="0">
                    <a:latin typeface="宋体" pitchFamily="2" charset="-122"/>
                  </a:rPr>
                  <a:t>)</a:t>
                </a:r>
                <a:r>
                  <a:rPr lang="zh-CN" altLang="en-US" b="1" dirty="0" smtClean="0"/>
                  <a:t>  </a:t>
                </a:r>
                <a:endParaRPr lang="zh-CN" altLang="en-US" b="1" dirty="0"/>
              </a:p>
            </p:txBody>
          </p:sp>
        </mc:Choice>
        <mc:Fallback xmlns="">
          <p:sp>
            <p:nvSpPr>
              <p:cNvPr id="15" name="Text Box 6"/>
              <p:cNvSpPr txBox="1">
                <a:spLocks noRot="1" noChangeAspect="1" noMove="1" noResize="1" noEditPoints="1" noAdjustHandles="1" noChangeArrowheads="1" noChangeShapeType="1" noTextEdit="1"/>
              </p:cNvSpPr>
              <p:nvPr/>
            </p:nvSpPr>
            <p:spPr bwMode="auto">
              <a:xfrm>
                <a:off x="1293335" y="2373275"/>
                <a:ext cx="3171296" cy="474844"/>
              </a:xfrm>
              <a:prstGeom prst="rect">
                <a:avLst/>
              </a:prstGeom>
              <a:blipFill rotWithShape="1">
                <a:blip r:embed="rId3"/>
                <a:stretch>
                  <a:fillRect l="-2500" t="-12821" r="-7692" b="-28205"/>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10" name="Text Box 37"/>
          <p:cNvSpPr txBox="1">
            <a:spLocks noChangeArrowheads="1"/>
          </p:cNvSpPr>
          <p:nvPr/>
        </p:nvSpPr>
        <p:spPr bwMode="auto">
          <a:xfrm>
            <a:off x="725406" y="1405207"/>
            <a:ext cx="7932819" cy="9919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  </a:t>
            </a:r>
            <a:r>
              <a:rPr lang="zh-CN" altLang="en-US" b="1" dirty="0" smtClean="0"/>
              <a:t>      螺纹旋合长度</a:t>
            </a:r>
            <a:r>
              <a:rPr lang="zh-CN" altLang="en-US" b="1" dirty="0"/>
              <a:t>是指两个配合的螺纹的有效螺纹相互接触的轴向长度。</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150">
                                            <p:txEl>
                                              <p:pRg st="0" end="0"/>
                                            </p:txEl>
                                          </p:spTgt>
                                        </p:tgtEl>
                                        <p:attrNameLst>
                                          <p:attrName>style.visibility</p:attrName>
                                        </p:attrNameLst>
                                      </p:cBhvr>
                                      <p:to>
                                        <p:strVal val="visible"/>
                                      </p:to>
                                    </p:set>
                                    <p:animEffect transition="in" filter="wipe(left)">
                                      <p:cBhvr>
                                        <p:cTn id="7" dur="300"/>
                                        <p:tgtEl>
                                          <p:spTgt spid="615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2" fill="hold" nodeType="clickEffect">
                                  <p:stCondLst>
                                    <p:cond delay="0"/>
                                  </p:stCondLst>
                                  <p:childTnLst>
                                    <p:set>
                                      <p:cBhvr>
                                        <p:cTn id="11" dur="1" fill="hold">
                                          <p:stCondLst>
                                            <p:cond delay="0"/>
                                          </p:stCondLst>
                                        </p:cTn>
                                        <p:tgtEl>
                                          <p:spTgt spid="59394"/>
                                        </p:tgtEl>
                                        <p:attrNameLst>
                                          <p:attrName>style.visibility</p:attrName>
                                        </p:attrNameLst>
                                      </p:cBhvr>
                                      <p:to>
                                        <p:strVal val="visible"/>
                                      </p:to>
                                    </p:set>
                                    <p:anim calcmode="lin" valueType="num">
                                      <p:cBhvr additive="base">
                                        <p:cTn id="12" dur="500" fill="hold"/>
                                        <p:tgtEl>
                                          <p:spTgt spid="59394"/>
                                        </p:tgtEl>
                                        <p:attrNameLst>
                                          <p:attrName>ppt_x</p:attrName>
                                        </p:attrNameLst>
                                      </p:cBhvr>
                                      <p:tavLst>
                                        <p:tav tm="0">
                                          <p:val>
                                            <p:strVal val="1+#ppt_w/2"/>
                                          </p:val>
                                        </p:tav>
                                        <p:tav tm="100000">
                                          <p:val>
                                            <p:strVal val="#ppt_x"/>
                                          </p:val>
                                        </p:tav>
                                      </p:tavLst>
                                    </p:anim>
                                    <p:anim calcmode="lin" valueType="num">
                                      <p:cBhvr additive="base">
                                        <p:cTn id="13" dur="500" fill="hold"/>
                                        <p:tgtEl>
                                          <p:spTgt spid="59394"/>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10"/>
                                        </p:tgtEl>
                                        <p:attrNameLst>
                                          <p:attrName>style.visibility</p:attrName>
                                        </p:attrNameLst>
                                      </p:cBhvr>
                                      <p:to>
                                        <p:strVal val="visible"/>
                                      </p:to>
                                    </p:set>
                                    <p:animEffect transition="in" filter="wipe(left)">
                                      <p:cBhvr>
                                        <p:cTn id="18" dur="3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7" presetClass="entr" presetSubtype="8"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500" fill="hold"/>
                                        <p:tgtEl>
                                          <p:spTgt spid="14"/>
                                        </p:tgtEl>
                                        <p:attrNameLst>
                                          <p:attrName>ppt_x</p:attrName>
                                        </p:attrNameLst>
                                      </p:cBhvr>
                                      <p:tavLst>
                                        <p:tav tm="0">
                                          <p:val>
                                            <p:strVal val="#ppt_x-#ppt_w/2"/>
                                          </p:val>
                                        </p:tav>
                                        <p:tav tm="100000">
                                          <p:val>
                                            <p:strVal val="#ppt_x"/>
                                          </p:val>
                                        </p:tav>
                                      </p:tavLst>
                                    </p:anim>
                                    <p:anim calcmode="lin" valueType="num">
                                      <p:cBhvr>
                                        <p:cTn id="24" dur="500" fill="hold"/>
                                        <p:tgtEl>
                                          <p:spTgt spid="14"/>
                                        </p:tgtEl>
                                        <p:attrNameLst>
                                          <p:attrName>ppt_y</p:attrName>
                                        </p:attrNameLst>
                                      </p:cBhvr>
                                      <p:tavLst>
                                        <p:tav tm="0">
                                          <p:val>
                                            <p:strVal val="#ppt_y"/>
                                          </p:val>
                                        </p:tav>
                                        <p:tav tm="100000">
                                          <p:val>
                                            <p:strVal val="#ppt_y"/>
                                          </p:val>
                                        </p:tav>
                                      </p:tavLst>
                                    </p:anim>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left)">
                                      <p:cBhvr>
                                        <p:cTn id="31" dur="500"/>
                                        <p:tgtEl>
                                          <p:spTgt spid="15"/>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wipe(left)">
                                      <p:cBhvr>
                                        <p:cTn id="3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0" grpId="0" build="p" autoUpdateAnimBg="0"/>
      <p:bldP spid="2" grpId="0"/>
      <p:bldP spid="14" grpId="0" animBg="1"/>
      <p:bldP spid="15" grpId="0"/>
      <p:bldP spid="10"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灯片编号占位符 5"/>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F6E56406-B0C4-4B5D-B9D7-7E010C9D1FEC}" type="slidenum">
              <a:rPr kumimoji="0" lang="zh-CN" altLang="en-US" sz="2200" smtClean="0">
                <a:solidFill>
                  <a:srgbClr val="0000FF"/>
                </a:solidFill>
              </a:rPr>
              <a:pPr eaLnBrk="1" hangingPunct="1"/>
              <a:t>12</a:t>
            </a:fld>
            <a:endParaRPr kumimoji="0" lang="en-US" altLang="zh-CN" sz="2200" smtClean="0">
              <a:solidFill>
                <a:srgbClr val="0000FF"/>
              </a:solidFill>
            </a:endParaRPr>
          </a:p>
        </p:txBody>
      </p:sp>
      <p:sp>
        <p:nvSpPr>
          <p:cNvPr id="5" name="Text Box 62"/>
          <p:cNvSpPr txBox="1">
            <a:spLocks noChangeArrowheads="1"/>
          </p:cNvSpPr>
          <p:nvPr/>
        </p:nvSpPr>
        <p:spPr bwMode="auto">
          <a:xfrm>
            <a:off x="775755" y="403293"/>
            <a:ext cx="8549220" cy="4774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ts val="2880"/>
              </a:lnSpc>
              <a:spcBef>
                <a:spcPct val="50000"/>
              </a:spcBef>
            </a:pPr>
            <a:r>
              <a:rPr lang="zh-CN" altLang="en-US" sz="2000" b="1" dirty="0" smtClean="0"/>
              <a:t>为了</a:t>
            </a:r>
            <a:r>
              <a:rPr lang="zh-CN" altLang="en-US" sz="2000" b="1" dirty="0"/>
              <a:t>应用方便</a:t>
            </a:r>
            <a:r>
              <a:rPr lang="zh-CN" altLang="en-US" sz="2000" b="1" dirty="0" smtClean="0"/>
              <a:t>，摘自国标</a:t>
            </a:r>
            <a:r>
              <a:rPr lang="en-US" altLang="zh-CN" sz="2000" b="1" dirty="0" smtClean="0"/>
              <a:t>GB/T193</a:t>
            </a:r>
            <a:r>
              <a:rPr lang="zh-CN" altLang="en-US" sz="2000" b="1" dirty="0" smtClean="0"/>
              <a:t>、</a:t>
            </a:r>
            <a:r>
              <a:rPr lang="en-US" altLang="zh-CN" sz="2000" b="1" dirty="0" smtClean="0"/>
              <a:t>GB/T196</a:t>
            </a:r>
            <a:r>
              <a:rPr lang="zh-CN" altLang="en-US" sz="2000" b="1" dirty="0" smtClean="0"/>
              <a:t>螺纹的有关尺寸，见表</a:t>
            </a:r>
            <a:r>
              <a:rPr lang="en-US" altLang="zh-CN" sz="2000" b="1" dirty="0" smtClean="0"/>
              <a:t>9.1</a:t>
            </a:r>
            <a:r>
              <a:rPr lang="zh-CN" altLang="en-US" sz="2000" b="1" dirty="0" smtClean="0"/>
              <a:t>。</a:t>
            </a:r>
            <a:endParaRPr lang="en-US" altLang="zh-CN" sz="2000" b="1" dirty="0"/>
          </a:p>
        </p:txBody>
      </p:sp>
      <p:pic>
        <p:nvPicPr>
          <p:cNvPr id="604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7369" y="942600"/>
            <a:ext cx="7791541" cy="5571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图文框 5">
            <a:hlinkClick r:id="rId3" action="ppaction://hlinksldjump"/>
          </p:cNvPr>
          <p:cNvSpPr/>
          <p:nvPr/>
        </p:nvSpPr>
        <p:spPr bwMode="auto">
          <a:xfrm>
            <a:off x="8199277" y="6173788"/>
            <a:ext cx="1317946" cy="473075"/>
          </a:xfrm>
          <a:prstGeom prst="fram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defPPr>
              <a:defRPr lang="en-US"/>
            </a:defPPr>
            <a:lvl1pPr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1pPr>
            <a:lvl2pPr marL="478865"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2pPr>
            <a:lvl3pPr marL="957730"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3pPr>
            <a:lvl4pPr marL="1436595"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4pPr>
            <a:lvl5pPr marL="1915459"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5pPr>
            <a:lvl6pPr marL="2394324" algn="l" defTabSz="957730" rtl="0" eaLnBrk="1" latinLnBrk="0" hangingPunct="1">
              <a:defRPr kumimoji="1" sz="2500" kern="1200">
                <a:solidFill>
                  <a:schemeClr val="tx1"/>
                </a:solidFill>
                <a:latin typeface="Times New Roman" pitchFamily="18" charset="0"/>
                <a:ea typeface="宋体" pitchFamily="2" charset="-122"/>
                <a:cs typeface="+mn-cs"/>
              </a:defRPr>
            </a:lvl6pPr>
            <a:lvl7pPr marL="2873189" algn="l" defTabSz="957730" rtl="0" eaLnBrk="1" latinLnBrk="0" hangingPunct="1">
              <a:defRPr kumimoji="1" sz="2500" kern="1200">
                <a:solidFill>
                  <a:schemeClr val="tx1"/>
                </a:solidFill>
                <a:latin typeface="Times New Roman" pitchFamily="18" charset="0"/>
                <a:ea typeface="宋体" pitchFamily="2" charset="-122"/>
                <a:cs typeface="+mn-cs"/>
              </a:defRPr>
            </a:lvl7pPr>
            <a:lvl8pPr marL="3352055" algn="l" defTabSz="957730" rtl="0" eaLnBrk="1" latinLnBrk="0" hangingPunct="1">
              <a:defRPr kumimoji="1" sz="2500" kern="1200">
                <a:solidFill>
                  <a:schemeClr val="tx1"/>
                </a:solidFill>
                <a:latin typeface="Times New Roman" pitchFamily="18" charset="0"/>
                <a:ea typeface="宋体" pitchFamily="2" charset="-122"/>
                <a:cs typeface="+mn-cs"/>
              </a:defRPr>
            </a:lvl8pPr>
            <a:lvl9pPr marL="3830920" algn="l" defTabSz="957730" rtl="0" eaLnBrk="1" latinLnBrk="0" hangingPunct="1">
              <a:defRPr kumimoji="1" sz="2500" kern="1200">
                <a:solidFill>
                  <a:schemeClr val="tx1"/>
                </a:solidFill>
                <a:latin typeface="Times New Roman" pitchFamily="18" charset="0"/>
                <a:ea typeface="宋体" pitchFamily="2" charset="-122"/>
                <a:cs typeface="+mn-cs"/>
              </a:defRPr>
            </a:lvl9p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1800" b="1" i="0" u="none" strike="noStrike" cap="none" normalizeH="0" baseline="0" dirty="0" smtClean="0">
                <a:ln>
                  <a:noFill/>
                </a:ln>
                <a:solidFill>
                  <a:schemeClr val="tx1"/>
                </a:solidFill>
                <a:effectLst/>
                <a:latin typeface="方正舒体" pitchFamily="2" charset="-122"/>
                <a:ea typeface="方正舒体" pitchFamily="2" charset="-122"/>
              </a:rPr>
              <a:t>返回目录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0418"/>
                                        </p:tgtEl>
                                        <p:attrNameLst>
                                          <p:attrName>style.visibility</p:attrName>
                                        </p:attrNameLst>
                                      </p:cBhvr>
                                      <p:to>
                                        <p:strVal val="visible"/>
                                      </p:to>
                                    </p:set>
                                    <p:anim calcmode="lin" valueType="num">
                                      <p:cBhvr additive="base">
                                        <p:cTn id="12" dur="500" fill="hold"/>
                                        <p:tgtEl>
                                          <p:spTgt spid="60418"/>
                                        </p:tgtEl>
                                        <p:attrNameLst>
                                          <p:attrName>ppt_x</p:attrName>
                                        </p:attrNameLst>
                                      </p:cBhvr>
                                      <p:tavLst>
                                        <p:tav tm="0">
                                          <p:val>
                                            <p:strVal val="#ppt_x"/>
                                          </p:val>
                                        </p:tav>
                                        <p:tav tm="100000">
                                          <p:val>
                                            <p:strVal val="#ppt_x"/>
                                          </p:val>
                                        </p:tav>
                                      </p:tavLst>
                                    </p:anim>
                                    <p:anim calcmode="lin" valueType="num">
                                      <p:cBhvr additive="base">
                                        <p:cTn id="13" dur="500" fill="hold"/>
                                        <p:tgtEl>
                                          <p:spTgt spid="604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灯片编号占位符 3"/>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846AC1F6-C0E2-4288-9625-9FD6137D2F20}" type="slidenum">
              <a:rPr kumimoji="0" lang="zh-CN" altLang="en-US" sz="2200" smtClean="0">
                <a:solidFill>
                  <a:srgbClr val="0000FF"/>
                </a:solidFill>
              </a:rPr>
              <a:pPr eaLnBrk="1" hangingPunct="1"/>
              <a:t>13</a:t>
            </a:fld>
            <a:endParaRPr kumimoji="0" lang="en-US" altLang="zh-CN" sz="2200" smtClean="0">
              <a:solidFill>
                <a:srgbClr val="0000FF"/>
              </a:solidFill>
            </a:endParaRPr>
          </a:p>
        </p:txBody>
      </p:sp>
      <p:sp>
        <p:nvSpPr>
          <p:cNvPr id="75780" name="Text Box 4"/>
          <p:cNvSpPr txBox="1">
            <a:spLocks noChangeArrowheads="1"/>
          </p:cNvSpPr>
          <p:nvPr/>
        </p:nvSpPr>
        <p:spPr bwMode="auto">
          <a:xfrm>
            <a:off x="2020429" y="391228"/>
            <a:ext cx="6026150"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latin typeface="宋体" pitchFamily="2" charset="-122"/>
              </a:rPr>
              <a:t>9.2 影响螺纹结合精度的因素</a:t>
            </a:r>
            <a:r>
              <a:rPr lang="zh-CN" altLang="en-US" dirty="0"/>
              <a:t> </a:t>
            </a:r>
          </a:p>
        </p:txBody>
      </p:sp>
      <p:sp>
        <p:nvSpPr>
          <p:cNvPr id="75785" name="Text Box 9"/>
          <p:cNvSpPr txBox="1">
            <a:spLocks noChangeArrowheads="1"/>
          </p:cNvSpPr>
          <p:nvPr/>
        </p:nvSpPr>
        <p:spPr bwMode="auto">
          <a:xfrm>
            <a:off x="2811463" y="3577002"/>
            <a:ext cx="2160586"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大经  </a:t>
            </a:r>
            <a:r>
              <a:rPr lang="en-US" altLang="zh-CN" b="1" i="1" dirty="0" err="1"/>
              <a:t>d、D</a:t>
            </a:r>
            <a:endParaRPr lang="en-US" altLang="zh-CN" b="1" i="1" dirty="0"/>
          </a:p>
        </p:txBody>
      </p:sp>
      <p:sp>
        <p:nvSpPr>
          <p:cNvPr id="75786" name="Text Box 10"/>
          <p:cNvSpPr txBox="1">
            <a:spLocks noChangeArrowheads="1"/>
          </p:cNvSpPr>
          <p:nvPr/>
        </p:nvSpPr>
        <p:spPr bwMode="auto">
          <a:xfrm>
            <a:off x="2753043" y="4470699"/>
            <a:ext cx="3054350"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小径</a:t>
            </a:r>
            <a:r>
              <a:rPr lang="en-US" altLang="zh-CN" b="1" i="1" dirty="0"/>
              <a:t>D</a:t>
            </a:r>
            <a:r>
              <a:rPr lang="en-US" altLang="zh-CN" b="1" baseline="-25000" dirty="0"/>
              <a:t>1</a:t>
            </a:r>
            <a:r>
              <a:rPr lang="en-US" altLang="zh-CN" b="1" dirty="0"/>
              <a:t>、 </a:t>
            </a:r>
            <a:r>
              <a:rPr lang="en-US" altLang="zh-CN" b="1" i="1" dirty="0"/>
              <a:t>d</a:t>
            </a:r>
            <a:r>
              <a:rPr lang="en-US" altLang="zh-CN" b="1" baseline="-25000" dirty="0"/>
              <a:t>1</a:t>
            </a:r>
            <a:endParaRPr lang="zh-CN" altLang="en-US" b="1" dirty="0"/>
          </a:p>
        </p:txBody>
      </p:sp>
      <p:sp>
        <p:nvSpPr>
          <p:cNvPr id="75787" name="Text Box 11"/>
          <p:cNvSpPr txBox="1">
            <a:spLocks noChangeArrowheads="1"/>
          </p:cNvSpPr>
          <p:nvPr/>
        </p:nvSpPr>
        <p:spPr bwMode="auto">
          <a:xfrm>
            <a:off x="2753043" y="3995739"/>
            <a:ext cx="2592070"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中径</a:t>
            </a:r>
            <a:r>
              <a:rPr lang="en-US" altLang="zh-CN" b="1" i="1" dirty="0"/>
              <a:t>D</a:t>
            </a:r>
            <a:r>
              <a:rPr lang="en-US" altLang="zh-CN" b="1" baseline="-25000" dirty="0"/>
              <a:t>2</a:t>
            </a:r>
            <a:r>
              <a:rPr lang="en-US" altLang="zh-CN" b="1" dirty="0"/>
              <a:t>、 </a:t>
            </a:r>
            <a:r>
              <a:rPr lang="en-US" altLang="zh-CN" b="1" i="1" dirty="0"/>
              <a:t>d</a:t>
            </a:r>
            <a:r>
              <a:rPr lang="en-US" altLang="zh-CN" b="1" baseline="-25000" dirty="0"/>
              <a:t>2</a:t>
            </a:r>
          </a:p>
        </p:txBody>
      </p:sp>
      <mc:AlternateContent xmlns:mc="http://schemas.openxmlformats.org/markup-compatibility/2006" xmlns:a14="http://schemas.microsoft.com/office/drawing/2010/main">
        <mc:Choice Requires="a14">
          <p:sp>
            <p:nvSpPr>
              <p:cNvPr id="75788" name="Text Box 12"/>
              <p:cNvSpPr txBox="1">
                <a:spLocks noChangeArrowheads="1"/>
              </p:cNvSpPr>
              <p:nvPr/>
            </p:nvSpPr>
            <p:spPr bwMode="auto">
              <a:xfrm>
                <a:off x="2724469" y="5354639"/>
                <a:ext cx="3847782" cy="474844"/>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牙型角</a:t>
                </a:r>
                <a:r>
                  <a:rPr lang="en-US" altLang="zh-CN" b="1" i="1" dirty="0"/>
                  <a:t>α</a:t>
                </a:r>
                <a:r>
                  <a:rPr lang="en-US" altLang="zh-CN" b="1" dirty="0"/>
                  <a:t>、</a:t>
                </a:r>
                <a:r>
                  <a:rPr lang="zh-CN" altLang="en-US" b="1" dirty="0" smtClean="0">
                    <a:solidFill>
                      <a:schemeClr val="tx1"/>
                    </a:solidFill>
                  </a:rPr>
                  <a:t>牙侧角</a:t>
                </a:r>
                <a14:m>
                  <m:oMath xmlns:m="http://schemas.openxmlformats.org/officeDocument/2006/math">
                    <m:r>
                      <a:rPr lang="en-US" altLang="zh-CN" b="1" i="1" dirty="0" smtClean="0">
                        <a:solidFill>
                          <a:schemeClr val="tx1"/>
                        </a:solidFill>
                        <a:latin typeface="Cambria Math"/>
                        <a:ea typeface="Cambria Math"/>
                      </a:rPr>
                      <m:t>𝜷</m:t>
                    </m:r>
                  </m:oMath>
                </a14:m>
                <a:r>
                  <a:rPr lang="en-US" altLang="zh-CN" b="1" baseline="-25000" dirty="0">
                    <a:solidFill>
                      <a:schemeClr val="tx1"/>
                    </a:solidFill>
                  </a:rPr>
                  <a:t>1</a:t>
                </a:r>
                <a:r>
                  <a:rPr lang="en-US" altLang="zh-CN" b="1" dirty="0">
                    <a:solidFill>
                      <a:schemeClr val="tx1"/>
                    </a:solidFill>
                  </a:rPr>
                  <a:t>、</a:t>
                </a:r>
                <a14:m>
                  <m:oMath xmlns:m="http://schemas.openxmlformats.org/officeDocument/2006/math">
                    <m:r>
                      <a:rPr lang="en-US" altLang="zh-CN" b="1" i="1" dirty="0" smtClean="0">
                        <a:solidFill>
                          <a:schemeClr val="tx1"/>
                        </a:solidFill>
                        <a:latin typeface="Cambria Math"/>
                        <a:ea typeface="Cambria Math"/>
                      </a:rPr>
                      <m:t>𝜷</m:t>
                    </m:r>
                  </m:oMath>
                </a14:m>
                <a:r>
                  <a:rPr lang="en-US" altLang="zh-CN" b="1" baseline="-25000" dirty="0" smtClean="0">
                    <a:solidFill>
                      <a:schemeClr val="tx1"/>
                    </a:solidFill>
                  </a:rPr>
                  <a:t>2       </a:t>
                </a:r>
                <a:endParaRPr lang="en-US" altLang="zh-CN" b="1" baseline="-25000" dirty="0">
                  <a:solidFill>
                    <a:schemeClr val="tx1"/>
                  </a:solidFill>
                </a:endParaRPr>
              </a:p>
            </p:txBody>
          </p:sp>
        </mc:Choice>
        <mc:Fallback xmlns="">
          <p:sp>
            <p:nvSpPr>
              <p:cNvPr id="75788" name="Text Box 12"/>
              <p:cNvSpPr txBox="1">
                <a:spLocks noRot="1" noChangeAspect="1" noMove="1" noResize="1" noEditPoints="1" noAdjustHandles="1" noChangeArrowheads="1" noChangeShapeType="1" noTextEdit="1"/>
              </p:cNvSpPr>
              <p:nvPr/>
            </p:nvSpPr>
            <p:spPr bwMode="auto">
              <a:xfrm>
                <a:off x="2724469" y="5354639"/>
                <a:ext cx="3847782" cy="474844"/>
              </a:xfrm>
              <a:prstGeom prst="rect">
                <a:avLst/>
              </a:prstGeom>
              <a:blipFill rotWithShape="1">
                <a:blip r:embed="rId2"/>
                <a:stretch>
                  <a:fillRect l="-2060" t="-12821" b="-28205"/>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75789" name="Text Box 13"/>
          <p:cNvSpPr txBox="1">
            <a:spLocks noChangeArrowheads="1"/>
          </p:cNvSpPr>
          <p:nvPr/>
        </p:nvSpPr>
        <p:spPr bwMode="auto">
          <a:xfrm>
            <a:off x="2772093" y="4929189"/>
            <a:ext cx="2592070"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smtClean="0"/>
              <a:t>螺   距  </a:t>
            </a:r>
            <a:r>
              <a:rPr lang="en-US" altLang="zh-CN" b="1" i="1" dirty="0" smtClean="0"/>
              <a:t>P</a:t>
            </a:r>
            <a:endParaRPr lang="en-US" altLang="zh-CN" b="1" i="1" dirty="0"/>
          </a:p>
        </p:txBody>
      </p:sp>
      <p:sp>
        <p:nvSpPr>
          <p:cNvPr id="75790" name="Text Box 14"/>
          <p:cNvSpPr txBox="1">
            <a:spLocks noChangeArrowheads="1"/>
          </p:cNvSpPr>
          <p:nvPr/>
        </p:nvSpPr>
        <p:spPr bwMode="auto">
          <a:xfrm>
            <a:off x="2782888" y="5803900"/>
            <a:ext cx="3922712"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旋合</a:t>
            </a:r>
            <a:r>
              <a:rPr lang="zh-CN" altLang="en-US" b="1" dirty="0" smtClean="0"/>
              <a:t>长度 </a:t>
            </a:r>
            <a:r>
              <a:rPr lang="en-US" altLang="zh-CN" b="1" dirty="0" smtClean="0"/>
              <a:t>S</a:t>
            </a:r>
            <a:r>
              <a:rPr lang="zh-CN" altLang="en-US" b="1" dirty="0" smtClean="0"/>
              <a:t>、</a:t>
            </a:r>
            <a:r>
              <a:rPr lang="en-US" altLang="zh-CN" b="1" dirty="0" smtClean="0"/>
              <a:t>N</a:t>
            </a:r>
            <a:r>
              <a:rPr lang="zh-CN" altLang="en-US" b="1" dirty="0" smtClean="0"/>
              <a:t>、</a:t>
            </a:r>
            <a:r>
              <a:rPr lang="en-US" altLang="zh-CN" b="1" dirty="0" smtClean="0"/>
              <a:t>L</a:t>
            </a:r>
            <a:endParaRPr lang="zh-CN" altLang="en-US" b="1" dirty="0"/>
          </a:p>
        </p:txBody>
      </p:sp>
      <mc:AlternateContent xmlns:mc="http://schemas.openxmlformats.org/markup-compatibility/2006" xmlns:a14="http://schemas.microsoft.com/office/drawing/2010/main">
        <mc:Choice Requires="a14">
          <p:sp>
            <p:nvSpPr>
              <p:cNvPr id="2" name="矩形 1"/>
              <p:cNvSpPr/>
              <p:nvPr/>
            </p:nvSpPr>
            <p:spPr>
              <a:xfrm>
                <a:off x="6181724" y="5411789"/>
                <a:ext cx="1813189" cy="461665"/>
              </a:xfrm>
              <a:prstGeom prst="rect">
                <a:avLst/>
              </a:prstGeom>
            </p:spPr>
            <p:txBody>
              <a:bodyPr wrap="none">
                <a:spAutoFit/>
              </a:bodyPr>
              <a:lstStyle/>
              <a:p>
                <a:pPr/>
                <a14:m>
                  <m:oMathPara xmlns:m="http://schemas.openxmlformats.org/officeDocument/2006/math">
                    <m:oMathParaPr>
                      <m:jc m:val="left"/>
                    </m:oMathParaPr>
                    <m:oMath xmlns:m="http://schemas.openxmlformats.org/officeDocument/2006/math">
                      <m:sSub>
                        <m:sSubPr>
                          <m:ctrlPr>
                            <a:rPr lang="en-US" altLang="zh-CN" b="1" i="1" smtClean="0">
                              <a:solidFill>
                                <a:srgbClr val="FF0000"/>
                              </a:solidFill>
                              <a:latin typeface="Cambria Math"/>
                            </a:rPr>
                          </m:ctrlPr>
                        </m:sSubPr>
                        <m:e>
                          <m:r>
                            <a:rPr lang="en-US" altLang="zh-CN" b="1" i="1" smtClean="0">
                              <a:solidFill>
                                <a:srgbClr val="FF0000"/>
                              </a:solidFill>
                              <a:latin typeface="Cambria Math"/>
                            </a:rPr>
                            <m:t> </m:t>
                          </m:r>
                          <m:r>
                            <a:rPr lang="en-US" altLang="zh-CN" b="1" i="1">
                              <a:solidFill>
                                <a:srgbClr val="FF0000"/>
                              </a:solidFill>
                              <a:latin typeface="Cambria Math"/>
                              <a:ea typeface="Cambria Math"/>
                            </a:rPr>
                            <m:t>∆</m:t>
                          </m:r>
                          <m:r>
                            <a:rPr lang="en-US" altLang="zh-CN" b="1" i="1">
                              <a:solidFill>
                                <a:srgbClr val="FF0000"/>
                              </a:solidFill>
                              <a:latin typeface="Cambria Math"/>
                              <a:ea typeface="Cambria Math"/>
                            </a:rPr>
                            <m:t>𝜷</m:t>
                          </m:r>
                        </m:e>
                        <m:sub>
                          <m:r>
                            <a:rPr lang="en-US" altLang="zh-CN" b="1" i="1">
                              <a:solidFill>
                                <a:srgbClr val="FF0000"/>
                              </a:solidFill>
                              <a:latin typeface="Cambria Math"/>
                            </a:rPr>
                            <m:t>𝟏</m:t>
                          </m:r>
                          <m:r>
                            <a:rPr lang="en-US" altLang="zh-CN" b="1" i="1">
                              <a:solidFill>
                                <a:srgbClr val="FF0000"/>
                              </a:solidFill>
                              <a:latin typeface="Cambria Math"/>
                            </a:rPr>
                            <m:t> </m:t>
                          </m:r>
                        </m:sub>
                      </m:sSub>
                      <m:r>
                        <a:rPr lang="zh-CN" altLang="en-US" b="1" i="1">
                          <a:solidFill>
                            <a:srgbClr val="FF0000"/>
                          </a:solidFill>
                          <a:latin typeface="Cambria Math"/>
                        </a:rPr>
                        <m:t>、</m:t>
                      </m:r>
                      <m:sSub>
                        <m:sSubPr>
                          <m:ctrlPr>
                            <a:rPr lang="en-US" altLang="zh-CN" b="1" i="1">
                              <a:solidFill>
                                <a:srgbClr val="FF0000"/>
                              </a:solidFill>
                              <a:latin typeface="Cambria Math"/>
                            </a:rPr>
                          </m:ctrlPr>
                        </m:sSubPr>
                        <m:e>
                          <m:r>
                            <a:rPr lang="en-US" altLang="zh-CN" b="1" i="1">
                              <a:solidFill>
                                <a:srgbClr val="FF0000"/>
                              </a:solidFill>
                              <a:latin typeface="Cambria Math"/>
                              <a:ea typeface="Cambria Math"/>
                            </a:rPr>
                            <m:t>∆</m:t>
                          </m:r>
                          <m:r>
                            <a:rPr lang="en-US" altLang="zh-CN" b="1" i="1">
                              <a:solidFill>
                                <a:srgbClr val="FF0000"/>
                              </a:solidFill>
                              <a:latin typeface="Cambria Math"/>
                              <a:ea typeface="Cambria Math"/>
                            </a:rPr>
                            <m:t>𝜷</m:t>
                          </m:r>
                        </m:e>
                        <m:sub>
                          <m:r>
                            <a:rPr lang="en-US" altLang="zh-CN" b="1" i="1">
                              <a:solidFill>
                                <a:srgbClr val="FF0000"/>
                              </a:solidFill>
                              <a:latin typeface="Cambria Math"/>
                              <a:ea typeface="Cambria Math"/>
                            </a:rPr>
                            <m:t>𝟐</m:t>
                          </m:r>
                          <m:r>
                            <a:rPr lang="en-US" altLang="zh-CN" b="1" i="1">
                              <a:solidFill>
                                <a:srgbClr val="FF0000"/>
                              </a:solidFill>
                              <a:latin typeface="Cambria Math"/>
                            </a:rPr>
                            <m:t> </m:t>
                          </m:r>
                        </m:sub>
                      </m:sSub>
                    </m:oMath>
                  </m:oMathPara>
                </a14:m>
                <a:endParaRPr lang="zh-CN" altLang="en-US" b="1" dirty="0">
                  <a:solidFill>
                    <a:srgbClr val="FF0000"/>
                  </a:solidFill>
                </a:endParaRPr>
              </a:p>
            </p:txBody>
          </p:sp>
        </mc:Choice>
        <mc:Fallback xmlns="">
          <p:sp>
            <p:nvSpPr>
              <p:cNvPr id="2" name="矩形 1"/>
              <p:cNvSpPr>
                <a:spLocks noRot="1" noChangeAspect="1" noMove="1" noResize="1" noEditPoints="1" noAdjustHandles="1" noChangeArrowheads="1" noChangeShapeType="1" noTextEdit="1"/>
              </p:cNvSpPr>
              <p:nvPr/>
            </p:nvSpPr>
            <p:spPr>
              <a:xfrm>
                <a:off x="6181724" y="5411789"/>
                <a:ext cx="1813189" cy="461665"/>
              </a:xfrm>
              <a:prstGeom prst="rect">
                <a:avLst/>
              </a:prstGeom>
              <a:blipFill rotWithShape="1">
                <a:blip r:embed="rId3"/>
                <a:stretch>
                  <a:fillRect b="-20000"/>
                </a:stretch>
              </a:blipFill>
            </p:spPr>
            <p:txBody>
              <a:bodyPr/>
              <a:lstStyle/>
              <a:p>
                <a:r>
                  <a:rPr lang="zh-CN" altLang="en-US">
                    <a:noFill/>
                  </a:rPr>
                  <a:t> </a:t>
                </a:r>
              </a:p>
            </p:txBody>
          </p:sp>
        </mc:Fallback>
      </mc:AlternateContent>
      <p:sp>
        <p:nvSpPr>
          <p:cNvPr id="3" name="矩形 2"/>
          <p:cNvSpPr/>
          <p:nvPr/>
        </p:nvSpPr>
        <p:spPr>
          <a:xfrm>
            <a:off x="4564698" y="4912024"/>
            <a:ext cx="1018049" cy="461665"/>
          </a:xfrm>
          <a:prstGeom prst="rect">
            <a:avLst/>
          </a:prstGeom>
        </p:spPr>
        <p:txBody>
          <a:bodyPr wrap="square">
            <a:spAutoFit/>
          </a:bodyPr>
          <a:lstStyle/>
          <a:p>
            <a:pPr defTabSz="1044575"/>
            <a:r>
              <a:rPr lang="en-US" altLang="zh-CN" b="1" dirty="0">
                <a:solidFill>
                  <a:srgbClr val="FF0000"/>
                </a:solidFill>
              </a:rPr>
              <a:t>Δ</a:t>
            </a:r>
            <a:r>
              <a:rPr lang="en-US" altLang="zh-CN" b="1" i="1" dirty="0">
                <a:solidFill>
                  <a:srgbClr val="FF0000"/>
                </a:solidFill>
              </a:rPr>
              <a:t>P</a:t>
            </a:r>
            <a:r>
              <a:rPr lang="en-US" altLang="zh-CN" b="1" baseline="-25000" dirty="0">
                <a:solidFill>
                  <a:srgbClr val="FF0000"/>
                </a:solidFill>
              </a:rPr>
              <a:t>∑</a:t>
            </a:r>
          </a:p>
        </p:txBody>
      </p:sp>
      <p:sp>
        <p:nvSpPr>
          <p:cNvPr id="4" name="矩形 3"/>
          <p:cNvSpPr/>
          <p:nvPr/>
        </p:nvSpPr>
        <p:spPr>
          <a:xfrm>
            <a:off x="4470321" y="4037493"/>
            <a:ext cx="1787603" cy="461665"/>
          </a:xfrm>
          <a:prstGeom prst="rect">
            <a:avLst/>
          </a:prstGeom>
        </p:spPr>
        <p:txBody>
          <a:bodyPr wrap="square">
            <a:spAutoFit/>
          </a:bodyPr>
          <a:lstStyle/>
          <a:p>
            <a:pPr defTabSz="1044575"/>
            <a:r>
              <a:rPr lang="en-US" altLang="zh-CN" b="1" dirty="0">
                <a:solidFill>
                  <a:srgbClr val="FF0000"/>
                </a:solidFill>
              </a:rPr>
              <a:t>Δ</a:t>
            </a:r>
            <a:r>
              <a:rPr lang="en-US" altLang="zh-CN" b="1" i="1" dirty="0">
                <a:solidFill>
                  <a:srgbClr val="FF0000"/>
                </a:solidFill>
              </a:rPr>
              <a:t>d</a:t>
            </a:r>
            <a:r>
              <a:rPr lang="en-US" altLang="zh-CN" b="1" baseline="-25000" dirty="0">
                <a:solidFill>
                  <a:srgbClr val="FF0000"/>
                </a:solidFill>
              </a:rPr>
              <a:t>2</a:t>
            </a:r>
            <a:r>
              <a:rPr lang="en-US" altLang="zh-CN" b="1" dirty="0">
                <a:solidFill>
                  <a:srgbClr val="FF0000"/>
                </a:solidFill>
              </a:rPr>
              <a:t>、Δ</a:t>
            </a:r>
            <a:r>
              <a:rPr lang="en-US" altLang="zh-CN" b="1" i="1" dirty="0">
                <a:solidFill>
                  <a:srgbClr val="FF0000"/>
                </a:solidFill>
              </a:rPr>
              <a:t>D</a:t>
            </a:r>
            <a:r>
              <a:rPr lang="en-US" altLang="zh-CN" b="1" baseline="-25000" dirty="0">
                <a:solidFill>
                  <a:srgbClr val="FF0000"/>
                </a:solidFill>
              </a:rPr>
              <a:t>2</a:t>
            </a:r>
          </a:p>
        </p:txBody>
      </p:sp>
      <p:sp>
        <p:nvSpPr>
          <p:cNvPr id="5" name="矩形 4"/>
          <p:cNvSpPr/>
          <p:nvPr/>
        </p:nvSpPr>
        <p:spPr>
          <a:xfrm>
            <a:off x="981074" y="848124"/>
            <a:ext cx="7981951" cy="2677656"/>
          </a:xfrm>
          <a:prstGeom prst="rect">
            <a:avLst/>
          </a:prstGeom>
        </p:spPr>
        <p:txBody>
          <a:bodyPr wrap="square">
            <a:spAutoFit/>
          </a:bodyPr>
          <a:lstStyle/>
          <a:p>
            <a:r>
              <a:rPr lang="zh-CN" altLang="en-US" b="1" dirty="0" smtClean="0"/>
              <a:t>         为了</a:t>
            </a:r>
            <a:r>
              <a:rPr lang="zh-CN" altLang="en-US" b="1" dirty="0"/>
              <a:t>保证螺纹连接的可旋合性和连接强度</a:t>
            </a:r>
            <a:r>
              <a:rPr lang="en-US" altLang="zh-CN" b="1" dirty="0"/>
              <a:t>,</a:t>
            </a:r>
            <a:r>
              <a:rPr lang="zh-CN" altLang="en-US" b="1" dirty="0"/>
              <a:t>在螺纹的大径和小径处</a:t>
            </a:r>
            <a:r>
              <a:rPr lang="en-US" altLang="zh-CN" b="1" dirty="0"/>
              <a:t>,</a:t>
            </a:r>
            <a:r>
              <a:rPr lang="zh-CN" altLang="en-US" b="1" dirty="0"/>
              <a:t>内外螺纹不得</a:t>
            </a:r>
            <a:r>
              <a:rPr lang="zh-CN" altLang="en-US" b="1" dirty="0" smtClean="0"/>
              <a:t>相互</a:t>
            </a:r>
            <a:r>
              <a:rPr lang="zh-CN" altLang="en-US" b="1" dirty="0"/>
              <a:t>干涉</a:t>
            </a:r>
            <a:r>
              <a:rPr lang="en-US" altLang="zh-CN" b="1" dirty="0"/>
              <a:t>,</a:t>
            </a:r>
            <a:r>
              <a:rPr lang="zh-CN" altLang="en-US" b="1" dirty="0"/>
              <a:t>并且规定大径及小径处均留有一定的间隙</a:t>
            </a:r>
            <a:r>
              <a:rPr lang="en-US" altLang="zh-CN" b="1" dirty="0"/>
              <a:t>,</a:t>
            </a:r>
            <a:r>
              <a:rPr lang="zh-CN" altLang="en-US" b="1" dirty="0"/>
              <a:t>即内螺纹的实际大径和小径分别</a:t>
            </a:r>
            <a:r>
              <a:rPr lang="zh-CN" altLang="en-US" b="1" dirty="0" smtClean="0"/>
              <a:t>大于外螺纹</a:t>
            </a:r>
            <a:r>
              <a:rPr lang="zh-CN" altLang="en-US" b="1" dirty="0"/>
              <a:t>的实际大径和小径。因此</a:t>
            </a:r>
            <a:r>
              <a:rPr lang="en-US" altLang="zh-CN" b="1" dirty="0"/>
              <a:t>,</a:t>
            </a:r>
            <a:r>
              <a:rPr lang="zh-CN" altLang="en-US" b="1" dirty="0"/>
              <a:t>影响螺纹可旋合性及连接强度的主要因素则是中径</a:t>
            </a:r>
            <a:r>
              <a:rPr lang="zh-CN" altLang="en-US" b="1" dirty="0" smtClean="0"/>
              <a:t>偏差</a:t>
            </a:r>
            <a:r>
              <a:rPr lang="zh-CN" altLang="en-US" b="1" dirty="0"/>
              <a:t>、螺距偏差和牙侧角偏差。为保证有足够的连接强度</a:t>
            </a:r>
            <a:r>
              <a:rPr lang="en-US" altLang="zh-CN" b="1" dirty="0"/>
              <a:t>,</a:t>
            </a:r>
            <a:r>
              <a:rPr lang="zh-CN" altLang="en-US" b="1" dirty="0"/>
              <a:t>对顶径也提出了精度要求</a:t>
            </a:r>
            <a:r>
              <a:rPr lang="en-US" altLang="zh-CN" b="1" dirty="0"/>
              <a:t>,</a:t>
            </a:r>
            <a:r>
              <a:rPr lang="zh-CN" altLang="en-US" b="1" dirty="0" smtClean="0"/>
              <a:t>并且螺纹</a:t>
            </a:r>
            <a:r>
              <a:rPr lang="zh-CN" altLang="en-US" b="1" dirty="0"/>
              <a:t>的牙底制成圆弧形状。</a:t>
            </a:r>
          </a:p>
        </p:txBody>
      </p:sp>
      <p:pic>
        <p:nvPicPr>
          <p:cNvPr id="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7799" y="3565525"/>
            <a:ext cx="1371600" cy="278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5780"/>
                                        </p:tgtEl>
                                        <p:attrNameLst>
                                          <p:attrName>style.visibility</p:attrName>
                                        </p:attrNameLst>
                                      </p:cBhvr>
                                      <p:to>
                                        <p:strVal val="visible"/>
                                      </p:to>
                                    </p:set>
                                    <p:animEffect transition="in" filter="wipe(left)">
                                      <p:cBhvr>
                                        <p:cTn id="7" dur="500"/>
                                        <p:tgtEl>
                                          <p:spTgt spid="7578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up)">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75785"/>
                                        </p:tgtEl>
                                        <p:attrNameLst>
                                          <p:attrName>style.visibility</p:attrName>
                                        </p:attrNameLst>
                                      </p:cBhvr>
                                      <p:to>
                                        <p:strVal val="visible"/>
                                      </p:to>
                                    </p:set>
                                    <p:animEffect transition="in" filter="wipe(left)">
                                      <p:cBhvr>
                                        <p:cTn id="22" dur="300"/>
                                        <p:tgtEl>
                                          <p:spTgt spid="7578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75787"/>
                                        </p:tgtEl>
                                        <p:attrNameLst>
                                          <p:attrName>style.visibility</p:attrName>
                                        </p:attrNameLst>
                                      </p:cBhvr>
                                      <p:to>
                                        <p:strVal val="visible"/>
                                      </p:to>
                                    </p:set>
                                    <p:animEffect transition="in" filter="wipe(left)">
                                      <p:cBhvr>
                                        <p:cTn id="27" dur="300"/>
                                        <p:tgtEl>
                                          <p:spTgt spid="7578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75786"/>
                                        </p:tgtEl>
                                        <p:attrNameLst>
                                          <p:attrName>style.visibility</p:attrName>
                                        </p:attrNameLst>
                                      </p:cBhvr>
                                      <p:to>
                                        <p:strVal val="visible"/>
                                      </p:to>
                                    </p:set>
                                    <p:animEffect transition="in" filter="wipe(left)">
                                      <p:cBhvr>
                                        <p:cTn id="32" dur="300"/>
                                        <p:tgtEl>
                                          <p:spTgt spid="7578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75789"/>
                                        </p:tgtEl>
                                        <p:attrNameLst>
                                          <p:attrName>style.visibility</p:attrName>
                                        </p:attrNameLst>
                                      </p:cBhvr>
                                      <p:to>
                                        <p:strVal val="visible"/>
                                      </p:to>
                                    </p:set>
                                    <p:animEffect transition="in" filter="wipe(left)">
                                      <p:cBhvr>
                                        <p:cTn id="37" dur="300"/>
                                        <p:tgtEl>
                                          <p:spTgt spid="7578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75788"/>
                                        </p:tgtEl>
                                        <p:attrNameLst>
                                          <p:attrName>style.visibility</p:attrName>
                                        </p:attrNameLst>
                                      </p:cBhvr>
                                      <p:to>
                                        <p:strVal val="visible"/>
                                      </p:to>
                                    </p:set>
                                    <p:animEffect transition="in" filter="wipe(left)">
                                      <p:cBhvr>
                                        <p:cTn id="42" dur="300"/>
                                        <p:tgtEl>
                                          <p:spTgt spid="7578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75790"/>
                                        </p:tgtEl>
                                        <p:attrNameLst>
                                          <p:attrName>style.visibility</p:attrName>
                                        </p:attrNameLst>
                                      </p:cBhvr>
                                      <p:to>
                                        <p:strVal val="visible"/>
                                      </p:to>
                                    </p:set>
                                    <p:animEffect transition="in" filter="wipe(left)">
                                      <p:cBhvr>
                                        <p:cTn id="47" dur="300"/>
                                        <p:tgtEl>
                                          <p:spTgt spid="7579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wipe(left)">
                                      <p:cBhvr>
                                        <p:cTn id="52" dur="500"/>
                                        <p:tgtEl>
                                          <p:spTgt spid="4"/>
                                        </p:tgtEl>
                                      </p:cBhvr>
                                    </p:animEffect>
                                  </p:childTnLst>
                                </p:cTn>
                              </p:par>
                            </p:childTnLst>
                          </p:cTn>
                        </p:par>
                      </p:childTnLst>
                    </p:cTn>
                  </p:par>
                  <p:par>
                    <p:cTn id="53" fill="hold">
                      <p:stCondLst>
                        <p:cond delay="indefinite"/>
                      </p:stCondLst>
                      <p:childTnLst>
                        <p:par>
                          <p:cTn id="54" fill="hold">
                            <p:stCondLst>
                              <p:cond delay="0"/>
                            </p:stCondLst>
                            <p:childTnLst>
                              <p:par>
                                <p:cTn id="55" presetID="31" presetClass="entr" presetSubtype="0" fill="hold" grpId="0" nodeType="clickEffect">
                                  <p:stCondLst>
                                    <p:cond delay="0"/>
                                  </p:stCondLst>
                                  <p:childTnLst>
                                    <p:set>
                                      <p:cBhvr>
                                        <p:cTn id="56" dur="1" fill="hold">
                                          <p:stCondLst>
                                            <p:cond delay="0"/>
                                          </p:stCondLst>
                                        </p:cTn>
                                        <p:tgtEl>
                                          <p:spTgt spid="3"/>
                                        </p:tgtEl>
                                        <p:attrNameLst>
                                          <p:attrName>style.visibility</p:attrName>
                                        </p:attrNameLst>
                                      </p:cBhvr>
                                      <p:to>
                                        <p:strVal val="visible"/>
                                      </p:to>
                                    </p:set>
                                    <p:anim calcmode="lin" valueType="num">
                                      <p:cBhvr>
                                        <p:cTn id="57" dur="1000" fill="hold"/>
                                        <p:tgtEl>
                                          <p:spTgt spid="3"/>
                                        </p:tgtEl>
                                        <p:attrNameLst>
                                          <p:attrName>ppt_w</p:attrName>
                                        </p:attrNameLst>
                                      </p:cBhvr>
                                      <p:tavLst>
                                        <p:tav tm="0">
                                          <p:val>
                                            <p:fltVal val="0"/>
                                          </p:val>
                                        </p:tav>
                                        <p:tav tm="100000">
                                          <p:val>
                                            <p:strVal val="#ppt_w"/>
                                          </p:val>
                                        </p:tav>
                                      </p:tavLst>
                                    </p:anim>
                                    <p:anim calcmode="lin" valueType="num">
                                      <p:cBhvr>
                                        <p:cTn id="58" dur="1000" fill="hold"/>
                                        <p:tgtEl>
                                          <p:spTgt spid="3"/>
                                        </p:tgtEl>
                                        <p:attrNameLst>
                                          <p:attrName>ppt_h</p:attrName>
                                        </p:attrNameLst>
                                      </p:cBhvr>
                                      <p:tavLst>
                                        <p:tav tm="0">
                                          <p:val>
                                            <p:fltVal val="0"/>
                                          </p:val>
                                        </p:tav>
                                        <p:tav tm="100000">
                                          <p:val>
                                            <p:strVal val="#ppt_h"/>
                                          </p:val>
                                        </p:tav>
                                      </p:tavLst>
                                    </p:anim>
                                    <p:anim calcmode="lin" valueType="num">
                                      <p:cBhvr>
                                        <p:cTn id="59" dur="1000" fill="hold"/>
                                        <p:tgtEl>
                                          <p:spTgt spid="3"/>
                                        </p:tgtEl>
                                        <p:attrNameLst>
                                          <p:attrName>style.rotation</p:attrName>
                                        </p:attrNameLst>
                                      </p:cBhvr>
                                      <p:tavLst>
                                        <p:tav tm="0">
                                          <p:val>
                                            <p:fltVal val="90"/>
                                          </p:val>
                                        </p:tav>
                                        <p:tav tm="100000">
                                          <p:val>
                                            <p:fltVal val="0"/>
                                          </p:val>
                                        </p:tav>
                                      </p:tavLst>
                                    </p:anim>
                                    <p:animEffect transition="in" filter="fade">
                                      <p:cBhvr>
                                        <p:cTn id="60" dur="1000"/>
                                        <p:tgtEl>
                                          <p:spTgt spid="3"/>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grpId="0" nodeType="clickEffect">
                                  <p:stCondLst>
                                    <p:cond delay="0"/>
                                  </p:stCondLst>
                                  <p:childTnLst>
                                    <p:set>
                                      <p:cBhvr>
                                        <p:cTn id="64" dur="1" fill="hold">
                                          <p:stCondLst>
                                            <p:cond delay="0"/>
                                          </p:stCondLst>
                                        </p:cTn>
                                        <p:tgtEl>
                                          <p:spTgt spid="2"/>
                                        </p:tgtEl>
                                        <p:attrNameLst>
                                          <p:attrName>style.visibility</p:attrName>
                                        </p:attrNameLst>
                                      </p:cBhvr>
                                      <p:to>
                                        <p:strVal val="visible"/>
                                      </p:to>
                                    </p:set>
                                    <p:animEffect transition="in" filter="wipe(left)">
                                      <p:cBhvr>
                                        <p:cTn id="6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80" grpId="0"/>
      <p:bldP spid="75785" grpId="0" autoUpdateAnimBg="0"/>
      <p:bldP spid="75786" grpId="0" autoUpdateAnimBg="0"/>
      <p:bldP spid="75787" grpId="0" autoUpdateAnimBg="0"/>
      <p:bldP spid="75788" grpId="0" autoUpdateAnimBg="0"/>
      <p:bldP spid="75789" grpId="0" autoUpdateAnimBg="0"/>
      <p:bldP spid="75790" grpId="0" autoUpdateAnimBg="0"/>
      <p:bldP spid="2" grpId="0"/>
      <p:bldP spid="3" grpId="0"/>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灯片编号占位符 5"/>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DC45C075-D281-4523-9082-1C1292F1F8D9}" type="slidenum">
              <a:rPr kumimoji="0" lang="zh-CN" altLang="en-US" sz="2200" smtClean="0">
                <a:solidFill>
                  <a:srgbClr val="0000FF"/>
                </a:solidFill>
              </a:rPr>
              <a:pPr eaLnBrk="1" hangingPunct="1"/>
              <a:t>14</a:t>
            </a:fld>
            <a:endParaRPr kumimoji="0" lang="en-US" altLang="zh-CN" sz="2200" smtClean="0">
              <a:solidFill>
                <a:srgbClr val="0000FF"/>
              </a:solidFill>
            </a:endParaRPr>
          </a:p>
        </p:txBody>
      </p:sp>
      <p:sp>
        <p:nvSpPr>
          <p:cNvPr id="88068" name="Text Box 4"/>
          <p:cNvSpPr txBox="1">
            <a:spLocks noChangeArrowheads="1"/>
          </p:cNvSpPr>
          <p:nvPr/>
        </p:nvSpPr>
        <p:spPr bwMode="auto">
          <a:xfrm>
            <a:off x="1659931" y="705681"/>
            <a:ext cx="3959819"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9.2.1 中径偏差的影响</a:t>
            </a:r>
            <a:r>
              <a:rPr lang="zh-CN" altLang="en-US" dirty="0"/>
              <a:t> </a:t>
            </a:r>
          </a:p>
        </p:txBody>
      </p:sp>
      <p:sp>
        <p:nvSpPr>
          <p:cNvPr id="88071" name="Text Box 7"/>
          <p:cNvSpPr txBox="1">
            <a:spLocks noChangeArrowheads="1"/>
          </p:cNvSpPr>
          <p:nvPr/>
        </p:nvSpPr>
        <p:spPr bwMode="auto">
          <a:xfrm>
            <a:off x="1017800" y="3413340"/>
            <a:ext cx="7221325" cy="1143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50000"/>
              </a:lnSpc>
              <a:spcBef>
                <a:spcPct val="50000"/>
              </a:spcBef>
            </a:pPr>
            <a:r>
              <a:rPr lang="zh-CN" altLang="en-US" b="1" dirty="0" smtClean="0">
                <a:solidFill>
                  <a:srgbClr val="FF0000"/>
                </a:solidFill>
              </a:rPr>
              <a:t>        中径</a:t>
            </a:r>
            <a:r>
              <a:rPr lang="zh-CN" altLang="en-US" b="1" dirty="0">
                <a:solidFill>
                  <a:srgbClr val="FF0000"/>
                </a:solidFill>
              </a:rPr>
              <a:t>偏差</a:t>
            </a:r>
            <a:r>
              <a:rPr lang="zh-CN" altLang="en-US" b="1" dirty="0"/>
              <a:t>是指螺纹加工后的中径的实际尺寸与公称尺寸之差。</a:t>
            </a:r>
            <a:endParaRPr lang="en-US" altLang="zh-CN" dirty="0"/>
          </a:p>
        </p:txBody>
      </p:sp>
      <p:sp>
        <p:nvSpPr>
          <p:cNvPr id="88072" name="Text Box 8"/>
          <p:cNvSpPr txBox="1">
            <a:spLocks noChangeArrowheads="1"/>
          </p:cNvSpPr>
          <p:nvPr/>
        </p:nvSpPr>
        <p:spPr bwMode="auto">
          <a:xfrm>
            <a:off x="933036" y="1133399"/>
            <a:ext cx="7458489" cy="23215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b="1" dirty="0"/>
              <a:t>         因为在加工内、外螺纹前，一般其顶径（内螺纹小径，外螺纹大径）经检验合格后加工螺纹。内、外螺纹结合的底径处留有一定的间隙。而且螺纹的配合面是牙侧面，所以螺纹的</a:t>
            </a:r>
            <a:r>
              <a:rPr lang="zh-CN" altLang="en-US" b="1" dirty="0">
                <a:solidFill>
                  <a:srgbClr val="FF0000"/>
                </a:solidFill>
              </a:rPr>
              <a:t>中径偏差对螺纹结合精度的影响比大径、小径偏差都大。</a:t>
            </a:r>
          </a:p>
        </p:txBody>
      </p:sp>
      <p:pic>
        <p:nvPicPr>
          <p:cNvPr id="15454" name="Picture 9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9011" y="4714875"/>
            <a:ext cx="5712389" cy="495424"/>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455" name="Picture 9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59931" y="5559810"/>
            <a:ext cx="5659224" cy="42583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图文框 7">
            <a:hlinkClick r:id="rId4" action="ppaction://hlinksldjump"/>
          </p:cNvPr>
          <p:cNvSpPr/>
          <p:nvPr/>
        </p:nvSpPr>
        <p:spPr bwMode="auto">
          <a:xfrm>
            <a:off x="8199277" y="6173788"/>
            <a:ext cx="1317946" cy="473075"/>
          </a:xfrm>
          <a:prstGeom prst="fram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defPPr>
              <a:defRPr lang="en-US"/>
            </a:defPPr>
            <a:lvl1pPr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1pPr>
            <a:lvl2pPr marL="478865"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2pPr>
            <a:lvl3pPr marL="957730"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3pPr>
            <a:lvl4pPr marL="1436595"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4pPr>
            <a:lvl5pPr marL="1915459"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5pPr>
            <a:lvl6pPr marL="2394324" algn="l" defTabSz="957730" rtl="0" eaLnBrk="1" latinLnBrk="0" hangingPunct="1">
              <a:defRPr kumimoji="1" sz="2500" kern="1200">
                <a:solidFill>
                  <a:schemeClr val="tx1"/>
                </a:solidFill>
                <a:latin typeface="Times New Roman" pitchFamily="18" charset="0"/>
                <a:ea typeface="宋体" pitchFamily="2" charset="-122"/>
                <a:cs typeface="+mn-cs"/>
              </a:defRPr>
            </a:lvl6pPr>
            <a:lvl7pPr marL="2873189" algn="l" defTabSz="957730" rtl="0" eaLnBrk="1" latinLnBrk="0" hangingPunct="1">
              <a:defRPr kumimoji="1" sz="2500" kern="1200">
                <a:solidFill>
                  <a:schemeClr val="tx1"/>
                </a:solidFill>
                <a:latin typeface="Times New Roman" pitchFamily="18" charset="0"/>
                <a:ea typeface="宋体" pitchFamily="2" charset="-122"/>
                <a:cs typeface="+mn-cs"/>
              </a:defRPr>
            </a:lvl7pPr>
            <a:lvl8pPr marL="3352055" algn="l" defTabSz="957730" rtl="0" eaLnBrk="1" latinLnBrk="0" hangingPunct="1">
              <a:defRPr kumimoji="1" sz="2500" kern="1200">
                <a:solidFill>
                  <a:schemeClr val="tx1"/>
                </a:solidFill>
                <a:latin typeface="Times New Roman" pitchFamily="18" charset="0"/>
                <a:ea typeface="宋体" pitchFamily="2" charset="-122"/>
                <a:cs typeface="+mn-cs"/>
              </a:defRPr>
            </a:lvl8pPr>
            <a:lvl9pPr marL="3830920" algn="l" defTabSz="957730" rtl="0" eaLnBrk="1" latinLnBrk="0" hangingPunct="1">
              <a:defRPr kumimoji="1" sz="2500" kern="1200">
                <a:solidFill>
                  <a:schemeClr val="tx1"/>
                </a:solidFill>
                <a:latin typeface="Times New Roman" pitchFamily="18" charset="0"/>
                <a:ea typeface="宋体" pitchFamily="2" charset="-122"/>
                <a:cs typeface="+mn-cs"/>
              </a:defRPr>
            </a:lvl9p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1800" b="1" i="0" u="none" strike="noStrike" cap="none" normalizeH="0" baseline="0" dirty="0" smtClean="0">
                <a:ln>
                  <a:noFill/>
                </a:ln>
                <a:solidFill>
                  <a:schemeClr val="tx1"/>
                </a:solidFill>
                <a:effectLst/>
                <a:latin typeface="方正舒体" pitchFamily="2" charset="-122"/>
                <a:ea typeface="方正舒体" pitchFamily="2" charset="-122"/>
              </a:rPr>
              <a:t>返回目录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88068">
                                            <p:txEl>
                                              <p:pRg st="0" end="0"/>
                                            </p:txEl>
                                          </p:spTgt>
                                        </p:tgtEl>
                                        <p:attrNameLst>
                                          <p:attrName>style.visibility</p:attrName>
                                        </p:attrNameLst>
                                      </p:cBhvr>
                                      <p:to>
                                        <p:strVal val="visible"/>
                                      </p:to>
                                    </p:set>
                                    <p:animEffect transition="in" filter="wipe(left)">
                                      <p:cBhvr>
                                        <p:cTn id="7" dur="500"/>
                                        <p:tgtEl>
                                          <p:spTgt spid="8806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88072">
                                            <p:txEl>
                                              <p:pRg st="0" end="0"/>
                                            </p:txEl>
                                          </p:spTgt>
                                        </p:tgtEl>
                                        <p:attrNameLst>
                                          <p:attrName>style.visibility</p:attrName>
                                        </p:attrNameLst>
                                      </p:cBhvr>
                                      <p:to>
                                        <p:strVal val="visible"/>
                                      </p:to>
                                    </p:set>
                                    <p:animEffect transition="in" filter="wipe(left)">
                                      <p:cBhvr>
                                        <p:cTn id="12" dur="300"/>
                                        <p:tgtEl>
                                          <p:spTgt spid="88072">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88071">
                                            <p:txEl>
                                              <p:pRg st="0" end="0"/>
                                            </p:txEl>
                                          </p:spTgt>
                                        </p:tgtEl>
                                        <p:attrNameLst>
                                          <p:attrName>style.visibility</p:attrName>
                                        </p:attrNameLst>
                                      </p:cBhvr>
                                      <p:to>
                                        <p:strVal val="visible"/>
                                      </p:to>
                                    </p:set>
                                    <p:animEffect transition="in" filter="wipe(left)">
                                      <p:cBhvr>
                                        <p:cTn id="17" dur="300"/>
                                        <p:tgtEl>
                                          <p:spTgt spid="88071">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5454"/>
                                        </p:tgtEl>
                                        <p:attrNameLst>
                                          <p:attrName>style.visibility</p:attrName>
                                        </p:attrNameLst>
                                      </p:cBhvr>
                                      <p:to>
                                        <p:strVal val="visible"/>
                                      </p:to>
                                    </p:set>
                                    <p:animEffect transition="in" filter="wipe(left)">
                                      <p:cBhvr>
                                        <p:cTn id="22" dur="500"/>
                                        <p:tgtEl>
                                          <p:spTgt spid="1545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5455"/>
                                        </p:tgtEl>
                                        <p:attrNameLst>
                                          <p:attrName>style.visibility</p:attrName>
                                        </p:attrNameLst>
                                      </p:cBhvr>
                                      <p:to>
                                        <p:strVal val="visible"/>
                                      </p:to>
                                    </p:set>
                                    <p:animEffect transition="in" filter="wipe(left)">
                                      <p:cBhvr>
                                        <p:cTn id="27" dur="500"/>
                                        <p:tgtEl>
                                          <p:spTgt spid="154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8" grpId="0" build="p" autoUpdateAnimBg="0"/>
      <p:bldP spid="88071" grpId="0" build="p" autoUpdateAnimBg="0"/>
      <p:bldP spid="88072" grpId="0" build="p"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灯片编号占位符 3"/>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6B00457E-290C-4119-A81B-472D08CE52C5}" type="slidenum">
              <a:rPr kumimoji="0" lang="zh-CN" altLang="en-US" sz="2200" smtClean="0">
                <a:solidFill>
                  <a:srgbClr val="0000FF"/>
                </a:solidFill>
              </a:rPr>
              <a:pPr eaLnBrk="1" hangingPunct="1"/>
              <a:t>15</a:t>
            </a:fld>
            <a:endParaRPr kumimoji="0" lang="en-US" altLang="zh-CN" sz="2200" smtClean="0">
              <a:solidFill>
                <a:srgbClr val="0000FF"/>
              </a:solidFill>
            </a:endParaRPr>
          </a:p>
        </p:txBody>
      </p:sp>
      <p:sp>
        <p:nvSpPr>
          <p:cNvPr id="47108" name="Text Box 4"/>
          <p:cNvSpPr txBox="1">
            <a:spLocks noChangeArrowheads="1"/>
          </p:cNvSpPr>
          <p:nvPr/>
        </p:nvSpPr>
        <p:spPr bwMode="auto">
          <a:xfrm>
            <a:off x="1394191" y="880381"/>
            <a:ext cx="3962400"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9.2.2 螺距偏差的影响 </a:t>
            </a:r>
          </a:p>
        </p:txBody>
      </p:sp>
      <p:sp>
        <p:nvSpPr>
          <p:cNvPr id="47109" name="Text Box 5"/>
          <p:cNvSpPr txBox="1">
            <a:spLocks noChangeArrowheads="1"/>
          </p:cNvSpPr>
          <p:nvPr/>
        </p:nvSpPr>
        <p:spPr bwMode="auto">
          <a:xfrm>
            <a:off x="1403188" y="2389762"/>
            <a:ext cx="6569237"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它与旋合长度无关，对其结合精度影响不大。</a:t>
            </a:r>
          </a:p>
        </p:txBody>
      </p:sp>
      <p:sp>
        <p:nvSpPr>
          <p:cNvPr id="47115" name="Text Box 11"/>
          <p:cNvSpPr txBox="1">
            <a:spLocks noChangeArrowheads="1"/>
          </p:cNvSpPr>
          <p:nvPr/>
        </p:nvSpPr>
        <p:spPr bwMode="auto">
          <a:xfrm>
            <a:off x="1367612" y="1868751"/>
            <a:ext cx="5909487" cy="521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700" b="1" dirty="0">
                <a:cs typeface="Times New Roman" pitchFamily="18" charset="0"/>
              </a:rPr>
              <a:t>单个</a:t>
            </a:r>
            <a:r>
              <a:rPr lang="zh-CN" altLang="en-US" sz="2700" b="1" dirty="0" smtClean="0">
                <a:cs typeface="Times New Roman" pitchFamily="18" charset="0"/>
              </a:rPr>
              <a:t>螺距</a:t>
            </a:r>
            <a:r>
              <a:rPr lang="zh-CN" altLang="en-US" sz="2700" b="1" dirty="0" smtClean="0"/>
              <a:t>偏差：</a:t>
            </a:r>
            <a:r>
              <a:rPr lang="zh-CN" altLang="en-US" sz="2700" b="1" dirty="0" smtClean="0">
                <a:cs typeface="Times New Roman" pitchFamily="18" charset="0"/>
              </a:rPr>
              <a:t>   </a:t>
            </a:r>
            <a:r>
              <a:rPr lang="en-US" altLang="zh-CN" sz="2700" b="1" dirty="0" smtClean="0">
                <a:cs typeface="Times New Roman" pitchFamily="18" charset="0"/>
              </a:rPr>
              <a:t>Δ</a:t>
            </a:r>
            <a:r>
              <a:rPr lang="en-US" altLang="zh-CN" sz="2700" b="1" i="1" dirty="0" smtClean="0">
                <a:cs typeface="Times New Roman" pitchFamily="18" charset="0"/>
              </a:rPr>
              <a:t>P </a:t>
            </a:r>
            <a:r>
              <a:rPr lang="en-US" altLang="zh-CN" sz="2700" b="1" dirty="0" smtClean="0">
                <a:cs typeface="Times New Roman" pitchFamily="18" charset="0"/>
              </a:rPr>
              <a:t>=</a:t>
            </a:r>
            <a:r>
              <a:rPr lang="en-US" altLang="zh-CN" sz="2700" b="1" i="1" dirty="0">
                <a:cs typeface="Times New Roman" pitchFamily="18" charset="0"/>
              </a:rPr>
              <a:t>P</a:t>
            </a:r>
            <a:r>
              <a:rPr lang="en-US" altLang="zh-CN" sz="2700" b="1" i="1" baseline="-25000" dirty="0">
                <a:cs typeface="Times New Roman" pitchFamily="18" charset="0"/>
              </a:rPr>
              <a:t>a</a:t>
            </a:r>
            <a:r>
              <a:rPr lang="en-US" altLang="zh-CN" sz="2700" b="1" dirty="0">
                <a:cs typeface="Times New Roman" pitchFamily="18" charset="0"/>
              </a:rPr>
              <a:t>–</a:t>
            </a:r>
            <a:r>
              <a:rPr lang="en-US" altLang="zh-CN" sz="2700" b="1" i="1" dirty="0">
                <a:cs typeface="Times New Roman" pitchFamily="18" charset="0"/>
              </a:rPr>
              <a:t>P</a:t>
            </a:r>
            <a:endParaRPr lang="en-US" altLang="zh-CN" sz="2700" b="1" i="1" dirty="0"/>
          </a:p>
        </p:txBody>
      </p:sp>
      <p:sp>
        <p:nvSpPr>
          <p:cNvPr id="47116" name="Text Box 12"/>
          <p:cNvSpPr txBox="1">
            <a:spLocks noChangeArrowheads="1"/>
          </p:cNvSpPr>
          <p:nvPr/>
        </p:nvSpPr>
        <p:spPr bwMode="auto">
          <a:xfrm>
            <a:off x="716986" y="2865173"/>
            <a:ext cx="7912664" cy="12135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smtClean="0">
                <a:cs typeface="Times New Roman" pitchFamily="18" charset="0"/>
              </a:rPr>
              <a:t>         螺距累积 </a:t>
            </a:r>
            <a:r>
              <a:rPr lang="zh-CN" altLang="en-US" b="1" dirty="0"/>
              <a:t>偏差</a:t>
            </a:r>
            <a:r>
              <a:rPr lang="en-US" altLang="zh-CN" b="1" dirty="0">
                <a:solidFill>
                  <a:srgbClr val="FF0000"/>
                </a:solidFill>
                <a:cs typeface="Times New Roman" pitchFamily="18" charset="0"/>
              </a:rPr>
              <a:t>Δ</a:t>
            </a:r>
            <a:r>
              <a:rPr lang="en-US" altLang="zh-CN" b="1" i="1" dirty="0">
                <a:solidFill>
                  <a:srgbClr val="FF0000"/>
                </a:solidFill>
                <a:cs typeface="Times New Roman" pitchFamily="18" charset="0"/>
              </a:rPr>
              <a:t>P</a:t>
            </a:r>
            <a:r>
              <a:rPr lang="en-US" altLang="zh-CN" b="1" baseline="-25000" dirty="0">
                <a:solidFill>
                  <a:srgbClr val="FF0000"/>
                </a:solidFill>
                <a:cs typeface="Times New Roman" pitchFamily="18" charset="0"/>
              </a:rPr>
              <a:t>Σ</a:t>
            </a:r>
            <a:r>
              <a:rPr lang="en-US" altLang="zh-CN" b="1" dirty="0">
                <a:cs typeface="Times New Roman" pitchFamily="18" charset="0"/>
              </a:rPr>
              <a:t> </a:t>
            </a:r>
            <a:r>
              <a:rPr lang="zh-CN" altLang="en-US" b="1" dirty="0"/>
              <a:t>是指在规定旋合长度内，任意两同名牙侧在中径线上距离与其公称值之差中绝对值最大的那个</a:t>
            </a:r>
            <a:r>
              <a:rPr lang="zh-CN" altLang="en-US" b="1" dirty="0" smtClean="0"/>
              <a:t>偏差</a:t>
            </a:r>
            <a:r>
              <a:rPr lang="zh-CN" altLang="en-US" b="1" dirty="0"/>
              <a:t>：</a:t>
            </a:r>
            <a:endParaRPr lang="zh-CN" altLang="en-US" b="1" i="1" dirty="0">
              <a:cs typeface="Times New Roman" pitchFamily="18" charset="0"/>
            </a:endParaRPr>
          </a:p>
        </p:txBody>
      </p:sp>
      <p:sp>
        <p:nvSpPr>
          <p:cNvPr id="2" name="矩形 1"/>
          <p:cNvSpPr/>
          <p:nvPr/>
        </p:nvSpPr>
        <p:spPr>
          <a:xfrm>
            <a:off x="1412609" y="1402850"/>
            <a:ext cx="7645665" cy="461665"/>
          </a:xfrm>
          <a:prstGeom prst="rect">
            <a:avLst/>
          </a:prstGeom>
        </p:spPr>
        <p:txBody>
          <a:bodyPr wrap="square">
            <a:spAutoFit/>
          </a:bodyPr>
          <a:lstStyle/>
          <a:p>
            <a:r>
              <a:rPr lang="zh-CN" altLang="en-US" b="1" dirty="0" smtClean="0">
                <a:cs typeface="Times New Roman" pitchFamily="18" charset="0"/>
              </a:rPr>
              <a:t>螺距</a:t>
            </a:r>
            <a:r>
              <a:rPr lang="zh-CN" altLang="en-US" b="1" dirty="0" smtClean="0"/>
              <a:t>偏差分</a:t>
            </a:r>
            <a:r>
              <a:rPr lang="zh-CN" altLang="en-US" b="1" dirty="0">
                <a:cs typeface="Times New Roman" pitchFamily="18" charset="0"/>
              </a:rPr>
              <a:t>单个</a:t>
            </a:r>
            <a:r>
              <a:rPr lang="zh-CN" altLang="en-US" b="1" dirty="0" smtClean="0">
                <a:cs typeface="Times New Roman" pitchFamily="18" charset="0"/>
              </a:rPr>
              <a:t>螺距</a:t>
            </a:r>
            <a:r>
              <a:rPr lang="zh-CN" altLang="en-US" b="1" dirty="0" smtClean="0"/>
              <a:t>偏差</a:t>
            </a:r>
            <a:r>
              <a:rPr lang="en-US" altLang="zh-CN" b="1" dirty="0">
                <a:solidFill>
                  <a:srgbClr val="FF0000"/>
                </a:solidFill>
                <a:cs typeface="Times New Roman" pitchFamily="18" charset="0"/>
              </a:rPr>
              <a:t>Δ</a:t>
            </a:r>
            <a:r>
              <a:rPr lang="en-US" altLang="zh-CN" b="1" i="1" dirty="0">
                <a:solidFill>
                  <a:srgbClr val="FF0000"/>
                </a:solidFill>
                <a:cs typeface="Times New Roman" pitchFamily="18" charset="0"/>
              </a:rPr>
              <a:t>P</a:t>
            </a:r>
            <a:r>
              <a:rPr lang="zh-CN" altLang="en-US" b="1" dirty="0" smtClean="0"/>
              <a:t>和</a:t>
            </a:r>
            <a:r>
              <a:rPr lang="zh-CN" altLang="en-US" b="1" dirty="0">
                <a:cs typeface="Times New Roman" pitchFamily="18" charset="0"/>
              </a:rPr>
              <a:t>螺距</a:t>
            </a:r>
            <a:r>
              <a:rPr lang="zh-CN" altLang="en-US" b="1" dirty="0" smtClean="0">
                <a:cs typeface="Times New Roman" pitchFamily="18" charset="0"/>
              </a:rPr>
              <a:t>累积 </a:t>
            </a:r>
            <a:r>
              <a:rPr lang="zh-CN" altLang="en-US" b="1" dirty="0"/>
              <a:t>偏差</a:t>
            </a:r>
            <a:r>
              <a:rPr lang="en-US" altLang="zh-CN" b="1" dirty="0" smtClean="0">
                <a:solidFill>
                  <a:srgbClr val="FF0000"/>
                </a:solidFill>
                <a:cs typeface="Times New Roman" pitchFamily="18" charset="0"/>
              </a:rPr>
              <a:t>Δ</a:t>
            </a:r>
            <a:r>
              <a:rPr lang="en-US" altLang="zh-CN" b="1" i="1" dirty="0" smtClean="0">
                <a:solidFill>
                  <a:srgbClr val="FF0000"/>
                </a:solidFill>
                <a:cs typeface="Times New Roman" pitchFamily="18" charset="0"/>
              </a:rPr>
              <a:t>P</a:t>
            </a:r>
            <a:r>
              <a:rPr lang="en-US" altLang="zh-CN" b="1" baseline="-25000" dirty="0" smtClean="0">
                <a:solidFill>
                  <a:srgbClr val="FF0000"/>
                </a:solidFill>
                <a:cs typeface="Times New Roman" pitchFamily="18" charset="0"/>
              </a:rPr>
              <a:t>Σ  </a:t>
            </a:r>
            <a:r>
              <a:rPr lang="zh-CN" altLang="en-US" b="1" baseline="-25000" dirty="0" smtClean="0">
                <a:cs typeface="Times New Roman" pitchFamily="18" charset="0"/>
              </a:rPr>
              <a:t>。</a:t>
            </a:r>
            <a:r>
              <a:rPr lang="zh-CN" altLang="en-US" b="1" dirty="0" smtClean="0">
                <a:cs typeface="Times New Roman" pitchFamily="18" charset="0"/>
              </a:rPr>
              <a:t> </a:t>
            </a:r>
            <a:endParaRPr lang="zh-CN" altLang="en-US" dirty="0"/>
          </a:p>
        </p:txBody>
      </p:sp>
      <p:pic>
        <p:nvPicPr>
          <p:cNvPr id="16448" name="Picture 6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62213" y="3857625"/>
            <a:ext cx="3933825" cy="6858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1374211" y="4825727"/>
            <a:ext cx="7160189" cy="461665"/>
          </a:xfrm>
          <a:prstGeom prst="rect">
            <a:avLst/>
          </a:prstGeom>
        </p:spPr>
        <p:txBody>
          <a:bodyPr wrap="square">
            <a:spAutoFit/>
          </a:bodyPr>
          <a:lstStyle/>
          <a:p>
            <a:r>
              <a:rPr lang="en-US" altLang="zh-CN" b="1" dirty="0">
                <a:solidFill>
                  <a:srgbClr val="FF0000"/>
                </a:solidFill>
                <a:cs typeface="Times New Roman" pitchFamily="18" charset="0"/>
              </a:rPr>
              <a:t>Δ</a:t>
            </a:r>
            <a:r>
              <a:rPr lang="en-US" altLang="zh-CN" b="1" i="1" dirty="0">
                <a:solidFill>
                  <a:srgbClr val="FF0000"/>
                </a:solidFill>
                <a:cs typeface="Times New Roman" pitchFamily="18" charset="0"/>
              </a:rPr>
              <a:t>P</a:t>
            </a:r>
            <a:r>
              <a:rPr lang="en-US" altLang="zh-CN" b="1" baseline="-25000" dirty="0">
                <a:solidFill>
                  <a:srgbClr val="FF0000"/>
                </a:solidFill>
                <a:cs typeface="Times New Roman" pitchFamily="18" charset="0"/>
              </a:rPr>
              <a:t>Σ</a:t>
            </a:r>
            <a:r>
              <a:rPr lang="zh-CN" altLang="en-US" b="1" dirty="0" smtClean="0"/>
              <a:t>对</a:t>
            </a:r>
            <a:r>
              <a:rPr lang="zh-CN" altLang="en-US" b="1" dirty="0"/>
              <a:t>螺纹的旋合性影响最大</a:t>
            </a:r>
            <a:r>
              <a:rPr lang="en-US" altLang="zh-CN" b="1" dirty="0"/>
              <a:t>,</a:t>
            </a:r>
            <a:r>
              <a:rPr lang="zh-CN" altLang="en-US" b="1" dirty="0"/>
              <a:t>因此必须加以限制。</a:t>
            </a:r>
            <a:endParaRPr lang="zh-CN" altLang="en-US"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7108">
                                            <p:txEl>
                                              <p:pRg st="0" end="0"/>
                                            </p:txEl>
                                          </p:spTgt>
                                        </p:tgtEl>
                                        <p:attrNameLst>
                                          <p:attrName>style.visibility</p:attrName>
                                        </p:attrNameLst>
                                      </p:cBhvr>
                                      <p:to>
                                        <p:strVal val="visible"/>
                                      </p:to>
                                    </p:set>
                                    <p:animEffect transition="in" filter="wipe(left)">
                                      <p:cBhvr>
                                        <p:cTn id="7" dur="300"/>
                                        <p:tgtEl>
                                          <p:spTgt spid="4710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47115"/>
                                        </p:tgtEl>
                                        <p:attrNameLst>
                                          <p:attrName>style.visibility</p:attrName>
                                        </p:attrNameLst>
                                      </p:cBhvr>
                                      <p:to>
                                        <p:strVal val="visible"/>
                                      </p:to>
                                    </p:set>
                                    <p:animEffect transition="in" filter="wipe(left)">
                                      <p:cBhvr>
                                        <p:cTn id="17" dur="300"/>
                                        <p:tgtEl>
                                          <p:spTgt spid="4711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47109"/>
                                        </p:tgtEl>
                                        <p:attrNameLst>
                                          <p:attrName>style.visibility</p:attrName>
                                        </p:attrNameLst>
                                      </p:cBhvr>
                                      <p:to>
                                        <p:strVal val="visible"/>
                                      </p:to>
                                    </p:set>
                                    <p:animEffect transition="in" filter="wipe(left)">
                                      <p:cBhvr>
                                        <p:cTn id="22" dur="300"/>
                                        <p:tgtEl>
                                          <p:spTgt spid="4710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47116"/>
                                        </p:tgtEl>
                                        <p:attrNameLst>
                                          <p:attrName>style.visibility</p:attrName>
                                        </p:attrNameLst>
                                      </p:cBhvr>
                                      <p:to>
                                        <p:strVal val="visible"/>
                                      </p:to>
                                    </p:set>
                                    <p:animEffect transition="in" filter="wipe(left)">
                                      <p:cBhvr>
                                        <p:cTn id="27" dur="300"/>
                                        <p:tgtEl>
                                          <p:spTgt spid="4711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6448"/>
                                        </p:tgtEl>
                                        <p:attrNameLst>
                                          <p:attrName>style.visibility</p:attrName>
                                        </p:attrNameLst>
                                      </p:cBhvr>
                                      <p:to>
                                        <p:strVal val="visible"/>
                                      </p:to>
                                    </p:set>
                                    <p:animEffect transition="in" filter="wipe(left)">
                                      <p:cBhvr>
                                        <p:cTn id="32" dur="500"/>
                                        <p:tgtEl>
                                          <p:spTgt spid="1644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wipe(left)">
                                      <p:cBhvr>
                                        <p:cTn id="3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8" grpId="0" build="p" autoUpdateAnimBg="0"/>
      <p:bldP spid="47109" grpId="0" autoUpdateAnimBg="0"/>
      <p:bldP spid="47115" grpId="0" autoUpdateAnimBg="0"/>
      <p:bldP spid="47116" grpId="0" autoUpdateAnimBg="0"/>
      <p:bldP spid="2"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B5D5BCF-EA54-4BD9-B0C7-F7218CDB65CD}" type="slidenum">
              <a:rPr lang="zh-CN" altLang="en-US" smtClean="0"/>
              <a:pPr>
                <a:defRPr/>
              </a:pPr>
              <a:t>16</a:t>
            </a:fld>
            <a:endParaRPr lang="en-US" altLang="zh-CN"/>
          </a:p>
        </p:txBody>
      </p:sp>
      <mc:AlternateContent xmlns:mc="http://schemas.openxmlformats.org/markup-compatibility/2006" xmlns:a14="http://schemas.microsoft.com/office/drawing/2010/main">
        <mc:Choice Requires="a14">
          <p:sp>
            <p:nvSpPr>
              <p:cNvPr id="3" name="矩形 2"/>
              <p:cNvSpPr/>
              <p:nvPr/>
            </p:nvSpPr>
            <p:spPr>
              <a:xfrm>
                <a:off x="438150" y="537865"/>
                <a:ext cx="9086849" cy="1252138"/>
              </a:xfrm>
              <a:prstGeom prst="rect">
                <a:avLst/>
              </a:prstGeom>
            </p:spPr>
            <p:txBody>
              <a:bodyPr wrap="square">
                <a:spAutoFit/>
              </a:bodyPr>
              <a:lstStyle/>
              <a:p>
                <a:r>
                  <a:rPr lang="zh-CN" altLang="en-US" b="1" dirty="0" smtClean="0"/>
                  <a:t>        假设</a:t>
                </a:r>
                <a:r>
                  <a:rPr lang="zh-CN" altLang="en-US" b="1" dirty="0"/>
                  <a:t>仅</a:t>
                </a:r>
                <a:r>
                  <a:rPr lang="zh-CN" altLang="en-US" b="1" dirty="0" smtClean="0"/>
                  <a:t>有</a:t>
                </a:r>
                <a:r>
                  <a:rPr lang="en-US" altLang="zh-CN" b="1" dirty="0">
                    <a:solidFill>
                      <a:srgbClr val="FF0000"/>
                    </a:solidFill>
                    <a:cs typeface="Times New Roman" pitchFamily="18" charset="0"/>
                  </a:rPr>
                  <a:t>Δ</a:t>
                </a:r>
                <a:r>
                  <a:rPr lang="en-US" altLang="zh-CN" b="1" i="1" dirty="0">
                    <a:solidFill>
                      <a:srgbClr val="FF0000"/>
                    </a:solidFill>
                    <a:cs typeface="Times New Roman" pitchFamily="18" charset="0"/>
                  </a:rPr>
                  <a:t>P</a:t>
                </a:r>
                <a:r>
                  <a:rPr lang="en-US" altLang="zh-CN" b="1" baseline="-25000" dirty="0">
                    <a:solidFill>
                      <a:srgbClr val="FF0000"/>
                    </a:solidFill>
                    <a:cs typeface="Times New Roman" pitchFamily="18" charset="0"/>
                  </a:rPr>
                  <a:t>Σ</a:t>
                </a:r>
                <a:r>
                  <a:rPr lang="zh-CN" altLang="en-US" b="1" dirty="0" smtClean="0"/>
                  <a:t>的</a:t>
                </a:r>
                <a:r>
                  <a:rPr lang="zh-CN" altLang="en-US" b="1" dirty="0"/>
                  <a:t>一个外螺纹与一个没有任何偏差的理想内螺纹</a:t>
                </a:r>
                <a:r>
                  <a:rPr lang="zh-CN" altLang="en-US" b="1" dirty="0" smtClean="0"/>
                  <a:t>结合时</a:t>
                </a:r>
                <a:r>
                  <a:rPr lang="en-US" altLang="zh-CN" b="1" dirty="0"/>
                  <a:t>,</a:t>
                </a:r>
                <a:r>
                  <a:rPr lang="zh-CN" altLang="en-US" b="1" dirty="0"/>
                  <a:t>这会</a:t>
                </a:r>
                <a:r>
                  <a:rPr lang="zh-CN" altLang="en-US" b="1" dirty="0" smtClean="0"/>
                  <a:t>造成理想内螺纹</a:t>
                </a:r>
                <a:r>
                  <a:rPr lang="zh-CN" altLang="en-US" b="1" dirty="0"/>
                  <a:t>在牙侧部位发生干涉</a:t>
                </a:r>
                <a:r>
                  <a:rPr lang="en-US" altLang="zh-CN" b="1" dirty="0"/>
                  <a:t>,</a:t>
                </a:r>
                <a:r>
                  <a:rPr lang="zh-CN" altLang="en-US" b="1" dirty="0"/>
                  <a:t>如图</a:t>
                </a:r>
                <a:r>
                  <a:rPr lang="en-US" altLang="zh-CN" b="1" dirty="0"/>
                  <a:t>9. 5 </a:t>
                </a:r>
                <a:r>
                  <a:rPr lang="zh-CN" altLang="en-US" b="1" dirty="0"/>
                  <a:t>所示的阴影部分。为消除此</a:t>
                </a:r>
                <a:r>
                  <a:rPr lang="zh-CN" altLang="en-US" b="1" dirty="0" smtClean="0"/>
                  <a:t>干涉区</a:t>
                </a:r>
                <a:r>
                  <a:rPr lang="en-US" altLang="zh-CN" b="1" dirty="0"/>
                  <a:t>,</a:t>
                </a:r>
                <a:r>
                  <a:rPr lang="zh-CN" altLang="en-US" b="1" dirty="0"/>
                  <a:t>可将外螺纹中径减少一个</a:t>
                </a:r>
                <a:r>
                  <a:rPr lang="zh-CN" altLang="en-US" b="1" dirty="0" smtClean="0"/>
                  <a:t>数值</a:t>
                </a:r>
                <a14:m>
                  <m:oMath xmlns:m="http://schemas.openxmlformats.org/officeDocument/2006/math">
                    <m:sSub>
                      <m:sSubPr>
                        <m:ctrlPr>
                          <a:rPr lang="en-US" altLang="zh-CN" b="1" i="1" smtClean="0">
                            <a:latin typeface="Cambria Math"/>
                          </a:rPr>
                        </m:ctrlPr>
                      </m:sSubPr>
                      <m:e>
                        <m:r>
                          <a:rPr lang="en-US" altLang="zh-CN" b="1" i="1" smtClean="0">
                            <a:latin typeface="Cambria Math"/>
                          </a:rPr>
                          <m:t>𝒇</m:t>
                        </m:r>
                      </m:e>
                      <m:sub>
                        <m:r>
                          <m:rPr>
                            <m:nor/>
                          </m:rPr>
                          <a:rPr lang="en-US" altLang="zh-CN" b="1" dirty="0"/>
                          <m:t>p</m:t>
                        </m:r>
                      </m:sub>
                    </m:sSub>
                  </m:oMath>
                </a14:m>
                <a:r>
                  <a:rPr lang="zh-CN" altLang="en-US" b="1" dirty="0" smtClean="0"/>
                  <a:t>。</a:t>
                </a:r>
                <a:endParaRPr lang="zh-CN" altLang="en-US" b="1" dirty="0"/>
              </a:p>
            </p:txBody>
          </p:sp>
        </mc:Choice>
        <mc:Fallback xmlns="">
          <p:sp>
            <p:nvSpPr>
              <p:cNvPr id="3" name="矩形 2"/>
              <p:cNvSpPr>
                <a:spLocks noRot="1" noChangeAspect="1" noMove="1" noResize="1" noEditPoints="1" noAdjustHandles="1" noChangeArrowheads="1" noChangeShapeType="1" noTextEdit="1"/>
              </p:cNvSpPr>
              <p:nvPr/>
            </p:nvSpPr>
            <p:spPr>
              <a:xfrm>
                <a:off x="438150" y="537865"/>
                <a:ext cx="9086849" cy="1252138"/>
              </a:xfrm>
              <a:prstGeom prst="rect">
                <a:avLst/>
              </a:prstGeom>
              <a:blipFill rotWithShape="1">
                <a:blip r:embed="rId2"/>
                <a:stretch>
                  <a:fillRect l="-1074" t="-5340" b="-6311"/>
                </a:stretch>
              </a:blipFill>
            </p:spPr>
            <p:txBody>
              <a:bodyPr/>
              <a:lstStyle/>
              <a:p>
                <a:r>
                  <a:rPr lang="zh-CN" altLang="en-US">
                    <a:noFill/>
                  </a:rPr>
                  <a:t> </a:t>
                </a:r>
              </a:p>
            </p:txBody>
          </p:sp>
        </mc:Fallback>
      </mc:AlternateContent>
      <p:sp>
        <p:nvSpPr>
          <p:cNvPr id="13" name="矩形 12"/>
          <p:cNvSpPr/>
          <p:nvPr/>
        </p:nvSpPr>
        <p:spPr>
          <a:xfrm>
            <a:off x="1059886" y="114300"/>
            <a:ext cx="2116285" cy="461665"/>
          </a:xfrm>
          <a:prstGeom prst="rect">
            <a:avLst/>
          </a:prstGeom>
        </p:spPr>
        <p:txBody>
          <a:bodyPr wrap="none">
            <a:spAutoFit/>
          </a:bodyPr>
          <a:lstStyle/>
          <a:p>
            <a:pPr eaLnBrk="1" hangingPunct="1">
              <a:spcBef>
                <a:spcPct val="50000"/>
              </a:spcBef>
            </a:pPr>
            <a:r>
              <a:rPr lang="zh-CN" altLang="en-US" b="1" dirty="0" smtClean="0"/>
              <a:t>由图</a:t>
            </a:r>
            <a:r>
              <a:rPr lang="en-US" altLang="zh-CN" b="1" dirty="0" smtClean="0"/>
              <a:t>9.5</a:t>
            </a:r>
            <a:r>
              <a:rPr lang="zh-CN" altLang="en-US" b="1" dirty="0" smtClean="0"/>
              <a:t>可见：</a:t>
            </a:r>
            <a:endParaRPr lang="zh-CN" altLang="en-US" b="1" i="1" dirty="0">
              <a:cs typeface="Times New Roman" pitchFamily="18" charset="0"/>
            </a:endParaRPr>
          </a:p>
        </p:txBody>
      </p:sp>
      <p:pic>
        <p:nvPicPr>
          <p:cNvPr id="593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0213" y="4331493"/>
            <a:ext cx="5443537" cy="22715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Oval 20"/>
          <p:cNvSpPr>
            <a:spLocks noChangeArrowheads="1"/>
          </p:cNvSpPr>
          <p:nvPr/>
        </p:nvSpPr>
        <p:spPr bwMode="auto">
          <a:xfrm>
            <a:off x="4278006" y="5010945"/>
            <a:ext cx="455919" cy="380206"/>
          </a:xfrm>
          <a:prstGeom prst="ellipse">
            <a:avLst/>
          </a:prstGeom>
          <a:noFill/>
          <a:ln w="28575">
            <a:solidFill>
              <a:srgbClr val="FF33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mc:AlternateContent xmlns:mc="http://schemas.openxmlformats.org/markup-compatibility/2006" xmlns:a14="http://schemas.microsoft.com/office/drawing/2010/main">
        <mc:Choice Requires="a14">
          <p:sp>
            <p:nvSpPr>
              <p:cNvPr id="14" name="矩形 13"/>
              <p:cNvSpPr/>
              <p:nvPr/>
            </p:nvSpPr>
            <p:spPr>
              <a:xfrm>
                <a:off x="438150" y="1739538"/>
                <a:ext cx="8905875" cy="1252138"/>
              </a:xfrm>
              <a:prstGeom prst="rect">
                <a:avLst/>
              </a:prstGeom>
            </p:spPr>
            <p:txBody>
              <a:bodyPr wrap="square">
                <a:spAutoFit/>
              </a:bodyPr>
              <a:lstStyle/>
              <a:p>
                <a:r>
                  <a:rPr lang="zh-CN" altLang="en-US" b="1" dirty="0" smtClean="0"/>
                  <a:t>        同理</a:t>
                </a:r>
                <a:r>
                  <a:rPr lang="en-US" altLang="zh-CN" b="1" dirty="0"/>
                  <a:t>,</a:t>
                </a:r>
                <a:r>
                  <a:rPr lang="zh-CN" altLang="en-US" b="1" dirty="0"/>
                  <a:t>内螺纹存在</a:t>
                </a:r>
                <a:r>
                  <a:rPr lang="en-US" altLang="zh-CN" b="1" dirty="0">
                    <a:solidFill>
                      <a:srgbClr val="FF0000"/>
                    </a:solidFill>
                    <a:cs typeface="Times New Roman" pitchFamily="18" charset="0"/>
                  </a:rPr>
                  <a:t>Δ</a:t>
                </a:r>
                <a:r>
                  <a:rPr lang="en-US" altLang="zh-CN" b="1" i="1" dirty="0">
                    <a:solidFill>
                      <a:srgbClr val="FF0000"/>
                    </a:solidFill>
                    <a:cs typeface="Times New Roman" pitchFamily="18" charset="0"/>
                  </a:rPr>
                  <a:t>P</a:t>
                </a:r>
                <a:r>
                  <a:rPr lang="en-US" altLang="zh-CN" b="1" baseline="-25000" dirty="0">
                    <a:solidFill>
                      <a:srgbClr val="FF0000"/>
                    </a:solidFill>
                    <a:cs typeface="Times New Roman" pitchFamily="18" charset="0"/>
                  </a:rPr>
                  <a:t>Σ</a:t>
                </a:r>
                <a:r>
                  <a:rPr lang="en-US" altLang="zh-CN" b="1" dirty="0"/>
                  <a:t>,</a:t>
                </a:r>
                <a:r>
                  <a:rPr lang="zh-CN" altLang="en-US" b="1" dirty="0"/>
                  <a:t>为了旋合性</a:t>
                </a:r>
                <a:r>
                  <a:rPr lang="en-US" altLang="zh-CN" b="1" dirty="0"/>
                  <a:t>,</a:t>
                </a:r>
                <a:r>
                  <a:rPr lang="zh-CN" altLang="en-US" b="1" dirty="0"/>
                  <a:t>则应将内螺纹中径增大一个数值</a:t>
                </a:r>
                <a14:m>
                  <m:oMath xmlns:m="http://schemas.openxmlformats.org/officeDocument/2006/math">
                    <m:sSub>
                      <m:sSubPr>
                        <m:ctrlPr>
                          <a:rPr lang="en-US" altLang="zh-CN" b="1" i="1">
                            <a:latin typeface="Cambria Math"/>
                          </a:rPr>
                        </m:ctrlPr>
                      </m:sSubPr>
                      <m:e>
                        <m:r>
                          <a:rPr lang="en-US" altLang="zh-CN" b="1" i="1">
                            <a:latin typeface="Cambria Math"/>
                          </a:rPr>
                          <m:t>𝒇</m:t>
                        </m:r>
                      </m:e>
                      <m:sub>
                        <m:r>
                          <m:rPr>
                            <m:nor/>
                          </m:rPr>
                          <a:rPr lang="en-US" altLang="zh-CN" b="1" dirty="0"/>
                          <m:t>p</m:t>
                        </m:r>
                      </m:sub>
                    </m:sSub>
                  </m:oMath>
                </a14:m>
                <a:r>
                  <a:rPr lang="en-US" altLang="zh-CN" b="1" dirty="0"/>
                  <a:t> ,</a:t>
                </a:r>
                <a:r>
                  <a:rPr lang="zh-CN" altLang="en-US" b="1" dirty="0"/>
                  <a:t>这个</a:t>
                </a:r>
                <a14:m>
                  <m:oMath xmlns:m="http://schemas.openxmlformats.org/officeDocument/2006/math">
                    <m:sSub>
                      <m:sSubPr>
                        <m:ctrlPr>
                          <a:rPr lang="en-US" altLang="zh-CN" b="1" i="1">
                            <a:latin typeface="Cambria Math"/>
                          </a:rPr>
                        </m:ctrlPr>
                      </m:sSubPr>
                      <m:e>
                        <m:r>
                          <a:rPr lang="en-US" altLang="zh-CN" b="1" i="1">
                            <a:latin typeface="Cambria Math"/>
                          </a:rPr>
                          <m:t>𝒇</m:t>
                        </m:r>
                      </m:e>
                      <m:sub>
                        <m:r>
                          <m:rPr>
                            <m:nor/>
                          </m:rPr>
                          <a:rPr lang="en-US" altLang="zh-CN" b="1" dirty="0"/>
                          <m:t>p</m:t>
                        </m:r>
                      </m:sub>
                    </m:sSub>
                  </m:oMath>
                </a14:m>
                <a:r>
                  <a:rPr lang="en-US" altLang="zh-CN" b="1" dirty="0"/>
                  <a:t> </a:t>
                </a:r>
                <a:r>
                  <a:rPr lang="zh-CN" altLang="en-US" b="1" dirty="0"/>
                  <a:t>就是补偿螺距偏差折算到中径上的数值</a:t>
                </a:r>
                <a:r>
                  <a:rPr lang="en-US" altLang="zh-CN" b="1" dirty="0"/>
                  <a:t>,</a:t>
                </a:r>
                <a:r>
                  <a:rPr lang="zh-CN" altLang="en-US" b="1" dirty="0"/>
                  <a:t>被称为螺距偏差的中径当量。由图</a:t>
                </a:r>
                <a:r>
                  <a:rPr lang="en-US" altLang="zh-CN" b="1" dirty="0"/>
                  <a:t>9. 5 </a:t>
                </a:r>
                <a:r>
                  <a:rPr lang="zh-CN" altLang="en-US" b="1" dirty="0"/>
                  <a:t>中的几何关系可</a:t>
                </a:r>
                <a:r>
                  <a:rPr lang="zh-CN" altLang="en-US" b="1" dirty="0" smtClean="0"/>
                  <a:t>得</a:t>
                </a:r>
                <a:endParaRPr lang="zh-CN" altLang="en-US" b="1" dirty="0"/>
              </a:p>
            </p:txBody>
          </p:sp>
        </mc:Choice>
        <mc:Fallback xmlns="">
          <p:sp>
            <p:nvSpPr>
              <p:cNvPr id="14" name="矩形 13"/>
              <p:cNvSpPr>
                <a:spLocks noRot="1" noChangeAspect="1" noMove="1" noResize="1" noEditPoints="1" noAdjustHandles="1" noChangeArrowheads="1" noChangeShapeType="1" noTextEdit="1"/>
              </p:cNvSpPr>
              <p:nvPr/>
            </p:nvSpPr>
            <p:spPr>
              <a:xfrm>
                <a:off x="438150" y="1739538"/>
                <a:ext cx="8905875" cy="1252138"/>
              </a:xfrm>
              <a:prstGeom prst="rect">
                <a:avLst/>
              </a:prstGeom>
              <a:blipFill rotWithShape="1">
                <a:blip r:embed="rId4"/>
                <a:stretch>
                  <a:fillRect l="-1095" t="-5340" r="-958" b="-10194"/>
                </a:stretch>
              </a:blipFill>
            </p:spPr>
            <p:txBody>
              <a:bodyPr/>
              <a:lstStyle/>
              <a:p>
                <a:r>
                  <a:rPr lang="zh-CN" altLang="en-US">
                    <a:noFill/>
                  </a:rPr>
                  <a:t> </a:t>
                </a:r>
              </a:p>
            </p:txBody>
          </p:sp>
        </mc:Fallback>
      </mc:AlternateContent>
      <p:pic>
        <p:nvPicPr>
          <p:cNvPr id="59399"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81350" y="2876550"/>
            <a:ext cx="5391150" cy="72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9400"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76588" y="3724275"/>
            <a:ext cx="5425328" cy="43815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9401"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76313" y="2991676"/>
            <a:ext cx="2038350" cy="819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9" name="直接箭头连接符 18"/>
          <p:cNvCxnSpPr/>
          <p:nvPr/>
        </p:nvCxnSpPr>
        <p:spPr bwMode="auto">
          <a:xfrm flipV="1">
            <a:off x="2009775" y="5372101"/>
            <a:ext cx="9525" cy="771524"/>
          </a:xfrm>
          <a:prstGeom prst="straightConnector1">
            <a:avLst/>
          </a:prstGeom>
          <a:solidFill>
            <a:schemeClr val="accent1"/>
          </a:solidFill>
          <a:ln w="28575"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 name="图文框 11">
            <a:hlinkClick r:id="rId8" action="ppaction://hlinksldjump"/>
          </p:cNvPr>
          <p:cNvSpPr/>
          <p:nvPr/>
        </p:nvSpPr>
        <p:spPr bwMode="auto">
          <a:xfrm>
            <a:off x="8199277" y="6173788"/>
            <a:ext cx="1317946" cy="473075"/>
          </a:xfrm>
          <a:prstGeom prst="fram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defPPr>
              <a:defRPr lang="en-US"/>
            </a:defPPr>
            <a:lvl1pPr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1pPr>
            <a:lvl2pPr marL="478865"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2pPr>
            <a:lvl3pPr marL="957730"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3pPr>
            <a:lvl4pPr marL="1436595"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4pPr>
            <a:lvl5pPr marL="1915459"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5pPr>
            <a:lvl6pPr marL="2394324" algn="l" defTabSz="957730" rtl="0" eaLnBrk="1" latinLnBrk="0" hangingPunct="1">
              <a:defRPr kumimoji="1" sz="2500" kern="1200">
                <a:solidFill>
                  <a:schemeClr val="tx1"/>
                </a:solidFill>
                <a:latin typeface="Times New Roman" pitchFamily="18" charset="0"/>
                <a:ea typeface="宋体" pitchFamily="2" charset="-122"/>
                <a:cs typeface="+mn-cs"/>
              </a:defRPr>
            </a:lvl6pPr>
            <a:lvl7pPr marL="2873189" algn="l" defTabSz="957730" rtl="0" eaLnBrk="1" latinLnBrk="0" hangingPunct="1">
              <a:defRPr kumimoji="1" sz="2500" kern="1200">
                <a:solidFill>
                  <a:schemeClr val="tx1"/>
                </a:solidFill>
                <a:latin typeface="Times New Roman" pitchFamily="18" charset="0"/>
                <a:ea typeface="宋体" pitchFamily="2" charset="-122"/>
                <a:cs typeface="+mn-cs"/>
              </a:defRPr>
            </a:lvl7pPr>
            <a:lvl8pPr marL="3352055" algn="l" defTabSz="957730" rtl="0" eaLnBrk="1" latinLnBrk="0" hangingPunct="1">
              <a:defRPr kumimoji="1" sz="2500" kern="1200">
                <a:solidFill>
                  <a:schemeClr val="tx1"/>
                </a:solidFill>
                <a:latin typeface="Times New Roman" pitchFamily="18" charset="0"/>
                <a:ea typeface="宋体" pitchFamily="2" charset="-122"/>
                <a:cs typeface="+mn-cs"/>
              </a:defRPr>
            </a:lvl8pPr>
            <a:lvl9pPr marL="3830920" algn="l" defTabSz="957730" rtl="0" eaLnBrk="1" latinLnBrk="0" hangingPunct="1">
              <a:defRPr kumimoji="1" sz="2500" kern="1200">
                <a:solidFill>
                  <a:schemeClr val="tx1"/>
                </a:solidFill>
                <a:latin typeface="Times New Roman" pitchFamily="18" charset="0"/>
                <a:ea typeface="宋体" pitchFamily="2" charset="-122"/>
                <a:cs typeface="+mn-cs"/>
              </a:defRPr>
            </a:lvl9p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1800" b="1" i="0" u="none" strike="noStrike" cap="none" normalizeH="0" baseline="0" dirty="0" smtClean="0">
                <a:ln>
                  <a:noFill/>
                </a:ln>
                <a:solidFill>
                  <a:schemeClr val="tx1"/>
                </a:solidFill>
                <a:effectLst/>
                <a:latin typeface="方正舒体" pitchFamily="2" charset="-122"/>
                <a:ea typeface="方正舒体" pitchFamily="2" charset="-122"/>
              </a:rPr>
              <a:t>返回目录</a:t>
            </a:r>
          </a:p>
        </p:txBody>
      </p:sp>
    </p:spTree>
    <p:extLst>
      <p:ext uri="{BB962C8B-B14F-4D97-AF65-F5344CB8AC3E}">
        <p14:creationId xmlns:p14="http://schemas.microsoft.com/office/powerpoint/2010/main" val="419468902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9395"/>
                                        </p:tgtEl>
                                        <p:attrNameLst>
                                          <p:attrName>style.visibility</p:attrName>
                                        </p:attrNameLst>
                                      </p:cBhvr>
                                      <p:to>
                                        <p:strVal val="visible"/>
                                      </p:to>
                                    </p:set>
                                    <p:anim calcmode="lin" valueType="num">
                                      <p:cBhvr additive="base">
                                        <p:cTn id="12" dur="500" fill="hold"/>
                                        <p:tgtEl>
                                          <p:spTgt spid="59395"/>
                                        </p:tgtEl>
                                        <p:attrNameLst>
                                          <p:attrName>ppt_x</p:attrName>
                                        </p:attrNameLst>
                                      </p:cBhvr>
                                      <p:tavLst>
                                        <p:tav tm="0">
                                          <p:val>
                                            <p:strVal val="#ppt_x"/>
                                          </p:val>
                                        </p:tav>
                                        <p:tav tm="100000">
                                          <p:val>
                                            <p:strVal val="#ppt_x"/>
                                          </p:val>
                                        </p:tav>
                                      </p:tavLst>
                                    </p:anim>
                                    <p:anim calcmode="lin" valueType="num">
                                      <p:cBhvr additive="base">
                                        <p:cTn id="13" dur="500" fill="hold"/>
                                        <p:tgtEl>
                                          <p:spTgt spid="5939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down)">
                                      <p:cBhvr>
                                        <p:cTn id="23" dur="500"/>
                                        <p:tgtEl>
                                          <p:spTgt spid="19"/>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left)">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31" presetClass="entr" presetSubtype="0"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p:cTn id="33" dur="1000" fill="hold"/>
                                        <p:tgtEl>
                                          <p:spTgt spid="16"/>
                                        </p:tgtEl>
                                        <p:attrNameLst>
                                          <p:attrName>ppt_w</p:attrName>
                                        </p:attrNameLst>
                                      </p:cBhvr>
                                      <p:tavLst>
                                        <p:tav tm="0">
                                          <p:val>
                                            <p:fltVal val="0"/>
                                          </p:val>
                                        </p:tav>
                                        <p:tav tm="100000">
                                          <p:val>
                                            <p:strVal val="#ppt_w"/>
                                          </p:val>
                                        </p:tav>
                                      </p:tavLst>
                                    </p:anim>
                                    <p:anim calcmode="lin" valueType="num">
                                      <p:cBhvr>
                                        <p:cTn id="34" dur="1000" fill="hold"/>
                                        <p:tgtEl>
                                          <p:spTgt spid="16"/>
                                        </p:tgtEl>
                                        <p:attrNameLst>
                                          <p:attrName>ppt_h</p:attrName>
                                        </p:attrNameLst>
                                      </p:cBhvr>
                                      <p:tavLst>
                                        <p:tav tm="0">
                                          <p:val>
                                            <p:fltVal val="0"/>
                                          </p:val>
                                        </p:tav>
                                        <p:tav tm="100000">
                                          <p:val>
                                            <p:strVal val="#ppt_h"/>
                                          </p:val>
                                        </p:tav>
                                      </p:tavLst>
                                    </p:anim>
                                    <p:anim calcmode="lin" valueType="num">
                                      <p:cBhvr>
                                        <p:cTn id="35" dur="1000" fill="hold"/>
                                        <p:tgtEl>
                                          <p:spTgt spid="16"/>
                                        </p:tgtEl>
                                        <p:attrNameLst>
                                          <p:attrName>style.rotation</p:attrName>
                                        </p:attrNameLst>
                                      </p:cBhvr>
                                      <p:tavLst>
                                        <p:tav tm="0">
                                          <p:val>
                                            <p:fltVal val="90"/>
                                          </p:val>
                                        </p:tav>
                                        <p:tav tm="100000">
                                          <p:val>
                                            <p:fltVal val="0"/>
                                          </p:val>
                                        </p:tav>
                                      </p:tavLst>
                                    </p:anim>
                                    <p:animEffect transition="in" filter="fade">
                                      <p:cBhvr>
                                        <p:cTn id="36" dur="1000"/>
                                        <p:tgtEl>
                                          <p:spTgt spid="16"/>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59399"/>
                                        </p:tgtEl>
                                        <p:attrNameLst>
                                          <p:attrName>style.visibility</p:attrName>
                                        </p:attrNameLst>
                                      </p:cBhvr>
                                      <p:to>
                                        <p:strVal val="visible"/>
                                      </p:to>
                                    </p:set>
                                    <p:animEffect transition="in" filter="wipe(left)">
                                      <p:cBhvr>
                                        <p:cTn id="41" dur="500"/>
                                        <p:tgtEl>
                                          <p:spTgt spid="59399"/>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59401"/>
                                        </p:tgtEl>
                                        <p:attrNameLst>
                                          <p:attrName>style.visibility</p:attrName>
                                        </p:attrNameLst>
                                      </p:cBhvr>
                                      <p:to>
                                        <p:strVal val="visible"/>
                                      </p:to>
                                    </p:set>
                                    <p:animEffect transition="in" filter="wipe(left)">
                                      <p:cBhvr>
                                        <p:cTn id="46" dur="500"/>
                                        <p:tgtEl>
                                          <p:spTgt spid="59401"/>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59400"/>
                                        </p:tgtEl>
                                        <p:attrNameLst>
                                          <p:attrName>style.visibility</p:attrName>
                                        </p:attrNameLst>
                                      </p:cBhvr>
                                      <p:to>
                                        <p:strVal val="visible"/>
                                      </p:to>
                                    </p:set>
                                    <p:animEffect transition="in" filter="wipe(left)">
                                      <p:cBhvr>
                                        <p:cTn id="51" dur="500"/>
                                        <p:tgtEl>
                                          <p:spTgt spid="594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p:bldP spid="16" grpId="0" animBg="1"/>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灯片编号占位符 3"/>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3B12B9DE-AF0E-4CBA-8866-C1992667AE0D}" type="slidenum">
              <a:rPr kumimoji="0" lang="zh-CN" altLang="en-US" sz="2200" smtClean="0">
                <a:solidFill>
                  <a:srgbClr val="0000FF"/>
                </a:solidFill>
              </a:rPr>
              <a:pPr eaLnBrk="1" hangingPunct="1"/>
              <a:t>17</a:t>
            </a:fld>
            <a:endParaRPr kumimoji="0" lang="en-US" altLang="zh-CN" sz="2200" smtClean="0">
              <a:solidFill>
                <a:srgbClr val="0000FF"/>
              </a:solidFill>
            </a:endParaRPr>
          </a:p>
        </p:txBody>
      </p:sp>
      <p:sp>
        <p:nvSpPr>
          <p:cNvPr id="7170" name="Text Box 2"/>
          <p:cNvSpPr txBox="1">
            <a:spLocks noChangeArrowheads="1"/>
          </p:cNvSpPr>
          <p:nvPr/>
        </p:nvSpPr>
        <p:spPr bwMode="auto">
          <a:xfrm>
            <a:off x="1348049" y="701675"/>
            <a:ext cx="4284345"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9.2.3  牙侧角偏差的影响</a:t>
            </a:r>
          </a:p>
        </p:txBody>
      </p:sp>
      <p:sp>
        <p:nvSpPr>
          <p:cNvPr id="7357" name="Text Box 189"/>
          <p:cNvSpPr txBox="1">
            <a:spLocks noChangeArrowheads="1"/>
          </p:cNvSpPr>
          <p:nvPr/>
        </p:nvSpPr>
        <p:spPr bwMode="auto">
          <a:xfrm>
            <a:off x="712476" y="4157637"/>
            <a:ext cx="4418060" cy="12135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cs typeface="Times New Roman" pitchFamily="18" charset="0"/>
              </a:rPr>
              <a:t>        由图</a:t>
            </a:r>
            <a:r>
              <a:rPr lang="en-US" altLang="zh-CN" b="1" dirty="0">
                <a:cs typeface="Times New Roman" pitchFamily="18" charset="0"/>
              </a:rPr>
              <a:t>9.6</a:t>
            </a:r>
            <a:r>
              <a:rPr lang="zh-CN" altLang="en-US" b="1" dirty="0">
                <a:cs typeface="Times New Roman" pitchFamily="18" charset="0"/>
              </a:rPr>
              <a:t>可见，由于存在牙侧角偏差</a:t>
            </a:r>
            <a:r>
              <a:rPr lang="zh-CN" altLang="en-US" b="1" dirty="0"/>
              <a:t>，使内、外螺纹在牙侧产生干涉，而不能旋合。</a:t>
            </a:r>
          </a:p>
        </p:txBody>
      </p:sp>
      <p:pic>
        <p:nvPicPr>
          <p:cNvPr id="18460" name="Picture 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63502" y="1867224"/>
            <a:ext cx="4556748" cy="3878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503" name="Picture 7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6776" y="1138419"/>
            <a:ext cx="7629525" cy="819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506" name="Picture 7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67182" y="2248081"/>
            <a:ext cx="4060249" cy="45034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731526" y="2923209"/>
            <a:ext cx="4351026" cy="1200329"/>
          </a:xfrm>
          <a:prstGeom prst="rect">
            <a:avLst/>
          </a:prstGeom>
        </p:spPr>
        <p:txBody>
          <a:bodyPr wrap="square">
            <a:spAutoFit/>
          </a:bodyPr>
          <a:lstStyle/>
          <a:p>
            <a:r>
              <a:rPr lang="zh-CN" altLang="en-US" b="1" dirty="0" smtClean="0"/>
              <a:t>        牙侧角偏差包括</a:t>
            </a:r>
            <a:r>
              <a:rPr lang="zh-CN" altLang="en-US" b="1" dirty="0"/>
              <a:t>螺纹牙侧的形状误差和</a:t>
            </a:r>
            <a:r>
              <a:rPr lang="zh-CN" altLang="en-US" b="1" dirty="0" smtClean="0"/>
              <a:t>牙侧</a:t>
            </a:r>
            <a:r>
              <a:rPr lang="zh-CN" altLang="en-US" b="1" dirty="0"/>
              <a:t>相对于螺纹轴线的垂线的方向误差。</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170">
                                            <p:txEl>
                                              <p:pRg st="0" end="0"/>
                                            </p:txEl>
                                          </p:spTgt>
                                        </p:tgtEl>
                                        <p:attrNameLst>
                                          <p:attrName>style.visibility</p:attrName>
                                        </p:attrNameLst>
                                      </p:cBhvr>
                                      <p:to>
                                        <p:strVal val="visible"/>
                                      </p:to>
                                    </p:set>
                                    <p:animEffect transition="in" filter="wipe(left)">
                                      <p:cBhvr>
                                        <p:cTn id="7" dur="300"/>
                                        <p:tgtEl>
                                          <p:spTgt spid="717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8503"/>
                                        </p:tgtEl>
                                        <p:attrNameLst>
                                          <p:attrName>style.visibility</p:attrName>
                                        </p:attrNameLst>
                                      </p:cBhvr>
                                      <p:to>
                                        <p:strVal val="visible"/>
                                      </p:to>
                                    </p:set>
                                    <p:animEffect transition="in" filter="wipe(left)">
                                      <p:cBhvr>
                                        <p:cTn id="12" dur="500"/>
                                        <p:tgtEl>
                                          <p:spTgt spid="1850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18460"/>
                                        </p:tgtEl>
                                        <p:attrNameLst>
                                          <p:attrName>style.visibility</p:attrName>
                                        </p:attrNameLst>
                                      </p:cBhvr>
                                      <p:to>
                                        <p:strVal val="visible"/>
                                      </p:to>
                                    </p:set>
                                    <p:anim calcmode="lin" valueType="num">
                                      <p:cBhvr additive="base">
                                        <p:cTn id="17" dur="500" fill="hold"/>
                                        <p:tgtEl>
                                          <p:spTgt spid="18460"/>
                                        </p:tgtEl>
                                        <p:attrNameLst>
                                          <p:attrName>ppt_x</p:attrName>
                                        </p:attrNameLst>
                                      </p:cBhvr>
                                      <p:tavLst>
                                        <p:tav tm="0">
                                          <p:val>
                                            <p:strVal val="1+#ppt_w/2"/>
                                          </p:val>
                                        </p:tav>
                                        <p:tav tm="100000">
                                          <p:val>
                                            <p:strVal val="#ppt_x"/>
                                          </p:val>
                                        </p:tav>
                                      </p:tavLst>
                                    </p:anim>
                                    <p:anim calcmode="lin" valueType="num">
                                      <p:cBhvr additive="base">
                                        <p:cTn id="18" dur="500" fill="hold"/>
                                        <p:tgtEl>
                                          <p:spTgt spid="18460"/>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18506"/>
                                        </p:tgtEl>
                                        <p:attrNameLst>
                                          <p:attrName>style.visibility</p:attrName>
                                        </p:attrNameLst>
                                      </p:cBhvr>
                                      <p:to>
                                        <p:strVal val="visible"/>
                                      </p:to>
                                    </p:set>
                                    <p:animEffect transition="in" filter="wipe(left)">
                                      <p:cBhvr>
                                        <p:cTn id="23" dur="500"/>
                                        <p:tgtEl>
                                          <p:spTgt spid="1850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left)">
                                      <p:cBhvr>
                                        <p:cTn id="28" dur="500"/>
                                        <p:tgtEl>
                                          <p:spTgt spid="3"/>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7357"/>
                                        </p:tgtEl>
                                        <p:attrNameLst>
                                          <p:attrName>style.visibility</p:attrName>
                                        </p:attrNameLst>
                                      </p:cBhvr>
                                      <p:to>
                                        <p:strVal val="visible"/>
                                      </p:to>
                                    </p:set>
                                    <p:animEffect transition="in" filter="wipe(left)">
                                      <p:cBhvr>
                                        <p:cTn id="33" dur="300"/>
                                        <p:tgtEl>
                                          <p:spTgt spid="73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build="p" autoUpdateAnimBg="0"/>
      <p:bldP spid="7357" grpId="0" autoUpdateAnimBg="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灯片编号占位符 4"/>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D4AAF519-00C2-4F3A-9E02-AD889800806A}" type="slidenum">
              <a:rPr kumimoji="0" lang="zh-CN" altLang="en-US" sz="2200" smtClean="0">
                <a:solidFill>
                  <a:srgbClr val="0000FF"/>
                </a:solidFill>
              </a:rPr>
              <a:pPr eaLnBrk="1" hangingPunct="1"/>
              <a:t>18</a:t>
            </a:fld>
            <a:endParaRPr kumimoji="0" lang="en-US" altLang="zh-CN" sz="2200" smtClean="0">
              <a:solidFill>
                <a:srgbClr val="0000FF"/>
              </a:solidFill>
            </a:endParaRPr>
          </a:p>
        </p:txBody>
      </p:sp>
      <p:sp>
        <p:nvSpPr>
          <p:cNvPr id="92167" name="Text Box 7"/>
          <p:cNvSpPr txBox="1">
            <a:spLocks noChangeArrowheads="1"/>
          </p:cNvSpPr>
          <p:nvPr/>
        </p:nvSpPr>
        <p:spPr bwMode="auto">
          <a:xfrm>
            <a:off x="985757" y="4395789"/>
            <a:ext cx="2583815"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对外螺纹 </a:t>
            </a:r>
            <a:r>
              <a:rPr lang="en-US" altLang="zh-CN" b="1" dirty="0"/>
              <a:t>:</a:t>
            </a:r>
          </a:p>
        </p:txBody>
      </p:sp>
      <p:sp>
        <p:nvSpPr>
          <p:cNvPr id="92174" name="Text Box 14"/>
          <p:cNvSpPr txBox="1">
            <a:spLocks noChangeArrowheads="1"/>
          </p:cNvSpPr>
          <p:nvPr/>
        </p:nvSpPr>
        <p:spPr bwMode="auto">
          <a:xfrm>
            <a:off x="581334" y="361950"/>
            <a:ext cx="8656174" cy="12135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cs typeface="Times New Roman" pitchFamily="18" charset="0"/>
              </a:rPr>
              <a:t>         为保证，内、外螺纹的顺利旋合，需消除干涉区，即外螺纹中径减小一个</a:t>
            </a:r>
            <a:r>
              <a:rPr lang="en-US" altLang="zh-CN" b="1" i="1" dirty="0">
                <a:solidFill>
                  <a:srgbClr val="FF0000"/>
                </a:solidFill>
                <a:cs typeface="Times New Roman" pitchFamily="18" charset="0"/>
              </a:rPr>
              <a:t>f</a:t>
            </a:r>
            <a:r>
              <a:rPr lang="el-GR" altLang="zh-CN" b="1" baseline="-25000" dirty="0">
                <a:solidFill>
                  <a:srgbClr val="FF0000"/>
                </a:solidFill>
                <a:cs typeface="Times New Roman" pitchFamily="18" charset="0"/>
              </a:rPr>
              <a:t>β</a:t>
            </a:r>
            <a:r>
              <a:rPr lang="zh-CN" altLang="en-US" b="1" dirty="0">
                <a:cs typeface="Times New Roman" pitchFamily="18" charset="0"/>
              </a:rPr>
              <a:t>（或者内螺纹中径增加一个 </a:t>
            </a:r>
            <a:r>
              <a:rPr lang="en-US" altLang="zh-CN" b="1" i="1" dirty="0">
                <a:solidFill>
                  <a:srgbClr val="FF0000"/>
                </a:solidFill>
              </a:rPr>
              <a:t>f</a:t>
            </a:r>
            <a:r>
              <a:rPr lang="el-GR" altLang="zh-CN" b="1" baseline="-25000" dirty="0">
                <a:solidFill>
                  <a:srgbClr val="FF0000"/>
                </a:solidFill>
              </a:rPr>
              <a:t>β</a:t>
            </a:r>
            <a:r>
              <a:rPr lang="en-US" altLang="zh-CN" dirty="0"/>
              <a:t> </a:t>
            </a:r>
            <a:r>
              <a:rPr lang="zh-CN" altLang="en-US" dirty="0"/>
              <a:t>）。 </a:t>
            </a:r>
            <a:r>
              <a:rPr lang="en-US" altLang="zh-CN" b="1" i="1" dirty="0">
                <a:solidFill>
                  <a:srgbClr val="FF0000"/>
                </a:solidFill>
              </a:rPr>
              <a:t>f</a:t>
            </a:r>
            <a:r>
              <a:rPr lang="el-GR" altLang="zh-CN" b="1" i="1" baseline="-25000" dirty="0">
                <a:solidFill>
                  <a:srgbClr val="FF0000"/>
                </a:solidFill>
              </a:rPr>
              <a:t>β</a:t>
            </a:r>
            <a:r>
              <a:rPr lang="zh-CN" altLang="en-US" b="1" dirty="0">
                <a:solidFill>
                  <a:srgbClr val="FF0000"/>
                </a:solidFill>
              </a:rPr>
              <a:t> </a:t>
            </a:r>
            <a:r>
              <a:rPr lang="zh-CN" altLang="en-US" b="1" dirty="0"/>
              <a:t>为补偿牙侧角偏差折算到中径上的数值，</a:t>
            </a:r>
            <a:r>
              <a:rPr lang="zh-CN" altLang="en-US" b="1" dirty="0" smtClean="0">
                <a:solidFill>
                  <a:srgbClr val="FF0000"/>
                </a:solidFill>
              </a:rPr>
              <a:t>称牙侧角偏差</a:t>
            </a:r>
            <a:r>
              <a:rPr lang="zh-CN" altLang="en-US" b="1" dirty="0">
                <a:solidFill>
                  <a:srgbClr val="FF0000"/>
                </a:solidFill>
              </a:rPr>
              <a:t>的中径当量。</a:t>
            </a:r>
            <a:endParaRPr lang="zh-CN" altLang="en-US" b="1" dirty="0"/>
          </a:p>
        </p:txBody>
      </p:sp>
      <p:sp>
        <p:nvSpPr>
          <p:cNvPr id="92178" name="Rectangle 18"/>
          <p:cNvSpPr>
            <a:spLocks noChangeArrowheads="1"/>
          </p:cNvSpPr>
          <p:nvPr/>
        </p:nvSpPr>
        <p:spPr bwMode="auto">
          <a:xfrm>
            <a:off x="603279" y="1614170"/>
            <a:ext cx="4644996" cy="1582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p>
            <a:pPr defTabSz="1044575"/>
            <a:r>
              <a:rPr lang="zh-CN" altLang="en-US" b="1" dirty="0"/>
              <a:t>        由于左、右牙侧角偏差大小、符号不同，对径向干涉量也不同，通常取其平均值，其计算式（推导过程见教材）为</a:t>
            </a:r>
          </a:p>
        </p:txBody>
      </p:sp>
      <p:sp>
        <p:nvSpPr>
          <p:cNvPr id="92184" name="Text Box 24"/>
          <p:cNvSpPr txBox="1">
            <a:spLocks noChangeArrowheads="1"/>
          </p:cNvSpPr>
          <p:nvPr/>
        </p:nvSpPr>
        <p:spPr bwMode="auto">
          <a:xfrm>
            <a:off x="935658" y="5391038"/>
            <a:ext cx="2583815"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smtClean="0"/>
              <a:t>内螺纹 </a:t>
            </a:r>
            <a:r>
              <a:rPr lang="en-US" altLang="zh-CN" b="1" dirty="0"/>
              <a:t>:</a:t>
            </a:r>
          </a:p>
        </p:txBody>
      </p:sp>
      <p:pic>
        <p:nvPicPr>
          <p:cNvPr id="14" name="Picture 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29275" y="1542474"/>
            <a:ext cx="3451215" cy="32566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595" name="Picture 13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3804" y="3948114"/>
            <a:ext cx="3819525"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9433" y="3267075"/>
            <a:ext cx="4836492" cy="47625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47738" y="5862638"/>
            <a:ext cx="7523920" cy="500062"/>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3498" y="4880158"/>
            <a:ext cx="7109262" cy="5204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92174"/>
                                        </p:tgtEl>
                                        <p:attrNameLst>
                                          <p:attrName>style.visibility</p:attrName>
                                        </p:attrNameLst>
                                      </p:cBhvr>
                                      <p:to>
                                        <p:strVal val="visible"/>
                                      </p:to>
                                    </p:set>
                                    <p:animEffect transition="in" filter="wipe(left)">
                                      <p:cBhvr>
                                        <p:cTn id="13" dur="500"/>
                                        <p:tgtEl>
                                          <p:spTgt spid="9217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92178"/>
                                        </p:tgtEl>
                                        <p:attrNameLst>
                                          <p:attrName>style.visibility</p:attrName>
                                        </p:attrNameLst>
                                      </p:cBhvr>
                                      <p:to>
                                        <p:strVal val="visible"/>
                                      </p:to>
                                    </p:set>
                                    <p:animEffect transition="in" filter="wipe(left)">
                                      <p:cBhvr>
                                        <p:cTn id="18" dur="300"/>
                                        <p:tgtEl>
                                          <p:spTgt spid="9217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075"/>
                                        </p:tgtEl>
                                        <p:attrNameLst>
                                          <p:attrName>style.visibility</p:attrName>
                                        </p:attrNameLst>
                                      </p:cBhvr>
                                      <p:to>
                                        <p:strVal val="visible"/>
                                      </p:to>
                                    </p:set>
                                    <p:animEffect transition="in" filter="wipe(left)">
                                      <p:cBhvr>
                                        <p:cTn id="23" dur="500"/>
                                        <p:tgtEl>
                                          <p:spTgt spid="307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19595"/>
                                        </p:tgtEl>
                                        <p:attrNameLst>
                                          <p:attrName>style.visibility</p:attrName>
                                        </p:attrNameLst>
                                      </p:cBhvr>
                                      <p:to>
                                        <p:strVal val="visible"/>
                                      </p:to>
                                    </p:set>
                                    <p:animEffect transition="in" filter="wipe(left)">
                                      <p:cBhvr>
                                        <p:cTn id="28" dur="500"/>
                                        <p:tgtEl>
                                          <p:spTgt spid="19595"/>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92167"/>
                                        </p:tgtEl>
                                        <p:attrNameLst>
                                          <p:attrName>style.visibility</p:attrName>
                                        </p:attrNameLst>
                                      </p:cBhvr>
                                      <p:to>
                                        <p:strVal val="visible"/>
                                      </p:to>
                                    </p:set>
                                    <p:animEffect transition="in" filter="wipe(left)">
                                      <p:cBhvr>
                                        <p:cTn id="33" dur="300"/>
                                        <p:tgtEl>
                                          <p:spTgt spid="92167"/>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3077"/>
                                        </p:tgtEl>
                                        <p:attrNameLst>
                                          <p:attrName>style.visibility</p:attrName>
                                        </p:attrNameLst>
                                      </p:cBhvr>
                                      <p:to>
                                        <p:strVal val="visible"/>
                                      </p:to>
                                    </p:set>
                                    <p:animEffect transition="in" filter="wipe(left)">
                                      <p:cBhvr>
                                        <p:cTn id="38" dur="500"/>
                                        <p:tgtEl>
                                          <p:spTgt spid="3077"/>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iterate type="wd">
                                    <p:tmPct val="100000"/>
                                  </p:iterate>
                                  <p:childTnLst>
                                    <p:set>
                                      <p:cBhvr>
                                        <p:cTn id="42" dur="1" fill="hold">
                                          <p:stCondLst>
                                            <p:cond delay="0"/>
                                          </p:stCondLst>
                                        </p:cTn>
                                        <p:tgtEl>
                                          <p:spTgt spid="92184"/>
                                        </p:tgtEl>
                                        <p:attrNameLst>
                                          <p:attrName>style.visibility</p:attrName>
                                        </p:attrNameLst>
                                      </p:cBhvr>
                                      <p:to>
                                        <p:strVal val="visible"/>
                                      </p:to>
                                    </p:set>
                                    <p:animEffect transition="in" filter="wipe(left)">
                                      <p:cBhvr>
                                        <p:cTn id="43" dur="300"/>
                                        <p:tgtEl>
                                          <p:spTgt spid="92184"/>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3076"/>
                                        </p:tgtEl>
                                        <p:attrNameLst>
                                          <p:attrName>style.visibility</p:attrName>
                                        </p:attrNameLst>
                                      </p:cBhvr>
                                      <p:to>
                                        <p:strVal val="visible"/>
                                      </p:to>
                                    </p:set>
                                    <p:animEffect transition="in" filter="wipe(left)">
                                      <p:cBhvr>
                                        <p:cTn id="48" dur="5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7" grpId="0" autoUpdateAnimBg="0"/>
      <p:bldP spid="92174" grpId="0"/>
      <p:bldP spid="92178" grpId="0" autoUpdateAnimBg="0"/>
      <p:bldP spid="92184"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B5D5BCF-EA54-4BD9-B0C7-F7218CDB65CD}" type="slidenum">
              <a:rPr lang="zh-CN" altLang="en-US" smtClean="0"/>
              <a:pPr>
                <a:defRPr/>
              </a:pPr>
              <a:t>19</a:t>
            </a:fld>
            <a:endParaRPr lang="en-US" altLang="zh-CN"/>
          </a:p>
        </p:txBody>
      </p:sp>
      <mc:AlternateContent xmlns:mc="http://schemas.openxmlformats.org/markup-compatibility/2006" xmlns:a14="http://schemas.microsoft.com/office/drawing/2010/main">
        <mc:Choice Requires="a14">
          <p:sp>
            <p:nvSpPr>
              <p:cNvPr id="3" name="矩形 2"/>
              <p:cNvSpPr/>
              <p:nvPr/>
            </p:nvSpPr>
            <p:spPr>
              <a:xfrm>
                <a:off x="1123949" y="3588158"/>
                <a:ext cx="6819901" cy="2386038"/>
              </a:xfrm>
              <a:prstGeom prst="rect">
                <a:avLst/>
              </a:prstGeom>
            </p:spPr>
            <p:txBody>
              <a:bodyPr wrap="square">
                <a:spAutoFit/>
              </a:bodyPr>
              <a:lstStyle/>
              <a:p>
                <a:pPr>
                  <a:lnSpc>
                    <a:spcPct val="150000"/>
                  </a:lnSpc>
                </a:pPr>
                <a:r>
                  <a:rPr lang="zh-CN" altLang="en-US" b="1" dirty="0" smtClean="0"/>
                  <a:t>         此外</a:t>
                </a:r>
                <a:r>
                  <a:rPr lang="zh-CN" altLang="en-US" b="1" dirty="0"/>
                  <a:t>尚应指出的是</a:t>
                </a:r>
                <a:r>
                  <a:rPr lang="en-US" altLang="zh-CN" b="1" dirty="0"/>
                  <a:t>:</a:t>
                </a:r>
                <a:r>
                  <a:rPr lang="zh-CN" altLang="en-US" b="1" dirty="0"/>
                  <a:t>上述的</a:t>
                </a:r>
                <a14:m>
                  <m:oMath xmlns:m="http://schemas.openxmlformats.org/officeDocument/2006/math">
                    <m:sSub>
                      <m:sSubPr>
                        <m:ctrlPr>
                          <a:rPr lang="en-US" altLang="zh-CN" b="1" i="1" smtClean="0">
                            <a:solidFill>
                              <a:srgbClr val="FF0000"/>
                            </a:solidFill>
                            <a:latin typeface="Cambria Math"/>
                          </a:rPr>
                        </m:ctrlPr>
                      </m:sSubPr>
                      <m:e>
                        <m:r>
                          <a:rPr lang="en-US" altLang="zh-CN" b="1" i="1">
                            <a:solidFill>
                              <a:srgbClr val="FF0000"/>
                            </a:solidFill>
                            <a:latin typeface="Cambria Math"/>
                          </a:rPr>
                          <m:t>𝒇</m:t>
                        </m:r>
                      </m:e>
                      <m:sub>
                        <m:r>
                          <m:rPr>
                            <m:nor/>
                          </m:rPr>
                          <a:rPr lang="en-US" altLang="zh-CN" b="1" dirty="0">
                            <a:solidFill>
                              <a:srgbClr val="FF0000"/>
                            </a:solidFill>
                          </a:rPr>
                          <m:t>p</m:t>
                        </m:r>
                      </m:sub>
                    </m:sSub>
                  </m:oMath>
                </a14:m>
                <a:r>
                  <a:rPr lang="en-US" altLang="zh-CN" b="1" dirty="0"/>
                  <a:t> </a:t>
                </a:r>
                <a:r>
                  <a:rPr lang="zh-CN" altLang="en-US" b="1" dirty="0" smtClean="0"/>
                  <a:t>与</a:t>
                </a:r>
                <a:r>
                  <a:rPr lang="en-US" altLang="zh-CN" b="1" i="1" dirty="0">
                    <a:solidFill>
                      <a:srgbClr val="FF0000"/>
                    </a:solidFill>
                    <a:cs typeface="Times New Roman" pitchFamily="18" charset="0"/>
                  </a:rPr>
                  <a:t>f</a:t>
                </a:r>
                <a:r>
                  <a:rPr lang="el-GR" altLang="zh-CN" b="1" baseline="-25000" dirty="0">
                    <a:solidFill>
                      <a:srgbClr val="FF0000"/>
                    </a:solidFill>
                    <a:cs typeface="Times New Roman" pitchFamily="18" charset="0"/>
                  </a:rPr>
                  <a:t>β</a:t>
                </a:r>
                <a:r>
                  <a:rPr lang="zh-CN" altLang="en-US" b="1" dirty="0" smtClean="0"/>
                  <a:t>的</a:t>
                </a:r>
                <a:r>
                  <a:rPr lang="zh-CN" altLang="en-US" b="1" dirty="0"/>
                  <a:t>计算是从理论上推导出来的</a:t>
                </a:r>
                <a:r>
                  <a:rPr lang="en-US" altLang="zh-CN" b="1" dirty="0"/>
                  <a:t>,</a:t>
                </a:r>
                <a:r>
                  <a:rPr lang="zh-CN" altLang="en-US" b="1" dirty="0"/>
                  <a:t>实际上内、</a:t>
                </a:r>
                <a:r>
                  <a:rPr lang="zh-CN" altLang="en-US" b="1" dirty="0" smtClean="0"/>
                  <a:t>外螺纹的</a:t>
                </a:r>
                <a:r>
                  <a:rPr lang="zh-CN" altLang="en-US" b="1" dirty="0"/>
                  <a:t>相互结合比较复杂</a:t>
                </a:r>
                <a:r>
                  <a:rPr lang="en-US" altLang="zh-CN" b="1" dirty="0"/>
                  <a:t>,</a:t>
                </a:r>
                <a:r>
                  <a:rPr lang="zh-CN" altLang="en-US" b="1" dirty="0"/>
                  <a:t>它们彼此间的真正关系还有待于进一步深入研究。</a:t>
                </a:r>
              </a:p>
            </p:txBody>
          </p:sp>
        </mc:Choice>
        <mc:Fallback xmlns="">
          <p:sp>
            <p:nvSpPr>
              <p:cNvPr id="3" name="矩形 2"/>
              <p:cNvSpPr>
                <a:spLocks noRot="1" noChangeAspect="1" noMove="1" noResize="1" noEditPoints="1" noAdjustHandles="1" noChangeArrowheads="1" noChangeShapeType="1" noTextEdit="1"/>
              </p:cNvSpPr>
              <p:nvPr/>
            </p:nvSpPr>
            <p:spPr>
              <a:xfrm>
                <a:off x="1123949" y="3588158"/>
                <a:ext cx="6819901" cy="2386038"/>
              </a:xfrm>
              <a:prstGeom prst="rect">
                <a:avLst/>
              </a:prstGeom>
              <a:blipFill rotWithShape="1">
                <a:blip r:embed="rId2"/>
                <a:stretch>
                  <a:fillRect l="-1340" r="-1430" b="-1279"/>
                </a:stretch>
              </a:blipFill>
            </p:spPr>
            <p:txBody>
              <a:bodyPr/>
              <a:lstStyle/>
              <a:p>
                <a:r>
                  <a:rPr lang="zh-CN" altLang="en-US">
                    <a:noFill/>
                  </a:rPr>
                  <a:t> </a:t>
                </a:r>
              </a:p>
            </p:txBody>
          </p:sp>
        </mc:Fallback>
      </mc:AlternateContent>
      <p:sp>
        <p:nvSpPr>
          <p:cNvPr id="4" name="矩形 3"/>
          <p:cNvSpPr/>
          <p:nvPr/>
        </p:nvSpPr>
        <p:spPr>
          <a:xfrm>
            <a:off x="1295400" y="722591"/>
            <a:ext cx="6858000" cy="2862322"/>
          </a:xfrm>
          <a:prstGeom prst="rect">
            <a:avLst/>
          </a:prstGeom>
        </p:spPr>
        <p:txBody>
          <a:bodyPr wrap="square">
            <a:spAutoFit/>
          </a:bodyPr>
          <a:lstStyle/>
          <a:p>
            <a:pPr>
              <a:lnSpc>
                <a:spcPct val="150000"/>
              </a:lnSpc>
            </a:pPr>
            <a:r>
              <a:rPr lang="zh-CN" altLang="en-US" b="1" dirty="0" smtClean="0"/>
              <a:t>         以上</a:t>
            </a:r>
            <a:r>
              <a:rPr lang="zh-CN" altLang="en-US" b="1" dirty="0"/>
              <a:t>分析说明</a:t>
            </a:r>
            <a:r>
              <a:rPr lang="en-US" altLang="zh-CN" b="1" dirty="0"/>
              <a:t>:</a:t>
            </a:r>
            <a:r>
              <a:rPr lang="zh-CN" altLang="en-US" b="1" dirty="0"/>
              <a:t>螺纹无论中径偏差、螺距偏差、还是牙侧角偏差对螺纹的旋合性和接触强度均有影响</a:t>
            </a:r>
            <a:r>
              <a:rPr lang="en-US" altLang="zh-CN" b="1" dirty="0"/>
              <a:t>,</a:t>
            </a:r>
            <a:r>
              <a:rPr lang="zh-CN" altLang="en-US" b="1" dirty="0"/>
              <a:t>而且只要存在螺距偏差或牙侧角偏差</a:t>
            </a:r>
            <a:r>
              <a:rPr lang="en-US" altLang="zh-CN" b="1" dirty="0"/>
              <a:t>,</a:t>
            </a:r>
            <a:r>
              <a:rPr lang="zh-CN" altLang="en-US" b="1" dirty="0"/>
              <a:t>对外螺纹而言</a:t>
            </a:r>
            <a:r>
              <a:rPr lang="en-US" altLang="zh-CN" b="1" dirty="0"/>
              <a:t>,</a:t>
            </a:r>
            <a:r>
              <a:rPr lang="zh-CN" altLang="en-US" b="1" dirty="0"/>
              <a:t>相当于中径增大了</a:t>
            </a:r>
            <a:r>
              <a:rPr lang="en-US" altLang="zh-CN" b="1" dirty="0"/>
              <a:t>;</a:t>
            </a:r>
            <a:r>
              <a:rPr lang="zh-CN" altLang="en-US" b="1" dirty="0"/>
              <a:t>对内螺纹而言</a:t>
            </a:r>
            <a:r>
              <a:rPr lang="en-US" altLang="zh-CN" b="1" dirty="0"/>
              <a:t>,</a:t>
            </a:r>
            <a:r>
              <a:rPr lang="zh-CN" altLang="en-US" b="1" dirty="0"/>
              <a:t>相当于中径减少了。</a:t>
            </a:r>
          </a:p>
        </p:txBody>
      </p:sp>
      <p:sp>
        <p:nvSpPr>
          <p:cNvPr id="5" name="图文框 4">
            <a:hlinkClick r:id="rId3" action="ppaction://hlinksldjump"/>
          </p:cNvPr>
          <p:cNvSpPr/>
          <p:nvPr/>
        </p:nvSpPr>
        <p:spPr bwMode="auto">
          <a:xfrm>
            <a:off x="8199277" y="6173788"/>
            <a:ext cx="1317946" cy="473075"/>
          </a:xfrm>
          <a:prstGeom prst="fram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defPPr>
              <a:defRPr lang="en-US"/>
            </a:defPPr>
            <a:lvl1pPr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1pPr>
            <a:lvl2pPr marL="478865"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2pPr>
            <a:lvl3pPr marL="957730"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3pPr>
            <a:lvl4pPr marL="1436595"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4pPr>
            <a:lvl5pPr marL="1915459"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5pPr>
            <a:lvl6pPr marL="2394324" algn="l" defTabSz="957730" rtl="0" eaLnBrk="1" latinLnBrk="0" hangingPunct="1">
              <a:defRPr kumimoji="1" sz="2500" kern="1200">
                <a:solidFill>
                  <a:schemeClr val="tx1"/>
                </a:solidFill>
                <a:latin typeface="Times New Roman" pitchFamily="18" charset="0"/>
                <a:ea typeface="宋体" pitchFamily="2" charset="-122"/>
                <a:cs typeface="+mn-cs"/>
              </a:defRPr>
            </a:lvl6pPr>
            <a:lvl7pPr marL="2873189" algn="l" defTabSz="957730" rtl="0" eaLnBrk="1" latinLnBrk="0" hangingPunct="1">
              <a:defRPr kumimoji="1" sz="2500" kern="1200">
                <a:solidFill>
                  <a:schemeClr val="tx1"/>
                </a:solidFill>
                <a:latin typeface="Times New Roman" pitchFamily="18" charset="0"/>
                <a:ea typeface="宋体" pitchFamily="2" charset="-122"/>
                <a:cs typeface="+mn-cs"/>
              </a:defRPr>
            </a:lvl7pPr>
            <a:lvl8pPr marL="3352055" algn="l" defTabSz="957730" rtl="0" eaLnBrk="1" latinLnBrk="0" hangingPunct="1">
              <a:defRPr kumimoji="1" sz="2500" kern="1200">
                <a:solidFill>
                  <a:schemeClr val="tx1"/>
                </a:solidFill>
                <a:latin typeface="Times New Roman" pitchFamily="18" charset="0"/>
                <a:ea typeface="宋体" pitchFamily="2" charset="-122"/>
                <a:cs typeface="+mn-cs"/>
              </a:defRPr>
            </a:lvl8pPr>
            <a:lvl9pPr marL="3830920" algn="l" defTabSz="957730" rtl="0" eaLnBrk="1" latinLnBrk="0" hangingPunct="1">
              <a:defRPr kumimoji="1" sz="2500" kern="1200">
                <a:solidFill>
                  <a:schemeClr val="tx1"/>
                </a:solidFill>
                <a:latin typeface="Times New Roman" pitchFamily="18" charset="0"/>
                <a:ea typeface="宋体" pitchFamily="2" charset="-122"/>
                <a:cs typeface="+mn-cs"/>
              </a:defRPr>
            </a:lvl9p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1800" b="1" i="0" u="none" strike="noStrike" cap="none" normalizeH="0" baseline="0" dirty="0" smtClean="0">
                <a:ln>
                  <a:noFill/>
                </a:ln>
                <a:solidFill>
                  <a:schemeClr val="tx1"/>
                </a:solidFill>
                <a:effectLst/>
                <a:latin typeface="方正舒体" pitchFamily="2" charset="-122"/>
                <a:ea typeface="方正舒体" pitchFamily="2" charset="-122"/>
              </a:rPr>
              <a:t>返回目录</a:t>
            </a:r>
          </a:p>
        </p:txBody>
      </p:sp>
    </p:spTree>
    <p:extLst>
      <p:ext uri="{BB962C8B-B14F-4D97-AF65-F5344CB8AC3E}">
        <p14:creationId xmlns:p14="http://schemas.microsoft.com/office/powerpoint/2010/main" val="157111485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灯片编号占位符 5"/>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2DF92E7F-818D-4862-8B63-C5C6B16676DD}" type="slidenum">
              <a:rPr kumimoji="0" lang="zh-CN" altLang="en-US" sz="2200" smtClean="0">
                <a:solidFill>
                  <a:srgbClr val="0000FF"/>
                </a:solidFill>
              </a:rPr>
              <a:pPr eaLnBrk="1" hangingPunct="1"/>
              <a:t>2</a:t>
            </a:fld>
            <a:endParaRPr kumimoji="0" lang="en-US" altLang="zh-CN" sz="2200" smtClean="0">
              <a:solidFill>
                <a:srgbClr val="0000FF"/>
              </a:solidFill>
            </a:endParaRPr>
          </a:p>
        </p:txBody>
      </p:sp>
      <p:sp>
        <p:nvSpPr>
          <p:cNvPr id="3075" name="Text Box 4">
            <a:hlinkClick r:id="rId3" action="ppaction://hlinksldjump"/>
          </p:cNvPr>
          <p:cNvSpPr txBox="1">
            <a:spLocks noChangeArrowheads="1"/>
          </p:cNvSpPr>
          <p:nvPr/>
        </p:nvSpPr>
        <p:spPr bwMode="auto">
          <a:xfrm>
            <a:off x="1271140" y="4243631"/>
            <a:ext cx="7076197" cy="413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000" b="1" dirty="0">
                <a:solidFill>
                  <a:schemeClr val="accent1">
                    <a:lumMod val="75000"/>
                  </a:schemeClr>
                </a:solidFill>
              </a:rPr>
              <a:t>本章</a:t>
            </a:r>
            <a:r>
              <a:rPr lang="zh-CN" altLang="en-US" sz="2000" b="1" dirty="0" smtClean="0">
                <a:solidFill>
                  <a:schemeClr val="accent1">
                    <a:lumMod val="75000"/>
                  </a:schemeClr>
                </a:solidFill>
              </a:rPr>
              <a:t>重点</a:t>
            </a:r>
            <a:r>
              <a:rPr lang="en-US" altLang="zh-CN" sz="2000" b="1" dirty="0" smtClean="0">
                <a:solidFill>
                  <a:schemeClr val="accent1">
                    <a:lumMod val="75000"/>
                  </a:schemeClr>
                </a:solidFill>
              </a:rPr>
              <a:t>---------------------------------------------</a:t>
            </a:r>
            <a:r>
              <a:rPr lang="zh-CN" altLang="en-US" sz="2000" b="1" dirty="0" smtClean="0">
                <a:solidFill>
                  <a:schemeClr val="accent1">
                    <a:lumMod val="75000"/>
                  </a:schemeClr>
                </a:solidFill>
              </a:rPr>
              <a:t>--</a:t>
            </a:r>
            <a:r>
              <a:rPr lang="en-US" altLang="zh-CN" sz="2000" b="1" dirty="0" smtClean="0">
                <a:solidFill>
                  <a:schemeClr val="accent1">
                    <a:lumMod val="75000"/>
                  </a:schemeClr>
                </a:solidFill>
              </a:rPr>
              <a:t>-----------(54)</a:t>
            </a:r>
            <a:endParaRPr lang="en-US" altLang="zh-CN" sz="2000" b="1" dirty="0">
              <a:solidFill>
                <a:schemeClr val="accent1">
                  <a:lumMod val="75000"/>
                </a:schemeClr>
              </a:solidFill>
            </a:endParaRPr>
          </a:p>
        </p:txBody>
      </p:sp>
      <p:sp>
        <p:nvSpPr>
          <p:cNvPr id="3076" name="Text Box 5">
            <a:hlinkClick r:id="rId4" action="ppaction://hlinksldjump"/>
          </p:cNvPr>
          <p:cNvSpPr txBox="1">
            <a:spLocks noChangeArrowheads="1"/>
          </p:cNvSpPr>
          <p:nvPr/>
        </p:nvSpPr>
        <p:spPr bwMode="auto">
          <a:xfrm>
            <a:off x="1285993" y="5516423"/>
            <a:ext cx="7096880" cy="413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000" b="1" dirty="0">
                <a:solidFill>
                  <a:schemeClr val="accent1">
                    <a:lumMod val="75000"/>
                  </a:schemeClr>
                </a:solidFill>
              </a:rPr>
              <a:t>应  用  数  值  表</a:t>
            </a:r>
            <a:r>
              <a:rPr lang="zh-CN" altLang="en-US" sz="2000" b="1" dirty="0" smtClean="0">
                <a:solidFill>
                  <a:schemeClr val="accent1">
                    <a:lumMod val="75000"/>
                  </a:schemeClr>
                </a:solidFill>
              </a:rPr>
              <a:t>------------------------------</a:t>
            </a:r>
            <a:r>
              <a:rPr lang="en-US" altLang="zh-CN" sz="2000" b="1" dirty="0" smtClean="0">
                <a:solidFill>
                  <a:schemeClr val="accent1">
                    <a:lumMod val="75000"/>
                  </a:schemeClr>
                </a:solidFill>
              </a:rPr>
              <a:t>-------------------</a:t>
            </a:r>
            <a:r>
              <a:rPr lang="en-US" altLang="zh-CN" sz="2000" b="1" dirty="0" smtClean="0">
                <a:solidFill>
                  <a:schemeClr val="accent1">
                    <a:lumMod val="75000"/>
                  </a:schemeClr>
                </a:solidFill>
                <a:hlinkClick r:id="rId4" action="ppaction://hlinksldjump"/>
              </a:rPr>
              <a:t>-</a:t>
            </a:r>
            <a:r>
              <a:rPr lang="en-US" altLang="zh-CN" sz="2000" b="1" dirty="0" smtClean="0">
                <a:solidFill>
                  <a:schemeClr val="accent1">
                    <a:lumMod val="75000"/>
                  </a:schemeClr>
                </a:solidFill>
              </a:rPr>
              <a:t>(58)</a:t>
            </a:r>
            <a:endParaRPr lang="en-US" altLang="zh-CN" sz="2000" dirty="0">
              <a:solidFill>
                <a:schemeClr val="accent1">
                  <a:lumMod val="75000"/>
                </a:schemeClr>
              </a:solidFill>
            </a:endParaRPr>
          </a:p>
        </p:txBody>
      </p:sp>
      <p:sp>
        <p:nvSpPr>
          <p:cNvPr id="3078" name="Text Box 7">
            <a:hlinkClick r:id="rId5" action="ppaction://hlinksldjump"/>
          </p:cNvPr>
          <p:cNvSpPr txBox="1">
            <a:spLocks noChangeArrowheads="1"/>
          </p:cNvSpPr>
          <p:nvPr/>
        </p:nvSpPr>
        <p:spPr bwMode="auto">
          <a:xfrm>
            <a:off x="1286380" y="4611592"/>
            <a:ext cx="7011800" cy="413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000" b="1" dirty="0">
                <a:solidFill>
                  <a:schemeClr val="accent1">
                    <a:lumMod val="75000"/>
                  </a:schemeClr>
                </a:solidFill>
              </a:rPr>
              <a:t>课  堂  练  习</a:t>
            </a:r>
            <a:r>
              <a:rPr lang="zh-CN" altLang="en-US" sz="2000" b="1" dirty="0" smtClean="0">
                <a:solidFill>
                  <a:schemeClr val="accent1">
                    <a:lumMod val="75000"/>
                  </a:schemeClr>
                </a:solidFill>
              </a:rPr>
              <a:t>--------------------------------------</a:t>
            </a:r>
            <a:r>
              <a:rPr lang="en-US" altLang="zh-CN" sz="2000" b="1" dirty="0" smtClean="0">
                <a:solidFill>
                  <a:schemeClr val="accent1">
                    <a:lumMod val="75000"/>
                  </a:schemeClr>
                </a:solidFill>
              </a:rPr>
              <a:t>---------------(55)</a:t>
            </a:r>
            <a:endParaRPr lang="en-US" altLang="zh-CN" sz="2000" b="1" dirty="0">
              <a:solidFill>
                <a:schemeClr val="accent1">
                  <a:lumMod val="75000"/>
                </a:schemeClr>
              </a:solidFill>
            </a:endParaRPr>
          </a:p>
        </p:txBody>
      </p:sp>
      <p:sp>
        <p:nvSpPr>
          <p:cNvPr id="3079" name="Text Box 8">
            <a:hlinkClick r:id="rId6" action="ppaction://hlinksldjump"/>
          </p:cNvPr>
          <p:cNvSpPr txBox="1">
            <a:spLocks noChangeArrowheads="1"/>
          </p:cNvSpPr>
          <p:nvPr/>
        </p:nvSpPr>
        <p:spPr bwMode="auto">
          <a:xfrm>
            <a:off x="1362671" y="1894702"/>
            <a:ext cx="624970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000" b="1" dirty="0"/>
              <a:t>9.3.5  </a:t>
            </a:r>
            <a:r>
              <a:rPr lang="zh-CN" altLang="en-US" sz="2000" b="1" dirty="0"/>
              <a:t>螺纹公差与配合的选用</a:t>
            </a:r>
            <a:r>
              <a:rPr lang="en-US" altLang="zh-CN" sz="2000" b="1" dirty="0" smtClean="0"/>
              <a:t>--------------------</a:t>
            </a:r>
            <a:r>
              <a:rPr lang="zh-CN" altLang="en-US" sz="2000" b="1" dirty="0"/>
              <a:t>（</a:t>
            </a:r>
            <a:r>
              <a:rPr lang="en-US" altLang="zh-CN" sz="2000" b="1" dirty="0" smtClean="0"/>
              <a:t>34</a:t>
            </a:r>
            <a:r>
              <a:rPr lang="zh-CN" altLang="en-US" sz="2000" b="1" dirty="0" smtClean="0"/>
              <a:t>）</a:t>
            </a:r>
            <a:endParaRPr lang="zh-CN" altLang="en-US" sz="2000" b="1" dirty="0"/>
          </a:p>
        </p:txBody>
      </p:sp>
      <p:sp>
        <p:nvSpPr>
          <p:cNvPr id="94217" name="Text Box 9">
            <a:hlinkClick r:id="rId7" action="ppaction://hlinksldjump"/>
          </p:cNvPr>
          <p:cNvSpPr txBox="1">
            <a:spLocks noChangeArrowheads="1"/>
          </p:cNvSpPr>
          <p:nvPr/>
        </p:nvSpPr>
        <p:spPr bwMode="auto">
          <a:xfrm>
            <a:off x="1312356" y="2298602"/>
            <a:ext cx="6391465" cy="413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000" b="1" dirty="0"/>
              <a:t>9.3.</a:t>
            </a:r>
            <a:r>
              <a:rPr lang="en-US" altLang="zh-CN" sz="2000" b="1" dirty="0"/>
              <a:t>6  </a:t>
            </a:r>
            <a:r>
              <a:rPr lang="zh-CN" altLang="en-US" sz="2000" b="1" dirty="0"/>
              <a:t>普通螺纹的标注</a:t>
            </a:r>
            <a:r>
              <a:rPr lang="en-US" altLang="zh-CN" sz="2000" b="1" dirty="0" smtClean="0"/>
              <a:t>--------------------------------(37)</a:t>
            </a:r>
            <a:endParaRPr lang="en-US" altLang="zh-CN" sz="2000" b="1" dirty="0"/>
          </a:p>
        </p:txBody>
      </p:sp>
      <p:sp>
        <p:nvSpPr>
          <p:cNvPr id="3081" name="Text Box 10">
            <a:hlinkClick r:id="rId8" action="ppaction://hlinksldjump"/>
          </p:cNvPr>
          <p:cNvSpPr txBox="1">
            <a:spLocks noChangeArrowheads="1"/>
          </p:cNvSpPr>
          <p:nvPr/>
        </p:nvSpPr>
        <p:spPr bwMode="auto">
          <a:xfrm>
            <a:off x="1339873" y="2683683"/>
            <a:ext cx="636394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000" b="1" dirty="0"/>
              <a:t>9.3.7  </a:t>
            </a:r>
            <a:r>
              <a:rPr lang="zh-CN" altLang="en-US" sz="2000" b="1" dirty="0"/>
              <a:t>例   题</a:t>
            </a:r>
            <a:r>
              <a:rPr lang="en-US" altLang="zh-CN" sz="2000" b="1" dirty="0" smtClean="0"/>
              <a:t>-------------------------------------------</a:t>
            </a:r>
            <a:r>
              <a:rPr lang="zh-CN" altLang="en-US" sz="2000" b="1" dirty="0"/>
              <a:t>（</a:t>
            </a:r>
            <a:r>
              <a:rPr lang="en-US" altLang="zh-CN" sz="2000" b="1" dirty="0" smtClean="0"/>
              <a:t>42</a:t>
            </a:r>
            <a:r>
              <a:rPr lang="zh-CN" altLang="en-US" sz="2000" b="1" dirty="0" smtClean="0"/>
              <a:t>）</a:t>
            </a:r>
            <a:endParaRPr lang="zh-CN" altLang="en-US" sz="2000" b="1" dirty="0"/>
          </a:p>
        </p:txBody>
      </p:sp>
      <p:sp>
        <p:nvSpPr>
          <p:cNvPr id="94219" name="Text Box 11">
            <a:hlinkClick r:id="rId9" action="ppaction://hlinksldjump"/>
          </p:cNvPr>
          <p:cNvSpPr txBox="1">
            <a:spLocks noChangeArrowheads="1"/>
          </p:cNvSpPr>
          <p:nvPr/>
        </p:nvSpPr>
        <p:spPr bwMode="auto">
          <a:xfrm>
            <a:off x="1342110" y="3067182"/>
            <a:ext cx="685129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000" b="1" dirty="0">
                <a:solidFill>
                  <a:schemeClr val="accent1">
                    <a:lumMod val="75000"/>
                  </a:schemeClr>
                </a:solidFill>
              </a:rPr>
              <a:t>9.4  </a:t>
            </a:r>
            <a:r>
              <a:rPr lang="zh-CN" altLang="en-US" sz="2000" b="1" dirty="0">
                <a:solidFill>
                  <a:schemeClr val="accent1">
                    <a:lumMod val="75000"/>
                  </a:schemeClr>
                </a:solidFill>
              </a:rPr>
              <a:t>普通螺纹精度检测</a:t>
            </a:r>
            <a:r>
              <a:rPr lang="en-US" altLang="zh-CN" sz="2000" b="1" dirty="0" smtClean="0">
                <a:solidFill>
                  <a:schemeClr val="accent1">
                    <a:lumMod val="75000"/>
                  </a:schemeClr>
                </a:solidFill>
              </a:rPr>
              <a:t>---------------------------------------(49)</a:t>
            </a:r>
            <a:endParaRPr lang="en-US" altLang="zh-CN" sz="2000" b="1" dirty="0">
              <a:solidFill>
                <a:schemeClr val="accent1">
                  <a:lumMod val="75000"/>
                </a:schemeClr>
              </a:solidFill>
            </a:endParaRPr>
          </a:p>
        </p:txBody>
      </p:sp>
      <p:sp>
        <p:nvSpPr>
          <p:cNvPr id="94220" name="Text Box 12">
            <a:hlinkClick r:id="rId9" action="ppaction://hlinksldjump"/>
          </p:cNvPr>
          <p:cNvSpPr txBox="1">
            <a:spLocks noChangeArrowheads="1"/>
          </p:cNvSpPr>
          <p:nvPr/>
        </p:nvSpPr>
        <p:spPr bwMode="auto">
          <a:xfrm>
            <a:off x="1323376" y="3480904"/>
            <a:ext cx="62604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000" b="1" dirty="0"/>
              <a:t>9.4.1 </a:t>
            </a:r>
            <a:r>
              <a:rPr lang="zh-CN" altLang="en-US" sz="2000" b="1" dirty="0"/>
              <a:t>单项测量</a:t>
            </a:r>
            <a:r>
              <a:rPr lang="en-US" altLang="zh-CN" sz="2000" b="1" dirty="0" smtClean="0"/>
              <a:t>-------------------------------------------(49)</a:t>
            </a:r>
            <a:endParaRPr lang="en-US" altLang="zh-CN" sz="2000" b="1" dirty="0"/>
          </a:p>
        </p:txBody>
      </p:sp>
      <p:sp>
        <p:nvSpPr>
          <p:cNvPr id="94221" name="Text Box 13">
            <a:hlinkClick r:id="rId10" action="ppaction://hlinksldjump"/>
          </p:cNvPr>
          <p:cNvSpPr txBox="1">
            <a:spLocks noChangeArrowheads="1"/>
          </p:cNvSpPr>
          <p:nvPr/>
        </p:nvSpPr>
        <p:spPr bwMode="auto">
          <a:xfrm>
            <a:off x="1343450" y="3854805"/>
            <a:ext cx="62689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000" b="1" dirty="0"/>
              <a:t>9.4.2 </a:t>
            </a:r>
            <a:r>
              <a:rPr lang="zh-CN" altLang="en-US" sz="2000" b="1" dirty="0"/>
              <a:t>螺纹综合检验</a:t>
            </a:r>
            <a:r>
              <a:rPr lang="en-US" altLang="zh-CN" sz="2000" b="1" dirty="0" smtClean="0"/>
              <a:t>-------------------------------------(51)</a:t>
            </a:r>
            <a:endParaRPr lang="en-US" altLang="zh-CN" sz="2000" b="1" dirty="0"/>
          </a:p>
        </p:txBody>
      </p:sp>
      <p:sp>
        <p:nvSpPr>
          <p:cNvPr id="13" name="Text Box 1051">
            <a:hlinkClick r:id="rId11" action="ppaction://hlinksldjump"/>
          </p:cNvPr>
          <p:cNvSpPr txBox="1">
            <a:spLocks noChangeArrowheads="1"/>
          </p:cNvSpPr>
          <p:nvPr/>
        </p:nvSpPr>
        <p:spPr bwMode="auto">
          <a:xfrm>
            <a:off x="1339873" y="1121897"/>
            <a:ext cx="759951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000" b="1" dirty="0"/>
              <a:t>9.3.3  </a:t>
            </a:r>
            <a:r>
              <a:rPr lang="zh-CN" altLang="en-US" sz="2000" b="1" dirty="0"/>
              <a:t>螺纹的旋合长度与公差精度等级</a:t>
            </a:r>
            <a:r>
              <a:rPr lang="en-US" altLang="zh-CN" sz="2000" b="1" dirty="0" smtClean="0"/>
              <a:t>----------------</a:t>
            </a:r>
            <a:r>
              <a:rPr lang="zh-CN" altLang="en-US" sz="2000" b="1" dirty="0" smtClean="0"/>
              <a:t>（</a:t>
            </a:r>
            <a:r>
              <a:rPr lang="en-US" altLang="zh-CN" sz="2000" b="1" dirty="0" smtClean="0"/>
              <a:t>31</a:t>
            </a:r>
            <a:r>
              <a:rPr lang="zh-CN" altLang="en-US" sz="2000" b="1" dirty="0" smtClean="0"/>
              <a:t>）</a:t>
            </a:r>
            <a:endParaRPr lang="zh-CN" altLang="en-US" sz="2000" b="1" dirty="0"/>
          </a:p>
        </p:txBody>
      </p:sp>
      <p:sp>
        <p:nvSpPr>
          <p:cNvPr id="14" name="Text Box 1052">
            <a:hlinkClick r:id="rId12" action="ppaction://hlinksldjump"/>
          </p:cNvPr>
          <p:cNvSpPr txBox="1">
            <a:spLocks noChangeArrowheads="1"/>
          </p:cNvSpPr>
          <p:nvPr/>
        </p:nvSpPr>
        <p:spPr bwMode="auto">
          <a:xfrm>
            <a:off x="1357760" y="1499479"/>
            <a:ext cx="78007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000" b="1" dirty="0"/>
              <a:t>9.3.4  </a:t>
            </a:r>
            <a:r>
              <a:rPr lang="zh-CN" altLang="en-US" sz="2000" b="1" dirty="0"/>
              <a:t>保证配合性质的其他技术要求</a:t>
            </a:r>
            <a:r>
              <a:rPr lang="en-US" altLang="zh-CN" sz="2000" b="1" dirty="0" smtClean="0"/>
              <a:t>-------------------</a:t>
            </a:r>
            <a:r>
              <a:rPr lang="zh-CN" altLang="en-US" sz="2000" b="1" dirty="0"/>
              <a:t>（</a:t>
            </a:r>
            <a:r>
              <a:rPr lang="en-US" altLang="zh-CN" sz="2000" b="1" dirty="0" smtClean="0"/>
              <a:t>33</a:t>
            </a:r>
            <a:r>
              <a:rPr lang="zh-CN" altLang="en-US" sz="2000" b="1" dirty="0" smtClean="0"/>
              <a:t>）</a:t>
            </a:r>
            <a:endParaRPr lang="zh-CN" altLang="en-US" sz="2000" b="1" dirty="0"/>
          </a:p>
        </p:txBody>
      </p:sp>
      <p:sp>
        <p:nvSpPr>
          <p:cNvPr id="15" name="Text Box 7">
            <a:hlinkClick r:id="rId13" action="ppaction://hlinksldjump"/>
          </p:cNvPr>
          <p:cNvSpPr txBox="1">
            <a:spLocks noChangeArrowheads="1"/>
          </p:cNvSpPr>
          <p:nvPr/>
        </p:nvSpPr>
        <p:spPr bwMode="auto">
          <a:xfrm>
            <a:off x="1257418" y="5055509"/>
            <a:ext cx="7011800" cy="413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000" b="1" dirty="0" smtClean="0">
                <a:solidFill>
                  <a:schemeClr val="accent1">
                    <a:lumMod val="75000"/>
                  </a:schemeClr>
                </a:solidFill>
              </a:rPr>
              <a:t>习    题   九----------------------------</a:t>
            </a:r>
            <a:r>
              <a:rPr lang="en-US" altLang="zh-CN" sz="2000" b="1" dirty="0" smtClean="0">
                <a:solidFill>
                  <a:schemeClr val="accent1">
                    <a:lumMod val="75000"/>
                  </a:schemeClr>
                </a:solidFill>
              </a:rPr>
              <a:t>----</a:t>
            </a:r>
            <a:r>
              <a:rPr lang="zh-CN" altLang="en-US" sz="2000" b="1" dirty="0" smtClean="0">
                <a:solidFill>
                  <a:schemeClr val="accent1">
                    <a:lumMod val="75000"/>
                  </a:schemeClr>
                </a:solidFill>
              </a:rPr>
              <a:t>----------</a:t>
            </a:r>
            <a:r>
              <a:rPr lang="en-US" altLang="zh-CN" sz="2000" b="1" dirty="0" smtClean="0">
                <a:solidFill>
                  <a:schemeClr val="accent1">
                    <a:lumMod val="75000"/>
                  </a:schemeClr>
                </a:solidFill>
              </a:rPr>
              <a:t>---------------(56)</a:t>
            </a:r>
            <a:endParaRPr lang="en-US" altLang="zh-CN" sz="2000" b="1" dirty="0">
              <a:solidFill>
                <a:schemeClr val="accent1">
                  <a:lumMod val="75000"/>
                </a:schemeClr>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079"/>
                                        </p:tgtEl>
                                        <p:attrNameLst>
                                          <p:attrName>style.visibility</p:attrName>
                                        </p:attrNameLst>
                                      </p:cBhvr>
                                      <p:to>
                                        <p:strVal val="visible"/>
                                      </p:to>
                                    </p:set>
                                    <p:animEffect transition="in" filter="wipe(left)">
                                      <p:cBhvr>
                                        <p:cTn id="17" dur="500"/>
                                        <p:tgtEl>
                                          <p:spTgt spid="307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4217"/>
                                        </p:tgtEl>
                                        <p:attrNameLst>
                                          <p:attrName>style.visibility</p:attrName>
                                        </p:attrNameLst>
                                      </p:cBhvr>
                                      <p:to>
                                        <p:strVal val="visible"/>
                                      </p:to>
                                    </p:set>
                                    <p:animEffect transition="in" filter="wipe(left)">
                                      <p:cBhvr>
                                        <p:cTn id="22" dur="500"/>
                                        <p:tgtEl>
                                          <p:spTgt spid="9421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081"/>
                                        </p:tgtEl>
                                        <p:attrNameLst>
                                          <p:attrName>style.visibility</p:attrName>
                                        </p:attrNameLst>
                                      </p:cBhvr>
                                      <p:to>
                                        <p:strVal val="visible"/>
                                      </p:to>
                                    </p:set>
                                    <p:animEffect transition="in" filter="wipe(left)">
                                      <p:cBhvr>
                                        <p:cTn id="27" dur="500"/>
                                        <p:tgtEl>
                                          <p:spTgt spid="308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94219"/>
                                        </p:tgtEl>
                                        <p:attrNameLst>
                                          <p:attrName>style.visibility</p:attrName>
                                        </p:attrNameLst>
                                      </p:cBhvr>
                                      <p:to>
                                        <p:strVal val="visible"/>
                                      </p:to>
                                    </p:set>
                                    <p:animEffect transition="in" filter="wipe(left)">
                                      <p:cBhvr>
                                        <p:cTn id="32" dur="500"/>
                                        <p:tgtEl>
                                          <p:spTgt spid="9421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94220"/>
                                        </p:tgtEl>
                                        <p:attrNameLst>
                                          <p:attrName>style.visibility</p:attrName>
                                        </p:attrNameLst>
                                      </p:cBhvr>
                                      <p:to>
                                        <p:strVal val="visible"/>
                                      </p:to>
                                    </p:set>
                                    <p:animEffect transition="in" filter="wipe(left)">
                                      <p:cBhvr>
                                        <p:cTn id="37" dur="500"/>
                                        <p:tgtEl>
                                          <p:spTgt spid="9422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94221"/>
                                        </p:tgtEl>
                                        <p:attrNameLst>
                                          <p:attrName>style.visibility</p:attrName>
                                        </p:attrNameLst>
                                      </p:cBhvr>
                                      <p:to>
                                        <p:strVal val="visible"/>
                                      </p:to>
                                    </p:set>
                                    <p:animEffect transition="in" filter="wipe(left)">
                                      <p:cBhvr>
                                        <p:cTn id="42" dur="500"/>
                                        <p:tgtEl>
                                          <p:spTgt spid="9422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3075"/>
                                        </p:tgtEl>
                                        <p:attrNameLst>
                                          <p:attrName>style.visibility</p:attrName>
                                        </p:attrNameLst>
                                      </p:cBhvr>
                                      <p:to>
                                        <p:strVal val="visible"/>
                                      </p:to>
                                    </p:set>
                                    <p:animEffect transition="in" filter="wipe(left)">
                                      <p:cBhvr>
                                        <p:cTn id="47" dur="500"/>
                                        <p:tgtEl>
                                          <p:spTgt spid="3075"/>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3078"/>
                                        </p:tgtEl>
                                        <p:attrNameLst>
                                          <p:attrName>style.visibility</p:attrName>
                                        </p:attrNameLst>
                                      </p:cBhvr>
                                      <p:to>
                                        <p:strVal val="visible"/>
                                      </p:to>
                                    </p:set>
                                    <p:animEffect transition="in" filter="wipe(left)">
                                      <p:cBhvr>
                                        <p:cTn id="52" dur="500"/>
                                        <p:tgtEl>
                                          <p:spTgt spid="3078"/>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wipe(left)">
                                      <p:cBhvr>
                                        <p:cTn id="57" dur="500"/>
                                        <p:tgtEl>
                                          <p:spTgt spid="15"/>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3076"/>
                                        </p:tgtEl>
                                        <p:attrNameLst>
                                          <p:attrName>style.visibility</p:attrName>
                                        </p:attrNameLst>
                                      </p:cBhvr>
                                      <p:to>
                                        <p:strVal val="visible"/>
                                      </p:to>
                                    </p:set>
                                    <p:animEffect transition="in" filter="wipe(left)">
                                      <p:cBhvr>
                                        <p:cTn id="62" dur="5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p:bldP spid="3076" grpId="0"/>
      <p:bldP spid="3078" grpId="0"/>
      <p:bldP spid="3079" grpId="0"/>
      <p:bldP spid="94217" grpId="0"/>
      <p:bldP spid="3081" grpId="0"/>
      <p:bldP spid="94219" grpId="0"/>
      <p:bldP spid="94220" grpId="0"/>
      <p:bldP spid="94221" grpId="0"/>
      <p:bldP spid="13" grpId="0"/>
      <p:bldP spid="14"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B5D5BCF-EA54-4BD9-B0C7-F7218CDB65CD}" type="slidenum">
              <a:rPr lang="zh-CN" altLang="en-US" smtClean="0"/>
              <a:pPr>
                <a:defRPr/>
              </a:pPr>
              <a:t>20</a:t>
            </a:fld>
            <a:endParaRPr lang="en-US" altLang="zh-CN"/>
          </a:p>
        </p:txBody>
      </p:sp>
      <p:sp>
        <p:nvSpPr>
          <p:cNvPr id="3" name="Text Box 2"/>
          <p:cNvSpPr txBox="1">
            <a:spLocks noChangeArrowheads="1"/>
          </p:cNvSpPr>
          <p:nvPr/>
        </p:nvSpPr>
        <p:spPr bwMode="auto">
          <a:xfrm>
            <a:off x="1484574" y="460878"/>
            <a:ext cx="5112123"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9.2.4  </a:t>
            </a:r>
            <a:r>
              <a:rPr lang="zh-CN" altLang="en-US" b="1" dirty="0">
                <a:latin typeface="宋体" pitchFamily="2" charset="-122"/>
              </a:rPr>
              <a:t>作用中径和中径的合格条件 </a:t>
            </a:r>
          </a:p>
        </p:txBody>
      </p:sp>
      <p:sp>
        <p:nvSpPr>
          <p:cNvPr id="5" name="Text Box 64"/>
          <p:cNvSpPr txBox="1">
            <a:spLocks noChangeArrowheads="1"/>
          </p:cNvSpPr>
          <p:nvPr/>
        </p:nvSpPr>
        <p:spPr bwMode="auto">
          <a:xfrm>
            <a:off x="1512832" y="852990"/>
            <a:ext cx="4690121"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1. 作用中径与中径（</a:t>
            </a:r>
            <a:r>
              <a:rPr lang="zh-CN" altLang="en-US" b="1" dirty="0">
                <a:solidFill>
                  <a:srgbClr val="FF0000"/>
                </a:solidFill>
              </a:rPr>
              <a:t>综合</a:t>
            </a:r>
            <a:r>
              <a:rPr lang="zh-CN" altLang="en-US" b="1" dirty="0"/>
              <a:t>）公差</a:t>
            </a:r>
          </a:p>
        </p:txBody>
      </p:sp>
      <mc:AlternateContent xmlns:mc="http://schemas.openxmlformats.org/markup-compatibility/2006" xmlns:a14="http://schemas.microsoft.com/office/drawing/2010/main">
        <mc:Choice Requires="a14">
          <p:sp>
            <p:nvSpPr>
              <p:cNvPr id="12" name="矩形 11"/>
              <p:cNvSpPr/>
              <p:nvPr/>
            </p:nvSpPr>
            <p:spPr>
              <a:xfrm>
                <a:off x="886460" y="1255493"/>
                <a:ext cx="7314566" cy="3098797"/>
              </a:xfrm>
              <a:prstGeom prst="rect">
                <a:avLst/>
              </a:prstGeom>
            </p:spPr>
            <p:txBody>
              <a:bodyPr wrap="square">
                <a:spAutoFit/>
              </a:bodyPr>
              <a:lstStyle/>
              <a:p>
                <a:r>
                  <a:rPr lang="zh-CN" altLang="en-US" b="1" dirty="0" smtClean="0"/>
                  <a:t>        实际</a:t>
                </a:r>
                <a:r>
                  <a:rPr lang="zh-CN" altLang="en-US" b="1" dirty="0"/>
                  <a:t>生产中</a:t>
                </a:r>
                <a:r>
                  <a:rPr lang="en-US" altLang="zh-CN" b="1" dirty="0"/>
                  <a:t>,</a:t>
                </a:r>
                <a:r>
                  <a:rPr lang="zh-CN" altLang="en-US" b="1" dirty="0"/>
                  <a:t>螺纹的中径偏差、螺距偏差、牙侧角偏差同时存在。按理应对它们</a:t>
                </a:r>
                <a:r>
                  <a:rPr lang="zh-CN" altLang="en-US" b="1" dirty="0" smtClean="0"/>
                  <a:t>分别进行</a:t>
                </a:r>
                <a:r>
                  <a:rPr lang="zh-CN" altLang="en-US" b="1" dirty="0"/>
                  <a:t>单项检验</a:t>
                </a:r>
                <a:r>
                  <a:rPr lang="en-US" altLang="zh-CN" b="1" dirty="0"/>
                  <a:t>,</a:t>
                </a:r>
                <a:r>
                  <a:rPr lang="zh-CN" altLang="en-US" b="1" dirty="0"/>
                  <a:t>但测量起来很困难</a:t>
                </a:r>
                <a:r>
                  <a:rPr lang="en-US" altLang="zh-CN" b="1" dirty="0"/>
                  <a:t>,</a:t>
                </a:r>
                <a:r>
                  <a:rPr lang="zh-CN" altLang="en-US" b="1" dirty="0"/>
                  <a:t>也很费时。既然如前面所述</a:t>
                </a:r>
                <a:r>
                  <a:rPr lang="en-US" altLang="zh-CN" b="1" dirty="0"/>
                  <a:t>,</a:t>
                </a:r>
                <a:r>
                  <a:rPr lang="zh-CN" altLang="en-US" b="1" dirty="0"/>
                  <a:t>当外螺纹存在</a:t>
                </a:r>
                <a:r>
                  <a:rPr lang="zh-CN" altLang="en-US" b="1" dirty="0" smtClean="0"/>
                  <a:t>螺距偏差和</a:t>
                </a:r>
                <a:r>
                  <a:rPr lang="zh-CN" altLang="en-US" b="1" dirty="0"/>
                  <a:t>牙侧角偏差时</a:t>
                </a:r>
                <a:r>
                  <a:rPr lang="en-US" altLang="zh-CN" b="1" dirty="0"/>
                  <a:t>,</a:t>
                </a:r>
                <a:r>
                  <a:rPr lang="zh-CN" altLang="en-US" b="1" dirty="0"/>
                  <a:t>起作用的中径比实际中径要</a:t>
                </a:r>
                <a:r>
                  <a:rPr lang="zh-CN" altLang="en-US" b="1" dirty="0" smtClean="0"/>
                  <a:t>增大</a:t>
                </a:r>
                <a14:m>
                  <m:oMath xmlns:m="http://schemas.openxmlformats.org/officeDocument/2006/math">
                    <m:sSub>
                      <m:sSubPr>
                        <m:ctrlPr>
                          <a:rPr lang="en-US" altLang="zh-CN" b="1" i="1">
                            <a:solidFill>
                              <a:srgbClr val="FF0000"/>
                            </a:solidFill>
                            <a:latin typeface="Cambria Math"/>
                          </a:rPr>
                        </m:ctrlPr>
                      </m:sSubPr>
                      <m:e>
                        <m:r>
                          <a:rPr lang="en-US" altLang="zh-CN" b="1" i="1">
                            <a:solidFill>
                              <a:srgbClr val="FF0000"/>
                            </a:solidFill>
                            <a:latin typeface="Cambria Math"/>
                          </a:rPr>
                          <m:t>𝒇</m:t>
                        </m:r>
                      </m:e>
                      <m:sub>
                        <m:r>
                          <m:rPr>
                            <m:nor/>
                          </m:rPr>
                          <a:rPr lang="en-US" altLang="zh-CN" b="1" dirty="0">
                            <a:solidFill>
                              <a:srgbClr val="FF0000"/>
                            </a:solidFill>
                          </a:rPr>
                          <m:t>p</m:t>
                        </m:r>
                      </m:sub>
                    </m:sSub>
                  </m:oMath>
                </a14:m>
                <a:r>
                  <a:rPr lang="en-US" altLang="zh-CN" b="1" dirty="0"/>
                  <a:t> </a:t>
                </a:r>
                <a:r>
                  <a:rPr lang="zh-CN" altLang="en-US" b="1" dirty="0"/>
                  <a:t>与</a:t>
                </a:r>
                <a:r>
                  <a:rPr lang="en-US" altLang="zh-CN" b="1" i="1" dirty="0">
                    <a:solidFill>
                      <a:srgbClr val="FF0000"/>
                    </a:solidFill>
                    <a:cs typeface="Times New Roman" pitchFamily="18" charset="0"/>
                  </a:rPr>
                  <a:t>f</a:t>
                </a:r>
                <a:r>
                  <a:rPr lang="el-GR" altLang="zh-CN" b="1" baseline="-25000" dirty="0">
                    <a:solidFill>
                      <a:srgbClr val="FF0000"/>
                    </a:solidFill>
                    <a:cs typeface="Times New Roman" pitchFamily="18" charset="0"/>
                  </a:rPr>
                  <a:t>β</a:t>
                </a:r>
                <a:r>
                  <a:rPr lang="zh-CN" altLang="en-US" b="1" dirty="0" smtClean="0"/>
                  <a:t>值</a:t>
                </a:r>
                <a:r>
                  <a:rPr lang="zh-CN" altLang="en-US" b="1" dirty="0"/>
                  <a:t>。在规定的旋合长度内</a:t>
                </a:r>
                <a:r>
                  <a:rPr lang="en-US" altLang="zh-CN" b="1" dirty="0"/>
                  <a:t>,</a:t>
                </a:r>
                <a:r>
                  <a:rPr lang="zh-CN" altLang="en-US" b="1" dirty="0" smtClean="0"/>
                  <a:t>恰好包容</a:t>
                </a:r>
                <a:r>
                  <a:rPr lang="zh-CN" altLang="en-US" b="1" dirty="0"/>
                  <a:t>实际外螺纹牙侧的一个</a:t>
                </a:r>
                <a:r>
                  <a:rPr lang="zh-CN" altLang="en-US" b="1" dirty="0">
                    <a:solidFill>
                      <a:srgbClr val="FF0000"/>
                    </a:solidFill>
                  </a:rPr>
                  <a:t>假想理想内螺纹</a:t>
                </a:r>
                <a:r>
                  <a:rPr lang="zh-CN" altLang="en-US" b="1" dirty="0"/>
                  <a:t>的中径</a:t>
                </a:r>
                <a:r>
                  <a:rPr lang="en-US" altLang="zh-CN" b="1" dirty="0"/>
                  <a:t>,</a:t>
                </a:r>
                <a:r>
                  <a:rPr lang="zh-CN" altLang="en-US" b="1" dirty="0"/>
                  <a:t>就称为外螺纹的作用中径</a:t>
                </a:r>
                <a:r>
                  <a:rPr lang="en-US" altLang="zh-CN" b="1" dirty="0"/>
                  <a:t>(</a:t>
                </a:r>
                <a:r>
                  <a:rPr lang="zh-CN" altLang="en-US" b="1" dirty="0"/>
                  <a:t>中径</a:t>
                </a:r>
                <a:r>
                  <a:rPr lang="zh-CN" altLang="en-US" b="1" dirty="0" smtClean="0"/>
                  <a:t>偏差</a:t>
                </a:r>
                <a:r>
                  <a:rPr lang="zh-CN" altLang="en-US" b="1" dirty="0"/>
                  <a:t>、螺距偏差和牙侧角偏差的综合结果</a:t>
                </a:r>
                <a:r>
                  <a:rPr lang="en-US" altLang="zh-CN" b="1" dirty="0" smtClean="0"/>
                  <a:t>),</a:t>
                </a:r>
                <a:r>
                  <a:rPr lang="zh-CN" altLang="en-US" b="1" dirty="0" smtClean="0"/>
                  <a:t>见</a:t>
                </a:r>
                <a:r>
                  <a:rPr lang="zh-CN" altLang="en-US" b="1" dirty="0"/>
                  <a:t>图</a:t>
                </a:r>
                <a:r>
                  <a:rPr lang="en-US" altLang="zh-CN" b="1" dirty="0"/>
                  <a:t>9. 7(a)</a:t>
                </a:r>
                <a:r>
                  <a:rPr lang="zh-CN" altLang="en-US" b="1" dirty="0" smtClean="0"/>
                  <a:t>。</a:t>
                </a:r>
                <a:endParaRPr lang="zh-CN" altLang="en-US" b="1" dirty="0"/>
              </a:p>
            </p:txBody>
          </p:sp>
        </mc:Choice>
        <mc:Fallback xmlns="">
          <p:sp>
            <p:nvSpPr>
              <p:cNvPr id="12" name="矩形 11"/>
              <p:cNvSpPr>
                <a:spLocks noRot="1" noChangeAspect="1" noMove="1" noResize="1" noEditPoints="1" noAdjustHandles="1" noChangeArrowheads="1" noChangeShapeType="1" noTextEdit="1"/>
              </p:cNvSpPr>
              <p:nvPr/>
            </p:nvSpPr>
            <p:spPr>
              <a:xfrm>
                <a:off x="886460" y="1255493"/>
                <a:ext cx="7314566" cy="3098797"/>
              </a:xfrm>
              <a:prstGeom prst="rect">
                <a:avLst/>
              </a:prstGeom>
              <a:blipFill rotWithShape="1">
                <a:blip r:embed="rId2"/>
                <a:stretch>
                  <a:fillRect l="-1250" t="-2165" r="-1333" b="-374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3" name="矩形 12"/>
              <p:cNvSpPr/>
              <p:nvPr/>
            </p:nvSpPr>
            <p:spPr>
              <a:xfrm>
                <a:off x="854665" y="4348528"/>
                <a:ext cx="7660685" cy="1621470"/>
              </a:xfrm>
              <a:prstGeom prst="rect">
                <a:avLst/>
              </a:prstGeom>
            </p:spPr>
            <p:txBody>
              <a:bodyPr wrap="square">
                <a:spAutoFit/>
              </a:bodyPr>
              <a:lstStyle/>
              <a:p>
                <a:r>
                  <a:rPr lang="zh-CN" altLang="en-US" b="1" dirty="0" smtClean="0"/>
                  <a:t>         同理</a:t>
                </a:r>
                <a:r>
                  <a:rPr lang="en-US" altLang="zh-CN" b="1" dirty="0"/>
                  <a:t>,</a:t>
                </a:r>
                <a:r>
                  <a:rPr lang="zh-CN" altLang="en-US" b="1" dirty="0"/>
                  <a:t>实际内螺纹存在螺距偏差和牙侧角偏差</a:t>
                </a:r>
                <a:r>
                  <a:rPr lang="en-US" altLang="zh-CN" b="1" dirty="0"/>
                  <a:t>,</a:t>
                </a:r>
                <a:r>
                  <a:rPr lang="zh-CN" altLang="en-US" b="1" dirty="0"/>
                  <a:t>也相当于实际内螺纹的中径减小了</a:t>
                </a:r>
                <a14:m>
                  <m:oMath xmlns:m="http://schemas.openxmlformats.org/officeDocument/2006/math">
                    <m:sSub>
                      <m:sSubPr>
                        <m:ctrlPr>
                          <a:rPr lang="en-US" altLang="zh-CN" b="1" i="1">
                            <a:solidFill>
                              <a:srgbClr val="FF0000"/>
                            </a:solidFill>
                            <a:latin typeface="Cambria Math"/>
                          </a:rPr>
                        </m:ctrlPr>
                      </m:sSubPr>
                      <m:e>
                        <m:r>
                          <a:rPr lang="en-US" altLang="zh-CN" b="1" i="1">
                            <a:solidFill>
                              <a:srgbClr val="FF0000"/>
                            </a:solidFill>
                            <a:latin typeface="Cambria Math"/>
                          </a:rPr>
                          <m:t>𝒇</m:t>
                        </m:r>
                      </m:e>
                      <m:sub>
                        <m:r>
                          <m:rPr>
                            <m:nor/>
                          </m:rPr>
                          <a:rPr lang="en-US" altLang="zh-CN" b="1" dirty="0">
                            <a:solidFill>
                              <a:srgbClr val="FF0000"/>
                            </a:solidFill>
                          </a:rPr>
                          <m:t>p</m:t>
                        </m:r>
                      </m:sub>
                    </m:sSub>
                  </m:oMath>
                </a14:m>
                <a:r>
                  <a:rPr lang="en-US" altLang="zh-CN" b="1" dirty="0"/>
                  <a:t> </a:t>
                </a:r>
                <a:r>
                  <a:rPr lang="zh-CN" altLang="en-US" b="1" dirty="0"/>
                  <a:t>与</a:t>
                </a:r>
                <a:r>
                  <a:rPr lang="en-US" altLang="zh-CN" b="1" i="1" dirty="0">
                    <a:solidFill>
                      <a:srgbClr val="FF0000"/>
                    </a:solidFill>
                    <a:cs typeface="Times New Roman" pitchFamily="18" charset="0"/>
                  </a:rPr>
                  <a:t>f</a:t>
                </a:r>
                <a:r>
                  <a:rPr lang="el-GR" altLang="zh-CN" b="1" baseline="-25000" dirty="0">
                    <a:solidFill>
                      <a:srgbClr val="FF0000"/>
                    </a:solidFill>
                    <a:cs typeface="Times New Roman" pitchFamily="18" charset="0"/>
                  </a:rPr>
                  <a:t>β</a:t>
                </a:r>
                <a:r>
                  <a:rPr lang="zh-CN" altLang="en-US" b="1" dirty="0"/>
                  <a:t>值。在规定的旋合长度内</a:t>
                </a:r>
                <a:r>
                  <a:rPr lang="en-US" altLang="zh-CN" b="1" dirty="0"/>
                  <a:t>,</a:t>
                </a:r>
                <a:r>
                  <a:rPr lang="zh-CN" altLang="en-US" b="1" dirty="0"/>
                  <a:t>恰好包容实际内螺纹牙侧的一个</a:t>
                </a:r>
                <a:r>
                  <a:rPr lang="zh-CN" altLang="en-US" b="1" dirty="0">
                    <a:solidFill>
                      <a:srgbClr val="FF0000"/>
                    </a:solidFill>
                  </a:rPr>
                  <a:t>假想理想外螺纹</a:t>
                </a:r>
                <a:r>
                  <a:rPr lang="zh-CN" altLang="en-US" b="1" dirty="0"/>
                  <a:t>的中径</a:t>
                </a:r>
                <a:r>
                  <a:rPr lang="en-US" altLang="zh-CN" b="1" dirty="0"/>
                  <a:t>,</a:t>
                </a:r>
                <a:r>
                  <a:rPr lang="zh-CN" altLang="en-US" b="1" dirty="0"/>
                  <a:t>就称为内螺纹的作用</a:t>
                </a:r>
                <a:r>
                  <a:rPr lang="zh-CN" altLang="en-US" b="1" dirty="0" smtClean="0"/>
                  <a:t>中径</a:t>
                </a:r>
                <a:r>
                  <a:rPr lang="en-US" altLang="zh-CN" b="1" dirty="0" smtClean="0"/>
                  <a:t>,,</a:t>
                </a:r>
                <a:r>
                  <a:rPr lang="zh-CN" altLang="en-US" b="1" dirty="0"/>
                  <a:t>见图</a:t>
                </a:r>
                <a:r>
                  <a:rPr lang="en-US" altLang="zh-CN" b="1" dirty="0"/>
                  <a:t>9. 7(b)</a:t>
                </a:r>
                <a:r>
                  <a:rPr lang="zh-CN" altLang="en-US" b="1" dirty="0"/>
                  <a:t>。</a:t>
                </a:r>
              </a:p>
            </p:txBody>
          </p:sp>
        </mc:Choice>
        <mc:Fallback xmlns="">
          <p:sp>
            <p:nvSpPr>
              <p:cNvPr id="13" name="矩形 12"/>
              <p:cNvSpPr>
                <a:spLocks noRot="1" noChangeAspect="1" noMove="1" noResize="1" noEditPoints="1" noAdjustHandles="1" noChangeArrowheads="1" noChangeShapeType="1" noTextEdit="1"/>
              </p:cNvSpPr>
              <p:nvPr/>
            </p:nvSpPr>
            <p:spPr>
              <a:xfrm>
                <a:off x="854665" y="4348528"/>
                <a:ext cx="7660685" cy="1621470"/>
              </a:xfrm>
              <a:prstGeom prst="rect">
                <a:avLst/>
              </a:prstGeom>
              <a:blipFill rotWithShape="1">
                <a:blip r:embed="rId3"/>
                <a:stretch>
                  <a:fillRect l="-1193" t="-4135" r="-875" b="-7895"/>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41293142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3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5">
                                            <p:txEl>
                                              <p:pRg st="0" end="0"/>
                                            </p:txEl>
                                          </p:spTgt>
                                        </p:tgtEl>
                                        <p:attrNameLst>
                                          <p:attrName>style.visibility</p:attrName>
                                        </p:attrNameLst>
                                      </p:cBhvr>
                                      <p:to>
                                        <p:strVal val="visible"/>
                                      </p:to>
                                    </p:set>
                                    <p:animEffect transition="in" filter="wipe(left)">
                                      <p:cBhvr>
                                        <p:cTn id="12" dur="3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utoUpdateAnimBg="0"/>
      <p:bldP spid="5" grpId="0" build="p" autoUpdateAnimBg="0"/>
      <p:bldP spid="12"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B5D5BCF-EA54-4BD9-B0C7-F7218CDB65CD}" type="slidenum">
              <a:rPr lang="zh-CN" altLang="en-US" smtClean="0"/>
              <a:pPr>
                <a:defRPr/>
              </a:pPr>
              <a:t>21</a:t>
            </a:fld>
            <a:endParaRPr lang="en-US" altLang="zh-CN"/>
          </a:p>
        </p:txBody>
      </p:sp>
      <p:sp>
        <p:nvSpPr>
          <p:cNvPr id="3" name="Text Box 3"/>
          <p:cNvSpPr txBox="1">
            <a:spLocks noChangeArrowheads="1"/>
          </p:cNvSpPr>
          <p:nvPr/>
        </p:nvSpPr>
        <p:spPr bwMode="auto">
          <a:xfrm>
            <a:off x="1022233" y="244978"/>
            <a:ext cx="3338863"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（1） 作用中径</a:t>
            </a:r>
          </a:p>
        </p:txBody>
      </p:sp>
      <p:pic>
        <p:nvPicPr>
          <p:cNvPr id="6" name="Picture 2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50525" y="3102570"/>
            <a:ext cx="6038532" cy="3311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9" name="直接箭头连接符 3"/>
          <p:cNvCxnSpPr>
            <a:cxnSpLocks noChangeShapeType="1"/>
          </p:cNvCxnSpPr>
          <p:nvPr/>
        </p:nvCxnSpPr>
        <p:spPr bwMode="auto">
          <a:xfrm flipV="1">
            <a:off x="8691051" y="4496345"/>
            <a:ext cx="0" cy="1479550"/>
          </a:xfrm>
          <a:prstGeom prst="straightConnector1">
            <a:avLst/>
          </a:prstGeom>
          <a:noFill/>
          <a:ln w="38100" algn="ctr">
            <a:solidFill>
              <a:srgbClr val="C0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604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750" y="662672"/>
            <a:ext cx="8134350" cy="1314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矩形 1"/>
          <p:cNvSpPr>
            <a:spLocks noChangeArrowheads="1"/>
          </p:cNvSpPr>
          <p:nvPr/>
        </p:nvSpPr>
        <p:spPr bwMode="auto">
          <a:xfrm>
            <a:off x="2776223" y="1480756"/>
            <a:ext cx="3915403"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044575">
              <a:lnSpc>
                <a:spcPct val="120000"/>
              </a:lnSpc>
              <a:spcBef>
                <a:spcPct val="10000"/>
              </a:spcBef>
            </a:pPr>
            <a:r>
              <a:rPr lang="zh-CN" altLang="en-US" b="1" dirty="0"/>
              <a:t>外螺纹作用中径计算式为</a:t>
            </a:r>
          </a:p>
        </p:txBody>
      </p:sp>
      <p:pic>
        <p:nvPicPr>
          <p:cNvPr id="6041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12066" y="2643188"/>
            <a:ext cx="3733800" cy="409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939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02750" y="1996172"/>
            <a:ext cx="4829175" cy="51435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椭圆 11"/>
          <p:cNvSpPr/>
          <p:nvPr/>
        </p:nvSpPr>
        <p:spPr bwMode="auto">
          <a:xfrm>
            <a:off x="2633657" y="3448050"/>
            <a:ext cx="2019459" cy="554830"/>
          </a:xfrm>
          <a:prstGeom prst="ellipse">
            <a:avLst/>
          </a:prstGeom>
          <a:noFill/>
          <a:ln w="2857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CN" altLang="en-US" sz="2400" b="0" i="0" u="none" strike="noStrike" cap="none" normalizeH="0" baseline="0" smtClean="0">
              <a:ln>
                <a:noFill/>
              </a:ln>
              <a:solidFill>
                <a:schemeClr val="tx1"/>
              </a:solidFill>
              <a:effectLst/>
              <a:latin typeface="Times New Roman" pitchFamily="18" charset="0"/>
              <a:ea typeface="宋体" pitchFamily="2" charset="-122"/>
            </a:endParaRPr>
          </a:p>
        </p:txBody>
      </p:sp>
      <p:sp>
        <p:nvSpPr>
          <p:cNvPr id="13" name="椭圆 12"/>
          <p:cNvSpPr/>
          <p:nvPr/>
        </p:nvSpPr>
        <p:spPr bwMode="auto">
          <a:xfrm>
            <a:off x="5126828" y="5580608"/>
            <a:ext cx="1628775" cy="395287"/>
          </a:xfrm>
          <a:prstGeom prst="ellipse">
            <a:avLst/>
          </a:prstGeom>
          <a:noFill/>
          <a:ln w="2857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CN" altLang="en-US" sz="2400" b="0" i="0" u="none" strike="noStrike" cap="none" normalizeH="0" baseline="0" smtClean="0">
              <a:ln>
                <a:noFill/>
              </a:ln>
              <a:solidFill>
                <a:schemeClr val="tx1"/>
              </a:solidFill>
              <a:effectLst/>
              <a:latin typeface="Times New Roman" pitchFamily="18" charset="0"/>
              <a:ea typeface="宋体" pitchFamily="2" charset="-122"/>
            </a:endParaRPr>
          </a:p>
        </p:txBody>
      </p:sp>
      <p:sp>
        <p:nvSpPr>
          <p:cNvPr id="5" name="矩形 4"/>
          <p:cNvSpPr/>
          <p:nvPr/>
        </p:nvSpPr>
        <p:spPr>
          <a:xfrm>
            <a:off x="810576" y="4111555"/>
            <a:ext cx="3550520" cy="1569660"/>
          </a:xfrm>
          <a:prstGeom prst="rect">
            <a:avLst/>
          </a:prstGeom>
        </p:spPr>
        <p:txBody>
          <a:bodyPr wrap="square">
            <a:spAutoFit/>
          </a:bodyPr>
          <a:lstStyle/>
          <a:p>
            <a:r>
              <a:rPr lang="zh-CN" altLang="en-US" b="1" dirty="0" smtClean="0"/>
              <a:t>         理想</a:t>
            </a:r>
            <a:r>
              <a:rPr lang="zh-CN" altLang="en-US" b="1" dirty="0"/>
              <a:t>螺纹具有基本牙型</a:t>
            </a:r>
            <a:r>
              <a:rPr lang="en-US" altLang="zh-CN" b="1" dirty="0"/>
              <a:t>,</a:t>
            </a:r>
            <a:r>
              <a:rPr lang="zh-CN" altLang="en-US" b="1" dirty="0"/>
              <a:t>并且包容时与实际螺纹在牙顶和牙底处不发生干涉。</a:t>
            </a:r>
          </a:p>
        </p:txBody>
      </p:sp>
    </p:spTree>
    <p:extLst>
      <p:ext uri="{BB962C8B-B14F-4D97-AF65-F5344CB8AC3E}">
        <p14:creationId xmlns:p14="http://schemas.microsoft.com/office/powerpoint/2010/main" val="145913127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
                                        </p:tgtEl>
                                        <p:attrNameLst>
                                          <p:attrName>style.visibility</p:attrName>
                                        </p:attrNameLst>
                                      </p:cBhvr>
                                      <p:to>
                                        <p:strVal val="visible"/>
                                      </p:to>
                                    </p:set>
                                    <p:animEffect transition="in" filter="wipe(left)">
                                      <p:cBhvr>
                                        <p:cTn id="7" dur="3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60418"/>
                                        </p:tgtEl>
                                        <p:attrNameLst>
                                          <p:attrName>style.visibility</p:attrName>
                                        </p:attrNameLst>
                                      </p:cBhvr>
                                      <p:to>
                                        <p:strVal val="visible"/>
                                      </p:to>
                                    </p:set>
                                    <p:animEffect transition="in" filter="wipe(left)">
                                      <p:cBhvr>
                                        <p:cTn id="18" dur="500"/>
                                        <p:tgtEl>
                                          <p:spTgt spid="6041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down)">
                                      <p:cBhvr>
                                        <p:cTn id="33" dur="5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500"/>
                                        <p:tgtEl>
                                          <p:spTgt spid="11"/>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59394"/>
                                        </p:tgtEl>
                                        <p:attrNameLst>
                                          <p:attrName>style.visibility</p:attrName>
                                        </p:attrNameLst>
                                      </p:cBhvr>
                                      <p:to>
                                        <p:strVal val="visible"/>
                                      </p:to>
                                    </p:set>
                                    <p:animEffect transition="in" filter="wipe(left)">
                                      <p:cBhvr>
                                        <p:cTn id="43" dur="500"/>
                                        <p:tgtEl>
                                          <p:spTgt spid="59394"/>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60419"/>
                                        </p:tgtEl>
                                        <p:attrNameLst>
                                          <p:attrName>style.visibility</p:attrName>
                                        </p:attrNameLst>
                                      </p:cBhvr>
                                      <p:to>
                                        <p:strVal val="visible"/>
                                      </p:to>
                                    </p:set>
                                    <p:animEffect transition="in" filter="wipe(left)">
                                      <p:cBhvr>
                                        <p:cTn id="48" dur="500"/>
                                        <p:tgtEl>
                                          <p:spTgt spid="60419"/>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1" fill="hold" grpId="0" nodeType="click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wipe(up)">
                                      <p:cBhvr>
                                        <p:cTn id="5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11" grpId="0"/>
      <p:bldP spid="12" grpId="0" animBg="1"/>
      <p:bldP spid="13" grpId="0" animBg="1"/>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灯片编号占位符 1"/>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F0950A6C-EED3-4725-8152-A3B25A046FA5}" type="slidenum">
              <a:rPr kumimoji="0" lang="zh-CN" altLang="en-US" sz="2200" smtClean="0">
                <a:solidFill>
                  <a:srgbClr val="0000FF"/>
                </a:solidFill>
              </a:rPr>
              <a:pPr eaLnBrk="1" hangingPunct="1"/>
              <a:t>22</a:t>
            </a:fld>
            <a:endParaRPr kumimoji="0" lang="en-US" altLang="zh-CN" sz="2200" smtClean="0">
              <a:solidFill>
                <a:srgbClr val="0000FF"/>
              </a:solidFill>
            </a:endParaRPr>
          </a:p>
        </p:txBody>
      </p:sp>
      <p:sp>
        <p:nvSpPr>
          <p:cNvPr id="3" name="Text Box 65"/>
          <p:cNvSpPr txBox="1">
            <a:spLocks noChangeArrowheads="1"/>
          </p:cNvSpPr>
          <p:nvPr/>
        </p:nvSpPr>
        <p:spPr bwMode="auto">
          <a:xfrm>
            <a:off x="776907" y="3988594"/>
            <a:ext cx="3648697"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（2）中径（</a:t>
            </a:r>
            <a:r>
              <a:rPr lang="zh-CN" altLang="en-US" b="1" dirty="0">
                <a:solidFill>
                  <a:srgbClr val="FF0000"/>
                </a:solidFill>
              </a:rPr>
              <a:t>综合</a:t>
            </a:r>
            <a:r>
              <a:rPr lang="zh-CN" altLang="en-US" b="1" dirty="0"/>
              <a:t>）公差</a:t>
            </a:r>
            <a:endParaRPr lang="en-US" altLang="zh-CN" b="1" dirty="0"/>
          </a:p>
        </p:txBody>
      </p:sp>
      <p:pic>
        <p:nvPicPr>
          <p:cNvPr id="22621" name="Picture 9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69463" y="5358530"/>
            <a:ext cx="3783537" cy="854143"/>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658" name="Picture 13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9718" y="338138"/>
            <a:ext cx="8220075" cy="1209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TextBox 14"/>
          <p:cNvSpPr txBox="1">
            <a:spLocks noChangeArrowheads="1"/>
          </p:cNvSpPr>
          <p:nvPr/>
        </p:nvSpPr>
        <p:spPr bwMode="auto">
          <a:xfrm>
            <a:off x="2976261" y="1152526"/>
            <a:ext cx="296904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内螺纹</a:t>
            </a:r>
            <a:r>
              <a:rPr lang="zh-CN" altLang="en-US" b="1" dirty="0" smtClean="0"/>
              <a:t>计算</a:t>
            </a:r>
            <a:r>
              <a:rPr lang="zh-CN" altLang="en-US" b="1" dirty="0"/>
              <a:t>式为</a:t>
            </a:r>
          </a:p>
        </p:txBody>
      </p:sp>
      <p:pic>
        <p:nvPicPr>
          <p:cNvPr id="22659" name="Picture 13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01408" y="1795463"/>
            <a:ext cx="4152900" cy="4953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660" name="Picture 13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94072" y="1659732"/>
            <a:ext cx="4171950" cy="24741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9" name="直接箭头连接符 18"/>
          <p:cNvCxnSpPr>
            <a:cxnSpLocks noChangeShapeType="1"/>
          </p:cNvCxnSpPr>
          <p:nvPr/>
        </p:nvCxnSpPr>
        <p:spPr bwMode="auto">
          <a:xfrm flipV="1">
            <a:off x="5627092" y="2504665"/>
            <a:ext cx="0" cy="1271587"/>
          </a:xfrm>
          <a:prstGeom prst="straightConnector1">
            <a:avLst/>
          </a:prstGeom>
          <a:noFill/>
          <a:ln w="38100" algn="ctr">
            <a:solidFill>
              <a:srgbClr val="C0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 name="椭圆 19"/>
          <p:cNvSpPr/>
          <p:nvPr/>
        </p:nvSpPr>
        <p:spPr bwMode="auto">
          <a:xfrm>
            <a:off x="7380047" y="3140458"/>
            <a:ext cx="1628775" cy="395287"/>
          </a:xfrm>
          <a:prstGeom prst="ellipse">
            <a:avLst/>
          </a:prstGeom>
          <a:noFill/>
          <a:ln w="2857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CN" altLang="en-US" sz="2400" b="0" i="0" u="none" strike="noStrike" cap="none" normalizeH="0" baseline="0" smtClean="0">
              <a:ln>
                <a:noFill/>
              </a:ln>
              <a:solidFill>
                <a:schemeClr val="tx1"/>
              </a:solidFill>
              <a:effectLst/>
              <a:latin typeface="Times New Roman" pitchFamily="18" charset="0"/>
              <a:ea typeface="宋体" pitchFamily="2" charset="-122"/>
            </a:endParaRPr>
          </a:p>
        </p:txBody>
      </p:sp>
      <p:sp>
        <p:nvSpPr>
          <p:cNvPr id="21" name="椭圆 20"/>
          <p:cNvSpPr/>
          <p:nvPr/>
        </p:nvSpPr>
        <p:spPr bwMode="auto">
          <a:xfrm>
            <a:off x="7380048" y="1597820"/>
            <a:ext cx="1511646" cy="395287"/>
          </a:xfrm>
          <a:prstGeom prst="ellipse">
            <a:avLst/>
          </a:prstGeom>
          <a:noFill/>
          <a:ln w="2857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CN" altLang="en-US" sz="2400" b="0" i="0" u="none" strike="noStrike" cap="none" normalizeH="0" baseline="0" smtClean="0">
              <a:ln>
                <a:noFill/>
              </a:ln>
              <a:solidFill>
                <a:schemeClr val="tx1"/>
              </a:solidFill>
              <a:effectLst/>
              <a:latin typeface="Times New Roman" pitchFamily="18" charset="0"/>
              <a:ea typeface="宋体" pitchFamily="2" charset="-122"/>
            </a:endParaRPr>
          </a:p>
        </p:txBody>
      </p:sp>
      <p:pic>
        <p:nvPicPr>
          <p:cNvPr id="22661" name="Picture 13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85850" y="2463771"/>
            <a:ext cx="3320704" cy="386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矩形 22"/>
          <p:cNvSpPr/>
          <p:nvPr/>
        </p:nvSpPr>
        <p:spPr>
          <a:xfrm>
            <a:off x="396558" y="2826365"/>
            <a:ext cx="4346892" cy="1200329"/>
          </a:xfrm>
          <a:prstGeom prst="rect">
            <a:avLst/>
          </a:prstGeom>
        </p:spPr>
        <p:txBody>
          <a:bodyPr wrap="square">
            <a:spAutoFit/>
          </a:bodyPr>
          <a:lstStyle/>
          <a:p>
            <a:r>
              <a:rPr lang="zh-CN" altLang="en-US" b="1" dirty="0" smtClean="0"/>
              <a:t>         理想</a:t>
            </a:r>
            <a:r>
              <a:rPr lang="zh-CN" altLang="en-US" b="1" dirty="0"/>
              <a:t>螺纹具有基本牙型</a:t>
            </a:r>
            <a:r>
              <a:rPr lang="en-US" altLang="zh-CN" b="1" dirty="0"/>
              <a:t>,</a:t>
            </a:r>
            <a:r>
              <a:rPr lang="zh-CN" altLang="en-US" b="1" dirty="0"/>
              <a:t>并且包容时与实际螺纹在牙顶和牙底处不发生干涉。</a:t>
            </a:r>
          </a:p>
        </p:txBody>
      </p:sp>
      <p:sp>
        <p:nvSpPr>
          <p:cNvPr id="5" name="矩形 4"/>
          <p:cNvSpPr/>
          <p:nvPr/>
        </p:nvSpPr>
        <p:spPr>
          <a:xfrm>
            <a:off x="333427" y="4416235"/>
            <a:ext cx="8667698" cy="830997"/>
          </a:xfrm>
          <a:prstGeom prst="rect">
            <a:avLst/>
          </a:prstGeom>
        </p:spPr>
        <p:txBody>
          <a:bodyPr wrap="square">
            <a:spAutoFit/>
          </a:bodyPr>
          <a:lstStyle/>
          <a:p>
            <a:r>
              <a:rPr lang="zh-CN" altLang="en-US" b="1" dirty="0" smtClean="0"/>
              <a:t>        为加工</a:t>
            </a:r>
            <a:r>
              <a:rPr lang="zh-CN" altLang="en-US" b="1" dirty="0"/>
              <a:t>和检测的方便</a:t>
            </a:r>
            <a:r>
              <a:rPr lang="en-US" altLang="zh-CN" b="1" dirty="0"/>
              <a:t>,</a:t>
            </a:r>
            <a:r>
              <a:rPr lang="zh-CN" altLang="en-US" b="1" dirty="0"/>
              <a:t>在标准中只规定</a:t>
            </a:r>
            <a:r>
              <a:rPr lang="zh-CN" altLang="en-US" b="1" dirty="0" smtClean="0"/>
              <a:t>了中径</a:t>
            </a:r>
            <a:r>
              <a:rPr lang="en-US" altLang="zh-CN" b="1" dirty="0"/>
              <a:t>(</a:t>
            </a:r>
            <a:r>
              <a:rPr lang="zh-CN" altLang="en-US" b="1" dirty="0"/>
              <a:t>综合</a:t>
            </a:r>
            <a:r>
              <a:rPr lang="en-US" altLang="zh-CN" b="1" dirty="0"/>
              <a:t>) </a:t>
            </a:r>
            <a:r>
              <a:rPr lang="zh-CN" altLang="en-US" b="1" dirty="0" smtClean="0"/>
              <a:t>公差</a:t>
            </a:r>
            <a:r>
              <a:rPr lang="en-US" altLang="zh-CN" b="1" dirty="0"/>
              <a:t>,</a:t>
            </a:r>
            <a:r>
              <a:rPr lang="zh-CN" altLang="en-US" b="1" dirty="0" smtClean="0"/>
              <a:t>用中径</a:t>
            </a:r>
            <a:r>
              <a:rPr lang="en-US" altLang="zh-CN" b="1" dirty="0"/>
              <a:t>(</a:t>
            </a:r>
            <a:r>
              <a:rPr lang="zh-CN" altLang="en-US" b="1" dirty="0"/>
              <a:t>综合</a:t>
            </a:r>
            <a:r>
              <a:rPr lang="en-US" altLang="zh-CN" b="1" dirty="0"/>
              <a:t>) </a:t>
            </a:r>
            <a:r>
              <a:rPr lang="zh-CN" altLang="en-US" b="1" dirty="0"/>
              <a:t>公差同时控制中径、螺距及牙侧角三</a:t>
            </a:r>
            <a:r>
              <a:rPr lang="zh-CN" altLang="en-US" b="1" dirty="0" smtClean="0"/>
              <a:t>项偏差</a:t>
            </a:r>
            <a:r>
              <a:rPr lang="zh-CN" altLang="en-US" b="1" dirty="0"/>
              <a:t>。即</a:t>
            </a:r>
          </a:p>
        </p:txBody>
      </p:sp>
      <p:pic>
        <p:nvPicPr>
          <p:cNvPr id="22666" name="Picture 13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44758" y="5412573"/>
            <a:ext cx="4210050" cy="790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2660"/>
                                        </p:tgtEl>
                                        <p:attrNameLst>
                                          <p:attrName>style.visibility</p:attrName>
                                        </p:attrNameLst>
                                      </p:cBhvr>
                                      <p:to>
                                        <p:strVal val="visible"/>
                                      </p:to>
                                    </p:set>
                                    <p:anim calcmode="lin" valueType="num">
                                      <p:cBhvr additive="base">
                                        <p:cTn id="7" dur="500" fill="hold"/>
                                        <p:tgtEl>
                                          <p:spTgt spid="22660"/>
                                        </p:tgtEl>
                                        <p:attrNameLst>
                                          <p:attrName>ppt_x</p:attrName>
                                        </p:attrNameLst>
                                      </p:cBhvr>
                                      <p:tavLst>
                                        <p:tav tm="0">
                                          <p:val>
                                            <p:strVal val="1+#ppt_w/2"/>
                                          </p:val>
                                        </p:tav>
                                        <p:tav tm="100000">
                                          <p:val>
                                            <p:strVal val="#ppt_x"/>
                                          </p:val>
                                        </p:tav>
                                      </p:tavLst>
                                    </p:anim>
                                    <p:anim calcmode="lin" valueType="num">
                                      <p:cBhvr additive="base">
                                        <p:cTn id="8" dur="500" fill="hold"/>
                                        <p:tgtEl>
                                          <p:spTgt spid="2266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22658"/>
                                        </p:tgtEl>
                                        <p:attrNameLst>
                                          <p:attrName>style.visibility</p:attrName>
                                        </p:attrNameLst>
                                      </p:cBhvr>
                                      <p:to>
                                        <p:strVal val="visible"/>
                                      </p:to>
                                    </p:set>
                                    <p:animEffect transition="in" filter="wipe(left)">
                                      <p:cBhvr>
                                        <p:cTn id="13" dur="500"/>
                                        <p:tgtEl>
                                          <p:spTgt spid="22658"/>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ipe(left)">
                                      <p:cBhvr>
                                        <p:cTn id="18" dur="500"/>
                                        <p:tgtEl>
                                          <p:spTgt spid="2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left)">
                                      <p:cBhvr>
                                        <p:cTn id="23" dur="500"/>
                                        <p:tgtEl>
                                          <p:spTgt spid="21"/>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down)">
                                      <p:cBhvr>
                                        <p:cTn id="28" dur="500"/>
                                        <p:tgtEl>
                                          <p:spTgt spid="19"/>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left)">
                                      <p:cBhvr>
                                        <p:cTn id="33" dur="500"/>
                                        <p:tgtEl>
                                          <p:spTgt spid="15"/>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22659"/>
                                        </p:tgtEl>
                                        <p:attrNameLst>
                                          <p:attrName>style.visibility</p:attrName>
                                        </p:attrNameLst>
                                      </p:cBhvr>
                                      <p:to>
                                        <p:strVal val="visible"/>
                                      </p:to>
                                    </p:set>
                                    <p:animEffect transition="in" filter="wipe(left)">
                                      <p:cBhvr>
                                        <p:cTn id="38" dur="500"/>
                                        <p:tgtEl>
                                          <p:spTgt spid="22659"/>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22661"/>
                                        </p:tgtEl>
                                        <p:attrNameLst>
                                          <p:attrName>style.visibility</p:attrName>
                                        </p:attrNameLst>
                                      </p:cBhvr>
                                      <p:to>
                                        <p:strVal val="visible"/>
                                      </p:to>
                                    </p:set>
                                    <p:animEffect transition="in" filter="wipe(left)">
                                      <p:cBhvr>
                                        <p:cTn id="43" dur="500"/>
                                        <p:tgtEl>
                                          <p:spTgt spid="22661"/>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wipe(left)">
                                      <p:cBhvr>
                                        <p:cTn id="48" dur="500"/>
                                        <p:tgtEl>
                                          <p:spTgt spid="23"/>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iterate type="wd">
                                    <p:tmPct val="100000"/>
                                  </p:iterate>
                                  <p:childTnLst>
                                    <p:set>
                                      <p:cBhvr>
                                        <p:cTn id="52" dur="1" fill="hold">
                                          <p:stCondLst>
                                            <p:cond delay="0"/>
                                          </p:stCondLst>
                                        </p:cTn>
                                        <p:tgtEl>
                                          <p:spTgt spid="3"/>
                                        </p:tgtEl>
                                        <p:attrNameLst>
                                          <p:attrName>style.visibility</p:attrName>
                                        </p:attrNameLst>
                                      </p:cBhvr>
                                      <p:to>
                                        <p:strVal val="visible"/>
                                      </p:to>
                                    </p:set>
                                    <p:animEffect transition="in" filter="wipe(left)">
                                      <p:cBhvr>
                                        <p:cTn id="53" dur="300"/>
                                        <p:tgtEl>
                                          <p:spTgt spid="3"/>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5"/>
                                        </p:tgtEl>
                                        <p:attrNameLst>
                                          <p:attrName>style.visibility</p:attrName>
                                        </p:attrNameLst>
                                      </p:cBhvr>
                                      <p:to>
                                        <p:strVal val="visible"/>
                                      </p:to>
                                    </p:set>
                                    <p:animEffect transition="in" filter="wipe(left)">
                                      <p:cBhvr>
                                        <p:cTn id="58" dur="500"/>
                                        <p:tgtEl>
                                          <p:spTgt spid="5"/>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nodeType="clickEffect">
                                  <p:stCondLst>
                                    <p:cond delay="0"/>
                                  </p:stCondLst>
                                  <p:childTnLst>
                                    <p:set>
                                      <p:cBhvr>
                                        <p:cTn id="62" dur="1" fill="hold">
                                          <p:stCondLst>
                                            <p:cond delay="0"/>
                                          </p:stCondLst>
                                        </p:cTn>
                                        <p:tgtEl>
                                          <p:spTgt spid="22621"/>
                                        </p:tgtEl>
                                        <p:attrNameLst>
                                          <p:attrName>style.visibility</p:attrName>
                                        </p:attrNameLst>
                                      </p:cBhvr>
                                      <p:to>
                                        <p:strVal val="visible"/>
                                      </p:to>
                                    </p:set>
                                    <p:animEffect transition="in" filter="wipe(left)">
                                      <p:cBhvr>
                                        <p:cTn id="63" dur="500"/>
                                        <p:tgtEl>
                                          <p:spTgt spid="22621"/>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nodeType="clickEffect">
                                  <p:stCondLst>
                                    <p:cond delay="0"/>
                                  </p:stCondLst>
                                  <p:childTnLst>
                                    <p:set>
                                      <p:cBhvr>
                                        <p:cTn id="67" dur="1" fill="hold">
                                          <p:stCondLst>
                                            <p:cond delay="0"/>
                                          </p:stCondLst>
                                        </p:cTn>
                                        <p:tgtEl>
                                          <p:spTgt spid="22666"/>
                                        </p:tgtEl>
                                        <p:attrNameLst>
                                          <p:attrName>style.visibility</p:attrName>
                                        </p:attrNameLst>
                                      </p:cBhvr>
                                      <p:to>
                                        <p:strVal val="visible"/>
                                      </p:to>
                                    </p:set>
                                    <p:animEffect transition="in" filter="wipe(left)">
                                      <p:cBhvr>
                                        <p:cTn id="68" dur="500"/>
                                        <p:tgtEl>
                                          <p:spTgt spid="226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15" grpId="0"/>
      <p:bldP spid="20" grpId="0" animBg="1"/>
      <p:bldP spid="21" grpId="0" animBg="1"/>
      <p:bldP spid="23"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灯片编号占位符 3"/>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04C342CD-4A98-43A0-8183-1894AEAD6653}" type="slidenum">
              <a:rPr kumimoji="0" lang="zh-CN" altLang="en-US" sz="2200" smtClean="0">
                <a:solidFill>
                  <a:srgbClr val="0000FF"/>
                </a:solidFill>
              </a:rPr>
              <a:pPr eaLnBrk="1" hangingPunct="1"/>
              <a:t>23</a:t>
            </a:fld>
            <a:endParaRPr kumimoji="0" lang="en-US" altLang="zh-CN" sz="2200" smtClean="0">
              <a:solidFill>
                <a:srgbClr val="0000FF"/>
              </a:solidFill>
            </a:endParaRPr>
          </a:p>
        </p:txBody>
      </p:sp>
      <p:sp>
        <p:nvSpPr>
          <p:cNvPr id="51205" name="Text Box 5"/>
          <p:cNvSpPr txBox="1">
            <a:spLocks noChangeArrowheads="1"/>
          </p:cNvSpPr>
          <p:nvPr/>
        </p:nvSpPr>
        <p:spPr bwMode="auto">
          <a:xfrm>
            <a:off x="1286664" y="656306"/>
            <a:ext cx="5728991"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2 .中径的合格条件(相当于包容要求）</a:t>
            </a:r>
          </a:p>
        </p:txBody>
      </p:sp>
      <p:sp>
        <p:nvSpPr>
          <p:cNvPr id="51213" name="Text Box 13"/>
          <p:cNvSpPr txBox="1">
            <a:spLocks noChangeArrowheads="1"/>
          </p:cNvSpPr>
          <p:nvPr/>
        </p:nvSpPr>
        <p:spPr bwMode="auto">
          <a:xfrm>
            <a:off x="628519" y="1097632"/>
            <a:ext cx="7953506" cy="844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        中径为螺纹结合的配合直径，为保证螺纹的可旋合性和连接强度，其中径的合格条件为</a:t>
            </a:r>
            <a:r>
              <a:rPr lang="zh-CN" altLang="en-US" b="1" dirty="0" smtClean="0"/>
              <a:t>：</a:t>
            </a:r>
            <a:endParaRPr lang="zh-CN" altLang="en-US" b="1" dirty="0">
              <a:solidFill>
                <a:srgbClr val="FF0000"/>
              </a:solidFill>
            </a:endParaRPr>
          </a:p>
        </p:txBody>
      </p:sp>
      <p:sp>
        <p:nvSpPr>
          <p:cNvPr id="2" name="矩形 1"/>
          <p:cNvSpPr/>
          <p:nvPr/>
        </p:nvSpPr>
        <p:spPr>
          <a:xfrm>
            <a:off x="666750" y="1953642"/>
            <a:ext cx="8143452" cy="830997"/>
          </a:xfrm>
          <a:prstGeom prst="rect">
            <a:avLst/>
          </a:prstGeom>
        </p:spPr>
        <p:txBody>
          <a:bodyPr wrap="square">
            <a:spAutoFit/>
          </a:bodyPr>
          <a:lstStyle/>
          <a:p>
            <a:pPr eaLnBrk="1" hangingPunct="1">
              <a:spcBef>
                <a:spcPct val="50000"/>
              </a:spcBef>
            </a:pPr>
            <a:r>
              <a:rPr lang="zh-CN" altLang="en-US" b="1" dirty="0" smtClean="0"/>
              <a:t>        实际</a:t>
            </a:r>
            <a:r>
              <a:rPr lang="zh-CN" altLang="en-US" b="1" dirty="0"/>
              <a:t>螺纹的作用中径应不超越其最大实体中径，实际螺纹的单一中径不超越其最小实体中径。用公式表示</a:t>
            </a:r>
            <a:r>
              <a:rPr lang="zh-CN" altLang="en-US" b="1" dirty="0" smtClean="0"/>
              <a:t>为：</a:t>
            </a:r>
            <a:endParaRPr lang="zh-CN" altLang="en-US" b="1" dirty="0"/>
          </a:p>
        </p:txBody>
      </p:sp>
      <p:pic>
        <p:nvPicPr>
          <p:cNvPr id="23665" name="Picture 1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52525" y="2908465"/>
            <a:ext cx="7375525" cy="1325666"/>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666" name="Picture 1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7551" y="4424364"/>
            <a:ext cx="7424949" cy="1323020"/>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1205">
                                            <p:txEl>
                                              <p:pRg st="0" end="0"/>
                                            </p:txEl>
                                          </p:spTgt>
                                        </p:tgtEl>
                                        <p:attrNameLst>
                                          <p:attrName>style.visibility</p:attrName>
                                        </p:attrNameLst>
                                      </p:cBhvr>
                                      <p:to>
                                        <p:strVal val="visible"/>
                                      </p:to>
                                    </p:set>
                                    <p:animEffect transition="in" filter="wipe(left)">
                                      <p:cBhvr>
                                        <p:cTn id="7" dur="300"/>
                                        <p:tgtEl>
                                          <p:spTgt spid="5120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51213">
                                            <p:txEl>
                                              <p:pRg st="0" end="0"/>
                                            </p:txEl>
                                          </p:spTgt>
                                        </p:tgtEl>
                                        <p:attrNameLst>
                                          <p:attrName>style.visibility</p:attrName>
                                        </p:attrNameLst>
                                      </p:cBhvr>
                                      <p:to>
                                        <p:strVal val="visible"/>
                                      </p:to>
                                    </p:set>
                                    <p:animEffect transition="in" filter="wipe(left)">
                                      <p:cBhvr>
                                        <p:cTn id="12" dur="300"/>
                                        <p:tgtEl>
                                          <p:spTgt spid="5121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3665"/>
                                        </p:tgtEl>
                                        <p:attrNameLst>
                                          <p:attrName>style.visibility</p:attrName>
                                        </p:attrNameLst>
                                      </p:cBhvr>
                                      <p:to>
                                        <p:strVal val="visible"/>
                                      </p:to>
                                    </p:set>
                                    <p:animEffect transition="in" filter="wipe(left)">
                                      <p:cBhvr>
                                        <p:cTn id="22" dur="500"/>
                                        <p:tgtEl>
                                          <p:spTgt spid="2366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3666"/>
                                        </p:tgtEl>
                                        <p:attrNameLst>
                                          <p:attrName>style.visibility</p:attrName>
                                        </p:attrNameLst>
                                      </p:cBhvr>
                                      <p:to>
                                        <p:strVal val="visible"/>
                                      </p:to>
                                    </p:set>
                                    <p:animEffect transition="in" filter="wipe(left)">
                                      <p:cBhvr>
                                        <p:cTn id="27" dur="500"/>
                                        <p:tgtEl>
                                          <p:spTgt spid="236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5" grpId="0" build="p" autoUpdateAnimBg="0"/>
      <p:bldP spid="51213" grpId="0" build="p" autoUpdateAnimBg="0"/>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灯片编号占位符 3"/>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38113730-436F-4CD8-9CB9-495BF827A028}" type="slidenum">
              <a:rPr kumimoji="0" lang="zh-CN" altLang="en-US" sz="2200" smtClean="0">
                <a:solidFill>
                  <a:srgbClr val="0000FF"/>
                </a:solidFill>
              </a:rPr>
              <a:pPr eaLnBrk="1" hangingPunct="1"/>
              <a:t>24</a:t>
            </a:fld>
            <a:endParaRPr kumimoji="0" lang="en-US" altLang="zh-CN" sz="2200" smtClean="0">
              <a:solidFill>
                <a:srgbClr val="0000FF"/>
              </a:solidFill>
            </a:endParaRPr>
          </a:p>
        </p:txBody>
      </p:sp>
      <p:sp>
        <p:nvSpPr>
          <p:cNvPr id="18436" name="Text Box 4"/>
          <p:cNvSpPr txBox="1">
            <a:spLocks noChangeArrowheads="1"/>
          </p:cNvSpPr>
          <p:nvPr/>
        </p:nvSpPr>
        <p:spPr bwMode="auto">
          <a:xfrm>
            <a:off x="1324293" y="236099"/>
            <a:ext cx="4902094" cy="598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3200" b="1" dirty="0">
                <a:latin typeface="宋体" pitchFamily="2" charset="-122"/>
              </a:rPr>
              <a:t> </a:t>
            </a:r>
            <a:r>
              <a:rPr lang="zh-CN" altLang="en-US" sz="2800" b="1" dirty="0">
                <a:latin typeface="宋体" pitchFamily="2" charset="-122"/>
              </a:rPr>
              <a:t>9.3 普通螺纹公差与配合</a:t>
            </a:r>
            <a:r>
              <a:rPr lang="zh-CN" altLang="en-US" sz="2800" dirty="0"/>
              <a:t> </a:t>
            </a:r>
          </a:p>
        </p:txBody>
      </p:sp>
      <p:sp>
        <p:nvSpPr>
          <p:cNvPr id="18437" name="Text Box 5"/>
          <p:cNvSpPr txBox="1">
            <a:spLocks noChangeArrowheads="1"/>
          </p:cNvSpPr>
          <p:nvPr/>
        </p:nvSpPr>
        <p:spPr bwMode="auto">
          <a:xfrm>
            <a:off x="691658" y="771214"/>
            <a:ext cx="6842019" cy="5487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b="1" dirty="0">
                <a:latin typeface="宋体" pitchFamily="2" charset="-122"/>
              </a:rPr>
              <a:t>9.3.1 普通螺纹公差标准的基本结构(</a:t>
            </a:r>
            <a:r>
              <a:rPr lang="zh-CN" altLang="en-US" dirty="0"/>
              <a:t>图9.8)</a:t>
            </a:r>
            <a:r>
              <a:rPr lang="zh-CN" altLang="en-US" b="1" dirty="0">
                <a:latin typeface="宋体" pitchFamily="2" charset="-122"/>
              </a:rPr>
              <a:t> </a:t>
            </a:r>
          </a:p>
        </p:txBody>
      </p:sp>
      <p:sp>
        <p:nvSpPr>
          <p:cNvPr id="18481" name="Text Box 49"/>
          <p:cNvSpPr txBox="1">
            <a:spLocks noChangeArrowheads="1"/>
          </p:cNvSpPr>
          <p:nvPr/>
        </p:nvSpPr>
        <p:spPr bwMode="auto">
          <a:xfrm>
            <a:off x="856758" y="5248890"/>
            <a:ext cx="8017010" cy="12135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latin typeface="宋体" pitchFamily="2" charset="-122"/>
              </a:rPr>
              <a:t>    由</a:t>
            </a:r>
            <a:r>
              <a:rPr lang="zh-CN" altLang="en-US" b="1" dirty="0" smtClean="0">
                <a:latin typeface="宋体" pitchFamily="2" charset="-122"/>
              </a:rPr>
              <a:t>图可见</a:t>
            </a:r>
            <a:r>
              <a:rPr lang="zh-CN" altLang="en-US" b="1" dirty="0">
                <a:latin typeface="宋体" pitchFamily="2" charset="-122"/>
              </a:rPr>
              <a:t>，螺纹公差精度由公差带和旋合长度构成。</a:t>
            </a:r>
            <a:r>
              <a:rPr lang="zh-CN" altLang="en-US" b="1" dirty="0" smtClean="0">
                <a:latin typeface="宋体" pitchFamily="2" charset="-122"/>
              </a:rPr>
              <a:t>因短</a:t>
            </a:r>
            <a:r>
              <a:rPr lang="zh-CN" altLang="en-US" b="1" dirty="0">
                <a:latin typeface="宋体" pitchFamily="2" charset="-122"/>
              </a:rPr>
              <a:t>旋合长度容易加工和装配。长旋</a:t>
            </a:r>
            <a:r>
              <a:rPr lang="zh-CN" altLang="en-US" b="1" dirty="0" smtClean="0">
                <a:latin typeface="宋体" pitchFamily="2" charset="-122"/>
              </a:rPr>
              <a:t>合加工</a:t>
            </a:r>
            <a:r>
              <a:rPr lang="zh-CN" altLang="en-US" b="1" dirty="0">
                <a:latin typeface="宋体" pitchFamily="2" charset="-122"/>
              </a:rPr>
              <a:t>较</a:t>
            </a:r>
            <a:r>
              <a:rPr lang="zh-CN" altLang="en-US" b="1" dirty="0" smtClean="0">
                <a:latin typeface="宋体" pitchFamily="2" charset="-122"/>
              </a:rPr>
              <a:t>难，</a:t>
            </a:r>
            <a:r>
              <a:rPr lang="zh-CN" altLang="en-US" b="1" dirty="0">
                <a:latin typeface="宋体" pitchFamily="2" charset="-122"/>
              </a:rPr>
              <a:t>装配时由于弯曲和螺距偏差的影响，也很难保证装配精度。</a:t>
            </a:r>
          </a:p>
        </p:txBody>
      </p:sp>
      <p:sp>
        <p:nvSpPr>
          <p:cNvPr id="3" name="矩形 2"/>
          <p:cNvSpPr/>
          <p:nvPr/>
        </p:nvSpPr>
        <p:spPr>
          <a:xfrm>
            <a:off x="691658" y="1176189"/>
            <a:ext cx="8642842" cy="830997"/>
          </a:xfrm>
          <a:prstGeom prst="rect">
            <a:avLst/>
          </a:prstGeom>
        </p:spPr>
        <p:txBody>
          <a:bodyPr wrap="square">
            <a:spAutoFit/>
          </a:bodyPr>
          <a:lstStyle/>
          <a:p>
            <a:r>
              <a:rPr lang="zh-CN" altLang="en-US" b="1" dirty="0" smtClean="0"/>
              <a:t>        在</a:t>
            </a:r>
            <a:r>
              <a:rPr lang="en-US" altLang="zh-CN" b="1" dirty="0"/>
              <a:t>GB/ T </a:t>
            </a:r>
            <a:r>
              <a:rPr lang="en-US" altLang="zh-CN" b="1" dirty="0" smtClean="0"/>
              <a:t>197—2018《</a:t>
            </a:r>
            <a:r>
              <a:rPr lang="zh-CN" altLang="en-US" b="1" dirty="0"/>
              <a:t>普通</a:t>
            </a:r>
            <a:r>
              <a:rPr lang="zh-CN" altLang="en-US" b="1" dirty="0" smtClean="0"/>
              <a:t>螺纹  公差</a:t>
            </a:r>
            <a:r>
              <a:rPr lang="en-US" altLang="zh-CN" b="1" dirty="0"/>
              <a:t>》</a:t>
            </a:r>
            <a:r>
              <a:rPr lang="zh-CN" altLang="en-US" b="1" dirty="0"/>
              <a:t>标准中</a:t>
            </a:r>
            <a:r>
              <a:rPr lang="en-US" altLang="zh-CN" b="1" dirty="0"/>
              <a:t>,</a:t>
            </a:r>
            <a:r>
              <a:rPr lang="zh-CN" altLang="en-US" b="1" dirty="0"/>
              <a:t>只对中径和顶径规定了公差</a:t>
            </a:r>
            <a:r>
              <a:rPr lang="en-US" altLang="zh-CN" b="1" dirty="0"/>
              <a:t>,</a:t>
            </a:r>
            <a:r>
              <a:rPr lang="zh-CN" altLang="en-US" b="1" dirty="0"/>
              <a:t>而对</a:t>
            </a:r>
            <a:r>
              <a:rPr lang="zh-CN" altLang="en-US" b="1" dirty="0" smtClean="0"/>
              <a:t>底径</a:t>
            </a:r>
            <a:r>
              <a:rPr lang="en-US" altLang="zh-CN" b="1" dirty="0" smtClean="0"/>
              <a:t> </a:t>
            </a:r>
            <a:r>
              <a:rPr lang="zh-CN" altLang="en-US" b="1" dirty="0"/>
              <a:t>未给公差要求</a:t>
            </a:r>
            <a:r>
              <a:rPr lang="en-US" altLang="zh-CN" b="1" dirty="0"/>
              <a:t>,</a:t>
            </a:r>
            <a:r>
              <a:rPr lang="zh-CN" altLang="en-US" b="1" dirty="0"/>
              <a:t>由</a:t>
            </a:r>
            <a:r>
              <a:rPr lang="zh-CN" altLang="en-US" b="1" dirty="0" smtClean="0"/>
              <a:t>加工刀具</a:t>
            </a:r>
            <a:r>
              <a:rPr lang="zh-CN" altLang="en-US" b="1" dirty="0"/>
              <a:t>控制</a:t>
            </a:r>
            <a:r>
              <a:rPr lang="zh-CN" altLang="en-US" b="1" dirty="0" smtClean="0"/>
              <a:t>。</a:t>
            </a:r>
            <a:endParaRPr lang="zh-CN" altLang="en-US" b="1" dirty="0"/>
          </a:p>
        </p:txBody>
      </p:sp>
      <p:sp>
        <p:nvSpPr>
          <p:cNvPr id="8" name="图文框 7">
            <a:hlinkClick r:id="rId2" action="ppaction://hlinksldjump"/>
          </p:cNvPr>
          <p:cNvSpPr/>
          <p:nvPr/>
        </p:nvSpPr>
        <p:spPr bwMode="auto">
          <a:xfrm>
            <a:off x="8199277" y="6173788"/>
            <a:ext cx="1317946" cy="473075"/>
          </a:xfrm>
          <a:prstGeom prst="fram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defPPr>
              <a:defRPr lang="en-US"/>
            </a:defPPr>
            <a:lvl1pPr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1pPr>
            <a:lvl2pPr marL="478865"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2pPr>
            <a:lvl3pPr marL="957730"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3pPr>
            <a:lvl4pPr marL="1436595"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4pPr>
            <a:lvl5pPr marL="1915459"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5pPr>
            <a:lvl6pPr marL="2394324" algn="l" defTabSz="957730" rtl="0" eaLnBrk="1" latinLnBrk="0" hangingPunct="1">
              <a:defRPr kumimoji="1" sz="2500" kern="1200">
                <a:solidFill>
                  <a:schemeClr val="tx1"/>
                </a:solidFill>
                <a:latin typeface="Times New Roman" pitchFamily="18" charset="0"/>
                <a:ea typeface="宋体" pitchFamily="2" charset="-122"/>
                <a:cs typeface="+mn-cs"/>
              </a:defRPr>
            </a:lvl6pPr>
            <a:lvl7pPr marL="2873189" algn="l" defTabSz="957730" rtl="0" eaLnBrk="1" latinLnBrk="0" hangingPunct="1">
              <a:defRPr kumimoji="1" sz="2500" kern="1200">
                <a:solidFill>
                  <a:schemeClr val="tx1"/>
                </a:solidFill>
                <a:latin typeface="Times New Roman" pitchFamily="18" charset="0"/>
                <a:ea typeface="宋体" pitchFamily="2" charset="-122"/>
                <a:cs typeface="+mn-cs"/>
              </a:defRPr>
            </a:lvl7pPr>
            <a:lvl8pPr marL="3352055" algn="l" defTabSz="957730" rtl="0" eaLnBrk="1" latinLnBrk="0" hangingPunct="1">
              <a:defRPr kumimoji="1" sz="2500" kern="1200">
                <a:solidFill>
                  <a:schemeClr val="tx1"/>
                </a:solidFill>
                <a:latin typeface="Times New Roman" pitchFamily="18" charset="0"/>
                <a:ea typeface="宋体" pitchFamily="2" charset="-122"/>
                <a:cs typeface="+mn-cs"/>
              </a:defRPr>
            </a:lvl8pPr>
            <a:lvl9pPr marL="3830920" algn="l" defTabSz="957730" rtl="0" eaLnBrk="1" latinLnBrk="0" hangingPunct="1">
              <a:defRPr kumimoji="1" sz="2500" kern="1200">
                <a:solidFill>
                  <a:schemeClr val="tx1"/>
                </a:solidFill>
                <a:latin typeface="Times New Roman" pitchFamily="18" charset="0"/>
                <a:ea typeface="宋体" pitchFamily="2" charset="-122"/>
                <a:cs typeface="+mn-cs"/>
              </a:defRPr>
            </a:lvl9p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1800" b="1" i="0" u="none" strike="noStrike" cap="none" normalizeH="0" baseline="0" dirty="0" smtClean="0">
                <a:ln>
                  <a:noFill/>
                </a:ln>
                <a:solidFill>
                  <a:schemeClr val="tx1"/>
                </a:solidFill>
                <a:effectLst/>
                <a:latin typeface="方正舒体" pitchFamily="2" charset="-122"/>
                <a:ea typeface="方正舒体" pitchFamily="2" charset="-122"/>
              </a:rPr>
              <a:t>返回目录</a:t>
            </a:r>
          </a:p>
        </p:txBody>
      </p:sp>
      <p:grpSp>
        <p:nvGrpSpPr>
          <p:cNvPr id="2" name="组合 1"/>
          <p:cNvGrpSpPr/>
          <p:nvPr/>
        </p:nvGrpSpPr>
        <p:grpSpPr>
          <a:xfrm>
            <a:off x="1714500" y="2138364"/>
            <a:ext cx="5486400" cy="2881312"/>
            <a:chOff x="1666875" y="2052638"/>
            <a:chExt cx="5923798" cy="3152775"/>
          </a:xfrm>
        </p:grpSpPr>
        <p:pic>
          <p:nvPicPr>
            <p:cNvPr id="593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66875" y="2052638"/>
              <a:ext cx="5619750" cy="3152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48325" y="2647949"/>
              <a:ext cx="1942348" cy="1171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8436">
                                            <p:txEl>
                                              <p:pRg st="0" end="0"/>
                                            </p:txEl>
                                          </p:spTgt>
                                        </p:tgtEl>
                                        <p:attrNameLst>
                                          <p:attrName>style.visibility</p:attrName>
                                        </p:attrNameLst>
                                      </p:cBhvr>
                                      <p:to>
                                        <p:strVal val="visible"/>
                                      </p:to>
                                    </p:set>
                                    <p:animEffect transition="in" filter="wipe(left)">
                                      <p:cBhvr>
                                        <p:cTn id="7" dur="300"/>
                                        <p:tgtEl>
                                          <p:spTgt spid="1843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8437">
                                            <p:txEl>
                                              <p:pRg st="0" end="0"/>
                                            </p:txEl>
                                          </p:spTgt>
                                        </p:tgtEl>
                                        <p:attrNameLst>
                                          <p:attrName>style.visibility</p:attrName>
                                        </p:attrNameLst>
                                      </p:cBhvr>
                                      <p:to>
                                        <p:strVal val="visible"/>
                                      </p:to>
                                    </p:set>
                                    <p:animEffect transition="in" filter="wipe(left)">
                                      <p:cBhvr>
                                        <p:cTn id="12" dur="300"/>
                                        <p:tgtEl>
                                          <p:spTgt spid="1843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18481">
                                            <p:txEl>
                                              <p:pRg st="0" end="0"/>
                                            </p:txEl>
                                          </p:spTgt>
                                        </p:tgtEl>
                                        <p:attrNameLst>
                                          <p:attrName>style.visibility</p:attrName>
                                        </p:attrNameLst>
                                      </p:cBhvr>
                                      <p:to>
                                        <p:strVal val="visible"/>
                                      </p:to>
                                    </p:set>
                                    <p:animEffect transition="in" filter="wipe(left)">
                                      <p:cBhvr>
                                        <p:cTn id="22" dur="300"/>
                                        <p:tgtEl>
                                          <p:spTgt spid="1848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build="p" autoUpdateAnimBg="0"/>
      <p:bldP spid="18437" grpId="0" build="p" autoUpdateAnimBg="0"/>
      <p:bldP spid="18481" grpId="0" build="p" autoUpdateAnimBg="0"/>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灯片编号占位符 3"/>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7A0BB833-C84F-47D4-B1CB-0C3CBF177F52}" type="slidenum">
              <a:rPr kumimoji="0" lang="zh-CN" altLang="en-US" sz="2200" smtClean="0">
                <a:solidFill>
                  <a:srgbClr val="0000FF"/>
                </a:solidFill>
              </a:rPr>
              <a:pPr eaLnBrk="1" hangingPunct="1"/>
              <a:t>25</a:t>
            </a:fld>
            <a:endParaRPr kumimoji="0" lang="en-US" altLang="zh-CN" sz="2200" dirty="0" smtClean="0">
              <a:solidFill>
                <a:srgbClr val="0000FF"/>
              </a:solidFill>
            </a:endParaRPr>
          </a:p>
        </p:txBody>
      </p:sp>
      <p:sp>
        <p:nvSpPr>
          <p:cNvPr id="9218" name="Text Box 2"/>
          <p:cNvSpPr txBox="1">
            <a:spLocks noChangeArrowheads="1"/>
          </p:cNvSpPr>
          <p:nvPr/>
        </p:nvSpPr>
        <p:spPr bwMode="auto">
          <a:xfrm>
            <a:off x="1412770" y="367317"/>
            <a:ext cx="5064380"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9.3.</a:t>
            </a:r>
            <a:r>
              <a:rPr lang="zh-CN" altLang="en-US" b="1" dirty="0" smtClean="0"/>
              <a:t>2   螺纹</a:t>
            </a:r>
            <a:r>
              <a:rPr lang="zh-CN" altLang="en-US" b="1" dirty="0"/>
              <a:t>公差带 </a:t>
            </a:r>
          </a:p>
        </p:txBody>
      </p:sp>
      <p:sp>
        <p:nvSpPr>
          <p:cNvPr id="9220" name="Text Box 4"/>
          <p:cNvSpPr txBox="1">
            <a:spLocks noChangeArrowheads="1"/>
          </p:cNvSpPr>
          <p:nvPr/>
        </p:nvSpPr>
        <p:spPr bwMode="auto">
          <a:xfrm>
            <a:off x="1235394" y="1966716"/>
            <a:ext cx="8089581" cy="5487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b="1" dirty="0"/>
              <a:t>公差带代号是由</a:t>
            </a:r>
            <a:r>
              <a:rPr lang="zh-CN" altLang="en-US" b="1" dirty="0">
                <a:solidFill>
                  <a:srgbClr val="FF0000"/>
                </a:solidFill>
              </a:rPr>
              <a:t>公差等级</a:t>
            </a:r>
            <a:r>
              <a:rPr lang="zh-CN" altLang="en-US" b="1" dirty="0"/>
              <a:t>和</a:t>
            </a:r>
            <a:r>
              <a:rPr lang="zh-CN" altLang="en-US" b="1" dirty="0">
                <a:solidFill>
                  <a:srgbClr val="FF0000"/>
                </a:solidFill>
              </a:rPr>
              <a:t>基本偏差代号</a:t>
            </a:r>
            <a:r>
              <a:rPr lang="zh-CN" altLang="en-US" b="1" dirty="0"/>
              <a:t>组成</a:t>
            </a:r>
            <a:r>
              <a:rPr lang="zh-CN" altLang="en-US" b="1" dirty="0" smtClean="0"/>
              <a:t>,如 </a:t>
            </a:r>
            <a:r>
              <a:rPr lang="zh-CN" altLang="en-US" b="1" dirty="0" smtClean="0">
                <a:solidFill>
                  <a:srgbClr val="FF0000"/>
                </a:solidFill>
              </a:rPr>
              <a:t>6</a:t>
            </a:r>
            <a:r>
              <a:rPr lang="en-US" altLang="zh-CN" b="1" dirty="0" smtClean="0">
                <a:solidFill>
                  <a:srgbClr val="FF0000"/>
                </a:solidFill>
              </a:rPr>
              <a:t>H</a:t>
            </a:r>
            <a:r>
              <a:rPr lang="zh-CN" altLang="en-US" b="1" dirty="0" smtClean="0">
                <a:solidFill>
                  <a:srgbClr val="FF0000"/>
                </a:solidFill>
              </a:rPr>
              <a:t>、</a:t>
            </a:r>
            <a:r>
              <a:rPr lang="en-US" altLang="zh-CN" b="1" dirty="0" smtClean="0">
                <a:solidFill>
                  <a:srgbClr val="FF0000"/>
                </a:solidFill>
              </a:rPr>
              <a:t> </a:t>
            </a:r>
            <a:r>
              <a:rPr lang="en-US" altLang="zh-CN" b="1" dirty="0">
                <a:solidFill>
                  <a:srgbClr val="FF0000"/>
                </a:solidFill>
              </a:rPr>
              <a:t>6g。</a:t>
            </a:r>
            <a:endParaRPr lang="zh-CN" altLang="en-US" b="1" dirty="0"/>
          </a:p>
        </p:txBody>
      </p:sp>
      <p:sp>
        <p:nvSpPr>
          <p:cNvPr id="9221" name="Text Box 5"/>
          <p:cNvSpPr txBox="1">
            <a:spLocks noChangeArrowheads="1"/>
          </p:cNvSpPr>
          <p:nvPr/>
        </p:nvSpPr>
        <p:spPr bwMode="auto">
          <a:xfrm>
            <a:off x="1384195" y="2448752"/>
            <a:ext cx="3589549"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1.  螺纹公差</a:t>
            </a:r>
          </a:p>
        </p:txBody>
      </p:sp>
      <p:sp>
        <p:nvSpPr>
          <p:cNvPr id="9237" name="Text Box 21"/>
          <p:cNvSpPr txBox="1">
            <a:spLocks noChangeArrowheads="1"/>
          </p:cNvSpPr>
          <p:nvPr/>
        </p:nvSpPr>
        <p:spPr bwMode="auto">
          <a:xfrm>
            <a:off x="644844" y="2904546"/>
            <a:ext cx="8089581" cy="844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 </a:t>
            </a:r>
            <a:r>
              <a:rPr lang="zh-CN" altLang="en-US" b="1" dirty="0" smtClean="0"/>
              <a:t>        螺纹</a:t>
            </a:r>
            <a:r>
              <a:rPr lang="zh-CN" altLang="en-US" b="1" dirty="0"/>
              <a:t>公差值的大小由</a:t>
            </a:r>
            <a:r>
              <a:rPr lang="zh-CN" altLang="en-US" b="1" dirty="0">
                <a:solidFill>
                  <a:srgbClr val="FF0000"/>
                </a:solidFill>
              </a:rPr>
              <a:t>公差等级和公称直径确定</a:t>
            </a:r>
            <a:r>
              <a:rPr lang="zh-CN" altLang="en-US" b="1" dirty="0"/>
              <a:t>。公差等级见表</a:t>
            </a:r>
            <a:r>
              <a:rPr lang="en-US" altLang="zh-CN" b="1" dirty="0" smtClean="0"/>
              <a:t>9.2</a:t>
            </a:r>
            <a:r>
              <a:rPr lang="zh-CN" altLang="en-US" b="1" dirty="0"/>
              <a:t>。其中</a:t>
            </a:r>
            <a:r>
              <a:rPr lang="en-US" altLang="zh-CN" b="1" dirty="0"/>
              <a:t>6 </a:t>
            </a:r>
            <a:r>
              <a:rPr lang="zh-CN" altLang="en-US" b="1" dirty="0"/>
              <a:t>级为基本级</a:t>
            </a:r>
            <a:r>
              <a:rPr lang="en-US" altLang="zh-CN" b="1" dirty="0" smtClean="0"/>
              <a:t>, 3 </a:t>
            </a:r>
            <a:r>
              <a:rPr lang="zh-CN" altLang="en-US" b="1" dirty="0"/>
              <a:t>级最高</a:t>
            </a:r>
            <a:r>
              <a:rPr lang="en-US" altLang="zh-CN" b="1" dirty="0"/>
              <a:t>,9 </a:t>
            </a:r>
            <a:r>
              <a:rPr lang="zh-CN" altLang="en-US" b="1" dirty="0"/>
              <a:t>级最低</a:t>
            </a:r>
            <a:r>
              <a:rPr lang="zh-CN" altLang="en-US" b="1" dirty="0" smtClean="0"/>
              <a:t>。</a:t>
            </a:r>
            <a:endParaRPr lang="zh-CN" altLang="en-US" b="1" dirty="0"/>
          </a:p>
        </p:txBody>
      </p:sp>
      <p:sp>
        <p:nvSpPr>
          <p:cNvPr id="2" name="矩形 1"/>
          <p:cNvSpPr/>
          <p:nvPr/>
        </p:nvSpPr>
        <p:spPr>
          <a:xfrm>
            <a:off x="650770" y="823537"/>
            <a:ext cx="8543925" cy="1200329"/>
          </a:xfrm>
          <a:prstGeom prst="rect">
            <a:avLst/>
          </a:prstGeom>
        </p:spPr>
        <p:txBody>
          <a:bodyPr wrap="square">
            <a:spAutoFit/>
          </a:bodyPr>
          <a:lstStyle/>
          <a:p>
            <a:r>
              <a:rPr lang="zh-CN" altLang="en-US" b="1" dirty="0" smtClean="0"/>
              <a:t>          螺纹公差带</a:t>
            </a:r>
            <a:r>
              <a:rPr lang="zh-CN" altLang="en-US" b="1" dirty="0"/>
              <a:t>是沿基本牙型的牙侧、牙顶和牙底</a:t>
            </a:r>
            <a:r>
              <a:rPr lang="zh-CN" altLang="en-US" b="1" dirty="0" smtClean="0"/>
              <a:t>分布</a:t>
            </a:r>
            <a:r>
              <a:rPr lang="en-US" altLang="zh-CN" b="1" dirty="0" smtClean="0"/>
              <a:t>,</a:t>
            </a:r>
            <a:r>
              <a:rPr lang="zh-CN" altLang="en-US" b="1" dirty="0"/>
              <a:t>由</a:t>
            </a:r>
            <a:r>
              <a:rPr lang="zh-CN" altLang="en-US" b="1" dirty="0" smtClean="0"/>
              <a:t>公差</a:t>
            </a:r>
            <a:r>
              <a:rPr lang="en-US" altLang="zh-CN" b="1" dirty="0" smtClean="0"/>
              <a:t> </a:t>
            </a:r>
            <a:r>
              <a:rPr lang="zh-CN" altLang="en-US" b="1" dirty="0" smtClean="0"/>
              <a:t>和基本偏差</a:t>
            </a:r>
            <a:r>
              <a:rPr lang="en-US" altLang="zh-CN" b="1" dirty="0" smtClean="0"/>
              <a:t> </a:t>
            </a:r>
            <a:r>
              <a:rPr lang="zh-CN" altLang="en-US" b="1" dirty="0"/>
              <a:t>两个要素构成</a:t>
            </a:r>
            <a:r>
              <a:rPr lang="en-US" altLang="zh-CN" b="1" dirty="0"/>
              <a:t>,</a:t>
            </a:r>
            <a:r>
              <a:rPr lang="zh-CN" altLang="en-US" b="1" dirty="0"/>
              <a:t>在垂直于螺纹轴线方向上计量其大、中、小径的</a:t>
            </a:r>
            <a:r>
              <a:rPr lang="zh-CN" altLang="en-US" b="1" dirty="0" smtClean="0"/>
              <a:t>极限偏差</a:t>
            </a:r>
            <a:r>
              <a:rPr lang="zh-CN" altLang="en-US" b="1" dirty="0"/>
              <a:t>和公差值。</a:t>
            </a:r>
          </a:p>
        </p:txBody>
      </p:sp>
      <p:pic>
        <p:nvPicPr>
          <p:cNvPr id="604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3829050"/>
            <a:ext cx="8648700" cy="272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9218">
                                            <p:txEl>
                                              <p:pRg st="0" end="0"/>
                                            </p:txEl>
                                          </p:spTgt>
                                        </p:tgtEl>
                                        <p:attrNameLst>
                                          <p:attrName>style.visibility</p:attrName>
                                        </p:attrNameLst>
                                      </p:cBhvr>
                                      <p:to>
                                        <p:strVal val="visible"/>
                                      </p:to>
                                    </p:set>
                                    <p:animEffect transition="in" filter="wipe(left)">
                                      <p:cBhvr>
                                        <p:cTn id="7" dur="300"/>
                                        <p:tgtEl>
                                          <p:spTgt spid="921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9220"/>
                                        </p:tgtEl>
                                        <p:attrNameLst>
                                          <p:attrName>style.visibility</p:attrName>
                                        </p:attrNameLst>
                                      </p:cBhvr>
                                      <p:to>
                                        <p:strVal val="visible"/>
                                      </p:to>
                                    </p:set>
                                    <p:animEffect transition="in" filter="wipe(left)">
                                      <p:cBhvr>
                                        <p:cTn id="17" dur="300"/>
                                        <p:tgtEl>
                                          <p:spTgt spid="922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9221"/>
                                        </p:tgtEl>
                                        <p:attrNameLst>
                                          <p:attrName>style.visibility</p:attrName>
                                        </p:attrNameLst>
                                      </p:cBhvr>
                                      <p:to>
                                        <p:strVal val="visible"/>
                                      </p:to>
                                    </p:set>
                                    <p:animEffect transition="in" filter="wipe(left)">
                                      <p:cBhvr>
                                        <p:cTn id="22" dur="300"/>
                                        <p:tgtEl>
                                          <p:spTgt spid="922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9237"/>
                                        </p:tgtEl>
                                        <p:attrNameLst>
                                          <p:attrName>style.visibility</p:attrName>
                                        </p:attrNameLst>
                                      </p:cBhvr>
                                      <p:to>
                                        <p:strVal val="visible"/>
                                      </p:to>
                                    </p:set>
                                    <p:animEffect transition="in" filter="wipe(left)">
                                      <p:cBhvr>
                                        <p:cTn id="27" dur="300"/>
                                        <p:tgtEl>
                                          <p:spTgt spid="9237"/>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60418"/>
                                        </p:tgtEl>
                                        <p:attrNameLst>
                                          <p:attrName>style.visibility</p:attrName>
                                        </p:attrNameLst>
                                      </p:cBhvr>
                                      <p:to>
                                        <p:strVal val="visible"/>
                                      </p:to>
                                    </p:set>
                                    <p:anim calcmode="lin" valueType="num">
                                      <p:cBhvr additive="base">
                                        <p:cTn id="32" dur="500" fill="hold"/>
                                        <p:tgtEl>
                                          <p:spTgt spid="60418"/>
                                        </p:tgtEl>
                                        <p:attrNameLst>
                                          <p:attrName>ppt_x</p:attrName>
                                        </p:attrNameLst>
                                      </p:cBhvr>
                                      <p:tavLst>
                                        <p:tav tm="0">
                                          <p:val>
                                            <p:strVal val="#ppt_x"/>
                                          </p:val>
                                        </p:tav>
                                        <p:tav tm="100000">
                                          <p:val>
                                            <p:strVal val="#ppt_x"/>
                                          </p:val>
                                        </p:tav>
                                      </p:tavLst>
                                    </p:anim>
                                    <p:anim calcmode="lin" valueType="num">
                                      <p:cBhvr additive="base">
                                        <p:cTn id="33" dur="500" fill="hold"/>
                                        <p:tgtEl>
                                          <p:spTgt spid="604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build="p" autoUpdateAnimBg="0"/>
      <p:bldP spid="9220" grpId="0" autoUpdateAnimBg="0"/>
      <p:bldP spid="9221" grpId="0" autoUpdateAnimBg="0"/>
      <p:bldP spid="9237" grpId="0" autoUpdateAnimBg="0"/>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灯片编号占位符 5"/>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12138125-FC47-409E-8617-FB7594A5C42C}" type="slidenum">
              <a:rPr kumimoji="0" lang="zh-CN" altLang="en-US" sz="2200" smtClean="0">
                <a:solidFill>
                  <a:srgbClr val="0000FF"/>
                </a:solidFill>
              </a:rPr>
              <a:pPr eaLnBrk="1" hangingPunct="1"/>
              <a:t>26</a:t>
            </a:fld>
            <a:endParaRPr kumimoji="0" lang="en-US" altLang="zh-CN" sz="2200" smtClean="0">
              <a:solidFill>
                <a:srgbClr val="0000FF"/>
              </a:solidFill>
            </a:endParaRPr>
          </a:p>
        </p:txBody>
      </p:sp>
      <p:sp>
        <p:nvSpPr>
          <p:cNvPr id="96260" name="Text Box 4"/>
          <p:cNvSpPr txBox="1">
            <a:spLocks noChangeArrowheads="1"/>
          </p:cNvSpPr>
          <p:nvPr/>
        </p:nvSpPr>
        <p:spPr bwMode="auto">
          <a:xfrm>
            <a:off x="1212657" y="645877"/>
            <a:ext cx="56959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普通螺纹的中径公差值见表</a:t>
            </a:r>
            <a:r>
              <a:rPr lang="en-US" altLang="zh-CN" b="1" dirty="0" smtClean="0"/>
              <a:t>9.3</a:t>
            </a:r>
            <a:r>
              <a:rPr lang="zh-CN" altLang="en-US" b="1" dirty="0" smtClean="0"/>
              <a:t>所</a:t>
            </a:r>
            <a:r>
              <a:rPr lang="zh-CN" altLang="en-US" b="1" dirty="0"/>
              <a:t>示。</a:t>
            </a:r>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499" y="1343024"/>
            <a:ext cx="7953071" cy="5153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6260"/>
                                        </p:tgtEl>
                                        <p:attrNameLst>
                                          <p:attrName>style.visibility</p:attrName>
                                        </p:attrNameLst>
                                      </p:cBhvr>
                                      <p:to>
                                        <p:strVal val="visible"/>
                                      </p:to>
                                    </p:set>
                                    <p:animEffect transition="in" filter="wipe(left)">
                                      <p:cBhvr>
                                        <p:cTn id="7" dur="2000"/>
                                        <p:tgtEl>
                                          <p:spTgt spid="962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6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灯片编号占位符 5"/>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45CDF2E6-743D-4C5B-A17C-753788A30C67}" type="slidenum">
              <a:rPr kumimoji="0" lang="zh-CN" altLang="en-US" sz="2200" smtClean="0">
                <a:solidFill>
                  <a:srgbClr val="0000FF"/>
                </a:solidFill>
              </a:rPr>
              <a:pPr eaLnBrk="1" hangingPunct="1"/>
              <a:t>27</a:t>
            </a:fld>
            <a:endParaRPr kumimoji="0" lang="en-US" altLang="zh-CN" sz="2200" smtClean="0">
              <a:solidFill>
                <a:srgbClr val="0000FF"/>
              </a:solidFill>
            </a:endParaRPr>
          </a:p>
        </p:txBody>
      </p:sp>
      <p:sp>
        <p:nvSpPr>
          <p:cNvPr id="97285" name="Text Box 5"/>
          <p:cNvSpPr txBox="1">
            <a:spLocks noChangeArrowheads="1"/>
          </p:cNvSpPr>
          <p:nvPr/>
        </p:nvSpPr>
        <p:spPr bwMode="auto">
          <a:xfrm>
            <a:off x="1330643" y="492125"/>
            <a:ext cx="56959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普通螺纹的顶径公差值见表</a:t>
            </a:r>
            <a:r>
              <a:rPr lang="en-US" altLang="zh-CN" b="1" dirty="0" smtClean="0"/>
              <a:t>9.4</a:t>
            </a:r>
            <a:r>
              <a:rPr lang="zh-CN" altLang="en-US" b="1" dirty="0" smtClean="0"/>
              <a:t>所</a:t>
            </a:r>
            <a:r>
              <a:rPr lang="zh-CN" altLang="en-US" b="1" dirty="0"/>
              <a:t>示。</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9099" y="1443038"/>
            <a:ext cx="8799189" cy="4538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7285"/>
                                        </p:tgtEl>
                                        <p:attrNameLst>
                                          <p:attrName>style.visibility</p:attrName>
                                        </p:attrNameLst>
                                      </p:cBhvr>
                                      <p:to>
                                        <p:strVal val="visible"/>
                                      </p:to>
                                    </p:set>
                                    <p:animEffect transition="in" filter="wipe(left)">
                                      <p:cBhvr>
                                        <p:cTn id="7" dur="2000"/>
                                        <p:tgtEl>
                                          <p:spTgt spid="972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灯片编号占位符 5"/>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D139560F-1CD7-4AA9-AF45-95D2D3A41B07}" type="slidenum">
              <a:rPr kumimoji="0" lang="zh-CN" altLang="en-US" sz="2200" smtClean="0">
                <a:solidFill>
                  <a:srgbClr val="0000FF"/>
                </a:solidFill>
              </a:rPr>
              <a:pPr eaLnBrk="1" hangingPunct="1"/>
              <a:t>28</a:t>
            </a:fld>
            <a:endParaRPr kumimoji="0" lang="en-US" altLang="zh-CN" sz="2200" smtClean="0">
              <a:solidFill>
                <a:srgbClr val="0000FF"/>
              </a:solidFill>
            </a:endParaRPr>
          </a:p>
        </p:txBody>
      </p:sp>
      <p:sp>
        <p:nvSpPr>
          <p:cNvPr id="99332" name="Text Box 4"/>
          <p:cNvSpPr txBox="1">
            <a:spLocks noChangeArrowheads="1"/>
          </p:cNvSpPr>
          <p:nvPr/>
        </p:nvSpPr>
        <p:spPr bwMode="auto">
          <a:xfrm>
            <a:off x="1158130" y="492603"/>
            <a:ext cx="330475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2. </a:t>
            </a:r>
            <a:r>
              <a:rPr lang="zh-CN" altLang="en-US" b="1" dirty="0"/>
              <a:t>螺纹的基本偏差</a:t>
            </a:r>
          </a:p>
        </p:txBody>
      </p:sp>
      <p:sp>
        <p:nvSpPr>
          <p:cNvPr id="99333" name="Text Box 5"/>
          <p:cNvSpPr txBox="1">
            <a:spLocks noChangeArrowheads="1"/>
          </p:cNvSpPr>
          <p:nvPr/>
        </p:nvSpPr>
        <p:spPr bwMode="auto">
          <a:xfrm>
            <a:off x="411375" y="948771"/>
            <a:ext cx="8620165"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         普通螺纹公差带的位置由其基本偏差确定。</a:t>
            </a:r>
            <a:r>
              <a:rPr lang="en-US" altLang="zh-CN" b="1" dirty="0" smtClean="0"/>
              <a:t>GB/T197—2018</a:t>
            </a:r>
            <a:r>
              <a:rPr lang="zh-CN" altLang="en-US" b="1" dirty="0" smtClean="0"/>
              <a:t>对</a:t>
            </a:r>
            <a:r>
              <a:rPr lang="zh-CN" altLang="en-US" b="1" dirty="0"/>
              <a:t>内螺纹</a:t>
            </a:r>
            <a:r>
              <a:rPr lang="zh-CN" altLang="en-US" b="1" dirty="0" smtClean="0"/>
              <a:t>规定</a:t>
            </a:r>
            <a:r>
              <a:rPr lang="en-US" altLang="zh-CN" b="1" dirty="0"/>
              <a:t>G </a:t>
            </a:r>
            <a:r>
              <a:rPr lang="zh-CN" altLang="en-US" b="1" dirty="0" smtClean="0"/>
              <a:t>、</a:t>
            </a:r>
            <a:r>
              <a:rPr lang="en-US" altLang="zh-CN" b="1" dirty="0" smtClean="0"/>
              <a:t> </a:t>
            </a:r>
            <a:r>
              <a:rPr lang="en-US" altLang="zh-CN" b="1" dirty="0"/>
              <a:t>H </a:t>
            </a:r>
            <a:r>
              <a:rPr lang="zh-CN" altLang="en-US" b="1" dirty="0" smtClean="0"/>
              <a:t>两种</a:t>
            </a:r>
            <a:r>
              <a:rPr lang="zh-CN" altLang="en-US" b="1" dirty="0"/>
              <a:t>基本偏差；对外螺纹</a:t>
            </a:r>
            <a:r>
              <a:rPr lang="zh-CN" altLang="en-US" b="1" dirty="0" smtClean="0"/>
              <a:t>规定</a:t>
            </a:r>
            <a:r>
              <a:rPr lang="en-US" altLang="zh-CN" b="1" dirty="0" smtClean="0"/>
              <a:t>a</a:t>
            </a:r>
            <a:r>
              <a:rPr lang="zh-CN" altLang="en-US" b="1" dirty="0" smtClean="0"/>
              <a:t>、</a:t>
            </a:r>
            <a:r>
              <a:rPr lang="en-US" altLang="zh-CN" b="1" dirty="0" smtClean="0"/>
              <a:t>b</a:t>
            </a:r>
            <a:r>
              <a:rPr lang="zh-CN" altLang="en-US" b="1" dirty="0" smtClean="0"/>
              <a:t>、</a:t>
            </a:r>
            <a:r>
              <a:rPr lang="en-US" altLang="zh-CN" b="1" dirty="0" smtClean="0"/>
              <a:t>c</a:t>
            </a:r>
            <a:r>
              <a:rPr lang="zh-CN" altLang="en-US" b="1" dirty="0" smtClean="0"/>
              <a:t>、</a:t>
            </a:r>
            <a:r>
              <a:rPr lang="en-US" altLang="zh-CN" b="1" dirty="0" smtClean="0"/>
              <a:t>d</a:t>
            </a:r>
            <a:r>
              <a:rPr lang="zh-CN" altLang="en-US" b="1" dirty="0" smtClean="0"/>
              <a:t>、</a:t>
            </a:r>
            <a:r>
              <a:rPr lang="en-US" altLang="zh-CN" b="1" dirty="0" smtClean="0"/>
              <a:t>e</a:t>
            </a:r>
            <a:r>
              <a:rPr lang="zh-CN" altLang="en-US" b="1" dirty="0" smtClean="0"/>
              <a:t>、</a:t>
            </a:r>
            <a:r>
              <a:rPr lang="en-US" altLang="zh-CN" b="1" dirty="0" smtClean="0"/>
              <a:t>f</a:t>
            </a:r>
            <a:r>
              <a:rPr lang="zh-CN" altLang="en-US" b="1" dirty="0" smtClean="0"/>
              <a:t>、</a:t>
            </a:r>
            <a:r>
              <a:rPr lang="en-US" altLang="zh-CN" b="1" dirty="0" smtClean="0"/>
              <a:t>g</a:t>
            </a:r>
            <a:r>
              <a:rPr lang="zh-CN" altLang="en-US" b="1" dirty="0" smtClean="0"/>
              <a:t>和</a:t>
            </a:r>
            <a:r>
              <a:rPr lang="en-US" altLang="zh-CN" b="1" dirty="0" smtClean="0"/>
              <a:t>h</a:t>
            </a:r>
            <a:r>
              <a:rPr lang="zh-CN" altLang="en-US" b="1" dirty="0" smtClean="0"/>
              <a:t>八种</a:t>
            </a:r>
            <a:r>
              <a:rPr lang="zh-CN" altLang="en-US" b="1" dirty="0"/>
              <a:t>基本偏差</a:t>
            </a:r>
            <a:r>
              <a:rPr lang="zh-CN" altLang="en-US" b="1" dirty="0" smtClean="0"/>
              <a:t>。见图</a:t>
            </a:r>
            <a:r>
              <a:rPr lang="en-US" altLang="zh-CN" b="1" dirty="0" smtClean="0"/>
              <a:t>9.9</a:t>
            </a:r>
            <a:r>
              <a:rPr lang="zh-CN" altLang="en-US" b="1" dirty="0" smtClean="0"/>
              <a:t>和图 </a:t>
            </a:r>
            <a:r>
              <a:rPr lang="en-US" altLang="zh-CN" b="1" dirty="0" smtClean="0"/>
              <a:t>9.10</a:t>
            </a:r>
            <a:r>
              <a:rPr lang="zh-CN" altLang="en-US" b="1" dirty="0" smtClean="0"/>
              <a:t>。</a:t>
            </a:r>
            <a:endParaRPr lang="zh-CN" altLang="en-US" b="1"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2038" y="2843213"/>
            <a:ext cx="7795523" cy="296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9332"/>
                                        </p:tgtEl>
                                        <p:attrNameLst>
                                          <p:attrName>style.visibility</p:attrName>
                                        </p:attrNameLst>
                                      </p:cBhvr>
                                      <p:to>
                                        <p:strVal val="visible"/>
                                      </p:to>
                                    </p:set>
                                    <p:animEffect transition="in" filter="wipe(left)">
                                      <p:cBhvr>
                                        <p:cTn id="7" dur="2000"/>
                                        <p:tgtEl>
                                          <p:spTgt spid="9933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9333"/>
                                        </p:tgtEl>
                                        <p:attrNameLst>
                                          <p:attrName>style.visibility</p:attrName>
                                        </p:attrNameLst>
                                      </p:cBhvr>
                                      <p:to>
                                        <p:strVal val="visible"/>
                                      </p:to>
                                    </p:set>
                                    <p:animEffect transition="in" filter="wipe(left)">
                                      <p:cBhvr>
                                        <p:cTn id="12" dur="2000"/>
                                        <p:tgtEl>
                                          <p:spTgt spid="993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2" grpId="0"/>
      <p:bldP spid="9933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灯片编号占位符 5"/>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060C815C-D6E3-4397-AB9C-9E794CF33819}" type="slidenum">
              <a:rPr kumimoji="0" lang="zh-CN" altLang="en-US" sz="2200" smtClean="0">
                <a:solidFill>
                  <a:srgbClr val="0000FF"/>
                </a:solidFill>
              </a:rPr>
              <a:pPr eaLnBrk="1" hangingPunct="1"/>
              <a:t>29</a:t>
            </a:fld>
            <a:endParaRPr kumimoji="0" lang="en-US" altLang="zh-CN" sz="2200" smtClean="0">
              <a:solidFill>
                <a:srgbClr val="0000FF"/>
              </a:solidFill>
            </a:endParaRPr>
          </a:p>
        </p:txBody>
      </p:sp>
      <p:sp>
        <p:nvSpPr>
          <p:cNvPr id="100357" name="Text Box 5"/>
          <p:cNvSpPr txBox="1">
            <a:spLocks noChangeArrowheads="1"/>
          </p:cNvSpPr>
          <p:nvPr/>
        </p:nvSpPr>
        <p:spPr bwMode="auto">
          <a:xfrm>
            <a:off x="1312545" y="533397"/>
            <a:ext cx="598762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外螺纹的公差带位置见图</a:t>
            </a:r>
            <a:r>
              <a:rPr lang="en-US" altLang="zh-CN" b="1" dirty="0"/>
              <a:t>9.10</a:t>
            </a:r>
            <a:r>
              <a:rPr lang="zh-CN" altLang="en-US" b="1" dirty="0"/>
              <a:t>所示。</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2513" y="1700213"/>
            <a:ext cx="7901163" cy="3814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0357"/>
                                        </p:tgtEl>
                                        <p:attrNameLst>
                                          <p:attrName>style.visibility</p:attrName>
                                        </p:attrNameLst>
                                      </p:cBhvr>
                                      <p:to>
                                        <p:strVal val="visible"/>
                                      </p:to>
                                    </p:set>
                                    <p:animEffect transition="in" filter="wipe(left)">
                                      <p:cBhvr>
                                        <p:cTn id="7" dur="2000"/>
                                        <p:tgtEl>
                                          <p:spTgt spid="1003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灯片编号占位符 5"/>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FC6C4387-F0A2-4293-94E7-D00847C24F9F}" type="slidenum">
              <a:rPr kumimoji="0" lang="zh-CN" altLang="en-US" sz="2200" smtClean="0">
                <a:solidFill>
                  <a:srgbClr val="0000FF"/>
                </a:solidFill>
              </a:rPr>
              <a:pPr eaLnBrk="1" hangingPunct="1"/>
              <a:t>3</a:t>
            </a:fld>
            <a:endParaRPr kumimoji="0" lang="en-US" altLang="zh-CN" sz="2200" smtClean="0">
              <a:solidFill>
                <a:srgbClr val="0000FF"/>
              </a:solidFill>
            </a:endParaRPr>
          </a:p>
        </p:txBody>
      </p:sp>
      <p:sp>
        <p:nvSpPr>
          <p:cNvPr id="4099" name="Text Box 1028"/>
          <p:cNvSpPr txBox="1">
            <a:spLocks noChangeArrowheads="1"/>
          </p:cNvSpPr>
          <p:nvPr/>
        </p:nvSpPr>
        <p:spPr bwMode="auto">
          <a:xfrm>
            <a:off x="997269" y="1009162"/>
            <a:ext cx="4658677" cy="53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ctr" eaLnBrk="1" hangingPunct="1">
              <a:spcBef>
                <a:spcPct val="50000"/>
              </a:spcBef>
            </a:pPr>
            <a:r>
              <a:rPr lang="zh-CN" altLang="en-US" sz="2800" b="1" dirty="0">
                <a:solidFill>
                  <a:srgbClr val="FF0000"/>
                </a:solidFill>
              </a:rPr>
              <a:t>内  容  提  </a:t>
            </a:r>
            <a:r>
              <a:rPr lang="zh-CN" altLang="en-US" sz="2800" b="1" dirty="0" smtClean="0">
                <a:solidFill>
                  <a:srgbClr val="FF0000"/>
                </a:solidFill>
              </a:rPr>
              <a:t>要</a:t>
            </a:r>
            <a:endParaRPr lang="zh-CN" altLang="en-US" sz="2800" b="1" dirty="0">
              <a:solidFill>
                <a:srgbClr val="FF0000"/>
              </a:solidFill>
            </a:endParaRPr>
          </a:p>
        </p:txBody>
      </p:sp>
      <p:sp>
        <p:nvSpPr>
          <p:cNvPr id="4100" name="Text Box 1029"/>
          <p:cNvSpPr txBox="1">
            <a:spLocks noChangeArrowheads="1"/>
          </p:cNvSpPr>
          <p:nvPr/>
        </p:nvSpPr>
        <p:spPr bwMode="auto">
          <a:xfrm>
            <a:off x="997268" y="1698625"/>
            <a:ext cx="8203882" cy="40942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1. 螺纹种类和对螺纹结合的使用要求；</a:t>
            </a:r>
          </a:p>
          <a:p>
            <a:pPr eaLnBrk="1" hangingPunct="1">
              <a:lnSpc>
                <a:spcPct val="120000"/>
              </a:lnSpc>
            </a:pPr>
            <a:r>
              <a:rPr lang="zh-CN" altLang="en-US" b="1" dirty="0"/>
              <a:t>2. 普通螺纹的</a:t>
            </a:r>
            <a:r>
              <a:rPr lang="zh-CN" altLang="en-US" b="1" dirty="0">
                <a:solidFill>
                  <a:srgbClr val="CC3300"/>
                </a:solidFill>
              </a:rPr>
              <a:t>牙型和主要几何参数</a:t>
            </a:r>
            <a:r>
              <a:rPr lang="zh-CN" altLang="en-US" b="1" dirty="0"/>
              <a:t>；</a:t>
            </a:r>
          </a:p>
          <a:p>
            <a:pPr eaLnBrk="1" hangingPunct="1">
              <a:lnSpc>
                <a:spcPct val="120000"/>
              </a:lnSpc>
            </a:pPr>
            <a:r>
              <a:rPr lang="zh-CN" altLang="en-US" b="1" dirty="0"/>
              <a:t>3. 螺纹的直径(中径和顶径)偏差、螺距误差和牙侧角偏差对 </a:t>
            </a:r>
          </a:p>
          <a:p>
            <a:pPr eaLnBrk="1" hangingPunct="1">
              <a:lnSpc>
                <a:spcPct val="120000"/>
              </a:lnSpc>
            </a:pPr>
            <a:r>
              <a:rPr lang="zh-CN" altLang="en-US" b="1" dirty="0"/>
              <a:t>    螺纹结合互换性的影响；</a:t>
            </a:r>
          </a:p>
          <a:p>
            <a:pPr eaLnBrk="1" hangingPunct="1">
              <a:lnSpc>
                <a:spcPct val="120000"/>
              </a:lnSpc>
            </a:pPr>
            <a:r>
              <a:rPr lang="zh-CN" altLang="en-US" b="1" dirty="0"/>
              <a:t>4. 螺纹的作用中径、中径公差和中径的合格条件；</a:t>
            </a:r>
          </a:p>
          <a:p>
            <a:pPr eaLnBrk="1" hangingPunct="1">
              <a:lnSpc>
                <a:spcPct val="120000"/>
              </a:lnSpc>
            </a:pPr>
            <a:r>
              <a:rPr lang="zh-CN" altLang="en-US" b="1" dirty="0"/>
              <a:t>5. 螺纹的公差与配合的特点；</a:t>
            </a:r>
          </a:p>
          <a:p>
            <a:pPr eaLnBrk="1" hangingPunct="1">
              <a:lnSpc>
                <a:spcPct val="120000"/>
              </a:lnSpc>
            </a:pPr>
            <a:r>
              <a:rPr lang="zh-CN" altLang="en-US" b="1" dirty="0"/>
              <a:t>6. 螺纹公差与配合标准的基本结构和螺纹精度；</a:t>
            </a:r>
          </a:p>
          <a:p>
            <a:pPr eaLnBrk="1" hangingPunct="1">
              <a:lnSpc>
                <a:spcPct val="120000"/>
              </a:lnSpc>
            </a:pPr>
            <a:r>
              <a:rPr lang="zh-CN" altLang="en-US" b="1" dirty="0"/>
              <a:t>7. </a:t>
            </a:r>
            <a:r>
              <a:rPr lang="zh-CN" altLang="en-US" b="1" dirty="0">
                <a:solidFill>
                  <a:srgbClr val="FF0000"/>
                </a:solidFill>
              </a:rPr>
              <a:t>螺纹在图样上标注的内容及其标注方法</a:t>
            </a:r>
            <a:r>
              <a:rPr lang="zh-CN" altLang="en-US" b="1" dirty="0"/>
              <a:t>；</a:t>
            </a:r>
          </a:p>
          <a:p>
            <a:pPr eaLnBrk="1" hangingPunct="1">
              <a:lnSpc>
                <a:spcPct val="120000"/>
              </a:lnSpc>
            </a:pPr>
            <a:r>
              <a:rPr lang="zh-CN" altLang="en-US" b="1" dirty="0"/>
              <a:t>8. 螺纹的综合检验和单项测量。</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wipe(left)">
                                      <p:cBhvr>
                                        <p:cTn id="7" dur="500"/>
                                        <p:tgtEl>
                                          <p:spTgt spid="409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100">
                                            <p:txEl>
                                              <p:pRg st="0" end="0"/>
                                            </p:txEl>
                                          </p:spTgt>
                                        </p:tgtEl>
                                        <p:attrNameLst>
                                          <p:attrName>style.visibility</p:attrName>
                                        </p:attrNameLst>
                                      </p:cBhvr>
                                      <p:to>
                                        <p:strVal val="visible"/>
                                      </p:to>
                                    </p:set>
                                    <p:animEffect transition="in" filter="wipe(left)">
                                      <p:cBhvr>
                                        <p:cTn id="12" dur="500"/>
                                        <p:tgtEl>
                                          <p:spTgt spid="410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100">
                                            <p:txEl>
                                              <p:pRg st="1" end="1"/>
                                            </p:txEl>
                                          </p:spTgt>
                                        </p:tgtEl>
                                        <p:attrNameLst>
                                          <p:attrName>style.visibility</p:attrName>
                                        </p:attrNameLst>
                                      </p:cBhvr>
                                      <p:to>
                                        <p:strVal val="visible"/>
                                      </p:to>
                                    </p:set>
                                    <p:animEffect transition="in" filter="wipe(left)">
                                      <p:cBhvr>
                                        <p:cTn id="17" dur="500"/>
                                        <p:tgtEl>
                                          <p:spTgt spid="4100">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100">
                                            <p:txEl>
                                              <p:pRg st="2" end="2"/>
                                            </p:txEl>
                                          </p:spTgt>
                                        </p:tgtEl>
                                        <p:attrNameLst>
                                          <p:attrName>style.visibility</p:attrName>
                                        </p:attrNameLst>
                                      </p:cBhvr>
                                      <p:to>
                                        <p:strVal val="visible"/>
                                      </p:to>
                                    </p:set>
                                    <p:animEffect transition="in" filter="wipe(left)">
                                      <p:cBhvr>
                                        <p:cTn id="22" dur="500"/>
                                        <p:tgtEl>
                                          <p:spTgt spid="4100">
                                            <p:txEl>
                                              <p:pRg st="2" end="2"/>
                                            </p:txEl>
                                          </p:spTgt>
                                        </p:tgtEl>
                                      </p:cBhvr>
                                    </p:animEffect>
                                  </p:childTnLst>
                                </p:cTn>
                              </p:par>
                              <p:par>
                                <p:cTn id="23" presetID="22" presetClass="entr" presetSubtype="8" fill="hold" nodeType="withEffect">
                                  <p:stCondLst>
                                    <p:cond delay="0"/>
                                  </p:stCondLst>
                                  <p:childTnLst>
                                    <p:set>
                                      <p:cBhvr>
                                        <p:cTn id="24" dur="1" fill="hold">
                                          <p:stCondLst>
                                            <p:cond delay="0"/>
                                          </p:stCondLst>
                                        </p:cTn>
                                        <p:tgtEl>
                                          <p:spTgt spid="4100">
                                            <p:txEl>
                                              <p:pRg st="3" end="3"/>
                                            </p:txEl>
                                          </p:spTgt>
                                        </p:tgtEl>
                                        <p:attrNameLst>
                                          <p:attrName>style.visibility</p:attrName>
                                        </p:attrNameLst>
                                      </p:cBhvr>
                                      <p:to>
                                        <p:strVal val="visible"/>
                                      </p:to>
                                    </p:set>
                                    <p:animEffect transition="in" filter="wipe(left)">
                                      <p:cBhvr>
                                        <p:cTn id="25" dur="500"/>
                                        <p:tgtEl>
                                          <p:spTgt spid="4100">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4100">
                                            <p:txEl>
                                              <p:pRg st="4" end="4"/>
                                            </p:txEl>
                                          </p:spTgt>
                                        </p:tgtEl>
                                        <p:attrNameLst>
                                          <p:attrName>style.visibility</p:attrName>
                                        </p:attrNameLst>
                                      </p:cBhvr>
                                      <p:to>
                                        <p:strVal val="visible"/>
                                      </p:to>
                                    </p:set>
                                    <p:animEffect transition="in" filter="wipe(left)">
                                      <p:cBhvr>
                                        <p:cTn id="30" dur="500"/>
                                        <p:tgtEl>
                                          <p:spTgt spid="4100">
                                            <p:txEl>
                                              <p:pRg st="4" end="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4100">
                                            <p:txEl>
                                              <p:pRg st="5" end="5"/>
                                            </p:txEl>
                                          </p:spTgt>
                                        </p:tgtEl>
                                        <p:attrNameLst>
                                          <p:attrName>style.visibility</p:attrName>
                                        </p:attrNameLst>
                                      </p:cBhvr>
                                      <p:to>
                                        <p:strVal val="visible"/>
                                      </p:to>
                                    </p:set>
                                    <p:animEffect transition="in" filter="wipe(left)">
                                      <p:cBhvr>
                                        <p:cTn id="35" dur="500"/>
                                        <p:tgtEl>
                                          <p:spTgt spid="4100">
                                            <p:txEl>
                                              <p:pRg st="5" end="5"/>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4100">
                                            <p:txEl>
                                              <p:pRg st="6" end="6"/>
                                            </p:txEl>
                                          </p:spTgt>
                                        </p:tgtEl>
                                        <p:attrNameLst>
                                          <p:attrName>style.visibility</p:attrName>
                                        </p:attrNameLst>
                                      </p:cBhvr>
                                      <p:to>
                                        <p:strVal val="visible"/>
                                      </p:to>
                                    </p:set>
                                    <p:animEffect transition="in" filter="wipe(left)">
                                      <p:cBhvr>
                                        <p:cTn id="40" dur="500"/>
                                        <p:tgtEl>
                                          <p:spTgt spid="4100">
                                            <p:txEl>
                                              <p:pRg st="6" end="6"/>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4100">
                                            <p:txEl>
                                              <p:pRg st="7" end="7"/>
                                            </p:txEl>
                                          </p:spTgt>
                                        </p:tgtEl>
                                        <p:attrNameLst>
                                          <p:attrName>style.visibility</p:attrName>
                                        </p:attrNameLst>
                                      </p:cBhvr>
                                      <p:to>
                                        <p:strVal val="visible"/>
                                      </p:to>
                                    </p:set>
                                    <p:animEffect transition="in" filter="wipe(left)">
                                      <p:cBhvr>
                                        <p:cTn id="45" dur="500"/>
                                        <p:tgtEl>
                                          <p:spTgt spid="4100">
                                            <p:txEl>
                                              <p:pRg st="7" end="7"/>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4100">
                                            <p:txEl>
                                              <p:pRg st="8" end="8"/>
                                            </p:txEl>
                                          </p:spTgt>
                                        </p:tgtEl>
                                        <p:attrNameLst>
                                          <p:attrName>style.visibility</p:attrName>
                                        </p:attrNameLst>
                                      </p:cBhvr>
                                      <p:to>
                                        <p:strVal val="visible"/>
                                      </p:to>
                                    </p:set>
                                    <p:animEffect transition="in" filter="wipe(left)">
                                      <p:cBhvr>
                                        <p:cTn id="50" dur="500"/>
                                        <p:tgtEl>
                                          <p:spTgt spid="4100">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5C7C149A-CC27-4F31-BF2B-55ADC874561C}" type="slidenum">
              <a:rPr lang="zh-CN" altLang="en-US" smtClean="0"/>
              <a:pPr>
                <a:defRPr/>
              </a:pPr>
              <a:t>30</a:t>
            </a:fld>
            <a:endParaRPr lang="en-US" altLang="zh-CN"/>
          </a:p>
        </p:txBody>
      </p:sp>
      <p:sp>
        <p:nvSpPr>
          <p:cNvPr id="5" name="TextBox 4"/>
          <p:cNvSpPr txBox="1"/>
          <p:nvPr/>
        </p:nvSpPr>
        <p:spPr>
          <a:xfrm>
            <a:off x="1216047" y="457204"/>
            <a:ext cx="5642435" cy="461665"/>
          </a:xfrm>
          <a:prstGeom prst="rect">
            <a:avLst/>
          </a:prstGeom>
          <a:noFill/>
        </p:spPr>
        <p:txBody>
          <a:bodyPr wrap="square" rtlCol="0">
            <a:spAutoFit/>
          </a:bodyPr>
          <a:lstStyle/>
          <a:p>
            <a:r>
              <a:rPr lang="zh-CN" altLang="en-US" b="1" dirty="0" smtClean="0"/>
              <a:t>内、外螺纹的基本偏差数值表见表</a:t>
            </a:r>
            <a:r>
              <a:rPr lang="en-US" altLang="zh-CN" b="1" dirty="0" smtClean="0"/>
              <a:t>9.5</a:t>
            </a:r>
            <a:r>
              <a:rPr lang="zh-CN" altLang="en-US" b="1" dirty="0" smtClean="0"/>
              <a:t>。</a:t>
            </a:r>
            <a:endParaRPr lang="zh-CN" altLang="en-US" b="1" dirty="0"/>
          </a:p>
        </p:txBody>
      </p:sp>
      <p:sp>
        <p:nvSpPr>
          <p:cNvPr id="6" name="图文框 5">
            <a:hlinkClick r:id="rId2" action="ppaction://hlinksldjump"/>
          </p:cNvPr>
          <p:cNvSpPr/>
          <p:nvPr/>
        </p:nvSpPr>
        <p:spPr bwMode="auto">
          <a:xfrm>
            <a:off x="8199277" y="6173788"/>
            <a:ext cx="1317946" cy="473075"/>
          </a:xfrm>
          <a:prstGeom prst="fram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defPPr>
              <a:defRPr lang="en-US"/>
            </a:defPPr>
            <a:lvl1pPr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1pPr>
            <a:lvl2pPr marL="478865"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2pPr>
            <a:lvl3pPr marL="957730"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3pPr>
            <a:lvl4pPr marL="1436595"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4pPr>
            <a:lvl5pPr marL="1915459"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5pPr>
            <a:lvl6pPr marL="2394324" algn="l" defTabSz="957730" rtl="0" eaLnBrk="1" latinLnBrk="0" hangingPunct="1">
              <a:defRPr kumimoji="1" sz="2500" kern="1200">
                <a:solidFill>
                  <a:schemeClr val="tx1"/>
                </a:solidFill>
                <a:latin typeface="Times New Roman" pitchFamily="18" charset="0"/>
                <a:ea typeface="宋体" pitchFamily="2" charset="-122"/>
                <a:cs typeface="+mn-cs"/>
              </a:defRPr>
            </a:lvl6pPr>
            <a:lvl7pPr marL="2873189" algn="l" defTabSz="957730" rtl="0" eaLnBrk="1" latinLnBrk="0" hangingPunct="1">
              <a:defRPr kumimoji="1" sz="2500" kern="1200">
                <a:solidFill>
                  <a:schemeClr val="tx1"/>
                </a:solidFill>
                <a:latin typeface="Times New Roman" pitchFamily="18" charset="0"/>
                <a:ea typeface="宋体" pitchFamily="2" charset="-122"/>
                <a:cs typeface="+mn-cs"/>
              </a:defRPr>
            </a:lvl7pPr>
            <a:lvl8pPr marL="3352055" algn="l" defTabSz="957730" rtl="0" eaLnBrk="1" latinLnBrk="0" hangingPunct="1">
              <a:defRPr kumimoji="1" sz="2500" kern="1200">
                <a:solidFill>
                  <a:schemeClr val="tx1"/>
                </a:solidFill>
                <a:latin typeface="Times New Roman" pitchFamily="18" charset="0"/>
                <a:ea typeface="宋体" pitchFamily="2" charset="-122"/>
                <a:cs typeface="+mn-cs"/>
              </a:defRPr>
            </a:lvl8pPr>
            <a:lvl9pPr marL="3830920" algn="l" defTabSz="957730" rtl="0" eaLnBrk="1" latinLnBrk="0" hangingPunct="1">
              <a:defRPr kumimoji="1" sz="2500" kern="1200">
                <a:solidFill>
                  <a:schemeClr val="tx1"/>
                </a:solidFill>
                <a:latin typeface="Times New Roman" pitchFamily="18" charset="0"/>
                <a:ea typeface="宋体" pitchFamily="2" charset="-122"/>
                <a:cs typeface="+mn-cs"/>
              </a:defRPr>
            </a:lvl9p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1800" b="1" i="0" u="none" strike="noStrike" cap="none" normalizeH="0" baseline="0" dirty="0" smtClean="0">
                <a:ln>
                  <a:noFill/>
                </a:ln>
                <a:solidFill>
                  <a:schemeClr val="tx1"/>
                </a:solidFill>
                <a:effectLst/>
                <a:latin typeface="方正舒体" pitchFamily="2" charset="-122"/>
                <a:ea typeface="方正舒体" pitchFamily="2" charset="-122"/>
              </a:rPr>
              <a:t>返回目录</a:t>
            </a: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057" y="1209675"/>
            <a:ext cx="8171193" cy="476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0422729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灯片编号占位符 5"/>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82A537A4-3AC8-4562-9C45-757AEF19E221}" type="slidenum">
              <a:rPr kumimoji="0" lang="zh-CN" altLang="en-US" sz="2200" smtClean="0">
                <a:solidFill>
                  <a:srgbClr val="0000FF"/>
                </a:solidFill>
              </a:rPr>
              <a:pPr eaLnBrk="1" hangingPunct="1"/>
              <a:t>31</a:t>
            </a:fld>
            <a:endParaRPr kumimoji="0" lang="en-US" altLang="zh-CN" sz="2200" smtClean="0">
              <a:solidFill>
                <a:srgbClr val="0000FF"/>
              </a:solidFill>
            </a:endParaRPr>
          </a:p>
        </p:txBody>
      </p:sp>
      <p:sp>
        <p:nvSpPr>
          <p:cNvPr id="101380" name="Text Box 4"/>
          <p:cNvSpPr txBox="1">
            <a:spLocks noChangeArrowheads="1"/>
          </p:cNvSpPr>
          <p:nvPr/>
        </p:nvSpPr>
        <p:spPr bwMode="auto">
          <a:xfrm>
            <a:off x="1157289" y="295991"/>
            <a:ext cx="590507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9.3.3  </a:t>
            </a:r>
            <a:r>
              <a:rPr lang="zh-CN" altLang="en-US" b="1" dirty="0"/>
              <a:t>螺纹的旋合长度与公差精度等级</a:t>
            </a:r>
          </a:p>
        </p:txBody>
      </p:sp>
      <p:sp>
        <p:nvSpPr>
          <p:cNvPr id="2" name="矩形 1"/>
          <p:cNvSpPr/>
          <p:nvPr/>
        </p:nvSpPr>
        <p:spPr>
          <a:xfrm>
            <a:off x="400050" y="753191"/>
            <a:ext cx="8791575" cy="1015663"/>
          </a:xfrm>
          <a:prstGeom prst="rect">
            <a:avLst/>
          </a:prstGeom>
        </p:spPr>
        <p:txBody>
          <a:bodyPr wrap="square">
            <a:spAutoFit/>
          </a:bodyPr>
          <a:lstStyle/>
          <a:p>
            <a:r>
              <a:rPr lang="zh-CN" altLang="en-US" sz="2000" b="1" dirty="0" smtClean="0"/>
              <a:t>         国家标准</a:t>
            </a:r>
            <a:r>
              <a:rPr lang="zh-CN" altLang="en-US" sz="2000" b="1" dirty="0"/>
              <a:t>中对螺纹旋合长度规定了短组</a:t>
            </a:r>
            <a:r>
              <a:rPr lang="en-US" altLang="zh-CN" sz="2000" b="1" dirty="0"/>
              <a:t>(S)</a:t>
            </a:r>
            <a:r>
              <a:rPr lang="zh-CN" altLang="en-US" sz="2000" b="1" dirty="0"/>
              <a:t>、中等组</a:t>
            </a:r>
            <a:r>
              <a:rPr lang="en-US" altLang="zh-CN" sz="2000" b="1" dirty="0"/>
              <a:t>(N) </a:t>
            </a:r>
            <a:r>
              <a:rPr lang="zh-CN" altLang="en-US" sz="2000" b="1" dirty="0"/>
              <a:t>和长组</a:t>
            </a:r>
            <a:r>
              <a:rPr lang="en-US" altLang="zh-CN" sz="2000" b="1" dirty="0"/>
              <a:t>(L) </a:t>
            </a:r>
            <a:r>
              <a:rPr lang="zh-CN" altLang="en-US" sz="2000" b="1" dirty="0"/>
              <a:t>三组</a:t>
            </a:r>
            <a:r>
              <a:rPr lang="zh-CN" altLang="en-US" sz="2000" b="1" dirty="0" smtClean="0"/>
              <a:t>。由</a:t>
            </a:r>
            <a:r>
              <a:rPr lang="zh-CN" altLang="en-US" sz="2000" b="1" dirty="0"/>
              <a:t>螺纹公差带和旋合长度构成了三种公差精度等级</a:t>
            </a:r>
            <a:r>
              <a:rPr lang="en-US" altLang="zh-CN" sz="2000" b="1" dirty="0"/>
              <a:t>,</a:t>
            </a:r>
            <a:r>
              <a:rPr lang="zh-CN" altLang="en-US" sz="2000" b="1" dirty="0"/>
              <a:t>从高到低分别为精密级、中</a:t>
            </a:r>
            <a:r>
              <a:rPr lang="zh-CN" altLang="en-US" sz="2000" b="1" dirty="0" smtClean="0"/>
              <a:t>等级和</a:t>
            </a:r>
            <a:r>
              <a:rPr lang="zh-CN" altLang="en-US" sz="2000" b="1" dirty="0"/>
              <a:t>粗糙级。普通螺纹的选用公差带见表</a:t>
            </a:r>
            <a:r>
              <a:rPr lang="en-US" altLang="zh-CN" sz="2000" b="1" dirty="0"/>
              <a:t>9. 6,</a:t>
            </a:r>
            <a:r>
              <a:rPr lang="zh-CN" altLang="en-US" sz="2000" b="1" dirty="0"/>
              <a:t>旋合长度见</a:t>
            </a:r>
            <a:r>
              <a:rPr lang="en-US" altLang="zh-CN" sz="2000" b="1" dirty="0"/>
              <a:t>9. 7</a:t>
            </a:r>
            <a:r>
              <a:rPr lang="zh-CN" altLang="en-US" sz="2000" b="1" dirty="0"/>
              <a:t>。</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6324" y="1828800"/>
            <a:ext cx="7258051" cy="48493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1380"/>
                                        </p:tgtEl>
                                        <p:attrNameLst>
                                          <p:attrName>style.visibility</p:attrName>
                                        </p:attrNameLst>
                                      </p:cBhvr>
                                      <p:to>
                                        <p:strVal val="visible"/>
                                      </p:to>
                                    </p:set>
                                    <p:animEffect transition="in" filter="wipe(left)">
                                      <p:cBhvr>
                                        <p:cTn id="7" dur="2000"/>
                                        <p:tgtEl>
                                          <p:spTgt spid="1013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8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灯片编号占位符 5"/>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C72C0FA6-8E5E-455C-A028-FCF7226AEC93}" type="slidenum">
              <a:rPr kumimoji="0" lang="zh-CN" altLang="en-US" sz="2200" smtClean="0">
                <a:solidFill>
                  <a:srgbClr val="0000FF"/>
                </a:solidFill>
              </a:rPr>
              <a:pPr eaLnBrk="1" hangingPunct="1"/>
              <a:t>32</a:t>
            </a:fld>
            <a:endParaRPr kumimoji="0" lang="en-US" altLang="zh-CN" sz="2200" smtClean="0">
              <a:solidFill>
                <a:srgbClr val="0000FF"/>
              </a:solidFill>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3437" y="1116807"/>
            <a:ext cx="8654877" cy="47220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1875185" y="457200"/>
            <a:ext cx="3087340" cy="461665"/>
          </a:xfrm>
          <a:prstGeom prst="rect">
            <a:avLst/>
          </a:prstGeom>
        </p:spPr>
        <p:txBody>
          <a:bodyPr wrap="square">
            <a:spAutoFit/>
          </a:bodyPr>
          <a:lstStyle/>
          <a:p>
            <a:r>
              <a:rPr lang="zh-CN" altLang="en-US" b="1" dirty="0"/>
              <a:t>旋合长度见</a:t>
            </a:r>
            <a:r>
              <a:rPr lang="en-US" altLang="zh-CN" b="1" dirty="0"/>
              <a:t>9. 7</a:t>
            </a:r>
            <a:endParaRPr lang="zh-CN" altLang="en-US" dirty="0"/>
          </a:p>
        </p:txBody>
      </p:sp>
    </p:spTree>
  </p:cSld>
  <p:clrMapOvr>
    <a:masterClrMapping/>
  </p:clrMapOvr>
  <p:transition spd="slow">
    <p:push di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灯片编号占位符 5"/>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E9D3A6D2-7B83-4CE2-9D29-0E95C2F05127}" type="slidenum">
              <a:rPr kumimoji="0" lang="zh-CN" altLang="en-US" sz="2200" smtClean="0">
                <a:solidFill>
                  <a:srgbClr val="0000FF"/>
                </a:solidFill>
              </a:rPr>
              <a:pPr eaLnBrk="1" hangingPunct="1"/>
              <a:t>33</a:t>
            </a:fld>
            <a:endParaRPr kumimoji="0" lang="en-US" altLang="zh-CN" sz="2200" smtClean="0">
              <a:solidFill>
                <a:srgbClr val="0000FF"/>
              </a:solidFill>
            </a:endParaRPr>
          </a:p>
        </p:txBody>
      </p:sp>
      <p:sp>
        <p:nvSpPr>
          <p:cNvPr id="103429" name="Text Box 5"/>
          <p:cNvSpPr txBox="1">
            <a:spLocks noChangeArrowheads="1"/>
          </p:cNvSpPr>
          <p:nvPr/>
        </p:nvSpPr>
        <p:spPr bwMode="auto">
          <a:xfrm>
            <a:off x="1361260" y="456608"/>
            <a:ext cx="590507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9.3.4  </a:t>
            </a:r>
            <a:r>
              <a:rPr lang="zh-CN" altLang="en-US" b="1" dirty="0"/>
              <a:t>保证配合性质的其他技术要求</a:t>
            </a:r>
          </a:p>
        </p:txBody>
      </p:sp>
      <p:sp>
        <p:nvSpPr>
          <p:cNvPr id="103430" name="Text Box 6"/>
          <p:cNvSpPr txBox="1">
            <a:spLocks noChangeArrowheads="1"/>
          </p:cNvSpPr>
          <p:nvPr/>
        </p:nvSpPr>
        <p:spPr bwMode="auto">
          <a:xfrm>
            <a:off x="1416293" y="856658"/>
            <a:ext cx="590507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1. </a:t>
            </a:r>
            <a:r>
              <a:rPr lang="zh-CN" altLang="en-US" b="1" dirty="0"/>
              <a:t>几何公差</a:t>
            </a:r>
          </a:p>
        </p:txBody>
      </p:sp>
      <p:sp>
        <p:nvSpPr>
          <p:cNvPr id="103431" name="Text Box 7"/>
          <p:cNvSpPr txBox="1">
            <a:spLocks noChangeArrowheads="1"/>
          </p:cNvSpPr>
          <p:nvPr/>
        </p:nvSpPr>
        <p:spPr bwMode="auto">
          <a:xfrm>
            <a:off x="774943" y="1234484"/>
            <a:ext cx="8026157"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        对</a:t>
            </a:r>
            <a:r>
              <a:rPr lang="zh-CN" altLang="en-US" b="1" dirty="0">
                <a:solidFill>
                  <a:srgbClr val="FF0000"/>
                </a:solidFill>
              </a:rPr>
              <a:t>普通螺纹一般不规定几何公差</a:t>
            </a:r>
            <a:r>
              <a:rPr lang="zh-CN" altLang="en-US" b="1" dirty="0"/>
              <a:t>，但几何公差不得超出螺纹轮廓的公差带所限定的区域。</a:t>
            </a:r>
          </a:p>
        </p:txBody>
      </p:sp>
      <p:sp>
        <p:nvSpPr>
          <p:cNvPr id="103432" name="Text Box 8"/>
          <p:cNvSpPr txBox="1">
            <a:spLocks noChangeArrowheads="1"/>
          </p:cNvSpPr>
          <p:nvPr/>
        </p:nvSpPr>
        <p:spPr bwMode="auto">
          <a:xfrm>
            <a:off x="733950" y="2021884"/>
            <a:ext cx="7905225"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       </a:t>
            </a:r>
            <a:r>
              <a:rPr lang="zh-CN" altLang="en-US" b="1" dirty="0" smtClean="0"/>
              <a:t>  </a:t>
            </a:r>
            <a:r>
              <a:rPr lang="zh-CN" altLang="en-US" b="1" dirty="0"/>
              <a:t>对</a:t>
            </a:r>
            <a:r>
              <a:rPr lang="zh-CN" altLang="en-US" b="1" dirty="0">
                <a:solidFill>
                  <a:srgbClr val="FF0000"/>
                </a:solidFill>
              </a:rPr>
              <a:t>高精度的螺纹</a:t>
            </a:r>
            <a:r>
              <a:rPr lang="zh-CN" altLang="en-US" b="1" dirty="0"/>
              <a:t>规定了在旋合长度内的圆柱度、同轴度和垂直度公差。它们的公称值一般不大于其中径公差的</a:t>
            </a:r>
            <a:r>
              <a:rPr lang="en-US" altLang="zh-CN" b="1" dirty="0"/>
              <a:t>50%</a:t>
            </a:r>
            <a:r>
              <a:rPr lang="zh-CN" altLang="en-US" b="1" dirty="0"/>
              <a:t>，并按包容要求控制。</a:t>
            </a:r>
          </a:p>
        </p:txBody>
      </p:sp>
      <p:sp>
        <p:nvSpPr>
          <p:cNvPr id="103433" name="Text Box 9"/>
          <p:cNvSpPr txBox="1">
            <a:spLocks noChangeArrowheads="1"/>
          </p:cNvSpPr>
          <p:nvPr/>
        </p:nvSpPr>
        <p:spPr bwMode="auto">
          <a:xfrm>
            <a:off x="1474269" y="3203797"/>
            <a:ext cx="590507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2. </a:t>
            </a:r>
            <a:r>
              <a:rPr lang="zh-CN" altLang="en-US" b="1" dirty="0"/>
              <a:t>表面粗糙度轮廓</a:t>
            </a:r>
          </a:p>
        </p:txBody>
      </p:sp>
      <p:sp>
        <p:nvSpPr>
          <p:cNvPr id="3" name="矩形 2"/>
          <p:cNvSpPr/>
          <p:nvPr/>
        </p:nvSpPr>
        <p:spPr>
          <a:xfrm>
            <a:off x="1474269" y="3676948"/>
            <a:ext cx="5545656" cy="461665"/>
          </a:xfrm>
          <a:prstGeom prst="rect">
            <a:avLst/>
          </a:prstGeom>
        </p:spPr>
        <p:txBody>
          <a:bodyPr wrap="square">
            <a:spAutoFit/>
          </a:bodyPr>
          <a:lstStyle/>
          <a:p>
            <a:pPr eaLnBrk="1" hangingPunct="1"/>
            <a:r>
              <a:rPr lang="zh-CN" altLang="en-US" b="1" dirty="0" smtClean="0"/>
              <a:t>按用途和公差等级</a:t>
            </a:r>
            <a:r>
              <a:rPr lang="zh-CN" altLang="en-US" b="1" dirty="0"/>
              <a:t>选用</a:t>
            </a:r>
            <a:r>
              <a:rPr lang="zh-CN" altLang="en-US" b="1" dirty="0" smtClean="0"/>
              <a:t>（见表</a:t>
            </a:r>
            <a:r>
              <a:rPr lang="en-US" altLang="zh-CN" b="1" dirty="0"/>
              <a:t>9.8 </a:t>
            </a:r>
            <a:r>
              <a:rPr lang="zh-CN" altLang="en-US" b="1" dirty="0" smtClean="0"/>
              <a:t>）</a:t>
            </a:r>
            <a:endParaRPr lang="zh-CN" altLang="en-US" b="1" dirty="0"/>
          </a:p>
        </p:txBody>
      </p:sp>
      <p:sp>
        <p:nvSpPr>
          <p:cNvPr id="10" name="图文框 9">
            <a:hlinkClick r:id="rId2" action="ppaction://hlinksldjump"/>
          </p:cNvPr>
          <p:cNvSpPr/>
          <p:nvPr/>
        </p:nvSpPr>
        <p:spPr bwMode="auto">
          <a:xfrm>
            <a:off x="8199277" y="6173788"/>
            <a:ext cx="1317946" cy="473075"/>
          </a:xfrm>
          <a:prstGeom prst="fram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defPPr>
              <a:defRPr lang="en-US"/>
            </a:defPPr>
            <a:lvl1pPr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1pPr>
            <a:lvl2pPr marL="478865"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2pPr>
            <a:lvl3pPr marL="957730"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3pPr>
            <a:lvl4pPr marL="1436595"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4pPr>
            <a:lvl5pPr marL="1915459"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5pPr>
            <a:lvl6pPr marL="2394324" algn="l" defTabSz="957730" rtl="0" eaLnBrk="1" latinLnBrk="0" hangingPunct="1">
              <a:defRPr kumimoji="1" sz="2500" kern="1200">
                <a:solidFill>
                  <a:schemeClr val="tx1"/>
                </a:solidFill>
                <a:latin typeface="Times New Roman" pitchFamily="18" charset="0"/>
                <a:ea typeface="宋体" pitchFamily="2" charset="-122"/>
                <a:cs typeface="+mn-cs"/>
              </a:defRPr>
            </a:lvl6pPr>
            <a:lvl7pPr marL="2873189" algn="l" defTabSz="957730" rtl="0" eaLnBrk="1" latinLnBrk="0" hangingPunct="1">
              <a:defRPr kumimoji="1" sz="2500" kern="1200">
                <a:solidFill>
                  <a:schemeClr val="tx1"/>
                </a:solidFill>
                <a:latin typeface="Times New Roman" pitchFamily="18" charset="0"/>
                <a:ea typeface="宋体" pitchFamily="2" charset="-122"/>
                <a:cs typeface="+mn-cs"/>
              </a:defRPr>
            </a:lvl7pPr>
            <a:lvl8pPr marL="3352055" algn="l" defTabSz="957730" rtl="0" eaLnBrk="1" latinLnBrk="0" hangingPunct="1">
              <a:defRPr kumimoji="1" sz="2500" kern="1200">
                <a:solidFill>
                  <a:schemeClr val="tx1"/>
                </a:solidFill>
                <a:latin typeface="Times New Roman" pitchFamily="18" charset="0"/>
                <a:ea typeface="宋体" pitchFamily="2" charset="-122"/>
                <a:cs typeface="+mn-cs"/>
              </a:defRPr>
            </a:lvl8pPr>
            <a:lvl9pPr marL="3830920" algn="l" defTabSz="957730" rtl="0" eaLnBrk="1" latinLnBrk="0" hangingPunct="1">
              <a:defRPr kumimoji="1" sz="2500" kern="1200">
                <a:solidFill>
                  <a:schemeClr val="tx1"/>
                </a:solidFill>
                <a:latin typeface="Times New Roman" pitchFamily="18" charset="0"/>
                <a:ea typeface="宋体" pitchFamily="2" charset="-122"/>
                <a:cs typeface="+mn-cs"/>
              </a:defRPr>
            </a:lvl9p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1800" b="1" i="0" u="none" strike="noStrike" cap="none" normalizeH="0" baseline="0" dirty="0" smtClean="0">
                <a:ln>
                  <a:noFill/>
                </a:ln>
                <a:solidFill>
                  <a:schemeClr val="tx1"/>
                </a:solidFill>
                <a:effectLst/>
                <a:latin typeface="方正舒体" pitchFamily="2" charset="-122"/>
                <a:ea typeface="方正舒体" pitchFamily="2" charset="-122"/>
              </a:rPr>
              <a:t>返回目录</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7093" y="4467224"/>
            <a:ext cx="7803081" cy="1728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3429"/>
                                        </p:tgtEl>
                                        <p:attrNameLst>
                                          <p:attrName>style.visibility</p:attrName>
                                        </p:attrNameLst>
                                      </p:cBhvr>
                                      <p:to>
                                        <p:strVal val="visible"/>
                                      </p:to>
                                    </p:set>
                                    <p:animEffect transition="in" filter="wipe(left)">
                                      <p:cBhvr>
                                        <p:cTn id="7" dur="2000"/>
                                        <p:tgtEl>
                                          <p:spTgt spid="10342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3430"/>
                                        </p:tgtEl>
                                        <p:attrNameLst>
                                          <p:attrName>style.visibility</p:attrName>
                                        </p:attrNameLst>
                                      </p:cBhvr>
                                      <p:to>
                                        <p:strVal val="visible"/>
                                      </p:to>
                                    </p:set>
                                    <p:animEffect transition="in" filter="wipe(left)">
                                      <p:cBhvr>
                                        <p:cTn id="12" dur="2000"/>
                                        <p:tgtEl>
                                          <p:spTgt spid="10343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3431"/>
                                        </p:tgtEl>
                                        <p:attrNameLst>
                                          <p:attrName>style.visibility</p:attrName>
                                        </p:attrNameLst>
                                      </p:cBhvr>
                                      <p:to>
                                        <p:strVal val="visible"/>
                                      </p:to>
                                    </p:set>
                                    <p:animEffect transition="in" filter="wipe(left)">
                                      <p:cBhvr>
                                        <p:cTn id="17" dur="2000"/>
                                        <p:tgtEl>
                                          <p:spTgt spid="10343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3432"/>
                                        </p:tgtEl>
                                        <p:attrNameLst>
                                          <p:attrName>style.visibility</p:attrName>
                                        </p:attrNameLst>
                                      </p:cBhvr>
                                      <p:to>
                                        <p:strVal val="visible"/>
                                      </p:to>
                                    </p:set>
                                    <p:animEffect transition="in" filter="wipe(left)">
                                      <p:cBhvr>
                                        <p:cTn id="22" dur="2000"/>
                                        <p:tgtEl>
                                          <p:spTgt spid="10343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3433"/>
                                        </p:tgtEl>
                                        <p:attrNameLst>
                                          <p:attrName>style.visibility</p:attrName>
                                        </p:attrNameLst>
                                      </p:cBhvr>
                                      <p:to>
                                        <p:strVal val="visible"/>
                                      </p:to>
                                    </p:set>
                                    <p:animEffect transition="in" filter="wipe(left)">
                                      <p:cBhvr>
                                        <p:cTn id="27" dur="2000"/>
                                        <p:tgtEl>
                                          <p:spTgt spid="10343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left)">
                                      <p:cBhvr>
                                        <p:cTn id="3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9" grpId="0"/>
      <p:bldP spid="103430" grpId="0"/>
      <p:bldP spid="103431" grpId="0"/>
      <p:bldP spid="103432" grpId="0"/>
      <p:bldP spid="103433" grpId="0"/>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灯片编号占位符 5"/>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DD10DCD7-921F-4E70-8A23-7117C5405784}" type="slidenum">
              <a:rPr kumimoji="0" lang="zh-CN" altLang="en-US" sz="2200" smtClean="0">
                <a:solidFill>
                  <a:srgbClr val="0000FF"/>
                </a:solidFill>
              </a:rPr>
              <a:pPr eaLnBrk="1" hangingPunct="1"/>
              <a:t>34</a:t>
            </a:fld>
            <a:endParaRPr kumimoji="0" lang="en-US" altLang="zh-CN" sz="2200" smtClean="0">
              <a:solidFill>
                <a:srgbClr val="0000FF"/>
              </a:solidFill>
            </a:endParaRPr>
          </a:p>
        </p:txBody>
      </p:sp>
      <p:sp>
        <p:nvSpPr>
          <p:cNvPr id="104452" name="Text Box 4"/>
          <p:cNvSpPr txBox="1">
            <a:spLocks noChangeArrowheads="1"/>
          </p:cNvSpPr>
          <p:nvPr/>
        </p:nvSpPr>
        <p:spPr bwMode="auto">
          <a:xfrm>
            <a:off x="1240885" y="434975"/>
            <a:ext cx="503004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9.3.5 </a:t>
            </a:r>
            <a:r>
              <a:rPr lang="zh-CN" altLang="en-US" b="1" dirty="0"/>
              <a:t>螺纹公差与配合的选用</a:t>
            </a:r>
          </a:p>
        </p:txBody>
      </p:sp>
      <p:sp>
        <p:nvSpPr>
          <p:cNvPr id="104453" name="Text Box 5"/>
          <p:cNvSpPr txBox="1">
            <a:spLocks noChangeArrowheads="1"/>
          </p:cNvSpPr>
          <p:nvPr/>
        </p:nvSpPr>
        <p:spPr bwMode="auto">
          <a:xfrm>
            <a:off x="1252538" y="860425"/>
            <a:ext cx="503004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1. </a:t>
            </a:r>
            <a:r>
              <a:rPr lang="zh-CN" altLang="en-US" b="1" dirty="0"/>
              <a:t>螺纹公差精度与旋合长度的选用</a:t>
            </a:r>
          </a:p>
        </p:txBody>
      </p:sp>
      <p:sp>
        <p:nvSpPr>
          <p:cNvPr id="104454" name="Text Box 6"/>
          <p:cNvSpPr txBox="1">
            <a:spLocks noChangeArrowheads="1"/>
          </p:cNvSpPr>
          <p:nvPr/>
        </p:nvSpPr>
        <p:spPr bwMode="auto">
          <a:xfrm>
            <a:off x="985839" y="1289050"/>
            <a:ext cx="7161211"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smtClean="0">
                <a:latin typeface="宋体" pitchFamily="2" charset="-122"/>
              </a:rPr>
              <a:t>（</a:t>
            </a:r>
            <a:r>
              <a:rPr lang="en-US" altLang="zh-CN" b="1" dirty="0" smtClean="0">
                <a:latin typeface="宋体" pitchFamily="2" charset="-122"/>
              </a:rPr>
              <a:t>1</a:t>
            </a:r>
            <a:r>
              <a:rPr lang="zh-CN" altLang="en-US" b="1" dirty="0" smtClean="0">
                <a:latin typeface="宋体" pitchFamily="2" charset="-122"/>
              </a:rPr>
              <a:t>）</a:t>
            </a:r>
            <a:r>
              <a:rPr lang="en-US" altLang="zh-CN" b="1" dirty="0" smtClean="0"/>
              <a:t> </a:t>
            </a:r>
            <a:r>
              <a:rPr lang="zh-CN" altLang="en-US" b="1" dirty="0"/>
              <a:t>螺纹公差精度的选用：主要根据螺纹的用途。</a:t>
            </a:r>
          </a:p>
        </p:txBody>
      </p:sp>
      <p:sp>
        <p:nvSpPr>
          <p:cNvPr id="104455" name="Text Box 7"/>
          <p:cNvSpPr txBox="1">
            <a:spLocks noChangeArrowheads="1"/>
          </p:cNvSpPr>
          <p:nvPr/>
        </p:nvSpPr>
        <p:spPr bwMode="auto">
          <a:xfrm>
            <a:off x="1119948" y="1685180"/>
            <a:ext cx="7747827"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solidFill>
                  <a:srgbClr val="FF0000"/>
                </a:solidFill>
              </a:rPr>
              <a:t>精密</a:t>
            </a:r>
            <a:r>
              <a:rPr lang="zh-CN" altLang="en-US" b="1" dirty="0" smtClean="0">
                <a:solidFill>
                  <a:srgbClr val="FF0000"/>
                </a:solidFill>
              </a:rPr>
              <a:t>级</a:t>
            </a:r>
            <a:r>
              <a:rPr lang="zh-CN" altLang="en-US" b="1" dirty="0" smtClean="0"/>
              <a:t>：</a:t>
            </a:r>
            <a:r>
              <a:rPr lang="zh-CN" altLang="en-US" b="1" dirty="0"/>
              <a:t>用于配合性质稳定、配合间隙小，需保证</a:t>
            </a:r>
            <a:r>
              <a:rPr lang="zh-CN" altLang="en-US" b="1" dirty="0" smtClean="0"/>
              <a:t>一定</a:t>
            </a:r>
            <a:endParaRPr lang="en-US" altLang="zh-CN" b="1" dirty="0" smtClean="0"/>
          </a:p>
          <a:p>
            <a:pPr eaLnBrk="1" hangingPunct="1"/>
            <a:r>
              <a:rPr lang="en-US" altLang="zh-CN" b="1" dirty="0"/>
              <a:t> </a:t>
            </a:r>
            <a:r>
              <a:rPr lang="en-US" altLang="zh-CN" b="1" dirty="0" smtClean="0"/>
              <a:t>                </a:t>
            </a:r>
            <a:r>
              <a:rPr lang="zh-CN" altLang="en-US" b="1" dirty="0" smtClean="0"/>
              <a:t>的</a:t>
            </a:r>
            <a:r>
              <a:rPr lang="zh-CN" altLang="en-US" b="1" dirty="0"/>
              <a:t>定心精度</a:t>
            </a:r>
            <a:r>
              <a:rPr lang="zh-CN" altLang="en-US" b="1" dirty="0" smtClean="0"/>
              <a:t>的紧密连接</a:t>
            </a:r>
            <a:r>
              <a:rPr lang="zh-CN" altLang="en-US" b="1" dirty="0"/>
              <a:t>螺纹。</a:t>
            </a:r>
          </a:p>
        </p:txBody>
      </p:sp>
      <p:sp>
        <p:nvSpPr>
          <p:cNvPr id="104456" name="Text Box 8"/>
          <p:cNvSpPr txBox="1">
            <a:spLocks noChangeArrowheads="1"/>
          </p:cNvSpPr>
          <p:nvPr/>
        </p:nvSpPr>
        <p:spPr bwMode="auto">
          <a:xfrm>
            <a:off x="1099349" y="2487602"/>
            <a:ext cx="6367357"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solidFill>
                  <a:srgbClr val="FF0000"/>
                </a:solidFill>
              </a:rPr>
              <a:t>中</a:t>
            </a:r>
            <a:r>
              <a:rPr lang="zh-CN" altLang="en-US" b="1" dirty="0" smtClean="0">
                <a:solidFill>
                  <a:srgbClr val="FF0000"/>
                </a:solidFill>
              </a:rPr>
              <a:t>等级</a:t>
            </a:r>
            <a:r>
              <a:rPr lang="zh-CN" altLang="en-US" b="1" dirty="0" smtClean="0"/>
              <a:t>：</a:t>
            </a:r>
            <a:r>
              <a:rPr lang="zh-CN" altLang="en-US" b="1" dirty="0"/>
              <a:t>用于一般用途的螺纹连接。</a:t>
            </a:r>
          </a:p>
        </p:txBody>
      </p:sp>
      <p:sp>
        <p:nvSpPr>
          <p:cNvPr id="104457" name="Text Box 9"/>
          <p:cNvSpPr txBox="1">
            <a:spLocks noChangeArrowheads="1"/>
          </p:cNvSpPr>
          <p:nvPr/>
        </p:nvSpPr>
        <p:spPr bwMode="auto">
          <a:xfrm>
            <a:off x="1123422" y="2960640"/>
            <a:ext cx="7673176"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solidFill>
                  <a:srgbClr val="FF0000"/>
                </a:solidFill>
              </a:rPr>
              <a:t>粗糙</a:t>
            </a:r>
            <a:r>
              <a:rPr lang="zh-CN" altLang="en-US" b="1" dirty="0" smtClean="0">
                <a:solidFill>
                  <a:srgbClr val="FF0000"/>
                </a:solidFill>
              </a:rPr>
              <a:t>级</a:t>
            </a:r>
            <a:r>
              <a:rPr lang="zh-CN" altLang="en-US" b="1" dirty="0" smtClean="0"/>
              <a:t>：</a:t>
            </a:r>
            <a:r>
              <a:rPr lang="zh-CN" altLang="en-US" b="1" dirty="0"/>
              <a:t>用于不重要螺纹连接，以及制造比较困难或</a:t>
            </a:r>
            <a:r>
              <a:rPr lang="zh-CN" altLang="en-US" b="1" dirty="0" smtClean="0"/>
              <a:t>热</a:t>
            </a:r>
            <a:endParaRPr lang="en-US" altLang="zh-CN" b="1" dirty="0" smtClean="0"/>
          </a:p>
          <a:p>
            <a:pPr eaLnBrk="1" hangingPunct="1"/>
            <a:r>
              <a:rPr lang="en-US" altLang="zh-CN" b="1" dirty="0"/>
              <a:t> </a:t>
            </a:r>
            <a:r>
              <a:rPr lang="en-US" altLang="zh-CN" b="1" dirty="0" smtClean="0"/>
              <a:t>                </a:t>
            </a:r>
            <a:r>
              <a:rPr lang="zh-CN" altLang="en-US" b="1" dirty="0" smtClean="0"/>
              <a:t>扎</a:t>
            </a:r>
            <a:r>
              <a:rPr lang="zh-CN" altLang="en-US" b="1" dirty="0"/>
              <a:t>棒上和深盲 </a:t>
            </a:r>
            <a:r>
              <a:rPr lang="zh-CN" altLang="en-US" b="1" dirty="0" smtClean="0"/>
              <a:t>孔</a:t>
            </a:r>
            <a:r>
              <a:rPr lang="zh-CN" altLang="en-US" b="1" dirty="0"/>
              <a:t>加工的螺纹。</a:t>
            </a:r>
          </a:p>
        </p:txBody>
      </p:sp>
      <p:sp>
        <p:nvSpPr>
          <p:cNvPr id="104458" name="Text Box 10"/>
          <p:cNvSpPr txBox="1">
            <a:spLocks noChangeArrowheads="1"/>
          </p:cNvSpPr>
          <p:nvPr/>
        </p:nvSpPr>
        <p:spPr bwMode="auto">
          <a:xfrm>
            <a:off x="939272" y="3770313"/>
            <a:ext cx="4018809"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smtClean="0">
                <a:latin typeface="宋体" pitchFamily="2" charset="-122"/>
              </a:rPr>
              <a:t>（</a:t>
            </a:r>
            <a:r>
              <a:rPr lang="en-US" altLang="zh-CN" b="1" dirty="0" smtClean="0">
                <a:latin typeface="宋体" pitchFamily="2" charset="-122"/>
              </a:rPr>
              <a:t>2</a:t>
            </a:r>
            <a:r>
              <a:rPr lang="zh-CN" altLang="en-US" b="1" dirty="0" smtClean="0">
                <a:latin typeface="宋体" pitchFamily="2" charset="-122"/>
              </a:rPr>
              <a:t>）</a:t>
            </a:r>
            <a:r>
              <a:rPr lang="zh-CN" altLang="en-US" b="1" dirty="0" smtClean="0"/>
              <a:t>螺纹旋合长度</a:t>
            </a:r>
            <a:r>
              <a:rPr lang="zh-CN" altLang="en-US" b="1" dirty="0"/>
              <a:t>的选用：</a:t>
            </a:r>
            <a:endParaRPr lang="en-US" altLang="zh-CN" b="1" dirty="0"/>
          </a:p>
        </p:txBody>
      </p:sp>
      <p:sp>
        <p:nvSpPr>
          <p:cNvPr id="104459" name="Text Box 11"/>
          <p:cNvSpPr txBox="1">
            <a:spLocks noChangeArrowheads="1"/>
          </p:cNvSpPr>
          <p:nvPr/>
        </p:nvSpPr>
        <p:spPr bwMode="auto">
          <a:xfrm>
            <a:off x="1110720" y="4209222"/>
            <a:ext cx="7918979"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smtClean="0">
                <a:solidFill>
                  <a:srgbClr val="FF0000"/>
                </a:solidFill>
              </a:rPr>
              <a:t>短组（</a:t>
            </a:r>
            <a:r>
              <a:rPr lang="en-US" altLang="zh-CN" b="1" dirty="0">
                <a:solidFill>
                  <a:srgbClr val="FF0000"/>
                </a:solidFill>
              </a:rPr>
              <a:t>S</a:t>
            </a:r>
            <a:r>
              <a:rPr lang="zh-CN" altLang="en-US" b="1" dirty="0">
                <a:solidFill>
                  <a:srgbClr val="FF0000"/>
                </a:solidFill>
              </a:rPr>
              <a:t>）</a:t>
            </a:r>
            <a:r>
              <a:rPr lang="zh-CN" altLang="en-US" b="1" dirty="0"/>
              <a:t>：用于受力不大且受空间位置限制的螺纹，</a:t>
            </a:r>
            <a:r>
              <a:rPr lang="zh-CN" altLang="en-US" b="1" dirty="0" smtClean="0"/>
              <a:t>如</a:t>
            </a:r>
            <a:endParaRPr lang="en-US" altLang="zh-CN" b="1" dirty="0" smtClean="0"/>
          </a:p>
          <a:p>
            <a:pPr eaLnBrk="1" hangingPunct="1"/>
            <a:r>
              <a:rPr lang="en-US" altLang="zh-CN" b="1" dirty="0"/>
              <a:t> </a:t>
            </a:r>
            <a:r>
              <a:rPr lang="en-US" altLang="zh-CN" b="1" dirty="0" smtClean="0"/>
              <a:t>                      </a:t>
            </a:r>
            <a:r>
              <a:rPr lang="zh-CN" altLang="en-US" b="1" dirty="0" smtClean="0"/>
              <a:t>锁</a:t>
            </a:r>
            <a:r>
              <a:rPr lang="zh-CN" altLang="en-US" b="1" dirty="0"/>
              <a:t>紧用 </a:t>
            </a:r>
            <a:r>
              <a:rPr lang="zh-CN" altLang="en-US" b="1" dirty="0" smtClean="0"/>
              <a:t>的特</a:t>
            </a:r>
            <a:r>
              <a:rPr lang="zh-CN" altLang="en-US" b="1" dirty="0"/>
              <a:t>薄螺母的螺纹。</a:t>
            </a:r>
            <a:endParaRPr lang="en-US" altLang="zh-CN" b="1" dirty="0"/>
          </a:p>
        </p:txBody>
      </p:sp>
      <p:sp>
        <p:nvSpPr>
          <p:cNvPr id="104460" name="Text Box 12"/>
          <p:cNvSpPr txBox="1">
            <a:spLocks noChangeArrowheads="1"/>
          </p:cNvSpPr>
          <p:nvPr/>
        </p:nvSpPr>
        <p:spPr bwMode="auto">
          <a:xfrm>
            <a:off x="1151997" y="5006976"/>
            <a:ext cx="7884995"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smtClean="0">
                <a:solidFill>
                  <a:srgbClr val="FF0000"/>
                </a:solidFill>
              </a:rPr>
              <a:t>中等组（</a:t>
            </a:r>
            <a:r>
              <a:rPr lang="en-US" altLang="zh-CN" b="1" dirty="0" smtClean="0">
                <a:solidFill>
                  <a:srgbClr val="FF0000"/>
                </a:solidFill>
              </a:rPr>
              <a:t>N</a:t>
            </a:r>
            <a:r>
              <a:rPr lang="zh-CN" altLang="en-US" b="1" dirty="0">
                <a:solidFill>
                  <a:srgbClr val="FF0000"/>
                </a:solidFill>
              </a:rPr>
              <a:t>）</a:t>
            </a:r>
            <a:r>
              <a:rPr lang="zh-CN" altLang="en-US" b="1" dirty="0"/>
              <a:t>：一般情况都选用</a:t>
            </a:r>
            <a:r>
              <a:rPr lang="zh-CN" altLang="en-US" b="1" dirty="0" smtClean="0"/>
              <a:t>中等组的旋</a:t>
            </a:r>
            <a:r>
              <a:rPr lang="zh-CN" altLang="en-US" b="1" dirty="0"/>
              <a:t>合</a:t>
            </a:r>
            <a:r>
              <a:rPr lang="zh-CN" altLang="en-US" b="1" dirty="0" smtClean="0"/>
              <a:t>长度。</a:t>
            </a:r>
            <a:endParaRPr lang="en-US" altLang="zh-CN" b="1" dirty="0"/>
          </a:p>
        </p:txBody>
      </p:sp>
      <p:sp>
        <p:nvSpPr>
          <p:cNvPr id="104461" name="Text Box 13"/>
          <p:cNvSpPr txBox="1">
            <a:spLocks noChangeArrowheads="1"/>
          </p:cNvSpPr>
          <p:nvPr/>
        </p:nvSpPr>
        <p:spPr bwMode="auto">
          <a:xfrm>
            <a:off x="1144966" y="5460674"/>
            <a:ext cx="7722809"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smtClean="0">
                <a:solidFill>
                  <a:srgbClr val="FF0000"/>
                </a:solidFill>
              </a:rPr>
              <a:t>长组（</a:t>
            </a:r>
            <a:r>
              <a:rPr lang="en-US" altLang="zh-CN" b="1" dirty="0">
                <a:solidFill>
                  <a:srgbClr val="FF0000"/>
                </a:solidFill>
              </a:rPr>
              <a:t>L</a:t>
            </a:r>
            <a:r>
              <a:rPr lang="zh-CN" altLang="en-US" b="1" dirty="0">
                <a:solidFill>
                  <a:srgbClr val="FF0000"/>
                </a:solidFill>
              </a:rPr>
              <a:t>）</a:t>
            </a:r>
            <a:r>
              <a:rPr lang="zh-CN" altLang="en-US" b="1" dirty="0"/>
              <a:t>：对于铝合金等强度较低零件上的螺纹，</a:t>
            </a:r>
            <a:r>
              <a:rPr lang="zh-CN" altLang="en-US" b="1" dirty="0" smtClean="0"/>
              <a:t>为</a:t>
            </a:r>
            <a:endParaRPr lang="en-US" altLang="zh-CN" b="1" dirty="0" smtClean="0"/>
          </a:p>
          <a:p>
            <a:pPr eaLnBrk="1" hangingPunct="1">
              <a:lnSpc>
                <a:spcPct val="120000"/>
              </a:lnSpc>
            </a:pPr>
            <a:r>
              <a:rPr lang="en-US" altLang="zh-CN" b="1" dirty="0"/>
              <a:t> </a:t>
            </a:r>
            <a:r>
              <a:rPr lang="en-US" altLang="zh-CN" b="1" dirty="0" smtClean="0"/>
              <a:t>                      </a:t>
            </a:r>
            <a:r>
              <a:rPr lang="zh-CN" altLang="en-US" b="1" dirty="0" smtClean="0"/>
              <a:t>了</a:t>
            </a:r>
            <a:r>
              <a:rPr lang="zh-CN" altLang="en-US" b="1" dirty="0"/>
              <a:t>保证强度</a:t>
            </a:r>
            <a:r>
              <a:rPr lang="zh-CN" altLang="en-US" b="1" dirty="0" smtClean="0"/>
              <a:t>，可选</a:t>
            </a:r>
            <a:r>
              <a:rPr lang="zh-CN" altLang="en-US" b="1" dirty="0"/>
              <a:t>用</a:t>
            </a:r>
            <a:r>
              <a:rPr lang="zh-CN" altLang="en-US" b="1" dirty="0" smtClean="0"/>
              <a:t>长组的旋</a:t>
            </a:r>
            <a:r>
              <a:rPr lang="zh-CN" altLang="en-US" b="1" dirty="0"/>
              <a:t>合</a:t>
            </a:r>
            <a:r>
              <a:rPr lang="zh-CN" altLang="en-US" b="1" dirty="0" smtClean="0"/>
              <a:t>长度。</a:t>
            </a:r>
            <a:endParaRPr lang="en-US" altLang="zh-CN"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4452"/>
                                        </p:tgtEl>
                                        <p:attrNameLst>
                                          <p:attrName>style.visibility</p:attrName>
                                        </p:attrNameLst>
                                      </p:cBhvr>
                                      <p:to>
                                        <p:strVal val="visible"/>
                                      </p:to>
                                    </p:set>
                                    <p:animEffect transition="in" filter="wipe(left)">
                                      <p:cBhvr>
                                        <p:cTn id="7" dur="2000"/>
                                        <p:tgtEl>
                                          <p:spTgt spid="10445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4453"/>
                                        </p:tgtEl>
                                        <p:attrNameLst>
                                          <p:attrName>style.visibility</p:attrName>
                                        </p:attrNameLst>
                                      </p:cBhvr>
                                      <p:to>
                                        <p:strVal val="visible"/>
                                      </p:to>
                                    </p:set>
                                    <p:animEffect transition="in" filter="wipe(left)">
                                      <p:cBhvr>
                                        <p:cTn id="12" dur="2000"/>
                                        <p:tgtEl>
                                          <p:spTgt spid="10445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4454"/>
                                        </p:tgtEl>
                                        <p:attrNameLst>
                                          <p:attrName>style.visibility</p:attrName>
                                        </p:attrNameLst>
                                      </p:cBhvr>
                                      <p:to>
                                        <p:strVal val="visible"/>
                                      </p:to>
                                    </p:set>
                                    <p:animEffect transition="in" filter="wipe(left)">
                                      <p:cBhvr>
                                        <p:cTn id="17" dur="2000"/>
                                        <p:tgtEl>
                                          <p:spTgt spid="10445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4455"/>
                                        </p:tgtEl>
                                        <p:attrNameLst>
                                          <p:attrName>style.visibility</p:attrName>
                                        </p:attrNameLst>
                                      </p:cBhvr>
                                      <p:to>
                                        <p:strVal val="visible"/>
                                      </p:to>
                                    </p:set>
                                    <p:animEffect transition="in" filter="wipe(left)">
                                      <p:cBhvr>
                                        <p:cTn id="22" dur="2000"/>
                                        <p:tgtEl>
                                          <p:spTgt spid="10445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4456"/>
                                        </p:tgtEl>
                                        <p:attrNameLst>
                                          <p:attrName>style.visibility</p:attrName>
                                        </p:attrNameLst>
                                      </p:cBhvr>
                                      <p:to>
                                        <p:strVal val="visible"/>
                                      </p:to>
                                    </p:set>
                                    <p:animEffect transition="in" filter="wipe(left)">
                                      <p:cBhvr>
                                        <p:cTn id="27" dur="2000"/>
                                        <p:tgtEl>
                                          <p:spTgt spid="10445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04457"/>
                                        </p:tgtEl>
                                        <p:attrNameLst>
                                          <p:attrName>style.visibility</p:attrName>
                                        </p:attrNameLst>
                                      </p:cBhvr>
                                      <p:to>
                                        <p:strVal val="visible"/>
                                      </p:to>
                                    </p:set>
                                    <p:animEffect transition="in" filter="wipe(left)">
                                      <p:cBhvr>
                                        <p:cTn id="32" dur="2000"/>
                                        <p:tgtEl>
                                          <p:spTgt spid="104457"/>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04458"/>
                                        </p:tgtEl>
                                        <p:attrNameLst>
                                          <p:attrName>style.visibility</p:attrName>
                                        </p:attrNameLst>
                                      </p:cBhvr>
                                      <p:to>
                                        <p:strVal val="visible"/>
                                      </p:to>
                                    </p:set>
                                    <p:animEffect transition="in" filter="wipe(left)">
                                      <p:cBhvr>
                                        <p:cTn id="37" dur="2000"/>
                                        <p:tgtEl>
                                          <p:spTgt spid="104458"/>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04459"/>
                                        </p:tgtEl>
                                        <p:attrNameLst>
                                          <p:attrName>style.visibility</p:attrName>
                                        </p:attrNameLst>
                                      </p:cBhvr>
                                      <p:to>
                                        <p:strVal val="visible"/>
                                      </p:to>
                                    </p:set>
                                    <p:animEffect transition="in" filter="wipe(left)">
                                      <p:cBhvr>
                                        <p:cTn id="42" dur="2000"/>
                                        <p:tgtEl>
                                          <p:spTgt spid="104459"/>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04460"/>
                                        </p:tgtEl>
                                        <p:attrNameLst>
                                          <p:attrName>style.visibility</p:attrName>
                                        </p:attrNameLst>
                                      </p:cBhvr>
                                      <p:to>
                                        <p:strVal val="visible"/>
                                      </p:to>
                                    </p:set>
                                    <p:animEffect transition="in" filter="wipe(left)">
                                      <p:cBhvr>
                                        <p:cTn id="47" dur="2000"/>
                                        <p:tgtEl>
                                          <p:spTgt spid="104460"/>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04461"/>
                                        </p:tgtEl>
                                        <p:attrNameLst>
                                          <p:attrName>style.visibility</p:attrName>
                                        </p:attrNameLst>
                                      </p:cBhvr>
                                      <p:to>
                                        <p:strVal val="visible"/>
                                      </p:to>
                                    </p:set>
                                    <p:animEffect transition="in" filter="wipe(left)">
                                      <p:cBhvr>
                                        <p:cTn id="52" dur="2000"/>
                                        <p:tgtEl>
                                          <p:spTgt spid="1044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2" grpId="0"/>
      <p:bldP spid="104453" grpId="0"/>
      <p:bldP spid="104454" grpId="0"/>
      <p:bldP spid="104455" grpId="0"/>
      <p:bldP spid="104456" grpId="0"/>
      <p:bldP spid="104457" grpId="0"/>
      <p:bldP spid="104458" grpId="0"/>
      <p:bldP spid="104459" grpId="0"/>
      <p:bldP spid="104460" grpId="0"/>
      <p:bldP spid="10446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灯片编号占位符 5"/>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1FFADB18-2283-42A7-918B-A434F1CFE5C1}" type="slidenum">
              <a:rPr kumimoji="0" lang="zh-CN" altLang="en-US" sz="2200" smtClean="0">
                <a:solidFill>
                  <a:srgbClr val="0000FF"/>
                </a:solidFill>
              </a:rPr>
              <a:pPr eaLnBrk="1" hangingPunct="1"/>
              <a:t>35</a:t>
            </a:fld>
            <a:endParaRPr kumimoji="0" lang="en-US" altLang="zh-CN" sz="2200" smtClean="0">
              <a:solidFill>
                <a:srgbClr val="0000FF"/>
              </a:solidFill>
            </a:endParaRPr>
          </a:p>
        </p:txBody>
      </p:sp>
      <p:sp>
        <p:nvSpPr>
          <p:cNvPr id="105476" name="Text Box 4"/>
          <p:cNvSpPr txBox="1">
            <a:spLocks noChangeArrowheads="1"/>
          </p:cNvSpPr>
          <p:nvPr/>
        </p:nvSpPr>
        <p:spPr bwMode="auto">
          <a:xfrm>
            <a:off x="1427986" y="327377"/>
            <a:ext cx="503004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000" b="1" dirty="0"/>
              <a:t>2. </a:t>
            </a:r>
            <a:r>
              <a:rPr lang="zh-CN" altLang="en-US" sz="2000" b="1" dirty="0"/>
              <a:t>螺纹公差带与配合的选用</a:t>
            </a:r>
          </a:p>
        </p:txBody>
      </p:sp>
      <p:sp>
        <p:nvSpPr>
          <p:cNvPr id="105477" name="Text Box 5"/>
          <p:cNvSpPr txBox="1">
            <a:spLocks noChangeArrowheads="1"/>
          </p:cNvSpPr>
          <p:nvPr/>
        </p:nvSpPr>
        <p:spPr bwMode="auto">
          <a:xfrm>
            <a:off x="1227961" y="679772"/>
            <a:ext cx="372129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000" b="1" dirty="0" smtClean="0">
                <a:latin typeface="宋体" pitchFamily="2" charset="-122"/>
              </a:rPr>
              <a:t>（</a:t>
            </a:r>
            <a:r>
              <a:rPr lang="en-US" altLang="zh-CN" sz="2000" b="1" dirty="0" smtClean="0">
                <a:latin typeface="宋体" pitchFamily="2" charset="-122"/>
              </a:rPr>
              <a:t>1</a:t>
            </a:r>
            <a:r>
              <a:rPr lang="zh-CN" altLang="en-US" sz="2000" b="1" dirty="0" smtClean="0">
                <a:latin typeface="宋体" pitchFamily="2" charset="-122"/>
              </a:rPr>
              <a:t>）</a:t>
            </a:r>
            <a:r>
              <a:rPr lang="en-US" altLang="zh-CN" sz="2000" b="1" dirty="0" smtClean="0"/>
              <a:t> </a:t>
            </a:r>
            <a:r>
              <a:rPr lang="zh-CN" altLang="en-US" sz="2000" b="1" dirty="0"/>
              <a:t>螺纹公差带的选用</a:t>
            </a:r>
          </a:p>
        </p:txBody>
      </p:sp>
      <p:sp>
        <p:nvSpPr>
          <p:cNvPr id="105478" name="Text Box 6"/>
          <p:cNvSpPr txBox="1">
            <a:spLocks noChangeArrowheads="1"/>
          </p:cNvSpPr>
          <p:nvPr/>
        </p:nvSpPr>
        <p:spPr bwMode="auto">
          <a:xfrm>
            <a:off x="718942" y="998752"/>
            <a:ext cx="8380278"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      </a:t>
            </a:r>
            <a:r>
              <a:rPr lang="zh-CN" altLang="en-US" b="1" dirty="0" smtClean="0"/>
              <a:t>   </a:t>
            </a:r>
            <a:r>
              <a:rPr lang="zh-CN" altLang="en-US" sz="2000" b="1" dirty="0"/>
              <a:t>在设计螺纹零件时，为了减少螺纹刀具和螺纹量规品种、规格，提高提高经济效益，应选取标准推荐的公差带，即从表</a:t>
            </a:r>
            <a:r>
              <a:rPr lang="en-US" altLang="zh-CN" sz="2000" b="1" dirty="0" smtClean="0"/>
              <a:t>9.6</a:t>
            </a:r>
            <a:r>
              <a:rPr lang="zh-CN" altLang="en-US" sz="2000" b="1" dirty="0" smtClean="0"/>
              <a:t>中</a:t>
            </a:r>
            <a:r>
              <a:rPr lang="zh-CN" altLang="en-US" sz="2000" b="1" dirty="0"/>
              <a:t>选取。</a:t>
            </a:r>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9662" y="1751405"/>
            <a:ext cx="7615238" cy="49688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Line 19"/>
          <p:cNvSpPr>
            <a:spLocks noChangeShapeType="1"/>
          </p:cNvSpPr>
          <p:nvPr/>
        </p:nvSpPr>
        <p:spPr bwMode="auto">
          <a:xfrm>
            <a:off x="1157287" y="6388468"/>
            <a:ext cx="5967413" cy="25438"/>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5476"/>
                                        </p:tgtEl>
                                        <p:attrNameLst>
                                          <p:attrName>style.visibility</p:attrName>
                                        </p:attrNameLst>
                                      </p:cBhvr>
                                      <p:to>
                                        <p:strVal val="visible"/>
                                      </p:to>
                                    </p:set>
                                    <p:animEffect transition="in" filter="wipe(left)">
                                      <p:cBhvr>
                                        <p:cTn id="7" dur="2000"/>
                                        <p:tgtEl>
                                          <p:spTgt spid="10547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5477"/>
                                        </p:tgtEl>
                                        <p:attrNameLst>
                                          <p:attrName>style.visibility</p:attrName>
                                        </p:attrNameLst>
                                      </p:cBhvr>
                                      <p:to>
                                        <p:strVal val="visible"/>
                                      </p:to>
                                    </p:set>
                                    <p:animEffect transition="in" filter="wipe(left)">
                                      <p:cBhvr>
                                        <p:cTn id="12" dur="2000"/>
                                        <p:tgtEl>
                                          <p:spTgt spid="10547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5478"/>
                                        </p:tgtEl>
                                        <p:attrNameLst>
                                          <p:attrName>style.visibility</p:attrName>
                                        </p:attrNameLst>
                                      </p:cBhvr>
                                      <p:to>
                                        <p:strVal val="visible"/>
                                      </p:to>
                                    </p:set>
                                    <p:animEffect transition="in" filter="wipe(left)">
                                      <p:cBhvr>
                                        <p:cTn id="17" dur="2000"/>
                                        <p:tgtEl>
                                          <p:spTgt spid="105478"/>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left)">
                                      <p:cBhvr>
                                        <p:cTn id="28"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6" grpId="0"/>
      <p:bldP spid="105477" grpId="0"/>
      <p:bldP spid="105478" grpId="0"/>
      <p:bldP spid="9"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灯片编号占位符 3"/>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3952A1CF-C5A7-4CDC-A892-03579FD07D42}" type="slidenum">
              <a:rPr kumimoji="0" lang="zh-CN" altLang="en-US" sz="2200" smtClean="0">
                <a:solidFill>
                  <a:srgbClr val="0000FF"/>
                </a:solidFill>
              </a:rPr>
              <a:pPr eaLnBrk="1" hangingPunct="1"/>
              <a:t>36</a:t>
            </a:fld>
            <a:endParaRPr kumimoji="0" lang="en-US" altLang="zh-CN" sz="2200" smtClean="0">
              <a:solidFill>
                <a:srgbClr val="0000FF"/>
              </a:solidFill>
            </a:endParaRPr>
          </a:p>
        </p:txBody>
      </p:sp>
      <p:sp>
        <p:nvSpPr>
          <p:cNvPr id="43030" name="Text Box 22"/>
          <p:cNvSpPr txBox="1">
            <a:spLocks noChangeArrowheads="1"/>
          </p:cNvSpPr>
          <p:nvPr/>
        </p:nvSpPr>
        <p:spPr bwMode="auto">
          <a:xfrm>
            <a:off x="1353061" y="912248"/>
            <a:ext cx="369067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smtClean="0">
                <a:latin typeface="宋体" pitchFamily="2" charset="-122"/>
              </a:rPr>
              <a:t>（</a:t>
            </a:r>
            <a:r>
              <a:rPr lang="en-US" altLang="zh-CN" b="1" dirty="0" smtClean="0">
                <a:latin typeface="宋体" pitchFamily="2" charset="-122"/>
              </a:rPr>
              <a:t>2</a:t>
            </a:r>
            <a:r>
              <a:rPr lang="zh-CN" altLang="en-US" b="1" dirty="0" smtClean="0">
                <a:latin typeface="宋体" pitchFamily="2" charset="-122"/>
              </a:rPr>
              <a:t>）</a:t>
            </a:r>
            <a:r>
              <a:rPr lang="en-US" altLang="zh-CN" b="1" dirty="0" smtClean="0"/>
              <a:t> </a:t>
            </a:r>
            <a:r>
              <a:rPr lang="zh-CN" altLang="en-US" b="1" dirty="0"/>
              <a:t>螺纹配合的选用：</a:t>
            </a:r>
            <a:endParaRPr lang="en-US" altLang="zh-CN" b="1" dirty="0"/>
          </a:p>
        </p:txBody>
      </p:sp>
      <p:sp>
        <p:nvSpPr>
          <p:cNvPr id="43031" name="Text Box 23"/>
          <p:cNvSpPr txBox="1">
            <a:spLocks noChangeArrowheads="1"/>
          </p:cNvSpPr>
          <p:nvPr/>
        </p:nvSpPr>
        <p:spPr bwMode="auto">
          <a:xfrm>
            <a:off x="939800" y="1370524"/>
            <a:ext cx="7499333"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      </a:t>
            </a:r>
            <a:r>
              <a:rPr lang="zh-CN" altLang="en-US" b="1" dirty="0" smtClean="0"/>
              <a:t>  </a:t>
            </a:r>
            <a:r>
              <a:rPr lang="zh-CN" altLang="en-US" b="1" dirty="0"/>
              <a:t>为了保证螺纹副有足够的接触高度，以保证连接强度，应优先选用</a:t>
            </a:r>
            <a:r>
              <a:rPr lang="en-US" altLang="zh-CN" b="1" dirty="0">
                <a:solidFill>
                  <a:srgbClr val="FF0000"/>
                </a:solidFill>
              </a:rPr>
              <a:t>H/g</a:t>
            </a:r>
            <a:r>
              <a:rPr lang="zh-CN" altLang="en-US" b="1" dirty="0">
                <a:solidFill>
                  <a:srgbClr val="FF0000"/>
                </a:solidFill>
              </a:rPr>
              <a:t>、</a:t>
            </a:r>
            <a:r>
              <a:rPr lang="en-US" altLang="zh-CN" b="1" dirty="0">
                <a:solidFill>
                  <a:srgbClr val="FF0000"/>
                </a:solidFill>
              </a:rPr>
              <a:t>H/h</a:t>
            </a:r>
            <a:r>
              <a:rPr lang="zh-CN" altLang="en-US" b="1" dirty="0">
                <a:solidFill>
                  <a:srgbClr val="FF0000"/>
                </a:solidFill>
              </a:rPr>
              <a:t>和</a:t>
            </a:r>
            <a:r>
              <a:rPr lang="en-US" altLang="zh-CN" b="1" dirty="0">
                <a:solidFill>
                  <a:srgbClr val="FF0000"/>
                </a:solidFill>
              </a:rPr>
              <a:t>G/h</a:t>
            </a:r>
            <a:r>
              <a:rPr lang="zh-CN" altLang="en-US" b="1" dirty="0"/>
              <a:t>配合。</a:t>
            </a:r>
          </a:p>
        </p:txBody>
      </p:sp>
      <p:sp>
        <p:nvSpPr>
          <p:cNvPr id="43032" name="Text Box 24"/>
          <p:cNvSpPr txBox="1">
            <a:spLocks noChangeArrowheads="1"/>
          </p:cNvSpPr>
          <p:nvPr/>
        </p:nvSpPr>
        <p:spPr bwMode="auto">
          <a:xfrm>
            <a:off x="969434" y="2322669"/>
            <a:ext cx="7606242" cy="936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smtClean="0"/>
              <a:t>         对于</a:t>
            </a:r>
            <a:r>
              <a:rPr lang="zh-CN" altLang="en-US" b="1" dirty="0"/>
              <a:t>公称直径</a:t>
            </a:r>
            <a:r>
              <a:rPr lang="zh-CN" altLang="en-US" b="1" dirty="0">
                <a:latin typeface="宋体" pitchFamily="2" charset="-122"/>
              </a:rPr>
              <a:t>≤</a:t>
            </a:r>
            <a:r>
              <a:rPr lang="en-US" altLang="zh-CN" b="1" dirty="0">
                <a:latin typeface="宋体" pitchFamily="2" charset="-122"/>
              </a:rPr>
              <a:t>1.4mm</a:t>
            </a:r>
            <a:r>
              <a:rPr lang="zh-CN" altLang="en-US" b="1" dirty="0">
                <a:latin typeface="宋体" pitchFamily="2" charset="-122"/>
              </a:rPr>
              <a:t>的螺纹</a:t>
            </a:r>
            <a:r>
              <a:rPr lang="zh-CN" altLang="en-US" b="1" dirty="0"/>
              <a:t>，应选用</a:t>
            </a:r>
            <a:r>
              <a:rPr lang="en-US" altLang="zh-CN" b="1" dirty="0" smtClean="0">
                <a:solidFill>
                  <a:srgbClr val="FF0000"/>
                </a:solidFill>
              </a:rPr>
              <a:t>5H/6h</a:t>
            </a:r>
            <a:r>
              <a:rPr lang="zh-CN" altLang="en-US" b="1" dirty="0" smtClean="0">
                <a:solidFill>
                  <a:srgbClr val="FF0000"/>
                </a:solidFill>
              </a:rPr>
              <a:t>、</a:t>
            </a:r>
            <a:r>
              <a:rPr lang="en-US" altLang="zh-CN" b="1" dirty="0">
                <a:solidFill>
                  <a:srgbClr val="FF0000"/>
                </a:solidFill>
              </a:rPr>
              <a:t>4H/6h</a:t>
            </a:r>
            <a:r>
              <a:rPr lang="zh-CN" altLang="en-US" b="1" dirty="0"/>
              <a:t>或更精密的配合。</a:t>
            </a:r>
          </a:p>
        </p:txBody>
      </p:sp>
      <p:sp>
        <p:nvSpPr>
          <p:cNvPr id="43036" name="Text Box 28"/>
          <p:cNvSpPr txBox="1">
            <a:spLocks noChangeArrowheads="1"/>
          </p:cNvSpPr>
          <p:nvPr/>
        </p:nvSpPr>
        <p:spPr bwMode="auto">
          <a:xfrm>
            <a:off x="1658073" y="3434274"/>
            <a:ext cx="603027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latin typeface="宋体" pitchFamily="2" charset="-122"/>
              </a:rPr>
              <a:t>① 当涂层厚度为</a:t>
            </a:r>
            <a:r>
              <a:rPr lang="en-US" altLang="zh-CN" b="1" dirty="0" smtClean="0">
                <a:latin typeface="宋体" pitchFamily="2" charset="-122"/>
              </a:rPr>
              <a:t>10 </a:t>
            </a:r>
            <a:r>
              <a:rPr lang="en-US" altLang="zh-CN" b="1" dirty="0" err="1" smtClean="0"/>
              <a:t>μm</a:t>
            </a:r>
            <a:r>
              <a:rPr lang="en-US" altLang="zh-CN" b="1" dirty="0" smtClean="0"/>
              <a:t> </a:t>
            </a:r>
            <a:r>
              <a:rPr lang="zh-CN" altLang="en-US" b="1" dirty="0" smtClean="0">
                <a:latin typeface="宋体" pitchFamily="2" charset="-122"/>
              </a:rPr>
              <a:t>时</a:t>
            </a:r>
            <a:r>
              <a:rPr lang="zh-CN" altLang="en-US" b="1" dirty="0">
                <a:latin typeface="宋体" pitchFamily="2" charset="-122"/>
              </a:rPr>
              <a:t>，可选用</a:t>
            </a:r>
            <a:r>
              <a:rPr lang="en-US" altLang="zh-CN" b="1" dirty="0">
                <a:solidFill>
                  <a:srgbClr val="FF0000"/>
                </a:solidFill>
                <a:latin typeface="宋体" pitchFamily="2" charset="-122"/>
              </a:rPr>
              <a:t>g</a:t>
            </a:r>
            <a:r>
              <a:rPr lang="zh-CN" altLang="en-US" b="1" dirty="0">
                <a:latin typeface="宋体" pitchFamily="2" charset="-122"/>
              </a:rPr>
              <a:t>。</a:t>
            </a:r>
          </a:p>
        </p:txBody>
      </p:sp>
      <p:sp>
        <p:nvSpPr>
          <p:cNvPr id="43037" name="Rectangle 29"/>
          <p:cNvSpPr>
            <a:spLocks noChangeArrowheads="1"/>
          </p:cNvSpPr>
          <p:nvPr/>
        </p:nvSpPr>
        <p:spPr bwMode="auto">
          <a:xfrm>
            <a:off x="1658073" y="4483612"/>
            <a:ext cx="538088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b="1" dirty="0"/>
              <a:t>③当涂层厚度为</a:t>
            </a:r>
            <a:r>
              <a:rPr lang="en-US" altLang="zh-CN" b="1" dirty="0" smtClean="0"/>
              <a:t>30 </a:t>
            </a:r>
            <a:r>
              <a:rPr lang="en-US" altLang="zh-CN" b="1" dirty="0" err="1" smtClean="0"/>
              <a:t>μm</a:t>
            </a:r>
            <a:r>
              <a:rPr lang="en-US" altLang="zh-CN" b="1" dirty="0" smtClean="0"/>
              <a:t> </a:t>
            </a:r>
            <a:r>
              <a:rPr lang="zh-CN" altLang="en-US" b="1" dirty="0" smtClean="0"/>
              <a:t>时</a:t>
            </a:r>
            <a:r>
              <a:rPr lang="zh-CN" altLang="en-US" b="1" dirty="0"/>
              <a:t>，可选用</a:t>
            </a:r>
            <a:r>
              <a:rPr lang="en-US" altLang="zh-CN" b="1" dirty="0">
                <a:solidFill>
                  <a:srgbClr val="FF0000"/>
                </a:solidFill>
              </a:rPr>
              <a:t>e</a:t>
            </a:r>
            <a:r>
              <a:rPr lang="zh-CN" altLang="en-US" b="1" dirty="0"/>
              <a:t>。</a:t>
            </a:r>
          </a:p>
        </p:txBody>
      </p:sp>
      <p:sp>
        <p:nvSpPr>
          <p:cNvPr id="43038" name="Text Box 30"/>
          <p:cNvSpPr txBox="1">
            <a:spLocks noChangeArrowheads="1"/>
          </p:cNvSpPr>
          <p:nvPr/>
        </p:nvSpPr>
        <p:spPr bwMode="auto">
          <a:xfrm>
            <a:off x="1658073" y="3977199"/>
            <a:ext cx="603027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②</a:t>
            </a:r>
            <a:r>
              <a:rPr lang="zh-CN" altLang="en-US" b="1" dirty="0">
                <a:latin typeface="宋体" pitchFamily="2" charset="-122"/>
              </a:rPr>
              <a:t> 当涂层厚度为</a:t>
            </a:r>
            <a:r>
              <a:rPr lang="en-US" altLang="zh-CN" b="1" dirty="0" smtClean="0">
                <a:latin typeface="宋体" pitchFamily="2" charset="-122"/>
              </a:rPr>
              <a:t>20 </a:t>
            </a:r>
            <a:r>
              <a:rPr lang="en-US" altLang="zh-CN" b="1" dirty="0" err="1" smtClean="0"/>
              <a:t>μm</a:t>
            </a:r>
            <a:r>
              <a:rPr lang="en-US" altLang="zh-CN" b="1" dirty="0" smtClean="0"/>
              <a:t> </a:t>
            </a:r>
            <a:r>
              <a:rPr lang="zh-CN" altLang="en-US" b="1" dirty="0" smtClean="0">
                <a:latin typeface="宋体" pitchFamily="2" charset="-122"/>
              </a:rPr>
              <a:t>时</a:t>
            </a:r>
            <a:r>
              <a:rPr lang="zh-CN" altLang="en-US" b="1" dirty="0">
                <a:latin typeface="宋体" pitchFamily="2" charset="-122"/>
              </a:rPr>
              <a:t>，可选用</a:t>
            </a:r>
            <a:r>
              <a:rPr lang="en-US" altLang="zh-CN" b="1" dirty="0">
                <a:solidFill>
                  <a:srgbClr val="FF0000"/>
                </a:solidFill>
                <a:latin typeface="宋体" pitchFamily="2" charset="-122"/>
              </a:rPr>
              <a:t>f</a:t>
            </a:r>
            <a:r>
              <a:rPr lang="zh-CN" altLang="en-US" b="1" dirty="0">
                <a:latin typeface="宋体" pitchFamily="2" charset="-122"/>
              </a:rPr>
              <a:t>。</a:t>
            </a:r>
          </a:p>
        </p:txBody>
      </p:sp>
      <p:sp>
        <p:nvSpPr>
          <p:cNvPr id="43040" name="Text Box 32"/>
          <p:cNvSpPr txBox="1">
            <a:spLocks noChangeArrowheads="1"/>
          </p:cNvSpPr>
          <p:nvPr/>
        </p:nvSpPr>
        <p:spPr bwMode="auto">
          <a:xfrm>
            <a:off x="1027518" y="5096388"/>
            <a:ext cx="8459382"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对于内、外螺纹均需要涂镀时，可选用</a:t>
            </a:r>
            <a:r>
              <a:rPr lang="en-US" altLang="zh-CN" b="1" dirty="0">
                <a:solidFill>
                  <a:srgbClr val="FF0000"/>
                </a:solidFill>
              </a:rPr>
              <a:t>G/e</a:t>
            </a:r>
            <a:r>
              <a:rPr lang="zh-CN" altLang="en-US" b="1" dirty="0">
                <a:solidFill>
                  <a:srgbClr val="FF0000"/>
                </a:solidFill>
              </a:rPr>
              <a:t>、或</a:t>
            </a:r>
            <a:r>
              <a:rPr lang="en-US" altLang="zh-CN" b="1" dirty="0" smtClean="0">
                <a:solidFill>
                  <a:srgbClr val="FF0000"/>
                </a:solidFill>
              </a:rPr>
              <a:t>G/f </a:t>
            </a:r>
            <a:r>
              <a:rPr lang="zh-CN" altLang="en-US" b="1" dirty="0" smtClean="0"/>
              <a:t>的</a:t>
            </a:r>
            <a:r>
              <a:rPr lang="zh-CN" altLang="en-US" b="1" dirty="0"/>
              <a:t>配合。</a:t>
            </a:r>
          </a:p>
        </p:txBody>
      </p:sp>
      <p:sp>
        <p:nvSpPr>
          <p:cNvPr id="11" name="图文框 10">
            <a:hlinkClick r:id="rId2" action="ppaction://hlinksldjump"/>
          </p:cNvPr>
          <p:cNvSpPr/>
          <p:nvPr/>
        </p:nvSpPr>
        <p:spPr bwMode="auto">
          <a:xfrm>
            <a:off x="8199277" y="6173788"/>
            <a:ext cx="1317946" cy="473075"/>
          </a:xfrm>
          <a:prstGeom prst="fram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defPPr>
              <a:defRPr lang="en-US"/>
            </a:defPPr>
            <a:lvl1pPr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1pPr>
            <a:lvl2pPr marL="478865"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2pPr>
            <a:lvl3pPr marL="957730"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3pPr>
            <a:lvl4pPr marL="1436595"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4pPr>
            <a:lvl5pPr marL="1915459"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5pPr>
            <a:lvl6pPr marL="2394324" algn="l" defTabSz="957730" rtl="0" eaLnBrk="1" latinLnBrk="0" hangingPunct="1">
              <a:defRPr kumimoji="1" sz="2500" kern="1200">
                <a:solidFill>
                  <a:schemeClr val="tx1"/>
                </a:solidFill>
                <a:latin typeface="Times New Roman" pitchFamily="18" charset="0"/>
                <a:ea typeface="宋体" pitchFamily="2" charset="-122"/>
                <a:cs typeface="+mn-cs"/>
              </a:defRPr>
            </a:lvl6pPr>
            <a:lvl7pPr marL="2873189" algn="l" defTabSz="957730" rtl="0" eaLnBrk="1" latinLnBrk="0" hangingPunct="1">
              <a:defRPr kumimoji="1" sz="2500" kern="1200">
                <a:solidFill>
                  <a:schemeClr val="tx1"/>
                </a:solidFill>
                <a:latin typeface="Times New Roman" pitchFamily="18" charset="0"/>
                <a:ea typeface="宋体" pitchFamily="2" charset="-122"/>
                <a:cs typeface="+mn-cs"/>
              </a:defRPr>
            </a:lvl7pPr>
            <a:lvl8pPr marL="3352055" algn="l" defTabSz="957730" rtl="0" eaLnBrk="1" latinLnBrk="0" hangingPunct="1">
              <a:defRPr kumimoji="1" sz="2500" kern="1200">
                <a:solidFill>
                  <a:schemeClr val="tx1"/>
                </a:solidFill>
                <a:latin typeface="Times New Roman" pitchFamily="18" charset="0"/>
                <a:ea typeface="宋体" pitchFamily="2" charset="-122"/>
                <a:cs typeface="+mn-cs"/>
              </a:defRPr>
            </a:lvl8pPr>
            <a:lvl9pPr marL="3830920" algn="l" defTabSz="957730" rtl="0" eaLnBrk="1" latinLnBrk="0" hangingPunct="1">
              <a:defRPr kumimoji="1" sz="2500" kern="1200">
                <a:solidFill>
                  <a:schemeClr val="tx1"/>
                </a:solidFill>
                <a:latin typeface="Times New Roman" pitchFamily="18" charset="0"/>
                <a:ea typeface="宋体" pitchFamily="2" charset="-122"/>
                <a:cs typeface="+mn-cs"/>
              </a:defRPr>
            </a:lvl9p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1800" b="1" i="0" u="none" strike="noStrike" cap="none" normalizeH="0" baseline="0" dirty="0" smtClean="0">
                <a:ln>
                  <a:noFill/>
                </a:ln>
                <a:solidFill>
                  <a:schemeClr val="tx1"/>
                </a:solidFill>
                <a:effectLst/>
                <a:latin typeface="方正舒体" pitchFamily="2" charset="-122"/>
                <a:ea typeface="方正舒体" pitchFamily="2" charset="-122"/>
              </a:rPr>
              <a:t>返回目录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3030"/>
                                        </p:tgtEl>
                                        <p:attrNameLst>
                                          <p:attrName>style.visibility</p:attrName>
                                        </p:attrNameLst>
                                      </p:cBhvr>
                                      <p:to>
                                        <p:strVal val="visible"/>
                                      </p:to>
                                    </p:set>
                                    <p:animEffect transition="in" filter="wipe(left)">
                                      <p:cBhvr>
                                        <p:cTn id="7" dur="2000"/>
                                        <p:tgtEl>
                                          <p:spTgt spid="4303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3031"/>
                                        </p:tgtEl>
                                        <p:attrNameLst>
                                          <p:attrName>style.visibility</p:attrName>
                                        </p:attrNameLst>
                                      </p:cBhvr>
                                      <p:to>
                                        <p:strVal val="visible"/>
                                      </p:to>
                                    </p:set>
                                    <p:animEffect transition="in" filter="wipe(left)">
                                      <p:cBhvr>
                                        <p:cTn id="12" dur="2000"/>
                                        <p:tgtEl>
                                          <p:spTgt spid="4303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3032"/>
                                        </p:tgtEl>
                                        <p:attrNameLst>
                                          <p:attrName>style.visibility</p:attrName>
                                        </p:attrNameLst>
                                      </p:cBhvr>
                                      <p:to>
                                        <p:strVal val="visible"/>
                                      </p:to>
                                    </p:set>
                                    <p:animEffect transition="in" filter="wipe(left)">
                                      <p:cBhvr>
                                        <p:cTn id="17" dur="2000"/>
                                        <p:tgtEl>
                                          <p:spTgt spid="4303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3036"/>
                                        </p:tgtEl>
                                        <p:attrNameLst>
                                          <p:attrName>style.visibility</p:attrName>
                                        </p:attrNameLst>
                                      </p:cBhvr>
                                      <p:to>
                                        <p:strVal val="visible"/>
                                      </p:to>
                                    </p:set>
                                    <p:animEffect transition="in" filter="wipe(left)">
                                      <p:cBhvr>
                                        <p:cTn id="22" dur="2000"/>
                                        <p:tgtEl>
                                          <p:spTgt spid="4303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3038"/>
                                        </p:tgtEl>
                                        <p:attrNameLst>
                                          <p:attrName>style.visibility</p:attrName>
                                        </p:attrNameLst>
                                      </p:cBhvr>
                                      <p:to>
                                        <p:strVal val="visible"/>
                                      </p:to>
                                    </p:set>
                                    <p:animEffect transition="in" filter="wipe(left)">
                                      <p:cBhvr>
                                        <p:cTn id="27" dur="2000"/>
                                        <p:tgtEl>
                                          <p:spTgt spid="4303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43037"/>
                                        </p:tgtEl>
                                        <p:attrNameLst>
                                          <p:attrName>style.visibility</p:attrName>
                                        </p:attrNameLst>
                                      </p:cBhvr>
                                      <p:to>
                                        <p:strVal val="visible"/>
                                      </p:to>
                                    </p:set>
                                    <p:animEffect transition="in" filter="wipe(left)">
                                      <p:cBhvr>
                                        <p:cTn id="32" dur="2000"/>
                                        <p:tgtEl>
                                          <p:spTgt spid="4303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43040"/>
                                        </p:tgtEl>
                                        <p:attrNameLst>
                                          <p:attrName>style.visibility</p:attrName>
                                        </p:attrNameLst>
                                      </p:cBhvr>
                                      <p:to>
                                        <p:strVal val="visible"/>
                                      </p:to>
                                    </p:set>
                                    <p:animEffect transition="in" filter="wipe(left)">
                                      <p:cBhvr>
                                        <p:cTn id="37" dur="2000"/>
                                        <p:tgtEl>
                                          <p:spTgt spid="430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30" grpId="0"/>
      <p:bldP spid="43031" grpId="0"/>
      <p:bldP spid="43032" grpId="0"/>
      <p:bldP spid="43036" grpId="0"/>
      <p:bldP spid="43037" grpId="0"/>
      <p:bldP spid="43038" grpId="0"/>
      <p:bldP spid="4304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灯片编号占位符 3"/>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40B0E99D-6A11-4AD6-91E0-7E95C1D8B39A}" type="slidenum">
              <a:rPr kumimoji="0" lang="zh-CN" altLang="en-US" sz="2200" smtClean="0">
                <a:solidFill>
                  <a:srgbClr val="0000FF"/>
                </a:solidFill>
              </a:rPr>
              <a:pPr eaLnBrk="1" hangingPunct="1"/>
              <a:t>37</a:t>
            </a:fld>
            <a:endParaRPr kumimoji="0" lang="en-US" altLang="zh-CN" sz="2200" smtClean="0">
              <a:solidFill>
                <a:srgbClr val="0000FF"/>
              </a:solidFill>
            </a:endParaRPr>
          </a:p>
        </p:txBody>
      </p:sp>
      <p:sp>
        <p:nvSpPr>
          <p:cNvPr id="10242" name="Text Box 2"/>
          <p:cNvSpPr txBox="1">
            <a:spLocks noChangeArrowheads="1"/>
          </p:cNvSpPr>
          <p:nvPr/>
        </p:nvSpPr>
        <p:spPr bwMode="auto">
          <a:xfrm>
            <a:off x="1193217" y="194161"/>
            <a:ext cx="6297711"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9.3.</a:t>
            </a:r>
            <a:r>
              <a:rPr lang="en-US" altLang="zh-CN" b="1" dirty="0"/>
              <a:t>6  </a:t>
            </a:r>
            <a:r>
              <a:rPr lang="zh-CN" altLang="en-US" b="1" dirty="0"/>
              <a:t>普通螺纹的标注</a:t>
            </a:r>
            <a:r>
              <a:rPr lang="zh-CN" altLang="en-US" dirty="0"/>
              <a:t> </a:t>
            </a:r>
            <a:endParaRPr lang="en-US" altLang="zh-CN" b="1" dirty="0"/>
          </a:p>
        </p:txBody>
      </p:sp>
      <p:sp>
        <p:nvSpPr>
          <p:cNvPr id="10244" name="Text Box 4"/>
          <p:cNvSpPr txBox="1">
            <a:spLocks noChangeArrowheads="1"/>
          </p:cNvSpPr>
          <p:nvPr/>
        </p:nvSpPr>
        <p:spPr bwMode="auto">
          <a:xfrm>
            <a:off x="918221" y="4041775"/>
            <a:ext cx="4565797"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1</a:t>
            </a:r>
            <a:r>
              <a:rPr lang="zh-CN" altLang="en-US" b="1" dirty="0" smtClean="0"/>
              <a:t>. </a:t>
            </a:r>
            <a:r>
              <a:rPr lang="zh-CN" altLang="en-US" b="1" dirty="0" smtClean="0">
                <a:latin typeface="宋体" pitchFamily="2" charset="-122"/>
              </a:rPr>
              <a:t>特征</a:t>
            </a:r>
            <a:r>
              <a:rPr lang="zh-CN" altLang="en-US" b="1" dirty="0">
                <a:latin typeface="宋体" pitchFamily="2" charset="-122"/>
              </a:rPr>
              <a:t>代号：普通螺纹</a:t>
            </a:r>
            <a:r>
              <a:rPr lang="zh-CN" altLang="en-US" b="1" dirty="0">
                <a:solidFill>
                  <a:srgbClr val="FF3300"/>
                </a:solidFill>
              </a:rPr>
              <a:t>“</a:t>
            </a:r>
            <a:r>
              <a:rPr lang="en-US" altLang="zh-CN" b="1" dirty="0">
                <a:solidFill>
                  <a:srgbClr val="FF3300"/>
                </a:solidFill>
                <a:latin typeface="宋体" pitchFamily="2" charset="-122"/>
              </a:rPr>
              <a:t>M</a:t>
            </a:r>
            <a:r>
              <a:rPr lang="en-US" altLang="zh-CN" b="1" dirty="0">
                <a:solidFill>
                  <a:srgbClr val="FF3300"/>
                </a:solidFill>
              </a:rPr>
              <a:t> ”</a:t>
            </a:r>
            <a:endParaRPr lang="zh-CN" altLang="en-US" b="1" dirty="0">
              <a:solidFill>
                <a:srgbClr val="FF3300"/>
              </a:solidFill>
            </a:endParaRPr>
          </a:p>
        </p:txBody>
      </p:sp>
      <p:sp>
        <p:nvSpPr>
          <p:cNvPr id="10245" name="Text Box 5"/>
          <p:cNvSpPr txBox="1">
            <a:spLocks noChangeArrowheads="1"/>
          </p:cNvSpPr>
          <p:nvPr/>
        </p:nvSpPr>
        <p:spPr bwMode="auto">
          <a:xfrm>
            <a:off x="918220" y="4525770"/>
            <a:ext cx="6225529"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2</a:t>
            </a:r>
            <a:r>
              <a:rPr lang="zh-CN" altLang="en-US" b="1" dirty="0" smtClean="0"/>
              <a:t>. </a:t>
            </a:r>
            <a:r>
              <a:rPr lang="zh-CN" altLang="en-US" b="1" dirty="0" smtClean="0">
                <a:latin typeface="宋体" pitchFamily="2" charset="-122"/>
              </a:rPr>
              <a:t>尺寸</a:t>
            </a:r>
            <a:r>
              <a:rPr lang="zh-CN" altLang="en-US" b="1" dirty="0">
                <a:latin typeface="宋体" pitchFamily="2" charset="-122"/>
              </a:rPr>
              <a:t>代号：公称直径、导程和螺距代号</a:t>
            </a:r>
            <a:r>
              <a:rPr lang="zh-CN" altLang="en-US" b="1" dirty="0"/>
              <a:t> </a:t>
            </a:r>
          </a:p>
        </p:txBody>
      </p:sp>
      <p:sp>
        <p:nvSpPr>
          <p:cNvPr id="10248" name="Text Box 8"/>
          <p:cNvSpPr txBox="1">
            <a:spLocks noChangeArrowheads="1"/>
          </p:cNvSpPr>
          <p:nvPr/>
        </p:nvSpPr>
        <p:spPr bwMode="auto">
          <a:xfrm>
            <a:off x="743903" y="5005377"/>
            <a:ext cx="4812665"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（1）公称直径（</a:t>
            </a:r>
            <a:r>
              <a:rPr lang="en-US" altLang="zh-CN" b="1" i="1" dirty="0" err="1"/>
              <a:t>d</a:t>
            </a:r>
            <a:r>
              <a:rPr lang="en-US" altLang="zh-CN" b="1" dirty="0" err="1"/>
              <a:t>、</a:t>
            </a:r>
            <a:r>
              <a:rPr lang="en-US" altLang="zh-CN" b="1" i="1" dirty="0" err="1"/>
              <a:t>D</a:t>
            </a:r>
            <a:r>
              <a:rPr lang="en-US" altLang="zh-CN" b="1" dirty="0"/>
              <a:t>） </a:t>
            </a:r>
            <a:endParaRPr lang="zh-CN" altLang="en-US" b="1" dirty="0"/>
          </a:p>
        </p:txBody>
      </p:sp>
      <p:sp>
        <p:nvSpPr>
          <p:cNvPr id="10256" name="Text Box 16"/>
          <p:cNvSpPr txBox="1">
            <a:spLocks noChangeArrowheads="1"/>
          </p:cNvSpPr>
          <p:nvPr/>
        </p:nvSpPr>
        <p:spPr bwMode="auto">
          <a:xfrm>
            <a:off x="5056401" y="4989320"/>
            <a:ext cx="2349500"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粗牙：如</a:t>
            </a:r>
            <a:r>
              <a:rPr lang="en-US" altLang="zh-CN" b="1" dirty="0"/>
              <a:t>M16</a:t>
            </a:r>
            <a:endParaRPr lang="zh-CN" altLang="en-US" b="1" dirty="0"/>
          </a:p>
        </p:txBody>
      </p:sp>
      <p:sp>
        <p:nvSpPr>
          <p:cNvPr id="10258" name="Text Box 18"/>
          <p:cNvSpPr txBox="1">
            <a:spLocks noChangeArrowheads="1"/>
          </p:cNvSpPr>
          <p:nvPr/>
        </p:nvSpPr>
        <p:spPr bwMode="auto">
          <a:xfrm>
            <a:off x="5050368" y="5416539"/>
            <a:ext cx="3092132"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细牙：如</a:t>
            </a:r>
            <a:r>
              <a:rPr lang="en-US" altLang="zh-CN" b="1" dirty="0"/>
              <a:t>M16×</a:t>
            </a:r>
            <a:r>
              <a:rPr lang="en-US" altLang="zh-CN" b="1" dirty="0">
                <a:solidFill>
                  <a:srgbClr val="FF3300"/>
                </a:solidFill>
              </a:rPr>
              <a:t>1.5</a:t>
            </a:r>
          </a:p>
        </p:txBody>
      </p:sp>
      <p:sp>
        <p:nvSpPr>
          <p:cNvPr id="10270" name="Text Box 30"/>
          <p:cNvSpPr txBox="1">
            <a:spLocks noChangeArrowheads="1"/>
          </p:cNvSpPr>
          <p:nvPr/>
        </p:nvSpPr>
        <p:spPr bwMode="auto">
          <a:xfrm>
            <a:off x="575735" y="602150"/>
            <a:ext cx="8263466"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        普通螺纹完整的标记由螺纹</a:t>
            </a:r>
            <a:r>
              <a:rPr lang="zh-CN" altLang="en-US" b="1" dirty="0" smtClean="0">
                <a:solidFill>
                  <a:srgbClr val="FF0000"/>
                </a:solidFill>
              </a:rPr>
              <a:t>特征</a:t>
            </a:r>
            <a:r>
              <a:rPr lang="zh-CN" altLang="en-US" b="1" dirty="0" smtClean="0"/>
              <a:t>、</a:t>
            </a:r>
            <a:r>
              <a:rPr lang="zh-CN" altLang="en-US" b="1" dirty="0" smtClean="0">
                <a:solidFill>
                  <a:srgbClr val="FF0000"/>
                </a:solidFill>
              </a:rPr>
              <a:t>尺寸</a:t>
            </a:r>
            <a:r>
              <a:rPr lang="zh-CN" altLang="en-US" b="1" dirty="0" smtClean="0"/>
              <a:t>、</a:t>
            </a:r>
            <a:r>
              <a:rPr lang="zh-CN" altLang="en-US" b="1" dirty="0" smtClean="0">
                <a:solidFill>
                  <a:srgbClr val="FF0000"/>
                </a:solidFill>
              </a:rPr>
              <a:t>公差带</a:t>
            </a:r>
            <a:r>
              <a:rPr lang="zh-CN" altLang="en-US" b="1" dirty="0" smtClean="0"/>
              <a:t>、</a:t>
            </a:r>
            <a:r>
              <a:rPr lang="zh-CN" altLang="en-US" b="1" dirty="0">
                <a:solidFill>
                  <a:srgbClr val="FF0000"/>
                </a:solidFill>
              </a:rPr>
              <a:t>旋合</a:t>
            </a:r>
            <a:r>
              <a:rPr lang="zh-CN" altLang="en-US" b="1" dirty="0" smtClean="0">
                <a:solidFill>
                  <a:srgbClr val="FF0000"/>
                </a:solidFill>
              </a:rPr>
              <a:t>长度</a:t>
            </a:r>
            <a:r>
              <a:rPr lang="zh-CN" altLang="en-US" b="1" dirty="0" smtClean="0"/>
              <a:t>和</a:t>
            </a:r>
            <a:r>
              <a:rPr lang="zh-CN" altLang="en-US" b="1" dirty="0">
                <a:solidFill>
                  <a:srgbClr val="FF0000"/>
                </a:solidFill>
              </a:rPr>
              <a:t>旋向</a:t>
            </a:r>
            <a:r>
              <a:rPr lang="zh-CN" altLang="en-US" b="1" dirty="0"/>
              <a:t>代号</a:t>
            </a:r>
            <a:r>
              <a:rPr lang="zh-CN" altLang="en-US" b="1" dirty="0" smtClean="0"/>
              <a:t>五个部分</a:t>
            </a:r>
            <a:r>
              <a:rPr lang="zh-CN" altLang="en-US" b="1" dirty="0"/>
              <a:t>组成，</a:t>
            </a:r>
            <a:r>
              <a:rPr lang="zh-CN" altLang="en-US" b="1" dirty="0" smtClean="0"/>
              <a:t>例如：</a:t>
            </a:r>
            <a:endParaRPr lang="zh-CN" altLang="en-US" b="1" dirty="0"/>
          </a:p>
        </p:txBody>
      </p:sp>
      <p:pic>
        <p:nvPicPr>
          <p:cNvPr id="624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3236" y="5388136"/>
            <a:ext cx="3238500" cy="62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246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6463" y="4951572"/>
            <a:ext cx="908564" cy="1065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5838" y="6016786"/>
            <a:ext cx="3629025"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1212" y="1380810"/>
            <a:ext cx="8553450" cy="2733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矩形 20"/>
          <p:cNvSpPr/>
          <p:nvPr/>
        </p:nvSpPr>
        <p:spPr>
          <a:xfrm>
            <a:off x="743903" y="1998018"/>
            <a:ext cx="561022" cy="461665"/>
          </a:xfrm>
          <a:prstGeom prst="rect">
            <a:avLst/>
          </a:prstGeom>
        </p:spPr>
        <p:txBody>
          <a:bodyPr wrap="square">
            <a:spAutoFit/>
          </a:bodyPr>
          <a:lstStyle/>
          <a:p>
            <a:r>
              <a:rPr lang="zh-CN" altLang="en-US" b="1" dirty="0">
                <a:solidFill>
                  <a:srgbClr val="FF0000"/>
                </a:solidFill>
                <a:latin typeface="宋体"/>
                <a:ea typeface="宋体"/>
              </a:rPr>
              <a:t>①</a:t>
            </a:r>
            <a:endParaRPr lang="zh-CN" altLang="en-US" dirty="0"/>
          </a:p>
        </p:txBody>
      </p:sp>
      <p:sp>
        <p:nvSpPr>
          <p:cNvPr id="22" name="矩形 21"/>
          <p:cNvSpPr/>
          <p:nvPr/>
        </p:nvSpPr>
        <p:spPr>
          <a:xfrm>
            <a:off x="1964357" y="1998018"/>
            <a:ext cx="494046" cy="461665"/>
          </a:xfrm>
          <a:prstGeom prst="rect">
            <a:avLst/>
          </a:prstGeom>
        </p:spPr>
        <p:txBody>
          <a:bodyPr wrap="none">
            <a:spAutoFit/>
          </a:bodyPr>
          <a:lstStyle/>
          <a:p>
            <a:r>
              <a:rPr lang="zh-CN" altLang="en-US" b="1" dirty="0">
                <a:solidFill>
                  <a:srgbClr val="FF0000"/>
                </a:solidFill>
                <a:latin typeface="宋体"/>
                <a:ea typeface="宋体"/>
              </a:rPr>
              <a:t>②</a:t>
            </a:r>
            <a:endParaRPr lang="zh-CN" altLang="en-US"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ipe(left)">
                                      <p:cBhvr>
                                        <p:cTn id="7" dur="2000"/>
                                        <p:tgtEl>
                                          <p:spTgt spid="1024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270"/>
                                        </p:tgtEl>
                                        <p:attrNameLst>
                                          <p:attrName>style.visibility</p:attrName>
                                        </p:attrNameLst>
                                      </p:cBhvr>
                                      <p:to>
                                        <p:strVal val="visible"/>
                                      </p:to>
                                    </p:set>
                                    <p:animEffect transition="in" filter="wipe(left)">
                                      <p:cBhvr>
                                        <p:cTn id="12" dur="2000"/>
                                        <p:tgtEl>
                                          <p:spTgt spid="1027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1027"/>
                                        </p:tgtEl>
                                        <p:attrNameLst>
                                          <p:attrName>style.visibility</p:attrName>
                                        </p:attrNameLst>
                                      </p:cBhvr>
                                      <p:to>
                                        <p:strVal val="visible"/>
                                      </p:to>
                                    </p:set>
                                    <p:anim calcmode="lin" valueType="num">
                                      <p:cBhvr additive="base">
                                        <p:cTn id="17" dur="500" fill="hold"/>
                                        <p:tgtEl>
                                          <p:spTgt spid="1027"/>
                                        </p:tgtEl>
                                        <p:attrNameLst>
                                          <p:attrName>ppt_x</p:attrName>
                                        </p:attrNameLst>
                                      </p:cBhvr>
                                      <p:tavLst>
                                        <p:tav tm="0">
                                          <p:val>
                                            <p:strVal val="0-#ppt_w/2"/>
                                          </p:val>
                                        </p:tav>
                                        <p:tav tm="100000">
                                          <p:val>
                                            <p:strVal val="#ppt_x"/>
                                          </p:val>
                                        </p:tav>
                                      </p:tavLst>
                                    </p:anim>
                                    <p:anim calcmode="lin" valueType="num">
                                      <p:cBhvr additive="base">
                                        <p:cTn id="18" dur="500" fill="hold"/>
                                        <p:tgtEl>
                                          <p:spTgt spid="1027"/>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0244"/>
                                        </p:tgtEl>
                                        <p:attrNameLst>
                                          <p:attrName>style.visibility</p:attrName>
                                        </p:attrNameLst>
                                      </p:cBhvr>
                                      <p:to>
                                        <p:strVal val="visible"/>
                                      </p:to>
                                    </p:set>
                                    <p:animEffect transition="in" filter="wipe(left)">
                                      <p:cBhvr>
                                        <p:cTn id="23" dur="2000"/>
                                        <p:tgtEl>
                                          <p:spTgt spid="10244"/>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grpId="0" nodeType="click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p:cTn id="28" dur="1000" fill="hold"/>
                                        <p:tgtEl>
                                          <p:spTgt spid="21"/>
                                        </p:tgtEl>
                                        <p:attrNameLst>
                                          <p:attrName>ppt_w</p:attrName>
                                        </p:attrNameLst>
                                      </p:cBhvr>
                                      <p:tavLst>
                                        <p:tav tm="0">
                                          <p:val>
                                            <p:fltVal val="0"/>
                                          </p:val>
                                        </p:tav>
                                        <p:tav tm="100000">
                                          <p:val>
                                            <p:strVal val="#ppt_w"/>
                                          </p:val>
                                        </p:tav>
                                      </p:tavLst>
                                    </p:anim>
                                    <p:anim calcmode="lin" valueType="num">
                                      <p:cBhvr>
                                        <p:cTn id="29" dur="1000" fill="hold"/>
                                        <p:tgtEl>
                                          <p:spTgt spid="21"/>
                                        </p:tgtEl>
                                        <p:attrNameLst>
                                          <p:attrName>ppt_h</p:attrName>
                                        </p:attrNameLst>
                                      </p:cBhvr>
                                      <p:tavLst>
                                        <p:tav tm="0">
                                          <p:val>
                                            <p:fltVal val="0"/>
                                          </p:val>
                                        </p:tav>
                                        <p:tav tm="100000">
                                          <p:val>
                                            <p:strVal val="#ppt_h"/>
                                          </p:val>
                                        </p:tav>
                                      </p:tavLst>
                                    </p:anim>
                                    <p:anim calcmode="lin" valueType="num">
                                      <p:cBhvr>
                                        <p:cTn id="30" dur="1000" fill="hold"/>
                                        <p:tgtEl>
                                          <p:spTgt spid="21"/>
                                        </p:tgtEl>
                                        <p:attrNameLst>
                                          <p:attrName>style.rotation</p:attrName>
                                        </p:attrNameLst>
                                      </p:cBhvr>
                                      <p:tavLst>
                                        <p:tav tm="0">
                                          <p:val>
                                            <p:fltVal val="90"/>
                                          </p:val>
                                        </p:tav>
                                        <p:tav tm="100000">
                                          <p:val>
                                            <p:fltVal val="0"/>
                                          </p:val>
                                        </p:tav>
                                      </p:tavLst>
                                    </p:anim>
                                    <p:animEffect transition="in" filter="fade">
                                      <p:cBhvr>
                                        <p:cTn id="31" dur="1000"/>
                                        <p:tgtEl>
                                          <p:spTgt spid="21"/>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iterate type="wd">
                                    <p:tmPct val="100000"/>
                                  </p:iterate>
                                  <p:childTnLst>
                                    <p:set>
                                      <p:cBhvr>
                                        <p:cTn id="35" dur="1" fill="hold">
                                          <p:stCondLst>
                                            <p:cond delay="0"/>
                                          </p:stCondLst>
                                        </p:cTn>
                                        <p:tgtEl>
                                          <p:spTgt spid="10245">
                                            <p:txEl>
                                              <p:pRg st="0" end="0"/>
                                            </p:txEl>
                                          </p:spTgt>
                                        </p:tgtEl>
                                        <p:attrNameLst>
                                          <p:attrName>style.visibility</p:attrName>
                                        </p:attrNameLst>
                                      </p:cBhvr>
                                      <p:to>
                                        <p:strVal val="visible"/>
                                      </p:to>
                                    </p:set>
                                    <p:animEffect transition="in" filter="wipe(left)">
                                      <p:cBhvr>
                                        <p:cTn id="36" dur="300"/>
                                        <p:tgtEl>
                                          <p:spTgt spid="10245">
                                            <p:txEl>
                                              <p:pRg st="0" end="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31" presetClass="entr" presetSubtype="0" fill="hold" grpId="0" nodeType="click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p:cTn id="41" dur="1000" fill="hold"/>
                                        <p:tgtEl>
                                          <p:spTgt spid="22"/>
                                        </p:tgtEl>
                                        <p:attrNameLst>
                                          <p:attrName>ppt_w</p:attrName>
                                        </p:attrNameLst>
                                      </p:cBhvr>
                                      <p:tavLst>
                                        <p:tav tm="0">
                                          <p:val>
                                            <p:fltVal val="0"/>
                                          </p:val>
                                        </p:tav>
                                        <p:tav tm="100000">
                                          <p:val>
                                            <p:strVal val="#ppt_w"/>
                                          </p:val>
                                        </p:tav>
                                      </p:tavLst>
                                    </p:anim>
                                    <p:anim calcmode="lin" valueType="num">
                                      <p:cBhvr>
                                        <p:cTn id="42" dur="1000" fill="hold"/>
                                        <p:tgtEl>
                                          <p:spTgt spid="22"/>
                                        </p:tgtEl>
                                        <p:attrNameLst>
                                          <p:attrName>ppt_h</p:attrName>
                                        </p:attrNameLst>
                                      </p:cBhvr>
                                      <p:tavLst>
                                        <p:tav tm="0">
                                          <p:val>
                                            <p:fltVal val="0"/>
                                          </p:val>
                                        </p:tav>
                                        <p:tav tm="100000">
                                          <p:val>
                                            <p:strVal val="#ppt_h"/>
                                          </p:val>
                                        </p:tav>
                                      </p:tavLst>
                                    </p:anim>
                                    <p:anim calcmode="lin" valueType="num">
                                      <p:cBhvr>
                                        <p:cTn id="43" dur="1000" fill="hold"/>
                                        <p:tgtEl>
                                          <p:spTgt spid="22"/>
                                        </p:tgtEl>
                                        <p:attrNameLst>
                                          <p:attrName>style.rotation</p:attrName>
                                        </p:attrNameLst>
                                      </p:cBhvr>
                                      <p:tavLst>
                                        <p:tav tm="0">
                                          <p:val>
                                            <p:fltVal val="90"/>
                                          </p:val>
                                        </p:tav>
                                        <p:tav tm="100000">
                                          <p:val>
                                            <p:fltVal val="0"/>
                                          </p:val>
                                        </p:tav>
                                      </p:tavLst>
                                    </p:anim>
                                    <p:animEffect transition="in" filter="fade">
                                      <p:cBhvr>
                                        <p:cTn id="44" dur="1000"/>
                                        <p:tgtEl>
                                          <p:spTgt spid="22"/>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iterate type="wd">
                                    <p:tmPct val="100000"/>
                                  </p:iterate>
                                  <p:childTnLst>
                                    <p:set>
                                      <p:cBhvr>
                                        <p:cTn id="48" dur="1" fill="hold">
                                          <p:stCondLst>
                                            <p:cond delay="0"/>
                                          </p:stCondLst>
                                        </p:cTn>
                                        <p:tgtEl>
                                          <p:spTgt spid="10248">
                                            <p:txEl>
                                              <p:pRg st="0" end="0"/>
                                            </p:txEl>
                                          </p:spTgt>
                                        </p:tgtEl>
                                        <p:attrNameLst>
                                          <p:attrName>style.visibility</p:attrName>
                                        </p:attrNameLst>
                                      </p:cBhvr>
                                      <p:to>
                                        <p:strVal val="visible"/>
                                      </p:to>
                                    </p:set>
                                    <p:animEffect transition="in" filter="wipe(left)">
                                      <p:cBhvr>
                                        <p:cTn id="49" dur="300"/>
                                        <p:tgtEl>
                                          <p:spTgt spid="10248">
                                            <p:txEl>
                                              <p:pRg st="0" end="0"/>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62468"/>
                                        </p:tgtEl>
                                        <p:attrNameLst>
                                          <p:attrName>style.visibility</p:attrName>
                                        </p:attrNameLst>
                                      </p:cBhvr>
                                      <p:to>
                                        <p:strVal val="visible"/>
                                      </p:to>
                                    </p:set>
                                    <p:animEffect transition="in" filter="wipe(left)">
                                      <p:cBhvr>
                                        <p:cTn id="54" dur="500"/>
                                        <p:tgtEl>
                                          <p:spTgt spid="62468"/>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iterate type="wd">
                                    <p:tmPct val="100000"/>
                                  </p:iterate>
                                  <p:childTnLst>
                                    <p:set>
                                      <p:cBhvr>
                                        <p:cTn id="58" dur="1" fill="hold">
                                          <p:stCondLst>
                                            <p:cond delay="0"/>
                                          </p:stCondLst>
                                        </p:cTn>
                                        <p:tgtEl>
                                          <p:spTgt spid="10256"/>
                                        </p:tgtEl>
                                        <p:attrNameLst>
                                          <p:attrName>style.visibility</p:attrName>
                                        </p:attrNameLst>
                                      </p:cBhvr>
                                      <p:to>
                                        <p:strVal val="visible"/>
                                      </p:to>
                                    </p:set>
                                    <p:animEffect transition="in" filter="wipe(left)">
                                      <p:cBhvr>
                                        <p:cTn id="59" dur="300"/>
                                        <p:tgtEl>
                                          <p:spTgt spid="10256"/>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iterate type="wd">
                                    <p:tmPct val="100000"/>
                                  </p:iterate>
                                  <p:childTnLst>
                                    <p:set>
                                      <p:cBhvr>
                                        <p:cTn id="63" dur="1" fill="hold">
                                          <p:stCondLst>
                                            <p:cond delay="0"/>
                                          </p:stCondLst>
                                        </p:cTn>
                                        <p:tgtEl>
                                          <p:spTgt spid="10258"/>
                                        </p:tgtEl>
                                        <p:attrNameLst>
                                          <p:attrName>style.visibility</p:attrName>
                                        </p:attrNameLst>
                                      </p:cBhvr>
                                      <p:to>
                                        <p:strVal val="visible"/>
                                      </p:to>
                                    </p:set>
                                    <p:animEffect transition="in" filter="wipe(left)">
                                      <p:cBhvr>
                                        <p:cTn id="64" dur="300"/>
                                        <p:tgtEl>
                                          <p:spTgt spid="10258"/>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nodeType="clickEffect">
                                  <p:stCondLst>
                                    <p:cond delay="0"/>
                                  </p:stCondLst>
                                  <p:childTnLst>
                                    <p:set>
                                      <p:cBhvr>
                                        <p:cTn id="68" dur="1" fill="hold">
                                          <p:stCondLst>
                                            <p:cond delay="0"/>
                                          </p:stCondLst>
                                        </p:cTn>
                                        <p:tgtEl>
                                          <p:spTgt spid="62466"/>
                                        </p:tgtEl>
                                        <p:attrNameLst>
                                          <p:attrName>style.visibility</p:attrName>
                                        </p:attrNameLst>
                                      </p:cBhvr>
                                      <p:to>
                                        <p:strVal val="visible"/>
                                      </p:to>
                                    </p:set>
                                    <p:animEffect transition="in" filter="wipe(left)">
                                      <p:cBhvr>
                                        <p:cTn id="69" dur="500"/>
                                        <p:tgtEl>
                                          <p:spTgt spid="62466"/>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nodeType="clickEffect">
                                  <p:stCondLst>
                                    <p:cond delay="0"/>
                                  </p:stCondLst>
                                  <p:childTnLst>
                                    <p:set>
                                      <p:cBhvr>
                                        <p:cTn id="73" dur="1" fill="hold">
                                          <p:stCondLst>
                                            <p:cond delay="0"/>
                                          </p:stCondLst>
                                        </p:cTn>
                                        <p:tgtEl>
                                          <p:spTgt spid="1026"/>
                                        </p:tgtEl>
                                        <p:attrNameLst>
                                          <p:attrName>style.visibility</p:attrName>
                                        </p:attrNameLst>
                                      </p:cBhvr>
                                      <p:to>
                                        <p:strVal val="visible"/>
                                      </p:to>
                                    </p:set>
                                    <p:animEffect transition="in" filter="wipe(left)">
                                      <p:cBhvr>
                                        <p:cTn id="74"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10244" grpId="0"/>
      <p:bldP spid="10245" grpId="0" build="p" autoUpdateAnimBg="0"/>
      <p:bldP spid="10248" grpId="0" build="p" autoUpdateAnimBg="0"/>
      <p:bldP spid="10256" grpId="0" autoUpdateAnimBg="0"/>
      <p:bldP spid="10258" grpId="0" autoUpdateAnimBg="0"/>
      <p:bldP spid="10270" grpId="0"/>
      <p:bldP spid="21" grpId="0"/>
      <p:bldP spid="2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灯片编号占位符 3"/>
          <p:cNvSpPr>
            <a:spLocks noGrp="1"/>
          </p:cNvSpPr>
          <p:nvPr>
            <p:ph type="sldNum" sz="quarter" idx="12"/>
          </p:nvPr>
        </p:nvSpPr>
        <p:spPr>
          <a:xfrm>
            <a:off x="7842250" y="290136"/>
            <a:ext cx="2063750" cy="457200"/>
          </a:xfrm>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D9340077-6060-485A-9B7C-23ED328CDFD1}" type="slidenum">
              <a:rPr kumimoji="0" lang="zh-CN" altLang="en-US" sz="2200" smtClean="0">
                <a:solidFill>
                  <a:srgbClr val="0000FF"/>
                </a:solidFill>
              </a:rPr>
              <a:pPr eaLnBrk="1" hangingPunct="1"/>
              <a:t>38</a:t>
            </a:fld>
            <a:endParaRPr kumimoji="0" lang="en-US" altLang="zh-CN" sz="2200" smtClean="0">
              <a:solidFill>
                <a:srgbClr val="0000FF"/>
              </a:solidFill>
            </a:endParaRPr>
          </a:p>
        </p:txBody>
      </p:sp>
      <p:sp>
        <p:nvSpPr>
          <p:cNvPr id="11266" name="Text Box 2"/>
          <p:cNvSpPr txBox="1">
            <a:spLocks noChangeArrowheads="1"/>
          </p:cNvSpPr>
          <p:nvPr/>
        </p:nvSpPr>
        <p:spPr bwMode="auto">
          <a:xfrm>
            <a:off x="940727" y="375861"/>
            <a:ext cx="6879167"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b="1" dirty="0"/>
              <a:t>3.  </a:t>
            </a:r>
            <a:r>
              <a:rPr lang="zh-CN" altLang="en-US" b="1" dirty="0">
                <a:latin typeface="宋体" pitchFamily="2" charset="-122"/>
              </a:rPr>
              <a:t>公差带代号：中径、顶径公差带代号</a:t>
            </a:r>
            <a:endParaRPr lang="en-US" altLang="zh-CN" b="1" dirty="0">
              <a:latin typeface="宋体" pitchFamily="2" charset="-122"/>
            </a:endParaRPr>
          </a:p>
        </p:txBody>
      </p:sp>
      <p:sp>
        <p:nvSpPr>
          <p:cNvPr id="11283" name="Text Box 19"/>
          <p:cNvSpPr txBox="1">
            <a:spLocks noChangeArrowheads="1"/>
          </p:cNvSpPr>
          <p:nvPr/>
        </p:nvSpPr>
        <p:spPr bwMode="auto">
          <a:xfrm>
            <a:off x="2041842" y="3669924"/>
            <a:ext cx="6727825"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中径和顶径公差带相同标1个，如</a:t>
            </a:r>
            <a:r>
              <a:rPr lang="en-US" altLang="zh-CN" b="1" dirty="0"/>
              <a:t>M10×1</a:t>
            </a:r>
            <a:r>
              <a:rPr lang="en-US" altLang="zh-CN" b="1" dirty="0" smtClean="0"/>
              <a:t>— </a:t>
            </a:r>
            <a:r>
              <a:rPr lang="en-US" altLang="zh-CN" b="1" dirty="0" smtClean="0">
                <a:solidFill>
                  <a:srgbClr val="FF3300"/>
                </a:solidFill>
              </a:rPr>
              <a:t>6g</a:t>
            </a:r>
            <a:endParaRPr lang="en-US" altLang="zh-CN" b="1" dirty="0">
              <a:solidFill>
                <a:srgbClr val="FF3300"/>
              </a:solidFill>
            </a:endParaRPr>
          </a:p>
        </p:txBody>
      </p:sp>
      <p:sp>
        <p:nvSpPr>
          <p:cNvPr id="11284" name="Text Box 20"/>
          <p:cNvSpPr txBox="1">
            <a:spLocks noChangeArrowheads="1"/>
          </p:cNvSpPr>
          <p:nvPr/>
        </p:nvSpPr>
        <p:spPr bwMode="auto">
          <a:xfrm>
            <a:off x="2051368" y="4181099"/>
            <a:ext cx="6727825"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常用的中等精度不标公差带代号，如</a:t>
            </a:r>
            <a:r>
              <a:rPr lang="en-US" altLang="zh-CN" b="1" dirty="0"/>
              <a:t>M16×2</a:t>
            </a:r>
          </a:p>
        </p:txBody>
      </p:sp>
      <p:sp>
        <p:nvSpPr>
          <p:cNvPr id="11286" name="Text Box 22"/>
          <p:cNvSpPr txBox="1">
            <a:spLocks noChangeArrowheads="1"/>
          </p:cNvSpPr>
          <p:nvPr/>
        </p:nvSpPr>
        <p:spPr bwMode="auto">
          <a:xfrm>
            <a:off x="2003743" y="4647825"/>
            <a:ext cx="7111682" cy="899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15000"/>
              </a:spcBef>
            </a:pPr>
            <a:r>
              <a:rPr lang="zh-CN" altLang="en-US" b="1" dirty="0"/>
              <a:t> </a:t>
            </a:r>
            <a:r>
              <a:rPr lang="zh-CN" altLang="en-US" b="1" dirty="0">
                <a:solidFill>
                  <a:srgbClr val="FF0000"/>
                </a:solidFill>
              </a:rPr>
              <a:t>配合代号</a:t>
            </a:r>
            <a:r>
              <a:rPr lang="zh-CN" altLang="en-US" b="1" dirty="0"/>
              <a:t>:  内、外螺纹公差带间用</a:t>
            </a:r>
            <a:r>
              <a:rPr lang="zh-CN" altLang="en-US" b="1" dirty="0">
                <a:solidFill>
                  <a:srgbClr val="FF0000"/>
                </a:solidFill>
              </a:rPr>
              <a:t>斜线</a:t>
            </a:r>
            <a:r>
              <a:rPr lang="zh-CN" altLang="en-US" b="1" dirty="0"/>
              <a:t>分开,</a:t>
            </a:r>
          </a:p>
          <a:p>
            <a:pPr eaLnBrk="1" hangingPunct="1">
              <a:spcBef>
                <a:spcPct val="15000"/>
              </a:spcBef>
            </a:pPr>
            <a:r>
              <a:rPr lang="zh-CN" altLang="en-US" b="1" dirty="0"/>
              <a:t>                     例如  </a:t>
            </a:r>
            <a:r>
              <a:rPr lang="en-US" altLang="zh-CN" b="1" dirty="0"/>
              <a:t>M20×2 </a:t>
            </a:r>
            <a:r>
              <a:rPr lang="en-US" altLang="zh-CN" b="1" dirty="0">
                <a:cs typeface="Times New Roman" pitchFamily="18" charset="0"/>
              </a:rPr>
              <a:t>—</a:t>
            </a:r>
            <a:r>
              <a:rPr lang="en-US" altLang="zh-CN" b="1" dirty="0"/>
              <a:t> 7H</a:t>
            </a:r>
            <a:r>
              <a:rPr lang="en-US" altLang="zh-CN" b="1" dirty="0">
                <a:solidFill>
                  <a:srgbClr val="FF0000"/>
                </a:solidFill>
              </a:rPr>
              <a:t>/</a:t>
            </a:r>
            <a:r>
              <a:rPr lang="en-US" altLang="zh-CN" b="1" dirty="0"/>
              <a:t>7g6g</a:t>
            </a:r>
            <a:endParaRPr lang="zh-CN" altLang="en-US" b="1" dirty="0"/>
          </a:p>
        </p:txBody>
      </p:sp>
      <p:sp>
        <p:nvSpPr>
          <p:cNvPr id="11300" name="Text Box 36"/>
          <p:cNvSpPr txBox="1">
            <a:spLocks noChangeArrowheads="1"/>
          </p:cNvSpPr>
          <p:nvPr/>
        </p:nvSpPr>
        <p:spPr bwMode="auto">
          <a:xfrm>
            <a:off x="609766" y="5508249"/>
            <a:ext cx="780081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smtClean="0"/>
              <a:t>        中径</a:t>
            </a:r>
            <a:r>
              <a:rPr lang="zh-CN" altLang="en-US" b="1" dirty="0"/>
              <a:t>公差带代号在前，顶径公差带在后，与尺寸代号间用半字线“</a:t>
            </a:r>
            <a:r>
              <a:rPr lang="en-US" altLang="zh-CN" b="1" dirty="0"/>
              <a:t>—”</a:t>
            </a:r>
            <a:r>
              <a:rPr lang="zh-CN" altLang="en-US" b="1" dirty="0"/>
              <a:t>分开。</a:t>
            </a:r>
          </a:p>
        </p:txBody>
      </p:sp>
      <p:pic>
        <p:nvPicPr>
          <p:cNvPr id="634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4040" y="3640646"/>
            <a:ext cx="1619250" cy="1695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4850" y="984564"/>
            <a:ext cx="8382000" cy="259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Oval 35"/>
          <p:cNvSpPr>
            <a:spLocks noChangeArrowheads="1"/>
          </p:cNvSpPr>
          <p:nvPr/>
        </p:nvSpPr>
        <p:spPr bwMode="auto">
          <a:xfrm>
            <a:off x="3032125" y="1500307"/>
            <a:ext cx="602615" cy="695325"/>
          </a:xfrm>
          <a:prstGeom prst="ellipse">
            <a:avLst/>
          </a:prstGeom>
          <a:noFill/>
          <a:ln w="28575">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3200" b="1">
                <a:solidFill>
                  <a:srgbClr val="FF3300"/>
                </a:solidFill>
              </a:rPr>
              <a:t>3</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1266">
                                            <p:txEl>
                                              <p:pRg st="0" end="0"/>
                                            </p:txEl>
                                          </p:spTgt>
                                        </p:tgtEl>
                                        <p:attrNameLst>
                                          <p:attrName>style.visibility</p:attrName>
                                        </p:attrNameLst>
                                      </p:cBhvr>
                                      <p:to>
                                        <p:strVal val="visible"/>
                                      </p:to>
                                    </p:set>
                                    <p:animEffect transition="in" filter="wipe(left)">
                                      <p:cBhvr>
                                        <p:cTn id="7" dur="300"/>
                                        <p:tgtEl>
                                          <p:spTgt spid="1126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5122"/>
                                        </p:tgtEl>
                                        <p:attrNameLst>
                                          <p:attrName>style.visibility</p:attrName>
                                        </p:attrNameLst>
                                      </p:cBhvr>
                                      <p:to>
                                        <p:strVal val="visible"/>
                                      </p:to>
                                    </p:set>
                                    <p:anim calcmode="lin" valueType="num">
                                      <p:cBhvr additive="base">
                                        <p:cTn id="12" dur="500" fill="hold"/>
                                        <p:tgtEl>
                                          <p:spTgt spid="5122"/>
                                        </p:tgtEl>
                                        <p:attrNameLst>
                                          <p:attrName>ppt_x</p:attrName>
                                        </p:attrNameLst>
                                      </p:cBhvr>
                                      <p:tavLst>
                                        <p:tav tm="0">
                                          <p:val>
                                            <p:strVal val="1+#ppt_w/2"/>
                                          </p:val>
                                        </p:tav>
                                        <p:tav tm="100000">
                                          <p:val>
                                            <p:strVal val="#ppt_x"/>
                                          </p:val>
                                        </p:tav>
                                      </p:tavLst>
                                    </p:anim>
                                    <p:anim calcmode="lin" valueType="num">
                                      <p:cBhvr additive="base">
                                        <p:cTn id="13" dur="500" fill="hold"/>
                                        <p:tgtEl>
                                          <p:spTgt spid="5122"/>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blinds(horizontal)">
                                      <p:cBhvr>
                                        <p:cTn id="18" dur="20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63490"/>
                                        </p:tgtEl>
                                        <p:attrNameLst>
                                          <p:attrName>style.visibility</p:attrName>
                                        </p:attrNameLst>
                                      </p:cBhvr>
                                      <p:to>
                                        <p:strVal val="visible"/>
                                      </p:to>
                                    </p:set>
                                    <p:animEffect transition="in" filter="wipe(left)">
                                      <p:cBhvr>
                                        <p:cTn id="23" dur="500"/>
                                        <p:tgtEl>
                                          <p:spTgt spid="63490"/>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11283"/>
                                        </p:tgtEl>
                                        <p:attrNameLst>
                                          <p:attrName>style.visibility</p:attrName>
                                        </p:attrNameLst>
                                      </p:cBhvr>
                                      <p:to>
                                        <p:strVal val="visible"/>
                                      </p:to>
                                    </p:set>
                                    <p:animEffect transition="in" filter="wipe(left)">
                                      <p:cBhvr>
                                        <p:cTn id="28" dur="300"/>
                                        <p:tgtEl>
                                          <p:spTgt spid="11283"/>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11284"/>
                                        </p:tgtEl>
                                        <p:attrNameLst>
                                          <p:attrName>style.visibility</p:attrName>
                                        </p:attrNameLst>
                                      </p:cBhvr>
                                      <p:to>
                                        <p:strVal val="visible"/>
                                      </p:to>
                                    </p:set>
                                    <p:animEffect transition="in" filter="wipe(left)">
                                      <p:cBhvr>
                                        <p:cTn id="33" dur="300"/>
                                        <p:tgtEl>
                                          <p:spTgt spid="11284"/>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11286"/>
                                        </p:tgtEl>
                                        <p:attrNameLst>
                                          <p:attrName>style.visibility</p:attrName>
                                        </p:attrNameLst>
                                      </p:cBhvr>
                                      <p:to>
                                        <p:strVal val="visible"/>
                                      </p:to>
                                    </p:set>
                                    <p:animEffect transition="in" filter="wipe(left)">
                                      <p:cBhvr>
                                        <p:cTn id="38" dur="300"/>
                                        <p:tgtEl>
                                          <p:spTgt spid="11286"/>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1300"/>
                                        </p:tgtEl>
                                        <p:attrNameLst>
                                          <p:attrName>style.visibility</p:attrName>
                                        </p:attrNameLst>
                                      </p:cBhvr>
                                      <p:to>
                                        <p:strVal val="visible"/>
                                      </p:to>
                                    </p:set>
                                    <p:animEffect transition="in" filter="wipe(left)">
                                      <p:cBhvr>
                                        <p:cTn id="43" dur="2000"/>
                                        <p:tgtEl>
                                          <p:spTgt spid="113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build="p" autoUpdateAnimBg="0"/>
      <p:bldP spid="11283" grpId="0" autoUpdateAnimBg="0"/>
      <p:bldP spid="11284" grpId="0" autoUpdateAnimBg="0"/>
      <p:bldP spid="11286" grpId="0" autoUpdateAnimBg="0"/>
      <p:bldP spid="11300" grpId="0"/>
      <p:bldP spid="13"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灯片编号占位符 3"/>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26E327C6-6C0A-4DBF-900F-74115B2927F7}" type="slidenum">
              <a:rPr kumimoji="0" lang="zh-CN" altLang="en-US" sz="2200" smtClean="0">
                <a:solidFill>
                  <a:srgbClr val="0000FF"/>
                </a:solidFill>
              </a:rPr>
              <a:pPr eaLnBrk="1" hangingPunct="1"/>
              <a:t>39</a:t>
            </a:fld>
            <a:endParaRPr kumimoji="0" lang="en-US" altLang="zh-CN" sz="2200" smtClean="0">
              <a:solidFill>
                <a:srgbClr val="0000FF"/>
              </a:solidFill>
            </a:endParaRPr>
          </a:p>
        </p:txBody>
      </p:sp>
      <p:sp>
        <p:nvSpPr>
          <p:cNvPr id="53252" name="Text Box 4"/>
          <p:cNvSpPr txBox="1">
            <a:spLocks noChangeArrowheads="1"/>
          </p:cNvSpPr>
          <p:nvPr/>
        </p:nvSpPr>
        <p:spPr bwMode="auto">
          <a:xfrm>
            <a:off x="898843" y="423386"/>
            <a:ext cx="6866310"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b="1" dirty="0">
                <a:latin typeface="宋体" pitchFamily="2" charset="-122"/>
              </a:rPr>
              <a:t>4. </a:t>
            </a:r>
            <a:r>
              <a:rPr lang="zh-CN" altLang="en-US" b="1" dirty="0">
                <a:latin typeface="宋体" pitchFamily="2" charset="-122"/>
              </a:rPr>
              <a:t>旋合长度代号：</a:t>
            </a:r>
            <a:r>
              <a:rPr lang="zh-CN" altLang="en-US" b="1" dirty="0" smtClean="0">
                <a:latin typeface="宋体" pitchFamily="2" charset="-122"/>
              </a:rPr>
              <a:t>短组</a:t>
            </a:r>
            <a:r>
              <a:rPr lang="en-US" altLang="zh-CN" b="1" dirty="0" smtClean="0"/>
              <a:t>S</a:t>
            </a:r>
            <a:r>
              <a:rPr lang="en-US" altLang="zh-CN" b="1" dirty="0"/>
              <a:t>,</a:t>
            </a:r>
            <a:r>
              <a:rPr lang="zh-CN" altLang="en-US" b="1" dirty="0" smtClean="0"/>
              <a:t>中等</a:t>
            </a:r>
            <a:r>
              <a:rPr lang="zh-CN" altLang="en-US" b="1" dirty="0"/>
              <a:t>组</a:t>
            </a:r>
            <a:r>
              <a:rPr lang="en-US" altLang="zh-CN" b="1" dirty="0" smtClean="0"/>
              <a:t>N</a:t>
            </a:r>
            <a:r>
              <a:rPr lang="en-US" altLang="zh-CN" b="1" dirty="0"/>
              <a:t>,</a:t>
            </a:r>
            <a:r>
              <a:rPr lang="zh-CN" altLang="en-US" b="1" dirty="0" smtClean="0"/>
              <a:t>长组</a:t>
            </a:r>
            <a:r>
              <a:rPr lang="en-US" altLang="zh-CN" b="1" dirty="0" smtClean="0"/>
              <a:t>L</a:t>
            </a:r>
            <a:endParaRPr lang="en-US" altLang="zh-CN" b="1" dirty="0">
              <a:latin typeface="宋体" pitchFamily="2" charset="-122"/>
            </a:endParaRPr>
          </a:p>
        </p:txBody>
      </p:sp>
      <p:sp>
        <p:nvSpPr>
          <p:cNvPr id="53253" name="Text Box 5"/>
          <p:cNvSpPr txBox="1">
            <a:spLocks noChangeArrowheads="1"/>
          </p:cNvSpPr>
          <p:nvPr/>
        </p:nvSpPr>
        <p:spPr bwMode="auto">
          <a:xfrm>
            <a:off x="1584643" y="4651108"/>
            <a:ext cx="2758757" cy="474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50000"/>
              </a:spcBef>
            </a:pPr>
            <a:r>
              <a:rPr lang="en-US" altLang="zh-CN" b="1" dirty="0">
                <a:latin typeface="宋体" pitchFamily="2" charset="-122"/>
              </a:rPr>
              <a:t>5. </a:t>
            </a:r>
            <a:r>
              <a:rPr lang="zh-CN" altLang="en-US" b="1" dirty="0">
                <a:latin typeface="宋体" pitchFamily="2" charset="-122"/>
              </a:rPr>
              <a:t>旋向代号：</a:t>
            </a:r>
          </a:p>
        </p:txBody>
      </p:sp>
      <p:sp>
        <p:nvSpPr>
          <p:cNvPr id="53259" name="Text Box 11"/>
          <p:cNvSpPr txBox="1">
            <a:spLocks noChangeArrowheads="1"/>
          </p:cNvSpPr>
          <p:nvPr/>
        </p:nvSpPr>
        <p:spPr bwMode="auto">
          <a:xfrm>
            <a:off x="813118" y="3496733"/>
            <a:ext cx="7807007" cy="12135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        </a:t>
            </a:r>
            <a:r>
              <a:rPr lang="zh-CN" altLang="en-US" b="1" dirty="0" smtClean="0"/>
              <a:t>  对短</a:t>
            </a:r>
            <a:r>
              <a:rPr lang="zh-CN" altLang="en-US" b="1" dirty="0"/>
              <a:t>组</a:t>
            </a:r>
            <a:r>
              <a:rPr lang="zh-CN" altLang="en-US" b="1" dirty="0" smtClean="0"/>
              <a:t>和长组要求</a:t>
            </a:r>
            <a:r>
              <a:rPr lang="zh-CN" altLang="en-US" b="1" dirty="0"/>
              <a:t>在公差带代号后分别标注“</a:t>
            </a:r>
            <a:r>
              <a:rPr lang="en-US" altLang="zh-CN" b="1" dirty="0"/>
              <a:t>S”</a:t>
            </a:r>
            <a:r>
              <a:rPr lang="zh-CN" altLang="en-US" b="1" dirty="0"/>
              <a:t>或“</a:t>
            </a:r>
            <a:r>
              <a:rPr lang="en-US" altLang="zh-CN" b="1" dirty="0"/>
              <a:t>L”</a:t>
            </a:r>
            <a:r>
              <a:rPr lang="zh-CN" altLang="en-US" b="1" dirty="0"/>
              <a:t>。与公差带代号代号间用半字线“</a:t>
            </a:r>
            <a:r>
              <a:rPr lang="en-US" altLang="zh-CN" b="1" dirty="0"/>
              <a:t>—”</a:t>
            </a:r>
            <a:r>
              <a:rPr lang="zh-CN" altLang="en-US" b="1" dirty="0"/>
              <a:t>分开。</a:t>
            </a:r>
            <a:r>
              <a:rPr lang="zh-CN" altLang="en-US" b="1" dirty="0" smtClean="0">
                <a:solidFill>
                  <a:srgbClr val="FF3300"/>
                </a:solidFill>
              </a:rPr>
              <a:t>中等组“</a:t>
            </a:r>
            <a:r>
              <a:rPr lang="en-US" altLang="zh-CN" b="1" dirty="0" smtClean="0">
                <a:solidFill>
                  <a:srgbClr val="FF3300"/>
                </a:solidFill>
              </a:rPr>
              <a:t>N”</a:t>
            </a:r>
            <a:r>
              <a:rPr lang="zh-CN" altLang="en-US" b="1" dirty="0">
                <a:solidFill>
                  <a:srgbClr val="FF3300"/>
                </a:solidFill>
              </a:rPr>
              <a:t>不标。</a:t>
            </a:r>
          </a:p>
        </p:txBody>
      </p:sp>
      <p:sp>
        <p:nvSpPr>
          <p:cNvPr id="53260" name="Text Box 12"/>
          <p:cNvSpPr txBox="1">
            <a:spLocks noChangeArrowheads="1"/>
          </p:cNvSpPr>
          <p:nvPr/>
        </p:nvSpPr>
        <p:spPr bwMode="auto">
          <a:xfrm>
            <a:off x="864871" y="5119158"/>
            <a:ext cx="8340681" cy="9919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spcBef>
                <a:spcPct val="50000"/>
              </a:spcBef>
            </a:pPr>
            <a:r>
              <a:rPr lang="zh-CN" altLang="en-US" b="1" dirty="0">
                <a:latin typeface="宋体" pitchFamily="2" charset="-122"/>
              </a:rPr>
              <a:t>    对于左旋螺纹，要在旋合长度代号后标注</a:t>
            </a:r>
            <a:r>
              <a:rPr lang="zh-CN" altLang="en-US" b="1" dirty="0">
                <a:solidFill>
                  <a:srgbClr val="FF3300"/>
                </a:solidFill>
              </a:rPr>
              <a:t>“</a:t>
            </a:r>
            <a:r>
              <a:rPr lang="en-US" altLang="zh-CN" b="1" dirty="0">
                <a:solidFill>
                  <a:srgbClr val="FF0000"/>
                </a:solidFill>
              </a:rPr>
              <a:t>LH”。</a:t>
            </a:r>
            <a:r>
              <a:rPr lang="zh-CN" altLang="en-US" b="1" dirty="0"/>
              <a:t>与旋合长度代号代号间用半字线“</a:t>
            </a:r>
            <a:r>
              <a:rPr lang="en-US" altLang="zh-CN" b="1" dirty="0"/>
              <a:t>—”</a:t>
            </a:r>
            <a:r>
              <a:rPr lang="zh-CN" altLang="en-US" b="1" dirty="0" smtClean="0"/>
              <a:t>分开。右</a:t>
            </a:r>
            <a:r>
              <a:rPr lang="zh-CN" altLang="en-US" b="1" dirty="0" smtClean="0">
                <a:latin typeface="宋体" pitchFamily="2" charset="-122"/>
              </a:rPr>
              <a:t>旋不标。</a:t>
            </a:r>
            <a:endParaRPr lang="zh-CN" altLang="en-US" b="1" dirty="0"/>
          </a:p>
        </p:txBody>
      </p:sp>
      <p:pic>
        <p:nvPicPr>
          <p:cNvPr id="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3425" y="917889"/>
            <a:ext cx="8382000" cy="259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Oval 20"/>
          <p:cNvSpPr>
            <a:spLocks noChangeArrowheads="1"/>
          </p:cNvSpPr>
          <p:nvPr/>
        </p:nvSpPr>
        <p:spPr bwMode="auto">
          <a:xfrm>
            <a:off x="3665495" y="1337681"/>
            <a:ext cx="367982" cy="698881"/>
          </a:xfrm>
          <a:prstGeom prst="ellipse">
            <a:avLst/>
          </a:prstGeom>
          <a:noFill/>
          <a:ln w="28575">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3200" b="1">
                <a:solidFill>
                  <a:srgbClr val="FF3300"/>
                </a:solidFill>
              </a:rPr>
              <a:t>4</a:t>
            </a:r>
          </a:p>
        </p:txBody>
      </p:sp>
      <p:sp>
        <p:nvSpPr>
          <p:cNvPr id="12" name="Oval 18"/>
          <p:cNvSpPr>
            <a:spLocks noChangeArrowheads="1"/>
          </p:cNvSpPr>
          <p:nvPr/>
        </p:nvSpPr>
        <p:spPr bwMode="auto">
          <a:xfrm>
            <a:off x="4145280" y="1229392"/>
            <a:ext cx="396240" cy="515937"/>
          </a:xfrm>
          <a:prstGeom prst="ellipse">
            <a:avLst/>
          </a:prstGeom>
          <a:noFill/>
          <a:ln w="28575">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3200" b="1" dirty="0">
                <a:solidFill>
                  <a:srgbClr val="FF3300"/>
                </a:solidFill>
              </a:rPr>
              <a:t>5</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3252">
                                            <p:txEl>
                                              <p:pRg st="0" end="0"/>
                                            </p:txEl>
                                          </p:spTgt>
                                        </p:tgtEl>
                                        <p:attrNameLst>
                                          <p:attrName>style.visibility</p:attrName>
                                        </p:attrNameLst>
                                      </p:cBhvr>
                                      <p:to>
                                        <p:strVal val="visible"/>
                                      </p:to>
                                    </p:set>
                                    <p:animEffect transition="in" filter="wipe(left)">
                                      <p:cBhvr>
                                        <p:cTn id="7" dur="300"/>
                                        <p:tgtEl>
                                          <p:spTgt spid="5325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1+#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linds(horizontal)">
                                      <p:cBhvr>
                                        <p:cTn id="18" dur="20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53259">
                                            <p:txEl>
                                              <p:pRg st="0" end="0"/>
                                            </p:txEl>
                                          </p:spTgt>
                                        </p:tgtEl>
                                        <p:attrNameLst>
                                          <p:attrName>style.visibility</p:attrName>
                                        </p:attrNameLst>
                                      </p:cBhvr>
                                      <p:to>
                                        <p:strVal val="visible"/>
                                      </p:to>
                                    </p:set>
                                    <p:animEffect transition="in" filter="wipe(left)">
                                      <p:cBhvr>
                                        <p:cTn id="23" dur="300"/>
                                        <p:tgtEl>
                                          <p:spTgt spid="53259">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53253">
                                            <p:txEl>
                                              <p:pRg st="0" end="0"/>
                                            </p:txEl>
                                          </p:spTgt>
                                        </p:tgtEl>
                                        <p:attrNameLst>
                                          <p:attrName>style.visibility</p:attrName>
                                        </p:attrNameLst>
                                      </p:cBhvr>
                                      <p:to>
                                        <p:strVal val="visible"/>
                                      </p:to>
                                    </p:set>
                                    <p:animEffect transition="in" filter="wipe(left)">
                                      <p:cBhvr>
                                        <p:cTn id="28" dur="300"/>
                                        <p:tgtEl>
                                          <p:spTgt spid="53253">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blinds(horizontal)">
                                      <p:cBhvr>
                                        <p:cTn id="33" dur="20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53260">
                                            <p:txEl>
                                              <p:pRg st="0" end="0"/>
                                            </p:txEl>
                                          </p:spTgt>
                                        </p:tgtEl>
                                        <p:attrNameLst>
                                          <p:attrName>style.visibility</p:attrName>
                                        </p:attrNameLst>
                                      </p:cBhvr>
                                      <p:to>
                                        <p:strVal val="visible"/>
                                      </p:to>
                                    </p:set>
                                    <p:animEffect transition="in" filter="wipe(left)">
                                      <p:cBhvr>
                                        <p:cTn id="38" dur="300"/>
                                        <p:tgtEl>
                                          <p:spTgt spid="5326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2" grpId="0" build="p" autoUpdateAnimBg="0"/>
      <p:bldP spid="53253" grpId="0" build="p" autoUpdateAnimBg="0"/>
      <p:bldP spid="53259" grpId="0" build="p" autoUpdateAnimBg="0"/>
      <p:bldP spid="53260" grpId="0" build="p" autoUpdateAnimBg="0"/>
      <p:bldP spid="11" grpId="0" animBg="1"/>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灯片编号占位符 3"/>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97B3BEE5-BAEA-4634-9023-7701C9020C45}" type="slidenum">
              <a:rPr kumimoji="0" lang="zh-CN" altLang="en-US" sz="2200" smtClean="0">
                <a:solidFill>
                  <a:srgbClr val="0000FF"/>
                </a:solidFill>
              </a:rPr>
              <a:pPr eaLnBrk="1" hangingPunct="1"/>
              <a:t>4</a:t>
            </a:fld>
            <a:endParaRPr kumimoji="0" lang="en-US" altLang="zh-CN" sz="2200" smtClean="0">
              <a:solidFill>
                <a:srgbClr val="0000FF"/>
              </a:solidFill>
            </a:endParaRPr>
          </a:p>
        </p:txBody>
      </p:sp>
      <p:sp>
        <p:nvSpPr>
          <p:cNvPr id="4098" name="Text Box 2"/>
          <p:cNvSpPr txBox="1">
            <a:spLocks noChangeArrowheads="1"/>
          </p:cNvSpPr>
          <p:nvPr/>
        </p:nvSpPr>
        <p:spPr bwMode="auto">
          <a:xfrm>
            <a:off x="723361" y="396750"/>
            <a:ext cx="7130945" cy="53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ctr" eaLnBrk="1" hangingPunct="1">
              <a:spcBef>
                <a:spcPct val="50000"/>
              </a:spcBef>
            </a:pPr>
            <a:r>
              <a:rPr lang="zh-CN" altLang="en-US" sz="2800" b="1" dirty="0">
                <a:latin typeface="宋体" pitchFamily="2" charset="-122"/>
              </a:rPr>
              <a:t>第9章  螺纹结合的精度设计与检测</a:t>
            </a:r>
            <a:endParaRPr lang="zh-CN" altLang="en-US" sz="2800" dirty="0">
              <a:latin typeface="宋体" pitchFamily="2" charset="-122"/>
            </a:endParaRPr>
          </a:p>
        </p:txBody>
      </p:sp>
      <p:sp>
        <p:nvSpPr>
          <p:cNvPr id="4099" name="Text Box 3"/>
          <p:cNvSpPr txBox="1">
            <a:spLocks noChangeArrowheads="1"/>
          </p:cNvSpPr>
          <p:nvPr/>
        </p:nvSpPr>
        <p:spPr bwMode="auto">
          <a:xfrm>
            <a:off x="1174750" y="1423498"/>
            <a:ext cx="5492327"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9.1.1 螺纹种类和使用要求</a:t>
            </a:r>
            <a:r>
              <a:rPr lang="zh-CN" altLang="en-US" dirty="0"/>
              <a:t> </a:t>
            </a:r>
          </a:p>
        </p:txBody>
      </p:sp>
      <p:sp>
        <p:nvSpPr>
          <p:cNvPr id="4100" name="Text Box 4"/>
          <p:cNvSpPr txBox="1">
            <a:spLocks noChangeArrowheads="1"/>
          </p:cNvSpPr>
          <p:nvPr/>
        </p:nvSpPr>
        <p:spPr bwMode="auto">
          <a:xfrm>
            <a:off x="1174115" y="1827213"/>
            <a:ext cx="4043575"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1.</a:t>
            </a:r>
            <a:r>
              <a:rPr lang="zh-CN" altLang="en-US" b="1" dirty="0">
                <a:latin typeface="宋体" pitchFamily="2" charset="-122"/>
              </a:rPr>
              <a:t> 紧密螺纹（如管螺纹）</a:t>
            </a:r>
          </a:p>
        </p:txBody>
      </p:sp>
      <p:sp>
        <p:nvSpPr>
          <p:cNvPr id="4101" name="Text Box 5"/>
          <p:cNvSpPr txBox="1">
            <a:spLocks noChangeArrowheads="1"/>
          </p:cNvSpPr>
          <p:nvPr/>
        </p:nvSpPr>
        <p:spPr bwMode="auto">
          <a:xfrm>
            <a:off x="4762921" y="1822142"/>
            <a:ext cx="3336504"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要求封密性和可靠性 </a:t>
            </a:r>
          </a:p>
        </p:txBody>
      </p:sp>
      <p:sp>
        <p:nvSpPr>
          <p:cNvPr id="4102" name="Text Box 6"/>
          <p:cNvSpPr txBox="1">
            <a:spLocks noChangeArrowheads="1"/>
          </p:cNvSpPr>
          <p:nvPr/>
        </p:nvSpPr>
        <p:spPr bwMode="auto">
          <a:xfrm>
            <a:off x="1212216" y="3065463"/>
            <a:ext cx="5177261"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2.</a:t>
            </a:r>
            <a:r>
              <a:rPr lang="zh-CN" altLang="en-US" b="1" dirty="0">
                <a:latin typeface="宋体" pitchFamily="2" charset="-122"/>
              </a:rPr>
              <a:t> 紧固螺纹(普通螺纹)</a:t>
            </a:r>
            <a:endParaRPr lang="zh-CN" altLang="en-US" b="1" dirty="0"/>
          </a:p>
        </p:txBody>
      </p:sp>
      <p:sp>
        <p:nvSpPr>
          <p:cNvPr id="4103" name="Text Box 7"/>
          <p:cNvSpPr txBox="1">
            <a:spLocks noChangeArrowheads="1"/>
          </p:cNvSpPr>
          <p:nvPr/>
        </p:nvSpPr>
        <p:spPr bwMode="auto">
          <a:xfrm>
            <a:off x="4552738" y="3055938"/>
            <a:ext cx="4145386"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latin typeface="宋体" pitchFamily="2" charset="-122"/>
              </a:rPr>
              <a:t>要求旋合性和可靠性 </a:t>
            </a:r>
          </a:p>
        </p:txBody>
      </p:sp>
      <p:sp>
        <p:nvSpPr>
          <p:cNvPr id="4104" name="Text Box 8"/>
          <p:cNvSpPr txBox="1">
            <a:spLocks noChangeArrowheads="1"/>
          </p:cNvSpPr>
          <p:nvPr/>
        </p:nvSpPr>
        <p:spPr bwMode="auto">
          <a:xfrm>
            <a:off x="1202690" y="4646613"/>
            <a:ext cx="4643438"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3.</a:t>
            </a:r>
            <a:r>
              <a:rPr lang="zh-CN" altLang="en-US" b="1" dirty="0">
                <a:latin typeface="宋体" pitchFamily="2" charset="-122"/>
              </a:rPr>
              <a:t> 传动螺纹（如梯形螺纹）</a:t>
            </a:r>
            <a:endParaRPr lang="zh-CN" altLang="en-US" b="1" dirty="0"/>
          </a:p>
        </p:txBody>
      </p:sp>
      <p:sp>
        <p:nvSpPr>
          <p:cNvPr id="4105" name="Text Box 9"/>
          <p:cNvSpPr txBox="1">
            <a:spLocks noChangeArrowheads="1"/>
          </p:cNvSpPr>
          <p:nvPr/>
        </p:nvSpPr>
        <p:spPr bwMode="auto">
          <a:xfrm>
            <a:off x="4979566" y="4656138"/>
            <a:ext cx="4373668"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要求准确性、灵活性 、稳定性</a:t>
            </a:r>
          </a:p>
        </p:txBody>
      </p:sp>
      <p:sp>
        <p:nvSpPr>
          <p:cNvPr id="4112" name="Text Box 16"/>
          <p:cNvSpPr txBox="1">
            <a:spLocks noChangeArrowheads="1"/>
          </p:cNvSpPr>
          <p:nvPr/>
        </p:nvSpPr>
        <p:spPr bwMode="auto">
          <a:xfrm>
            <a:off x="1782763" y="969473"/>
            <a:ext cx="5637212"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9.1  螺纹结合的使用要求和几何参数</a:t>
            </a:r>
          </a:p>
        </p:txBody>
      </p:sp>
      <p:sp>
        <p:nvSpPr>
          <p:cNvPr id="4114" name="Text Box 18"/>
          <p:cNvSpPr txBox="1">
            <a:spLocks noChangeArrowheads="1"/>
          </p:cNvSpPr>
          <p:nvPr/>
        </p:nvSpPr>
        <p:spPr bwMode="auto">
          <a:xfrm>
            <a:off x="1154218" y="5865813"/>
            <a:ext cx="8199016"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本章只介绍</a:t>
            </a:r>
            <a:r>
              <a:rPr lang="zh-CN" altLang="en-US" b="1" dirty="0">
                <a:solidFill>
                  <a:srgbClr val="FF0000"/>
                </a:solidFill>
              </a:rPr>
              <a:t>普通</a:t>
            </a:r>
            <a:r>
              <a:rPr lang="zh-CN" altLang="en-US" b="1" dirty="0" smtClean="0">
                <a:solidFill>
                  <a:srgbClr val="FF0000"/>
                </a:solidFill>
              </a:rPr>
              <a:t>螺纹</a:t>
            </a:r>
            <a:r>
              <a:rPr lang="zh-CN" altLang="en-US" b="1" dirty="0" smtClean="0"/>
              <a:t>（</a:t>
            </a:r>
            <a:r>
              <a:rPr lang="zh-CN" altLang="en-US" b="1" dirty="0">
                <a:latin typeface="宋体" pitchFamily="2" charset="-122"/>
              </a:rPr>
              <a:t>紧固螺纹</a:t>
            </a:r>
            <a:r>
              <a:rPr lang="zh-CN" altLang="en-US" b="1" dirty="0" smtClean="0"/>
              <a:t>）的</a:t>
            </a:r>
            <a:r>
              <a:rPr lang="zh-CN" altLang="en-US" b="1" dirty="0"/>
              <a:t>精度</a:t>
            </a:r>
            <a:r>
              <a:rPr lang="zh-CN" altLang="en-US" b="1" dirty="0" smtClean="0"/>
              <a:t>设计与检测。</a:t>
            </a:r>
            <a:endParaRPr lang="zh-CN" altLang="en-US" b="1" dirty="0"/>
          </a:p>
        </p:txBody>
      </p:sp>
      <p:sp>
        <p:nvSpPr>
          <p:cNvPr id="4126" name="Text Box 30"/>
          <p:cNvSpPr txBox="1">
            <a:spLocks noChangeArrowheads="1"/>
          </p:cNvSpPr>
          <p:nvPr/>
        </p:nvSpPr>
        <p:spPr bwMode="auto">
          <a:xfrm>
            <a:off x="519113" y="2248082"/>
            <a:ext cx="8114665" cy="844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ts val="0"/>
              </a:spcBef>
            </a:pPr>
            <a:r>
              <a:rPr lang="zh-CN" altLang="en-US" b="1" dirty="0" smtClean="0"/>
              <a:t>        紧密</a:t>
            </a:r>
            <a:r>
              <a:rPr lang="zh-CN" altLang="en-US" b="1" dirty="0"/>
              <a:t>螺纹结合必须有一定的过盈，它相当于圆柱体配合的</a:t>
            </a:r>
            <a:r>
              <a:rPr lang="zh-CN" altLang="en-US" b="1" dirty="0">
                <a:solidFill>
                  <a:srgbClr val="CC3300"/>
                </a:solidFill>
              </a:rPr>
              <a:t>过盈配合</a:t>
            </a:r>
            <a:r>
              <a:rPr lang="zh-CN" altLang="en-US" b="1" dirty="0"/>
              <a:t>。 </a:t>
            </a:r>
          </a:p>
        </p:txBody>
      </p:sp>
      <p:sp>
        <p:nvSpPr>
          <p:cNvPr id="4127" name="Text Box 31"/>
          <p:cNvSpPr txBox="1">
            <a:spLocks noChangeArrowheads="1"/>
          </p:cNvSpPr>
          <p:nvPr/>
        </p:nvSpPr>
        <p:spPr bwMode="auto">
          <a:xfrm>
            <a:off x="542820" y="3471864"/>
            <a:ext cx="8296380" cy="12135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latin typeface="宋体" pitchFamily="2" charset="-122"/>
              </a:rPr>
              <a:t>    紧固螺纹分粗牙和细牙两种，用于可拆连接。紧固螺纹结合，其牙侧间的最小间隙等于或接近于零，相当于圆柱体配合中的</a:t>
            </a:r>
            <a:r>
              <a:rPr lang="zh-CN" altLang="en-US" b="1" dirty="0">
                <a:solidFill>
                  <a:srgbClr val="CC3300"/>
                </a:solidFill>
                <a:latin typeface="宋体" pitchFamily="2" charset="-122"/>
              </a:rPr>
              <a:t>几种小间隙配合</a:t>
            </a:r>
            <a:r>
              <a:rPr lang="zh-CN" altLang="en-US" b="1" dirty="0">
                <a:latin typeface="宋体" pitchFamily="2" charset="-122"/>
              </a:rPr>
              <a:t>。</a:t>
            </a:r>
            <a:endParaRPr lang="en-US" altLang="zh-CN" b="1" dirty="0">
              <a:latin typeface="宋体" pitchFamily="2" charset="-122"/>
            </a:endParaRPr>
          </a:p>
        </p:txBody>
      </p:sp>
      <p:sp>
        <p:nvSpPr>
          <p:cNvPr id="4128" name="Text Box 32"/>
          <p:cNvSpPr txBox="1">
            <a:spLocks noChangeArrowheads="1"/>
          </p:cNvSpPr>
          <p:nvPr/>
        </p:nvSpPr>
        <p:spPr bwMode="auto">
          <a:xfrm>
            <a:off x="528638" y="5040313"/>
            <a:ext cx="8348662" cy="844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smtClean="0"/>
              <a:t>        传动</a:t>
            </a:r>
            <a:r>
              <a:rPr lang="zh-CN" altLang="en-US" b="1" dirty="0"/>
              <a:t>螺纹通常是指丝杠和测微螺纹</a:t>
            </a:r>
            <a:r>
              <a:rPr lang="en-US" altLang="zh-CN" b="1" dirty="0"/>
              <a:t>,</a:t>
            </a:r>
            <a:r>
              <a:rPr lang="zh-CN" altLang="en-US" b="1" dirty="0"/>
              <a:t>它们用来传递运动或实现精确位移。</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098">
                                            <p:txEl>
                                              <p:pRg st="0" end="0"/>
                                            </p:txEl>
                                          </p:spTgt>
                                        </p:tgtEl>
                                        <p:attrNameLst>
                                          <p:attrName>style.visibility</p:attrName>
                                        </p:attrNameLst>
                                      </p:cBhvr>
                                      <p:to>
                                        <p:strVal val="visible"/>
                                      </p:to>
                                    </p:set>
                                    <p:animEffect transition="in" filter="wipe(left)">
                                      <p:cBhvr>
                                        <p:cTn id="7" dur="300"/>
                                        <p:tgtEl>
                                          <p:spTgt spid="409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4112">
                                            <p:txEl>
                                              <p:pRg st="0" end="0"/>
                                            </p:txEl>
                                          </p:spTgt>
                                        </p:tgtEl>
                                        <p:attrNameLst>
                                          <p:attrName>style.visibility</p:attrName>
                                        </p:attrNameLst>
                                      </p:cBhvr>
                                      <p:to>
                                        <p:strVal val="visible"/>
                                      </p:to>
                                    </p:set>
                                    <p:animEffect transition="in" filter="wipe(left)">
                                      <p:cBhvr>
                                        <p:cTn id="12" dur="300"/>
                                        <p:tgtEl>
                                          <p:spTgt spid="4112">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4099">
                                            <p:txEl>
                                              <p:pRg st="0" end="0"/>
                                            </p:txEl>
                                          </p:spTgt>
                                        </p:tgtEl>
                                        <p:attrNameLst>
                                          <p:attrName>style.visibility</p:attrName>
                                        </p:attrNameLst>
                                      </p:cBhvr>
                                      <p:to>
                                        <p:strVal val="visible"/>
                                      </p:to>
                                    </p:set>
                                    <p:animEffect transition="in" filter="wipe(left)">
                                      <p:cBhvr>
                                        <p:cTn id="17" dur="300"/>
                                        <p:tgtEl>
                                          <p:spTgt spid="4099">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4100">
                                            <p:txEl>
                                              <p:pRg st="0" end="0"/>
                                            </p:txEl>
                                          </p:spTgt>
                                        </p:tgtEl>
                                        <p:attrNameLst>
                                          <p:attrName>style.visibility</p:attrName>
                                        </p:attrNameLst>
                                      </p:cBhvr>
                                      <p:to>
                                        <p:strVal val="visible"/>
                                      </p:to>
                                    </p:set>
                                    <p:animEffect transition="in" filter="wipe(left)">
                                      <p:cBhvr>
                                        <p:cTn id="22" dur="300"/>
                                        <p:tgtEl>
                                          <p:spTgt spid="4100">
                                            <p:txEl>
                                              <p:pRg st="0" end="0"/>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4101"/>
                                        </p:tgtEl>
                                        <p:attrNameLst>
                                          <p:attrName>style.visibility</p:attrName>
                                        </p:attrNameLst>
                                      </p:cBhvr>
                                      <p:to>
                                        <p:strVal val="visible"/>
                                      </p:to>
                                    </p:set>
                                    <p:animEffect transition="in" filter="wipe(left)">
                                      <p:cBhvr>
                                        <p:cTn id="27" dur="300"/>
                                        <p:tgtEl>
                                          <p:spTgt spid="410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4126"/>
                                        </p:tgtEl>
                                        <p:attrNameLst>
                                          <p:attrName>style.visibility</p:attrName>
                                        </p:attrNameLst>
                                      </p:cBhvr>
                                      <p:to>
                                        <p:strVal val="visible"/>
                                      </p:to>
                                    </p:set>
                                    <p:animEffect transition="in" filter="wipe(left)">
                                      <p:cBhvr>
                                        <p:cTn id="32" dur="300"/>
                                        <p:tgtEl>
                                          <p:spTgt spid="4126"/>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4102">
                                            <p:txEl>
                                              <p:pRg st="0" end="0"/>
                                            </p:txEl>
                                          </p:spTgt>
                                        </p:tgtEl>
                                        <p:attrNameLst>
                                          <p:attrName>style.visibility</p:attrName>
                                        </p:attrNameLst>
                                      </p:cBhvr>
                                      <p:to>
                                        <p:strVal val="visible"/>
                                      </p:to>
                                    </p:set>
                                    <p:animEffect transition="in" filter="wipe(left)">
                                      <p:cBhvr>
                                        <p:cTn id="37" dur="300"/>
                                        <p:tgtEl>
                                          <p:spTgt spid="4102">
                                            <p:txEl>
                                              <p:pRg st="0" end="0"/>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4103"/>
                                        </p:tgtEl>
                                        <p:attrNameLst>
                                          <p:attrName>style.visibility</p:attrName>
                                        </p:attrNameLst>
                                      </p:cBhvr>
                                      <p:to>
                                        <p:strVal val="visible"/>
                                      </p:to>
                                    </p:set>
                                    <p:animEffect transition="in" filter="wipe(left)">
                                      <p:cBhvr>
                                        <p:cTn id="42" dur="300"/>
                                        <p:tgtEl>
                                          <p:spTgt spid="4103"/>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4127"/>
                                        </p:tgtEl>
                                        <p:attrNameLst>
                                          <p:attrName>style.visibility</p:attrName>
                                        </p:attrNameLst>
                                      </p:cBhvr>
                                      <p:to>
                                        <p:strVal val="visible"/>
                                      </p:to>
                                    </p:set>
                                    <p:animEffect transition="in" filter="wipe(left)">
                                      <p:cBhvr>
                                        <p:cTn id="47" dur="300"/>
                                        <p:tgtEl>
                                          <p:spTgt spid="4127"/>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iterate type="wd">
                                    <p:tmPct val="100000"/>
                                  </p:iterate>
                                  <p:childTnLst>
                                    <p:set>
                                      <p:cBhvr>
                                        <p:cTn id="51" dur="1" fill="hold">
                                          <p:stCondLst>
                                            <p:cond delay="0"/>
                                          </p:stCondLst>
                                        </p:cTn>
                                        <p:tgtEl>
                                          <p:spTgt spid="4104">
                                            <p:txEl>
                                              <p:pRg st="0" end="0"/>
                                            </p:txEl>
                                          </p:spTgt>
                                        </p:tgtEl>
                                        <p:attrNameLst>
                                          <p:attrName>style.visibility</p:attrName>
                                        </p:attrNameLst>
                                      </p:cBhvr>
                                      <p:to>
                                        <p:strVal val="visible"/>
                                      </p:to>
                                    </p:set>
                                    <p:animEffect transition="in" filter="wipe(left)">
                                      <p:cBhvr>
                                        <p:cTn id="52" dur="300"/>
                                        <p:tgtEl>
                                          <p:spTgt spid="4104">
                                            <p:txEl>
                                              <p:pRg st="0" end="0"/>
                                            </p:txEl>
                                          </p:spTgt>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grpId="0" nodeType="clickEffect">
                                  <p:stCondLst>
                                    <p:cond delay="0"/>
                                  </p:stCondLst>
                                  <p:iterate type="wd">
                                    <p:tmPct val="100000"/>
                                  </p:iterate>
                                  <p:childTnLst>
                                    <p:set>
                                      <p:cBhvr>
                                        <p:cTn id="56" dur="1" fill="hold">
                                          <p:stCondLst>
                                            <p:cond delay="0"/>
                                          </p:stCondLst>
                                        </p:cTn>
                                        <p:tgtEl>
                                          <p:spTgt spid="4105"/>
                                        </p:tgtEl>
                                        <p:attrNameLst>
                                          <p:attrName>style.visibility</p:attrName>
                                        </p:attrNameLst>
                                      </p:cBhvr>
                                      <p:to>
                                        <p:strVal val="visible"/>
                                      </p:to>
                                    </p:set>
                                    <p:animEffect transition="in" filter="wipe(left)">
                                      <p:cBhvr>
                                        <p:cTn id="57" dur="300"/>
                                        <p:tgtEl>
                                          <p:spTgt spid="4105"/>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8" fill="hold" grpId="0" nodeType="clickEffect">
                                  <p:stCondLst>
                                    <p:cond delay="0"/>
                                  </p:stCondLst>
                                  <p:iterate type="wd">
                                    <p:tmPct val="100000"/>
                                  </p:iterate>
                                  <p:childTnLst>
                                    <p:set>
                                      <p:cBhvr>
                                        <p:cTn id="61" dur="1" fill="hold">
                                          <p:stCondLst>
                                            <p:cond delay="0"/>
                                          </p:stCondLst>
                                        </p:cTn>
                                        <p:tgtEl>
                                          <p:spTgt spid="4128"/>
                                        </p:tgtEl>
                                        <p:attrNameLst>
                                          <p:attrName>style.visibility</p:attrName>
                                        </p:attrNameLst>
                                      </p:cBhvr>
                                      <p:to>
                                        <p:strVal val="visible"/>
                                      </p:to>
                                    </p:set>
                                    <p:animEffect transition="in" filter="wipe(left)">
                                      <p:cBhvr>
                                        <p:cTn id="62" dur="300"/>
                                        <p:tgtEl>
                                          <p:spTgt spid="4128"/>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22" presetClass="entr" presetSubtype="8" fill="hold" grpId="0" nodeType="clickEffect">
                                  <p:stCondLst>
                                    <p:cond delay="0"/>
                                  </p:stCondLst>
                                  <p:iterate type="wd">
                                    <p:tmPct val="100000"/>
                                  </p:iterate>
                                  <p:childTnLst>
                                    <p:set>
                                      <p:cBhvr>
                                        <p:cTn id="66" dur="1" fill="hold">
                                          <p:stCondLst>
                                            <p:cond delay="0"/>
                                          </p:stCondLst>
                                        </p:cTn>
                                        <p:tgtEl>
                                          <p:spTgt spid="4114"/>
                                        </p:tgtEl>
                                        <p:attrNameLst>
                                          <p:attrName>style.visibility</p:attrName>
                                        </p:attrNameLst>
                                      </p:cBhvr>
                                      <p:to>
                                        <p:strVal val="visible"/>
                                      </p:to>
                                    </p:set>
                                    <p:animEffect transition="in" filter="wipe(left)">
                                      <p:cBhvr>
                                        <p:cTn id="67" dur="300"/>
                                        <p:tgtEl>
                                          <p:spTgt spid="4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build="p" autoUpdateAnimBg="0"/>
      <p:bldP spid="4099" grpId="0" build="p" autoUpdateAnimBg="0"/>
      <p:bldP spid="4100" grpId="0" build="p" autoUpdateAnimBg="0"/>
      <p:bldP spid="4101" grpId="0" autoUpdateAnimBg="0"/>
      <p:bldP spid="4102" grpId="0" build="p" autoUpdateAnimBg="0"/>
      <p:bldP spid="4103" grpId="0" autoUpdateAnimBg="0"/>
      <p:bldP spid="4104" grpId="0" build="p" autoUpdateAnimBg="0"/>
      <p:bldP spid="4105" grpId="0" autoUpdateAnimBg="0"/>
      <p:bldP spid="4112" grpId="0" build="p" autoUpdateAnimBg="0"/>
      <p:bldP spid="4114" grpId="0" autoUpdateAnimBg="0"/>
      <p:bldP spid="4126" grpId="0" autoUpdateAnimBg="0"/>
      <p:bldP spid="4127" grpId="0" autoUpdateAnimBg="0"/>
      <p:bldP spid="4128" grpId="0"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灯片编号占位符 3"/>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0B30B96D-C1E3-420A-AF93-4956DBECFDB0}" type="slidenum">
              <a:rPr kumimoji="0" lang="zh-CN" altLang="en-US" sz="2200" smtClean="0">
                <a:solidFill>
                  <a:srgbClr val="0000FF"/>
                </a:solidFill>
              </a:rPr>
              <a:pPr eaLnBrk="1" hangingPunct="1"/>
              <a:t>40</a:t>
            </a:fld>
            <a:endParaRPr kumimoji="0" lang="en-US" altLang="zh-CN" sz="2200" smtClean="0">
              <a:solidFill>
                <a:srgbClr val="0000FF"/>
              </a:solidFill>
            </a:endParaRPr>
          </a:p>
        </p:txBody>
      </p:sp>
      <p:sp>
        <p:nvSpPr>
          <p:cNvPr id="55300" name="Text Box 4"/>
          <p:cNvSpPr txBox="1">
            <a:spLocks noChangeArrowheads="1"/>
          </p:cNvSpPr>
          <p:nvPr/>
        </p:nvSpPr>
        <p:spPr bwMode="auto">
          <a:xfrm>
            <a:off x="1170273" y="715963"/>
            <a:ext cx="6497351"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50000"/>
              </a:spcBef>
            </a:pPr>
            <a:r>
              <a:rPr lang="zh-CN" altLang="en-US" b="1" dirty="0">
                <a:solidFill>
                  <a:srgbClr val="FF0000"/>
                </a:solidFill>
              </a:rPr>
              <a:t>例1  </a:t>
            </a:r>
            <a:r>
              <a:rPr lang="en-US" altLang="zh-CN" b="1" dirty="0">
                <a:solidFill>
                  <a:srgbClr val="FF0000"/>
                </a:solidFill>
              </a:rPr>
              <a:t>M6×0.75</a:t>
            </a:r>
            <a:r>
              <a:rPr lang="en-US" altLang="zh-CN" b="1" dirty="0">
                <a:solidFill>
                  <a:srgbClr val="FF0000"/>
                </a:solidFill>
                <a:cs typeface="Times New Roman" pitchFamily="18" charset="0"/>
              </a:rPr>
              <a:t>—</a:t>
            </a:r>
            <a:r>
              <a:rPr lang="en-US" altLang="zh-CN" b="1" dirty="0">
                <a:solidFill>
                  <a:srgbClr val="FF0000"/>
                </a:solidFill>
              </a:rPr>
              <a:t>5h6h </a:t>
            </a:r>
            <a:r>
              <a:rPr lang="en-US" altLang="zh-CN" b="1" dirty="0">
                <a:solidFill>
                  <a:srgbClr val="FF0000"/>
                </a:solidFill>
                <a:cs typeface="Times New Roman" pitchFamily="18" charset="0"/>
              </a:rPr>
              <a:t>—</a:t>
            </a:r>
            <a:r>
              <a:rPr lang="en-US" altLang="zh-CN" b="1" dirty="0">
                <a:solidFill>
                  <a:srgbClr val="FF0000"/>
                </a:solidFill>
              </a:rPr>
              <a:t> S </a:t>
            </a:r>
            <a:r>
              <a:rPr lang="en-US" altLang="zh-CN" b="1" dirty="0">
                <a:solidFill>
                  <a:srgbClr val="FF0000"/>
                </a:solidFill>
                <a:cs typeface="Times New Roman" pitchFamily="18" charset="0"/>
              </a:rPr>
              <a:t>—</a:t>
            </a:r>
            <a:r>
              <a:rPr lang="en-US" altLang="zh-CN" b="1" dirty="0">
                <a:solidFill>
                  <a:srgbClr val="FF0000"/>
                </a:solidFill>
              </a:rPr>
              <a:t> </a:t>
            </a:r>
            <a:r>
              <a:rPr lang="en-US" altLang="zh-CN" b="1" dirty="0" smtClean="0">
                <a:solidFill>
                  <a:srgbClr val="FF0000"/>
                </a:solidFill>
              </a:rPr>
              <a:t>LH   </a:t>
            </a:r>
            <a:r>
              <a:rPr lang="zh-CN" altLang="en-US" b="1" dirty="0" smtClean="0"/>
              <a:t>表示</a:t>
            </a:r>
            <a:r>
              <a:rPr lang="zh-CN" altLang="en-US" b="1" dirty="0"/>
              <a:t>：</a:t>
            </a:r>
            <a:r>
              <a:rPr lang="en-US" altLang="zh-CN" b="1" dirty="0" smtClean="0">
                <a:solidFill>
                  <a:srgbClr val="FF0000"/>
                </a:solidFill>
              </a:rPr>
              <a:t>   </a:t>
            </a:r>
            <a:endParaRPr lang="zh-CN" altLang="en-US" b="1" dirty="0">
              <a:solidFill>
                <a:srgbClr val="FF0000"/>
              </a:solidFill>
            </a:endParaRPr>
          </a:p>
        </p:txBody>
      </p:sp>
      <p:sp>
        <p:nvSpPr>
          <p:cNvPr id="55304" name="Text Box 8"/>
          <p:cNvSpPr txBox="1">
            <a:spLocks noChangeArrowheads="1"/>
          </p:cNvSpPr>
          <p:nvPr/>
        </p:nvSpPr>
        <p:spPr bwMode="auto">
          <a:xfrm>
            <a:off x="1173447" y="228601"/>
            <a:ext cx="4918604" cy="474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b="1"/>
              <a:t>6. </a:t>
            </a:r>
            <a:r>
              <a:rPr lang="zh-CN" altLang="en-US" b="1"/>
              <a:t>完整的螺纹标注示例</a:t>
            </a:r>
          </a:p>
        </p:txBody>
      </p:sp>
      <p:sp>
        <p:nvSpPr>
          <p:cNvPr id="55313" name="Text Box 17"/>
          <p:cNvSpPr txBox="1">
            <a:spLocks noChangeArrowheads="1"/>
          </p:cNvSpPr>
          <p:nvPr/>
        </p:nvSpPr>
        <p:spPr bwMode="auto">
          <a:xfrm>
            <a:off x="1245838" y="1128713"/>
            <a:ext cx="5265313"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50000"/>
              </a:spcBef>
            </a:pPr>
            <a:r>
              <a:rPr lang="zh-CN" altLang="en-US" b="1" dirty="0" smtClean="0">
                <a:latin typeface="宋体" pitchFamily="2" charset="-122"/>
              </a:rPr>
              <a:t>① </a:t>
            </a:r>
            <a:r>
              <a:rPr lang="zh-CN" altLang="en-US" b="1" dirty="0">
                <a:latin typeface="宋体" pitchFamily="2" charset="-122"/>
              </a:rPr>
              <a:t>普通螺纹公称直径</a:t>
            </a:r>
            <a:r>
              <a:rPr lang="en-US" altLang="zh-CN" b="1" i="1" dirty="0">
                <a:latin typeface="宋体" pitchFamily="2" charset="-122"/>
              </a:rPr>
              <a:t>d </a:t>
            </a:r>
            <a:r>
              <a:rPr lang="en-US" altLang="zh-CN" b="1" dirty="0">
                <a:latin typeface="宋体" pitchFamily="2" charset="-122"/>
              </a:rPr>
              <a:t>= 6mm;</a:t>
            </a:r>
          </a:p>
        </p:txBody>
      </p:sp>
      <p:sp>
        <p:nvSpPr>
          <p:cNvPr id="55314" name="Rectangle 18"/>
          <p:cNvSpPr>
            <a:spLocks noChangeArrowheads="1"/>
          </p:cNvSpPr>
          <p:nvPr/>
        </p:nvSpPr>
        <p:spPr bwMode="auto">
          <a:xfrm>
            <a:off x="1306268" y="1598613"/>
            <a:ext cx="5944976"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b="1" dirty="0"/>
              <a:t>② </a:t>
            </a:r>
            <a:r>
              <a:rPr lang="zh-CN" altLang="en-US" b="1" dirty="0"/>
              <a:t>螺距</a:t>
            </a:r>
            <a:r>
              <a:rPr lang="en-US" altLang="zh-CN" b="1" dirty="0" smtClean="0"/>
              <a:t>P = 0.75mm</a:t>
            </a:r>
            <a:r>
              <a:rPr lang="en-US" altLang="zh-CN" b="1" dirty="0"/>
              <a:t>,</a:t>
            </a:r>
            <a:r>
              <a:rPr lang="zh-CN" altLang="en-US" b="1" dirty="0"/>
              <a:t>细牙螺纹</a:t>
            </a:r>
            <a:r>
              <a:rPr lang="en-US" altLang="zh-CN" b="1" dirty="0"/>
              <a:t>;</a:t>
            </a:r>
          </a:p>
        </p:txBody>
      </p:sp>
      <p:sp>
        <p:nvSpPr>
          <p:cNvPr id="55315" name="Rectangle 19"/>
          <p:cNvSpPr>
            <a:spLocks noChangeArrowheads="1"/>
          </p:cNvSpPr>
          <p:nvPr/>
        </p:nvSpPr>
        <p:spPr bwMode="auto">
          <a:xfrm>
            <a:off x="1302141" y="2019300"/>
            <a:ext cx="695071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a:t>③ </a:t>
            </a:r>
            <a:r>
              <a:rPr lang="zh-CN" altLang="en-US" b="1"/>
              <a:t>中径公差带为</a:t>
            </a:r>
            <a:r>
              <a:rPr lang="en-US" altLang="zh-CN" b="1"/>
              <a:t>5h,</a:t>
            </a:r>
            <a:r>
              <a:rPr lang="zh-CN" altLang="en-US" b="1"/>
              <a:t>顶径公差带为</a:t>
            </a:r>
            <a:r>
              <a:rPr lang="en-US" altLang="zh-CN" b="1"/>
              <a:t>6h</a:t>
            </a:r>
            <a:r>
              <a:rPr lang="zh-CN" altLang="en-US" b="1"/>
              <a:t>的外螺纹</a:t>
            </a:r>
            <a:r>
              <a:rPr lang="en-US" altLang="zh-CN" b="1"/>
              <a:t>;</a:t>
            </a:r>
          </a:p>
        </p:txBody>
      </p:sp>
      <p:sp>
        <p:nvSpPr>
          <p:cNvPr id="55316" name="Rectangle 20"/>
          <p:cNvSpPr>
            <a:spLocks noChangeArrowheads="1"/>
          </p:cNvSpPr>
          <p:nvPr/>
        </p:nvSpPr>
        <p:spPr bwMode="auto">
          <a:xfrm>
            <a:off x="1306268" y="2433638"/>
            <a:ext cx="557487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b="1" dirty="0">
                <a:latin typeface="宋体" pitchFamily="2" charset="-122"/>
              </a:rPr>
              <a:t>④ </a:t>
            </a:r>
            <a:r>
              <a:rPr lang="zh-CN" altLang="en-US" b="1" dirty="0">
                <a:latin typeface="宋体" pitchFamily="2" charset="-122"/>
              </a:rPr>
              <a:t>旋合长度为</a:t>
            </a:r>
            <a:r>
              <a:rPr lang="zh-CN" altLang="en-US" b="1" dirty="0" smtClean="0">
                <a:latin typeface="宋体" pitchFamily="2" charset="-122"/>
              </a:rPr>
              <a:t>短组</a:t>
            </a:r>
            <a:r>
              <a:rPr lang="en-US" altLang="zh-CN" b="1" dirty="0" smtClean="0">
                <a:latin typeface="宋体" pitchFamily="2" charset="-122"/>
              </a:rPr>
              <a:t>S</a:t>
            </a:r>
            <a:r>
              <a:rPr lang="en-US" altLang="zh-CN" b="1" dirty="0">
                <a:latin typeface="宋体" pitchFamily="2" charset="-122"/>
              </a:rPr>
              <a:t>;</a:t>
            </a:r>
          </a:p>
        </p:txBody>
      </p:sp>
      <p:sp>
        <p:nvSpPr>
          <p:cNvPr id="55317" name="Rectangle 21"/>
          <p:cNvSpPr>
            <a:spLocks noChangeArrowheads="1"/>
          </p:cNvSpPr>
          <p:nvPr/>
        </p:nvSpPr>
        <p:spPr bwMode="auto">
          <a:xfrm>
            <a:off x="1306268" y="2898775"/>
            <a:ext cx="557487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a:t>⑤ </a:t>
            </a:r>
            <a:r>
              <a:rPr lang="zh-CN" altLang="en-US" b="1"/>
              <a:t>螺纹旋向为左旋</a:t>
            </a:r>
            <a:r>
              <a:rPr lang="en-US" altLang="zh-CN" b="1"/>
              <a:t>LH</a:t>
            </a:r>
            <a:r>
              <a:rPr lang="zh-CN" altLang="en-US" b="1"/>
              <a:t>。</a:t>
            </a:r>
          </a:p>
        </p:txBody>
      </p:sp>
      <p:sp>
        <p:nvSpPr>
          <p:cNvPr id="55318" name="Text Box 22"/>
          <p:cNvSpPr txBox="1">
            <a:spLocks noChangeArrowheads="1"/>
          </p:cNvSpPr>
          <p:nvPr/>
        </p:nvSpPr>
        <p:spPr bwMode="auto">
          <a:xfrm>
            <a:off x="1299284" y="4154488"/>
            <a:ext cx="5091992"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50000"/>
              </a:spcBef>
            </a:pPr>
            <a:r>
              <a:rPr lang="zh-CN" altLang="en-US" b="1" dirty="0" smtClean="0">
                <a:latin typeface="宋体" pitchFamily="2" charset="-122"/>
              </a:rPr>
              <a:t>① </a:t>
            </a:r>
            <a:r>
              <a:rPr lang="zh-CN" altLang="en-US" b="1" dirty="0">
                <a:latin typeface="宋体" pitchFamily="2" charset="-122"/>
              </a:rPr>
              <a:t>普通螺纹公称直径</a:t>
            </a:r>
            <a:r>
              <a:rPr lang="en-US" altLang="zh-CN" b="1" i="1" dirty="0" smtClean="0">
                <a:latin typeface="宋体" pitchFamily="2" charset="-122"/>
              </a:rPr>
              <a:t>D </a:t>
            </a:r>
            <a:r>
              <a:rPr lang="en-US" altLang="zh-CN" b="1" dirty="0"/>
              <a:t>= </a:t>
            </a:r>
            <a:r>
              <a:rPr lang="en-US" altLang="zh-CN" b="1" dirty="0" smtClean="0">
                <a:latin typeface="宋体" pitchFamily="2" charset="-122"/>
              </a:rPr>
              <a:t>14mm</a:t>
            </a:r>
            <a:r>
              <a:rPr lang="en-US" altLang="zh-CN" b="1" dirty="0">
                <a:latin typeface="宋体" pitchFamily="2" charset="-122"/>
              </a:rPr>
              <a:t>;</a:t>
            </a:r>
          </a:p>
        </p:txBody>
      </p:sp>
      <p:sp>
        <p:nvSpPr>
          <p:cNvPr id="55320" name="Rectangle 24"/>
          <p:cNvSpPr>
            <a:spLocks noChangeArrowheads="1"/>
          </p:cNvSpPr>
          <p:nvPr/>
        </p:nvSpPr>
        <p:spPr bwMode="auto">
          <a:xfrm>
            <a:off x="1321508" y="5008563"/>
            <a:ext cx="648264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zh-CN" b="1" dirty="0"/>
              <a:t>③ </a:t>
            </a:r>
            <a:r>
              <a:rPr lang="zh-CN" altLang="en-US" b="1" dirty="0"/>
              <a:t>中径和顶径公差带都是</a:t>
            </a:r>
            <a:r>
              <a:rPr lang="en-US" altLang="zh-CN" b="1" dirty="0"/>
              <a:t>7H</a:t>
            </a:r>
            <a:r>
              <a:rPr lang="zh-CN" altLang="en-US" b="1" dirty="0" smtClean="0"/>
              <a:t>的内螺纹</a:t>
            </a:r>
            <a:r>
              <a:rPr lang="en-US" altLang="zh-CN" b="1" dirty="0"/>
              <a:t>;</a:t>
            </a:r>
          </a:p>
        </p:txBody>
      </p:sp>
      <p:sp>
        <p:nvSpPr>
          <p:cNvPr id="55321" name="Rectangle 25"/>
          <p:cNvSpPr>
            <a:spLocks noChangeArrowheads="1"/>
          </p:cNvSpPr>
          <p:nvPr/>
        </p:nvSpPr>
        <p:spPr bwMode="auto">
          <a:xfrm>
            <a:off x="1321509" y="5422900"/>
            <a:ext cx="333914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b="1" dirty="0">
                <a:latin typeface="宋体" pitchFamily="2" charset="-122"/>
              </a:rPr>
              <a:t>④ </a:t>
            </a:r>
            <a:r>
              <a:rPr lang="zh-CN" altLang="en-US" b="1" dirty="0">
                <a:latin typeface="宋体" pitchFamily="2" charset="-122"/>
              </a:rPr>
              <a:t>旋合长度</a:t>
            </a:r>
            <a:r>
              <a:rPr lang="zh-CN" altLang="en-US" b="1" dirty="0" smtClean="0">
                <a:latin typeface="宋体" pitchFamily="2" charset="-122"/>
              </a:rPr>
              <a:t>为中等组</a:t>
            </a:r>
            <a:r>
              <a:rPr lang="en-US" altLang="zh-CN" b="1" dirty="0" smtClean="0">
                <a:latin typeface="宋体" pitchFamily="2" charset="-122"/>
              </a:rPr>
              <a:t>;</a:t>
            </a:r>
            <a:endParaRPr lang="en-US" altLang="zh-CN" b="1" dirty="0">
              <a:latin typeface="宋体" pitchFamily="2" charset="-122"/>
            </a:endParaRPr>
          </a:p>
        </p:txBody>
      </p:sp>
      <p:sp>
        <p:nvSpPr>
          <p:cNvPr id="55322" name="Rectangle 26"/>
          <p:cNvSpPr>
            <a:spLocks noChangeArrowheads="1"/>
          </p:cNvSpPr>
          <p:nvPr/>
        </p:nvSpPr>
        <p:spPr bwMode="auto">
          <a:xfrm>
            <a:off x="1321509" y="5864225"/>
            <a:ext cx="557487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dirty="0"/>
              <a:t>⑤ </a:t>
            </a:r>
            <a:r>
              <a:rPr lang="zh-CN" altLang="en-US" b="1" dirty="0"/>
              <a:t>螺纹旋向为左旋</a:t>
            </a:r>
            <a:r>
              <a:rPr lang="en-US" altLang="zh-CN" b="1" dirty="0"/>
              <a:t>LH</a:t>
            </a:r>
            <a:r>
              <a:rPr lang="zh-CN" altLang="en-US" b="1" dirty="0"/>
              <a:t>。</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80460" y="3352800"/>
            <a:ext cx="6467475"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9343" y="4589463"/>
            <a:ext cx="5610225"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5304">
                                            <p:txEl>
                                              <p:pRg st="0" end="0"/>
                                            </p:txEl>
                                          </p:spTgt>
                                        </p:tgtEl>
                                        <p:attrNameLst>
                                          <p:attrName>style.visibility</p:attrName>
                                        </p:attrNameLst>
                                      </p:cBhvr>
                                      <p:to>
                                        <p:strVal val="visible"/>
                                      </p:to>
                                    </p:set>
                                    <p:animEffect transition="in" filter="wipe(left)">
                                      <p:cBhvr>
                                        <p:cTn id="7" dur="300"/>
                                        <p:tgtEl>
                                          <p:spTgt spid="5530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55300">
                                            <p:txEl>
                                              <p:pRg st="0" end="0"/>
                                            </p:txEl>
                                          </p:spTgt>
                                        </p:tgtEl>
                                        <p:attrNameLst>
                                          <p:attrName>style.visibility</p:attrName>
                                        </p:attrNameLst>
                                      </p:cBhvr>
                                      <p:to>
                                        <p:strVal val="visible"/>
                                      </p:to>
                                    </p:set>
                                    <p:animEffect transition="in" filter="wipe(left)">
                                      <p:cBhvr>
                                        <p:cTn id="12" dur="300"/>
                                        <p:tgtEl>
                                          <p:spTgt spid="55300">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55313">
                                            <p:txEl>
                                              <p:pRg st="0" end="0"/>
                                            </p:txEl>
                                          </p:spTgt>
                                        </p:tgtEl>
                                        <p:attrNameLst>
                                          <p:attrName>style.visibility</p:attrName>
                                        </p:attrNameLst>
                                      </p:cBhvr>
                                      <p:to>
                                        <p:strVal val="visible"/>
                                      </p:to>
                                    </p:set>
                                    <p:animEffect transition="in" filter="wipe(left)">
                                      <p:cBhvr>
                                        <p:cTn id="17" dur="300"/>
                                        <p:tgtEl>
                                          <p:spTgt spid="55313">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5314"/>
                                        </p:tgtEl>
                                        <p:attrNameLst>
                                          <p:attrName>style.visibility</p:attrName>
                                        </p:attrNameLst>
                                      </p:cBhvr>
                                      <p:to>
                                        <p:strVal val="visible"/>
                                      </p:to>
                                    </p:set>
                                    <p:animEffect transition="in" filter="wipe(left)">
                                      <p:cBhvr>
                                        <p:cTn id="22" dur="2000"/>
                                        <p:tgtEl>
                                          <p:spTgt spid="5531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5315"/>
                                        </p:tgtEl>
                                        <p:attrNameLst>
                                          <p:attrName>style.visibility</p:attrName>
                                        </p:attrNameLst>
                                      </p:cBhvr>
                                      <p:to>
                                        <p:strVal val="visible"/>
                                      </p:to>
                                    </p:set>
                                    <p:animEffect transition="in" filter="wipe(left)">
                                      <p:cBhvr>
                                        <p:cTn id="27" dur="2000"/>
                                        <p:tgtEl>
                                          <p:spTgt spid="5531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5316"/>
                                        </p:tgtEl>
                                        <p:attrNameLst>
                                          <p:attrName>style.visibility</p:attrName>
                                        </p:attrNameLst>
                                      </p:cBhvr>
                                      <p:to>
                                        <p:strVal val="visible"/>
                                      </p:to>
                                    </p:set>
                                    <p:animEffect transition="in" filter="wipe(left)">
                                      <p:cBhvr>
                                        <p:cTn id="32" dur="2000"/>
                                        <p:tgtEl>
                                          <p:spTgt spid="55316"/>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55317"/>
                                        </p:tgtEl>
                                        <p:attrNameLst>
                                          <p:attrName>style.visibility</p:attrName>
                                        </p:attrNameLst>
                                      </p:cBhvr>
                                      <p:to>
                                        <p:strVal val="visible"/>
                                      </p:to>
                                    </p:set>
                                    <p:animEffect transition="in" filter="wipe(left)">
                                      <p:cBhvr>
                                        <p:cTn id="37" dur="2000"/>
                                        <p:tgtEl>
                                          <p:spTgt spid="5531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2050"/>
                                        </p:tgtEl>
                                        <p:attrNameLst>
                                          <p:attrName>style.visibility</p:attrName>
                                        </p:attrNameLst>
                                      </p:cBhvr>
                                      <p:to>
                                        <p:strVal val="visible"/>
                                      </p:to>
                                    </p:set>
                                    <p:animEffect transition="in" filter="wipe(left)">
                                      <p:cBhvr>
                                        <p:cTn id="42" dur="500"/>
                                        <p:tgtEl>
                                          <p:spTgt spid="205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55318">
                                            <p:txEl>
                                              <p:pRg st="0" end="0"/>
                                            </p:txEl>
                                          </p:spTgt>
                                        </p:tgtEl>
                                        <p:attrNameLst>
                                          <p:attrName>style.visibility</p:attrName>
                                        </p:attrNameLst>
                                      </p:cBhvr>
                                      <p:to>
                                        <p:strVal val="visible"/>
                                      </p:to>
                                    </p:set>
                                    <p:animEffect transition="in" filter="wipe(left)">
                                      <p:cBhvr>
                                        <p:cTn id="47" dur="300"/>
                                        <p:tgtEl>
                                          <p:spTgt spid="55318">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2051"/>
                                        </p:tgtEl>
                                        <p:attrNameLst>
                                          <p:attrName>style.visibility</p:attrName>
                                        </p:attrNameLst>
                                      </p:cBhvr>
                                      <p:to>
                                        <p:strVal val="visible"/>
                                      </p:to>
                                    </p:set>
                                    <p:animEffect transition="in" filter="wipe(left)">
                                      <p:cBhvr>
                                        <p:cTn id="52" dur="500"/>
                                        <p:tgtEl>
                                          <p:spTgt spid="2051"/>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55320"/>
                                        </p:tgtEl>
                                        <p:attrNameLst>
                                          <p:attrName>style.visibility</p:attrName>
                                        </p:attrNameLst>
                                      </p:cBhvr>
                                      <p:to>
                                        <p:strVal val="visible"/>
                                      </p:to>
                                    </p:set>
                                    <p:animEffect transition="in" filter="wipe(left)">
                                      <p:cBhvr>
                                        <p:cTn id="57" dur="2000"/>
                                        <p:tgtEl>
                                          <p:spTgt spid="55320"/>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55321"/>
                                        </p:tgtEl>
                                        <p:attrNameLst>
                                          <p:attrName>style.visibility</p:attrName>
                                        </p:attrNameLst>
                                      </p:cBhvr>
                                      <p:to>
                                        <p:strVal val="visible"/>
                                      </p:to>
                                    </p:set>
                                    <p:animEffect transition="in" filter="wipe(left)">
                                      <p:cBhvr>
                                        <p:cTn id="62" dur="2000"/>
                                        <p:tgtEl>
                                          <p:spTgt spid="55321"/>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55322"/>
                                        </p:tgtEl>
                                        <p:attrNameLst>
                                          <p:attrName>style.visibility</p:attrName>
                                        </p:attrNameLst>
                                      </p:cBhvr>
                                      <p:to>
                                        <p:strVal val="visible"/>
                                      </p:to>
                                    </p:set>
                                    <p:animEffect transition="in" filter="wipe(left)">
                                      <p:cBhvr>
                                        <p:cTn id="67" dur="2000"/>
                                        <p:tgtEl>
                                          <p:spTgt spid="553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0" grpId="0" build="p" autoUpdateAnimBg="0"/>
      <p:bldP spid="55304" grpId="0" build="p" autoUpdateAnimBg="0"/>
      <p:bldP spid="55313" grpId="0" build="p" autoUpdateAnimBg="0"/>
      <p:bldP spid="55314" grpId="0"/>
      <p:bldP spid="55315" grpId="0"/>
      <p:bldP spid="55316" grpId="0"/>
      <p:bldP spid="55317" grpId="0"/>
      <p:bldP spid="55318" grpId="0" build="p" autoUpdateAnimBg="0"/>
      <p:bldP spid="55320" grpId="0"/>
      <p:bldP spid="55321" grpId="0"/>
      <p:bldP spid="5532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灯片编号占位符 5"/>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BE13BBC7-D258-47FA-BC14-74C9074A1D94}" type="slidenum">
              <a:rPr kumimoji="0" lang="zh-CN" altLang="en-US" sz="2200" smtClean="0">
                <a:solidFill>
                  <a:srgbClr val="0000FF"/>
                </a:solidFill>
              </a:rPr>
              <a:pPr eaLnBrk="1" hangingPunct="1"/>
              <a:t>41</a:t>
            </a:fld>
            <a:endParaRPr kumimoji="0" lang="en-US" altLang="zh-CN" sz="2200" smtClean="0">
              <a:solidFill>
                <a:srgbClr val="0000FF"/>
              </a:solidFill>
            </a:endParaRPr>
          </a:p>
        </p:txBody>
      </p:sp>
      <p:sp>
        <p:nvSpPr>
          <p:cNvPr id="106500" name="Text Box 4"/>
          <p:cNvSpPr txBox="1">
            <a:spLocks noChangeArrowheads="1"/>
          </p:cNvSpPr>
          <p:nvPr/>
        </p:nvSpPr>
        <p:spPr bwMode="auto">
          <a:xfrm>
            <a:off x="1473307" y="3681413"/>
            <a:ext cx="4146444"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solidFill>
                  <a:srgbClr val="FF0000"/>
                </a:solidFill>
              </a:rPr>
              <a:t>例</a:t>
            </a:r>
            <a:r>
              <a:rPr lang="en-US" altLang="zh-CN" b="1" dirty="0">
                <a:solidFill>
                  <a:srgbClr val="FF0000"/>
                </a:solidFill>
              </a:rPr>
              <a:t>4 M20×2 </a:t>
            </a:r>
            <a:r>
              <a:rPr lang="en-US" altLang="zh-CN" b="1" dirty="0">
                <a:solidFill>
                  <a:srgbClr val="FF0000"/>
                </a:solidFill>
                <a:cs typeface="Times New Roman" pitchFamily="18" charset="0"/>
              </a:rPr>
              <a:t>—</a:t>
            </a:r>
            <a:r>
              <a:rPr lang="en-US" altLang="zh-CN" b="1" dirty="0">
                <a:solidFill>
                  <a:srgbClr val="FF0000"/>
                </a:solidFill>
              </a:rPr>
              <a:t> 7H/7g6g</a:t>
            </a:r>
            <a:endParaRPr lang="zh-CN" altLang="en-US" b="1" dirty="0">
              <a:solidFill>
                <a:srgbClr val="FF0000"/>
              </a:solidFill>
            </a:endParaRPr>
          </a:p>
        </p:txBody>
      </p:sp>
      <p:sp>
        <p:nvSpPr>
          <p:cNvPr id="106501" name="Text Box 5"/>
          <p:cNvSpPr txBox="1">
            <a:spLocks noChangeArrowheads="1"/>
          </p:cNvSpPr>
          <p:nvPr/>
        </p:nvSpPr>
        <p:spPr bwMode="auto">
          <a:xfrm>
            <a:off x="1334392" y="659745"/>
            <a:ext cx="2393950"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smtClean="0">
                <a:solidFill>
                  <a:srgbClr val="FF0000"/>
                </a:solidFill>
              </a:rPr>
              <a:t>例</a:t>
            </a:r>
            <a:r>
              <a:rPr lang="en-US" altLang="zh-CN" b="1" dirty="0" smtClean="0">
                <a:solidFill>
                  <a:srgbClr val="FF0000"/>
                </a:solidFill>
              </a:rPr>
              <a:t>3  M10  </a:t>
            </a:r>
            <a:r>
              <a:rPr lang="zh-CN" altLang="en-US" b="1" dirty="0" smtClean="0"/>
              <a:t>表示</a:t>
            </a:r>
            <a:r>
              <a:rPr lang="zh-CN" altLang="en-US" b="1" dirty="0"/>
              <a:t>：</a:t>
            </a:r>
            <a:r>
              <a:rPr lang="en-US" altLang="zh-CN" b="1" dirty="0" smtClean="0">
                <a:solidFill>
                  <a:srgbClr val="FF0000"/>
                </a:solidFill>
              </a:rPr>
              <a:t>    </a:t>
            </a:r>
            <a:endParaRPr lang="zh-CN" altLang="en-US" b="1" dirty="0">
              <a:solidFill>
                <a:srgbClr val="FF0000"/>
              </a:solidFill>
            </a:endParaRPr>
          </a:p>
        </p:txBody>
      </p:sp>
      <p:sp>
        <p:nvSpPr>
          <p:cNvPr id="106502" name="Text Box 6"/>
          <p:cNvSpPr txBox="1">
            <a:spLocks noChangeArrowheads="1"/>
          </p:cNvSpPr>
          <p:nvPr/>
        </p:nvSpPr>
        <p:spPr bwMode="auto">
          <a:xfrm>
            <a:off x="1347496" y="1228388"/>
            <a:ext cx="5791703"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50000"/>
              </a:spcBef>
            </a:pPr>
            <a:r>
              <a:rPr lang="zh-CN" altLang="en-US" b="1" dirty="0" smtClean="0">
                <a:latin typeface="宋体" pitchFamily="2" charset="-122"/>
              </a:rPr>
              <a:t>① </a:t>
            </a:r>
            <a:r>
              <a:rPr lang="zh-CN" altLang="en-US" b="1" dirty="0">
                <a:latin typeface="宋体" pitchFamily="2" charset="-122"/>
              </a:rPr>
              <a:t>普通螺纹公称直径</a:t>
            </a:r>
            <a:r>
              <a:rPr lang="en-US" altLang="zh-CN" b="1" i="1" dirty="0">
                <a:latin typeface="宋体" pitchFamily="2" charset="-122"/>
              </a:rPr>
              <a:t>D</a:t>
            </a:r>
            <a:r>
              <a:rPr lang="en-US" altLang="zh-CN" b="1" dirty="0">
                <a:latin typeface="宋体" pitchFamily="2" charset="-122"/>
              </a:rPr>
              <a:t>(</a:t>
            </a:r>
            <a:r>
              <a:rPr lang="zh-CN" altLang="en-US" b="1" dirty="0">
                <a:latin typeface="宋体" pitchFamily="2" charset="-122"/>
              </a:rPr>
              <a:t>或</a:t>
            </a:r>
            <a:r>
              <a:rPr lang="en-US" altLang="zh-CN" b="1" i="1" dirty="0">
                <a:latin typeface="宋体" pitchFamily="2" charset="-122"/>
              </a:rPr>
              <a:t>d </a:t>
            </a:r>
            <a:r>
              <a:rPr lang="en-US" altLang="zh-CN" b="1" dirty="0" smtClean="0">
                <a:latin typeface="宋体" pitchFamily="2" charset="-122"/>
              </a:rPr>
              <a:t>)</a:t>
            </a:r>
            <a:r>
              <a:rPr lang="en-US" altLang="zh-CN" b="1" dirty="0"/>
              <a:t> =</a:t>
            </a:r>
            <a:r>
              <a:rPr lang="en-US" altLang="zh-CN" b="1" dirty="0" smtClean="0">
                <a:latin typeface="宋体" pitchFamily="2" charset="-122"/>
              </a:rPr>
              <a:t> 10 </a:t>
            </a:r>
            <a:r>
              <a:rPr lang="en-US" altLang="zh-CN" b="1" dirty="0">
                <a:latin typeface="宋体" pitchFamily="2" charset="-122"/>
              </a:rPr>
              <a:t>mm;</a:t>
            </a:r>
          </a:p>
        </p:txBody>
      </p:sp>
      <p:sp>
        <p:nvSpPr>
          <p:cNvPr id="106503" name="Rectangle 7"/>
          <p:cNvSpPr>
            <a:spLocks noChangeArrowheads="1"/>
          </p:cNvSpPr>
          <p:nvPr/>
        </p:nvSpPr>
        <p:spPr bwMode="auto">
          <a:xfrm>
            <a:off x="1395803" y="1703232"/>
            <a:ext cx="628134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zh-CN" b="1" dirty="0"/>
              <a:t>② </a:t>
            </a:r>
            <a:r>
              <a:rPr lang="zh-CN" altLang="en-US" b="1" dirty="0"/>
              <a:t>粗牙螺纹（查表</a:t>
            </a:r>
            <a:r>
              <a:rPr lang="en-US" altLang="zh-CN" b="1" dirty="0" smtClean="0"/>
              <a:t>9.1</a:t>
            </a:r>
            <a:r>
              <a:rPr lang="zh-CN" altLang="en-US" b="1" dirty="0" smtClean="0"/>
              <a:t>得</a:t>
            </a:r>
            <a:r>
              <a:rPr lang="zh-CN" altLang="en-US" b="1" dirty="0"/>
              <a:t>螺距</a:t>
            </a:r>
            <a:r>
              <a:rPr lang="en-US" altLang="zh-CN" b="1" dirty="0" smtClean="0"/>
              <a:t>P=1.5mm</a:t>
            </a:r>
            <a:r>
              <a:rPr lang="zh-CN" altLang="en-US" b="1" dirty="0" smtClean="0"/>
              <a:t>）</a:t>
            </a:r>
            <a:r>
              <a:rPr lang="en-US" altLang="zh-CN" b="1" dirty="0" smtClean="0"/>
              <a:t>;</a:t>
            </a:r>
            <a:endParaRPr lang="en-US" altLang="zh-CN" b="1" dirty="0"/>
          </a:p>
        </p:txBody>
      </p:sp>
      <p:sp>
        <p:nvSpPr>
          <p:cNvPr id="106504" name="Rectangle 8"/>
          <p:cNvSpPr>
            <a:spLocks noChangeArrowheads="1"/>
          </p:cNvSpPr>
          <p:nvPr/>
        </p:nvSpPr>
        <p:spPr bwMode="auto">
          <a:xfrm>
            <a:off x="1417910" y="2185272"/>
            <a:ext cx="695071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dirty="0"/>
              <a:t>③ </a:t>
            </a:r>
            <a:r>
              <a:rPr lang="zh-CN" altLang="en-US" b="1" dirty="0"/>
              <a:t>中等公差精度（省略标注</a:t>
            </a:r>
            <a:r>
              <a:rPr lang="en-US" altLang="zh-CN" b="1" dirty="0"/>
              <a:t>6H</a:t>
            </a:r>
            <a:r>
              <a:rPr lang="zh-CN" altLang="en-US" b="1" dirty="0"/>
              <a:t>或</a:t>
            </a:r>
            <a:r>
              <a:rPr lang="en-US" altLang="zh-CN" b="1" dirty="0"/>
              <a:t>6g</a:t>
            </a:r>
            <a:r>
              <a:rPr lang="zh-CN" altLang="en-US" b="1" dirty="0"/>
              <a:t>）</a:t>
            </a:r>
            <a:r>
              <a:rPr lang="en-US" altLang="zh-CN" b="1" dirty="0"/>
              <a:t>;</a:t>
            </a:r>
          </a:p>
        </p:txBody>
      </p:sp>
      <p:sp>
        <p:nvSpPr>
          <p:cNvPr id="106505" name="Rectangle 9"/>
          <p:cNvSpPr>
            <a:spLocks noChangeArrowheads="1"/>
          </p:cNvSpPr>
          <p:nvPr/>
        </p:nvSpPr>
        <p:spPr bwMode="auto">
          <a:xfrm>
            <a:off x="1445521" y="2662674"/>
            <a:ext cx="557487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b="1" dirty="0">
                <a:latin typeface="宋体" pitchFamily="2" charset="-122"/>
              </a:rPr>
              <a:t>④ </a:t>
            </a:r>
            <a:r>
              <a:rPr lang="zh-CN" altLang="en-US" b="1" dirty="0">
                <a:latin typeface="宋体" pitchFamily="2" charset="-122"/>
              </a:rPr>
              <a:t>旋合长度为</a:t>
            </a:r>
            <a:r>
              <a:rPr lang="zh-CN" altLang="en-US" b="1" dirty="0" smtClean="0">
                <a:latin typeface="宋体" pitchFamily="2" charset="-122"/>
              </a:rPr>
              <a:t>中等组</a:t>
            </a:r>
            <a:r>
              <a:rPr lang="en-US" altLang="zh-CN" b="1" dirty="0" smtClean="0">
                <a:latin typeface="宋体" pitchFamily="2" charset="-122"/>
              </a:rPr>
              <a:t>(</a:t>
            </a:r>
            <a:r>
              <a:rPr lang="zh-CN" altLang="en-US" b="1" dirty="0">
                <a:latin typeface="宋体" pitchFamily="2" charset="-122"/>
              </a:rPr>
              <a:t>省略标注</a:t>
            </a:r>
            <a:r>
              <a:rPr lang="en-US" altLang="zh-CN" b="1" dirty="0">
                <a:latin typeface="宋体" pitchFamily="2" charset="-122"/>
              </a:rPr>
              <a:t>N</a:t>
            </a:r>
            <a:r>
              <a:rPr lang="zh-CN" altLang="en-US" b="1" dirty="0">
                <a:latin typeface="宋体" pitchFamily="2" charset="-122"/>
              </a:rPr>
              <a:t>）</a:t>
            </a:r>
            <a:r>
              <a:rPr lang="en-US" altLang="zh-CN" b="1" dirty="0">
                <a:latin typeface="宋体" pitchFamily="2" charset="-122"/>
              </a:rPr>
              <a:t>;</a:t>
            </a:r>
          </a:p>
        </p:txBody>
      </p:sp>
      <p:sp>
        <p:nvSpPr>
          <p:cNvPr id="106506" name="Rectangle 10"/>
          <p:cNvSpPr>
            <a:spLocks noChangeArrowheads="1"/>
          </p:cNvSpPr>
          <p:nvPr/>
        </p:nvSpPr>
        <p:spPr bwMode="auto">
          <a:xfrm>
            <a:off x="1474096" y="3190875"/>
            <a:ext cx="557487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dirty="0"/>
              <a:t>⑤ </a:t>
            </a:r>
            <a:r>
              <a:rPr lang="zh-CN" altLang="en-US" b="1" dirty="0"/>
              <a:t>螺纹旋向为右旋。</a:t>
            </a:r>
          </a:p>
        </p:txBody>
      </p:sp>
      <p:sp>
        <p:nvSpPr>
          <p:cNvPr id="106507" name="Text Box 11"/>
          <p:cNvSpPr txBox="1">
            <a:spLocks noChangeArrowheads="1"/>
          </p:cNvSpPr>
          <p:nvPr/>
        </p:nvSpPr>
        <p:spPr bwMode="auto">
          <a:xfrm>
            <a:off x="1473306" y="4183063"/>
            <a:ext cx="5932593"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a:t>此题在课堂上让同学回答。</a:t>
            </a:r>
          </a:p>
        </p:txBody>
      </p:sp>
      <p:sp>
        <p:nvSpPr>
          <p:cNvPr id="11" name="图文框 10">
            <a:hlinkClick r:id="rId2" action="ppaction://hlinksldjump"/>
          </p:cNvPr>
          <p:cNvSpPr/>
          <p:nvPr/>
        </p:nvSpPr>
        <p:spPr bwMode="auto">
          <a:xfrm>
            <a:off x="8199277" y="6173788"/>
            <a:ext cx="1317946" cy="473075"/>
          </a:xfrm>
          <a:prstGeom prst="fram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defPPr>
              <a:defRPr lang="en-US"/>
            </a:defPPr>
            <a:lvl1pPr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1pPr>
            <a:lvl2pPr marL="478865"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2pPr>
            <a:lvl3pPr marL="957730"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3pPr>
            <a:lvl4pPr marL="1436595"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4pPr>
            <a:lvl5pPr marL="1915459"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5pPr>
            <a:lvl6pPr marL="2394324" algn="l" defTabSz="957730" rtl="0" eaLnBrk="1" latinLnBrk="0" hangingPunct="1">
              <a:defRPr kumimoji="1" sz="2500" kern="1200">
                <a:solidFill>
                  <a:schemeClr val="tx1"/>
                </a:solidFill>
                <a:latin typeface="Times New Roman" pitchFamily="18" charset="0"/>
                <a:ea typeface="宋体" pitchFamily="2" charset="-122"/>
                <a:cs typeface="+mn-cs"/>
              </a:defRPr>
            </a:lvl6pPr>
            <a:lvl7pPr marL="2873189" algn="l" defTabSz="957730" rtl="0" eaLnBrk="1" latinLnBrk="0" hangingPunct="1">
              <a:defRPr kumimoji="1" sz="2500" kern="1200">
                <a:solidFill>
                  <a:schemeClr val="tx1"/>
                </a:solidFill>
                <a:latin typeface="Times New Roman" pitchFamily="18" charset="0"/>
                <a:ea typeface="宋体" pitchFamily="2" charset="-122"/>
                <a:cs typeface="+mn-cs"/>
              </a:defRPr>
            </a:lvl7pPr>
            <a:lvl8pPr marL="3352055" algn="l" defTabSz="957730" rtl="0" eaLnBrk="1" latinLnBrk="0" hangingPunct="1">
              <a:defRPr kumimoji="1" sz="2500" kern="1200">
                <a:solidFill>
                  <a:schemeClr val="tx1"/>
                </a:solidFill>
                <a:latin typeface="Times New Roman" pitchFamily="18" charset="0"/>
                <a:ea typeface="宋体" pitchFamily="2" charset="-122"/>
                <a:cs typeface="+mn-cs"/>
              </a:defRPr>
            </a:lvl8pPr>
            <a:lvl9pPr marL="3830920" algn="l" defTabSz="957730" rtl="0" eaLnBrk="1" latinLnBrk="0" hangingPunct="1">
              <a:defRPr kumimoji="1" sz="2500" kern="1200">
                <a:solidFill>
                  <a:schemeClr val="tx1"/>
                </a:solidFill>
                <a:latin typeface="Times New Roman" pitchFamily="18" charset="0"/>
                <a:ea typeface="宋体" pitchFamily="2" charset="-122"/>
                <a:cs typeface="+mn-cs"/>
              </a:defRPr>
            </a:lvl9p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1800" b="1" i="0" u="none" strike="noStrike" cap="none" normalizeH="0" baseline="0" dirty="0" smtClean="0">
                <a:ln>
                  <a:noFill/>
                </a:ln>
                <a:solidFill>
                  <a:schemeClr val="tx1"/>
                </a:solidFill>
                <a:effectLst/>
                <a:latin typeface="方正舒体" pitchFamily="2" charset="-122"/>
                <a:ea typeface="方正舒体" pitchFamily="2" charset="-122"/>
              </a:rPr>
              <a:t>返回目录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06501">
                                            <p:txEl>
                                              <p:pRg st="0" end="0"/>
                                            </p:txEl>
                                          </p:spTgt>
                                        </p:tgtEl>
                                        <p:attrNameLst>
                                          <p:attrName>style.visibility</p:attrName>
                                        </p:attrNameLst>
                                      </p:cBhvr>
                                      <p:to>
                                        <p:strVal val="visible"/>
                                      </p:to>
                                    </p:set>
                                    <p:animEffect transition="in" filter="wipe(left)">
                                      <p:cBhvr>
                                        <p:cTn id="7" dur="300"/>
                                        <p:tgtEl>
                                          <p:spTgt spid="10650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06502">
                                            <p:txEl>
                                              <p:pRg st="0" end="0"/>
                                            </p:txEl>
                                          </p:spTgt>
                                        </p:tgtEl>
                                        <p:attrNameLst>
                                          <p:attrName>style.visibility</p:attrName>
                                        </p:attrNameLst>
                                      </p:cBhvr>
                                      <p:to>
                                        <p:strVal val="visible"/>
                                      </p:to>
                                    </p:set>
                                    <p:animEffect transition="in" filter="wipe(left)">
                                      <p:cBhvr>
                                        <p:cTn id="12" dur="300"/>
                                        <p:tgtEl>
                                          <p:spTgt spid="106502">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6503"/>
                                        </p:tgtEl>
                                        <p:attrNameLst>
                                          <p:attrName>style.visibility</p:attrName>
                                        </p:attrNameLst>
                                      </p:cBhvr>
                                      <p:to>
                                        <p:strVal val="visible"/>
                                      </p:to>
                                    </p:set>
                                    <p:animEffect transition="in" filter="wipe(left)">
                                      <p:cBhvr>
                                        <p:cTn id="17" dur="2000"/>
                                        <p:tgtEl>
                                          <p:spTgt spid="10650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6504"/>
                                        </p:tgtEl>
                                        <p:attrNameLst>
                                          <p:attrName>style.visibility</p:attrName>
                                        </p:attrNameLst>
                                      </p:cBhvr>
                                      <p:to>
                                        <p:strVal val="visible"/>
                                      </p:to>
                                    </p:set>
                                    <p:animEffect transition="in" filter="wipe(left)">
                                      <p:cBhvr>
                                        <p:cTn id="22" dur="2000"/>
                                        <p:tgtEl>
                                          <p:spTgt spid="10650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6505"/>
                                        </p:tgtEl>
                                        <p:attrNameLst>
                                          <p:attrName>style.visibility</p:attrName>
                                        </p:attrNameLst>
                                      </p:cBhvr>
                                      <p:to>
                                        <p:strVal val="visible"/>
                                      </p:to>
                                    </p:set>
                                    <p:animEffect transition="in" filter="wipe(left)">
                                      <p:cBhvr>
                                        <p:cTn id="27" dur="2000"/>
                                        <p:tgtEl>
                                          <p:spTgt spid="10650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06506"/>
                                        </p:tgtEl>
                                        <p:attrNameLst>
                                          <p:attrName>style.visibility</p:attrName>
                                        </p:attrNameLst>
                                      </p:cBhvr>
                                      <p:to>
                                        <p:strVal val="visible"/>
                                      </p:to>
                                    </p:set>
                                    <p:animEffect transition="in" filter="wipe(left)">
                                      <p:cBhvr>
                                        <p:cTn id="32" dur="2000"/>
                                        <p:tgtEl>
                                          <p:spTgt spid="106506"/>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iterate type="wd">
                                    <p:tmPct val="100000"/>
                                  </p:iterate>
                                  <p:childTnLst>
                                    <p:set>
                                      <p:cBhvr>
                                        <p:cTn id="36" dur="1" fill="hold">
                                          <p:stCondLst>
                                            <p:cond delay="0"/>
                                          </p:stCondLst>
                                        </p:cTn>
                                        <p:tgtEl>
                                          <p:spTgt spid="106500">
                                            <p:txEl>
                                              <p:pRg st="0" end="0"/>
                                            </p:txEl>
                                          </p:spTgt>
                                        </p:tgtEl>
                                        <p:attrNameLst>
                                          <p:attrName>style.visibility</p:attrName>
                                        </p:attrNameLst>
                                      </p:cBhvr>
                                      <p:to>
                                        <p:strVal val="visible"/>
                                      </p:to>
                                    </p:set>
                                    <p:animEffect transition="in" filter="wipe(left)">
                                      <p:cBhvr>
                                        <p:cTn id="37" dur="300"/>
                                        <p:tgtEl>
                                          <p:spTgt spid="106500">
                                            <p:txEl>
                                              <p:pRg st="0" end="0"/>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106507">
                                            <p:txEl>
                                              <p:pRg st="0" end="0"/>
                                            </p:txEl>
                                          </p:spTgt>
                                        </p:tgtEl>
                                        <p:attrNameLst>
                                          <p:attrName>style.visibility</p:attrName>
                                        </p:attrNameLst>
                                      </p:cBhvr>
                                      <p:to>
                                        <p:strVal val="visible"/>
                                      </p:to>
                                    </p:set>
                                    <p:animEffect transition="in" filter="wipe(left)">
                                      <p:cBhvr>
                                        <p:cTn id="42" dur="300"/>
                                        <p:tgtEl>
                                          <p:spTgt spid="10650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1" grpId="0" build="p" autoUpdateAnimBg="0"/>
      <p:bldP spid="106502" grpId="0" build="p" autoUpdateAnimBg="0"/>
      <p:bldP spid="106503" grpId="0"/>
      <p:bldP spid="106504" grpId="0"/>
      <p:bldP spid="106505" grpId="0"/>
      <p:bldP spid="106506" grpId="0"/>
      <p:bldP spid="106507" grpId="0" build="p"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灯片编号占位符 3"/>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57B7538E-0412-4ACB-9854-10274F2FDFB7}" type="slidenum">
              <a:rPr kumimoji="0" lang="zh-CN" altLang="en-US" sz="2200" smtClean="0">
                <a:solidFill>
                  <a:srgbClr val="0000FF"/>
                </a:solidFill>
              </a:rPr>
              <a:pPr eaLnBrk="1" hangingPunct="1"/>
              <a:t>42</a:t>
            </a:fld>
            <a:endParaRPr kumimoji="0" lang="en-US" altLang="zh-CN" sz="2200" smtClean="0">
              <a:solidFill>
                <a:srgbClr val="0000FF"/>
              </a:solidFill>
            </a:endParaRPr>
          </a:p>
        </p:txBody>
      </p:sp>
      <p:sp>
        <p:nvSpPr>
          <p:cNvPr id="12318" name="Text Box 30"/>
          <p:cNvSpPr txBox="1">
            <a:spLocks noChangeArrowheads="1"/>
          </p:cNvSpPr>
          <p:nvPr/>
        </p:nvSpPr>
        <p:spPr bwMode="auto">
          <a:xfrm>
            <a:off x="995283" y="2452126"/>
            <a:ext cx="6686943"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smtClean="0"/>
              <a:t>解</a:t>
            </a:r>
            <a:r>
              <a:rPr lang="en-US" altLang="zh-CN" b="1" dirty="0" smtClean="0"/>
              <a:t>:</a:t>
            </a:r>
            <a:r>
              <a:rPr lang="zh-CN" altLang="en-US" b="1" dirty="0" smtClean="0"/>
              <a:t>（1</a:t>
            </a:r>
            <a:r>
              <a:rPr lang="zh-CN" altLang="en-US" b="1" dirty="0"/>
              <a:t>）查表确定该螺纹的上、下极限偏差</a:t>
            </a:r>
          </a:p>
        </p:txBody>
      </p:sp>
      <p:sp>
        <p:nvSpPr>
          <p:cNvPr id="12332" name="Text Box 44"/>
          <p:cNvSpPr txBox="1">
            <a:spLocks noChangeArrowheads="1"/>
          </p:cNvSpPr>
          <p:nvPr/>
        </p:nvSpPr>
        <p:spPr bwMode="auto">
          <a:xfrm>
            <a:off x="300126" y="835144"/>
            <a:ext cx="8721407" cy="12135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r>
              <a:rPr lang="zh-CN" altLang="en-US" b="1" dirty="0">
                <a:latin typeface="宋体" pitchFamily="2" charset="-122"/>
              </a:rPr>
              <a:t>    已知某一外螺纹公差要求为</a:t>
            </a:r>
            <a:r>
              <a:rPr lang="en-US" altLang="zh-CN" b="1" dirty="0"/>
              <a:t>M24×2－6g</a:t>
            </a:r>
            <a:r>
              <a:rPr lang="en-US" altLang="zh-CN" b="1" dirty="0">
                <a:latin typeface="宋体" pitchFamily="2" charset="-122"/>
              </a:rPr>
              <a:t>（</a:t>
            </a:r>
            <a:r>
              <a:rPr lang="en-US" altLang="zh-CN" b="1" dirty="0"/>
              <a:t>6g</a:t>
            </a:r>
            <a:r>
              <a:rPr lang="zh-CN" altLang="en-US" b="1" dirty="0">
                <a:latin typeface="宋体" pitchFamily="2" charset="-122"/>
              </a:rPr>
              <a:t>可省略标注）加工后测得：实际大径</a:t>
            </a:r>
            <a:r>
              <a:rPr lang="en-US" altLang="zh-CN" b="1" i="1" dirty="0"/>
              <a:t>d</a:t>
            </a:r>
            <a:r>
              <a:rPr lang="en-US" altLang="zh-CN" b="1" baseline="-30000" dirty="0"/>
              <a:t>a</a:t>
            </a:r>
            <a:r>
              <a:rPr lang="en-US" altLang="zh-CN" b="1" dirty="0"/>
              <a:t>=23.850,</a:t>
            </a:r>
            <a:r>
              <a:rPr lang="zh-CN" altLang="en-US" b="1" dirty="0">
                <a:latin typeface="宋体" pitchFamily="2" charset="-122"/>
              </a:rPr>
              <a:t> 实际中径</a:t>
            </a:r>
            <a:r>
              <a:rPr lang="en-US" altLang="zh-CN" b="1" i="1" dirty="0"/>
              <a:t>d</a:t>
            </a:r>
            <a:r>
              <a:rPr lang="en-US" altLang="zh-CN" b="1" baseline="-30000" dirty="0"/>
              <a:t>2a</a:t>
            </a:r>
            <a:r>
              <a:rPr lang="en-US" altLang="zh-CN" b="1" dirty="0"/>
              <a:t>=22.521</a:t>
            </a:r>
            <a:r>
              <a:rPr lang="en-US" altLang="zh-CN" b="1" dirty="0">
                <a:latin typeface="宋体" pitchFamily="2" charset="-122"/>
              </a:rPr>
              <a:t>，</a:t>
            </a:r>
            <a:r>
              <a:rPr lang="zh-CN" altLang="en-US" b="1" dirty="0">
                <a:latin typeface="宋体" pitchFamily="2" charset="-122"/>
              </a:rPr>
              <a:t>螺距累积偏差</a:t>
            </a:r>
            <a:r>
              <a:rPr lang="en-US" altLang="zh-CN" b="1" dirty="0">
                <a:cs typeface="Times New Roman" pitchFamily="18" charset="0"/>
              </a:rPr>
              <a:t>Δ</a:t>
            </a:r>
            <a:r>
              <a:rPr lang="en-US" altLang="zh-CN" b="1" i="1" dirty="0">
                <a:cs typeface="Times New Roman" pitchFamily="18" charset="0"/>
              </a:rPr>
              <a:t>P</a:t>
            </a:r>
            <a:r>
              <a:rPr lang="en-US" altLang="zh-CN" b="1" baseline="-25000" dirty="0">
                <a:cs typeface="Times New Roman" pitchFamily="18" charset="0"/>
              </a:rPr>
              <a:t>Σ</a:t>
            </a:r>
            <a:r>
              <a:rPr lang="en-US" altLang="zh-CN" b="1" dirty="0">
                <a:cs typeface="Times New Roman" pitchFamily="18" charset="0"/>
              </a:rPr>
              <a:t>=+0.05</a:t>
            </a:r>
            <a:r>
              <a:rPr lang="en-US" altLang="zh-CN" b="1" dirty="0"/>
              <a:t>，</a:t>
            </a:r>
            <a:r>
              <a:rPr lang="zh-CN" altLang="en-US" b="1" dirty="0"/>
              <a:t>牙侧角偏差 </a:t>
            </a:r>
            <a:r>
              <a:rPr lang="en-US" altLang="zh-CN" b="1" dirty="0">
                <a:cs typeface="Times New Roman" pitchFamily="18" charset="0"/>
              </a:rPr>
              <a:t>Δ</a:t>
            </a:r>
            <a:r>
              <a:rPr lang="el-GR" altLang="zh-CN" b="1" i="1" dirty="0">
                <a:cs typeface="Times New Roman" pitchFamily="18" charset="0"/>
              </a:rPr>
              <a:t>β</a:t>
            </a:r>
            <a:r>
              <a:rPr lang="en-US" altLang="zh-CN" b="1" baseline="-25000" dirty="0">
                <a:cs typeface="Times New Roman" pitchFamily="18" charset="0"/>
              </a:rPr>
              <a:t>1</a:t>
            </a:r>
            <a:r>
              <a:rPr lang="zh-CN" altLang="en-US" b="1" dirty="0"/>
              <a:t>=+20</a:t>
            </a:r>
            <a:r>
              <a:rPr lang="zh-CN" altLang="en-US" b="1" dirty="0">
                <a:cs typeface="Times New Roman" pitchFamily="18" charset="0"/>
              </a:rPr>
              <a:t>´ 和</a:t>
            </a:r>
            <a:r>
              <a:rPr lang="zh-CN" altLang="en-US" b="1" dirty="0"/>
              <a:t> </a:t>
            </a:r>
            <a:r>
              <a:rPr lang="en-US" altLang="zh-CN" b="1" dirty="0">
                <a:cs typeface="Times New Roman" pitchFamily="18" charset="0"/>
              </a:rPr>
              <a:t>Δ</a:t>
            </a:r>
            <a:r>
              <a:rPr lang="el-GR" altLang="zh-CN" b="1" i="1" dirty="0">
                <a:cs typeface="Times New Roman" pitchFamily="18" charset="0"/>
              </a:rPr>
              <a:t>β</a:t>
            </a:r>
            <a:r>
              <a:rPr lang="en-US" altLang="zh-CN" b="1" baseline="-25000" dirty="0">
                <a:cs typeface="Times New Roman" pitchFamily="18" charset="0"/>
              </a:rPr>
              <a:t>2 </a:t>
            </a:r>
            <a:r>
              <a:rPr lang="zh-CN" altLang="en-US" b="1" dirty="0"/>
              <a:t>= </a:t>
            </a:r>
            <a:r>
              <a:rPr lang="zh-CN" altLang="en-US" b="1" dirty="0">
                <a:cs typeface="Times New Roman" pitchFamily="18" charset="0"/>
              </a:rPr>
              <a:t>– 25´</a:t>
            </a:r>
            <a:r>
              <a:rPr lang="en-US" altLang="zh-CN" b="1" dirty="0">
                <a:latin typeface="宋体" pitchFamily="2" charset="-122"/>
              </a:rPr>
              <a:t>。</a:t>
            </a:r>
            <a:endParaRPr lang="zh-CN" altLang="en-US" b="1" baseline="-25000" dirty="0">
              <a:cs typeface="Times New Roman" pitchFamily="18" charset="0"/>
            </a:endParaRPr>
          </a:p>
        </p:txBody>
      </p:sp>
      <p:sp>
        <p:nvSpPr>
          <p:cNvPr id="12334" name="Text Box 46"/>
          <p:cNvSpPr txBox="1">
            <a:spLocks noChangeArrowheads="1"/>
          </p:cNvSpPr>
          <p:nvPr/>
        </p:nvSpPr>
        <p:spPr bwMode="auto">
          <a:xfrm>
            <a:off x="1090734" y="2924265"/>
            <a:ext cx="5122228"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smtClean="0">
                <a:latin typeface="宋体" pitchFamily="2" charset="-122"/>
              </a:rPr>
              <a:t> </a:t>
            </a:r>
            <a:r>
              <a:rPr lang="zh-CN" altLang="en-US" b="1" dirty="0">
                <a:latin typeface="宋体" pitchFamily="2" charset="-122"/>
              </a:rPr>
              <a:t>确定</a:t>
            </a:r>
            <a:r>
              <a:rPr lang="zh-CN" altLang="en-US" b="1" dirty="0">
                <a:solidFill>
                  <a:srgbClr val="FF0000"/>
                </a:solidFill>
                <a:latin typeface="宋体" pitchFamily="2" charset="-122"/>
              </a:rPr>
              <a:t>螺纹中径</a:t>
            </a:r>
            <a:r>
              <a:rPr lang="zh-CN" altLang="en-US" b="1" dirty="0">
                <a:latin typeface="宋体" pitchFamily="2" charset="-122"/>
              </a:rPr>
              <a:t>：</a:t>
            </a:r>
            <a:r>
              <a:rPr lang="zh-CN" altLang="en-US" b="1" dirty="0"/>
              <a:t>由表9</a:t>
            </a:r>
            <a:r>
              <a:rPr lang="zh-CN" altLang="en-US" b="1" dirty="0" smtClean="0"/>
              <a:t>.</a:t>
            </a:r>
            <a:r>
              <a:rPr lang="en-US" altLang="zh-CN" b="1" dirty="0" smtClean="0"/>
              <a:t>1</a:t>
            </a:r>
            <a:r>
              <a:rPr lang="zh-CN" altLang="en-US" b="1" dirty="0" smtClean="0"/>
              <a:t>得</a:t>
            </a:r>
            <a:endParaRPr lang="en-US" altLang="zh-CN" b="1" dirty="0"/>
          </a:p>
        </p:txBody>
      </p:sp>
      <p:sp>
        <p:nvSpPr>
          <p:cNvPr id="12336" name="Text Box 48"/>
          <p:cNvSpPr txBox="1">
            <a:spLocks noChangeArrowheads="1"/>
          </p:cNvSpPr>
          <p:nvPr/>
        </p:nvSpPr>
        <p:spPr bwMode="auto">
          <a:xfrm>
            <a:off x="5305804" y="2917299"/>
            <a:ext cx="3185054"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b="1" i="1" dirty="0">
                <a:solidFill>
                  <a:srgbClr val="FF0000"/>
                </a:solidFill>
              </a:rPr>
              <a:t>d</a:t>
            </a:r>
            <a:r>
              <a:rPr lang="en-US" altLang="zh-CN" b="1" baseline="-30000" dirty="0">
                <a:solidFill>
                  <a:srgbClr val="FF0000"/>
                </a:solidFill>
              </a:rPr>
              <a:t>2  </a:t>
            </a:r>
            <a:r>
              <a:rPr lang="en-US" altLang="zh-CN" b="1" dirty="0">
                <a:solidFill>
                  <a:srgbClr val="FF0000"/>
                </a:solidFill>
              </a:rPr>
              <a:t>= 22.701</a:t>
            </a:r>
            <a:endParaRPr lang="zh-CN" altLang="en-US" b="1" dirty="0">
              <a:solidFill>
                <a:srgbClr val="FF0000"/>
              </a:solidFill>
            </a:endParaRPr>
          </a:p>
        </p:txBody>
      </p:sp>
      <p:sp>
        <p:nvSpPr>
          <p:cNvPr id="12405" name="Rectangle 117"/>
          <p:cNvSpPr>
            <a:spLocks noChangeArrowheads="1"/>
          </p:cNvSpPr>
          <p:nvPr/>
        </p:nvSpPr>
        <p:spPr bwMode="auto">
          <a:xfrm>
            <a:off x="971606" y="2021006"/>
            <a:ext cx="8150437"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p>
            <a:pPr defTabSz="1044575"/>
            <a:r>
              <a:rPr lang="zh-CN" altLang="en-US" b="1" dirty="0">
                <a:latin typeface="宋体" pitchFamily="2" charset="-122"/>
              </a:rPr>
              <a:t>试判断顶径、中径是否合格，</a:t>
            </a:r>
            <a:r>
              <a:rPr lang="zh-CN" altLang="en-US" b="1" dirty="0" smtClean="0">
                <a:latin typeface="宋体" pitchFamily="2" charset="-122"/>
              </a:rPr>
              <a:t>并确定</a:t>
            </a:r>
            <a:r>
              <a:rPr lang="zh-CN" altLang="en-US" b="1" dirty="0">
                <a:latin typeface="宋体" pitchFamily="2" charset="-122"/>
              </a:rPr>
              <a:t>旋合长度的变化范围。</a:t>
            </a:r>
            <a:r>
              <a:rPr lang="zh-CN" altLang="en-US" b="1" dirty="0"/>
              <a:t> </a:t>
            </a:r>
          </a:p>
        </p:txBody>
      </p:sp>
      <p:sp>
        <p:nvSpPr>
          <p:cNvPr id="12412" name="Text Box 124"/>
          <p:cNvSpPr txBox="1">
            <a:spLocks noChangeArrowheads="1"/>
          </p:cNvSpPr>
          <p:nvPr/>
        </p:nvSpPr>
        <p:spPr bwMode="auto">
          <a:xfrm>
            <a:off x="919048" y="454143"/>
            <a:ext cx="2925021"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9.3.7 </a:t>
            </a:r>
            <a:r>
              <a:rPr lang="zh-CN" altLang="en-US" b="1" dirty="0"/>
              <a:t>例  题</a:t>
            </a:r>
          </a:p>
        </p:txBody>
      </p:sp>
      <p:sp>
        <p:nvSpPr>
          <p:cNvPr id="2" name="矩形 1"/>
          <p:cNvSpPr/>
          <p:nvPr/>
        </p:nvSpPr>
        <p:spPr>
          <a:xfrm>
            <a:off x="1178964" y="3413649"/>
            <a:ext cx="5092884" cy="400110"/>
          </a:xfrm>
          <a:prstGeom prst="rect">
            <a:avLst/>
          </a:prstGeom>
        </p:spPr>
        <p:txBody>
          <a:bodyPr wrap="square">
            <a:spAutoFit/>
          </a:bodyPr>
          <a:lstStyle/>
          <a:p>
            <a:r>
              <a:rPr lang="zh-CN" altLang="en-US" sz="2000" b="1" dirty="0"/>
              <a:t>由表</a:t>
            </a:r>
            <a:r>
              <a:rPr lang="en-US" altLang="zh-CN" sz="2000" b="1" dirty="0"/>
              <a:t>9. 3</a:t>
            </a:r>
            <a:r>
              <a:rPr lang="zh-CN" altLang="en-US" sz="2000" b="1" dirty="0"/>
              <a:t>、表</a:t>
            </a:r>
            <a:r>
              <a:rPr lang="en-US" altLang="zh-CN" sz="2000" b="1" dirty="0"/>
              <a:t>9. 4</a:t>
            </a:r>
            <a:r>
              <a:rPr lang="zh-CN" altLang="en-US" sz="2000" b="1" dirty="0"/>
              <a:t>、表</a:t>
            </a:r>
            <a:r>
              <a:rPr lang="en-US" altLang="zh-CN" sz="2000" b="1" dirty="0"/>
              <a:t>9. 5 </a:t>
            </a:r>
            <a:r>
              <a:rPr lang="zh-CN" altLang="en-US" sz="2000" b="1" dirty="0"/>
              <a:t>查得</a:t>
            </a:r>
          </a:p>
        </p:txBody>
      </p:sp>
      <p:sp>
        <p:nvSpPr>
          <p:cNvPr id="3" name="矩形 2"/>
          <p:cNvSpPr/>
          <p:nvPr/>
        </p:nvSpPr>
        <p:spPr>
          <a:xfrm>
            <a:off x="1224280" y="3810633"/>
            <a:ext cx="5853527" cy="461665"/>
          </a:xfrm>
          <a:prstGeom prst="rect">
            <a:avLst/>
          </a:prstGeom>
        </p:spPr>
        <p:txBody>
          <a:bodyPr wrap="square">
            <a:spAutoFit/>
          </a:bodyPr>
          <a:lstStyle/>
          <a:p>
            <a:r>
              <a:rPr lang="zh-CN" altLang="en-US" b="1" dirty="0"/>
              <a:t>中径   </a:t>
            </a:r>
            <a:r>
              <a:rPr lang="en-US" altLang="zh-CN" b="1" dirty="0" err="1"/>
              <a:t>es</a:t>
            </a:r>
            <a:r>
              <a:rPr lang="en-US" altLang="zh-CN" b="1" dirty="0"/>
              <a:t> = - </a:t>
            </a:r>
            <a:r>
              <a:rPr lang="en-US" altLang="zh-CN" b="1" dirty="0" smtClean="0"/>
              <a:t>38 </a:t>
            </a:r>
            <a:r>
              <a:rPr lang="en-US" altLang="zh-CN" b="1" dirty="0" smtClean="0">
                <a:latin typeface="Algerian"/>
              </a:rPr>
              <a:t>µ</a:t>
            </a:r>
            <a:r>
              <a:rPr lang="en-US" altLang="zh-CN" b="1" dirty="0" smtClean="0"/>
              <a:t>m  </a:t>
            </a:r>
            <a:r>
              <a:rPr lang="en-US" altLang="zh-CN" b="1" i="1" dirty="0" smtClean="0"/>
              <a:t>T</a:t>
            </a:r>
            <a:r>
              <a:rPr lang="en-US" altLang="zh-CN" b="1" baseline="-25000" dirty="0" smtClean="0"/>
              <a:t>d2</a:t>
            </a:r>
            <a:r>
              <a:rPr lang="en-US" altLang="zh-CN" b="1" dirty="0" smtClean="0"/>
              <a:t> </a:t>
            </a:r>
            <a:r>
              <a:rPr lang="en-US" altLang="zh-CN" b="1" dirty="0"/>
              <a:t>= </a:t>
            </a:r>
            <a:r>
              <a:rPr lang="en-US" altLang="zh-CN" b="1" dirty="0" smtClean="0"/>
              <a:t>170 </a:t>
            </a:r>
            <a:r>
              <a:rPr lang="en-US" altLang="zh-CN" b="1" dirty="0">
                <a:latin typeface="Algerian"/>
              </a:rPr>
              <a:t>µ</a:t>
            </a:r>
            <a:r>
              <a:rPr lang="en-US" altLang="zh-CN" b="1" dirty="0" smtClean="0"/>
              <a:t>m</a:t>
            </a:r>
            <a:endParaRPr lang="zh-CN" altLang="en-US" b="1" dirty="0"/>
          </a:p>
        </p:txBody>
      </p:sp>
      <p:sp>
        <p:nvSpPr>
          <p:cNvPr id="6" name="矩形 5"/>
          <p:cNvSpPr/>
          <p:nvPr/>
        </p:nvSpPr>
        <p:spPr>
          <a:xfrm>
            <a:off x="1216887" y="4301610"/>
            <a:ext cx="5263043" cy="461665"/>
          </a:xfrm>
          <a:prstGeom prst="rect">
            <a:avLst/>
          </a:prstGeom>
        </p:spPr>
        <p:txBody>
          <a:bodyPr wrap="square">
            <a:spAutoFit/>
          </a:bodyPr>
          <a:lstStyle/>
          <a:p>
            <a:r>
              <a:rPr lang="zh-CN" altLang="en-US" b="1" dirty="0" smtClean="0"/>
              <a:t>大径  </a:t>
            </a:r>
            <a:r>
              <a:rPr lang="en-US" altLang="zh-CN" b="1" dirty="0" err="1" smtClean="0"/>
              <a:t>es</a:t>
            </a:r>
            <a:r>
              <a:rPr lang="en-US" altLang="zh-CN" b="1" dirty="0" smtClean="0"/>
              <a:t> </a:t>
            </a:r>
            <a:r>
              <a:rPr lang="en-US" altLang="zh-CN" b="1" dirty="0"/>
              <a:t>= - </a:t>
            </a:r>
            <a:r>
              <a:rPr lang="en-US" altLang="zh-CN" b="1" dirty="0" smtClean="0"/>
              <a:t>38  </a:t>
            </a:r>
            <a:r>
              <a:rPr lang="en-US" altLang="zh-CN" b="1" dirty="0" smtClean="0">
                <a:latin typeface="Algerian"/>
              </a:rPr>
              <a:t>µ</a:t>
            </a:r>
            <a:r>
              <a:rPr lang="en-US" altLang="zh-CN" b="1" dirty="0" smtClean="0"/>
              <a:t>m  </a:t>
            </a:r>
            <a:r>
              <a:rPr lang="en-US" altLang="zh-CN" b="1" i="1" dirty="0" smtClean="0"/>
              <a:t>T</a:t>
            </a:r>
            <a:r>
              <a:rPr lang="en-US" altLang="zh-CN" b="1" baseline="-25000" dirty="0" smtClean="0"/>
              <a:t>d</a:t>
            </a:r>
            <a:r>
              <a:rPr lang="en-US" altLang="zh-CN" b="1" dirty="0" smtClean="0"/>
              <a:t> = 280  </a:t>
            </a:r>
            <a:r>
              <a:rPr lang="en-US" altLang="zh-CN" b="1" dirty="0">
                <a:latin typeface="Algerian"/>
              </a:rPr>
              <a:t>µ</a:t>
            </a:r>
            <a:r>
              <a:rPr lang="en-US" altLang="zh-CN" b="1" dirty="0" smtClean="0"/>
              <a:t>m</a:t>
            </a:r>
            <a:endParaRPr lang="zh-CN" altLang="en-US"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2412"/>
                                        </p:tgtEl>
                                        <p:attrNameLst>
                                          <p:attrName>style.visibility</p:attrName>
                                        </p:attrNameLst>
                                      </p:cBhvr>
                                      <p:to>
                                        <p:strVal val="visible"/>
                                      </p:to>
                                    </p:set>
                                    <p:animEffect transition="in" filter="blinds(horizontal)">
                                      <p:cBhvr>
                                        <p:cTn id="7" dur="2000"/>
                                        <p:tgtEl>
                                          <p:spTgt spid="1241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332"/>
                                        </p:tgtEl>
                                        <p:attrNameLst>
                                          <p:attrName>style.visibility</p:attrName>
                                        </p:attrNameLst>
                                      </p:cBhvr>
                                      <p:to>
                                        <p:strVal val="visible"/>
                                      </p:to>
                                    </p:set>
                                    <p:animEffect transition="in" filter="wipe(left)">
                                      <p:cBhvr>
                                        <p:cTn id="12" dur="500"/>
                                        <p:tgtEl>
                                          <p:spTgt spid="1233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2405"/>
                                        </p:tgtEl>
                                        <p:attrNameLst>
                                          <p:attrName>style.visibility</p:attrName>
                                        </p:attrNameLst>
                                      </p:cBhvr>
                                      <p:to>
                                        <p:strVal val="visible"/>
                                      </p:to>
                                    </p:set>
                                    <p:animEffect transition="in" filter="wipe(left)">
                                      <p:cBhvr>
                                        <p:cTn id="17" dur="500"/>
                                        <p:tgtEl>
                                          <p:spTgt spid="1240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12318"/>
                                        </p:tgtEl>
                                        <p:attrNameLst>
                                          <p:attrName>style.visibility</p:attrName>
                                        </p:attrNameLst>
                                      </p:cBhvr>
                                      <p:to>
                                        <p:strVal val="visible"/>
                                      </p:to>
                                    </p:set>
                                    <p:animEffect transition="in" filter="wipe(left)">
                                      <p:cBhvr>
                                        <p:cTn id="22" dur="300"/>
                                        <p:tgtEl>
                                          <p:spTgt spid="1231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12334"/>
                                        </p:tgtEl>
                                        <p:attrNameLst>
                                          <p:attrName>style.visibility</p:attrName>
                                        </p:attrNameLst>
                                      </p:cBhvr>
                                      <p:to>
                                        <p:strVal val="visible"/>
                                      </p:to>
                                    </p:set>
                                    <p:animEffect transition="in" filter="wipe(left)">
                                      <p:cBhvr>
                                        <p:cTn id="27" dur="300"/>
                                        <p:tgtEl>
                                          <p:spTgt spid="1233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12336"/>
                                        </p:tgtEl>
                                        <p:attrNameLst>
                                          <p:attrName>style.visibility</p:attrName>
                                        </p:attrNameLst>
                                      </p:cBhvr>
                                      <p:to>
                                        <p:strVal val="visible"/>
                                      </p:to>
                                    </p:set>
                                    <p:animEffect transition="in" filter="wipe(left)">
                                      <p:cBhvr>
                                        <p:cTn id="32" dur="300"/>
                                        <p:tgtEl>
                                          <p:spTgt spid="123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18" grpId="0" autoUpdateAnimBg="0"/>
      <p:bldP spid="12332" grpId="0" autoUpdateAnimBg="0"/>
      <p:bldP spid="12334" grpId="0" autoUpdateAnimBg="0"/>
      <p:bldP spid="12336" grpId="0" autoUpdateAnimBg="0"/>
      <p:bldP spid="12405" grpId="0" autoUpdateAnimBg="0"/>
      <p:bldP spid="1241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B5D5BCF-EA54-4BD9-B0C7-F7218CDB65CD}" type="slidenum">
              <a:rPr lang="zh-CN" altLang="en-US" smtClean="0"/>
              <a:pPr>
                <a:defRPr/>
              </a:pPr>
              <a:t>43</a:t>
            </a:fld>
            <a:endParaRPr lang="en-US" altLang="zh-CN"/>
          </a:p>
        </p:txBody>
      </p:sp>
      <p:sp>
        <p:nvSpPr>
          <p:cNvPr id="3" name="矩形 2"/>
          <p:cNvSpPr/>
          <p:nvPr/>
        </p:nvSpPr>
        <p:spPr>
          <a:xfrm>
            <a:off x="1355528" y="457200"/>
            <a:ext cx="4421017" cy="461665"/>
          </a:xfrm>
          <a:prstGeom prst="rect">
            <a:avLst/>
          </a:prstGeom>
        </p:spPr>
        <p:txBody>
          <a:bodyPr wrap="square">
            <a:spAutoFit/>
          </a:bodyPr>
          <a:lstStyle/>
          <a:p>
            <a:pPr eaLnBrk="1" hangingPunct="1">
              <a:spcBef>
                <a:spcPct val="50000"/>
              </a:spcBef>
            </a:pPr>
            <a:r>
              <a:rPr lang="zh-CN" altLang="en-US" b="1" dirty="0" smtClean="0"/>
              <a:t>① 由</a:t>
            </a:r>
            <a:r>
              <a:rPr lang="zh-CN" altLang="en-US" b="1" dirty="0"/>
              <a:t>表9.</a:t>
            </a:r>
            <a:r>
              <a:rPr lang="en-US" altLang="zh-CN" b="1" dirty="0"/>
              <a:t>1</a:t>
            </a:r>
            <a:r>
              <a:rPr lang="zh-CN" altLang="en-US" b="1" dirty="0"/>
              <a:t>得</a:t>
            </a:r>
            <a:endParaRPr lang="en-US" altLang="zh-CN" b="1"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2255" y="1148861"/>
            <a:ext cx="7338095" cy="29395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 Box 48"/>
          <p:cNvSpPr txBox="1">
            <a:spLocks noChangeArrowheads="1"/>
          </p:cNvSpPr>
          <p:nvPr/>
        </p:nvSpPr>
        <p:spPr bwMode="auto">
          <a:xfrm>
            <a:off x="3213234" y="457200"/>
            <a:ext cx="3185054"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b="1" i="1" dirty="0">
                <a:solidFill>
                  <a:srgbClr val="FF0000"/>
                </a:solidFill>
              </a:rPr>
              <a:t>d</a:t>
            </a:r>
            <a:r>
              <a:rPr lang="en-US" altLang="zh-CN" b="1" baseline="-30000" dirty="0">
                <a:solidFill>
                  <a:srgbClr val="FF0000"/>
                </a:solidFill>
              </a:rPr>
              <a:t>2  </a:t>
            </a:r>
            <a:r>
              <a:rPr lang="en-US" altLang="zh-CN" b="1" dirty="0">
                <a:solidFill>
                  <a:srgbClr val="FF0000"/>
                </a:solidFill>
              </a:rPr>
              <a:t>= 22.701</a:t>
            </a:r>
            <a:endParaRPr lang="zh-CN" altLang="en-US" b="1" dirty="0">
              <a:solidFill>
                <a:srgbClr val="FF0000"/>
              </a:solidFill>
            </a:endParaRPr>
          </a:p>
        </p:txBody>
      </p:sp>
    </p:spTree>
    <p:extLst>
      <p:ext uri="{BB962C8B-B14F-4D97-AF65-F5344CB8AC3E}">
        <p14:creationId xmlns:p14="http://schemas.microsoft.com/office/powerpoint/2010/main" val="60968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5"/>
                                        </p:tgtEl>
                                        <p:attrNameLst>
                                          <p:attrName>style.visibility</p:attrName>
                                        </p:attrNameLst>
                                      </p:cBhvr>
                                      <p:to>
                                        <p:strVal val="visible"/>
                                      </p:to>
                                    </p:set>
                                    <p:animEffect transition="in" filter="wipe(left)">
                                      <p:cBhvr>
                                        <p:cTn id="7" dur="3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灯片编号占位符 3"/>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B305DC68-B713-49CE-87A5-6E9296B90CFE}" type="slidenum">
              <a:rPr kumimoji="0" lang="zh-CN" altLang="en-US" sz="2200" smtClean="0">
                <a:solidFill>
                  <a:srgbClr val="0000FF"/>
                </a:solidFill>
              </a:rPr>
              <a:pPr eaLnBrk="1" hangingPunct="1"/>
              <a:t>44</a:t>
            </a:fld>
            <a:endParaRPr kumimoji="0" lang="en-US" altLang="zh-CN" sz="2200" smtClean="0">
              <a:solidFill>
                <a:srgbClr val="0000FF"/>
              </a:solidFill>
            </a:endParaRPr>
          </a:p>
        </p:txBody>
      </p:sp>
      <p:sp>
        <p:nvSpPr>
          <p:cNvPr id="57348" name="Text Box 4"/>
          <p:cNvSpPr txBox="1">
            <a:spLocks noChangeArrowheads="1"/>
          </p:cNvSpPr>
          <p:nvPr/>
        </p:nvSpPr>
        <p:spPr bwMode="auto">
          <a:xfrm>
            <a:off x="1118080" y="3407231"/>
            <a:ext cx="5098838"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latin typeface="宋体" pitchFamily="2" charset="-122"/>
              </a:rPr>
              <a:t>③ 确定</a:t>
            </a:r>
            <a:r>
              <a:rPr lang="zh-CN" altLang="en-US" b="1" dirty="0">
                <a:solidFill>
                  <a:srgbClr val="FF0000"/>
                </a:solidFill>
                <a:latin typeface="宋体" pitchFamily="2" charset="-122"/>
              </a:rPr>
              <a:t>螺纹顶径公差</a:t>
            </a:r>
            <a:r>
              <a:rPr lang="zh-CN" altLang="en-US" b="1" dirty="0">
                <a:latin typeface="宋体" pitchFamily="2" charset="-122"/>
              </a:rPr>
              <a:t>：</a:t>
            </a:r>
            <a:r>
              <a:rPr lang="zh-CN" altLang="en-US" b="1" dirty="0"/>
              <a:t>由表 9</a:t>
            </a:r>
            <a:r>
              <a:rPr lang="zh-CN" altLang="en-US" b="1" dirty="0" smtClean="0"/>
              <a:t>.</a:t>
            </a:r>
            <a:r>
              <a:rPr lang="en-US" altLang="zh-CN" b="1" dirty="0" smtClean="0"/>
              <a:t>4</a:t>
            </a:r>
            <a:r>
              <a:rPr lang="zh-CN" altLang="en-US" b="1" dirty="0" smtClean="0"/>
              <a:t>得</a:t>
            </a:r>
            <a:endParaRPr lang="en-US" altLang="zh-CN" b="1" dirty="0"/>
          </a:p>
        </p:txBody>
      </p:sp>
      <p:sp>
        <p:nvSpPr>
          <p:cNvPr id="57349" name="Text Box 5"/>
          <p:cNvSpPr txBox="1">
            <a:spLocks noChangeArrowheads="1"/>
          </p:cNvSpPr>
          <p:nvPr/>
        </p:nvSpPr>
        <p:spPr bwMode="auto">
          <a:xfrm>
            <a:off x="5771594" y="3478523"/>
            <a:ext cx="2156616"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  </a:t>
            </a:r>
            <a:r>
              <a:rPr lang="en-US" altLang="zh-CN" b="1" i="1" dirty="0">
                <a:solidFill>
                  <a:srgbClr val="FF0000"/>
                </a:solidFill>
              </a:rPr>
              <a:t>T</a:t>
            </a:r>
            <a:r>
              <a:rPr lang="en-US" altLang="zh-CN" b="1" baseline="-30000" dirty="0">
                <a:solidFill>
                  <a:srgbClr val="FF0000"/>
                </a:solidFill>
              </a:rPr>
              <a:t>d  </a:t>
            </a:r>
            <a:r>
              <a:rPr lang="en-US" altLang="zh-CN" b="1" dirty="0">
                <a:solidFill>
                  <a:srgbClr val="FF0000"/>
                </a:solidFill>
              </a:rPr>
              <a:t>= 0.28</a:t>
            </a:r>
            <a:endParaRPr lang="zh-CN" altLang="en-US" b="1" dirty="0">
              <a:solidFill>
                <a:srgbClr val="FF0000"/>
              </a:solidFill>
            </a:endParaRPr>
          </a:p>
        </p:txBody>
      </p:sp>
      <p:sp>
        <p:nvSpPr>
          <p:cNvPr id="57379" name="Text Box 35"/>
          <p:cNvSpPr txBox="1">
            <a:spLocks noChangeArrowheads="1"/>
          </p:cNvSpPr>
          <p:nvPr/>
        </p:nvSpPr>
        <p:spPr bwMode="auto">
          <a:xfrm>
            <a:off x="1099503" y="288380"/>
            <a:ext cx="5320347"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latin typeface="宋体" pitchFamily="2" charset="-122"/>
              </a:rPr>
              <a:t>② 确定</a:t>
            </a:r>
            <a:r>
              <a:rPr lang="zh-CN" altLang="en-US" b="1" dirty="0">
                <a:solidFill>
                  <a:srgbClr val="FF0000"/>
                </a:solidFill>
                <a:latin typeface="宋体" pitchFamily="2" charset="-122"/>
              </a:rPr>
              <a:t>螺纹中径公差</a:t>
            </a:r>
            <a:r>
              <a:rPr lang="zh-CN" altLang="en-US" b="1" dirty="0">
                <a:latin typeface="宋体" pitchFamily="2" charset="-122"/>
              </a:rPr>
              <a:t>：</a:t>
            </a:r>
            <a:r>
              <a:rPr lang="zh-CN" altLang="en-US" b="1" dirty="0"/>
              <a:t>由表 9</a:t>
            </a:r>
            <a:r>
              <a:rPr lang="zh-CN" altLang="en-US" b="1" dirty="0" smtClean="0"/>
              <a:t>.</a:t>
            </a:r>
            <a:r>
              <a:rPr lang="en-US" altLang="zh-CN" b="1" dirty="0" smtClean="0"/>
              <a:t>3</a:t>
            </a:r>
            <a:r>
              <a:rPr lang="zh-CN" altLang="en-US" b="1" dirty="0" smtClean="0"/>
              <a:t>得</a:t>
            </a:r>
            <a:endParaRPr lang="en-US" altLang="zh-CN" b="1" dirty="0"/>
          </a:p>
        </p:txBody>
      </p:sp>
      <p:sp>
        <p:nvSpPr>
          <p:cNvPr id="57380" name="Text Box 36"/>
          <p:cNvSpPr txBox="1">
            <a:spLocks noChangeArrowheads="1"/>
          </p:cNvSpPr>
          <p:nvPr/>
        </p:nvSpPr>
        <p:spPr bwMode="auto">
          <a:xfrm>
            <a:off x="6281929" y="300535"/>
            <a:ext cx="1455546"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b="1" i="1" dirty="0">
                <a:solidFill>
                  <a:srgbClr val="FF0000"/>
                </a:solidFill>
              </a:rPr>
              <a:t>T</a:t>
            </a:r>
            <a:r>
              <a:rPr lang="en-US" altLang="zh-CN" b="1" i="1" baseline="-25000" dirty="0">
                <a:solidFill>
                  <a:srgbClr val="FF0000"/>
                </a:solidFill>
              </a:rPr>
              <a:t>d</a:t>
            </a:r>
            <a:r>
              <a:rPr lang="en-US" altLang="zh-CN" b="1" baseline="-25000" dirty="0">
                <a:solidFill>
                  <a:srgbClr val="FF0000"/>
                </a:solidFill>
              </a:rPr>
              <a:t>2</a:t>
            </a:r>
            <a:r>
              <a:rPr lang="en-US" altLang="zh-CN" b="1" dirty="0">
                <a:solidFill>
                  <a:srgbClr val="FF0000"/>
                </a:solidFill>
              </a:rPr>
              <a:t>= 0.17</a:t>
            </a:r>
            <a:endParaRPr lang="zh-CN" altLang="en-US" b="1" dirty="0">
              <a:solidFill>
                <a:srgbClr val="FF0000"/>
              </a:solidFill>
            </a:endParaRPr>
          </a:p>
        </p:txBody>
      </p:sp>
      <p:pic>
        <p:nvPicPr>
          <p:cNvPr id="614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0173" y="801324"/>
            <a:ext cx="8610600" cy="2524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Line 50"/>
          <p:cNvSpPr>
            <a:spLocks noChangeShapeType="1"/>
          </p:cNvSpPr>
          <p:nvPr/>
        </p:nvSpPr>
        <p:spPr bwMode="auto">
          <a:xfrm>
            <a:off x="843048" y="2879881"/>
            <a:ext cx="8272377"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 name="Rectangle 51"/>
          <p:cNvSpPr>
            <a:spLocks noChangeArrowheads="1"/>
          </p:cNvSpPr>
          <p:nvPr/>
        </p:nvSpPr>
        <p:spPr bwMode="auto">
          <a:xfrm>
            <a:off x="7234155" y="2619687"/>
            <a:ext cx="751205" cy="260194"/>
          </a:xfrm>
          <a:prstGeom prst="rect">
            <a:avLst/>
          </a:prstGeom>
          <a:noFill/>
          <a:ln w="38100">
            <a:solidFill>
              <a:schemeClr val="accent1">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6144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7450" y="3925285"/>
            <a:ext cx="8243176" cy="25912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Line 52"/>
          <p:cNvSpPr>
            <a:spLocks noChangeShapeType="1"/>
          </p:cNvSpPr>
          <p:nvPr/>
        </p:nvSpPr>
        <p:spPr bwMode="auto">
          <a:xfrm>
            <a:off x="918055" y="6165049"/>
            <a:ext cx="7737022"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9" name="Rectangle 53"/>
          <p:cNvSpPr>
            <a:spLocks noChangeArrowheads="1"/>
          </p:cNvSpPr>
          <p:nvPr/>
        </p:nvSpPr>
        <p:spPr bwMode="auto">
          <a:xfrm>
            <a:off x="7046272" y="5801072"/>
            <a:ext cx="763587" cy="287337"/>
          </a:xfrm>
          <a:prstGeom prst="rect">
            <a:avLst/>
          </a:prstGeom>
          <a:noFill/>
          <a:ln w="38100">
            <a:solidFill>
              <a:schemeClr val="accent1">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7379"/>
                                        </p:tgtEl>
                                        <p:attrNameLst>
                                          <p:attrName>style.visibility</p:attrName>
                                        </p:attrNameLst>
                                      </p:cBhvr>
                                      <p:to>
                                        <p:strVal val="visible"/>
                                      </p:to>
                                    </p:set>
                                    <p:animEffect transition="in" filter="wipe(left)">
                                      <p:cBhvr>
                                        <p:cTn id="7" dur="300"/>
                                        <p:tgtEl>
                                          <p:spTgt spid="5737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61442"/>
                                        </p:tgtEl>
                                        <p:attrNameLst>
                                          <p:attrName>style.visibility</p:attrName>
                                        </p:attrNameLst>
                                      </p:cBhvr>
                                      <p:to>
                                        <p:strVal val="visible"/>
                                      </p:to>
                                    </p:set>
                                    <p:anim calcmode="lin" valueType="num">
                                      <p:cBhvr additive="base">
                                        <p:cTn id="12" dur="500" fill="hold"/>
                                        <p:tgtEl>
                                          <p:spTgt spid="61442"/>
                                        </p:tgtEl>
                                        <p:attrNameLst>
                                          <p:attrName>ppt_x</p:attrName>
                                        </p:attrNameLst>
                                      </p:cBhvr>
                                      <p:tavLst>
                                        <p:tav tm="0">
                                          <p:val>
                                            <p:strVal val="0-#ppt_w/2"/>
                                          </p:val>
                                        </p:tav>
                                        <p:tav tm="100000">
                                          <p:val>
                                            <p:strVal val="#ppt_x"/>
                                          </p:val>
                                        </p:tav>
                                      </p:tavLst>
                                    </p:anim>
                                    <p:anim calcmode="lin" valueType="num">
                                      <p:cBhvr additive="base">
                                        <p:cTn id="13" dur="500" fill="hold"/>
                                        <p:tgtEl>
                                          <p:spTgt spid="61442"/>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7" presetClass="entr" presetSubtype="8" fill="hold" grpId="0" nodeType="click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p:cTn id="18" dur="500" fill="hold"/>
                                        <p:tgtEl>
                                          <p:spTgt spid="23"/>
                                        </p:tgtEl>
                                        <p:attrNameLst>
                                          <p:attrName>ppt_x</p:attrName>
                                        </p:attrNameLst>
                                      </p:cBhvr>
                                      <p:tavLst>
                                        <p:tav tm="0">
                                          <p:val>
                                            <p:strVal val="#ppt_x-#ppt_w/2"/>
                                          </p:val>
                                        </p:tav>
                                        <p:tav tm="100000">
                                          <p:val>
                                            <p:strVal val="#ppt_x"/>
                                          </p:val>
                                        </p:tav>
                                      </p:tavLst>
                                    </p:anim>
                                    <p:anim calcmode="lin" valueType="num">
                                      <p:cBhvr>
                                        <p:cTn id="19" dur="500" fill="hold"/>
                                        <p:tgtEl>
                                          <p:spTgt spid="23"/>
                                        </p:tgtEl>
                                        <p:attrNameLst>
                                          <p:attrName>ppt_y</p:attrName>
                                        </p:attrNameLst>
                                      </p:cBhvr>
                                      <p:tavLst>
                                        <p:tav tm="0">
                                          <p:val>
                                            <p:strVal val="#ppt_y"/>
                                          </p:val>
                                        </p:tav>
                                        <p:tav tm="100000">
                                          <p:val>
                                            <p:strVal val="#ppt_y"/>
                                          </p:val>
                                        </p:tav>
                                      </p:tavLst>
                                    </p:anim>
                                    <p:anim calcmode="lin" valueType="num">
                                      <p:cBhvr>
                                        <p:cTn id="20" dur="500" fill="hold"/>
                                        <p:tgtEl>
                                          <p:spTgt spid="23"/>
                                        </p:tgtEl>
                                        <p:attrNameLst>
                                          <p:attrName>ppt_w</p:attrName>
                                        </p:attrNameLst>
                                      </p:cBhvr>
                                      <p:tavLst>
                                        <p:tav tm="0">
                                          <p:val>
                                            <p:fltVal val="0"/>
                                          </p:val>
                                        </p:tav>
                                        <p:tav tm="100000">
                                          <p:val>
                                            <p:strVal val="#ppt_w"/>
                                          </p:val>
                                        </p:tav>
                                      </p:tavLst>
                                    </p:anim>
                                    <p:anim calcmode="lin" valueType="num">
                                      <p:cBhvr>
                                        <p:cTn id="21" dur="500" fill="hold"/>
                                        <p:tgtEl>
                                          <p:spTgt spid="23"/>
                                        </p:tgtEl>
                                        <p:attrNameLst>
                                          <p:attrName>ppt_h</p:attrName>
                                        </p:attrNameLst>
                                      </p:cBhvr>
                                      <p:tavLst>
                                        <p:tav tm="0">
                                          <p:val>
                                            <p:strVal val="#ppt_h"/>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wipe(left)">
                                      <p:cBhvr>
                                        <p:cTn id="26" dur="500"/>
                                        <p:tgtEl>
                                          <p:spTgt spid="24"/>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iterate type="wd">
                                    <p:tmPct val="100000"/>
                                  </p:iterate>
                                  <p:childTnLst>
                                    <p:set>
                                      <p:cBhvr>
                                        <p:cTn id="30" dur="1" fill="hold">
                                          <p:stCondLst>
                                            <p:cond delay="0"/>
                                          </p:stCondLst>
                                        </p:cTn>
                                        <p:tgtEl>
                                          <p:spTgt spid="57380"/>
                                        </p:tgtEl>
                                        <p:attrNameLst>
                                          <p:attrName>style.visibility</p:attrName>
                                        </p:attrNameLst>
                                      </p:cBhvr>
                                      <p:to>
                                        <p:strVal val="visible"/>
                                      </p:to>
                                    </p:set>
                                    <p:animEffect transition="in" filter="wipe(left)">
                                      <p:cBhvr>
                                        <p:cTn id="31" dur="300"/>
                                        <p:tgtEl>
                                          <p:spTgt spid="57380"/>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iterate type="wd">
                                    <p:tmPct val="100000"/>
                                  </p:iterate>
                                  <p:childTnLst>
                                    <p:set>
                                      <p:cBhvr>
                                        <p:cTn id="35" dur="1" fill="hold">
                                          <p:stCondLst>
                                            <p:cond delay="0"/>
                                          </p:stCondLst>
                                        </p:cTn>
                                        <p:tgtEl>
                                          <p:spTgt spid="57348"/>
                                        </p:tgtEl>
                                        <p:attrNameLst>
                                          <p:attrName>style.visibility</p:attrName>
                                        </p:attrNameLst>
                                      </p:cBhvr>
                                      <p:to>
                                        <p:strVal val="visible"/>
                                      </p:to>
                                    </p:set>
                                    <p:animEffect transition="in" filter="wipe(left)">
                                      <p:cBhvr>
                                        <p:cTn id="36" dur="300"/>
                                        <p:tgtEl>
                                          <p:spTgt spid="57348"/>
                                        </p:tgtEl>
                                      </p:cBhvr>
                                    </p:animEffect>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61444"/>
                                        </p:tgtEl>
                                        <p:attrNameLst>
                                          <p:attrName>style.visibility</p:attrName>
                                        </p:attrNameLst>
                                      </p:cBhvr>
                                      <p:to>
                                        <p:strVal val="visible"/>
                                      </p:to>
                                    </p:set>
                                    <p:animEffect transition="in" filter="fade">
                                      <p:cBhvr>
                                        <p:cTn id="41" dur="1000"/>
                                        <p:tgtEl>
                                          <p:spTgt spid="61444"/>
                                        </p:tgtEl>
                                      </p:cBhvr>
                                    </p:animEffect>
                                    <p:anim calcmode="lin" valueType="num">
                                      <p:cBhvr>
                                        <p:cTn id="42" dur="1000" fill="hold"/>
                                        <p:tgtEl>
                                          <p:spTgt spid="61444"/>
                                        </p:tgtEl>
                                        <p:attrNameLst>
                                          <p:attrName>ppt_x</p:attrName>
                                        </p:attrNameLst>
                                      </p:cBhvr>
                                      <p:tavLst>
                                        <p:tav tm="0">
                                          <p:val>
                                            <p:strVal val="#ppt_x"/>
                                          </p:val>
                                        </p:tav>
                                        <p:tav tm="100000">
                                          <p:val>
                                            <p:strVal val="#ppt_x"/>
                                          </p:val>
                                        </p:tav>
                                      </p:tavLst>
                                    </p:anim>
                                    <p:anim calcmode="lin" valueType="num">
                                      <p:cBhvr>
                                        <p:cTn id="43" dur="1000" fill="hold"/>
                                        <p:tgtEl>
                                          <p:spTgt spid="61444"/>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17" presetClass="entr" presetSubtype="8" fill="hold" grpId="0" nodeType="click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p:cTn id="48" dur="500" fill="hold"/>
                                        <p:tgtEl>
                                          <p:spTgt spid="28"/>
                                        </p:tgtEl>
                                        <p:attrNameLst>
                                          <p:attrName>ppt_x</p:attrName>
                                        </p:attrNameLst>
                                      </p:cBhvr>
                                      <p:tavLst>
                                        <p:tav tm="0">
                                          <p:val>
                                            <p:strVal val="#ppt_x-#ppt_w/2"/>
                                          </p:val>
                                        </p:tav>
                                        <p:tav tm="100000">
                                          <p:val>
                                            <p:strVal val="#ppt_x"/>
                                          </p:val>
                                        </p:tav>
                                      </p:tavLst>
                                    </p:anim>
                                    <p:anim calcmode="lin" valueType="num">
                                      <p:cBhvr>
                                        <p:cTn id="49" dur="500" fill="hold"/>
                                        <p:tgtEl>
                                          <p:spTgt spid="28"/>
                                        </p:tgtEl>
                                        <p:attrNameLst>
                                          <p:attrName>ppt_y</p:attrName>
                                        </p:attrNameLst>
                                      </p:cBhvr>
                                      <p:tavLst>
                                        <p:tav tm="0">
                                          <p:val>
                                            <p:strVal val="#ppt_y"/>
                                          </p:val>
                                        </p:tav>
                                        <p:tav tm="100000">
                                          <p:val>
                                            <p:strVal val="#ppt_y"/>
                                          </p:val>
                                        </p:tav>
                                      </p:tavLst>
                                    </p:anim>
                                    <p:anim calcmode="lin" valueType="num">
                                      <p:cBhvr>
                                        <p:cTn id="50" dur="500" fill="hold"/>
                                        <p:tgtEl>
                                          <p:spTgt spid="28"/>
                                        </p:tgtEl>
                                        <p:attrNameLst>
                                          <p:attrName>ppt_w</p:attrName>
                                        </p:attrNameLst>
                                      </p:cBhvr>
                                      <p:tavLst>
                                        <p:tav tm="0">
                                          <p:val>
                                            <p:fltVal val="0"/>
                                          </p:val>
                                        </p:tav>
                                        <p:tav tm="100000">
                                          <p:val>
                                            <p:strVal val="#ppt_w"/>
                                          </p:val>
                                        </p:tav>
                                      </p:tavLst>
                                    </p:anim>
                                    <p:anim calcmode="lin" valueType="num">
                                      <p:cBhvr>
                                        <p:cTn id="51" dur="500" fill="hold"/>
                                        <p:tgtEl>
                                          <p:spTgt spid="28"/>
                                        </p:tgtEl>
                                        <p:attrNameLst>
                                          <p:attrName>ppt_h</p:attrName>
                                        </p:attrNameLst>
                                      </p:cBhvr>
                                      <p:tavLst>
                                        <p:tav tm="0">
                                          <p:val>
                                            <p:strVal val="#ppt_h"/>
                                          </p:val>
                                        </p:tav>
                                        <p:tav tm="100000">
                                          <p:val>
                                            <p:strVal val="#ppt_h"/>
                                          </p:val>
                                        </p:tav>
                                      </p:tavLst>
                                    </p:anim>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wipe(left)">
                                      <p:cBhvr>
                                        <p:cTn id="56" dur="500"/>
                                        <p:tgtEl>
                                          <p:spTgt spid="29"/>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iterate type="wd">
                                    <p:tmPct val="100000"/>
                                  </p:iterate>
                                  <p:childTnLst>
                                    <p:set>
                                      <p:cBhvr>
                                        <p:cTn id="60" dur="1" fill="hold">
                                          <p:stCondLst>
                                            <p:cond delay="0"/>
                                          </p:stCondLst>
                                        </p:cTn>
                                        <p:tgtEl>
                                          <p:spTgt spid="57349"/>
                                        </p:tgtEl>
                                        <p:attrNameLst>
                                          <p:attrName>style.visibility</p:attrName>
                                        </p:attrNameLst>
                                      </p:cBhvr>
                                      <p:to>
                                        <p:strVal val="visible"/>
                                      </p:to>
                                    </p:set>
                                    <p:animEffect transition="in" filter="wipe(left)">
                                      <p:cBhvr>
                                        <p:cTn id="61" dur="300"/>
                                        <p:tgtEl>
                                          <p:spTgt spid="573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8" grpId="0" autoUpdateAnimBg="0"/>
      <p:bldP spid="57349" grpId="0" autoUpdateAnimBg="0"/>
      <p:bldP spid="57379" grpId="0" autoUpdateAnimBg="0"/>
      <p:bldP spid="57380" grpId="0" autoUpdateAnimBg="0"/>
      <p:bldP spid="23" grpId="0" animBg="1"/>
      <p:bldP spid="24" grpId="0" animBg="1"/>
      <p:bldP spid="28" grpId="0" animBg="1"/>
      <p:bldP spid="29"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灯片编号占位符 3"/>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9AE950B8-12E3-47E3-8CE8-09EEB99DC521}" type="slidenum">
              <a:rPr kumimoji="0" lang="zh-CN" altLang="en-US" sz="2200" smtClean="0">
                <a:solidFill>
                  <a:srgbClr val="0000FF"/>
                </a:solidFill>
              </a:rPr>
              <a:pPr eaLnBrk="1" hangingPunct="1"/>
              <a:t>45</a:t>
            </a:fld>
            <a:endParaRPr kumimoji="0" lang="en-US" altLang="zh-CN" sz="2200" smtClean="0">
              <a:solidFill>
                <a:srgbClr val="0000FF"/>
              </a:solidFill>
            </a:endParaRPr>
          </a:p>
        </p:txBody>
      </p:sp>
      <p:sp>
        <p:nvSpPr>
          <p:cNvPr id="77828" name="Text Box 4"/>
          <p:cNvSpPr txBox="1">
            <a:spLocks noChangeArrowheads="1"/>
          </p:cNvSpPr>
          <p:nvPr/>
        </p:nvSpPr>
        <p:spPr bwMode="auto">
          <a:xfrm>
            <a:off x="1132523" y="370276"/>
            <a:ext cx="6967220"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latin typeface="宋体" pitchFamily="2" charset="-122"/>
              </a:rPr>
              <a:t>④ 确定</a:t>
            </a:r>
            <a:r>
              <a:rPr lang="zh-CN" altLang="en-US" b="1" dirty="0">
                <a:solidFill>
                  <a:srgbClr val="FF0000"/>
                </a:solidFill>
                <a:latin typeface="宋体" pitchFamily="2" charset="-122"/>
              </a:rPr>
              <a:t>螺纹</a:t>
            </a:r>
            <a:r>
              <a:rPr lang="zh-CN" altLang="en-US" b="1" dirty="0">
                <a:solidFill>
                  <a:srgbClr val="FF0000"/>
                </a:solidFill>
              </a:rPr>
              <a:t>中径、顶径的基本偏差：</a:t>
            </a:r>
            <a:r>
              <a:rPr lang="zh-CN" altLang="en-US" b="1" dirty="0"/>
              <a:t>由表9</a:t>
            </a:r>
            <a:r>
              <a:rPr lang="zh-CN" altLang="en-US" b="1" dirty="0" smtClean="0"/>
              <a:t>.</a:t>
            </a:r>
            <a:r>
              <a:rPr lang="en-US" altLang="zh-CN" b="1" dirty="0" smtClean="0"/>
              <a:t>5</a:t>
            </a:r>
            <a:r>
              <a:rPr lang="zh-CN" altLang="en-US" b="1" dirty="0" smtClean="0"/>
              <a:t>得</a:t>
            </a:r>
            <a:endParaRPr lang="en-US" altLang="zh-CN" b="1" dirty="0"/>
          </a:p>
        </p:txBody>
      </p:sp>
      <p:sp>
        <p:nvSpPr>
          <p:cNvPr id="77829" name="Text Box 5"/>
          <p:cNvSpPr txBox="1">
            <a:spLocks noChangeArrowheads="1"/>
          </p:cNvSpPr>
          <p:nvPr/>
        </p:nvSpPr>
        <p:spPr bwMode="auto">
          <a:xfrm>
            <a:off x="1717588" y="824871"/>
            <a:ext cx="2140037"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b="1" dirty="0" err="1">
                <a:solidFill>
                  <a:srgbClr val="FF0000"/>
                </a:solidFill>
              </a:rPr>
              <a:t>es</a:t>
            </a:r>
            <a:r>
              <a:rPr lang="en-US" altLang="zh-CN" b="1" dirty="0">
                <a:solidFill>
                  <a:srgbClr val="FF0000"/>
                </a:solidFill>
              </a:rPr>
              <a:t>  = </a:t>
            </a:r>
            <a:r>
              <a:rPr lang="en-US" altLang="zh-CN" b="1" dirty="0" smtClean="0">
                <a:solidFill>
                  <a:srgbClr val="FF0000"/>
                </a:solidFill>
                <a:cs typeface="Times New Roman" pitchFamily="18" charset="0"/>
              </a:rPr>
              <a:t>– </a:t>
            </a:r>
            <a:r>
              <a:rPr lang="en-US" altLang="zh-CN" b="1" dirty="0" smtClean="0">
                <a:solidFill>
                  <a:srgbClr val="FF0000"/>
                </a:solidFill>
              </a:rPr>
              <a:t>0.038</a:t>
            </a:r>
            <a:endParaRPr lang="zh-CN" altLang="en-US" b="1" dirty="0">
              <a:solidFill>
                <a:srgbClr val="FF0000"/>
              </a:solidFill>
            </a:endParaRPr>
          </a:p>
        </p:txBody>
      </p:sp>
      <p:sp>
        <p:nvSpPr>
          <p:cNvPr id="77847" name="Text Box 23"/>
          <p:cNvSpPr txBox="1">
            <a:spLocks noChangeArrowheads="1"/>
          </p:cNvSpPr>
          <p:nvPr/>
        </p:nvSpPr>
        <p:spPr bwMode="auto">
          <a:xfrm>
            <a:off x="1103948" y="3929561"/>
            <a:ext cx="5122228"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b="1" dirty="0">
                <a:latin typeface="宋体" pitchFamily="2" charset="-122"/>
              </a:rPr>
              <a:t>⑤ </a:t>
            </a:r>
            <a:r>
              <a:rPr lang="zh-CN" altLang="en-US" b="1" dirty="0">
                <a:latin typeface="宋体" pitchFamily="2" charset="-122"/>
              </a:rPr>
              <a:t>确定螺纹中径、顶径的下偏差：</a:t>
            </a:r>
          </a:p>
        </p:txBody>
      </p:sp>
      <p:pic>
        <p:nvPicPr>
          <p:cNvPr id="44238" name="Picture 20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9447" y="1182688"/>
            <a:ext cx="7810500" cy="275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Line 11"/>
          <p:cNvSpPr>
            <a:spLocks noChangeShapeType="1"/>
          </p:cNvSpPr>
          <p:nvPr/>
        </p:nvSpPr>
        <p:spPr bwMode="auto">
          <a:xfrm>
            <a:off x="886664" y="3358061"/>
            <a:ext cx="7781086"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1" name="Rectangle 12"/>
          <p:cNvSpPr>
            <a:spLocks noChangeArrowheads="1"/>
          </p:cNvSpPr>
          <p:nvPr/>
        </p:nvSpPr>
        <p:spPr bwMode="auto">
          <a:xfrm>
            <a:off x="7248525" y="3113586"/>
            <a:ext cx="851218" cy="234950"/>
          </a:xfrm>
          <a:prstGeom prst="rect">
            <a:avLst/>
          </a:prstGeom>
          <a:noFill/>
          <a:ln w="38100">
            <a:solidFill>
              <a:schemeClr val="accent1">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44245" name="Picture 2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5850" y="4967787"/>
            <a:ext cx="6924675" cy="456836"/>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247" name="Picture 2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03948" y="5648324"/>
            <a:ext cx="7178834" cy="475521"/>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250" name="Picture 21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95375" y="4384630"/>
            <a:ext cx="5134782" cy="497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7828"/>
                                        </p:tgtEl>
                                        <p:attrNameLst>
                                          <p:attrName>style.visibility</p:attrName>
                                        </p:attrNameLst>
                                      </p:cBhvr>
                                      <p:to>
                                        <p:strVal val="visible"/>
                                      </p:to>
                                    </p:set>
                                    <p:animEffect transition="in" filter="wipe(left)">
                                      <p:cBhvr>
                                        <p:cTn id="7" dur="300"/>
                                        <p:tgtEl>
                                          <p:spTgt spid="7782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44238"/>
                                        </p:tgtEl>
                                        <p:attrNameLst>
                                          <p:attrName>style.visibility</p:attrName>
                                        </p:attrNameLst>
                                      </p:cBhvr>
                                      <p:to>
                                        <p:strVal val="visible"/>
                                      </p:to>
                                    </p:set>
                                    <p:anim calcmode="lin" valueType="num">
                                      <p:cBhvr additive="base">
                                        <p:cTn id="12" dur="500" fill="hold"/>
                                        <p:tgtEl>
                                          <p:spTgt spid="44238"/>
                                        </p:tgtEl>
                                        <p:attrNameLst>
                                          <p:attrName>ppt_x</p:attrName>
                                        </p:attrNameLst>
                                      </p:cBhvr>
                                      <p:tavLst>
                                        <p:tav tm="0">
                                          <p:val>
                                            <p:strVal val="1+#ppt_w/2"/>
                                          </p:val>
                                        </p:tav>
                                        <p:tav tm="100000">
                                          <p:val>
                                            <p:strVal val="#ppt_x"/>
                                          </p:val>
                                        </p:tav>
                                      </p:tavLst>
                                    </p:anim>
                                    <p:anim calcmode="lin" valueType="num">
                                      <p:cBhvr additive="base">
                                        <p:cTn id="13" dur="500" fill="hold"/>
                                        <p:tgtEl>
                                          <p:spTgt spid="44238"/>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7" presetClass="entr" presetSubtype="8" fill="hold" grpId="0" nodeType="click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ppt_x</p:attrName>
                                        </p:attrNameLst>
                                      </p:cBhvr>
                                      <p:tavLst>
                                        <p:tav tm="0">
                                          <p:val>
                                            <p:strVal val="#ppt_x-#ppt_w/2"/>
                                          </p:val>
                                        </p:tav>
                                        <p:tav tm="100000">
                                          <p:val>
                                            <p:strVal val="#ppt_x"/>
                                          </p:val>
                                        </p:tav>
                                      </p:tavLst>
                                    </p:anim>
                                    <p:anim calcmode="lin" valueType="num">
                                      <p:cBhvr>
                                        <p:cTn id="19" dur="500" fill="hold"/>
                                        <p:tgtEl>
                                          <p:spTgt spid="20"/>
                                        </p:tgtEl>
                                        <p:attrNameLst>
                                          <p:attrName>ppt_y</p:attrName>
                                        </p:attrNameLst>
                                      </p:cBhvr>
                                      <p:tavLst>
                                        <p:tav tm="0">
                                          <p:val>
                                            <p:strVal val="#ppt_y"/>
                                          </p:val>
                                        </p:tav>
                                        <p:tav tm="100000">
                                          <p:val>
                                            <p:strVal val="#ppt_y"/>
                                          </p:val>
                                        </p:tav>
                                      </p:tavLst>
                                    </p:anim>
                                    <p:anim calcmode="lin" valueType="num">
                                      <p:cBhvr>
                                        <p:cTn id="20" dur="500" fill="hold"/>
                                        <p:tgtEl>
                                          <p:spTgt spid="20"/>
                                        </p:tgtEl>
                                        <p:attrNameLst>
                                          <p:attrName>ppt_w</p:attrName>
                                        </p:attrNameLst>
                                      </p:cBhvr>
                                      <p:tavLst>
                                        <p:tav tm="0">
                                          <p:val>
                                            <p:fltVal val="0"/>
                                          </p:val>
                                        </p:tav>
                                        <p:tav tm="100000">
                                          <p:val>
                                            <p:strVal val="#ppt_w"/>
                                          </p:val>
                                        </p:tav>
                                      </p:tavLst>
                                    </p:anim>
                                    <p:anim calcmode="lin" valueType="num">
                                      <p:cBhvr>
                                        <p:cTn id="21" dur="500" fill="hold"/>
                                        <p:tgtEl>
                                          <p:spTgt spid="20"/>
                                        </p:tgtEl>
                                        <p:attrNameLst>
                                          <p:attrName>ppt_h</p:attrName>
                                        </p:attrNameLst>
                                      </p:cBhvr>
                                      <p:tavLst>
                                        <p:tav tm="0">
                                          <p:val>
                                            <p:strVal val="#ppt_h"/>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left)">
                                      <p:cBhvr>
                                        <p:cTn id="26" dur="500"/>
                                        <p:tgtEl>
                                          <p:spTgt spid="21"/>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iterate type="wd">
                                    <p:tmPct val="100000"/>
                                  </p:iterate>
                                  <p:childTnLst>
                                    <p:set>
                                      <p:cBhvr>
                                        <p:cTn id="30" dur="1" fill="hold">
                                          <p:stCondLst>
                                            <p:cond delay="0"/>
                                          </p:stCondLst>
                                        </p:cTn>
                                        <p:tgtEl>
                                          <p:spTgt spid="77829"/>
                                        </p:tgtEl>
                                        <p:attrNameLst>
                                          <p:attrName>style.visibility</p:attrName>
                                        </p:attrNameLst>
                                      </p:cBhvr>
                                      <p:to>
                                        <p:strVal val="visible"/>
                                      </p:to>
                                    </p:set>
                                    <p:animEffect transition="in" filter="wipe(left)">
                                      <p:cBhvr>
                                        <p:cTn id="31" dur="300"/>
                                        <p:tgtEl>
                                          <p:spTgt spid="77829"/>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iterate type="wd">
                                    <p:tmPct val="100000"/>
                                  </p:iterate>
                                  <p:childTnLst>
                                    <p:set>
                                      <p:cBhvr>
                                        <p:cTn id="35" dur="1" fill="hold">
                                          <p:stCondLst>
                                            <p:cond delay="0"/>
                                          </p:stCondLst>
                                        </p:cTn>
                                        <p:tgtEl>
                                          <p:spTgt spid="77847"/>
                                        </p:tgtEl>
                                        <p:attrNameLst>
                                          <p:attrName>style.visibility</p:attrName>
                                        </p:attrNameLst>
                                      </p:cBhvr>
                                      <p:to>
                                        <p:strVal val="visible"/>
                                      </p:to>
                                    </p:set>
                                    <p:animEffect transition="in" filter="wipe(left)">
                                      <p:cBhvr>
                                        <p:cTn id="36" dur="300"/>
                                        <p:tgtEl>
                                          <p:spTgt spid="77847"/>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44250"/>
                                        </p:tgtEl>
                                        <p:attrNameLst>
                                          <p:attrName>style.visibility</p:attrName>
                                        </p:attrNameLst>
                                      </p:cBhvr>
                                      <p:to>
                                        <p:strVal val="visible"/>
                                      </p:to>
                                    </p:set>
                                    <p:animEffect transition="in" filter="wipe(left)">
                                      <p:cBhvr>
                                        <p:cTn id="41" dur="500"/>
                                        <p:tgtEl>
                                          <p:spTgt spid="44250"/>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44245"/>
                                        </p:tgtEl>
                                        <p:attrNameLst>
                                          <p:attrName>style.visibility</p:attrName>
                                        </p:attrNameLst>
                                      </p:cBhvr>
                                      <p:to>
                                        <p:strVal val="visible"/>
                                      </p:to>
                                    </p:set>
                                    <p:animEffect transition="in" filter="wipe(left)">
                                      <p:cBhvr>
                                        <p:cTn id="46" dur="500"/>
                                        <p:tgtEl>
                                          <p:spTgt spid="44245"/>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44247"/>
                                        </p:tgtEl>
                                        <p:attrNameLst>
                                          <p:attrName>style.visibility</p:attrName>
                                        </p:attrNameLst>
                                      </p:cBhvr>
                                      <p:to>
                                        <p:strVal val="visible"/>
                                      </p:to>
                                    </p:set>
                                    <p:animEffect transition="in" filter="wipe(left)">
                                      <p:cBhvr>
                                        <p:cTn id="51" dur="500"/>
                                        <p:tgtEl>
                                          <p:spTgt spid="442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8" grpId="0" autoUpdateAnimBg="0"/>
      <p:bldP spid="77829" grpId="0" autoUpdateAnimBg="0"/>
      <p:bldP spid="77847" grpId="0" autoUpdateAnimBg="0"/>
      <p:bldP spid="20" grpId="0" animBg="1"/>
      <p:bldP spid="21"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灯片编号占位符 3"/>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510932B2-BD45-4D3A-8701-327815297223}" type="slidenum">
              <a:rPr kumimoji="0" lang="zh-CN" altLang="en-US" sz="2200" smtClean="0">
                <a:solidFill>
                  <a:srgbClr val="0000FF"/>
                </a:solidFill>
              </a:rPr>
              <a:pPr eaLnBrk="1" hangingPunct="1"/>
              <a:t>46</a:t>
            </a:fld>
            <a:endParaRPr kumimoji="0" lang="en-US" altLang="zh-CN" sz="2200" smtClean="0">
              <a:solidFill>
                <a:srgbClr val="0000FF"/>
              </a:solidFill>
            </a:endParaRPr>
          </a:p>
        </p:txBody>
      </p:sp>
      <p:sp>
        <p:nvSpPr>
          <p:cNvPr id="59418" name="Rectangle 26"/>
          <p:cNvSpPr>
            <a:spLocks noChangeArrowheads="1"/>
          </p:cNvSpPr>
          <p:nvPr/>
        </p:nvSpPr>
        <p:spPr bwMode="auto">
          <a:xfrm>
            <a:off x="1208755" y="2166284"/>
            <a:ext cx="3063980" cy="53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p>
            <a:pPr defTabSz="1044575"/>
            <a:r>
              <a:rPr lang="zh-CN" altLang="en-US" sz="2800" b="1" dirty="0" smtClean="0"/>
              <a:t>公差带图为：</a:t>
            </a:r>
            <a:endParaRPr lang="en-US" altLang="zh-CN" sz="2800" b="1" dirty="0"/>
          </a:p>
        </p:txBody>
      </p:sp>
      <p:sp>
        <p:nvSpPr>
          <p:cNvPr id="59420" name="Rectangle 28"/>
          <p:cNvSpPr>
            <a:spLocks noChangeArrowheads="1"/>
          </p:cNvSpPr>
          <p:nvPr/>
        </p:nvSpPr>
        <p:spPr bwMode="auto">
          <a:xfrm>
            <a:off x="1010590" y="425443"/>
            <a:ext cx="6067777"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p>
            <a:pPr defTabSz="1044575">
              <a:spcBef>
                <a:spcPct val="50000"/>
              </a:spcBef>
            </a:pPr>
            <a:r>
              <a:rPr lang="zh-CN" altLang="en-US" b="1" dirty="0"/>
              <a:t>（2）画螺纹的中径、顶径尺寸公差带图 </a:t>
            </a:r>
          </a:p>
        </p:txBody>
      </p:sp>
      <p:pic>
        <p:nvPicPr>
          <p:cNvPr id="45284" name="Picture 2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10768" y="959598"/>
            <a:ext cx="6789312" cy="6052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290" name="Picture 23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46170" y="1609725"/>
            <a:ext cx="4924425" cy="62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291" name="Picture 23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51063" y="2690813"/>
            <a:ext cx="2767509" cy="3071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292" name="Picture 23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95900" y="2778884"/>
            <a:ext cx="2466975" cy="3400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9420"/>
                                        </p:tgtEl>
                                        <p:attrNameLst>
                                          <p:attrName>style.visibility</p:attrName>
                                        </p:attrNameLst>
                                      </p:cBhvr>
                                      <p:to>
                                        <p:strVal val="visible"/>
                                      </p:to>
                                    </p:set>
                                    <p:animEffect transition="in" filter="wipe(left)">
                                      <p:cBhvr>
                                        <p:cTn id="7" dur="300"/>
                                        <p:tgtEl>
                                          <p:spTgt spid="5942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45284"/>
                                        </p:tgtEl>
                                        <p:attrNameLst>
                                          <p:attrName>style.visibility</p:attrName>
                                        </p:attrNameLst>
                                      </p:cBhvr>
                                      <p:to>
                                        <p:strVal val="visible"/>
                                      </p:to>
                                    </p:set>
                                    <p:animEffect transition="in" filter="wipe(left)">
                                      <p:cBhvr>
                                        <p:cTn id="12" dur="500"/>
                                        <p:tgtEl>
                                          <p:spTgt spid="4528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5290"/>
                                        </p:tgtEl>
                                        <p:attrNameLst>
                                          <p:attrName>style.visibility</p:attrName>
                                        </p:attrNameLst>
                                      </p:cBhvr>
                                      <p:to>
                                        <p:strVal val="visible"/>
                                      </p:to>
                                    </p:set>
                                    <p:animEffect transition="in" filter="wipe(left)">
                                      <p:cBhvr>
                                        <p:cTn id="17" dur="500"/>
                                        <p:tgtEl>
                                          <p:spTgt spid="4529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59418"/>
                                        </p:tgtEl>
                                        <p:attrNameLst>
                                          <p:attrName>style.visibility</p:attrName>
                                        </p:attrNameLst>
                                      </p:cBhvr>
                                      <p:to>
                                        <p:strVal val="visible"/>
                                      </p:to>
                                    </p:set>
                                    <p:animEffect transition="in" filter="wipe(left)">
                                      <p:cBhvr>
                                        <p:cTn id="22" dur="300"/>
                                        <p:tgtEl>
                                          <p:spTgt spid="59418"/>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nodeType="clickEffect">
                                  <p:stCondLst>
                                    <p:cond delay="0"/>
                                  </p:stCondLst>
                                  <p:childTnLst>
                                    <p:set>
                                      <p:cBhvr>
                                        <p:cTn id="26" dur="1" fill="hold">
                                          <p:stCondLst>
                                            <p:cond delay="0"/>
                                          </p:stCondLst>
                                        </p:cTn>
                                        <p:tgtEl>
                                          <p:spTgt spid="45291"/>
                                        </p:tgtEl>
                                        <p:attrNameLst>
                                          <p:attrName>style.visibility</p:attrName>
                                        </p:attrNameLst>
                                      </p:cBhvr>
                                      <p:to>
                                        <p:strVal val="visible"/>
                                      </p:to>
                                    </p:set>
                                    <p:anim calcmode="lin" valueType="num">
                                      <p:cBhvr additive="base">
                                        <p:cTn id="27" dur="500" fill="hold"/>
                                        <p:tgtEl>
                                          <p:spTgt spid="45291"/>
                                        </p:tgtEl>
                                        <p:attrNameLst>
                                          <p:attrName>ppt_x</p:attrName>
                                        </p:attrNameLst>
                                      </p:cBhvr>
                                      <p:tavLst>
                                        <p:tav tm="0">
                                          <p:val>
                                            <p:strVal val="0-#ppt_w/2"/>
                                          </p:val>
                                        </p:tav>
                                        <p:tav tm="100000">
                                          <p:val>
                                            <p:strVal val="#ppt_x"/>
                                          </p:val>
                                        </p:tav>
                                      </p:tavLst>
                                    </p:anim>
                                    <p:anim calcmode="lin" valueType="num">
                                      <p:cBhvr additive="base">
                                        <p:cTn id="28" dur="500" fill="hold"/>
                                        <p:tgtEl>
                                          <p:spTgt spid="45291"/>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nodeType="clickEffect">
                                  <p:stCondLst>
                                    <p:cond delay="0"/>
                                  </p:stCondLst>
                                  <p:childTnLst>
                                    <p:set>
                                      <p:cBhvr>
                                        <p:cTn id="32" dur="1" fill="hold">
                                          <p:stCondLst>
                                            <p:cond delay="0"/>
                                          </p:stCondLst>
                                        </p:cTn>
                                        <p:tgtEl>
                                          <p:spTgt spid="45292"/>
                                        </p:tgtEl>
                                        <p:attrNameLst>
                                          <p:attrName>style.visibility</p:attrName>
                                        </p:attrNameLst>
                                      </p:cBhvr>
                                      <p:to>
                                        <p:strVal val="visible"/>
                                      </p:to>
                                    </p:set>
                                    <p:anim calcmode="lin" valueType="num">
                                      <p:cBhvr additive="base">
                                        <p:cTn id="33" dur="500" fill="hold"/>
                                        <p:tgtEl>
                                          <p:spTgt spid="45292"/>
                                        </p:tgtEl>
                                        <p:attrNameLst>
                                          <p:attrName>ppt_x</p:attrName>
                                        </p:attrNameLst>
                                      </p:cBhvr>
                                      <p:tavLst>
                                        <p:tav tm="0">
                                          <p:val>
                                            <p:strVal val="1+#ppt_w/2"/>
                                          </p:val>
                                        </p:tav>
                                        <p:tav tm="100000">
                                          <p:val>
                                            <p:strVal val="#ppt_x"/>
                                          </p:val>
                                        </p:tav>
                                      </p:tavLst>
                                    </p:anim>
                                    <p:anim calcmode="lin" valueType="num">
                                      <p:cBhvr additive="base">
                                        <p:cTn id="34" dur="500" fill="hold"/>
                                        <p:tgtEl>
                                          <p:spTgt spid="4529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18" grpId="0" autoUpdateAnimBg="0"/>
      <p:bldP spid="59420" grpId="0" autoUpdateAnimBg="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灯片编号占位符 3"/>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8954BD88-89F3-44B1-985D-DB7214400D15}" type="slidenum">
              <a:rPr kumimoji="0" lang="zh-CN" altLang="en-US" sz="2200" smtClean="0">
                <a:solidFill>
                  <a:srgbClr val="0000FF"/>
                </a:solidFill>
              </a:rPr>
              <a:pPr eaLnBrk="1" hangingPunct="1"/>
              <a:t>47</a:t>
            </a:fld>
            <a:endParaRPr kumimoji="0" lang="en-US" altLang="zh-CN" sz="2200" smtClean="0">
              <a:solidFill>
                <a:srgbClr val="0000FF"/>
              </a:solidFill>
            </a:endParaRPr>
          </a:p>
        </p:txBody>
      </p:sp>
      <p:sp>
        <p:nvSpPr>
          <p:cNvPr id="24580" name="Text Box 4"/>
          <p:cNvSpPr txBox="1">
            <a:spLocks noChangeArrowheads="1"/>
          </p:cNvSpPr>
          <p:nvPr/>
        </p:nvSpPr>
        <p:spPr bwMode="auto">
          <a:xfrm>
            <a:off x="800805" y="196850"/>
            <a:ext cx="4103558"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50000"/>
              </a:spcBef>
            </a:pPr>
            <a:r>
              <a:rPr lang="zh-CN" altLang="en-US" b="1" dirty="0"/>
              <a:t>(3)  </a:t>
            </a:r>
            <a:r>
              <a:rPr lang="zh-CN" altLang="en-US" b="1" dirty="0">
                <a:latin typeface="宋体" pitchFamily="2" charset="-122"/>
              </a:rPr>
              <a:t>判断中径的合格性</a:t>
            </a:r>
          </a:p>
        </p:txBody>
      </p:sp>
      <p:sp>
        <p:nvSpPr>
          <p:cNvPr id="24661" name="Rectangle 85"/>
          <p:cNvSpPr>
            <a:spLocks noChangeArrowheads="1"/>
          </p:cNvSpPr>
          <p:nvPr/>
        </p:nvSpPr>
        <p:spPr bwMode="auto">
          <a:xfrm>
            <a:off x="857078" y="6093291"/>
            <a:ext cx="5448472"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p>
            <a:pPr defTabSz="1044575">
              <a:spcBef>
                <a:spcPct val="50000"/>
              </a:spcBef>
            </a:pPr>
            <a:r>
              <a:rPr lang="zh-CN" altLang="en-US" b="1" dirty="0" smtClean="0"/>
              <a:t>故中径</a:t>
            </a:r>
            <a:r>
              <a:rPr lang="zh-CN" altLang="en-US" b="1" dirty="0"/>
              <a:t>合格 </a:t>
            </a:r>
            <a:r>
              <a:rPr lang="zh-CN" altLang="en-US" b="1" dirty="0" smtClean="0"/>
              <a:t>（</a:t>
            </a:r>
            <a:r>
              <a:rPr lang="zh-CN" altLang="en-US" b="1" dirty="0"/>
              <a:t>见中径公差带图</a:t>
            </a:r>
            <a:r>
              <a:rPr lang="zh-CN" altLang="en-US" b="1" dirty="0" smtClean="0"/>
              <a:t>）。</a:t>
            </a:r>
            <a:endParaRPr lang="zh-CN" altLang="en-US" b="1" dirty="0"/>
          </a:p>
        </p:txBody>
      </p:sp>
      <p:pic>
        <p:nvPicPr>
          <p:cNvPr id="46455" name="Picture 37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6300" y="581206"/>
            <a:ext cx="1447800" cy="1419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456" name="Picture 37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08800" y="638357"/>
            <a:ext cx="492442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457" name="Picture 37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4988" y="1362256"/>
            <a:ext cx="240982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464" name="Picture 38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66603" y="1895476"/>
            <a:ext cx="5019847" cy="94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469" name="Picture 38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13388" y="2891019"/>
            <a:ext cx="5526522" cy="9761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472" name="Picture 39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38070" y="3898900"/>
            <a:ext cx="4800730" cy="1386307"/>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474" name="Picture 39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33397" y="5414963"/>
            <a:ext cx="3975741" cy="563013"/>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475" name="Picture 39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415088" y="1514475"/>
            <a:ext cx="2886075" cy="430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4580">
                                            <p:txEl>
                                              <p:pRg st="0" end="0"/>
                                            </p:txEl>
                                          </p:spTgt>
                                        </p:tgtEl>
                                        <p:attrNameLst>
                                          <p:attrName>style.visibility</p:attrName>
                                        </p:attrNameLst>
                                      </p:cBhvr>
                                      <p:to>
                                        <p:strVal val="visible"/>
                                      </p:to>
                                    </p:set>
                                    <p:animEffect transition="in" filter="wipe(left)">
                                      <p:cBhvr>
                                        <p:cTn id="7" dur="300"/>
                                        <p:tgtEl>
                                          <p:spTgt spid="2458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6455"/>
                                        </p:tgtEl>
                                        <p:attrNameLst>
                                          <p:attrName>style.visibility</p:attrName>
                                        </p:attrNameLst>
                                      </p:cBhvr>
                                      <p:to>
                                        <p:strVal val="visible"/>
                                      </p:to>
                                    </p:set>
                                    <p:animEffect transition="in" filter="wipe(left)">
                                      <p:cBhvr>
                                        <p:cTn id="12" dur="500"/>
                                        <p:tgtEl>
                                          <p:spTgt spid="4645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6456"/>
                                        </p:tgtEl>
                                        <p:attrNameLst>
                                          <p:attrName>style.visibility</p:attrName>
                                        </p:attrNameLst>
                                      </p:cBhvr>
                                      <p:to>
                                        <p:strVal val="visible"/>
                                      </p:to>
                                    </p:set>
                                    <p:animEffect transition="in" filter="wipe(left)">
                                      <p:cBhvr>
                                        <p:cTn id="17" dur="500"/>
                                        <p:tgtEl>
                                          <p:spTgt spid="4645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6457"/>
                                        </p:tgtEl>
                                        <p:attrNameLst>
                                          <p:attrName>style.visibility</p:attrName>
                                        </p:attrNameLst>
                                      </p:cBhvr>
                                      <p:to>
                                        <p:strVal val="visible"/>
                                      </p:to>
                                    </p:set>
                                    <p:animEffect transition="in" filter="wipe(left)">
                                      <p:cBhvr>
                                        <p:cTn id="22" dur="500"/>
                                        <p:tgtEl>
                                          <p:spTgt spid="4645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46464"/>
                                        </p:tgtEl>
                                        <p:attrNameLst>
                                          <p:attrName>style.visibility</p:attrName>
                                        </p:attrNameLst>
                                      </p:cBhvr>
                                      <p:to>
                                        <p:strVal val="visible"/>
                                      </p:to>
                                    </p:set>
                                    <p:animEffect transition="in" filter="wipe(left)">
                                      <p:cBhvr>
                                        <p:cTn id="27" dur="500"/>
                                        <p:tgtEl>
                                          <p:spTgt spid="4646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46469"/>
                                        </p:tgtEl>
                                        <p:attrNameLst>
                                          <p:attrName>style.visibility</p:attrName>
                                        </p:attrNameLst>
                                      </p:cBhvr>
                                      <p:to>
                                        <p:strVal val="visible"/>
                                      </p:to>
                                    </p:set>
                                    <p:animEffect transition="in" filter="wipe(left)">
                                      <p:cBhvr>
                                        <p:cTn id="32" dur="500"/>
                                        <p:tgtEl>
                                          <p:spTgt spid="4646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46472"/>
                                        </p:tgtEl>
                                        <p:attrNameLst>
                                          <p:attrName>style.visibility</p:attrName>
                                        </p:attrNameLst>
                                      </p:cBhvr>
                                      <p:to>
                                        <p:strVal val="visible"/>
                                      </p:to>
                                    </p:set>
                                    <p:animEffect transition="in" filter="wipe(left)">
                                      <p:cBhvr>
                                        <p:cTn id="37" dur="500"/>
                                        <p:tgtEl>
                                          <p:spTgt spid="4647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46474"/>
                                        </p:tgtEl>
                                        <p:attrNameLst>
                                          <p:attrName>style.visibility</p:attrName>
                                        </p:attrNameLst>
                                      </p:cBhvr>
                                      <p:to>
                                        <p:strVal val="visible"/>
                                      </p:to>
                                    </p:set>
                                    <p:animEffect transition="in" filter="wipe(left)">
                                      <p:cBhvr>
                                        <p:cTn id="42" dur="500"/>
                                        <p:tgtEl>
                                          <p:spTgt spid="46474"/>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24661"/>
                                        </p:tgtEl>
                                        <p:attrNameLst>
                                          <p:attrName>style.visibility</p:attrName>
                                        </p:attrNameLst>
                                      </p:cBhvr>
                                      <p:to>
                                        <p:strVal val="visible"/>
                                      </p:to>
                                    </p:set>
                                    <p:animEffect transition="in" filter="wipe(left)">
                                      <p:cBhvr>
                                        <p:cTn id="47" dur="300"/>
                                        <p:tgtEl>
                                          <p:spTgt spid="24661"/>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2" fill="hold" nodeType="clickEffect">
                                  <p:stCondLst>
                                    <p:cond delay="0"/>
                                  </p:stCondLst>
                                  <p:childTnLst>
                                    <p:set>
                                      <p:cBhvr>
                                        <p:cTn id="51" dur="1" fill="hold">
                                          <p:stCondLst>
                                            <p:cond delay="0"/>
                                          </p:stCondLst>
                                        </p:cTn>
                                        <p:tgtEl>
                                          <p:spTgt spid="46475"/>
                                        </p:tgtEl>
                                        <p:attrNameLst>
                                          <p:attrName>style.visibility</p:attrName>
                                        </p:attrNameLst>
                                      </p:cBhvr>
                                      <p:to>
                                        <p:strVal val="visible"/>
                                      </p:to>
                                    </p:set>
                                    <p:anim calcmode="lin" valueType="num">
                                      <p:cBhvr additive="base">
                                        <p:cTn id="52" dur="500" fill="hold"/>
                                        <p:tgtEl>
                                          <p:spTgt spid="46475"/>
                                        </p:tgtEl>
                                        <p:attrNameLst>
                                          <p:attrName>ppt_x</p:attrName>
                                        </p:attrNameLst>
                                      </p:cBhvr>
                                      <p:tavLst>
                                        <p:tav tm="0">
                                          <p:val>
                                            <p:strVal val="1+#ppt_w/2"/>
                                          </p:val>
                                        </p:tav>
                                        <p:tav tm="100000">
                                          <p:val>
                                            <p:strVal val="#ppt_x"/>
                                          </p:val>
                                        </p:tav>
                                      </p:tavLst>
                                    </p:anim>
                                    <p:anim calcmode="lin" valueType="num">
                                      <p:cBhvr additive="base">
                                        <p:cTn id="53" dur="500" fill="hold"/>
                                        <p:tgtEl>
                                          <p:spTgt spid="4647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build="p" autoUpdateAnimBg="0"/>
      <p:bldP spid="24661" grpId="0" autoUpdateAnimBg="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灯片编号占位符 3"/>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073B151A-D18B-4658-A44B-5BF892C9848A}" type="slidenum">
              <a:rPr kumimoji="0" lang="zh-CN" altLang="en-US" sz="2200" smtClean="0">
                <a:solidFill>
                  <a:srgbClr val="0000FF"/>
                </a:solidFill>
              </a:rPr>
              <a:pPr eaLnBrk="1" hangingPunct="1"/>
              <a:t>48</a:t>
            </a:fld>
            <a:endParaRPr kumimoji="0" lang="en-US" altLang="zh-CN" sz="2200" smtClean="0">
              <a:solidFill>
                <a:srgbClr val="0000FF"/>
              </a:solidFill>
            </a:endParaRPr>
          </a:p>
        </p:txBody>
      </p:sp>
      <p:sp>
        <p:nvSpPr>
          <p:cNvPr id="40964" name="Text Box 4"/>
          <p:cNvSpPr txBox="1">
            <a:spLocks noChangeArrowheads="1"/>
          </p:cNvSpPr>
          <p:nvPr/>
        </p:nvSpPr>
        <p:spPr bwMode="auto">
          <a:xfrm>
            <a:off x="1194939" y="755612"/>
            <a:ext cx="3635189"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a:t>
            </a:r>
            <a:r>
              <a:rPr lang="en-US" altLang="zh-CN" b="1" dirty="0"/>
              <a:t>4) </a:t>
            </a:r>
            <a:r>
              <a:rPr lang="zh-CN" altLang="en-US" b="1" dirty="0"/>
              <a:t>判断顶径的合格性 </a:t>
            </a:r>
            <a:endParaRPr lang="en-US" altLang="zh-CN" b="1" dirty="0" smtClean="0"/>
          </a:p>
        </p:txBody>
      </p:sp>
      <p:sp>
        <p:nvSpPr>
          <p:cNvPr id="40982" name="Rectangle 22"/>
          <p:cNvSpPr>
            <a:spLocks noChangeArrowheads="1"/>
          </p:cNvSpPr>
          <p:nvPr/>
        </p:nvSpPr>
        <p:spPr bwMode="auto">
          <a:xfrm>
            <a:off x="1128713" y="5392404"/>
            <a:ext cx="3626697" cy="53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p>
            <a:pPr defTabSz="1044575">
              <a:spcBef>
                <a:spcPct val="50000"/>
              </a:spcBef>
            </a:pPr>
            <a:r>
              <a:rPr lang="zh-CN" altLang="en-US" sz="2800" b="1" dirty="0"/>
              <a:t>∴  顶径合格 </a:t>
            </a:r>
          </a:p>
        </p:txBody>
      </p:sp>
      <p:pic>
        <p:nvPicPr>
          <p:cNvPr id="47333" name="Picture 22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9770" y="2144264"/>
            <a:ext cx="3423134" cy="1448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336" name="Picture 23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0948" y="3824588"/>
            <a:ext cx="3002225" cy="68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338" name="Picture 23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28713" y="4844602"/>
            <a:ext cx="7496175" cy="50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339" name="Picture 23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38750" y="211138"/>
            <a:ext cx="2914650" cy="4639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1336173" y="1452266"/>
            <a:ext cx="2659702" cy="461665"/>
          </a:xfrm>
          <a:prstGeom prst="rect">
            <a:avLst/>
          </a:prstGeom>
        </p:spPr>
        <p:txBody>
          <a:bodyPr wrap="none">
            <a:spAutoFit/>
          </a:bodyPr>
          <a:lstStyle/>
          <a:p>
            <a:pPr eaLnBrk="1" hangingPunct="1">
              <a:spcBef>
                <a:spcPct val="50000"/>
              </a:spcBef>
            </a:pPr>
            <a:r>
              <a:rPr lang="zh-CN" altLang="en-US" b="1" dirty="0" smtClean="0"/>
              <a:t>见</a:t>
            </a:r>
            <a:r>
              <a:rPr lang="zh-CN" altLang="en-US" b="1" dirty="0"/>
              <a:t>顶径公差带</a:t>
            </a:r>
            <a:r>
              <a:rPr lang="zh-CN" altLang="en-US" b="1" dirty="0" smtClean="0"/>
              <a:t>图。</a:t>
            </a:r>
            <a:endParaRPr lang="zh-CN" altLang="en-US"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0964">
                                            <p:txEl>
                                              <p:pRg st="0" end="0"/>
                                            </p:txEl>
                                          </p:spTgt>
                                        </p:tgtEl>
                                        <p:attrNameLst>
                                          <p:attrName>style.visibility</p:attrName>
                                        </p:attrNameLst>
                                      </p:cBhvr>
                                      <p:to>
                                        <p:strVal val="visible"/>
                                      </p:to>
                                    </p:set>
                                    <p:animEffect transition="in" filter="wipe(left)">
                                      <p:cBhvr>
                                        <p:cTn id="7" dur="300"/>
                                        <p:tgtEl>
                                          <p:spTgt spid="4096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47339"/>
                                        </p:tgtEl>
                                        <p:attrNameLst>
                                          <p:attrName>style.visibility</p:attrName>
                                        </p:attrNameLst>
                                      </p:cBhvr>
                                      <p:to>
                                        <p:strVal val="visible"/>
                                      </p:to>
                                    </p:set>
                                    <p:anim calcmode="lin" valueType="num">
                                      <p:cBhvr additive="base">
                                        <p:cTn id="17" dur="500" fill="hold"/>
                                        <p:tgtEl>
                                          <p:spTgt spid="47339"/>
                                        </p:tgtEl>
                                        <p:attrNameLst>
                                          <p:attrName>ppt_x</p:attrName>
                                        </p:attrNameLst>
                                      </p:cBhvr>
                                      <p:tavLst>
                                        <p:tav tm="0">
                                          <p:val>
                                            <p:strVal val="1+#ppt_w/2"/>
                                          </p:val>
                                        </p:tav>
                                        <p:tav tm="100000">
                                          <p:val>
                                            <p:strVal val="#ppt_x"/>
                                          </p:val>
                                        </p:tav>
                                      </p:tavLst>
                                    </p:anim>
                                    <p:anim calcmode="lin" valueType="num">
                                      <p:cBhvr additive="base">
                                        <p:cTn id="18" dur="500" fill="hold"/>
                                        <p:tgtEl>
                                          <p:spTgt spid="47339"/>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47333"/>
                                        </p:tgtEl>
                                        <p:attrNameLst>
                                          <p:attrName>style.visibility</p:attrName>
                                        </p:attrNameLst>
                                      </p:cBhvr>
                                      <p:to>
                                        <p:strVal val="visible"/>
                                      </p:to>
                                    </p:set>
                                    <p:animEffect transition="in" filter="wipe(left)">
                                      <p:cBhvr>
                                        <p:cTn id="23" dur="500"/>
                                        <p:tgtEl>
                                          <p:spTgt spid="4733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47336"/>
                                        </p:tgtEl>
                                        <p:attrNameLst>
                                          <p:attrName>style.visibility</p:attrName>
                                        </p:attrNameLst>
                                      </p:cBhvr>
                                      <p:to>
                                        <p:strVal val="visible"/>
                                      </p:to>
                                    </p:set>
                                    <p:animEffect transition="in" filter="wipe(left)">
                                      <p:cBhvr>
                                        <p:cTn id="28" dur="500"/>
                                        <p:tgtEl>
                                          <p:spTgt spid="4733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47338"/>
                                        </p:tgtEl>
                                        <p:attrNameLst>
                                          <p:attrName>style.visibility</p:attrName>
                                        </p:attrNameLst>
                                      </p:cBhvr>
                                      <p:to>
                                        <p:strVal val="visible"/>
                                      </p:to>
                                    </p:set>
                                    <p:animEffect transition="in" filter="wipe(left)">
                                      <p:cBhvr>
                                        <p:cTn id="33" dur="500"/>
                                        <p:tgtEl>
                                          <p:spTgt spid="4733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40982"/>
                                        </p:tgtEl>
                                        <p:attrNameLst>
                                          <p:attrName>style.visibility</p:attrName>
                                        </p:attrNameLst>
                                      </p:cBhvr>
                                      <p:to>
                                        <p:strVal val="visible"/>
                                      </p:to>
                                    </p:set>
                                    <p:animEffect transition="in" filter="wipe(left)">
                                      <p:cBhvr>
                                        <p:cTn id="38" dur="300"/>
                                        <p:tgtEl>
                                          <p:spTgt spid="409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4" grpId="0" uiExpand="1" build="p" autoUpdateAnimBg="0"/>
      <p:bldP spid="40982" grpId="0" autoUpdateAnimBg="0"/>
      <p:bldP spid="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灯片编号占位符 3"/>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8468F51F-5A1A-4888-AE03-DA5CD2193206}" type="slidenum">
              <a:rPr kumimoji="0" lang="zh-CN" altLang="en-US" sz="2200" smtClean="0">
                <a:solidFill>
                  <a:srgbClr val="0000FF"/>
                </a:solidFill>
              </a:rPr>
              <a:pPr eaLnBrk="1" hangingPunct="1"/>
              <a:t>49</a:t>
            </a:fld>
            <a:endParaRPr kumimoji="0" lang="en-US" altLang="zh-CN" sz="2200" smtClean="0">
              <a:solidFill>
                <a:srgbClr val="0000FF"/>
              </a:solidFill>
            </a:endParaRPr>
          </a:p>
        </p:txBody>
      </p:sp>
      <p:sp>
        <p:nvSpPr>
          <p:cNvPr id="61444" name="Text Box 4"/>
          <p:cNvSpPr txBox="1">
            <a:spLocks noChangeArrowheads="1"/>
          </p:cNvSpPr>
          <p:nvPr/>
        </p:nvSpPr>
        <p:spPr bwMode="auto">
          <a:xfrm>
            <a:off x="1189688" y="390525"/>
            <a:ext cx="3849037"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a:t>
            </a:r>
            <a:r>
              <a:rPr lang="en-US" altLang="zh-CN" b="1" dirty="0"/>
              <a:t>5)   </a:t>
            </a:r>
            <a:r>
              <a:rPr lang="zh-CN" altLang="en-US" b="1" dirty="0"/>
              <a:t>旋合长度变化范围</a:t>
            </a:r>
          </a:p>
        </p:txBody>
      </p:sp>
      <p:sp>
        <p:nvSpPr>
          <p:cNvPr id="61445" name="Text Box 5"/>
          <p:cNvSpPr txBox="1">
            <a:spLocks noChangeArrowheads="1"/>
          </p:cNvSpPr>
          <p:nvPr/>
        </p:nvSpPr>
        <p:spPr bwMode="auto">
          <a:xfrm>
            <a:off x="1225692" y="1235075"/>
            <a:ext cx="5968365"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旋合长度变化范围为  </a:t>
            </a:r>
            <a:r>
              <a:rPr lang="zh-CN" altLang="en-US" b="1" dirty="0">
                <a:solidFill>
                  <a:srgbClr val="FF3300"/>
                </a:solidFill>
              </a:rPr>
              <a:t>8.5＜</a:t>
            </a:r>
            <a:r>
              <a:rPr lang="en-US" altLang="zh-CN" b="1" dirty="0" smtClean="0">
                <a:solidFill>
                  <a:srgbClr val="FF3300"/>
                </a:solidFill>
              </a:rPr>
              <a:t>N ≤ 25</a:t>
            </a:r>
            <a:r>
              <a:rPr lang="en-US" altLang="zh-CN" b="1" dirty="0" smtClean="0"/>
              <a:t> </a:t>
            </a:r>
            <a:endParaRPr lang="zh-CN" altLang="en-US" b="1" dirty="0"/>
          </a:p>
        </p:txBody>
      </p:sp>
      <p:sp>
        <p:nvSpPr>
          <p:cNvPr id="61446" name="Rectangle 6"/>
          <p:cNvSpPr>
            <a:spLocks noChangeArrowheads="1"/>
          </p:cNvSpPr>
          <p:nvPr/>
        </p:nvSpPr>
        <p:spPr bwMode="auto">
          <a:xfrm>
            <a:off x="1225691" y="795338"/>
            <a:ext cx="4919980"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p>
            <a:pPr defTabSz="1044575"/>
            <a:r>
              <a:rPr lang="zh-CN" altLang="en-US" b="1" dirty="0"/>
              <a:t>根据</a:t>
            </a:r>
            <a:r>
              <a:rPr lang="en-US" altLang="zh-CN" b="1" dirty="0"/>
              <a:t>M24×2</a:t>
            </a:r>
            <a:r>
              <a:rPr lang="zh-CN" altLang="en-US" b="1" dirty="0"/>
              <a:t>查表9</a:t>
            </a:r>
            <a:r>
              <a:rPr lang="zh-CN" altLang="en-US" b="1" dirty="0" smtClean="0"/>
              <a:t>.</a:t>
            </a:r>
            <a:r>
              <a:rPr lang="en-US" altLang="zh-CN" b="1" dirty="0" smtClean="0"/>
              <a:t>7</a:t>
            </a:r>
            <a:r>
              <a:rPr lang="zh-CN" altLang="en-US" b="1" dirty="0" smtClean="0"/>
              <a:t>  </a:t>
            </a:r>
            <a:r>
              <a:rPr lang="zh-CN" altLang="en-US" b="1" dirty="0"/>
              <a:t>得</a:t>
            </a:r>
          </a:p>
        </p:txBody>
      </p:sp>
      <p:pic>
        <p:nvPicPr>
          <p:cNvPr id="1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25692" y="1847640"/>
            <a:ext cx="7046912" cy="4458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Line 12"/>
          <p:cNvSpPr>
            <a:spLocks noChangeShapeType="1"/>
          </p:cNvSpPr>
          <p:nvPr/>
        </p:nvSpPr>
        <p:spPr bwMode="auto">
          <a:xfrm>
            <a:off x="1441135" y="5725388"/>
            <a:ext cx="6826565"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 name="Rectangle 13"/>
          <p:cNvSpPr>
            <a:spLocks noChangeArrowheads="1"/>
          </p:cNvSpPr>
          <p:nvPr/>
        </p:nvSpPr>
        <p:spPr bwMode="auto">
          <a:xfrm>
            <a:off x="5185092" y="5466939"/>
            <a:ext cx="1939608" cy="334650"/>
          </a:xfrm>
          <a:prstGeom prst="rect">
            <a:avLst/>
          </a:prstGeom>
          <a:noFill/>
          <a:ln w="57150">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 name="图文框 8">
            <a:hlinkClick r:id="rId3" action="ppaction://hlinksldjump"/>
          </p:cNvPr>
          <p:cNvSpPr/>
          <p:nvPr/>
        </p:nvSpPr>
        <p:spPr bwMode="auto">
          <a:xfrm>
            <a:off x="8199277" y="6173788"/>
            <a:ext cx="1317946" cy="473075"/>
          </a:xfrm>
          <a:prstGeom prst="fram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defPPr>
              <a:defRPr lang="en-US"/>
            </a:defPPr>
            <a:lvl1pPr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1pPr>
            <a:lvl2pPr marL="478865"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2pPr>
            <a:lvl3pPr marL="957730"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3pPr>
            <a:lvl4pPr marL="1436595"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4pPr>
            <a:lvl5pPr marL="1915459"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5pPr>
            <a:lvl6pPr marL="2394324" algn="l" defTabSz="957730" rtl="0" eaLnBrk="1" latinLnBrk="0" hangingPunct="1">
              <a:defRPr kumimoji="1" sz="2500" kern="1200">
                <a:solidFill>
                  <a:schemeClr val="tx1"/>
                </a:solidFill>
                <a:latin typeface="Times New Roman" pitchFamily="18" charset="0"/>
                <a:ea typeface="宋体" pitchFamily="2" charset="-122"/>
                <a:cs typeface="+mn-cs"/>
              </a:defRPr>
            </a:lvl6pPr>
            <a:lvl7pPr marL="2873189" algn="l" defTabSz="957730" rtl="0" eaLnBrk="1" latinLnBrk="0" hangingPunct="1">
              <a:defRPr kumimoji="1" sz="2500" kern="1200">
                <a:solidFill>
                  <a:schemeClr val="tx1"/>
                </a:solidFill>
                <a:latin typeface="Times New Roman" pitchFamily="18" charset="0"/>
                <a:ea typeface="宋体" pitchFamily="2" charset="-122"/>
                <a:cs typeface="+mn-cs"/>
              </a:defRPr>
            </a:lvl7pPr>
            <a:lvl8pPr marL="3352055" algn="l" defTabSz="957730" rtl="0" eaLnBrk="1" latinLnBrk="0" hangingPunct="1">
              <a:defRPr kumimoji="1" sz="2500" kern="1200">
                <a:solidFill>
                  <a:schemeClr val="tx1"/>
                </a:solidFill>
                <a:latin typeface="Times New Roman" pitchFamily="18" charset="0"/>
                <a:ea typeface="宋体" pitchFamily="2" charset="-122"/>
                <a:cs typeface="+mn-cs"/>
              </a:defRPr>
            </a:lvl8pPr>
            <a:lvl9pPr marL="3830920" algn="l" defTabSz="957730" rtl="0" eaLnBrk="1" latinLnBrk="0" hangingPunct="1">
              <a:defRPr kumimoji="1" sz="2500" kern="1200">
                <a:solidFill>
                  <a:schemeClr val="tx1"/>
                </a:solidFill>
                <a:latin typeface="Times New Roman" pitchFamily="18" charset="0"/>
                <a:ea typeface="宋体" pitchFamily="2" charset="-122"/>
                <a:cs typeface="+mn-cs"/>
              </a:defRPr>
            </a:lvl9p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1800" b="1" i="0" u="none" strike="noStrike" cap="none" normalizeH="0" baseline="0" dirty="0" smtClean="0">
                <a:ln>
                  <a:noFill/>
                </a:ln>
                <a:solidFill>
                  <a:schemeClr val="tx1"/>
                </a:solidFill>
                <a:effectLst/>
                <a:latin typeface="方正舒体" pitchFamily="2" charset="-122"/>
                <a:ea typeface="方正舒体" pitchFamily="2" charset="-122"/>
              </a:rPr>
              <a:t>返回目录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1444">
                                            <p:txEl>
                                              <p:pRg st="0" end="0"/>
                                            </p:txEl>
                                          </p:spTgt>
                                        </p:tgtEl>
                                        <p:attrNameLst>
                                          <p:attrName>style.visibility</p:attrName>
                                        </p:attrNameLst>
                                      </p:cBhvr>
                                      <p:to>
                                        <p:strVal val="visible"/>
                                      </p:to>
                                    </p:set>
                                    <p:animEffect transition="in" filter="wipe(left)">
                                      <p:cBhvr>
                                        <p:cTn id="7" dur="300"/>
                                        <p:tgtEl>
                                          <p:spTgt spid="6144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1446"/>
                                        </p:tgtEl>
                                        <p:attrNameLst>
                                          <p:attrName>style.visibility</p:attrName>
                                        </p:attrNameLst>
                                      </p:cBhvr>
                                      <p:to>
                                        <p:strVal val="visible"/>
                                      </p:to>
                                    </p:set>
                                    <p:animEffect transition="in" filter="wipe(left)">
                                      <p:cBhvr>
                                        <p:cTn id="12" dur="300"/>
                                        <p:tgtEl>
                                          <p:spTgt spid="6144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7" presetClass="entr" presetSubtype="1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strVal val="#ppt_h"/>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16" presetClass="entr" presetSubtype="42" fill="hold" grpId="0" nodeType="click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barn(outHorizontal)">
                                      <p:cBhvr>
                                        <p:cTn id="29" dur="500"/>
                                        <p:tgtEl>
                                          <p:spTgt spid="16"/>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iterate type="wd">
                                    <p:tmPct val="100000"/>
                                  </p:iterate>
                                  <p:childTnLst>
                                    <p:set>
                                      <p:cBhvr>
                                        <p:cTn id="33" dur="1" fill="hold">
                                          <p:stCondLst>
                                            <p:cond delay="0"/>
                                          </p:stCondLst>
                                        </p:cTn>
                                        <p:tgtEl>
                                          <p:spTgt spid="61445"/>
                                        </p:tgtEl>
                                        <p:attrNameLst>
                                          <p:attrName>style.visibility</p:attrName>
                                        </p:attrNameLst>
                                      </p:cBhvr>
                                      <p:to>
                                        <p:strVal val="visible"/>
                                      </p:to>
                                    </p:set>
                                    <p:animEffect transition="in" filter="wipe(left)">
                                      <p:cBhvr>
                                        <p:cTn id="34" dur="300"/>
                                        <p:tgtEl>
                                          <p:spTgt spid="614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4" grpId="0" build="p" autoUpdateAnimBg="0"/>
      <p:bldP spid="61445" grpId="0" autoUpdateAnimBg="0"/>
      <p:bldP spid="61446" grpId="0" autoUpdateAnimBg="0"/>
      <p:bldP spid="15" grpId="0" animBg="1"/>
      <p:bldP spid="1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灯片编号占位符 1"/>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C6787F43-37A8-4174-9BBC-7054D7CB6C72}" type="slidenum">
              <a:rPr kumimoji="0" lang="zh-CN" altLang="en-US" sz="2200" smtClean="0">
                <a:solidFill>
                  <a:srgbClr val="0000FF"/>
                </a:solidFill>
              </a:rPr>
              <a:pPr eaLnBrk="1" hangingPunct="1"/>
              <a:t>5</a:t>
            </a:fld>
            <a:endParaRPr kumimoji="0" lang="en-US" altLang="zh-CN" sz="2200" smtClean="0">
              <a:solidFill>
                <a:srgbClr val="0000FF"/>
              </a:solidFill>
            </a:endParaRPr>
          </a:p>
        </p:txBody>
      </p:sp>
      <p:sp>
        <p:nvSpPr>
          <p:cNvPr id="3" name="Text Box 46"/>
          <p:cNvSpPr txBox="1">
            <a:spLocks noChangeArrowheads="1"/>
          </p:cNvSpPr>
          <p:nvPr/>
        </p:nvSpPr>
        <p:spPr bwMode="auto">
          <a:xfrm>
            <a:off x="901984" y="1641962"/>
            <a:ext cx="524330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b="1" dirty="0"/>
              <a:t> 1. 普通螺纹牙型</a:t>
            </a:r>
            <a:endParaRPr lang="en-US" altLang="zh-CN" b="1" dirty="0"/>
          </a:p>
        </p:txBody>
      </p:sp>
      <p:sp>
        <p:nvSpPr>
          <p:cNvPr id="4" name="Text Box 48"/>
          <p:cNvSpPr txBox="1">
            <a:spLocks noChangeArrowheads="1"/>
          </p:cNvSpPr>
          <p:nvPr/>
        </p:nvSpPr>
        <p:spPr bwMode="auto">
          <a:xfrm>
            <a:off x="1016425" y="457200"/>
            <a:ext cx="5712637"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9.1.2 普通螺纹的牙型和主要几何参数</a:t>
            </a:r>
            <a:r>
              <a:rPr lang="zh-CN" altLang="en-US" dirty="0"/>
              <a:t> </a:t>
            </a:r>
          </a:p>
        </p:txBody>
      </p:sp>
      <p:sp>
        <p:nvSpPr>
          <p:cNvPr id="6149" name="矩形 4"/>
          <p:cNvSpPr>
            <a:spLocks noChangeArrowheads="1"/>
          </p:cNvSpPr>
          <p:nvPr/>
        </p:nvSpPr>
        <p:spPr bwMode="auto">
          <a:xfrm>
            <a:off x="385306" y="2568351"/>
            <a:ext cx="3910105"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50000"/>
              </a:spcBef>
            </a:pPr>
            <a:r>
              <a:rPr lang="zh-CN" altLang="en-US" b="1" dirty="0"/>
              <a:t>        普通螺纹的基本牙型是指</a:t>
            </a:r>
            <a:r>
              <a:rPr lang="zh-CN" altLang="en-US" b="1" dirty="0" smtClean="0"/>
              <a:t>螺纹轴线</a:t>
            </a:r>
            <a:r>
              <a:rPr lang="zh-CN" altLang="en-US" b="1" dirty="0"/>
              <a:t>平面内，由理论尺寸、角度和</a:t>
            </a:r>
            <a:r>
              <a:rPr lang="zh-CN" altLang="en-US" b="1" dirty="0" smtClean="0"/>
              <a:t>削平高度</a:t>
            </a:r>
            <a:r>
              <a:rPr lang="zh-CN" altLang="en-US" b="1" dirty="0"/>
              <a:t>所形成内、外螺纹共有的理论</a:t>
            </a:r>
            <a:r>
              <a:rPr lang="zh-CN" altLang="en-US" b="1" dirty="0" smtClean="0"/>
              <a:t>牙型</a:t>
            </a:r>
            <a:r>
              <a:rPr lang="zh-CN" altLang="en-US" b="1" dirty="0"/>
              <a:t>，如图</a:t>
            </a:r>
            <a:r>
              <a:rPr lang="en-US" altLang="zh-CN" b="1" dirty="0" smtClean="0"/>
              <a:t>9.1(</a:t>
            </a:r>
            <a:r>
              <a:rPr lang="zh-CN" altLang="en-US" b="1" dirty="0" smtClean="0"/>
              <a:t>见</a:t>
            </a:r>
            <a:r>
              <a:rPr lang="zh-CN" altLang="en-US" b="1" dirty="0" smtClean="0">
                <a:solidFill>
                  <a:srgbClr val="FF0000"/>
                </a:solidFill>
              </a:rPr>
              <a:t>红色</a:t>
            </a:r>
            <a:r>
              <a:rPr lang="en-US" altLang="zh-CN" b="1" dirty="0" smtClean="0"/>
              <a:t>)</a:t>
            </a:r>
            <a:r>
              <a:rPr lang="zh-CN" altLang="en-US" b="1" dirty="0" smtClean="0"/>
              <a:t>所</a:t>
            </a:r>
            <a:r>
              <a:rPr lang="zh-CN" altLang="en-US" b="1" dirty="0"/>
              <a:t>示。</a:t>
            </a:r>
          </a:p>
        </p:txBody>
      </p:sp>
      <p:sp>
        <p:nvSpPr>
          <p:cNvPr id="6" name="Text Box 46"/>
          <p:cNvSpPr txBox="1">
            <a:spLocks noChangeArrowheads="1"/>
          </p:cNvSpPr>
          <p:nvPr/>
        </p:nvSpPr>
        <p:spPr bwMode="auto">
          <a:xfrm>
            <a:off x="413881" y="807179"/>
            <a:ext cx="8306696" cy="844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        普通螺纹的几何参数由螺纹轴线平面内基本牙型决定的，它是确定螺纹设计牙型</a:t>
            </a:r>
            <a:r>
              <a:rPr lang="zh-CN" altLang="en-US" b="1" dirty="0" smtClean="0"/>
              <a:t>的基础。。</a:t>
            </a:r>
            <a:endParaRPr lang="en-US" altLang="zh-CN" b="1" dirty="0"/>
          </a:p>
        </p:txBody>
      </p:sp>
      <p:sp>
        <p:nvSpPr>
          <p:cNvPr id="6152" name="矩形 26"/>
          <p:cNvSpPr>
            <a:spLocks noChangeArrowheads="1"/>
          </p:cNvSpPr>
          <p:nvPr/>
        </p:nvSpPr>
        <p:spPr bwMode="auto">
          <a:xfrm>
            <a:off x="955641" y="2075840"/>
            <a:ext cx="2823210"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spcBef>
                <a:spcPct val="50000"/>
              </a:spcBef>
            </a:pPr>
            <a:r>
              <a:rPr lang="en-US" altLang="zh-CN" b="1" dirty="0"/>
              <a:t>(1)  </a:t>
            </a:r>
            <a:r>
              <a:rPr lang="zh-CN" altLang="en-US" b="1" dirty="0"/>
              <a:t>基本牙型</a:t>
            </a:r>
            <a:endParaRPr lang="en-US" altLang="zh-CN" b="1" dirty="0"/>
          </a:p>
        </p:txBody>
      </p:sp>
      <p:sp>
        <p:nvSpPr>
          <p:cNvPr id="6153" name="矩形 28"/>
          <p:cNvSpPr>
            <a:spLocks noChangeArrowheads="1"/>
          </p:cNvSpPr>
          <p:nvPr/>
        </p:nvSpPr>
        <p:spPr bwMode="auto">
          <a:xfrm>
            <a:off x="973271" y="4475162"/>
            <a:ext cx="2823210"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spcBef>
                <a:spcPct val="50000"/>
              </a:spcBef>
            </a:pPr>
            <a:r>
              <a:rPr lang="en-US" altLang="zh-CN" b="1" dirty="0"/>
              <a:t>(2)  </a:t>
            </a:r>
            <a:r>
              <a:rPr lang="zh-CN" altLang="en-US" b="1" dirty="0"/>
              <a:t>原始三角形</a:t>
            </a:r>
            <a:endParaRPr lang="en-US" altLang="zh-CN" b="1" dirty="0"/>
          </a:p>
        </p:txBody>
      </p:sp>
      <p:sp>
        <p:nvSpPr>
          <p:cNvPr id="6154" name="矩形 29"/>
          <p:cNvSpPr>
            <a:spLocks noChangeArrowheads="1"/>
          </p:cNvSpPr>
          <p:nvPr/>
        </p:nvSpPr>
        <p:spPr bwMode="auto">
          <a:xfrm>
            <a:off x="365152" y="4986337"/>
            <a:ext cx="848732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50000"/>
              </a:spcBef>
            </a:pPr>
            <a:r>
              <a:rPr lang="en-US" altLang="zh-CN" b="1" dirty="0"/>
              <a:t>         </a:t>
            </a:r>
            <a:r>
              <a:rPr lang="zh-CN" altLang="en-US" b="1" dirty="0"/>
              <a:t>原始三角形是指由延长基本牙型的牙侧获得的三个连接点所形成的三角形，如图</a:t>
            </a:r>
            <a:r>
              <a:rPr lang="en-US" altLang="zh-CN" b="1" dirty="0"/>
              <a:t>9.1</a:t>
            </a:r>
            <a:r>
              <a:rPr lang="zh-CN" altLang="en-US" b="1" dirty="0"/>
              <a:t>中 ∆ </a:t>
            </a:r>
            <a:r>
              <a:rPr lang="en-US" altLang="zh-CN" b="1" i="1" dirty="0"/>
              <a:t>ABC </a:t>
            </a:r>
            <a:r>
              <a:rPr lang="zh-CN" altLang="en-US" b="1" dirty="0"/>
              <a:t>。</a:t>
            </a:r>
            <a:endParaRPr lang="en-US" altLang="zh-CN" sz="3200" b="1" dirty="0"/>
          </a:p>
        </p:txBody>
      </p:sp>
      <p:pic>
        <p:nvPicPr>
          <p:cNvPr id="5939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00550" y="1583168"/>
            <a:ext cx="4981575" cy="3038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椭圆 20"/>
          <p:cNvSpPr/>
          <p:nvPr/>
        </p:nvSpPr>
        <p:spPr bwMode="auto">
          <a:xfrm>
            <a:off x="6409974" y="3556896"/>
            <a:ext cx="523875" cy="353901"/>
          </a:xfrm>
          <a:prstGeom prst="ellipse">
            <a:avLst/>
          </a:prstGeom>
          <a:noFill/>
          <a:ln w="38100" cap="flat" cmpd="sng" algn="ctr">
            <a:solidFill>
              <a:schemeClr val="accent5">
                <a:lumMod val="5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CN" altLang="en-US" sz="2400" b="0" i="0" u="none" strike="noStrike" cap="none" normalizeH="0" baseline="0" smtClean="0">
              <a:ln>
                <a:noFill/>
              </a:ln>
              <a:solidFill>
                <a:schemeClr val="tx1"/>
              </a:solidFill>
              <a:effectLst/>
              <a:latin typeface="Times New Roman" pitchFamily="18" charset="0"/>
              <a:ea typeface="宋体" pitchFamily="2" charset="-122"/>
            </a:endParaRPr>
          </a:p>
        </p:txBody>
      </p:sp>
      <p:sp>
        <p:nvSpPr>
          <p:cNvPr id="46" name="椭圆 45"/>
          <p:cNvSpPr/>
          <p:nvPr/>
        </p:nvSpPr>
        <p:spPr bwMode="auto">
          <a:xfrm>
            <a:off x="5535684" y="1837336"/>
            <a:ext cx="523875" cy="353901"/>
          </a:xfrm>
          <a:prstGeom prst="ellipse">
            <a:avLst/>
          </a:prstGeom>
          <a:noFill/>
          <a:ln w="38100" cap="flat" cmpd="sng" algn="ctr">
            <a:solidFill>
              <a:schemeClr val="accent5">
                <a:lumMod val="5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CN" altLang="en-US" sz="2400" b="0" i="0" u="none" strike="noStrike" cap="none" normalizeH="0" baseline="0" smtClean="0">
              <a:ln>
                <a:noFill/>
              </a:ln>
              <a:solidFill>
                <a:schemeClr val="tx1"/>
              </a:solidFill>
              <a:effectLst/>
              <a:latin typeface="Times New Roman" pitchFamily="18" charset="0"/>
              <a:ea typeface="宋体" pitchFamily="2" charset="-122"/>
            </a:endParaRPr>
          </a:p>
        </p:txBody>
      </p:sp>
      <p:sp>
        <p:nvSpPr>
          <p:cNvPr id="47" name="椭圆 46"/>
          <p:cNvSpPr/>
          <p:nvPr/>
        </p:nvSpPr>
        <p:spPr bwMode="auto">
          <a:xfrm>
            <a:off x="4538662" y="3556897"/>
            <a:ext cx="523875" cy="353901"/>
          </a:xfrm>
          <a:prstGeom prst="ellipse">
            <a:avLst/>
          </a:prstGeom>
          <a:noFill/>
          <a:ln w="38100" cap="flat" cmpd="sng" algn="ctr">
            <a:solidFill>
              <a:schemeClr val="accent5">
                <a:lumMod val="5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CN" altLang="en-US" sz="2400" b="0" i="0" u="none" strike="noStrike" cap="none" normalizeH="0" baseline="0" smtClean="0">
              <a:ln>
                <a:noFill/>
              </a:ln>
              <a:solidFill>
                <a:schemeClr val="tx1"/>
              </a:solidFill>
              <a:effectLst/>
              <a:latin typeface="Times New Roman" pitchFamily="18" charset="0"/>
              <a:ea typeface="宋体" pitchFamily="2" charset="-122"/>
            </a:endParaRPr>
          </a:p>
        </p:txBody>
      </p:sp>
      <p:cxnSp>
        <p:nvCxnSpPr>
          <p:cNvPr id="5" name="直接连接符 4"/>
          <p:cNvCxnSpPr/>
          <p:nvPr/>
        </p:nvCxnSpPr>
        <p:spPr bwMode="auto">
          <a:xfrm flipV="1">
            <a:off x="4800599" y="3733846"/>
            <a:ext cx="2009776" cy="1"/>
          </a:xfrm>
          <a:prstGeom prst="line">
            <a:avLst/>
          </a:prstGeom>
          <a:solidFill>
            <a:schemeClr val="accent1"/>
          </a:solidFill>
          <a:ln w="38100" cap="flat" cmpd="sng" algn="ctr">
            <a:solidFill>
              <a:schemeClr val="accent1">
                <a:lumMod val="7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300"/>
                                        <p:tgtEl>
                                          <p:spTgt spid="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
                                            <p:txEl>
                                              <p:pRg st="0" end="0"/>
                                            </p:txEl>
                                          </p:spTgt>
                                        </p:tgtEl>
                                        <p:attrNameLst>
                                          <p:attrName>style.visibility</p:attrName>
                                        </p:attrNameLst>
                                      </p:cBhvr>
                                      <p:to>
                                        <p:strVal val="visible"/>
                                      </p:to>
                                    </p:set>
                                    <p:animEffect transition="in" filter="wipe(left)">
                                      <p:cBhvr>
                                        <p:cTn id="12" dur="3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ipe(left)">
                                      <p:cBhvr>
                                        <p:cTn id="17" dur="3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152"/>
                                        </p:tgtEl>
                                        <p:attrNameLst>
                                          <p:attrName>style.visibility</p:attrName>
                                        </p:attrNameLst>
                                      </p:cBhvr>
                                      <p:to>
                                        <p:strVal val="visible"/>
                                      </p:to>
                                    </p:set>
                                    <p:animEffect transition="in" filter="wipe(left)">
                                      <p:cBhvr>
                                        <p:cTn id="22" dur="500"/>
                                        <p:tgtEl>
                                          <p:spTgt spid="615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6149"/>
                                        </p:tgtEl>
                                        <p:attrNameLst>
                                          <p:attrName>style.visibility</p:attrName>
                                        </p:attrNameLst>
                                      </p:cBhvr>
                                      <p:to>
                                        <p:strVal val="visible"/>
                                      </p:to>
                                    </p:set>
                                    <p:animEffect transition="in" filter="wipe(up)">
                                      <p:cBhvr>
                                        <p:cTn id="27" dur="500"/>
                                        <p:tgtEl>
                                          <p:spTgt spid="6149"/>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2" fill="hold" nodeType="clickEffect">
                                  <p:stCondLst>
                                    <p:cond delay="0"/>
                                  </p:stCondLst>
                                  <p:childTnLst>
                                    <p:set>
                                      <p:cBhvr>
                                        <p:cTn id="31" dur="1" fill="hold">
                                          <p:stCondLst>
                                            <p:cond delay="0"/>
                                          </p:stCondLst>
                                        </p:cTn>
                                        <p:tgtEl>
                                          <p:spTgt spid="59396"/>
                                        </p:tgtEl>
                                        <p:attrNameLst>
                                          <p:attrName>style.visibility</p:attrName>
                                        </p:attrNameLst>
                                      </p:cBhvr>
                                      <p:to>
                                        <p:strVal val="visible"/>
                                      </p:to>
                                    </p:set>
                                    <p:anim calcmode="lin" valueType="num">
                                      <p:cBhvr additive="base">
                                        <p:cTn id="32" dur="500" fill="hold"/>
                                        <p:tgtEl>
                                          <p:spTgt spid="59396"/>
                                        </p:tgtEl>
                                        <p:attrNameLst>
                                          <p:attrName>ppt_x</p:attrName>
                                        </p:attrNameLst>
                                      </p:cBhvr>
                                      <p:tavLst>
                                        <p:tav tm="0">
                                          <p:val>
                                            <p:strVal val="1+#ppt_w/2"/>
                                          </p:val>
                                        </p:tav>
                                        <p:tav tm="100000">
                                          <p:val>
                                            <p:strVal val="#ppt_x"/>
                                          </p:val>
                                        </p:tav>
                                      </p:tavLst>
                                    </p:anim>
                                    <p:anim calcmode="lin" valueType="num">
                                      <p:cBhvr additive="base">
                                        <p:cTn id="33" dur="500" fill="hold"/>
                                        <p:tgtEl>
                                          <p:spTgt spid="59396"/>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6153"/>
                                        </p:tgtEl>
                                        <p:attrNameLst>
                                          <p:attrName>style.visibility</p:attrName>
                                        </p:attrNameLst>
                                      </p:cBhvr>
                                      <p:to>
                                        <p:strVal val="visible"/>
                                      </p:to>
                                    </p:set>
                                    <p:animEffect transition="in" filter="wipe(left)">
                                      <p:cBhvr>
                                        <p:cTn id="38" dur="500"/>
                                        <p:tgtEl>
                                          <p:spTgt spid="6153"/>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6154"/>
                                        </p:tgtEl>
                                        <p:attrNameLst>
                                          <p:attrName>style.visibility</p:attrName>
                                        </p:attrNameLst>
                                      </p:cBhvr>
                                      <p:to>
                                        <p:strVal val="visible"/>
                                      </p:to>
                                    </p:set>
                                    <p:animEffect transition="in" filter="wipe(left)">
                                      <p:cBhvr>
                                        <p:cTn id="43" dur="500"/>
                                        <p:tgtEl>
                                          <p:spTgt spid="6154"/>
                                        </p:tgtEl>
                                      </p:cBhvr>
                                    </p:animEffect>
                                  </p:childTnLst>
                                </p:cTn>
                              </p:par>
                            </p:childTnLst>
                          </p:cTn>
                        </p:par>
                      </p:childTnLst>
                    </p:cTn>
                  </p:par>
                  <p:par>
                    <p:cTn id="44" fill="hold">
                      <p:stCondLst>
                        <p:cond delay="indefinite"/>
                      </p:stCondLst>
                      <p:childTnLst>
                        <p:par>
                          <p:cTn id="45" fill="hold">
                            <p:stCondLst>
                              <p:cond delay="0"/>
                            </p:stCondLst>
                            <p:childTnLst>
                              <p:par>
                                <p:cTn id="46" presetID="31" presetClass="entr" presetSubtype="0" fill="hold" grpId="0" nodeType="clickEffect">
                                  <p:stCondLst>
                                    <p:cond delay="0"/>
                                  </p:stCondLst>
                                  <p:childTnLst>
                                    <p:set>
                                      <p:cBhvr>
                                        <p:cTn id="47" dur="1" fill="hold">
                                          <p:stCondLst>
                                            <p:cond delay="0"/>
                                          </p:stCondLst>
                                        </p:cTn>
                                        <p:tgtEl>
                                          <p:spTgt spid="46"/>
                                        </p:tgtEl>
                                        <p:attrNameLst>
                                          <p:attrName>style.visibility</p:attrName>
                                        </p:attrNameLst>
                                      </p:cBhvr>
                                      <p:to>
                                        <p:strVal val="visible"/>
                                      </p:to>
                                    </p:set>
                                    <p:anim calcmode="lin" valueType="num">
                                      <p:cBhvr>
                                        <p:cTn id="48" dur="1000" fill="hold"/>
                                        <p:tgtEl>
                                          <p:spTgt spid="46"/>
                                        </p:tgtEl>
                                        <p:attrNameLst>
                                          <p:attrName>ppt_w</p:attrName>
                                        </p:attrNameLst>
                                      </p:cBhvr>
                                      <p:tavLst>
                                        <p:tav tm="0">
                                          <p:val>
                                            <p:fltVal val="0"/>
                                          </p:val>
                                        </p:tav>
                                        <p:tav tm="100000">
                                          <p:val>
                                            <p:strVal val="#ppt_w"/>
                                          </p:val>
                                        </p:tav>
                                      </p:tavLst>
                                    </p:anim>
                                    <p:anim calcmode="lin" valueType="num">
                                      <p:cBhvr>
                                        <p:cTn id="49" dur="1000" fill="hold"/>
                                        <p:tgtEl>
                                          <p:spTgt spid="46"/>
                                        </p:tgtEl>
                                        <p:attrNameLst>
                                          <p:attrName>ppt_h</p:attrName>
                                        </p:attrNameLst>
                                      </p:cBhvr>
                                      <p:tavLst>
                                        <p:tav tm="0">
                                          <p:val>
                                            <p:fltVal val="0"/>
                                          </p:val>
                                        </p:tav>
                                        <p:tav tm="100000">
                                          <p:val>
                                            <p:strVal val="#ppt_h"/>
                                          </p:val>
                                        </p:tav>
                                      </p:tavLst>
                                    </p:anim>
                                    <p:anim calcmode="lin" valueType="num">
                                      <p:cBhvr>
                                        <p:cTn id="50" dur="1000" fill="hold"/>
                                        <p:tgtEl>
                                          <p:spTgt spid="46"/>
                                        </p:tgtEl>
                                        <p:attrNameLst>
                                          <p:attrName>style.rotation</p:attrName>
                                        </p:attrNameLst>
                                      </p:cBhvr>
                                      <p:tavLst>
                                        <p:tav tm="0">
                                          <p:val>
                                            <p:fltVal val="90"/>
                                          </p:val>
                                        </p:tav>
                                        <p:tav tm="100000">
                                          <p:val>
                                            <p:fltVal val="0"/>
                                          </p:val>
                                        </p:tav>
                                      </p:tavLst>
                                    </p:anim>
                                    <p:animEffect transition="in" filter="fade">
                                      <p:cBhvr>
                                        <p:cTn id="51" dur="1000"/>
                                        <p:tgtEl>
                                          <p:spTgt spid="46"/>
                                        </p:tgtEl>
                                      </p:cBhvr>
                                    </p:animEffect>
                                  </p:childTnLst>
                                </p:cTn>
                              </p:par>
                            </p:childTnLst>
                          </p:cTn>
                        </p:par>
                      </p:childTnLst>
                    </p:cTn>
                  </p:par>
                  <p:par>
                    <p:cTn id="52" fill="hold">
                      <p:stCondLst>
                        <p:cond delay="indefinite"/>
                      </p:stCondLst>
                      <p:childTnLst>
                        <p:par>
                          <p:cTn id="53" fill="hold">
                            <p:stCondLst>
                              <p:cond delay="0"/>
                            </p:stCondLst>
                            <p:childTnLst>
                              <p:par>
                                <p:cTn id="54" presetID="31" presetClass="entr" presetSubtype="0" fill="hold" grpId="0" nodeType="clickEffect">
                                  <p:stCondLst>
                                    <p:cond delay="0"/>
                                  </p:stCondLst>
                                  <p:childTnLst>
                                    <p:set>
                                      <p:cBhvr>
                                        <p:cTn id="55" dur="1" fill="hold">
                                          <p:stCondLst>
                                            <p:cond delay="0"/>
                                          </p:stCondLst>
                                        </p:cTn>
                                        <p:tgtEl>
                                          <p:spTgt spid="47"/>
                                        </p:tgtEl>
                                        <p:attrNameLst>
                                          <p:attrName>style.visibility</p:attrName>
                                        </p:attrNameLst>
                                      </p:cBhvr>
                                      <p:to>
                                        <p:strVal val="visible"/>
                                      </p:to>
                                    </p:set>
                                    <p:anim calcmode="lin" valueType="num">
                                      <p:cBhvr>
                                        <p:cTn id="56" dur="1000" fill="hold"/>
                                        <p:tgtEl>
                                          <p:spTgt spid="47"/>
                                        </p:tgtEl>
                                        <p:attrNameLst>
                                          <p:attrName>ppt_w</p:attrName>
                                        </p:attrNameLst>
                                      </p:cBhvr>
                                      <p:tavLst>
                                        <p:tav tm="0">
                                          <p:val>
                                            <p:fltVal val="0"/>
                                          </p:val>
                                        </p:tav>
                                        <p:tav tm="100000">
                                          <p:val>
                                            <p:strVal val="#ppt_w"/>
                                          </p:val>
                                        </p:tav>
                                      </p:tavLst>
                                    </p:anim>
                                    <p:anim calcmode="lin" valueType="num">
                                      <p:cBhvr>
                                        <p:cTn id="57" dur="1000" fill="hold"/>
                                        <p:tgtEl>
                                          <p:spTgt spid="47"/>
                                        </p:tgtEl>
                                        <p:attrNameLst>
                                          <p:attrName>ppt_h</p:attrName>
                                        </p:attrNameLst>
                                      </p:cBhvr>
                                      <p:tavLst>
                                        <p:tav tm="0">
                                          <p:val>
                                            <p:fltVal val="0"/>
                                          </p:val>
                                        </p:tav>
                                        <p:tav tm="100000">
                                          <p:val>
                                            <p:strVal val="#ppt_h"/>
                                          </p:val>
                                        </p:tav>
                                      </p:tavLst>
                                    </p:anim>
                                    <p:anim calcmode="lin" valueType="num">
                                      <p:cBhvr>
                                        <p:cTn id="58" dur="1000" fill="hold"/>
                                        <p:tgtEl>
                                          <p:spTgt spid="47"/>
                                        </p:tgtEl>
                                        <p:attrNameLst>
                                          <p:attrName>style.rotation</p:attrName>
                                        </p:attrNameLst>
                                      </p:cBhvr>
                                      <p:tavLst>
                                        <p:tav tm="0">
                                          <p:val>
                                            <p:fltVal val="90"/>
                                          </p:val>
                                        </p:tav>
                                        <p:tav tm="100000">
                                          <p:val>
                                            <p:fltVal val="0"/>
                                          </p:val>
                                        </p:tav>
                                      </p:tavLst>
                                    </p:anim>
                                    <p:animEffect transition="in" filter="fade">
                                      <p:cBhvr>
                                        <p:cTn id="59" dur="1000"/>
                                        <p:tgtEl>
                                          <p:spTgt spid="47"/>
                                        </p:tgtEl>
                                      </p:cBhvr>
                                    </p:animEffect>
                                  </p:childTnLst>
                                </p:cTn>
                              </p:par>
                            </p:childTnLst>
                          </p:cTn>
                        </p:par>
                      </p:childTnLst>
                    </p:cTn>
                  </p:par>
                  <p:par>
                    <p:cTn id="60" fill="hold">
                      <p:stCondLst>
                        <p:cond delay="indefinite"/>
                      </p:stCondLst>
                      <p:childTnLst>
                        <p:par>
                          <p:cTn id="61" fill="hold">
                            <p:stCondLst>
                              <p:cond delay="0"/>
                            </p:stCondLst>
                            <p:childTnLst>
                              <p:par>
                                <p:cTn id="62" presetID="31" presetClass="entr" presetSubtype="0" fill="hold" grpId="0" nodeType="clickEffect">
                                  <p:stCondLst>
                                    <p:cond delay="0"/>
                                  </p:stCondLst>
                                  <p:childTnLst>
                                    <p:set>
                                      <p:cBhvr>
                                        <p:cTn id="63" dur="1" fill="hold">
                                          <p:stCondLst>
                                            <p:cond delay="0"/>
                                          </p:stCondLst>
                                        </p:cTn>
                                        <p:tgtEl>
                                          <p:spTgt spid="21"/>
                                        </p:tgtEl>
                                        <p:attrNameLst>
                                          <p:attrName>style.visibility</p:attrName>
                                        </p:attrNameLst>
                                      </p:cBhvr>
                                      <p:to>
                                        <p:strVal val="visible"/>
                                      </p:to>
                                    </p:set>
                                    <p:anim calcmode="lin" valueType="num">
                                      <p:cBhvr>
                                        <p:cTn id="64" dur="1000" fill="hold"/>
                                        <p:tgtEl>
                                          <p:spTgt spid="21"/>
                                        </p:tgtEl>
                                        <p:attrNameLst>
                                          <p:attrName>ppt_w</p:attrName>
                                        </p:attrNameLst>
                                      </p:cBhvr>
                                      <p:tavLst>
                                        <p:tav tm="0">
                                          <p:val>
                                            <p:fltVal val="0"/>
                                          </p:val>
                                        </p:tav>
                                        <p:tav tm="100000">
                                          <p:val>
                                            <p:strVal val="#ppt_w"/>
                                          </p:val>
                                        </p:tav>
                                      </p:tavLst>
                                    </p:anim>
                                    <p:anim calcmode="lin" valueType="num">
                                      <p:cBhvr>
                                        <p:cTn id="65" dur="1000" fill="hold"/>
                                        <p:tgtEl>
                                          <p:spTgt spid="21"/>
                                        </p:tgtEl>
                                        <p:attrNameLst>
                                          <p:attrName>ppt_h</p:attrName>
                                        </p:attrNameLst>
                                      </p:cBhvr>
                                      <p:tavLst>
                                        <p:tav tm="0">
                                          <p:val>
                                            <p:fltVal val="0"/>
                                          </p:val>
                                        </p:tav>
                                        <p:tav tm="100000">
                                          <p:val>
                                            <p:strVal val="#ppt_h"/>
                                          </p:val>
                                        </p:tav>
                                      </p:tavLst>
                                    </p:anim>
                                    <p:anim calcmode="lin" valueType="num">
                                      <p:cBhvr>
                                        <p:cTn id="66" dur="1000" fill="hold"/>
                                        <p:tgtEl>
                                          <p:spTgt spid="21"/>
                                        </p:tgtEl>
                                        <p:attrNameLst>
                                          <p:attrName>style.rotation</p:attrName>
                                        </p:attrNameLst>
                                      </p:cBhvr>
                                      <p:tavLst>
                                        <p:tav tm="0">
                                          <p:val>
                                            <p:fltVal val="90"/>
                                          </p:val>
                                        </p:tav>
                                        <p:tav tm="100000">
                                          <p:val>
                                            <p:fltVal val="0"/>
                                          </p:val>
                                        </p:tav>
                                      </p:tavLst>
                                    </p:anim>
                                    <p:animEffect transition="in" filter="fade">
                                      <p:cBhvr>
                                        <p:cTn id="67" dur="1000"/>
                                        <p:tgtEl>
                                          <p:spTgt spid="21"/>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5"/>
                                        </p:tgtEl>
                                        <p:attrNameLst>
                                          <p:attrName>style.visibility</p:attrName>
                                        </p:attrNameLst>
                                      </p:cBhvr>
                                      <p:to>
                                        <p:strVal val="visible"/>
                                      </p:to>
                                    </p:set>
                                    <p:animEffect transition="in" filter="wipe(left)">
                                      <p:cBhvr>
                                        <p:cTn id="7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utoUpdateAnimBg="0"/>
      <p:bldP spid="4" grpId="0" build="p" autoUpdateAnimBg="0"/>
      <p:bldP spid="6149" grpId="0"/>
      <p:bldP spid="6" grpId="0" build="p" autoUpdateAnimBg="0"/>
      <p:bldP spid="6152" grpId="0"/>
      <p:bldP spid="6153" grpId="0"/>
      <p:bldP spid="6154" grpId="0"/>
      <p:bldP spid="21" grpId="0" animBg="1"/>
      <p:bldP spid="46" grpId="0" animBg="1"/>
      <p:bldP spid="47"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灯片编号占位符 5"/>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47EA1051-D63C-4DAB-94BD-3AEF5F3E73CB}" type="slidenum">
              <a:rPr kumimoji="0" lang="zh-CN" altLang="en-US" sz="2200" smtClean="0">
                <a:solidFill>
                  <a:srgbClr val="0000FF"/>
                </a:solidFill>
              </a:rPr>
              <a:pPr eaLnBrk="1" hangingPunct="1"/>
              <a:t>50</a:t>
            </a:fld>
            <a:endParaRPr kumimoji="0" lang="en-US" altLang="zh-CN" sz="2200" dirty="0" smtClean="0">
              <a:solidFill>
                <a:srgbClr val="0000FF"/>
              </a:solidFill>
            </a:endParaRPr>
          </a:p>
        </p:txBody>
      </p:sp>
      <p:sp>
        <p:nvSpPr>
          <p:cNvPr id="107524" name="Text Box 4"/>
          <p:cNvSpPr txBox="1">
            <a:spLocks noChangeArrowheads="1"/>
          </p:cNvSpPr>
          <p:nvPr/>
        </p:nvSpPr>
        <p:spPr bwMode="auto">
          <a:xfrm>
            <a:off x="1775412" y="342900"/>
            <a:ext cx="507132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9.4  </a:t>
            </a:r>
            <a:r>
              <a:rPr lang="zh-CN" altLang="en-US" b="1" dirty="0"/>
              <a:t>普通螺纹精度检测</a:t>
            </a:r>
          </a:p>
        </p:txBody>
      </p:sp>
      <p:sp>
        <p:nvSpPr>
          <p:cNvPr id="107525" name="Text Box 5"/>
          <p:cNvSpPr txBox="1">
            <a:spLocks noChangeArrowheads="1"/>
          </p:cNvSpPr>
          <p:nvPr/>
        </p:nvSpPr>
        <p:spPr bwMode="auto">
          <a:xfrm>
            <a:off x="892233" y="695325"/>
            <a:ext cx="731393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普通螺纹精度可以采用单项测量或综合</a:t>
            </a:r>
            <a:r>
              <a:rPr lang="zh-CN" altLang="en-US" b="1" dirty="0" smtClean="0"/>
              <a:t>检验两类。</a:t>
            </a:r>
            <a:endParaRPr lang="zh-CN" altLang="en-US" b="1" dirty="0"/>
          </a:p>
        </p:txBody>
      </p:sp>
      <p:sp>
        <p:nvSpPr>
          <p:cNvPr id="107526" name="Text Box 6"/>
          <p:cNvSpPr txBox="1">
            <a:spLocks noChangeArrowheads="1"/>
          </p:cNvSpPr>
          <p:nvPr/>
        </p:nvSpPr>
        <p:spPr bwMode="auto">
          <a:xfrm>
            <a:off x="944511" y="1089025"/>
            <a:ext cx="3084564"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9.4.1 </a:t>
            </a:r>
            <a:r>
              <a:rPr lang="zh-CN" altLang="en-US" b="1" dirty="0"/>
              <a:t>单项测量</a:t>
            </a:r>
          </a:p>
        </p:txBody>
      </p:sp>
      <p:sp>
        <p:nvSpPr>
          <p:cNvPr id="107527" name="Text Box 7"/>
          <p:cNvSpPr txBox="1">
            <a:spLocks noChangeArrowheads="1"/>
          </p:cNvSpPr>
          <p:nvPr/>
        </p:nvSpPr>
        <p:spPr bwMode="auto">
          <a:xfrm>
            <a:off x="341965" y="1447800"/>
            <a:ext cx="8362315"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        螺纹单项测量是指分别测量螺纹的各个的几何参数，它主要用于螺纹工件的误差分析、螺纹量规、螺纹刀具以及精密螺纹的测量。</a:t>
            </a:r>
          </a:p>
        </p:txBody>
      </p:sp>
      <p:sp>
        <p:nvSpPr>
          <p:cNvPr id="107528" name="Text Box 8"/>
          <p:cNvSpPr txBox="1">
            <a:spLocks noChangeArrowheads="1"/>
          </p:cNvSpPr>
          <p:nvPr/>
        </p:nvSpPr>
        <p:spPr bwMode="auto">
          <a:xfrm>
            <a:off x="341965" y="2559701"/>
            <a:ext cx="8592485"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        对于</a:t>
            </a:r>
            <a:r>
              <a:rPr lang="zh-CN" altLang="en-US" b="1" dirty="0">
                <a:solidFill>
                  <a:srgbClr val="FF0000"/>
                </a:solidFill>
              </a:rPr>
              <a:t>外螺纹</a:t>
            </a:r>
            <a:r>
              <a:rPr lang="zh-CN" altLang="en-US" b="1" dirty="0"/>
              <a:t>，可以用大型工具显微镜或万能工具显微镜通过影像法测量其大、中、小直径偏差，螺距偏差和</a:t>
            </a:r>
            <a:r>
              <a:rPr lang="zh-CN" altLang="en-US" b="1" dirty="0" smtClean="0"/>
              <a:t>牙侧角偏差。</a:t>
            </a:r>
            <a:endParaRPr lang="zh-CN" altLang="en-US" b="1" dirty="0"/>
          </a:p>
        </p:txBody>
      </p:sp>
      <p:sp>
        <p:nvSpPr>
          <p:cNvPr id="107529" name="Text Box 9"/>
          <p:cNvSpPr txBox="1">
            <a:spLocks noChangeArrowheads="1"/>
          </p:cNvSpPr>
          <p:nvPr/>
        </p:nvSpPr>
        <p:spPr bwMode="auto">
          <a:xfrm>
            <a:off x="933662" y="2365378"/>
            <a:ext cx="534648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        </a:t>
            </a:r>
            <a:endParaRPr lang="zh-CN" altLang="en-US" b="1" baseline="-25000" dirty="0"/>
          </a:p>
        </p:txBody>
      </p:sp>
      <p:sp>
        <p:nvSpPr>
          <p:cNvPr id="107533" name="Text Box 13"/>
          <p:cNvSpPr txBox="1">
            <a:spLocks noChangeArrowheads="1"/>
          </p:cNvSpPr>
          <p:nvPr/>
        </p:nvSpPr>
        <p:spPr bwMode="auto">
          <a:xfrm>
            <a:off x="425508" y="4206224"/>
            <a:ext cx="4898967"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        利用三根直径相同的量针和指示表测出针距</a:t>
            </a:r>
            <a:r>
              <a:rPr lang="en-US" altLang="zh-CN" b="1" i="1" dirty="0"/>
              <a:t>M</a:t>
            </a:r>
            <a:r>
              <a:rPr lang="zh-CN" altLang="en-US" b="1" dirty="0"/>
              <a:t>。再根据被测螺纹的螺距公称值</a:t>
            </a:r>
            <a:r>
              <a:rPr lang="en-US" altLang="zh-CN" b="1" i="1" dirty="0"/>
              <a:t>P</a:t>
            </a:r>
            <a:r>
              <a:rPr lang="en-US" altLang="zh-CN" b="1" dirty="0"/>
              <a:t>,</a:t>
            </a:r>
            <a:r>
              <a:rPr lang="zh-CN" altLang="en-US" b="1" dirty="0"/>
              <a:t>牙侧角的基本值</a:t>
            </a:r>
            <a:r>
              <a:rPr lang="en-US" altLang="zh-CN" b="1" i="1" dirty="0"/>
              <a:t>α</a:t>
            </a:r>
            <a:r>
              <a:rPr lang="en-US" altLang="zh-CN" b="1" dirty="0"/>
              <a:t>/2</a:t>
            </a:r>
            <a:r>
              <a:rPr lang="zh-CN" altLang="en-US" b="1" dirty="0"/>
              <a:t>和量针直径</a:t>
            </a:r>
            <a:r>
              <a:rPr lang="en-US" altLang="zh-CN" b="1" i="1" dirty="0" err="1"/>
              <a:t>d</a:t>
            </a:r>
            <a:r>
              <a:rPr lang="en-US" altLang="zh-CN" b="1" baseline="-25000" dirty="0" err="1"/>
              <a:t>m</a:t>
            </a:r>
            <a:r>
              <a:rPr lang="zh-CN" altLang="en-US" b="1" dirty="0"/>
              <a:t>的数值可以用下式计算出螺纹的单一中径</a:t>
            </a:r>
            <a:r>
              <a:rPr lang="en-US" altLang="zh-CN" b="1" i="1" dirty="0"/>
              <a:t>d</a:t>
            </a:r>
            <a:r>
              <a:rPr lang="en-US" altLang="zh-CN" b="1" baseline="-25000" dirty="0"/>
              <a:t>2s </a:t>
            </a:r>
            <a:r>
              <a:rPr lang="en-US" altLang="zh-CN" b="1" dirty="0"/>
              <a:t> </a:t>
            </a:r>
            <a:r>
              <a:rPr lang="zh-CN" altLang="en-US" b="1" dirty="0"/>
              <a:t>。</a:t>
            </a:r>
            <a:r>
              <a:rPr lang="en-US" altLang="zh-CN" b="1" baseline="-25000" dirty="0"/>
              <a:t> </a:t>
            </a:r>
          </a:p>
        </p:txBody>
      </p:sp>
      <p:sp>
        <p:nvSpPr>
          <p:cNvPr id="2" name="矩形 1"/>
          <p:cNvSpPr/>
          <p:nvPr/>
        </p:nvSpPr>
        <p:spPr>
          <a:xfrm>
            <a:off x="435033" y="3369124"/>
            <a:ext cx="4575117" cy="830997"/>
          </a:xfrm>
          <a:prstGeom prst="rect">
            <a:avLst/>
          </a:prstGeom>
        </p:spPr>
        <p:txBody>
          <a:bodyPr wrap="square">
            <a:spAutoFit/>
          </a:bodyPr>
          <a:lstStyle/>
          <a:p>
            <a:pPr lvl="0"/>
            <a:r>
              <a:rPr lang="zh-CN" altLang="en-US" b="1" dirty="0" smtClean="0">
                <a:solidFill>
                  <a:srgbClr val="000000"/>
                </a:solidFill>
              </a:rPr>
              <a:t>        用</a:t>
            </a:r>
            <a:r>
              <a:rPr lang="zh-CN" altLang="en-US" b="1" dirty="0">
                <a:solidFill>
                  <a:srgbClr val="000000"/>
                </a:solidFill>
              </a:rPr>
              <a:t>三针法可以精确地测出</a:t>
            </a:r>
            <a:r>
              <a:rPr lang="zh-CN" altLang="en-US" b="1" dirty="0" smtClean="0">
                <a:solidFill>
                  <a:srgbClr val="000000"/>
                </a:solidFill>
              </a:rPr>
              <a:t>外螺纹单一</a:t>
            </a:r>
            <a:r>
              <a:rPr lang="zh-CN" altLang="en-US" b="1" dirty="0">
                <a:solidFill>
                  <a:srgbClr val="000000"/>
                </a:solidFill>
              </a:rPr>
              <a:t>中径</a:t>
            </a:r>
            <a:r>
              <a:rPr lang="en-US" altLang="zh-CN" b="1" i="1" dirty="0">
                <a:solidFill>
                  <a:srgbClr val="000000"/>
                </a:solidFill>
              </a:rPr>
              <a:t>d</a:t>
            </a:r>
            <a:r>
              <a:rPr lang="en-US" altLang="zh-CN" b="1" baseline="-25000" dirty="0">
                <a:solidFill>
                  <a:srgbClr val="000000"/>
                </a:solidFill>
              </a:rPr>
              <a:t>2s</a:t>
            </a:r>
            <a:r>
              <a:rPr lang="en-US" altLang="zh-CN" b="1" dirty="0">
                <a:solidFill>
                  <a:srgbClr val="000000"/>
                </a:solidFill>
              </a:rPr>
              <a:t>,</a:t>
            </a:r>
            <a:r>
              <a:rPr lang="zh-CN" altLang="en-US" b="1" dirty="0">
                <a:solidFill>
                  <a:srgbClr val="000000"/>
                </a:solidFill>
              </a:rPr>
              <a:t>如图</a:t>
            </a:r>
            <a:r>
              <a:rPr lang="en-US" altLang="zh-CN" b="1" dirty="0">
                <a:solidFill>
                  <a:srgbClr val="000000"/>
                </a:solidFill>
              </a:rPr>
              <a:t>9.11</a:t>
            </a:r>
            <a:r>
              <a:rPr lang="zh-CN" altLang="en-US" b="1" dirty="0">
                <a:solidFill>
                  <a:srgbClr val="000000"/>
                </a:solidFill>
              </a:rPr>
              <a:t>所示。</a:t>
            </a:r>
            <a:endParaRPr lang="zh-CN" altLang="en-US" b="1" baseline="-25000" dirty="0">
              <a:solidFill>
                <a:srgbClr val="000000"/>
              </a:solidFill>
            </a:endParaRPr>
          </a:p>
        </p:txBody>
      </p:sp>
      <p:pic>
        <p:nvPicPr>
          <p:cNvPr id="593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24488" y="3390900"/>
            <a:ext cx="3686175" cy="290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7524"/>
                                        </p:tgtEl>
                                        <p:attrNameLst>
                                          <p:attrName>style.visibility</p:attrName>
                                        </p:attrNameLst>
                                      </p:cBhvr>
                                      <p:to>
                                        <p:strVal val="visible"/>
                                      </p:to>
                                    </p:set>
                                    <p:animEffect transition="in" filter="wipe(left)">
                                      <p:cBhvr>
                                        <p:cTn id="7" dur="500"/>
                                        <p:tgtEl>
                                          <p:spTgt spid="1075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7525"/>
                                        </p:tgtEl>
                                        <p:attrNameLst>
                                          <p:attrName>style.visibility</p:attrName>
                                        </p:attrNameLst>
                                      </p:cBhvr>
                                      <p:to>
                                        <p:strVal val="visible"/>
                                      </p:to>
                                    </p:set>
                                    <p:animEffect transition="in" filter="wipe(left)">
                                      <p:cBhvr>
                                        <p:cTn id="12" dur="2000"/>
                                        <p:tgtEl>
                                          <p:spTgt spid="10752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7526"/>
                                        </p:tgtEl>
                                        <p:attrNameLst>
                                          <p:attrName>style.visibility</p:attrName>
                                        </p:attrNameLst>
                                      </p:cBhvr>
                                      <p:to>
                                        <p:strVal val="visible"/>
                                      </p:to>
                                    </p:set>
                                    <p:animEffect transition="in" filter="wipe(left)">
                                      <p:cBhvr>
                                        <p:cTn id="17" dur="2000"/>
                                        <p:tgtEl>
                                          <p:spTgt spid="10752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7527"/>
                                        </p:tgtEl>
                                        <p:attrNameLst>
                                          <p:attrName>style.visibility</p:attrName>
                                        </p:attrNameLst>
                                      </p:cBhvr>
                                      <p:to>
                                        <p:strVal val="visible"/>
                                      </p:to>
                                    </p:set>
                                    <p:animEffect transition="in" filter="wipe(left)">
                                      <p:cBhvr>
                                        <p:cTn id="22" dur="2000"/>
                                        <p:tgtEl>
                                          <p:spTgt spid="10752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7528"/>
                                        </p:tgtEl>
                                        <p:attrNameLst>
                                          <p:attrName>style.visibility</p:attrName>
                                        </p:attrNameLst>
                                      </p:cBhvr>
                                      <p:to>
                                        <p:strVal val="visible"/>
                                      </p:to>
                                    </p:set>
                                    <p:animEffect transition="in" filter="wipe(left)">
                                      <p:cBhvr>
                                        <p:cTn id="27" dur="2000"/>
                                        <p:tgtEl>
                                          <p:spTgt spid="10752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wipe(left)">
                                      <p:cBhvr>
                                        <p:cTn id="32" dur="500"/>
                                        <p:tgtEl>
                                          <p:spTgt spid="2"/>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59394"/>
                                        </p:tgtEl>
                                        <p:attrNameLst>
                                          <p:attrName>style.visibility</p:attrName>
                                        </p:attrNameLst>
                                      </p:cBhvr>
                                      <p:to>
                                        <p:strVal val="visible"/>
                                      </p:to>
                                    </p:set>
                                    <p:anim calcmode="lin" valueType="num">
                                      <p:cBhvr additive="base">
                                        <p:cTn id="37" dur="500" fill="hold"/>
                                        <p:tgtEl>
                                          <p:spTgt spid="59394"/>
                                        </p:tgtEl>
                                        <p:attrNameLst>
                                          <p:attrName>ppt_x</p:attrName>
                                        </p:attrNameLst>
                                      </p:cBhvr>
                                      <p:tavLst>
                                        <p:tav tm="0">
                                          <p:val>
                                            <p:strVal val="#ppt_x"/>
                                          </p:val>
                                        </p:tav>
                                        <p:tav tm="100000">
                                          <p:val>
                                            <p:strVal val="#ppt_x"/>
                                          </p:val>
                                        </p:tav>
                                      </p:tavLst>
                                    </p:anim>
                                    <p:anim calcmode="lin" valueType="num">
                                      <p:cBhvr additive="base">
                                        <p:cTn id="38" dur="500" fill="hold"/>
                                        <p:tgtEl>
                                          <p:spTgt spid="5939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07533"/>
                                        </p:tgtEl>
                                        <p:attrNameLst>
                                          <p:attrName>style.visibility</p:attrName>
                                        </p:attrNameLst>
                                      </p:cBhvr>
                                      <p:to>
                                        <p:strVal val="visible"/>
                                      </p:to>
                                    </p:set>
                                    <p:animEffect transition="in" filter="wipe(left)">
                                      <p:cBhvr>
                                        <p:cTn id="43" dur="2000"/>
                                        <p:tgtEl>
                                          <p:spTgt spid="1075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4" grpId="0"/>
      <p:bldP spid="107525" grpId="0"/>
      <p:bldP spid="107526" grpId="0"/>
      <p:bldP spid="107527" grpId="0"/>
      <p:bldP spid="107528" grpId="0"/>
      <p:bldP spid="107533" grpId="0"/>
      <p:bldP spid="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灯片编号占位符 5"/>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92EBC6FF-A3EA-438D-BC0A-6BDE696B62B2}" type="slidenum">
              <a:rPr kumimoji="0" lang="zh-CN" altLang="en-US" sz="2200" smtClean="0">
                <a:solidFill>
                  <a:srgbClr val="0000FF"/>
                </a:solidFill>
              </a:rPr>
              <a:pPr eaLnBrk="1" hangingPunct="1"/>
              <a:t>51</a:t>
            </a:fld>
            <a:endParaRPr kumimoji="0" lang="en-US" altLang="zh-CN" sz="2200" smtClean="0">
              <a:solidFill>
                <a:srgbClr val="0000FF"/>
              </a:solidFill>
            </a:endParaRPr>
          </a:p>
        </p:txBody>
      </p:sp>
      <p:sp>
        <p:nvSpPr>
          <p:cNvPr id="108552" name="Text Box 8"/>
          <p:cNvSpPr txBox="1">
            <a:spLocks noChangeArrowheads="1"/>
          </p:cNvSpPr>
          <p:nvPr/>
        </p:nvSpPr>
        <p:spPr bwMode="auto">
          <a:xfrm>
            <a:off x="1241744" y="1428750"/>
            <a:ext cx="496696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smtClean="0"/>
              <a:t>普通</a:t>
            </a:r>
            <a:r>
              <a:rPr lang="zh-CN" altLang="en-US" b="1" dirty="0"/>
              <a:t>螺纹</a:t>
            </a:r>
            <a:r>
              <a:rPr lang="en-US" altLang="zh-CN" b="1" dirty="0"/>
              <a:t>α/2=30</a:t>
            </a:r>
            <a:r>
              <a:rPr lang="en-US" altLang="zh-CN" b="1" dirty="0">
                <a:cs typeface="Times New Roman" pitchFamily="18" charset="0"/>
              </a:rPr>
              <a:t>º</a:t>
            </a:r>
            <a:r>
              <a:rPr lang="zh-CN" altLang="en-US" b="1" dirty="0">
                <a:cs typeface="Times New Roman" pitchFamily="18" charset="0"/>
              </a:rPr>
              <a:t>代入式（</a:t>
            </a:r>
            <a:r>
              <a:rPr lang="en-US" altLang="zh-CN" b="1" dirty="0">
                <a:cs typeface="Times New Roman" pitchFamily="18" charset="0"/>
              </a:rPr>
              <a:t>6.10</a:t>
            </a:r>
            <a:r>
              <a:rPr lang="zh-CN" altLang="en-US" b="1" dirty="0">
                <a:cs typeface="Times New Roman" pitchFamily="18" charset="0"/>
              </a:rPr>
              <a:t>）得</a:t>
            </a:r>
          </a:p>
        </p:txBody>
      </p:sp>
      <p:sp>
        <p:nvSpPr>
          <p:cNvPr id="108554" name="Text Box 10"/>
          <p:cNvSpPr txBox="1">
            <a:spLocks noChangeArrowheads="1"/>
          </p:cNvSpPr>
          <p:nvPr/>
        </p:nvSpPr>
        <p:spPr bwMode="auto">
          <a:xfrm>
            <a:off x="697230" y="2486026"/>
            <a:ext cx="4922520" cy="1865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cs typeface="Times New Roman" pitchFamily="18" charset="0"/>
              </a:rPr>
              <a:t>        为了避免牙侧角偏差对测量结果的影响，使量针与牙侧的接触点落在螺纹中径上，此时最佳量针直径应为：</a:t>
            </a:r>
          </a:p>
        </p:txBody>
      </p:sp>
      <p:sp>
        <p:nvSpPr>
          <p:cNvPr id="108556" name="Text Box 12"/>
          <p:cNvSpPr txBox="1">
            <a:spLocks noChangeArrowheads="1"/>
          </p:cNvSpPr>
          <p:nvPr/>
        </p:nvSpPr>
        <p:spPr bwMode="auto">
          <a:xfrm>
            <a:off x="1094106" y="5191125"/>
            <a:ext cx="8532918"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cs typeface="Times New Roman" pitchFamily="18" charset="0"/>
              </a:rPr>
              <a:t>对于</a:t>
            </a:r>
            <a:r>
              <a:rPr lang="zh-CN" altLang="en-US" b="1" dirty="0">
                <a:solidFill>
                  <a:srgbClr val="FF0000"/>
                </a:solidFill>
                <a:cs typeface="Times New Roman" pitchFamily="18" charset="0"/>
              </a:rPr>
              <a:t>内螺纹单项测量</a:t>
            </a:r>
            <a:r>
              <a:rPr lang="zh-CN" altLang="en-US" b="1" dirty="0">
                <a:cs typeface="Times New Roman" pitchFamily="18" charset="0"/>
              </a:rPr>
              <a:t>可以卧式测长仪或三坐标 测量机测量。      </a:t>
            </a:r>
          </a:p>
        </p:txBody>
      </p:sp>
      <p:pic>
        <p:nvPicPr>
          <p:cNvPr id="1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2010" y="1961017"/>
            <a:ext cx="3686175" cy="290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7274" y="619124"/>
            <a:ext cx="7313839"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00149" y="1885951"/>
            <a:ext cx="4781013" cy="6191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66824" y="4351152"/>
            <a:ext cx="4150213" cy="6208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6147"/>
                                        </p:tgtEl>
                                        <p:attrNameLst>
                                          <p:attrName>style.visibility</p:attrName>
                                        </p:attrNameLst>
                                      </p:cBhvr>
                                      <p:to>
                                        <p:strVal val="visible"/>
                                      </p:to>
                                    </p:set>
                                    <p:animEffect transition="in" filter="wipe(left)">
                                      <p:cBhvr>
                                        <p:cTn id="13" dur="500"/>
                                        <p:tgtEl>
                                          <p:spTgt spid="6147"/>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08552"/>
                                        </p:tgtEl>
                                        <p:attrNameLst>
                                          <p:attrName>style.visibility</p:attrName>
                                        </p:attrNameLst>
                                      </p:cBhvr>
                                      <p:to>
                                        <p:strVal val="visible"/>
                                      </p:to>
                                    </p:set>
                                    <p:animEffect transition="in" filter="wipe(left)">
                                      <p:cBhvr>
                                        <p:cTn id="18" dur="2000"/>
                                        <p:tgtEl>
                                          <p:spTgt spid="10855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6148"/>
                                        </p:tgtEl>
                                        <p:attrNameLst>
                                          <p:attrName>style.visibility</p:attrName>
                                        </p:attrNameLst>
                                      </p:cBhvr>
                                      <p:to>
                                        <p:strVal val="visible"/>
                                      </p:to>
                                    </p:set>
                                    <p:animEffect transition="in" filter="wipe(left)">
                                      <p:cBhvr>
                                        <p:cTn id="23" dur="500"/>
                                        <p:tgtEl>
                                          <p:spTgt spid="614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08554"/>
                                        </p:tgtEl>
                                        <p:attrNameLst>
                                          <p:attrName>style.visibility</p:attrName>
                                        </p:attrNameLst>
                                      </p:cBhvr>
                                      <p:to>
                                        <p:strVal val="visible"/>
                                      </p:to>
                                    </p:set>
                                    <p:animEffect transition="in" filter="wipe(left)">
                                      <p:cBhvr>
                                        <p:cTn id="28" dur="2000"/>
                                        <p:tgtEl>
                                          <p:spTgt spid="10855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6150"/>
                                        </p:tgtEl>
                                        <p:attrNameLst>
                                          <p:attrName>style.visibility</p:attrName>
                                        </p:attrNameLst>
                                      </p:cBhvr>
                                      <p:to>
                                        <p:strVal val="visible"/>
                                      </p:to>
                                    </p:set>
                                    <p:animEffect transition="in" filter="wipe(left)">
                                      <p:cBhvr>
                                        <p:cTn id="33" dur="500"/>
                                        <p:tgtEl>
                                          <p:spTgt spid="6150"/>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08556"/>
                                        </p:tgtEl>
                                        <p:attrNameLst>
                                          <p:attrName>style.visibility</p:attrName>
                                        </p:attrNameLst>
                                      </p:cBhvr>
                                      <p:to>
                                        <p:strVal val="visible"/>
                                      </p:to>
                                    </p:set>
                                    <p:animEffect transition="in" filter="wipe(left)">
                                      <p:cBhvr>
                                        <p:cTn id="38" dur="2000"/>
                                        <p:tgtEl>
                                          <p:spTgt spid="1085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52" grpId="0"/>
      <p:bldP spid="108554" grpId="0"/>
      <p:bldP spid="108556"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灯片编号占位符 5"/>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41FE45E5-0FAF-4490-A768-ED3E5C9A55B3}" type="slidenum">
              <a:rPr kumimoji="0" lang="zh-CN" altLang="en-US" sz="2200" smtClean="0">
                <a:solidFill>
                  <a:srgbClr val="0000FF"/>
                </a:solidFill>
              </a:rPr>
              <a:pPr eaLnBrk="1" hangingPunct="1"/>
              <a:t>52</a:t>
            </a:fld>
            <a:endParaRPr kumimoji="0" lang="en-US" altLang="zh-CN" sz="2200" smtClean="0">
              <a:solidFill>
                <a:srgbClr val="0000FF"/>
              </a:solidFill>
            </a:endParaRPr>
          </a:p>
        </p:txBody>
      </p:sp>
      <p:sp>
        <p:nvSpPr>
          <p:cNvPr id="109572" name="Text Box 4"/>
          <p:cNvSpPr txBox="1">
            <a:spLocks noChangeArrowheads="1"/>
          </p:cNvSpPr>
          <p:nvPr/>
        </p:nvSpPr>
        <p:spPr bwMode="auto">
          <a:xfrm>
            <a:off x="1452144" y="393015"/>
            <a:ext cx="386196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9.4.2 </a:t>
            </a:r>
            <a:r>
              <a:rPr lang="zh-CN" altLang="en-US" b="1" dirty="0"/>
              <a:t>螺纹综合检验</a:t>
            </a:r>
          </a:p>
        </p:txBody>
      </p:sp>
      <p:sp>
        <p:nvSpPr>
          <p:cNvPr id="3" name="矩形 2"/>
          <p:cNvSpPr/>
          <p:nvPr/>
        </p:nvSpPr>
        <p:spPr>
          <a:xfrm>
            <a:off x="709194" y="802590"/>
            <a:ext cx="8158581" cy="1200329"/>
          </a:xfrm>
          <a:prstGeom prst="rect">
            <a:avLst/>
          </a:prstGeom>
        </p:spPr>
        <p:txBody>
          <a:bodyPr wrap="square">
            <a:spAutoFit/>
          </a:bodyPr>
          <a:lstStyle/>
          <a:p>
            <a:r>
              <a:rPr lang="zh-CN" altLang="en-US" b="1" dirty="0" smtClean="0"/>
              <a:t>        普通</a:t>
            </a:r>
            <a:r>
              <a:rPr lang="zh-CN" altLang="en-US" b="1" dirty="0"/>
              <a:t>螺纹的综合检验是指使用螺纹量规检验被测螺纹某些几何参数偏差的综合结果。检查内螺纹的量规叫作螺纹塞规</a:t>
            </a:r>
            <a:r>
              <a:rPr lang="en-US" altLang="zh-CN" b="1" dirty="0"/>
              <a:t>,</a:t>
            </a:r>
            <a:r>
              <a:rPr lang="zh-CN" altLang="en-US" b="1" dirty="0"/>
              <a:t>如图</a:t>
            </a:r>
            <a:r>
              <a:rPr lang="en-US" altLang="zh-CN" b="1" dirty="0"/>
              <a:t>9. 12 </a:t>
            </a:r>
            <a:r>
              <a:rPr lang="zh-CN" altLang="en-US" b="1" dirty="0"/>
              <a:t>所</a:t>
            </a:r>
            <a:r>
              <a:rPr lang="zh-CN" altLang="en-US" b="1" dirty="0" smtClean="0"/>
              <a:t>示。</a:t>
            </a:r>
            <a:endParaRPr lang="zh-CN" altLang="en-US" dirty="0"/>
          </a:p>
        </p:txBody>
      </p:sp>
      <p:pic>
        <p:nvPicPr>
          <p:cNvPr id="6041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8344" y="2442279"/>
            <a:ext cx="6451599" cy="40848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1321968" y="1906749"/>
            <a:ext cx="6848475" cy="535531"/>
          </a:xfrm>
          <a:prstGeom prst="rect">
            <a:avLst/>
          </a:prstGeom>
        </p:spPr>
        <p:txBody>
          <a:bodyPr wrap="square">
            <a:spAutoFit/>
          </a:bodyPr>
          <a:lstStyle/>
          <a:p>
            <a:pPr eaLnBrk="1" hangingPunct="1">
              <a:lnSpc>
                <a:spcPct val="120000"/>
              </a:lnSpc>
            </a:pPr>
            <a:r>
              <a:rPr lang="zh-CN" altLang="en-US" b="1" dirty="0"/>
              <a:t>对于被测内螺纹的小径可用光滑极限塞规</a:t>
            </a:r>
            <a:r>
              <a:rPr lang="zh-CN" altLang="en-US" b="1" dirty="0" smtClean="0"/>
              <a:t>检验。</a:t>
            </a:r>
            <a:endParaRPr lang="zh-CN" altLang="en-US"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9572"/>
                                        </p:tgtEl>
                                        <p:attrNameLst>
                                          <p:attrName>style.visibility</p:attrName>
                                        </p:attrNameLst>
                                      </p:cBhvr>
                                      <p:to>
                                        <p:strVal val="visible"/>
                                      </p:to>
                                    </p:set>
                                    <p:animEffect transition="in" filter="blinds(horizontal)">
                                      <p:cBhvr>
                                        <p:cTn id="7" dur="500"/>
                                        <p:tgtEl>
                                          <p:spTgt spid="10957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0419"/>
                                        </p:tgtEl>
                                        <p:attrNameLst>
                                          <p:attrName>style.visibility</p:attrName>
                                        </p:attrNameLst>
                                      </p:cBhvr>
                                      <p:to>
                                        <p:strVal val="visible"/>
                                      </p:to>
                                    </p:set>
                                    <p:anim calcmode="lin" valueType="num">
                                      <p:cBhvr additive="base">
                                        <p:cTn id="17" dur="500" fill="hold"/>
                                        <p:tgtEl>
                                          <p:spTgt spid="60419"/>
                                        </p:tgtEl>
                                        <p:attrNameLst>
                                          <p:attrName>ppt_x</p:attrName>
                                        </p:attrNameLst>
                                      </p:cBhvr>
                                      <p:tavLst>
                                        <p:tav tm="0">
                                          <p:val>
                                            <p:strVal val="#ppt_x"/>
                                          </p:val>
                                        </p:tav>
                                        <p:tav tm="100000">
                                          <p:val>
                                            <p:strVal val="#ppt_x"/>
                                          </p:val>
                                        </p:tav>
                                      </p:tavLst>
                                    </p:anim>
                                    <p:anim calcmode="lin" valueType="num">
                                      <p:cBhvr additive="base">
                                        <p:cTn id="18" dur="500" fill="hold"/>
                                        <p:tgtEl>
                                          <p:spTgt spid="60419"/>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2" grpId="0"/>
      <p:bldP spid="3" grpId="0"/>
      <p:bldP spid="5"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灯片编号占位符 5"/>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7A55F8D6-03AE-45BA-B37D-BB811B4245FC}" type="slidenum">
              <a:rPr kumimoji="0" lang="zh-CN" altLang="en-US" sz="2200" smtClean="0">
                <a:solidFill>
                  <a:srgbClr val="0000FF"/>
                </a:solidFill>
              </a:rPr>
              <a:pPr eaLnBrk="1" hangingPunct="1"/>
              <a:t>53</a:t>
            </a:fld>
            <a:endParaRPr kumimoji="0" lang="en-US" altLang="zh-CN" sz="2200" smtClean="0">
              <a:solidFill>
                <a:srgbClr val="0000FF"/>
              </a:solidFill>
            </a:endParaRPr>
          </a:p>
        </p:txBody>
      </p:sp>
      <p:sp>
        <p:nvSpPr>
          <p:cNvPr id="2" name="矩形 1"/>
          <p:cNvSpPr/>
          <p:nvPr/>
        </p:nvSpPr>
        <p:spPr>
          <a:xfrm>
            <a:off x="1238249" y="464677"/>
            <a:ext cx="6773970" cy="461665"/>
          </a:xfrm>
          <a:prstGeom prst="rect">
            <a:avLst/>
          </a:prstGeom>
        </p:spPr>
        <p:txBody>
          <a:bodyPr wrap="square">
            <a:spAutoFit/>
          </a:bodyPr>
          <a:lstStyle/>
          <a:p>
            <a:r>
              <a:rPr lang="zh-CN" altLang="en-US" b="1" dirty="0"/>
              <a:t>检查外螺纹的量规叫作螺纹环规</a:t>
            </a:r>
            <a:r>
              <a:rPr lang="en-US" altLang="zh-CN" b="1" dirty="0"/>
              <a:t>,</a:t>
            </a:r>
            <a:r>
              <a:rPr lang="zh-CN" altLang="en-US" b="1" dirty="0"/>
              <a:t>如图</a:t>
            </a:r>
            <a:r>
              <a:rPr lang="en-US" altLang="zh-CN" b="1" dirty="0"/>
              <a:t>9. 13 </a:t>
            </a:r>
            <a:r>
              <a:rPr lang="zh-CN" altLang="en-US" b="1" dirty="0"/>
              <a:t>所示。</a:t>
            </a:r>
            <a:endParaRPr lang="zh-CN" altLang="en-US" dirty="0"/>
          </a:p>
        </p:txBody>
      </p:sp>
      <p:pic>
        <p:nvPicPr>
          <p:cNvPr id="614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14463" y="1495425"/>
            <a:ext cx="6829425" cy="476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 Box 7"/>
          <p:cNvSpPr txBox="1">
            <a:spLocks noChangeArrowheads="1"/>
          </p:cNvSpPr>
          <p:nvPr/>
        </p:nvSpPr>
        <p:spPr bwMode="auto">
          <a:xfrm>
            <a:off x="1238250" y="933147"/>
            <a:ext cx="6848476"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smtClean="0"/>
              <a:t>对于</a:t>
            </a:r>
            <a:r>
              <a:rPr lang="zh-CN" altLang="en-US" b="1" dirty="0"/>
              <a:t>被测外螺纹的大径可用光滑极限卡规</a:t>
            </a:r>
            <a:r>
              <a:rPr lang="zh-CN" altLang="en-US" b="1" dirty="0" smtClean="0"/>
              <a:t>检验。</a:t>
            </a:r>
            <a:endParaRPr lang="zh-CN" altLang="en-US"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1442"/>
                                        </p:tgtEl>
                                        <p:attrNameLst>
                                          <p:attrName>style.visibility</p:attrName>
                                        </p:attrNameLst>
                                      </p:cBhvr>
                                      <p:to>
                                        <p:strVal val="visible"/>
                                      </p:to>
                                    </p:set>
                                    <p:anim calcmode="lin" valueType="num">
                                      <p:cBhvr additive="base">
                                        <p:cTn id="12" dur="500" fill="hold"/>
                                        <p:tgtEl>
                                          <p:spTgt spid="61442"/>
                                        </p:tgtEl>
                                        <p:attrNameLst>
                                          <p:attrName>ppt_x</p:attrName>
                                        </p:attrNameLst>
                                      </p:cBhvr>
                                      <p:tavLst>
                                        <p:tav tm="0">
                                          <p:val>
                                            <p:strVal val="#ppt_x"/>
                                          </p:val>
                                        </p:tav>
                                        <p:tav tm="100000">
                                          <p:val>
                                            <p:strVal val="#ppt_x"/>
                                          </p:val>
                                        </p:tav>
                                      </p:tavLst>
                                    </p:anim>
                                    <p:anim calcmode="lin" valueType="num">
                                      <p:cBhvr additive="base">
                                        <p:cTn id="13" dur="500" fill="hold"/>
                                        <p:tgtEl>
                                          <p:spTgt spid="6144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left)">
                                      <p:cBhvr>
                                        <p:cTn id="18"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灯片编号占位符 5"/>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18313287-7152-4BB5-9088-5C600DF306F0}" type="slidenum">
              <a:rPr kumimoji="0" lang="zh-CN" altLang="en-US" sz="2200" smtClean="0">
                <a:solidFill>
                  <a:srgbClr val="0000FF"/>
                </a:solidFill>
              </a:rPr>
              <a:pPr eaLnBrk="1" hangingPunct="1"/>
              <a:t>54</a:t>
            </a:fld>
            <a:endParaRPr kumimoji="0" lang="en-US" altLang="zh-CN" sz="2200" smtClean="0">
              <a:solidFill>
                <a:srgbClr val="0000FF"/>
              </a:solidFill>
            </a:endParaRPr>
          </a:p>
        </p:txBody>
      </p:sp>
      <p:sp>
        <p:nvSpPr>
          <p:cNvPr id="112644" name="Text Box 4"/>
          <p:cNvSpPr txBox="1">
            <a:spLocks noChangeArrowheads="1"/>
          </p:cNvSpPr>
          <p:nvPr/>
        </p:nvSpPr>
        <p:spPr bwMode="auto">
          <a:xfrm>
            <a:off x="1146852" y="1111250"/>
            <a:ext cx="836231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螺纹量规分通规和止规，它们都是按泰勒原则设计的。</a:t>
            </a:r>
          </a:p>
        </p:txBody>
      </p:sp>
      <p:sp>
        <p:nvSpPr>
          <p:cNvPr id="112645" name="Text Box 5"/>
          <p:cNvSpPr txBox="1">
            <a:spLocks noChangeArrowheads="1"/>
          </p:cNvSpPr>
          <p:nvPr/>
        </p:nvSpPr>
        <p:spPr bwMode="auto">
          <a:xfrm>
            <a:off x="559371" y="1581150"/>
            <a:ext cx="8146479" cy="1865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        </a:t>
            </a:r>
            <a:r>
              <a:rPr lang="zh-CN" altLang="en-US" b="1" dirty="0">
                <a:solidFill>
                  <a:srgbClr val="FF0000"/>
                </a:solidFill>
              </a:rPr>
              <a:t>螺纹通规</a:t>
            </a:r>
            <a:r>
              <a:rPr lang="zh-CN" altLang="en-US" b="1" dirty="0"/>
              <a:t>是模拟被测螺纹的最大实体牙型，并具有完全牙型。通规的长度等于被测螺纹的旋合长度。它</a:t>
            </a:r>
            <a:r>
              <a:rPr lang="zh-CN" altLang="en-US" b="1" dirty="0">
                <a:solidFill>
                  <a:srgbClr val="FF0000"/>
                </a:solidFill>
              </a:rPr>
              <a:t>检验被测螺纹的作用中径</a:t>
            </a:r>
            <a:r>
              <a:rPr lang="zh-CN" altLang="en-US" b="1" dirty="0"/>
              <a:t>是否超出其最大实体牙型的中径，合格的零件应该能旋合通过。通规还顺便用来</a:t>
            </a:r>
            <a:r>
              <a:rPr lang="zh-CN" altLang="en-US" b="1" dirty="0">
                <a:solidFill>
                  <a:srgbClr val="FF0000"/>
                </a:solidFill>
              </a:rPr>
              <a:t>检验螺纹的底径</a:t>
            </a:r>
            <a:r>
              <a:rPr lang="zh-CN" altLang="en-US" b="1" dirty="0"/>
              <a:t>。</a:t>
            </a:r>
          </a:p>
        </p:txBody>
      </p:sp>
      <p:sp>
        <p:nvSpPr>
          <p:cNvPr id="112646" name="Text Box 6"/>
          <p:cNvSpPr txBox="1">
            <a:spLocks noChangeArrowheads="1"/>
          </p:cNvSpPr>
          <p:nvPr/>
        </p:nvSpPr>
        <p:spPr bwMode="auto">
          <a:xfrm>
            <a:off x="559371" y="3495667"/>
            <a:ext cx="8496886" cy="1421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solidFill>
                  <a:srgbClr val="FF0000"/>
                </a:solidFill>
              </a:rPr>
              <a:t>        螺纹止规</a:t>
            </a:r>
            <a:r>
              <a:rPr lang="zh-CN" altLang="en-US" b="1" dirty="0"/>
              <a:t>用来</a:t>
            </a:r>
            <a:r>
              <a:rPr lang="zh-CN" altLang="en-US" b="1" dirty="0">
                <a:solidFill>
                  <a:srgbClr val="FF0000"/>
                </a:solidFill>
              </a:rPr>
              <a:t>检验被测螺纹的单一中径</a:t>
            </a:r>
            <a:r>
              <a:rPr lang="zh-CN" altLang="en-US" b="1" dirty="0"/>
              <a:t>是否超出其最小实体中径，因此，采用截短牙型，并且只有</a:t>
            </a:r>
            <a:r>
              <a:rPr lang="en-US" altLang="zh-CN" b="1" dirty="0"/>
              <a:t>2~3</a:t>
            </a:r>
            <a:r>
              <a:rPr lang="zh-CN" altLang="en-US" b="1" dirty="0"/>
              <a:t>个螺距的旋合长度，以避免螺距偏差和牙侧角偏差对测量结果的影响。</a:t>
            </a:r>
          </a:p>
        </p:txBody>
      </p:sp>
      <p:sp>
        <p:nvSpPr>
          <p:cNvPr id="6" name="图文框 5">
            <a:hlinkClick r:id="rId2" action="ppaction://hlinksldjump"/>
          </p:cNvPr>
          <p:cNvSpPr/>
          <p:nvPr/>
        </p:nvSpPr>
        <p:spPr bwMode="auto">
          <a:xfrm>
            <a:off x="8199277" y="6173788"/>
            <a:ext cx="1317946" cy="473075"/>
          </a:xfrm>
          <a:prstGeom prst="fram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defPPr>
              <a:defRPr lang="en-US"/>
            </a:defPPr>
            <a:lvl1pPr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1pPr>
            <a:lvl2pPr marL="478865"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2pPr>
            <a:lvl3pPr marL="957730"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3pPr>
            <a:lvl4pPr marL="1436595"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4pPr>
            <a:lvl5pPr marL="1915459"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5pPr>
            <a:lvl6pPr marL="2394324" algn="l" defTabSz="957730" rtl="0" eaLnBrk="1" latinLnBrk="0" hangingPunct="1">
              <a:defRPr kumimoji="1" sz="2500" kern="1200">
                <a:solidFill>
                  <a:schemeClr val="tx1"/>
                </a:solidFill>
                <a:latin typeface="Times New Roman" pitchFamily="18" charset="0"/>
                <a:ea typeface="宋体" pitchFamily="2" charset="-122"/>
                <a:cs typeface="+mn-cs"/>
              </a:defRPr>
            </a:lvl6pPr>
            <a:lvl7pPr marL="2873189" algn="l" defTabSz="957730" rtl="0" eaLnBrk="1" latinLnBrk="0" hangingPunct="1">
              <a:defRPr kumimoji="1" sz="2500" kern="1200">
                <a:solidFill>
                  <a:schemeClr val="tx1"/>
                </a:solidFill>
                <a:latin typeface="Times New Roman" pitchFamily="18" charset="0"/>
                <a:ea typeface="宋体" pitchFamily="2" charset="-122"/>
                <a:cs typeface="+mn-cs"/>
              </a:defRPr>
            </a:lvl7pPr>
            <a:lvl8pPr marL="3352055" algn="l" defTabSz="957730" rtl="0" eaLnBrk="1" latinLnBrk="0" hangingPunct="1">
              <a:defRPr kumimoji="1" sz="2500" kern="1200">
                <a:solidFill>
                  <a:schemeClr val="tx1"/>
                </a:solidFill>
                <a:latin typeface="Times New Roman" pitchFamily="18" charset="0"/>
                <a:ea typeface="宋体" pitchFamily="2" charset="-122"/>
                <a:cs typeface="+mn-cs"/>
              </a:defRPr>
            </a:lvl8pPr>
            <a:lvl9pPr marL="3830920" algn="l" defTabSz="957730" rtl="0" eaLnBrk="1" latinLnBrk="0" hangingPunct="1">
              <a:defRPr kumimoji="1" sz="2500" kern="1200">
                <a:solidFill>
                  <a:schemeClr val="tx1"/>
                </a:solidFill>
                <a:latin typeface="Times New Roman" pitchFamily="18" charset="0"/>
                <a:ea typeface="宋体" pitchFamily="2" charset="-122"/>
                <a:cs typeface="+mn-cs"/>
              </a:defRPr>
            </a:lvl9p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1800" b="1" i="0" u="none" strike="noStrike" cap="none" normalizeH="0" baseline="0" dirty="0" smtClean="0">
                <a:ln>
                  <a:noFill/>
                </a:ln>
                <a:solidFill>
                  <a:schemeClr val="tx1"/>
                </a:solidFill>
                <a:effectLst/>
                <a:latin typeface="方正舒体" pitchFamily="2" charset="-122"/>
                <a:ea typeface="方正舒体" pitchFamily="2" charset="-122"/>
              </a:rPr>
              <a:t>返回目录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2644"/>
                                        </p:tgtEl>
                                        <p:attrNameLst>
                                          <p:attrName>style.visibility</p:attrName>
                                        </p:attrNameLst>
                                      </p:cBhvr>
                                      <p:to>
                                        <p:strVal val="visible"/>
                                      </p:to>
                                    </p:set>
                                    <p:animEffect transition="in" filter="wipe(left)">
                                      <p:cBhvr>
                                        <p:cTn id="7" dur="2000"/>
                                        <p:tgtEl>
                                          <p:spTgt spid="11264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2645"/>
                                        </p:tgtEl>
                                        <p:attrNameLst>
                                          <p:attrName>style.visibility</p:attrName>
                                        </p:attrNameLst>
                                      </p:cBhvr>
                                      <p:to>
                                        <p:strVal val="visible"/>
                                      </p:to>
                                    </p:set>
                                    <p:animEffect transition="in" filter="wipe(left)">
                                      <p:cBhvr>
                                        <p:cTn id="12" dur="2000"/>
                                        <p:tgtEl>
                                          <p:spTgt spid="11264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2646"/>
                                        </p:tgtEl>
                                        <p:attrNameLst>
                                          <p:attrName>style.visibility</p:attrName>
                                        </p:attrNameLst>
                                      </p:cBhvr>
                                      <p:to>
                                        <p:strVal val="visible"/>
                                      </p:to>
                                    </p:set>
                                    <p:animEffect transition="in" filter="wipe(left)">
                                      <p:cBhvr>
                                        <p:cTn id="17" dur="2000"/>
                                        <p:tgtEl>
                                          <p:spTgt spid="1126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4" grpId="0"/>
      <p:bldP spid="112645" grpId="0"/>
      <p:bldP spid="112646"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灯片编号占位符 3"/>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D0812897-C1CC-4C34-B8A0-FAEBDC5BDE4C}" type="slidenum">
              <a:rPr kumimoji="0" lang="zh-CN" altLang="en-US" sz="2200" smtClean="0">
                <a:solidFill>
                  <a:srgbClr val="0000FF"/>
                </a:solidFill>
              </a:rPr>
              <a:pPr eaLnBrk="1" hangingPunct="1"/>
              <a:t>55</a:t>
            </a:fld>
            <a:endParaRPr kumimoji="0" lang="en-US" altLang="zh-CN" sz="2200" smtClean="0">
              <a:solidFill>
                <a:srgbClr val="0000FF"/>
              </a:solidFill>
            </a:endParaRPr>
          </a:p>
        </p:txBody>
      </p:sp>
      <p:sp>
        <p:nvSpPr>
          <p:cNvPr id="27665" name="Text Box 17"/>
          <p:cNvSpPr txBox="1">
            <a:spLocks noChangeArrowheads="1"/>
          </p:cNvSpPr>
          <p:nvPr/>
        </p:nvSpPr>
        <p:spPr bwMode="auto">
          <a:xfrm>
            <a:off x="1648355" y="1018939"/>
            <a:ext cx="3876145" cy="597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ctr" eaLnBrk="1" hangingPunct="1">
              <a:spcBef>
                <a:spcPct val="50000"/>
              </a:spcBef>
            </a:pPr>
            <a:r>
              <a:rPr lang="zh-CN" altLang="en-US" sz="3200" b="1" dirty="0">
                <a:solidFill>
                  <a:srgbClr val="FF0000"/>
                </a:solidFill>
              </a:rPr>
              <a:t>本章</a:t>
            </a:r>
            <a:r>
              <a:rPr lang="zh-CN" altLang="en-US" sz="3200" b="1" dirty="0" smtClean="0">
                <a:solidFill>
                  <a:srgbClr val="FF0000"/>
                </a:solidFill>
              </a:rPr>
              <a:t>重点</a:t>
            </a:r>
            <a:endParaRPr lang="zh-CN" altLang="en-US" sz="3200" b="1" dirty="0">
              <a:solidFill>
                <a:srgbClr val="FF0000"/>
              </a:solidFill>
            </a:endParaRPr>
          </a:p>
        </p:txBody>
      </p:sp>
      <p:sp>
        <p:nvSpPr>
          <p:cNvPr id="27666" name="Text Box 18"/>
          <p:cNvSpPr txBox="1">
            <a:spLocks noChangeArrowheads="1"/>
          </p:cNvSpPr>
          <p:nvPr/>
        </p:nvSpPr>
        <p:spPr bwMode="auto">
          <a:xfrm>
            <a:off x="908791" y="1842665"/>
            <a:ext cx="7539884" cy="34602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30000"/>
              </a:lnSpc>
              <a:spcBef>
                <a:spcPct val="50000"/>
              </a:spcBef>
            </a:pPr>
            <a:r>
              <a:rPr lang="zh-CN" altLang="en-US" sz="3200" b="1" dirty="0" smtClean="0"/>
              <a:t>1. 螺纹</a:t>
            </a:r>
            <a:r>
              <a:rPr lang="zh-CN" altLang="en-US" sz="3200" b="1" dirty="0"/>
              <a:t>的</a:t>
            </a:r>
            <a:r>
              <a:rPr lang="zh-CN" altLang="en-US" sz="2800" b="1" dirty="0"/>
              <a:t>主要几何参数及其对螺纹结合</a:t>
            </a:r>
            <a:r>
              <a:rPr lang="zh-CN" altLang="en-US" sz="2800" b="1" dirty="0" smtClean="0"/>
              <a:t>互换</a:t>
            </a:r>
            <a:endParaRPr lang="en-US" altLang="zh-CN" sz="2800" b="1" dirty="0" smtClean="0"/>
          </a:p>
          <a:p>
            <a:pPr eaLnBrk="1" hangingPunct="1">
              <a:lnSpc>
                <a:spcPct val="130000"/>
              </a:lnSpc>
              <a:spcBef>
                <a:spcPct val="50000"/>
              </a:spcBef>
            </a:pPr>
            <a:r>
              <a:rPr lang="zh-CN" altLang="en-US" sz="2800" b="1" dirty="0" smtClean="0"/>
              <a:t>     性</a:t>
            </a:r>
            <a:r>
              <a:rPr lang="zh-CN" altLang="en-US" sz="2800" b="1" dirty="0"/>
              <a:t>的影响；</a:t>
            </a:r>
          </a:p>
          <a:p>
            <a:pPr eaLnBrk="1" hangingPunct="1">
              <a:spcBef>
                <a:spcPct val="50000"/>
              </a:spcBef>
            </a:pPr>
            <a:r>
              <a:rPr lang="zh-CN" altLang="en-US" sz="2800" b="1" dirty="0"/>
              <a:t>2. 螺纹公差(公差带的构成)和</a:t>
            </a:r>
            <a:r>
              <a:rPr lang="zh-CN" altLang="en-US" sz="2800" b="1" dirty="0" smtClean="0"/>
              <a:t>螺纹</a:t>
            </a:r>
            <a:r>
              <a:rPr lang="zh-CN" altLang="en-US" sz="2800" b="1" dirty="0"/>
              <a:t>公差</a:t>
            </a:r>
            <a:r>
              <a:rPr lang="zh-CN" altLang="en-US" sz="2800" b="1" dirty="0" smtClean="0"/>
              <a:t>精度</a:t>
            </a:r>
            <a:endParaRPr lang="en-US" altLang="zh-CN" sz="2800" b="1" dirty="0" smtClean="0"/>
          </a:p>
          <a:p>
            <a:pPr eaLnBrk="1" hangingPunct="1">
              <a:spcBef>
                <a:spcPct val="50000"/>
              </a:spcBef>
            </a:pPr>
            <a:r>
              <a:rPr lang="en-US" altLang="zh-CN" sz="2800" b="1" dirty="0"/>
              <a:t> </a:t>
            </a:r>
            <a:r>
              <a:rPr lang="en-US" altLang="zh-CN" sz="2800" b="1" dirty="0" smtClean="0"/>
              <a:t>   </a:t>
            </a:r>
            <a:r>
              <a:rPr lang="zh-CN" altLang="en-US" sz="2800" b="1" dirty="0" smtClean="0"/>
              <a:t>的</a:t>
            </a:r>
            <a:r>
              <a:rPr lang="zh-CN" altLang="en-US" sz="2800" b="1" dirty="0"/>
              <a:t>概念；</a:t>
            </a:r>
          </a:p>
          <a:p>
            <a:pPr eaLnBrk="1" hangingPunct="1">
              <a:spcBef>
                <a:spcPct val="50000"/>
              </a:spcBef>
            </a:pPr>
            <a:r>
              <a:rPr lang="en-US" altLang="zh-CN" sz="2800" b="1" dirty="0"/>
              <a:t>3. </a:t>
            </a:r>
            <a:r>
              <a:rPr lang="zh-CN" altLang="en-US" sz="2800" b="1" dirty="0"/>
              <a:t>螺纹在</a:t>
            </a:r>
            <a:r>
              <a:rPr lang="zh-CN" altLang="en-US" sz="2800" b="1" dirty="0">
                <a:solidFill>
                  <a:srgbClr val="FF0000"/>
                </a:solidFill>
              </a:rPr>
              <a:t>图样上的标注</a:t>
            </a:r>
            <a:r>
              <a:rPr lang="zh-CN" altLang="en-US" sz="2800" b="1" dirty="0"/>
              <a:t>。</a:t>
            </a:r>
          </a:p>
        </p:txBody>
      </p:sp>
      <p:sp>
        <p:nvSpPr>
          <p:cNvPr id="5" name="图文框 4">
            <a:hlinkClick r:id="rId2" action="ppaction://hlinksldjump"/>
          </p:cNvPr>
          <p:cNvSpPr/>
          <p:nvPr/>
        </p:nvSpPr>
        <p:spPr bwMode="auto">
          <a:xfrm>
            <a:off x="8199277" y="6173788"/>
            <a:ext cx="1317946" cy="473075"/>
          </a:xfrm>
          <a:prstGeom prst="fram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defPPr>
              <a:defRPr lang="en-US"/>
            </a:defPPr>
            <a:lvl1pPr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1pPr>
            <a:lvl2pPr marL="478865"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2pPr>
            <a:lvl3pPr marL="957730"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3pPr>
            <a:lvl4pPr marL="1436595"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4pPr>
            <a:lvl5pPr marL="1915459"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5pPr>
            <a:lvl6pPr marL="2394324" algn="l" defTabSz="957730" rtl="0" eaLnBrk="1" latinLnBrk="0" hangingPunct="1">
              <a:defRPr kumimoji="1" sz="2500" kern="1200">
                <a:solidFill>
                  <a:schemeClr val="tx1"/>
                </a:solidFill>
                <a:latin typeface="Times New Roman" pitchFamily="18" charset="0"/>
                <a:ea typeface="宋体" pitchFamily="2" charset="-122"/>
                <a:cs typeface="+mn-cs"/>
              </a:defRPr>
            </a:lvl6pPr>
            <a:lvl7pPr marL="2873189" algn="l" defTabSz="957730" rtl="0" eaLnBrk="1" latinLnBrk="0" hangingPunct="1">
              <a:defRPr kumimoji="1" sz="2500" kern="1200">
                <a:solidFill>
                  <a:schemeClr val="tx1"/>
                </a:solidFill>
                <a:latin typeface="Times New Roman" pitchFamily="18" charset="0"/>
                <a:ea typeface="宋体" pitchFamily="2" charset="-122"/>
                <a:cs typeface="+mn-cs"/>
              </a:defRPr>
            </a:lvl7pPr>
            <a:lvl8pPr marL="3352055" algn="l" defTabSz="957730" rtl="0" eaLnBrk="1" latinLnBrk="0" hangingPunct="1">
              <a:defRPr kumimoji="1" sz="2500" kern="1200">
                <a:solidFill>
                  <a:schemeClr val="tx1"/>
                </a:solidFill>
                <a:latin typeface="Times New Roman" pitchFamily="18" charset="0"/>
                <a:ea typeface="宋体" pitchFamily="2" charset="-122"/>
                <a:cs typeface="+mn-cs"/>
              </a:defRPr>
            </a:lvl8pPr>
            <a:lvl9pPr marL="3830920" algn="l" defTabSz="957730" rtl="0" eaLnBrk="1" latinLnBrk="0" hangingPunct="1">
              <a:defRPr kumimoji="1" sz="2500" kern="1200">
                <a:solidFill>
                  <a:schemeClr val="tx1"/>
                </a:solidFill>
                <a:latin typeface="Times New Roman" pitchFamily="18" charset="0"/>
                <a:ea typeface="宋体" pitchFamily="2" charset="-122"/>
                <a:cs typeface="+mn-cs"/>
              </a:defRPr>
            </a:lvl9p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1800" b="1" i="0" u="none" strike="noStrike" cap="none" normalizeH="0" baseline="0" dirty="0" smtClean="0">
                <a:ln>
                  <a:noFill/>
                </a:ln>
                <a:solidFill>
                  <a:schemeClr val="tx1"/>
                </a:solidFill>
                <a:effectLst/>
                <a:latin typeface="方正舒体" pitchFamily="2" charset="-122"/>
                <a:ea typeface="方正舒体" pitchFamily="2" charset="-122"/>
              </a:rPr>
              <a:t>返回目录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1000"/>
                                  </p:stCondLst>
                                  <p:childTnLst>
                                    <p:set>
                                      <p:cBhvr>
                                        <p:cTn id="6" dur="1" fill="hold">
                                          <p:stCondLst>
                                            <p:cond delay="0"/>
                                          </p:stCondLst>
                                        </p:cTn>
                                        <p:tgtEl>
                                          <p:spTgt spid="27665">
                                            <p:txEl>
                                              <p:pRg st="0" end="0"/>
                                            </p:txEl>
                                          </p:spTgt>
                                        </p:tgtEl>
                                        <p:attrNameLst>
                                          <p:attrName>style.visibility</p:attrName>
                                        </p:attrNameLst>
                                      </p:cBhvr>
                                      <p:to>
                                        <p:strVal val="visible"/>
                                      </p:to>
                                    </p:set>
                                    <p:animEffect transition="in" filter="wipe(left)">
                                      <p:cBhvr>
                                        <p:cTn id="7" dur="500"/>
                                        <p:tgtEl>
                                          <p:spTgt spid="2766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7666">
                                            <p:txEl>
                                              <p:pRg st="0" end="0"/>
                                            </p:txEl>
                                          </p:spTgt>
                                        </p:tgtEl>
                                        <p:attrNameLst>
                                          <p:attrName>style.visibility</p:attrName>
                                        </p:attrNameLst>
                                      </p:cBhvr>
                                      <p:to>
                                        <p:strVal val="visible"/>
                                      </p:to>
                                    </p:set>
                                    <p:animEffect transition="in" filter="wipe(left)">
                                      <p:cBhvr>
                                        <p:cTn id="12" dur="500"/>
                                        <p:tgtEl>
                                          <p:spTgt spid="2766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7666">
                                            <p:txEl>
                                              <p:pRg st="1" end="1"/>
                                            </p:txEl>
                                          </p:spTgt>
                                        </p:tgtEl>
                                        <p:attrNameLst>
                                          <p:attrName>style.visibility</p:attrName>
                                        </p:attrNameLst>
                                      </p:cBhvr>
                                      <p:to>
                                        <p:strVal val="visible"/>
                                      </p:to>
                                    </p:set>
                                    <p:animEffect transition="in" filter="wipe(left)">
                                      <p:cBhvr>
                                        <p:cTn id="17" dur="500"/>
                                        <p:tgtEl>
                                          <p:spTgt spid="27666">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7666">
                                            <p:txEl>
                                              <p:pRg st="2" end="2"/>
                                            </p:txEl>
                                          </p:spTgt>
                                        </p:tgtEl>
                                        <p:attrNameLst>
                                          <p:attrName>style.visibility</p:attrName>
                                        </p:attrNameLst>
                                      </p:cBhvr>
                                      <p:to>
                                        <p:strVal val="visible"/>
                                      </p:to>
                                    </p:set>
                                    <p:animEffect transition="in" filter="wipe(left)">
                                      <p:cBhvr>
                                        <p:cTn id="22" dur="500"/>
                                        <p:tgtEl>
                                          <p:spTgt spid="27666">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7666">
                                            <p:txEl>
                                              <p:pRg st="3" end="3"/>
                                            </p:txEl>
                                          </p:spTgt>
                                        </p:tgtEl>
                                        <p:attrNameLst>
                                          <p:attrName>style.visibility</p:attrName>
                                        </p:attrNameLst>
                                      </p:cBhvr>
                                      <p:to>
                                        <p:strVal val="visible"/>
                                      </p:to>
                                    </p:set>
                                    <p:animEffect transition="in" filter="wipe(left)">
                                      <p:cBhvr>
                                        <p:cTn id="27" dur="500"/>
                                        <p:tgtEl>
                                          <p:spTgt spid="27666">
                                            <p:txEl>
                                              <p:pRg st="3" end="3"/>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7666">
                                            <p:txEl>
                                              <p:pRg st="4" end="4"/>
                                            </p:txEl>
                                          </p:spTgt>
                                        </p:tgtEl>
                                        <p:attrNameLst>
                                          <p:attrName>style.visibility</p:attrName>
                                        </p:attrNameLst>
                                      </p:cBhvr>
                                      <p:to>
                                        <p:strVal val="visible"/>
                                      </p:to>
                                    </p:set>
                                    <p:animEffect transition="in" filter="wipe(left)">
                                      <p:cBhvr>
                                        <p:cTn id="32" dur="500"/>
                                        <p:tgtEl>
                                          <p:spTgt spid="2766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65" grpId="0" build="p" autoUpdateAnimBg="0" advAuto="1000"/>
      <p:bldP spid="27666" grpId="0" build="p" autoUpdateAnimBg="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灯片编号占位符 5"/>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4B48088C-CB44-453F-9046-856C0C297113}" type="slidenum">
              <a:rPr kumimoji="0" lang="zh-CN" altLang="en-US" sz="2200" smtClean="0">
                <a:solidFill>
                  <a:srgbClr val="0000FF"/>
                </a:solidFill>
              </a:rPr>
              <a:pPr eaLnBrk="1" hangingPunct="1"/>
              <a:t>56</a:t>
            </a:fld>
            <a:endParaRPr kumimoji="0" lang="en-US" altLang="zh-CN" sz="2200" smtClean="0">
              <a:solidFill>
                <a:srgbClr val="0000FF"/>
              </a:solidFill>
            </a:endParaRPr>
          </a:p>
        </p:txBody>
      </p:sp>
      <p:sp>
        <p:nvSpPr>
          <p:cNvPr id="114692" name="Text Box 4"/>
          <p:cNvSpPr txBox="1">
            <a:spLocks noChangeArrowheads="1"/>
          </p:cNvSpPr>
          <p:nvPr/>
        </p:nvSpPr>
        <p:spPr bwMode="auto">
          <a:xfrm>
            <a:off x="2858982" y="168276"/>
            <a:ext cx="2166692" cy="597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200" b="1"/>
              <a:t>课 堂 练 习</a:t>
            </a:r>
          </a:p>
        </p:txBody>
      </p:sp>
      <p:sp>
        <p:nvSpPr>
          <p:cNvPr id="114693" name="Text Box 5"/>
          <p:cNvSpPr txBox="1">
            <a:spLocks noChangeArrowheads="1"/>
          </p:cNvSpPr>
          <p:nvPr/>
        </p:nvSpPr>
        <p:spPr bwMode="auto">
          <a:xfrm>
            <a:off x="759452" y="782638"/>
            <a:ext cx="7082798" cy="10473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2700" b="1" dirty="0"/>
              <a:t> </a:t>
            </a:r>
            <a:r>
              <a:rPr lang="zh-CN" altLang="en-US" sz="2700" b="1" dirty="0" smtClean="0"/>
              <a:t>      </a:t>
            </a:r>
            <a:r>
              <a:rPr lang="zh-CN" altLang="en-US" b="1" dirty="0" smtClean="0"/>
              <a:t>查表</a:t>
            </a:r>
            <a:r>
              <a:rPr lang="zh-CN" altLang="en-US" b="1" dirty="0"/>
              <a:t>确定</a:t>
            </a:r>
            <a:r>
              <a:rPr lang="en-US" altLang="zh-CN" b="1" dirty="0"/>
              <a:t>M18×2—6h</a:t>
            </a:r>
            <a:r>
              <a:rPr lang="zh-CN" altLang="en-US" b="1" dirty="0"/>
              <a:t>的中径的极限偏差，并画出尺寸公差带图。</a:t>
            </a:r>
          </a:p>
        </p:txBody>
      </p:sp>
      <p:sp>
        <p:nvSpPr>
          <p:cNvPr id="114694" name="Text Box 6"/>
          <p:cNvSpPr txBox="1">
            <a:spLocks noChangeArrowheads="1"/>
          </p:cNvSpPr>
          <p:nvPr/>
        </p:nvSpPr>
        <p:spPr bwMode="auto">
          <a:xfrm>
            <a:off x="760837" y="1944689"/>
            <a:ext cx="3024082" cy="521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700" b="1"/>
              <a:t>（1）</a:t>
            </a:r>
            <a:r>
              <a:rPr lang="zh-CN" altLang="en-US" sz="2700" b="1"/>
              <a:t>根据</a:t>
            </a:r>
            <a:r>
              <a:rPr lang="en-US" altLang="zh-CN" sz="2700" b="1"/>
              <a:t>M18×2</a:t>
            </a:r>
            <a:endParaRPr lang="zh-CN" altLang="en-US" sz="2700" b="1"/>
          </a:p>
        </p:txBody>
      </p:sp>
      <p:sp>
        <p:nvSpPr>
          <p:cNvPr id="114697" name="Text Box 9"/>
          <p:cNvSpPr txBox="1">
            <a:spLocks noChangeArrowheads="1"/>
          </p:cNvSpPr>
          <p:nvPr/>
        </p:nvSpPr>
        <p:spPr bwMode="auto">
          <a:xfrm>
            <a:off x="766340" y="3006725"/>
            <a:ext cx="3827568" cy="521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700" b="1"/>
              <a:t>（2）根据</a:t>
            </a:r>
            <a:r>
              <a:rPr lang="en-US" altLang="zh-CN" sz="2700" b="1"/>
              <a:t>M18×2—6h</a:t>
            </a:r>
          </a:p>
        </p:txBody>
      </p:sp>
      <p:pic>
        <p:nvPicPr>
          <p:cNvPr id="55463" name="Picture 16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16232" y="1681319"/>
            <a:ext cx="4038600" cy="1047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465" name="Picture 16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00525" y="2852894"/>
            <a:ext cx="4467225" cy="8578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466" name="Picture 17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00325" y="3594411"/>
            <a:ext cx="2895600" cy="224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图文框 10">
            <a:hlinkClick r:id="rId5" action="ppaction://hlinksldjump"/>
          </p:cNvPr>
          <p:cNvSpPr/>
          <p:nvPr/>
        </p:nvSpPr>
        <p:spPr bwMode="auto">
          <a:xfrm>
            <a:off x="8199277" y="6173788"/>
            <a:ext cx="1317946" cy="473075"/>
          </a:xfrm>
          <a:prstGeom prst="fram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defPPr>
              <a:defRPr lang="en-US"/>
            </a:defPPr>
            <a:lvl1pPr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1pPr>
            <a:lvl2pPr marL="478865"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2pPr>
            <a:lvl3pPr marL="957730"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3pPr>
            <a:lvl4pPr marL="1436595"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4pPr>
            <a:lvl5pPr marL="1915459"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5pPr>
            <a:lvl6pPr marL="2394324" algn="l" defTabSz="957730" rtl="0" eaLnBrk="1" latinLnBrk="0" hangingPunct="1">
              <a:defRPr kumimoji="1" sz="2500" kern="1200">
                <a:solidFill>
                  <a:schemeClr val="tx1"/>
                </a:solidFill>
                <a:latin typeface="Times New Roman" pitchFamily="18" charset="0"/>
                <a:ea typeface="宋体" pitchFamily="2" charset="-122"/>
                <a:cs typeface="+mn-cs"/>
              </a:defRPr>
            </a:lvl6pPr>
            <a:lvl7pPr marL="2873189" algn="l" defTabSz="957730" rtl="0" eaLnBrk="1" latinLnBrk="0" hangingPunct="1">
              <a:defRPr kumimoji="1" sz="2500" kern="1200">
                <a:solidFill>
                  <a:schemeClr val="tx1"/>
                </a:solidFill>
                <a:latin typeface="Times New Roman" pitchFamily="18" charset="0"/>
                <a:ea typeface="宋体" pitchFamily="2" charset="-122"/>
                <a:cs typeface="+mn-cs"/>
              </a:defRPr>
            </a:lvl7pPr>
            <a:lvl8pPr marL="3352055" algn="l" defTabSz="957730" rtl="0" eaLnBrk="1" latinLnBrk="0" hangingPunct="1">
              <a:defRPr kumimoji="1" sz="2500" kern="1200">
                <a:solidFill>
                  <a:schemeClr val="tx1"/>
                </a:solidFill>
                <a:latin typeface="Times New Roman" pitchFamily="18" charset="0"/>
                <a:ea typeface="宋体" pitchFamily="2" charset="-122"/>
                <a:cs typeface="+mn-cs"/>
              </a:defRPr>
            </a:lvl8pPr>
            <a:lvl9pPr marL="3830920" algn="l" defTabSz="957730" rtl="0" eaLnBrk="1" latinLnBrk="0" hangingPunct="1">
              <a:defRPr kumimoji="1" sz="2500" kern="1200">
                <a:solidFill>
                  <a:schemeClr val="tx1"/>
                </a:solidFill>
                <a:latin typeface="Times New Roman" pitchFamily="18" charset="0"/>
                <a:ea typeface="宋体" pitchFamily="2" charset="-122"/>
                <a:cs typeface="+mn-cs"/>
              </a:defRPr>
            </a:lvl9p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1800" b="1" i="0" u="none" strike="noStrike" cap="none" normalizeH="0" baseline="0" dirty="0" smtClean="0">
                <a:ln>
                  <a:noFill/>
                </a:ln>
                <a:solidFill>
                  <a:schemeClr val="tx1"/>
                </a:solidFill>
                <a:effectLst/>
                <a:latin typeface="方正舒体" pitchFamily="2" charset="-122"/>
                <a:ea typeface="方正舒体" pitchFamily="2" charset="-122"/>
              </a:rPr>
              <a:t>返回目录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14692"/>
                                        </p:tgtEl>
                                        <p:attrNameLst>
                                          <p:attrName>style.visibility</p:attrName>
                                        </p:attrNameLst>
                                      </p:cBhvr>
                                      <p:to>
                                        <p:strVal val="visible"/>
                                      </p:to>
                                    </p:set>
                                    <p:animEffect transition="in" filter="wipe(left)">
                                      <p:cBhvr>
                                        <p:cTn id="7" dur="300"/>
                                        <p:tgtEl>
                                          <p:spTgt spid="11469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4693"/>
                                        </p:tgtEl>
                                        <p:attrNameLst>
                                          <p:attrName>style.visibility</p:attrName>
                                        </p:attrNameLst>
                                      </p:cBhvr>
                                      <p:to>
                                        <p:strVal val="visible"/>
                                      </p:to>
                                    </p:set>
                                    <p:animEffect transition="in" filter="wipe(left)">
                                      <p:cBhvr>
                                        <p:cTn id="12" dur="500"/>
                                        <p:tgtEl>
                                          <p:spTgt spid="11469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14694"/>
                                        </p:tgtEl>
                                        <p:attrNameLst>
                                          <p:attrName>style.visibility</p:attrName>
                                        </p:attrNameLst>
                                      </p:cBhvr>
                                      <p:to>
                                        <p:strVal val="visible"/>
                                      </p:to>
                                    </p:set>
                                    <p:animEffect transition="in" filter="wipe(left)">
                                      <p:cBhvr>
                                        <p:cTn id="17" dur="300"/>
                                        <p:tgtEl>
                                          <p:spTgt spid="11469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55463"/>
                                        </p:tgtEl>
                                        <p:attrNameLst>
                                          <p:attrName>style.visibility</p:attrName>
                                        </p:attrNameLst>
                                      </p:cBhvr>
                                      <p:to>
                                        <p:strVal val="visible"/>
                                      </p:to>
                                    </p:set>
                                    <p:animEffect transition="in" filter="wipe(left)">
                                      <p:cBhvr>
                                        <p:cTn id="22" dur="500"/>
                                        <p:tgtEl>
                                          <p:spTgt spid="5546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114697"/>
                                        </p:tgtEl>
                                        <p:attrNameLst>
                                          <p:attrName>style.visibility</p:attrName>
                                        </p:attrNameLst>
                                      </p:cBhvr>
                                      <p:to>
                                        <p:strVal val="visible"/>
                                      </p:to>
                                    </p:set>
                                    <p:animEffect transition="in" filter="wipe(left)">
                                      <p:cBhvr>
                                        <p:cTn id="27" dur="300"/>
                                        <p:tgtEl>
                                          <p:spTgt spid="11469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55465"/>
                                        </p:tgtEl>
                                        <p:attrNameLst>
                                          <p:attrName>style.visibility</p:attrName>
                                        </p:attrNameLst>
                                      </p:cBhvr>
                                      <p:to>
                                        <p:strVal val="visible"/>
                                      </p:to>
                                    </p:set>
                                    <p:animEffect transition="in" filter="wipe(left)">
                                      <p:cBhvr>
                                        <p:cTn id="32" dur="500"/>
                                        <p:tgtEl>
                                          <p:spTgt spid="5546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55466"/>
                                        </p:tgtEl>
                                        <p:attrNameLst>
                                          <p:attrName>style.visibility</p:attrName>
                                        </p:attrNameLst>
                                      </p:cBhvr>
                                      <p:to>
                                        <p:strVal val="visible"/>
                                      </p:to>
                                    </p:set>
                                    <p:animEffect transition="in" filter="wipe(left)">
                                      <p:cBhvr>
                                        <p:cTn id="37" dur="500"/>
                                        <p:tgtEl>
                                          <p:spTgt spid="554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2" grpId="0" autoUpdateAnimBg="0"/>
      <p:bldP spid="114693" grpId="0" autoUpdateAnimBg="0"/>
      <p:bldP spid="114694" grpId="0" autoUpdateAnimBg="0"/>
      <p:bldP spid="114697" grpId="0" autoUpdateAnimBg="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5C7C149A-CC27-4F31-BF2B-55ADC874561C}" type="slidenum">
              <a:rPr lang="zh-CN" altLang="en-US" smtClean="0"/>
              <a:pPr>
                <a:defRPr/>
              </a:pPr>
              <a:t>57</a:t>
            </a:fld>
            <a:endParaRPr lang="en-US" altLang="zh-CN"/>
          </a:p>
        </p:txBody>
      </p:sp>
      <p:sp>
        <p:nvSpPr>
          <p:cNvPr id="5" name="矩形 4"/>
          <p:cNvSpPr/>
          <p:nvPr/>
        </p:nvSpPr>
        <p:spPr>
          <a:xfrm>
            <a:off x="914399" y="1672263"/>
            <a:ext cx="7667625" cy="4154984"/>
          </a:xfrm>
          <a:prstGeom prst="rect">
            <a:avLst/>
          </a:prstGeom>
        </p:spPr>
        <p:txBody>
          <a:bodyPr wrap="square">
            <a:spAutoFit/>
          </a:bodyPr>
          <a:lstStyle/>
          <a:p>
            <a:r>
              <a:rPr lang="en-US" altLang="zh-CN" b="1" dirty="0" smtClean="0"/>
              <a:t>         1</a:t>
            </a:r>
            <a:r>
              <a:rPr lang="en-US" altLang="zh-CN" b="1" dirty="0"/>
              <a:t>. </a:t>
            </a:r>
            <a:r>
              <a:rPr lang="zh-CN" altLang="en-US" b="1" dirty="0"/>
              <a:t>影响螺纹互换性的因素有哪些</a:t>
            </a:r>
            <a:r>
              <a:rPr lang="en-US" altLang="zh-CN" b="1" dirty="0"/>
              <a:t>? </a:t>
            </a:r>
            <a:r>
              <a:rPr lang="zh-CN" altLang="en-US" b="1" dirty="0"/>
              <a:t>对影响螺纹互换性的偏差是怎样控制的</a:t>
            </a:r>
            <a:r>
              <a:rPr lang="en-US" altLang="zh-CN" b="1" dirty="0"/>
              <a:t>?</a:t>
            </a:r>
          </a:p>
          <a:p>
            <a:r>
              <a:rPr lang="en-US" altLang="zh-CN" b="1" dirty="0" smtClean="0"/>
              <a:t>         2</a:t>
            </a:r>
            <a:r>
              <a:rPr lang="en-US" altLang="zh-CN" b="1" dirty="0"/>
              <a:t>. </a:t>
            </a:r>
            <a:r>
              <a:rPr lang="zh-CN" altLang="en-US" b="1" dirty="0"/>
              <a:t>什么是螺纹作用中径</a:t>
            </a:r>
            <a:r>
              <a:rPr lang="en-US" altLang="zh-CN" b="1" dirty="0"/>
              <a:t>? </a:t>
            </a:r>
            <a:r>
              <a:rPr lang="zh-CN" altLang="en-US" b="1" dirty="0"/>
              <a:t>它和单一</a:t>
            </a:r>
            <a:r>
              <a:rPr lang="en-US" altLang="zh-CN" b="1" dirty="0"/>
              <a:t>(</a:t>
            </a:r>
            <a:r>
              <a:rPr lang="zh-CN" altLang="en-US" b="1" dirty="0"/>
              <a:t>实际</a:t>
            </a:r>
            <a:r>
              <a:rPr lang="en-US" altLang="zh-CN" b="1" dirty="0"/>
              <a:t>) </a:t>
            </a:r>
            <a:r>
              <a:rPr lang="zh-CN" altLang="en-US" b="1" dirty="0"/>
              <a:t>中径有什么关系</a:t>
            </a:r>
            <a:r>
              <a:rPr lang="en-US" altLang="zh-CN" b="1" dirty="0"/>
              <a:t>?</a:t>
            </a:r>
          </a:p>
          <a:p>
            <a:r>
              <a:rPr lang="en-US" altLang="zh-CN" b="1" dirty="0" smtClean="0"/>
              <a:t>         3</a:t>
            </a:r>
            <a:r>
              <a:rPr lang="en-US" altLang="zh-CN" b="1" dirty="0"/>
              <a:t>. </a:t>
            </a:r>
            <a:r>
              <a:rPr lang="zh-CN" altLang="en-US" b="1" dirty="0"/>
              <a:t>螺纹中径合格的判断原则是什么</a:t>
            </a:r>
            <a:r>
              <a:rPr lang="en-US" altLang="zh-CN" b="1" dirty="0"/>
              <a:t>? </a:t>
            </a:r>
            <a:r>
              <a:rPr lang="zh-CN" altLang="en-US" b="1" dirty="0"/>
              <a:t>如果螺纹实际中径在规定的要求范围内</a:t>
            </a:r>
            <a:r>
              <a:rPr lang="en-US" altLang="zh-CN" b="1" dirty="0"/>
              <a:t>,</a:t>
            </a:r>
            <a:r>
              <a:rPr lang="zh-CN" altLang="en-US" b="1" dirty="0" smtClean="0"/>
              <a:t>能否说明</a:t>
            </a:r>
            <a:r>
              <a:rPr lang="zh-CN" altLang="en-US" b="1" dirty="0"/>
              <a:t>该螺纹中径合格</a:t>
            </a:r>
            <a:r>
              <a:rPr lang="en-US" altLang="zh-CN" b="1" dirty="0"/>
              <a:t>?</a:t>
            </a:r>
          </a:p>
          <a:p>
            <a:r>
              <a:rPr lang="en-US" altLang="zh-CN" b="1" dirty="0" smtClean="0"/>
              <a:t>         4</a:t>
            </a:r>
            <a:r>
              <a:rPr lang="en-US" altLang="zh-CN" b="1" dirty="0"/>
              <a:t>. </a:t>
            </a:r>
            <a:r>
              <a:rPr lang="zh-CN" altLang="en-US" b="1" dirty="0"/>
              <a:t>普通螺纹的中径公差分几级</a:t>
            </a:r>
            <a:r>
              <a:rPr lang="en-US" altLang="zh-CN" b="1" dirty="0"/>
              <a:t>? </a:t>
            </a:r>
            <a:r>
              <a:rPr lang="zh-CN" altLang="en-US" b="1" dirty="0"/>
              <a:t>内、外螺纹公差等级有何不同</a:t>
            </a:r>
            <a:r>
              <a:rPr lang="en-US" altLang="zh-CN" b="1" dirty="0"/>
              <a:t>? </a:t>
            </a:r>
            <a:r>
              <a:rPr lang="zh-CN" altLang="en-US" b="1" dirty="0"/>
              <a:t>常用的是多少级</a:t>
            </a:r>
            <a:r>
              <a:rPr lang="en-US" altLang="zh-CN" b="1" dirty="0"/>
              <a:t>?</a:t>
            </a:r>
          </a:p>
          <a:p>
            <a:r>
              <a:rPr lang="en-US" altLang="zh-CN" b="1" dirty="0" smtClean="0"/>
              <a:t>         5</a:t>
            </a:r>
            <a:r>
              <a:rPr lang="en-US" altLang="zh-CN" b="1" dirty="0"/>
              <a:t>. </a:t>
            </a:r>
            <a:r>
              <a:rPr lang="zh-CN" altLang="en-US" b="1" dirty="0"/>
              <a:t>普通螺纹公差带的位置有几种</a:t>
            </a:r>
            <a:r>
              <a:rPr lang="en-US" altLang="zh-CN" b="1" dirty="0"/>
              <a:t>? </a:t>
            </a:r>
            <a:r>
              <a:rPr lang="zh-CN" altLang="en-US" b="1" dirty="0"/>
              <a:t>内、外螺纹有何不同</a:t>
            </a:r>
            <a:r>
              <a:rPr lang="en-US" altLang="zh-CN" b="1" dirty="0"/>
              <a:t>? </a:t>
            </a:r>
            <a:r>
              <a:rPr lang="zh-CN" altLang="en-US" b="1" dirty="0"/>
              <a:t>一般用于紧固连接的内、</a:t>
            </a:r>
            <a:r>
              <a:rPr lang="zh-CN" altLang="en-US" b="1" dirty="0" smtClean="0"/>
              <a:t>外螺纹</a:t>
            </a:r>
            <a:r>
              <a:rPr lang="zh-CN" altLang="en-US" b="1" dirty="0"/>
              <a:t>最常用的是哪种公差带</a:t>
            </a:r>
            <a:r>
              <a:rPr lang="en-US" altLang="zh-CN" b="1" dirty="0"/>
              <a:t>?</a:t>
            </a:r>
            <a:endParaRPr lang="zh-CN" altLang="en-US" b="1" dirty="0"/>
          </a:p>
        </p:txBody>
      </p:sp>
      <p:sp>
        <p:nvSpPr>
          <p:cNvPr id="6" name="矩形 5"/>
          <p:cNvSpPr/>
          <p:nvPr/>
        </p:nvSpPr>
        <p:spPr>
          <a:xfrm>
            <a:off x="1011635" y="1290758"/>
            <a:ext cx="2731689" cy="461665"/>
          </a:xfrm>
          <a:prstGeom prst="rect">
            <a:avLst/>
          </a:prstGeom>
        </p:spPr>
        <p:txBody>
          <a:bodyPr wrap="square">
            <a:spAutoFit/>
          </a:bodyPr>
          <a:lstStyle/>
          <a:p>
            <a:r>
              <a:rPr lang="zh-CN" altLang="en-US" b="1" dirty="0"/>
              <a:t>一</a:t>
            </a:r>
            <a:r>
              <a:rPr lang="zh-CN" altLang="en-US" b="1" dirty="0" smtClean="0"/>
              <a:t>、 思 考 题</a:t>
            </a:r>
            <a:endParaRPr lang="zh-CN" altLang="en-US" b="1" dirty="0"/>
          </a:p>
        </p:txBody>
      </p:sp>
      <p:sp>
        <p:nvSpPr>
          <p:cNvPr id="7" name="TextBox 6"/>
          <p:cNvSpPr txBox="1"/>
          <p:nvPr/>
        </p:nvSpPr>
        <p:spPr>
          <a:xfrm>
            <a:off x="3038473" y="767538"/>
            <a:ext cx="3419475" cy="523220"/>
          </a:xfrm>
          <a:prstGeom prst="rect">
            <a:avLst/>
          </a:prstGeom>
          <a:noFill/>
        </p:spPr>
        <p:txBody>
          <a:bodyPr wrap="square" rtlCol="0">
            <a:spAutoFit/>
          </a:bodyPr>
          <a:lstStyle/>
          <a:p>
            <a:r>
              <a:rPr lang="zh-CN" altLang="en-US" sz="2800" b="1" dirty="0" smtClean="0"/>
              <a:t>习    题   九</a:t>
            </a:r>
            <a:endParaRPr lang="zh-CN" altLang="en-US" sz="2800" b="1" dirty="0"/>
          </a:p>
        </p:txBody>
      </p:sp>
    </p:spTree>
    <p:extLst>
      <p:ext uri="{BB962C8B-B14F-4D97-AF65-F5344CB8AC3E}">
        <p14:creationId xmlns:p14="http://schemas.microsoft.com/office/powerpoint/2010/main" val="139964792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left)">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wipe(left)">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
                                            <p:txEl>
                                              <p:pRg st="1" end="1"/>
                                            </p:txEl>
                                          </p:spTgt>
                                        </p:tgtEl>
                                        <p:attrNameLst>
                                          <p:attrName>style.visibility</p:attrName>
                                        </p:attrNameLst>
                                      </p:cBhvr>
                                      <p:to>
                                        <p:strVal val="visible"/>
                                      </p:to>
                                    </p:set>
                                    <p:animEffect transition="in" filter="wipe(left)">
                                      <p:cBhvr>
                                        <p:cTn id="22" dur="500"/>
                                        <p:tgtEl>
                                          <p:spTgt spid="5">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5">
                                            <p:txEl>
                                              <p:pRg st="2" end="2"/>
                                            </p:txEl>
                                          </p:spTgt>
                                        </p:tgtEl>
                                        <p:attrNameLst>
                                          <p:attrName>style.visibility</p:attrName>
                                        </p:attrNameLst>
                                      </p:cBhvr>
                                      <p:to>
                                        <p:strVal val="visible"/>
                                      </p:to>
                                    </p:set>
                                    <p:animEffect transition="in" filter="wipe(left)">
                                      <p:cBhvr>
                                        <p:cTn id="27" dur="500"/>
                                        <p:tgtEl>
                                          <p:spTgt spid="5">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5">
                                            <p:txEl>
                                              <p:pRg st="3" end="3"/>
                                            </p:txEl>
                                          </p:spTgt>
                                        </p:tgtEl>
                                        <p:attrNameLst>
                                          <p:attrName>style.visibility</p:attrName>
                                        </p:attrNameLst>
                                      </p:cBhvr>
                                      <p:to>
                                        <p:strVal val="visible"/>
                                      </p:to>
                                    </p:set>
                                    <p:animEffect transition="in" filter="wipe(left)">
                                      <p:cBhvr>
                                        <p:cTn id="32" dur="500"/>
                                        <p:tgtEl>
                                          <p:spTgt spid="5">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5">
                                            <p:txEl>
                                              <p:pRg st="4" end="4"/>
                                            </p:txEl>
                                          </p:spTgt>
                                        </p:tgtEl>
                                        <p:attrNameLst>
                                          <p:attrName>style.visibility</p:attrName>
                                        </p:attrNameLst>
                                      </p:cBhvr>
                                      <p:to>
                                        <p:strVal val="visible"/>
                                      </p:to>
                                    </p:set>
                                    <p:animEffect transition="in" filter="wipe(left)">
                                      <p:cBhvr>
                                        <p:cTn id="37"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5C7C149A-CC27-4F31-BF2B-55ADC874561C}" type="slidenum">
              <a:rPr lang="zh-CN" altLang="en-US" smtClean="0"/>
              <a:pPr>
                <a:defRPr/>
              </a:pPr>
              <a:t>58</a:t>
            </a:fld>
            <a:endParaRPr lang="en-US" altLang="zh-CN" dirty="0"/>
          </a:p>
        </p:txBody>
      </p:sp>
      <mc:AlternateContent xmlns:mc="http://schemas.openxmlformats.org/markup-compatibility/2006" xmlns:a14="http://schemas.microsoft.com/office/drawing/2010/main">
        <mc:Choice Requires="a14">
          <p:sp>
            <p:nvSpPr>
              <p:cNvPr id="5" name="矩形 4"/>
              <p:cNvSpPr/>
              <p:nvPr/>
            </p:nvSpPr>
            <p:spPr>
              <a:xfrm>
                <a:off x="771524" y="714375"/>
                <a:ext cx="8315325" cy="5194884"/>
              </a:xfrm>
              <a:prstGeom prst="rect">
                <a:avLst/>
              </a:prstGeom>
            </p:spPr>
            <p:txBody>
              <a:bodyPr wrap="square">
                <a:spAutoFit/>
              </a:bodyPr>
              <a:lstStyle/>
              <a:p>
                <a:r>
                  <a:rPr lang="zh-CN" altLang="en-US" sz="2000" b="1" dirty="0" smtClean="0"/>
                  <a:t>         二</a:t>
                </a:r>
                <a:r>
                  <a:rPr lang="zh-CN" altLang="en-US" sz="2000" b="1" dirty="0"/>
                  <a:t>、作业题</a:t>
                </a:r>
              </a:p>
              <a:p>
                <a:r>
                  <a:rPr lang="en-US" altLang="zh-CN" sz="2000" b="1" dirty="0" smtClean="0"/>
                  <a:t>          1</a:t>
                </a:r>
                <a:r>
                  <a:rPr lang="en-US" altLang="zh-CN" sz="2000" b="1" dirty="0"/>
                  <a:t>. </a:t>
                </a:r>
                <a:r>
                  <a:rPr lang="zh-CN" altLang="en-US" sz="2000" b="1" dirty="0"/>
                  <a:t>在大量生产中应用的紧固普通螺纹连接件</a:t>
                </a:r>
                <a:r>
                  <a:rPr lang="en-US" altLang="zh-CN" sz="2000" b="1" dirty="0"/>
                  <a:t>,</a:t>
                </a:r>
                <a:r>
                  <a:rPr lang="zh-CN" altLang="en-US" sz="2000" b="1" dirty="0"/>
                  <a:t>标准推荐采用</a:t>
                </a:r>
                <a:r>
                  <a:rPr lang="en-US" altLang="zh-CN" sz="2000" b="1" dirty="0"/>
                  <a:t>6H/6g,</a:t>
                </a:r>
                <a:r>
                  <a:rPr lang="zh-CN" altLang="en-US" sz="2000" b="1" dirty="0"/>
                  <a:t>当确定该螺纹</a:t>
                </a:r>
                <a:r>
                  <a:rPr lang="zh-CN" altLang="en-US" sz="2000" b="1" dirty="0" smtClean="0"/>
                  <a:t>尺寸</a:t>
                </a:r>
                <a:r>
                  <a:rPr lang="zh-CN" altLang="en-US" sz="2000" b="1" dirty="0"/>
                  <a:t>为</a:t>
                </a:r>
                <a:r>
                  <a:rPr lang="en-US" altLang="zh-CN" sz="2000" b="1" dirty="0"/>
                  <a:t>M20 </a:t>
                </a:r>
                <a:r>
                  <a:rPr lang="en-US" altLang="zh-CN" sz="2000" b="1" dirty="0" smtClean="0"/>
                  <a:t>×2 </a:t>
                </a:r>
                <a:r>
                  <a:rPr lang="zh-CN" altLang="en-US" sz="2000" b="1" dirty="0"/>
                  <a:t>时</a:t>
                </a:r>
                <a:r>
                  <a:rPr lang="en-US" altLang="zh-CN" sz="2000" b="1" dirty="0"/>
                  <a:t>,</a:t>
                </a:r>
                <a:r>
                  <a:rPr lang="zh-CN" altLang="en-US" sz="2000" b="1" dirty="0"/>
                  <a:t>则其内、外螺纹的中径尺寸变化范围如何</a:t>
                </a:r>
                <a:r>
                  <a:rPr lang="en-US" altLang="zh-CN" sz="2000" b="1" dirty="0"/>
                  <a:t>? </a:t>
                </a:r>
                <a:r>
                  <a:rPr lang="zh-CN" altLang="en-US" sz="2000" b="1" dirty="0"/>
                  <a:t>结合后中径最小保证间隙</a:t>
                </a:r>
                <a:r>
                  <a:rPr lang="zh-CN" altLang="en-US" sz="2000" b="1" dirty="0" smtClean="0"/>
                  <a:t>等于</a:t>
                </a:r>
                <a:r>
                  <a:rPr lang="zh-CN" altLang="en-US" sz="2000" b="1" dirty="0"/>
                  <a:t>多少</a:t>
                </a:r>
                <a:r>
                  <a:rPr lang="en-US" altLang="zh-CN" sz="2000" b="1" dirty="0"/>
                  <a:t>?</a:t>
                </a:r>
              </a:p>
              <a:p>
                <a:r>
                  <a:rPr lang="en-US" altLang="zh-CN" sz="2000" b="1" dirty="0" smtClean="0"/>
                  <a:t>          2</a:t>
                </a:r>
                <a:r>
                  <a:rPr lang="en-US" altLang="zh-CN" sz="2000" b="1" dirty="0"/>
                  <a:t>. </a:t>
                </a:r>
                <a:r>
                  <a:rPr lang="zh-CN" altLang="en-US" sz="2000" b="1" dirty="0"/>
                  <a:t>有一螺纹件尺寸要求为</a:t>
                </a:r>
                <a:r>
                  <a:rPr lang="en-US" altLang="zh-CN" sz="2000" b="1" dirty="0"/>
                  <a:t>M12 </a:t>
                </a:r>
                <a:r>
                  <a:rPr lang="en-US" altLang="zh-CN" sz="2000" b="1" dirty="0" smtClean="0"/>
                  <a:t>×1 </a:t>
                </a:r>
                <a:r>
                  <a:rPr lang="en-US" altLang="zh-CN" sz="2000" b="1" dirty="0"/>
                  <a:t>- 6h,</a:t>
                </a:r>
                <a:r>
                  <a:rPr lang="zh-CN" altLang="en-US" sz="2000" b="1" dirty="0"/>
                  <a:t>加工后经测得实际</a:t>
                </a:r>
                <a:r>
                  <a:rPr lang="zh-CN" altLang="en-US" sz="2000" b="1" dirty="0" smtClean="0"/>
                  <a:t>中径</a:t>
                </a:r>
                <a14:m>
                  <m:oMath xmlns:m="http://schemas.openxmlformats.org/officeDocument/2006/math">
                    <m:sSub>
                      <m:sSubPr>
                        <m:ctrlPr>
                          <a:rPr lang="en-US" altLang="zh-CN" sz="2000" b="1" i="1" smtClean="0">
                            <a:latin typeface="Cambria Math"/>
                          </a:rPr>
                        </m:ctrlPr>
                      </m:sSubPr>
                      <m:e>
                        <m:r>
                          <a:rPr lang="en-US" altLang="zh-CN" sz="2000" b="1" i="1" smtClean="0">
                            <a:latin typeface="Cambria Math"/>
                          </a:rPr>
                          <m:t>𝒅</m:t>
                        </m:r>
                      </m:e>
                      <m:sub>
                        <m:r>
                          <a:rPr lang="en-US" altLang="zh-CN" sz="2000" b="1" i="1" smtClean="0">
                            <a:latin typeface="Cambria Math"/>
                          </a:rPr>
                          <m:t>𝟐</m:t>
                        </m:r>
                        <m:r>
                          <a:rPr lang="en-US" altLang="zh-CN" sz="2000" b="1" i="0" smtClean="0">
                            <a:latin typeface="Cambria Math"/>
                          </a:rPr>
                          <m:t>𝐚</m:t>
                        </m:r>
                      </m:sub>
                    </m:sSub>
                  </m:oMath>
                </a14:m>
                <a:r>
                  <a:rPr lang="en-US" altLang="zh-CN" sz="2000" b="1" dirty="0" smtClean="0"/>
                  <a:t> </a:t>
                </a:r>
                <a:r>
                  <a:rPr lang="en-US" altLang="zh-CN" sz="2000" b="1" dirty="0"/>
                  <a:t>= 11. </a:t>
                </a:r>
                <a:r>
                  <a:rPr lang="en-US" altLang="zh-CN" sz="2000" b="1" dirty="0" smtClean="0"/>
                  <a:t>304,</a:t>
                </a:r>
                <a:r>
                  <a:rPr lang="zh-CN" altLang="en-US" sz="2000" b="1" dirty="0" smtClean="0"/>
                  <a:t>实际顶径</a:t>
                </a:r>
                <a14:m>
                  <m:oMath xmlns:m="http://schemas.openxmlformats.org/officeDocument/2006/math">
                    <m:sSub>
                      <m:sSubPr>
                        <m:ctrlPr>
                          <a:rPr lang="en-US" altLang="zh-CN" sz="2000" b="1" i="1" smtClean="0">
                            <a:latin typeface="Cambria Math"/>
                          </a:rPr>
                        </m:ctrlPr>
                      </m:sSubPr>
                      <m:e>
                        <m:r>
                          <a:rPr lang="en-US" altLang="zh-CN" sz="2000" b="1" i="1" smtClean="0">
                            <a:latin typeface="Cambria Math"/>
                          </a:rPr>
                          <m:t>𝒅</m:t>
                        </m:r>
                      </m:e>
                      <m:sub>
                        <m:r>
                          <a:rPr lang="en-US" altLang="zh-CN" sz="2000" b="1" i="0" smtClean="0">
                            <a:latin typeface="Cambria Math"/>
                          </a:rPr>
                          <m:t>𝐚</m:t>
                        </m:r>
                      </m:sub>
                    </m:sSub>
                  </m:oMath>
                </a14:m>
                <a:r>
                  <a:rPr lang="en-US" altLang="zh-CN" sz="2000" b="1" dirty="0" smtClean="0"/>
                  <a:t>= </a:t>
                </a:r>
                <a:r>
                  <a:rPr lang="en-US" altLang="zh-CN" sz="2000" b="1" dirty="0"/>
                  <a:t>11. 815 </a:t>
                </a:r>
                <a:r>
                  <a:rPr lang="en-US" altLang="zh-CN" sz="2000" b="1" dirty="0" smtClean="0"/>
                  <a:t>,</a:t>
                </a:r>
                <a:r>
                  <a:rPr lang="zh-CN" altLang="en-US" sz="2000" b="1" dirty="0"/>
                  <a:t>螺距累积</a:t>
                </a:r>
                <a:r>
                  <a:rPr lang="zh-CN" altLang="en-US" sz="2000" b="1" dirty="0" smtClean="0"/>
                  <a:t>偏差</a:t>
                </a:r>
                <a:r>
                  <a:rPr lang="zh-CN" altLang="en-US" sz="2000" b="1" dirty="0" smtClean="0">
                    <a:latin typeface="Times New Roman"/>
                    <a:cs typeface="Times New Roman"/>
                  </a:rPr>
                  <a:t>∆</a:t>
                </a:r>
                <a14:m>
                  <m:oMath xmlns:m="http://schemas.openxmlformats.org/officeDocument/2006/math">
                    <m:sSub>
                      <m:sSubPr>
                        <m:ctrlPr>
                          <a:rPr lang="en-US" altLang="zh-CN" sz="2000" b="1" i="1" smtClean="0">
                            <a:latin typeface="Cambria Math"/>
                            <a:cs typeface="Times New Roman"/>
                          </a:rPr>
                        </m:ctrlPr>
                      </m:sSubPr>
                      <m:e>
                        <m:r>
                          <a:rPr lang="en-US" altLang="zh-CN" sz="2000" b="1" i="1" smtClean="0">
                            <a:latin typeface="Cambria Math"/>
                            <a:cs typeface="Times New Roman"/>
                          </a:rPr>
                          <m:t>𝑷</m:t>
                        </m:r>
                      </m:e>
                      <m:sub>
                        <m:r>
                          <a:rPr lang="en-US" altLang="zh-CN" sz="2000" b="1" i="1" smtClean="0">
                            <a:latin typeface="Cambria Math"/>
                            <a:cs typeface="Times New Roman"/>
                          </a:rPr>
                          <m:t>∑</m:t>
                        </m:r>
                      </m:sub>
                    </m:sSub>
                  </m:oMath>
                </a14:m>
                <a:r>
                  <a:rPr lang="en-US" altLang="zh-CN" sz="2000" b="1" dirty="0" smtClean="0"/>
                  <a:t>= - </a:t>
                </a:r>
                <a:r>
                  <a:rPr lang="en-US" altLang="zh-CN" sz="2000" b="1" dirty="0"/>
                  <a:t>0. </a:t>
                </a:r>
                <a:r>
                  <a:rPr lang="en-US" altLang="zh-CN" sz="2000" b="1" dirty="0" smtClean="0"/>
                  <a:t>02,</a:t>
                </a:r>
                <a:r>
                  <a:rPr lang="zh-CN" altLang="en-US" sz="2000" b="1" dirty="0"/>
                  <a:t>牙侧角偏差分别</a:t>
                </a:r>
                <a:r>
                  <a:rPr lang="zh-CN" altLang="en-US" sz="2000" b="1" dirty="0" smtClean="0"/>
                  <a:t>为</a:t>
                </a:r>
                <a:r>
                  <a:rPr lang="zh-CN" altLang="en-US" sz="2000" b="1" dirty="0" smtClean="0">
                    <a:latin typeface="Times New Roman"/>
                    <a:cs typeface="Times New Roman"/>
                  </a:rPr>
                  <a:t>∆</a:t>
                </a:r>
                <a14:m>
                  <m:oMath xmlns:m="http://schemas.openxmlformats.org/officeDocument/2006/math">
                    <m:sSub>
                      <m:sSubPr>
                        <m:ctrlPr>
                          <a:rPr lang="en-US" altLang="zh-CN" sz="2000" b="1" i="1" smtClean="0">
                            <a:latin typeface="Cambria Math"/>
                            <a:cs typeface="Times New Roman"/>
                          </a:rPr>
                        </m:ctrlPr>
                      </m:sSubPr>
                      <m:e>
                        <m:r>
                          <a:rPr lang="el-GR" altLang="zh-CN" sz="2000" b="1" i="1" smtClean="0">
                            <a:latin typeface="Cambria Math"/>
                            <a:cs typeface="Times New Roman"/>
                          </a:rPr>
                          <m:t>𝜷</m:t>
                        </m:r>
                      </m:e>
                      <m:sub>
                        <m:r>
                          <a:rPr lang="en-US" altLang="zh-CN" sz="2000" b="1" i="1" smtClean="0">
                            <a:latin typeface="Cambria Math"/>
                            <a:cs typeface="Times New Roman"/>
                          </a:rPr>
                          <m:t>𝟏</m:t>
                        </m:r>
                      </m:sub>
                    </m:sSub>
                  </m:oMath>
                </a14:m>
                <a:r>
                  <a:rPr lang="en-US" altLang="zh-CN" sz="2000" b="1" dirty="0" smtClean="0"/>
                  <a:t> = + </a:t>
                </a:r>
                <a14:m>
                  <m:oMath xmlns:m="http://schemas.openxmlformats.org/officeDocument/2006/math">
                    <m:sSup>
                      <m:sSupPr>
                        <m:ctrlPr>
                          <a:rPr lang="en-US" altLang="zh-CN" sz="2000" b="1" i="1" dirty="0" smtClean="0">
                            <a:latin typeface="Cambria Math"/>
                          </a:rPr>
                        </m:ctrlPr>
                      </m:sSupPr>
                      <m:e>
                        <m:r>
                          <a:rPr lang="en-US" altLang="zh-CN" sz="2000" b="1" i="1" dirty="0" smtClean="0">
                            <a:latin typeface="Cambria Math"/>
                          </a:rPr>
                          <m:t>𝟐𝟓</m:t>
                        </m:r>
                      </m:e>
                      <m:sup>
                        <m:r>
                          <a:rPr lang="en-US" altLang="zh-CN" sz="2000" b="1" i="1" dirty="0" smtClean="0">
                            <a:latin typeface="Cambria Math"/>
                          </a:rPr>
                          <m:t>′</m:t>
                        </m:r>
                      </m:sup>
                    </m:sSup>
                  </m:oMath>
                </a14:m>
                <a:r>
                  <a:rPr lang="en-US" altLang="zh-CN" sz="2000" b="1" dirty="0" smtClean="0"/>
                  <a:t>,</a:t>
                </a:r>
                <a:r>
                  <a:rPr lang="zh-CN" altLang="en-US" sz="2000" b="1" dirty="0">
                    <a:latin typeface="Times New Roman"/>
                    <a:cs typeface="Times New Roman"/>
                  </a:rPr>
                  <a:t> ∆</a:t>
                </a:r>
                <a14:m>
                  <m:oMath xmlns:m="http://schemas.openxmlformats.org/officeDocument/2006/math">
                    <m:sSub>
                      <m:sSubPr>
                        <m:ctrlPr>
                          <a:rPr lang="en-US" altLang="zh-CN" sz="2000" b="1" i="1">
                            <a:latin typeface="Cambria Math"/>
                            <a:cs typeface="Times New Roman"/>
                          </a:rPr>
                        </m:ctrlPr>
                      </m:sSubPr>
                      <m:e>
                        <m:r>
                          <a:rPr lang="el-GR" altLang="zh-CN" sz="2000" b="1" i="1">
                            <a:latin typeface="Cambria Math"/>
                            <a:cs typeface="Times New Roman"/>
                          </a:rPr>
                          <m:t>𝜷</m:t>
                        </m:r>
                      </m:e>
                      <m:sub>
                        <m:r>
                          <a:rPr lang="en-US" altLang="zh-CN" sz="2000" b="1" i="1" smtClean="0">
                            <a:latin typeface="Cambria Math"/>
                            <a:cs typeface="Times New Roman"/>
                          </a:rPr>
                          <m:t>𝟐</m:t>
                        </m:r>
                      </m:sub>
                    </m:sSub>
                  </m:oMath>
                </a14:m>
                <a:r>
                  <a:rPr lang="en-US" altLang="zh-CN" sz="2000" b="1" dirty="0" smtClean="0"/>
                  <a:t> </a:t>
                </a:r>
                <a:r>
                  <a:rPr lang="en-US" altLang="zh-CN" sz="2000" b="1" dirty="0"/>
                  <a:t>= - </a:t>
                </a:r>
                <a14:m>
                  <m:oMath xmlns:m="http://schemas.openxmlformats.org/officeDocument/2006/math">
                    <m:sSup>
                      <m:sSupPr>
                        <m:ctrlPr>
                          <a:rPr lang="en-US" altLang="zh-CN" sz="2000" b="1" i="1" dirty="0">
                            <a:latin typeface="Cambria Math"/>
                          </a:rPr>
                        </m:ctrlPr>
                      </m:sSupPr>
                      <m:e>
                        <m:r>
                          <a:rPr lang="en-US" altLang="zh-CN" sz="2000" b="1" i="1" dirty="0" smtClean="0">
                            <a:latin typeface="Cambria Math"/>
                          </a:rPr>
                          <m:t>𝟐𝟎</m:t>
                        </m:r>
                      </m:e>
                      <m:sup>
                        <m:r>
                          <a:rPr lang="en-US" altLang="zh-CN" sz="2000" b="1" i="1" dirty="0" smtClean="0">
                            <a:latin typeface="Cambria Math"/>
                          </a:rPr>
                          <m:t>′</m:t>
                        </m:r>
                      </m:sup>
                    </m:sSup>
                  </m:oMath>
                </a14:m>
                <a:r>
                  <a:rPr lang="en-US" altLang="zh-CN" sz="2000" b="1" dirty="0"/>
                  <a:t>,</a:t>
                </a:r>
                <a:r>
                  <a:rPr lang="zh-CN" altLang="en-US" sz="2000" b="1" dirty="0"/>
                  <a:t>试判断该</a:t>
                </a:r>
                <a:r>
                  <a:rPr lang="zh-CN" altLang="en-US" sz="2000" b="1" dirty="0" smtClean="0"/>
                  <a:t>螺纹尺寸</a:t>
                </a:r>
                <a:r>
                  <a:rPr lang="zh-CN" altLang="en-US" sz="2000" b="1" dirty="0"/>
                  <a:t>是否合格</a:t>
                </a:r>
                <a:r>
                  <a:rPr lang="en-US" altLang="zh-CN" sz="2000" b="1" dirty="0"/>
                  <a:t>? </a:t>
                </a:r>
                <a:r>
                  <a:rPr lang="zh-CN" altLang="en-US" sz="2000" b="1" dirty="0"/>
                  <a:t>为什么</a:t>
                </a:r>
                <a:r>
                  <a:rPr lang="en-US" altLang="zh-CN" sz="2000" b="1" dirty="0"/>
                  <a:t>?</a:t>
                </a:r>
              </a:p>
              <a:p>
                <a:r>
                  <a:rPr lang="en-US" altLang="zh-CN" sz="2000" b="1" dirty="0" smtClean="0"/>
                  <a:t>          3</a:t>
                </a:r>
                <a:r>
                  <a:rPr lang="en-US" altLang="zh-CN" sz="2000" b="1" dirty="0"/>
                  <a:t>. </a:t>
                </a:r>
                <a:r>
                  <a:rPr lang="zh-CN" altLang="en-US" sz="2000" b="1" dirty="0"/>
                  <a:t>实测</a:t>
                </a:r>
                <a:r>
                  <a:rPr lang="en-US" altLang="zh-CN" sz="2000" b="1" dirty="0"/>
                  <a:t>M20 - 7H </a:t>
                </a:r>
                <a:r>
                  <a:rPr lang="zh-CN" altLang="en-US" sz="2000" b="1" dirty="0"/>
                  <a:t>的螺纹零件得</a:t>
                </a:r>
                <a:r>
                  <a:rPr lang="en-US" altLang="zh-CN" sz="2000" b="1" dirty="0"/>
                  <a:t>:</a:t>
                </a:r>
                <a:r>
                  <a:rPr lang="zh-CN" altLang="en-US" sz="2000" b="1" dirty="0"/>
                  <a:t>螺距累积偏差</a:t>
                </a:r>
                <a:r>
                  <a:rPr lang="zh-CN" altLang="en-US" sz="2000" b="1" dirty="0">
                    <a:latin typeface="Times New Roman"/>
                    <a:cs typeface="Times New Roman"/>
                  </a:rPr>
                  <a:t>∆</a:t>
                </a:r>
                <a14:m>
                  <m:oMath xmlns:m="http://schemas.openxmlformats.org/officeDocument/2006/math">
                    <m:sSub>
                      <m:sSubPr>
                        <m:ctrlPr>
                          <a:rPr lang="en-US" altLang="zh-CN" sz="2000" b="1" i="1">
                            <a:latin typeface="Cambria Math"/>
                            <a:cs typeface="Times New Roman"/>
                          </a:rPr>
                        </m:ctrlPr>
                      </m:sSubPr>
                      <m:e>
                        <m:r>
                          <a:rPr lang="en-US" altLang="zh-CN" sz="2000" b="1" i="1">
                            <a:latin typeface="Cambria Math"/>
                            <a:cs typeface="Times New Roman"/>
                          </a:rPr>
                          <m:t>𝑷</m:t>
                        </m:r>
                      </m:e>
                      <m:sub>
                        <m:r>
                          <a:rPr lang="en-US" altLang="zh-CN" sz="2000" b="1" i="1">
                            <a:latin typeface="Cambria Math"/>
                            <a:cs typeface="Times New Roman"/>
                          </a:rPr>
                          <m:t>∑</m:t>
                        </m:r>
                      </m:sub>
                    </m:sSub>
                  </m:oMath>
                </a14:m>
                <a:r>
                  <a:rPr lang="en-US" altLang="zh-CN" sz="2000" b="1" dirty="0"/>
                  <a:t>=</a:t>
                </a:r>
                <a:r>
                  <a:rPr lang="en-US" altLang="zh-CN" sz="2000" b="1" dirty="0" smtClean="0"/>
                  <a:t> </a:t>
                </a:r>
                <a:r>
                  <a:rPr lang="en-US" altLang="zh-CN" sz="2000" b="1" dirty="0"/>
                  <a:t>- 0. </a:t>
                </a:r>
                <a:r>
                  <a:rPr lang="en-US" altLang="zh-CN" sz="2000" b="1" dirty="0" smtClean="0"/>
                  <a:t>034,</a:t>
                </a:r>
                <a:r>
                  <a:rPr lang="zh-CN" altLang="en-US" sz="2000" b="1" dirty="0"/>
                  <a:t>牙侧角偏差</a:t>
                </a:r>
                <a:r>
                  <a:rPr lang="zh-CN" altLang="en-US" sz="2000" b="1" dirty="0" smtClean="0"/>
                  <a:t>分别</a:t>
                </a:r>
                <a:r>
                  <a:rPr lang="zh-CN" altLang="en-US" sz="2000" b="1" dirty="0">
                    <a:latin typeface="Times New Roman"/>
                    <a:cs typeface="Times New Roman"/>
                  </a:rPr>
                  <a:t>∆</a:t>
                </a:r>
                <a14:m>
                  <m:oMath xmlns:m="http://schemas.openxmlformats.org/officeDocument/2006/math">
                    <m:sSub>
                      <m:sSubPr>
                        <m:ctrlPr>
                          <a:rPr lang="en-US" altLang="zh-CN" sz="2000" b="1" i="1">
                            <a:latin typeface="Cambria Math"/>
                            <a:cs typeface="Times New Roman"/>
                          </a:rPr>
                        </m:ctrlPr>
                      </m:sSubPr>
                      <m:e>
                        <m:r>
                          <a:rPr lang="el-GR" altLang="zh-CN" sz="2000" b="1" i="1">
                            <a:latin typeface="Cambria Math"/>
                            <a:cs typeface="Times New Roman"/>
                          </a:rPr>
                          <m:t>𝜷</m:t>
                        </m:r>
                      </m:e>
                      <m:sub>
                        <m:r>
                          <a:rPr lang="en-US" altLang="zh-CN" sz="2000" b="1" i="1">
                            <a:latin typeface="Cambria Math"/>
                            <a:cs typeface="Times New Roman"/>
                          </a:rPr>
                          <m:t>𝟏</m:t>
                        </m:r>
                      </m:sub>
                    </m:sSub>
                  </m:oMath>
                </a14:m>
                <a:r>
                  <a:rPr lang="en-US" altLang="zh-CN" sz="2000" b="1" dirty="0"/>
                  <a:t> = + </a:t>
                </a:r>
                <a14:m>
                  <m:oMath xmlns:m="http://schemas.openxmlformats.org/officeDocument/2006/math">
                    <m:sSup>
                      <m:sSupPr>
                        <m:ctrlPr>
                          <a:rPr lang="en-US" altLang="zh-CN" sz="2000" b="1" i="1" dirty="0">
                            <a:latin typeface="Cambria Math"/>
                          </a:rPr>
                        </m:ctrlPr>
                      </m:sSupPr>
                      <m:e>
                        <m:r>
                          <a:rPr lang="en-US" altLang="zh-CN" sz="2000" b="1" i="1" dirty="0" smtClean="0">
                            <a:latin typeface="Cambria Math"/>
                          </a:rPr>
                          <m:t>𝟑𝟎</m:t>
                        </m:r>
                      </m:e>
                      <m:sup>
                        <m:r>
                          <a:rPr lang="en-US" altLang="zh-CN" sz="2000" b="1" i="1" dirty="0" smtClean="0">
                            <a:latin typeface="Cambria Math"/>
                          </a:rPr>
                          <m:t>′</m:t>
                        </m:r>
                      </m:sup>
                    </m:sSup>
                  </m:oMath>
                </a14:m>
                <a:r>
                  <a:rPr lang="en-US" altLang="zh-CN" sz="2000" b="1" dirty="0" smtClean="0"/>
                  <a:t>,</a:t>
                </a:r>
                <a:r>
                  <a:rPr lang="zh-CN" altLang="en-US" sz="2000" b="1" dirty="0">
                    <a:latin typeface="Times New Roman"/>
                    <a:cs typeface="Times New Roman"/>
                  </a:rPr>
                  <a:t> ∆</a:t>
                </a:r>
                <a14:m>
                  <m:oMath xmlns:m="http://schemas.openxmlformats.org/officeDocument/2006/math">
                    <m:sSub>
                      <m:sSubPr>
                        <m:ctrlPr>
                          <a:rPr lang="en-US" altLang="zh-CN" sz="2000" b="1" i="1">
                            <a:latin typeface="Cambria Math"/>
                            <a:cs typeface="Times New Roman"/>
                          </a:rPr>
                        </m:ctrlPr>
                      </m:sSubPr>
                      <m:e>
                        <m:r>
                          <a:rPr lang="el-GR" altLang="zh-CN" sz="2000" b="1" i="1">
                            <a:latin typeface="Cambria Math"/>
                            <a:cs typeface="Times New Roman"/>
                          </a:rPr>
                          <m:t>𝜷</m:t>
                        </m:r>
                      </m:e>
                      <m:sub>
                        <m:r>
                          <a:rPr lang="en-US" altLang="zh-CN" sz="2000" b="1" i="1">
                            <a:latin typeface="Cambria Math"/>
                            <a:cs typeface="Times New Roman"/>
                          </a:rPr>
                          <m:t>𝟐</m:t>
                        </m:r>
                      </m:sub>
                    </m:sSub>
                  </m:oMath>
                </a14:m>
                <a:r>
                  <a:rPr lang="en-US" altLang="zh-CN" sz="2000" b="1" dirty="0"/>
                  <a:t> = - </a:t>
                </a:r>
                <a14:m>
                  <m:oMath xmlns:m="http://schemas.openxmlformats.org/officeDocument/2006/math">
                    <m:sSup>
                      <m:sSupPr>
                        <m:ctrlPr>
                          <a:rPr lang="en-US" altLang="zh-CN" sz="2000" b="1" i="1" dirty="0">
                            <a:latin typeface="Cambria Math"/>
                          </a:rPr>
                        </m:ctrlPr>
                      </m:sSupPr>
                      <m:e>
                        <m:r>
                          <a:rPr lang="en-US" altLang="zh-CN" sz="2000" b="1" i="1" dirty="0" smtClean="0">
                            <a:latin typeface="Cambria Math"/>
                          </a:rPr>
                          <m:t>𝟒</m:t>
                        </m:r>
                        <m:r>
                          <a:rPr lang="en-US" altLang="zh-CN" sz="2000" b="1" i="1" dirty="0">
                            <a:latin typeface="Cambria Math"/>
                          </a:rPr>
                          <m:t>𝟎</m:t>
                        </m:r>
                      </m:e>
                      <m:sup>
                        <m:r>
                          <a:rPr lang="en-US" altLang="zh-CN" sz="2000" b="1" i="1" dirty="0" smtClean="0">
                            <a:latin typeface="Cambria Math"/>
                          </a:rPr>
                          <m:t>′</m:t>
                        </m:r>
                      </m:sup>
                    </m:sSup>
                    <m:r>
                      <a:rPr lang="zh-CN" altLang="en-US" sz="2000" b="1" i="1" dirty="0" smtClean="0">
                        <a:latin typeface="Cambria Math"/>
                      </a:rPr>
                      <m:t>，</m:t>
                    </m:r>
                  </m:oMath>
                </a14:m>
                <a:r>
                  <a:rPr lang="zh-CN" altLang="en-US" sz="2000" b="1" dirty="0" smtClean="0"/>
                  <a:t>试</a:t>
                </a:r>
                <a:r>
                  <a:rPr lang="zh-CN" altLang="en-US" sz="2000" b="1" dirty="0"/>
                  <a:t>求其实际中径和作用中径所允许的变化范围。</a:t>
                </a:r>
              </a:p>
              <a:p>
                <a:r>
                  <a:rPr lang="en-US" altLang="zh-CN" sz="2000" b="1" dirty="0" smtClean="0"/>
                  <a:t>          4</a:t>
                </a:r>
                <a:r>
                  <a:rPr lang="en-US" altLang="zh-CN" sz="2000" b="1" dirty="0"/>
                  <a:t>. </a:t>
                </a:r>
                <a:r>
                  <a:rPr lang="zh-CN" altLang="en-US" sz="2000" b="1" dirty="0"/>
                  <a:t>有一外螺纹</a:t>
                </a:r>
                <a:r>
                  <a:rPr lang="en-US" altLang="zh-CN" sz="2000" b="1" dirty="0"/>
                  <a:t>M10 - 6h,</a:t>
                </a:r>
                <a:r>
                  <a:rPr lang="zh-CN" altLang="en-US" sz="2000" b="1" dirty="0"/>
                  <a:t>现为改进工艺</a:t>
                </a:r>
                <a:r>
                  <a:rPr lang="en-US" altLang="zh-CN" sz="2000" b="1" dirty="0"/>
                  <a:t>,</a:t>
                </a:r>
                <a:r>
                  <a:rPr lang="zh-CN" altLang="en-US" sz="2000" b="1" dirty="0"/>
                  <a:t>提高产品质量要涂</a:t>
                </a:r>
                <a:r>
                  <a:rPr lang="zh-CN" altLang="en-US" sz="2000" b="1" dirty="0" smtClean="0"/>
                  <a:t>镀护</a:t>
                </a:r>
                <a:r>
                  <a:rPr lang="zh-CN" altLang="en-US" sz="2000" b="1" dirty="0"/>
                  <a:t>层</a:t>
                </a:r>
                <a:r>
                  <a:rPr lang="en-US" altLang="zh-CN" sz="2000" b="1" dirty="0"/>
                  <a:t>,</a:t>
                </a:r>
                <a:r>
                  <a:rPr lang="zh-CN" altLang="en-US" sz="2000" b="1" dirty="0"/>
                  <a:t>其镀层厚度</a:t>
                </a:r>
                <a:r>
                  <a:rPr lang="zh-CN" altLang="en-US" sz="2000" b="1" dirty="0" smtClean="0"/>
                  <a:t>要求</a:t>
                </a:r>
                <a:r>
                  <a:rPr lang="zh-CN" altLang="en-US" sz="2000" b="1" dirty="0"/>
                  <a:t>在</a:t>
                </a:r>
                <a:r>
                  <a:rPr lang="en-US" altLang="zh-CN" sz="2000" b="1" dirty="0"/>
                  <a:t>5 ~ </a:t>
                </a:r>
                <a:r>
                  <a:rPr lang="en-US" altLang="zh-CN" sz="2000" b="1" dirty="0" smtClean="0"/>
                  <a:t>8</a:t>
                </a:r>
                <a:r>
                  <a:rPr lang="el-GR" altLang="zh-CN" sz="2000" b="1" dirty="0">
                    <a:latin typeface="Times New Roman"/>
                    <a:cs typeface="Times New Roman"/>
                  </a:rPr>
                  <a:t> </a:t>
                </a:r>
                <a:r>
                  <a:rPr lang="el-GR" altLang="zh-CN" sz="2000" b="1" dirty="0" smtClean="0">
                    <a:latin typeface="Times New Roman"/>
                    <a:cs typeface="Times New Roman"/>
                  </a:rPr>
                  <a:t>μ</a:t>
                </a:r>
                <a:r>
                  <a:rPr lang="en-US" altLang="zh-CN" sz="2000" b="1" dirty="0" smtClean="0">
                    <a:latin typeface="Times New Roman"/>
                    <a:cs typeface="Times New Roman"/>
                  </a:rPr>
                  <a:t>m</a:t>
                </a:r>
                <a:r>
                  <a:rPr lang="zh-CN" altLang="en-US" sz="2000" b="1" dirty="0" smtClean="0"/>
                  <a:t>之间</a:t>
                </a:r>
                <a:r>
                  <a:rPr lang="en-US" altLang="zh-CN" sz="2000" b="1" dirty="0"/>
                  <a:t>,</a:t>
                </a:r>
                <a:r>
                  <a:rPr lang="zh-CN" altLang="en-US" sz="2000" b="1" dirty="0"/>
                  <a:t>问该螺纹基本偏差为何值时</a:t>
                </a:r>
                <a:r>
                  <a:rPr lang="en-US" altLang="zh-CN" sz="2000" b="1" dirty="0"/>
                  <a:t>,</a:t>
                </a:r>
                <a:r>
                  <a:rPr lang="zh-CN" altLang="en-US" sz="2000" b="1" dirty="0"/>
                  <a:t>才能满足镀后螺纹的互换性要求</a:t>
                </a:r>
                <a:r>
                  <a:rPr lang="en-US" altLang="zh-CN" sz="2000" b="1" dirty="0"/>
                  <a:t>?</a:t>
                </a:r>
              </a:p>
              <a:p>
                <a:r>
                  <a:rPr lang="en-US" altLang="zh-CN" sz="2000" b="1" dirty="0" smtClean="0"/>
                  <a:t>          5</a:t>
                </a:r>
                <a:r>
                  <a:rPr lang="en-US" altLang="zh-CN" sz="2000" b="1" dirty="0"/>
                  <a:t>. </a:t>
                </a:r>
                <a:r>
                  <a:rPr lang="zh-CN" altLang="en-US" sz="2000" b="1" dirty="0"/>
                  <a:t>有一螺纹</a:t>
                </a:r>
                <a:r>
                  <a:rPr lang="en-US" altLang="zh-CN" sz="2000" b="1" dirty="0"/>
                  <a:t>M20 - 5h6h, </a:t>
                </a:r>
                <a:r>
                  <a:rPr lang="zh-CN" altLang="en-US" sz="2000" b="1" dirty="0"/>
                  <a:t>加工后测得实际</a:t>
                </a:r>
                <a:r>
                  <a:rPr lang="zh-CN" altLang="en-US" sz="2000" b="1" dirty="0" smtClean="0"/>
                  <a:t>大径</a:t>
                </a:r>
                <a14:m>
                  <m:oMath xmlns:m="http://schemas.openxmlformats.org/officeDocument/2006/math">
                    <m:sSub>
                      <m:sSubPr>
                        <m:ctrlPr>
                          <a:rPr lang="en-US" altLang="zh-CN" sz="2000" b="1" i="1" smtClean="0">
                            <a:latin typeface="Cambria Math"/>
                          </a:rPr>
                        </m:ctrlPr>
                      </m:sSubPr>
                      <m:e>
                        <m:r>
                          <a:rPr lang="en-US" altLang="zh-CN" sz="2000" b="1" i="1" smtClean="0">
                            <a:latin typeface="Cambria Math"/>
                          </a:rPr>
                          <m:t>𝒅</m:t>
                        </m:r>
                      </m:e>
                      <m:sub>
                        <m:r>
                          <a:rPr lang="en-US" altLang="zh-CN" sz="2000" b="1" i="0" smtClean="0">
                            <a:latin typeface="Cambria Math"/>
                          </a:rPr>
                          <m:t>𝐚</m:t>
                        </m:r>
                      </m:sub>
                    </m:sSub>
                    <m:r>
                      <a:rPr lang="en-US" altLang="zh-CN" sz="2000" b="1" i="0" smtClean="0">
                        <a:latin typeface="Cambria Math"/>
                      </a:rPr>
                      <m:t> </m:t>
                    </m:r>
                  </m:oMath>
                </a14:m>
                <a:r>
                  <a:rPr lang="en-US" altLang="zh-CN" sz="2000" b="1" dirty="0" smtClean="0"/>
                  <a:t>= </a:t>
                </a:r>
                <a:r>
                  <a:rPr lang="en-US" altLang="zh-CN" sz="2000" b="1" dirty="0"/>
                  <a:t>19. 980 </a:t>
                </a:r>
                <a:r>
                  <a:rPr lang="en-US" altLang="zh-CN" sz="2000" b="1" dirty="0" smtClean="0"/>
                  <a:t>, </a:t>
                </a:r>
                <a:r>
                  <a:rPr lang="zh-CN" altLang="en-US" sz="2000" b="1" dirty="0"/>
                  <a:t>实际</a:t>
                </a:r>
                <a:r>
                  <a:rPr lang="zh-CN" altLang="en-US" sz="2000" b="1" dirty="0" smtClean="0"/>
                  <a:t>中径</a:t>
                </a:r>
                <a14:m>
                  <m:oMath xmlns:m="http://schemas.openxmlformats.org/officeDocument/2006/math">
                    <m:sSub>
                      <m:sSubPr>
                        <m:ctrlPr>
                          <a:rPr lang="en-US" altLang="zh-CN" sz="2000" b="1" i="1" smtClean="0">
                            <a:latin typeface="Cambria Math"/>
                          </a:rPr>
                        </m:ctrlPr>
                      </m:sSubPr>
                      <m:e>
                        <m:r>
                          <a:rPr lang="en-US" altLang="zh-CN" sz="2000" b="1" i="1" smtClean="0">
                            <a:latin typeface="Cambria Math"/>
                          </a:rPr>
                          <m:t>𝒅</m:t>
                        </m:r>
                      </m:e>
                      <m:sub>
                        <m:r>
                          <a:rPr lang="en-US" altLang="zh-CN" sz="2000" b="1" i="1" smtClean="0">
                            <a:latin typeface="Cambria Math"/>
                          </a:rPr>
                          <m:t>𝟐</m:t>
                        </m:r>
                        <m:r>
                          <a:rPr lang="en-US" altLang="zh-CN" sz="2000" b="1" i="1" smtClean="0">
                            <a:latin typeface="Cambria Math"/>
                          </a:rPr>
                          <m:t>𝒂</m:t>
                        </m:r>
                      </m:sub>
                    </m:sSub>
                  </m:oMath>
                </a14:m>
                <a:r>
                  <a:rPr lang="en-US" altLang="zh-CN" sz="2000" b="1" dirty="0" smtClean="0"/>
                  <a:t> =18</a:t>
                </a:r>
                <a:r>
                  <a:rPr lang="en-US" altLang="zh-CN" sz="2000" b="1" dirty="0"/>
                  <a:t>. 255 </a:t>
                </a:r>
                <a:r>
                  <a:rPr lang="en-US" altLang="zh-CN" sz="2000" b="1" dirty="0" smtClean="0"/>
                  <a:t>,</a:t>
                </a:r>
                <a:r>
                  <a:rPr lang="zh-CN" altLang="en-US" sz="2000" b="1" dirty="0"/>
                  <a:t>螺距累积偏差</a:t>
                </a:r>
                <a:r>
                  <a:rPr lang="zh-CN" altLang="en-US" sz="2000" b="1" dirty="0">
                    <a:latin typeface="Times New Roman"/>
                    <a:cs typeface="Times New Roman"/>
                  </a:rPr>
                  <a:t>∆</a:t>
                </a:r>
                <a14:m>
                  <m:oMath xmlns:m="http://schemas.openxmlformats.org/officeDocument/2006/math">
                    <m:sSub>
                      <m:sSubPr>
                        <m:ctrlPr>
                          <a:rPr lang="en-US" altLang="zh-CN" sz="2000" b="1" i="1">
                            <a:latin typeface="Cambria Math"/>
                            <a:cs typeface="Times New Roman"/>
                          </a:rPr>
                        </m:ctrlPr>
                      </m:sSubPr>
                      <m:e>
                        <m:r>
                          <a:rPr lang="en-US" altLang="zh-CN" sz="2000" b="1" i="1">
                            <a:latin typeface="Cambria Math"/>
                            <a:cs typeface="Times New Roman"/>
                          </a:rPr>
                          <m:t>𝑷</m:t>
                        </m:r>
                      </m:e>
                      <m:sub>
                        <m:r>
                          <a:rPr lang="en-US" altLang="zh-CN" sz="2000" b="1" i="1">
                            <a:latin typeface="Cambria Math"/>
                            <a:cs typeface="Times New Roman"/>
                          </a:rPr>
                          <m:t>∑</m:t>
                        </m:r>
                      </m:sub>
                    </m:sSub>
                  </m:oMath>
                </a14:m>
                <a:r>
                  <a:rPr lang="en-US" altLang="zh-CN" sz="2000" b="1" dirty="0" smtClean="0"/>
                  <a:t>= + </a:t>
                </a:r>
                <a:r>
                  <a:rPr lang="en-US" altLang="zh-CN" sz="2000" b="1" dirty="0"/>
                  <a:t>0. </a:t>
                </a:r>
                <a:r>
                  <a:rPr lang="en-US" altLang="zh-CN" sz="2000" b="1" dirty="0" smtClean="0"/>
                  <a:t>04,</a:t>
                </a:r>
                <a:r>
                  <a:rPr lang="zh-CN" altLang="en-US" sz="2000" b="1" dirty="0"/>
                  <a:t>牙侧角偏差分别为</a:t>
                </a:r>
                <a:r>
                  <a:rPr lang="zh-CN" altLang="en-US" sz="2000" b="1" dirty="0">
                    <a:latin typeface="Times New Roman"/>
                    <a:cs typeface="Times New Roman"/>
                  </a:rPr>
                  <a:t>∆</a:t>
                </a:r>
                <a14:m>
                  <m:oMath xmlns:m="http://schemas.openxmlformats.org/officeDocument/2006/math">
                    <m:sSub>
                      <m:sSubPr>
                        <m:ctrlPr>
                          <a:rPr lang="en-US" altLang="zh-CN" sz="2000" b="1" i="1">
                            <a:latin typeface="Cambria Math"/>
                            <a:cs typeface="Times New Roman"/>
                          </a:rPr>
                        </m:ctrlPr>
                      </m:sSubPr>
                      <m:e>
                        <m:r>
                          <a:rPr lang="el-GR" altLang="zh-CN" sz="2000" b="1" i="1">
                            <a:latin typeface="Cambria Math"/>
                            <a:cs typeface="Times New Roman"/>
                          </a:rPr>
                          <m:t>𝜷</m:t>
                        </m:r>
                      </m:e>
                      <m:sub>
                        <m:r>
                          <a:rPr lang="en-US" altLang="zh-CN" sz="2000" b="1" i="1">
                            <a:latin typeface="Cambria Math"/>
                            <a:cs typeface="Times New Roman"/>
                          </a:rPr>
                          <m:t>𝟏</m:t>
                        </m:r>
                      </m:sub>
                    </m:sSub>
                  </m:oMath>
                </a14:m>
                <a:r>
                  <a:rPr lang="en-US" altLang="zh-CN" sz="2000" b="1" dirty="0" smtClean="0"/>
                  <a:t> = - </a:t>
                </a:r>
                <a14:m>
                  <m:oMath xmlns:m="http://schemas.openxmlformats.org/officeDocument/2006/math">
                    <m:sSup>
                      <m:sSupPr>
                        <m:ctrlPr>
                          <a:rPr lang="en-US" altLang="zh-CN" sz="2000" b="1" i="1" smtClean="0">
                            <a:latin typeface="Cambria Math"/>
                          </a:rPr>
                        </m:ctrlPr>
                      </m:sSupPr>
                      <m:e>
                        <m:r>
                          <a:rPr lang="en-US" altLang="zh-CN" sz="2000" b="1" i="1" smtClean="0">
                            <a:latin typeface="Cambria Math"/>
                          </a:rPr>
                          <m:t>𝟑𝟓</m:t>
                        </m:r>
                      </m:e>
                      <m:sup>
                        <m:r>
                          <a:rPr lang="ar-AE" altLang="zh-CN" sz="2000" b="1" i="1">
                            <a:latin typeface="Cambria Math"/>
                          </a:rPr>
                          <m:t>′</m:t>
                        </m:r>
                      </m:sup>
                    </m:sSup>
                  </m:oMath>
                </a14:m>
                <a:r>
                  <a:rPr lang="en-US" altLang="zh-CN" sz="2000" b="1" dirty="0" smtClean="0"/>
                  <a:t>,</a:t>
                </a:r>
                <a:r>
                  <a:rPr lang="zh-CN" altLang="en-US" sz="2000" b="1" dirty="0" smtClean="0">
                    <a:latin typeface="Times New Roman"/>
                    <a:cs typeface="Times New Roman"/>
                  </a:rPr>
                  <a:t> </a:t>
                </a:r>
                <a:r>
                  <a:rPr lang="zh-CN" altLang="en-US" sz="2000" b="1" dirty="0">
                    <a:latin typeface="Times New Roman"/>
                    <a:cs typeface="Times New Roman"/>
                  </a:rPr>
                  <a:t>∆</a:t>
                </a:r>
                <a14:m>
                  <m:oMath xmlns:m="http://schemas.openxmlformats.org/officeDocument/2006/math">
                    <m:sSub>
                      <m:sSubPr>
                        <m:ctrlPr>
                          <a:rPr lang="en-US" altLang="zh-CN" sz="2000" b="1" i="1">
                            <a:latin typeface="Cambria Math"/>
                            <a:cs typeface="Times New Roman"/>
                          </a:rPr>
                        </m:ctrlPr>
                      </m:sSubPr>
                      <m:e>
                        <m:r>
                          <a:rPr lang="el-GR" altLang="zh-CN" sz="2000" b="1" i="1">
                            <a:latin typeface="Cambria Math"/>
                            <a:cs typeface="Times New Roman"/>
                          </a:rPr>
                          <m:t>𝜷</m:t>
                        </m:r>
                      </m:e>
                      <m:sub>
                        <m:r>
                          <a:rPr lang="en-US" altLang="zh-CN" sz="2000" b="1" i="1">
                            <a:latin typeface="Cambria Math"/>
                            <a:cs typeface="Times New Roman"/>
                          </a:rPr>
                          <m:t>𝟐</m:t>
                        </m:r>
                      </m:sub>
                    </m:sSub>
                    <m:r>
                      <a:rPr lang="en-US" altLang="zh-CN" sz="2000" b="1" i="1">
                        <a:latin typeface="Cambria Math"/>
                        <a:cs typeface="Times New Roman"/>
                      </a:rPr>
                      <m:t> </m:t>
                    </m:r>
                  </m:oMath>
                </a14:m>
                <a:r>
                  <a:rPr lang="en-US" altLang="zh-CN" sz="2000" b="1" dirty="0" smtClean="0"/>
                  <a:t> = - </a:t>
                </a:r>
                <a14:m>
                  <m:oMath xmlns:m="http://schemas.openxmlformats.org/officeDocument/2006/math">
                    <m:sSup>
                      <m:sSupPr>
                        <m:ctrlPr>
                          <a:rPr lang="en-US" altLang="zh-CN" sz="2000" b="1" i="1" dirty="0" smtClean="0">
                            <a:latin typeface="Cambria Math"/>
                          </a:rPr>
                        </m:ctrlPr>
                      </m:sSupPr>
                      <m:e>
                        <m:r>
                          <a:rPr lang="en-US" altLang="zh-CN" sz="2000" b="1" i="1" dirty="0" smtClean="0">
                            <a:latin typeface="Cambria Math"/>
                          </a:rPr>
                          <m:t>𝟒𝟎</m:t>
                        </m:r>
                      </m:e>
                      <m:sup>
                        <m:r>
                          <a:rPr lang="ar-AE" altLang="zh-CN" sz="2000" b="1" i="1" dirty="0">
                            <a:latin typeface="Cambria Math"/>
                          </a:rPr>
                          <m:t>′</m:t>
                        </m:r>
                      </m:sup>
                    </m:sSup>
                  </m:oMath>
                </a14:m>
                <a:r>
                  <a:rPr lang="en-US" altLang="zh-CN" sz="2000" b="1" dirty="0"/>
                  <a:t>,</a:t>
                </a:r>
                <a:r>
                  <a:rPr lang="zh-CN" altLang="en-US" sz="2000" b="1" dirty="0"/>
                  <a:t>试判断该螺纹是否合格</a:t>
                </a:r>
                <a:r>
                  <a:rPr lang="en-US" altLang="zh-CN" sz="2000" b="1" dirty="0" smtClean="0"/>
                  <a:t>?</a:t>
                </a:r>
                <a:endParaRPr lang="zh-CN" altLang="en-US" sz="2000" b="1" dirty="0"/>
              </a:p>
            </p:txBody>
          </p:sp>
        </mc:Choice>
        <mc:Fallback xmlns="">
          <p:sp>
            <p:nvSpPr>
              <p:cNvPr id="5" name="矩形 4"/>
              <p:cNvSpPr>
                <a:spLocks noRot="1" noChangeAspect="1" noMove="1" noResize="1" noEditPoints="1" noAdjustHandles="1" noChangeArrowheads="1" noChangeShapeType="1" noTextEdit="1"/>
              </p:cNvSpPr>
              <p:nvPr/>
            </p:nvSpPr>
            <p:spPr>
              <a:xfrm>
                <a:off x="771524" y="714375"/>
                <a:ext cx="8315325" cy="5194884"/>
              </a:xfrm>
              <a:prstGeom prst="rect">
                <a:avLst/>
              </a:prstGeom>
              <a:blipFill rotWithShape="1">
                <a:blip r:embed="rId2"/>
                <a:stretch>
                  <a:fillRect l="-806" t="-822" r="-1026"/>
                </a:stretch>
              </a:blipFill>
            </p:spPr>
            <p:txBody>
              <a:bodyPr/>
              <a:lstStyle/>
              <a:p>
                <a:r>
                  <a:rPr lang="zh-CN" altLang="en-US">
                    <a:noFill/>
                  </a:rPr>
                  <a:t> </a:t>
                </a:r>
              </a:p>
            </p:txBody>
          </p:sp>
        </mc:Fallback>
      </mc:AlternateContent>
      <p:sp>
        <p:nvSpPr>
          <p:cNvPr id="6" name="图文框 5">
            <a:hlinkClick r:id="rId3" action="ppaction://hlinksldjump"/>
          </p:cNvPr>
          <p:cNvSpPr/>
          <p:nvPr/>
        </p:nvSpPr>
        <p:spPr bwMode="auto">
          <a:xfrm>
            <a:off x="8199277" y="6173788"/>
            <a:ext cx="1317946" cy="473075"/>
          </a:xfrm>
          <a:prstGeom prst="fram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defPPr>
              <a:defRPr lang="en-US"/>
            </a:defPPr>
            <a:lvl1pPr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1pPr>
            <a:lvl2pPr marL="478865"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2pPr>
            <a:lvl3pPr marL="957730"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3pPr>
            <a:lvl4pPr marL="1436595"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4pPr>
            <a:lvl5pPr marL="1915459"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5pPr>
            <a:lvl6pPr marL="2394324" algn="l" defTabSz="957730" rtl="0" eaLnBrk="1" latinLnBrk="0" hangingPunct="1">
              <a:defRPr kumimoji="1" sz="2500" kern="1200">
                <a:solidFill>
                  <a:schemeClr val="tx1"/>
                </a:solidFill>
                <a:latin typeface="Times New Roman" pitchFamily="18" charset="0"/>
                <a:ea typeface="宋体" pitchFamily="2" charset="-122"/>
                <a:cs typeface="+mn-cs"/>
              </a:defRPr>
            </a:lvl6pPr>
            <a:lvl7pPr marL="2873189" algn="l" defTabSz="957730" rtl="0" eaLnBrk="1" latinLnBrk="0" hangingPunct="1">
              <a:defRPr kumimoji="1" sz="2500" kern="1200">
                <a:solidFill>
                  <a:schemeClr val="tx1"/>
                </a:solidFill>
                <a:latin typeface="Times New Roman" pitchFamily="18" charset="0"/>
                <a:ea typeface="宋体" pitchFamily="2" charset="-122"/>
                <a:cs typeface="+mn-cs"/>
              </a:defRPr>
            </a:lvl7pPr>
            <a:lvl8pPr marL="3352055" algn="l" defTabSz="957730" rtl="0" eaLnBrk="1" latinLnBrk="0" hangingPunct="1">
              <a:defRPr kumimoji="1" sz="2500" kern="1200">
                <a:solidFill>
                  <a:schemeClr val="tx1"/>
                </a:solidFill>
                <a:latin typeface="Times New Roman" pitchFamily="18" charset="0"/>
                <a:ea typeface="宋体" pitchFamily="2" charset="-122"/>
                <a:cs typeface="+mn-cs"/>
              </a:defRPr>
            </a:lvl8pPr>
            <a:lvl9pPr marL="3830920" algn="l" defTabSz="957730" rtl="0" eaLnBrk="1" latinLnBrk="0" hangingPunct="1">
              <a:defRPr kumimoji="1" sz="2500" kern="1200">
                <a:solidFill>
                  <a:schemeClr val="tx1"/>
                </a:solidFill>
                <a:latin typeface="Times New Roman" pitchFamily="18" charset="0"/>
                <a:ea typeface="宋体" pitchFamily="2" charset="-122"/>
                <a:cs typeface="+mn-cs"/>
              </a:defRPr>
            </a:lvl9p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1800" b="1" i="0" u="none" strike="noStrike" cap="none" normalizeH="0" baseline="0" dirty="0" smtClean="0">
                <a:ln>
                  <a:noFill/>
                </a:ln>
                <a:solidFill>
                  <a:schemeClr val="tx1"/>
                </a:solidFill>
                <a:effectLst/>
                <a:latin typeface="方正舒体" pitchFamily="2" charset="-122"/>
                <a:ea typeface="方正舒体" pitchFamily="2" charset="-122"/>
              </a:rPr>
              <a:t>返回目录</a:t>
            </a:r>
          </a:p>
        </p:txBody>
      </p:sp>
    </p:spTree>
    <p:extLst>
      <p:ext uri="{BB962C8B-B14F-4D97-AF65-F5344CB8AC3E}">
        <p14:creationId xmlns:p14="http://schemas.microsoft.com/office/powerpoint/2010/main" val="348951737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left)">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wipe(left)">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wipe(left)">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wipe(left)">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wipe(left)">
                                      <p:cBhvr>
                                        <p:cTn id="3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灯片编号占位符 3"/>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0B65AF09-E7FC-47D2-BD92-D017AD8BBE34}" type="slidenum">
              <a:rPr kumimoji="0" lang="zh-CN" altLang="en-US" sz="2200" smtClean="0">
                <a:solidFill>
                  <a:srgbClr val="0000FF"/>
                </a:solidFill>
              </a:rPr>
              <a:pPr eaLnBrk="1" hangingPunct="1"/>
              <a:t>59</a:t>
            </a:fld>
            <a:endParaRPr kumimoji="0" lang="en-US" altLang="zh-CN" sz="2200" smtClean="0">
              <a:solidFill>
                <a:srgbClr val="0000FF"/>
              </a:solidFill>
            </a:endParaRPr>
          </a:p>
        </p:txBody>
      </p:sp>
      <p:pic>
        <p:nvPicPr>
          <p:cNvPr id="593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1502" y="457201"/>
            <a:ext cx="8501119" cy="6073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9394"/>
                                        </p:tgtEl>
                                        <p:attrNameLst>
                                          <p:attrName>style.visibility</p:attrName>
                                        </p:attrNameLst>
                                      </p:cBhvr>
                                      <p:to>
                                        <p:strVal val="visible"/>
                                      </p:to>
                                    </p:set>
                                    <p:anim calcmode="lin" valueType="num">
                                      <p:cBhvr additive="base">
                                        <p:cTn id="7" dur="500" fill="hold"/>
                                        <p:tgtEl>
                                          <p:spTgt spid="59394"/>
                                        </p:tgtEl>
                                        <p:attrNameLst>
                                          <p:attrName>ppt_x</p:attrName>
                                        </p:attrNameLst>
                                      </p:cBhvr>
                                      <p:tavLst>
                                        <p:tav tm="0">
                                          <p:val>
                                            <p:strVal val="#ppt_x"/>
                                          </p:val>
                                        </p:tav>
                                        <p:tav tm="100000">
                                          <p:val>
                                            <p:strVal val="#ppt_x"/>
                                          </p:val>
                                        </p:tav>
                                      </p:tavLst>
                                    </p:anim>
                                    <p:anim calcmode="lin" valueType="num">
                                      <p:cBhvr additive="base">
                                        <p:cTn id="8" dur="500" fill="hold"/>
                                        <p:tgtEl>
                                          <p:spTgt spid="593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灯片编号占位符 3"/>
          <p:cNvSpPr>
            <a:spLocks noGrp="1"/>
          </p:cNvSpPr>
          <p:nvPr>
            <p:ph type="sldNum" sz="quarter" idx="12"/>
          </p:nvPr>
        </p:nvSpPr>
        <p:spPr>
          <a:xfrm>
            <a:off x="7606038" y="193424"/>
            <a:ext cx="2063750" cy="457200"/>
          </a:xfrm>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7C404138-23E2-4C4E-ADDB-15AF15372994}" type="slidenum">
              <a:rPr kumimoji="0" lang="zh-CN" altLang="en-US" sz="2200" smtClean="0">
                <a:solidFill>
                  <a:srgbClr val="0000FF"/>
                </a:solidFill>
              </a:rPr>
              <a:pPr eaLnBrk="1" hangingPunct="1"/>
              <a:t>6</a:t>
            </a:fld>
            <a:endParaRPr kumimoji="0" lang="en-US" altLang="zh-CN" sz="2200" smtClean="0">
              <a:solidFill>
                <a:srgbClr val="0000FF"/>
              </a:solidFill>
            </a:endParaRPr>
          </a:p>
        </p:txBody>
      </p:sp>
      <p:sp>
        <p:nvSpPr>
          <p:cNvPr id="2" name="矩形 1"/>
          <p:cNvSpPr>
            <a:spLocks noChangeArrowheads="1"/>
          </p:cNvSpPr>
          <p:nvPr/>
        </p:nvSpPr>
        <p:spPr bwMode="auto">
          <a:xfrm>
            <a:off x="1351689" y="174379"/>
            <a:ext cx="283226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b="1" dirty="0"/>
              <a:t>(3) </a:t>
            </a:r>
            <a:r>
              <a:rPr lang="zh-CN" altLang="en-US" b="1" dirty="0"/>
              <a:t>设计牙型</a:t>
            </a:r>
          </a:p>
        </p:txBody>
      </p:sp>
      <p:sp>
        <p:nvSpPr>
          <p:cNvPr id="3" name="矩形 2"/>
          <p:cNvSpPr>
            <a:spLocks noChangeArrowheads="1"/>
          </p:cNvSpPr>
          <p:nvPr/>
        </p:nvSpPr>
        <p:spPr bwMode="auto">
          <a:xfrm>
            <a:off x="747806" y="593478"/>
            <a:ext cx="4544343"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b="1" dirty="0"/>
              <a:t>        设计牙型是指在基本牙型基础上</a:t>
            </a:r>
            <a:r>
              <a:rPr lang="en-US" altLang="zh-CN" b="1" dirty="0"/>
              <a:t>,</a:t>
            </a:r>
            <a:r>
              <a:rPr lang="zh-CN" altLang="en-US" b="1" dirty="0"/>
              <a:t>具有圆弧或平直形状牙顶和牙底的螺纹牙型。</a:t>
            </a:r>
            <a:r>
              <a:rPr lang="zh-CN" altLang="en-US" b="1" dirty="0">
                <a:solidFill>
                  <a:srgbClr val="FF0000"/>
                </a:solidFill>
              </a:rPr>
              <a:t>它是内、外螺纹极限偏差的起始点。</a:t>
            </a:r>
          </a:p>
        </p:txBody>
      </p:sp>
      <p:pic>
        <p:nvPicPr>
          <p:cNvPr id="7184" name="Picture 1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48308" y="409932"/>
            <a:ext cx="3767719" cy="34857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ext Box 4"/>
          <p:cNvSpPr txBox="1">
            <a:spLocks noChangeArrowheads="1"/>
          </p:cNvSpPr>
          <p:nvPr/>
        </p:nvSpPr>
        <p:spPr bwMode="auto">
          <a:xfrm>
            <a:off x="698905" y="2419594"/>
            <a:ext cx="5093335" cy="474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(1) </a:t>
            </a:r>
            <a:r>
              <a:rPr lang="zh-CN" altLang="en-US" b="1" dirty="0" smtClean="0"/>
              <a:t>基本大径 </a:t>
            </a:r>
            <a:r>
              <a:rPr lang="en-US" altLang="zh-CN" b="1" dirty="0"/>
              <a:t>—</a:t>
            </a:r>
            <a:r>
              <a:rPr lang="zh-CN" altLang="en-US" b="1" dirty="0">
                <a:solidFill>
                  <a:srgbClr val="FF0000"/>
                </a:solidFill>
              </a:rPr>
              <a:t>公称</a:t>
            </a:r>
            <a:r>
              <a:rPr lang="zh-CN" altLang="en-US" b="1" dirty="0"/>
              <a:t>直径（</a:t>
            </a:r>
            <a:r>
              <a:rPr lang="en-US" altLang="zh-CN" b="1" i="1" dirty="0" err="1"/>
              <a:t>D</a:t>
            </a:r>
            <a:r>
              <a:rPr lang="en-US" altLang="zh-CN" b="1" dirty="0" err="1"/>
              <a:t>、</a:t>
            </a:r>
            <a:r>
              <a:rPr lang="en-US" altLang="zh-CN" b="1" i="1" dirty="0" err="1"/>
              <a:t>d</a:t>
            </a:r>
            <a:r>
              <a:rPr lang="en-US" altLang="zh-CN" b="1" i="1" dirty="0"/>
              <a:t> </a:t>
            </a:r>
            <a:r>
              <a:rPr lang="en-US" altLang="zh-CN" b="1" dirty="0"/>
              <a:t>) </a:t>
            </a:r>
            <a:endParaRPr lang="zh-CN" altLang="en-US" b="1" dirty="0"/>
          </a:p>
        </p:txBody>
      </p:sp>
      <p:sp>
        <p:nvSpPr>
          <p:cNvPr id="20" name="Text Box 5"/>
          <p:cNvSpPr txBox="1">
            <a:spLocks noChangeArrowheads="1"/>
          </p:cNvSpPr>
          <p:nvPr/>
        </p:nvSpPr>
        <p:spPr bwMode="auto">
          <a:xfrm>
            <a:off x="15765" y="2852860"/>
            <a:ext cx="5556360" cy="12135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        </a:t>
            </a:r>
            <a:r>
              <a:rPr lang="zh-CN" altLang="en-US" b="1" dirty="0" smtClean="0"/>
              <a:t> 基本大径</a:t>
            </a:r>
            <a:r>
              <a:rPr lang="zh-CN" altLang="en-US" b="1" dirty="0"/>
              <a:t>是指与外螺纹牙顶或与内螺纹牙底相重合的假想圆柱的直径，它是内外螺纹的 </a:t>
            </a:r>
            <a:r>
              <a:rPr lang="zh-CN" altLang="en-US" b="1" dirty="0">
                <a:solidFill>
                  <a:srgbClr val="CC3300"/>
                </a:solidFill>
              </a:rPr>
              <a:t>公称直径</a:t>
            </a:r>
            <a:r>
              <a:rPr lang="zh-CN" altLang="en-US" b="1" dirty="0"/>
              <a:t>，并且</a:t>
            </a:r>
            <a:r>
              <a:rPr lang="en-US" altLang="zh-CN" b="1" i="1" dirty="0" smtClean="0"/>
              <a:t>D </a:t>
            </a:r>
            <a:r>
              <a:rPr lang="en-US" altLang="zh-CN" b="1" dirty="0" smtClean="0"/>
              <a:t>= </a:t>
            </a:r>
            <a:r>
              <a:rPr lang="en-US" altLang="zh-CN" b="1" i="1" dirty="0" smtClean="0"/>
              <a:t>d</a:t>
            </a:r>
            <a:r>
              <a:rPr lang="zh-CN" altLang="en-US" b="1" i="1" dirty="0"/>
              <a:t>。</a:t>
            </a:r>
            <a:endParaRPr lang="zh-CN" altLang="en-US" b="1" dirty="0"/>
          </a:p>
        </p:txBody>
      </p:sp>
      <p:sp>
        <p:nvSpPr>
          <p:cNvPr id="21" name="Text Box 31"/>
          <p:cNvSpPr txBox="1">
            <a:spLocks noChangeArrowheads="1"/>
          </p:cNvSpPr>
          <p:nvPr/>
        </p:nvSpPr>
        <p:spPr bwMode="auto">
          <a:xfrm>
            <a:off x="784630" y="2022840"/>
            <a:ext cx="5382260"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2. 主要几何参数（见图</a:t>
            </a:r>
            <a:r>
              <a:rPr lang="en-US" altLang="zh-CN" b="1" dirty="0"/>
              <a:t>9.1</a:t>
            </a:r>
            <a:r>
              <a:rPr lang="zh-CN" altLang="en-US" b="1" dirty="0"/>
              <a:t>所示）</a:t>
            </a:r>
          </a:p>
        </p:txBody>
      </p:sp>
      <p:sp>
        <p:nvSpPr>
          <p:cNvPr id="4" name="矩形 3"/>
          <p:cNvSpPr>
            <a:spLocks noChangeArrowheads="1"/>
          </p:cNvSpPr>
          <p:nvPr/>
        </p:nvSpPr>
        <p:spPr bwMode="auto">
          <a:xfrm>
            <a:off x="639789" y="4006851"/>
            <a:ext cx="822798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b="1" dirty="0"/>
              <a:t>公称直径（代表螺纹规格的直径）与螺距标准系列见表</a:t>
            </a:r>
            <a:r>
              <a:rPr lang="en-US" altLang="zh-CN" b="1" dirty="0" smtClean="0"/>
              <a:t>9.1</a:t>
            </a:r>
            <a:r>
              <a:rPr lang="zh-CN" altLang="en-US" b="1" dirty="0" smtClean="0"/>
              <a:t>。</a:t>
            </a:r>
            <a:endParaRPr lang="zh-CN" altLang="en-US" dirty="0"/>
          </a:p>
        </p:txBody>
      </p:sp>
      <p:cxnSp>
        <p:nvCxnSpPr>
          <p:cNvPr id="7" name="直接连接符 6"/>
          <p:cNvCxnSpPr>
            <a:cxnSpLocks noChangeShapeType="1"/>
          </p:cNvCxnSpPr>
          <p:nvPr/>
        </p:nvCxnSpPr>
        <p:spPr bwMode="auto">
          <a:xfrm>
            <a:off x="5634046" y="1248132"/>
            <a:ext cx="3417570" cy="0"/>
          </a:xfrm>
          <a:prstGeom prst="line">
            <a:avLst/>
          </a:prstGeom>
          <a:noFill/>
          <a:ln w="38100" algn="ctr">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直接箭头连接符 8"/>
          <p:cNvCxnSpPr>
            <a:cxnSpLocks noChangeShapeType="1"/>
          </p:cNvCxnSpPr>
          <p:nvPr/>
        </p:nvCxnSpPr>
        <p:spPr bwMode="auto">
          <a:xfrm flipV="1">
            <a:off x="8651566" y="1210032"/>
            <a:ext cx="0" cy="2228850"/>
          </a:xfrm>
          <a:prstGeom prst="straightConnector1">
            <a:avLst/>
          </a:prstGeom>
          <a:noFill/>
          <a:ln w="38100" algn="ctr">
            <a:solidFill>
              <a:srgbClr val="C0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593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22878" y="4388831"/>
            <a:ext cx="7271743" cy="223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直接连接符 5"/>
          <p:cNvCxnSpPr/>
          <p:nvPr/>
        </p:nvCxnSpPr>
        <p:spPr bwMode="auto">
          <a:xfrm>
            <a:off x="1345958" y="5107741"/>
            <a:ext cx="1899614" cy="0"/>
          </a:xfrm>
          <a:prstGeom prst="lin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1750"/>
                                        <p:tgtEl>
                                          <p:spTgt spid="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21">
                                            <p:txEl>
                                              <p:pRg st="0" end="0"/>
                                            </p:txEl>
                                          </p:spTgt>
                                        </p:tgtEl>
                                        <p:attrNameLst>
                                          <p:attrName>style.visibility</p:attrName>
                                        </p:attrNameLst>
                                      </p:cBhvr>
                                      <p:to>
                                        <p:strVal val="visible"/>
                                      </p:to>
                                    </p:set>
                                    <p:animEffect transition="in" filter="wipe(left)">
                                      <p:cBhvr>
                                        <p:cTn id="17" dur="300"/>
                                        <p:tgtEl>
                                          <p:spTgt spid="21">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2" fill="hold" nodeType="clickEffect">
                                  <p:stCondLst>
                                    <p:cond delay="0"/>
                                  </p:stCondLst>
                                  <p:childTnLst>
                                    <p:set>
                                      <p:cBhvr>
                                        <p:cTn id="21" dur="1" fill="hold">
                                          <p:stCondLst>
                                            <p:cond delay="0"/>
                                          </p:stCondLst>
                                        </p:cTn>
                                        <p:tgtEl>
                                          <p:spTgt spid="7184"/>
                                        </p:tgtEl>
                                        <p:attrNameLst>
                                          <p:attrName>style.visibility</p:attrName>
                                        </p:attrNameLst>
                                      </p:cBhvr>
                                      <p:to>
                                        <p:strVal val="visible"/>
                                      </p:to>
                                    </p:set>
                                    <p:anim calcmode="lin" valueType="num">
                                      <p:cBhvr additive="base">
                                        <p:cTn id="22" dur="2500" fill="hold"/>
                                        <p:tgtEl>
                                          <p:spTgt spid="7184"/>
                                        </p:tgtEl>
                                        <p:attrNameLst>
                                          <p:attrName>ppt_x</p:attrName>
                                        </p:attrNameLst>
                                      </p:cBhvr>
                                      <p:tavLst>
                                        <p:tav tm="0">
                                          <p:val>
                                            <p:strVal val="1+#ppt_w/2"/>
                                          </p:val>
                                        </p:tav>
                                        <p:tav tm="100000">
                                          <p:val>
                                            <p:strVal val="#ppt_x"/>
                                          </p:val>
                                        </p:tav>
                                      </p:tavLst>
                                    </p:anim>
                                    <p:anim calcmode="lin" valueType="num">
                                      <p:cBhvr additive="base">
                                        <p:cTn id="23" dur="2500" fill="hold"/>
                                        <p:tgtEl>
                                          <p:spTgt spid="7184"/>
                                        </p:tgtEl>
                                        <p:attrNameLst>
                                          <p:attrName>ppt_y</p:attrName>
                                        </p:attrNameLst>
                                      </p:cBhvr>
                                      <p:tavLst>
                                        <p:tav tm="0">
                                          <p:val>
                                            <p:strVal val="#ppt_y"/>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19">
                                            <p:txEl>
                                              <p:pRg st="0" end="0"/>
                                            </p:txEl>
                                          </p:spTgt>
                                        </p:tgtEl>
                                        <p:attrNameLst>
                                          <p:attrName>style.visibility</p:attrName>
                                        </p:attrNameLst>
                                      </p:cBhvr>
                                      <p:to>
                                        <p:strVal val="visible"/>
                                      </p:to>
                                    </p:set>
                                    <p:animEffect transition="in" filter="wipe(left)">
                                      <p:cBhvr>
                                        <p:cTn id="28" dur="300"/>
                                        <p:tgtEl>
                                          <p:spTgt spid="19">
                                            <p:txEl>
                                              <p:pRg st="0" end="0"/>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4" fill="hold" nodeType="click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down)">
                                      <p:cBhvr>
                                        <p:cTn id="38" dur="500"/>
                                        <p:tgtEl>
                                          <p:spTgt spid="9"/>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grpId="0" nodeType="clickEffect">
                                  <p:stCondLst>
                                    <p:cond delay="0"/>
                                  </p:stCondLst>
                                  <p:iterate type="wd">
                                    <p:tmPct val="100000"/>
                                  </p:iterate>
                                  <p:childTnLst>
                                    <p:set>
                                      <p:cBhvr>
                                        <p:cTn id="42" dur="1" fill="hold">
                                          <p:stCondLst>
                                            <p:cond delay="0"/>
                                          </p:stCondLst>
                                        </p:cTn>
                                        <p:tgtEl>
                                          <p:spTgt spid="20"/>
                                        </p:tgtEl>
                                        <p:attrNameLst>
                                          <p:attrName>style.visibility</p:attrName>
                                        </p:attrNameLst>
                                      </p:cBhvr>
                                      <p:to>
                                        <p:strVal val="visible"/>
                                      </p:to>
                                    </p:set>
                                    <p:animEffect transition="in" filter="wipe(left)">
                                      <p:cBhvr>
                                        <p:cTn id="43" dur="300"/>
                                        <p:tgtEl>
                                          <p:spTgt spid="20"/>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wipe(left)">
                                      <p:cBhvr>
                                        <p:cTn id="48" dur="500"/>
                                        <p:tgtEl>
                                          <p:spTgt spid="4"/>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nodeType="clickEffect">
                                  <p:stCondLst>
                                    <p:cond delay="0"/>
                                  </p:stCondLst>
                                  <p:childTnLst>
                                    <p:set>
                                      <p:cBhvr>
                                        <p:cTn id="52" dur="1" fill="hold">
                                          <p:stCondLst>
                                            <p:cond delay="0"/>
                                          </p:stCondLst>
                                        </p:cTn>
                                        <p:tgtEl>
                                          <p:spTgt spid="59395"/>
                                        </p:tgtEl>
                                        <p:attrNameLst>
                                          <p:attrName>style.visibility</p:attrName>
                                        </p:attrNameLst>
                                      </p:cBhvr>
                                      <p:to>
                                        <p:strVal val="visible"/>
                                      </p:to>
                                    </p:set>
                                    <p:anim calcmode="lin" valueType="num">
                                      <p:cBhvr additive="base">
                                        <p:cTn id="53" dur="500" fill="hold"/>
                                        <p:tgtEl>
                                          <p:spTgt spid="59395"/>
                                        </p:tgtEl>
                                        <p:attrNameLst>
                                          <p:attrName>ppt_x</p:attrName>
                                        </p:attrNameLst>
                                      </p:cBhvr>
                                      <p:tavLst>
                                        <p:tav tm="0">
                                          <p:val>
                                            <p:strVal val="#ppt_x"/>
                                          </p:val>
                                        </p:tav>
                                        <p:tav tm="100000">
                                          <p:val>
                                            <p:strVal val="#ppt_x"/>
                                          </p:val>
                                        </p:tav>
                                      </p:tavLst>
                                    </p:anim>
                                    <p:anim calcmode="lin" valueType="num">
                                      <p:cBhvr additive="base">
                                        <p:cTn id="54" dur="500" fill="hold"/>
                                        <p:tgtEl>
                                          <p:spTgt spid="59395"/>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nodeType="clickEffect">
                                  <p:stCondLst>
                                    <p:cond delay="0"/>
                                  </p:stCondLst>
                                  <p:childTnLst>
                                    <p:set>
                                      <p:cBhvr>
                                        <p:cTn id="58" dur="1" fill="hold">
                                          <p:stCondLst>
                                            <p:cond delay="0"/>
                                          </p:stCondLst>
                                        </p:cTn>
                                        <p:tgtEl>
                                          <p:spTgt spid="6"/>
                                        </p:tgtEl>
                                        <p:attrNameLst>
                                          <p:attrName>style.visibility</p:attrName>
                                        </p:attrNameLst>
                                      </p:cBhvr>
                                      <p:to>
                                        <p:strVal val="visible"/>
                                      </p:to>
                                    </p:set>
                                    <p:animEffect transition="in" filter="wipe(left)">
                                      <p:cBhvr>
                                        <p:cTn id="5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9" grpId="0" build="p" autoUpdateAnimBg="0"/>
      <p:bldP spid="20" grpId="0" autoUpdateAnimBg="0"/>
      <p:bldP spid="21" grpId="0" build="p" autoUpdateAnimBg="0"/>
      <p:bldP spid="4"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灯片编号占位符 3"/>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B6F9CB3B-DCD8-40BC-A79F-66A48FF83558}" type="slidenum">
              <a:rPr kumimoji="0" lang="zh-CN" altLang="en-US" sz="2200" smtClean="0">
                <a:solidFill>
                  <a:srgbClr val="0000FF"/>
                </a:solidFill>
              </a:rPr>
              <a:pPr eaLnBrk="1" hangingPunct="1"/>
              <a:t>60</a:t>
            </a:fld>
            <a:endParaRPr kumimoji="0" lang="en-US" altLang="zh-CN" sz="2200" smtClean="0">
              <a:solidFill>
                <a:srgbClr val="0000FF"/>
              </a:solidFill>
            </a:endParaRPr>
          </a:p>
        </p:txBody>
      </p:sp>
      <p:pic>
        <p:nvPicPr>
          <p:cNvPr id="593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3393" y="1531938"/>
            <a:ext cx="8650287" cy="2725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9394"/>
                                        </p:tgtEl>
                                        <p:attrNameLst>
                                          <p:attrName>style.visibility</p:attrName>
                                        </p:attrNameLst>
                                      </p:cBhvr>
                                      <p:to>
                                        <p:strVal val="visible"/>
                                      </p:to>
                                    </p:set>
                                    <p:anim calcmode="lin" valueType="num">
                                      <p:cBhvr additive="base">
                                        <p:cTn id="7" dur="500" fill="hold"/>
                                        <p:tgtEl>
                                          <p:spTgt spid="59394"/>
                                        </p:tgtEl>
                                        <p:attrNameLst>
                                          <p:attrName>ppt_x</p:attrName>
                                        </p:attrNameLst>
                                      </p:cBhvr>
                                      <p:tavLst>
                                        <p:tav tm="0">
                                          <p:val>
                                            <p:strVal val="0-#ppt_w/2"/>
                                          </p:val>
                                        </p:tav>
                                        <p:tav tm="100000">
                                          <p:val>
                                            <p:strVal val="#ppt_x"/>
                                          </p:val>
                                        </p:tav>
                                      </p:tavLst>
                                    </p:anim>
                                    <p:anim calcmode="lin" valueType="num">
                                      <p:cBhvr additive="base">
                                        <p:cTn id="8" dur="500" fill="hold"/>
                                        <p:tgtEl>
                                          <p:spTgt spid="593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灯片编号占位符 5"/>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10FB05CE-CE8A-4F3D-A5F0-5BE213909C96}" type="slidenum">
              <a:rPr kumimoji="0" lang="zh-CN" altLang="en-US" sz="2200" smtClean="0">
                <a:solidFill>
                  <a:srgbClr val="0000FF"/>
                </a:solidFill>
              </a:rPr>
              <a:pPr eaLnBrk="1" hangingPunct="1"/>
              <a:t>61</a:t>
            </a:fld>
            <a:endParaRPr kumimoji="0" lang="en-US" altLang="zh-CN" sz="2200" smtClean="0">
              <a:solidFill>
                <a:srgbClr val="0000FF"/>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0681" y="826464"/>
            <a:ext cx="8233124" cy="53808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灯片编号占位符 3"/>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848C5747-7DA8-4621-A0E6-28B0725332DB}" type="slidenum">
              <a:rPr kumimoji="0" lang="zh-CN" altLang="en-US" sz="2200" smtClean="0">
                <a:solidFill>
                  <a:srgbClr val="0000FF"/>
                </a:solidFill>
              </a:rPr>
              <a:pPr eaLnBrk="1" hangingPunct="1"/>
              <a:t>62</a:t>
            </a:fld>
            <a:endParaRPr kumimoji="0" lang="en-US" altLang="zh-CN" sz="2200" smtClean="0">
              <a:solidFill>
                <a:srgbClr val="0000FF"/>
              </a:solidFill>
            </a:endParaRP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9613" y="952500"/>
            <a:ext cx="8620125" cy="5314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灯片编号占位符 3"/>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75804A87-7449-49A5-A4AB-AD1A9CE71191}" type="slidenum">
              <a:rPr kumimoji="0" lang="zh-CN" altLang="en-US" sz="2200" smtClean="0">
                <a:solidFill>
                  <a:srgbClr val="0000FF"/>
                </a:solidFill>
              </a:rPr>
              <a:pPr eaLnBrk="1" hangingPunct="1"/>
              <a:t>63</a:t>
            </a:fld>
            <a:endParaRPr kumimoji="0" lang="en-US" altLang="zh-CN" sz="2200" smtClean="0">
              <a:solidFill>
                <a:srgbClr val="0000FF"/>
              </a:solidFill>
            </a:endParaRP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76338" y="838199"/>
            <a:ext cx="7867854" cy="5286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灯片编号占位符 3"/>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848A89C6-8E6C-4742-9EBA-DEA9EBB8A391}" type="slidenum">
              <a:rPr kumimoji="0" lang="zh-CN" altLang="en-US" sz="2200" smtClean="0">
                <a:solidFill>
                  <a:srgbClr val="0000FF"/>
                </a:solidFill>
              </a:rPr>
              <a:pPr eaLnBrk="1" hangingPunct="1"/>
              <a:t>64</a:t>
            </a:fld>
            <a:endParaRPr kumimoji="0" lang="en-US" altLang="zh-CN" sz="2200" smtClean="0">
              <a:solidFill>
                <a:srgbClr val="0000FF"/>
              </a:solidFill>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9461" y="944439"/>
            <a:ext cx="7563985" cy="52629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灯片编号占位符 3"/>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963B3C6B-4E6A-4E98-B432-7CC22554AB1B}" type="slidenum">
              <a:rPr kumimoji="0" lang="zh-CN" altLang="en-US" sz="2200" smtClean="0">
                <a:solidFill>
                  <a:srgbClr val="0000FF"/>
                </a:solidFill>
              </a:rPr>
              <a:pPr eaLnBrk="1" hangingPunct="1"/>
              <a:t>65</a:t>
            </a:fld>
            <a:endParaRPr kumimoji="0" lang="en-US" altLang="zh-CN" sz="2200" smtClean="0">
              <a:solidFill>
                <a:srgbClr val="0000FF"/>
              </a:solidFill>
            </a:endParaRPr>
          </a:p>
        </p:txBody>
      </p:sp>
      <p:sp>
        <p:nvSpPr>
          <p:cNvPr id="6" name="图文框 5">
            <a:hlinkClick r:id="rId2" action="ppaction://hlinksldjump"/>
          </p:cNvPr>
          <p:cNvSpPr/>
          <p:nvPr/>
        </p:nvSpPr>
        <p:spPr bwMode="auto">
          <a:xfrm>
            <a:off x="8199277" y="6173788"/>
            <a:ext cx="1317946" cy="473075"/>
          </a:xfrm>
          <a:prstGeom prst="fram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defPPr>
              <a:defRPr lang="en-US"/>
            </a:defPPr>
            <a:lvl1pPr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1pPr>
            <a:lvl2pPr marL="478865"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2pPr>
            <a:lvl3pPr marL="957730"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3pPr>
            <a:lvl4pPr marL="1436595"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4pPr>
            <a:lvl5pPr marL="1915459" algn="l" rtl="0" fontAlgn="base">
              <a:spcBef>
                <a:spcPct val="0"/>
              </a:spcBef>
              <a:spcAft>
                <a:spcPct val="0"/>
              </a:spcAft>
              <a:defRPr kumimoji="1" sz="2500" kern="1200">
                <a:solidFill>
                  <a:schemeClr val="tx1"/>
                </a:solidFill>
                <a:latin typeface="Times New Roman" pitchFamily="18" charset="0"/>
                <a:ea typeface="宋体" pitchFamily="2" charset="-122"/>
                <a:cs typeface="+mn-cs"/>
              </a:defRPr>
            </a:lvl5pPr>
            <a:lvl6pPr marL="2394324" algn="l" defTabSz="957730" rtl="0" eaLnBrk="1" latinLnBrk="0" hangingPunct="1">
              <a:defRPr kumimoji="1" sz="2500" kern="1200">
                <a:solidFill>
                  <a:schemeClr val="tx1"/>
                </a:solidFill>
                <a:latin typeface="Times New Roman" pitchFamily="18" charset="0"/>
                <a:ea typeface="宋体" pitchFamily="2" charset="-122"/>
                <a:cs typeface="+mn-cs"/>
              </a:defRPr>
            </a:lvl6pPr>
            <a:lvl7pPr marL="2873189" algn="l" defTabSz="957730" rtl="0" eaLnBrk="1" latinLnBrk="0" hangingPunct="1">
              <a:defRPr kumimoji="1" sz="2500" kern="1200">
                <a:solidFill>
                  <a:schemeClr val="tx1"/>
                </a:solidFill>
                <a:latin typeface="Times New Roman" pitchFamily="18" charset="0"/>
                <a:ea typeface="宋体" pitchFamily="2" charset="-122"/>
                <a:cs typeface="+mn-cs"/>
              </a:defRPr>
            </a:lvl7pPr>
            <a:lvl8pPr marL="3352055" algn="l" defTabSz="957730" rtl="0" eaLnBrk="1" latinLnBrk="0" hangingPunct="1">
              <a:defRPr kumimoji="1" sz="2500" kern="1200">
                <a:solidFill>
                  <a:schemeClr val="tx1"/>
                </a:solidFill>
                <a:latin typeface="Times New Roman" pitchFamily="18" charset="0"/>
                <a:ea typeface="宋体" pitchFamily="2" charset="-122"/>
                <a:cs typeface="+mn-cs"/>
              </a:defRPr>
            </a:lvl8pPr>
            <a:lvl9pPr marL="3830920" algn="l" defTabSz="957730" rtl="0" eaLnBrk="1" latinLnBrk="0" hangingPunct="1">
              <a:defRPr kumimoji="1" sz="2500" kern="1200">
                <a:solidFill>
                  <a:schemeClr val="tx1"/>
                </a:solidFill>
                <a:latin typeface="Times New Roman" pitchFamily="18" charset="0"/>
                <a:ea typeface="宋体" pitchFamily="2" charset="-122"/>
                <a:cs typeface="+mn-cs"/>
              </a:defRPr>
            </a:lvl9p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1800" b="1" i="0" u="none" strike="noStrike" cap="none" normalizeH="0" baseline="0" dirty="0" smtClean="0">
                <a:ln>
                  <a:noFill/>
                </a:ln>
                <a:solidFill>
                  <a:schemeClr val="tx1"/>
                </a:solidFill>
                <a:effectLst/>
                <a:latin typeface="方正舒体" pitchFamily="2" charset="-122"/>
                <a:ea typeface="方正舒体" pitchFamily="2" charset="-122"/>
              </a:rPr>
              <a:t>返回目录</a:t>
            </a: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7936" y="4784726"/>
            <a:ext cx="7145409" cy="1862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8592" y="238857"/>
            <a:ext cx="8183938" cy="44210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20" name="Text Box 4"/>
          <p:cNvSpPr txBox="1">
            <a:spLocks noChangeArrowheads="1"/>
          </p:cNvSpPr>
          <p:nvPr/>
        </p:nvSpPr>
        <p:spPr bwMode="auto">
          <a:xfrm>
            <a:off x="1442429" y="290196"/>
            <a:ext cx="4981893" cy="474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(2） 小径(</a:t>
            </a:r>
            <a:r>
              <a:rPr lang="en-US" altLang="zh-CN" b="1" i="1" dirty="0" smtClean="0"/>
              <a:t>D</a:t>
            </a:r>
            <a:r>
              <a:rPr lang="en-US" altLang="zh-CN" b="1" baseline="-30000" dirty="0" smtClean="0"/>
              <a:t>1</a:t>
            </a:r>
            <a:r>
              <a:rPr lang="en-US" altLang="zh-CN" b="1" dirty="0" smtClean="0"/>
              <a:t>、</a:t>
            </a:r>
            <a:r>
              <a:rPr lang="en-US" altLang="zh-CN" b="1" i="1" dirty="0" smtClean="0"/>
              <a:t>d</a:t>
            </a:r>
            <a:r>
              <a:rPr lang="en-US" altLang="zh-CN" b="1" baseline="-30000" dirty="0" smtClean="0"/>
              <a:t>1</a:t>
            </a:r>
            <a:r>
              <a:rPr lang="en-US" altLang="zh-CN" b="1" dirty="0" smtClean="0"/>
              <a:t>(</a:t>
            </a:r>
            <a:r>
              <a:rPr lang="zh-CN" altLang="en-US" b="1" dirty="0" smtClean="0"/>
              <a:t>见图</a:t>
            </a:r>
            <a:r>
              <a:rPr lang="en-US" altLang="zh-CN" b="1" dirty="0" smtClean="0"/>
              <a:t>) </a:t>
            </a:r>
            <a:endParaRPr lang="zh-CN" altLang="en-US" b="1" dirty="0"/>
          </a:p>
        </p:txBody>
      </p:sp>
      <p:sp>
        <p:nvSpPr>
          <p:cNvPr id="86021" name="Text Box 5"/>
          <p:cNvSpPr txBox="1">
            <a:spLocks noChangeArrowheads="1"/>
          </p:cNvSpPr>
          <p:nvPr/>
        </p:nvSpPr>
        <p:spPr bwMode="auto">
          <a:xfrm>
            <a:off x="1306619" y="1595074"/>
            <a:ext cx="6309572" cy="10288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内螺纹小径</a:t>
            </a:r>
            <a:r>
              <a:rPr lang="en-US" altLang="zh-CN" b="1" i="1" dirty="0"/>
              <a:t>D</a:t>
            </a:r>
            <a:r>
              <a:rPr lang="en-US" altLang="zh-CN" b="1" baseline="-25000" dirty="0"/>
              <a:t>1</a:t>
            </a:r>
            <a:r>
              <a:rPr lang="en-US" altLang="zh-CN" b="1" dirty="0"/>
              <a:t>、</a:t>
            </a:r>
            <a:r>
              <a:rPr lang="zh-CN" altLang="en-US" b="1" dirty="0"/>
              <a:t>外螺纹大径</a:t>
            </a:r>
            <a:r>
              <a:rPr lang="en-US" altLang="zh-CN" b="1" i="1" dirty="0"/>
              <a:t>d </a:t>
            </a:r>
            <a:r>
              <a:rPr lang="zh-CN" altLang="en-US" b="1" dirty="0">
                <a:cs typeface="Times New Roman" pitchFamily="18" charset="0"/>
              </a:rPr>
              <a:t>又称螺纹</a:t>
            </a:r>
            <a:r>
              <a:rPr lang="zh-CN" altLang="en-US" b="1" dirty="0">
                <a:solidFill>
                  <a:srgbClr val="FF0000"/>
                </a:solidFill>
              </a:rPr>
              <a:t>顶径。</a:t>
            </a:r>
            <a:endParaRPr lang="en-US" altLang="zh-CN" b="1" dirty="0">
              <a:solidFill>
                <a:srgbClr val="FF0000"/>
              </a:solidFill>
            </a:endParaRPr>
          </a:p>
          <a:p>
            <a:pPr eaLnBrk="1" hangingPunct="1">
              <a:spcBef>
                <a:spcPct val="50000"/>
              </a:spcBef>
            </a:pPr>
            <a:r>
              <a:rPr lang="zh-CN" altLang="en-US" b="1" dirty="0"/>
              <a:t>内螺纹大径</a:t>
            </a:r>
            <a:r>
              <a:rPr lang="en-US" altLang="zh-CN" b="1" i="1" dirty="0"/>
              <a:t>D</a:t>
            </a:r>
            <a:r>
              <a:rPr lang="en-US" altLang="zh-CN" b="1" dirty="0"/>
              <a:t>、</a:t>
            </a:r>
            <a:r>
              <a:rPr lang="zh-CN" altLang="en-US" b="1" dirty="0"/>
              <a:t>外螺纹小径</a:t>
            </a:r>
            <a:r>
              <a:rPr lang="en-US" altLang="zh-CN" b="1" i="1" dirty="0"/>
              <a:t>d</a:t>
            </a:r>
            <a:r>
              <a:rPr lang="en-US" altLang="zh-CN" b="1" baseline="-25000" dirty="0"/>
              <a:t>1</a:t>
            </a:r>
            <a:r>
              <a:rPr lang="en-US" altLang="zh-CN" b="1" i="1" dirty="0"/>
              <a:t> </a:t>
            </a:r>
            <a:r>
              <a:rPr lang="zh-CN" altLang="en-US" b="1" dirty="0">
                <a:cs typeface="Times New Roman" pitchFamily="18" charset="0"/>
              </a:rPr>
              <a:t>又称螺纹</a:t>
            </a:r>
            <a:r>
              <a:rPr lang="zh-CN" altLang="en-US" b="1" dirty="0">
                <a:solidFill>
                  <a:srgbClr val="FF0000"/>
                </a:solidFill>
              </a:rPr>
              <a:t>底径。</a:t>
            </a:r>
          </a:p>
        </p:txBody>
      </p:sp>
      <p:pic>
        <p:nvPicPr>
          <p:cNvPr id="13" name="Picture 1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99562" y="2704003"/>
            <a:ext cx="4088977" cy="3783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4" name="直接连接符 13"/>
          <p:cNvCxnSpPr>
            <a:cxnSpLocks noChangeShapeType="1"/>
          </p:cNvCxnSpPr>
          <p:nvPr/>
        </p:nvCxnSpPr>
        <p:spPr bwMode="auto">
          <a:xfrm>
            <a:off x="2420200" y="4755053"/>
            <a:ext cx="3417570" cy="17462"/>
          </a:xfrm>
          <a:prstGeom prst="line">
            <a:avLst/>
          </a:prstGeom>
          <a:noFill/>
          <a:ln w="38100" algn="ctr">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直接箭头连接符 14"/>
          <p:cNvCxnSpPr>
            <a:cxnSpLocks noChangeShapeType="1"/>
          </p:cNvCxnSpPr>
          <p:nvPr/>
        </p:nvCxnSpPr>
        <p:spPr bwMode="auto">
          <a:xfrm flipV="1">
            <a:off x="5489684" y="4772516"/>
            <a:ext cx="0" cy="1114425"/>
          </a:xfrm>
          <a:prstGeom prst="straightConnector1">
            <a:avLst/>
          </a:prstGeom>
          <a:noFill/>
          <a:ln w="38100" algn="ctr">
            <a:solidFill>
              <a:srgbClr val="C0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200" name="灯片编号占位符 3"/>
          <p:cNvSpPr txBox="1">
            <a:spLocks/>
          </p:cNvSpPr>
          <p:nvPr/>
        </p:nvSpPr>
        <p:spPr bwMode="auto">
          <a:xfrm>
            <a:off x="7572587" y="155697"/>
            <a:ext cx="2063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r" eaLnBrk="1" hangingPunct="1"/>
            <a:fld id="{6D8FF5DC-E91F-44DE-A02B-7206AA2F9A0C}" type="slidenum">
              <a:rPr kumimoji="0" lang="zh-CN" altLang="en-US" sz="2200" b="1">
                <a:solidFill>
                  <a:srgbClr val="0000FF"/>
                </a:solidFill>
              </a:rPr>
              <a:pPr algn="r" eaLnBrk="1" hangingPunct="1"/>
              <a:t>7</a:t>
            </a:fld>
            <a:endParaRPr kumimoji="0" lang="en-US" altLang="zh-CN" sz="2200" b="1">
              <a:solidFill>
                <a:srgbClr val="0000FF"/>
              </a:solidFill>
            </a:endParaRPr>
          </a:p>
        </p:txBody>
      </p:sp>
      <p:pic>
        <p:nvPicPr>
          <p:cNvPr id="604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2150" y="764859"/>
            <a:ext cx="8020050" cy="828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86020">
                                            <p:txEl>
                                              <p:pRg st="0" end="0"/>
                                            </p:txEl>
                                          </p:spTgt>
                                        </p:tgtEl>
                                        <p:attrNameLst>
                                          <p:attrName>style.visibility</p:attrName>
                                        </p:attrNameLst>
                                      </p:cBhvr>
                                      <p:to>
                                        <p:strVal val="visible"/>
                                      </p:to>
                                    </p:set>
                                    <p:animEffect transition="in" filter="wipe(left)">
                                      <p:cBhvr>
                                        <p:cTn id="7" dur="300"/>
                                        <p:tgtEl>
                                          <p:spTgt spid="8602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2"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2500" fill="hold"/>
                                        <p:tgtEl>
                                          <p:spTgt spid="13"/>
                                        </p:tgtEl>
                                        <p:attrNameLst>
                                          <p:attrName>ppt_x</p:attrName>
                                        </p:attrNameLst>
                                      </p:cBhvr>
                                      <p:tavLst>
                                        <p:tav tm="0">
                                          <p:val>
                                            <p:strVal val="1+#ppt_w/2"/>
                                          </p:val>
                                        </p:tav>
                                        <p:tav tm="100000">
                                          <p:val>
                                            <p:strVal val="#ppt_x"/>
                                          </p:val>
                                        </p:tav>
                                      </p:tavLst>
                                    </p:anim>
                                    <p:anim calcmode="lin" valueType="num">
                                      <p:cBhvr additive="base">
                                        <p:cTn id="13" dur="2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60418"/>
                                        </p:tgtEl>
                                        <p:attrNameLst>
                                          <p:attrName>style.visibility</p:attrName>
                                        </p:attrNameLst>
                                      </p:cBhvr>
                                      <p:to>
                                        <p:strVal val="visible"/>
                                      </p:to>
                                    </p:set>
                                    <p:animEffect transition="in" filter="wipe(left)">
                                      <p:cBhvr>
                                        <p:cTn id="18" dur="500"/>
                                        <p:tgtEl>
                                          <p:spTgt spid="6041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down)">
                                      <p:cBhvr>
                                        <p:cTn id="28" dur="5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86021"/>
                                        </p:tgtEl>
                                        <p:attrNameLst>
                                          <p:attrName>style.visibility</p:attrName>
                                        </p:attrNameLst>
                                      </p:cBhvr>
                                      <p:to>
                                        <p:strVal val="visible"/>
                                      </p:to>
                                    </p:set>
                                    <p:animEffect transition="in" filter="wipe(left)">
                                      <p:cBhvr>
                                        <p:cTn id="33" dur="300"/>
                                        <p:tgtEl>
                                          <p:spTgt spid="860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20" grpId="0" build="p" autoUpdateAnimBg="0"/>
      <p:bldP spid="86021"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灯片编号占位符 3"/>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5DF796F0-EE67-45FF-8830-969E397B4926}" type="slidenum">
              <a:rPr kumimoji="0" lang="zh-CN" altLang="en-US" sz="2200" smtClean="0">
                <a:solidFill>
                  <a:srgbClr val="0000FF"/>
                </a:solidFill>
              </a:rPr>
              <a:pPr eaLnBrk="1" hangingPunct="1"/>
              <a:t>8</a:t>
            </a:fld>
            <a:endParaRPr kumimoji="0" lang="en-US" altLang="zh-CN" sz="2200" smtClean="0">
              <a:solidFill>
                <a:srgbClr val="0000FF"/>
              </a:solidFill>
            </a:endParaRPr>
          </a:p>
        </p:txBody>
      </p:sp>
      <p:sp>
        <p:nvSpPr>
          <p:cNvPr id="5125" name="Text Box 5"/>
          <p:cNvSpPr txBox="1">
            <a:spLocks noChangeArrowheads="1"/>
          </p:cNvSpPr>
          <p:nvPr/>
        </p:nvSpPr>
        <p:spPr bwMode="auto">
          <a:xfrm>
            <a:off x="1119484" y="561486"/>
            <a:ext cx="3376316" cy="474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(3)  中径  (</a:t>
            </a:r>
            <a:r>
              <a:rPr lang="en-US" altLang="zh-CN" b="1" i="1" dirty="0"/>
              <a:t>D</a:t>
            </a:r>
            <a:r>
              <a:rPr lang="en-US" altLang="zh-CN" b="1" baseline="-30000" dirty="0"/>
              <a:t>2</a:t>
            </a:r>
            <a:r>
              <a:rPr lang="en-US" altLang="zh-CN" b="1" dirty="0"/>
              <a:t>、</a:t>
            </a:r>
            <a:r>
              <a:rPr lang="en-US" altLang="zh-CN" b="1" i="1" dirty="0"/>
              <a:t>d</a:t>
            </a:r>
            <a:r>
              <a:rPr lang="en-US" altLang="zh-CN" b="1" baseline="-30000" dirty="0"/>
              <a:t>2</a:t>
            </a:r>
            <a:r>
              <a:rPr lang="en-US" altLang="zh-CN" b="1" dirty="0"/>
              <a:t>) </a:t>
            </a:r>
            <a:endParaRPr lang="zh-CN" altLang="en-US" b="1" dirty="0"/>
          </a:p>
        </p:txBody>
      </p:sp>
      <p:sp>
        <p:nvSpPr>
          <p:cNvPr id="9221" name="Rectangle 55"/>
          <p:cNvSpPr>
            <a:spLocks noChangeArrowheads="1"/>
          </p:cNvSpPr>
          <p:nvPr/>
        </p:nvSpPr>
        <p:spPr bwMode="auto">
          <a:xfrm>
            <a:off x="771843" y="4337051"/>
            <a:ext cx="507682" cy="47484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p>
            <a:endParaRPr lang="zh-CN" altLang="en-US"/>
          </a:p>
        </p:txBody>
      </p:sp>
      <p:pic>
        <p:nvPicPr>
          <p:cNvPr id="9222" name="Picture 1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17845" y="1787526"/>
            <a:ext cx="4563639" cy="4532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直接连接符 4"/>
          <p:cNvCxnSpPr>
            <a:cxnSpLocks noChangeShapeType="1"/>
          </p:cNvCxnSpPr>
          <p:nvPr/>
        </p:nvCxnSpPr>
        <p:spPr bwMode="auto">
          <a:xfrm>
            <a:off x="4992071" y="3635375"/>
            <a:ext cx="3622569" cy="0"/>
          </a:xfrm>
          <a:prstGeom prst="line">
            <a:avLst/>
          </a:prstGeom>
          <a:noFill/>
          <a:ln w="38100" algn="ctr">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直接箭头连接符 6"/>
          <p:cNvCxnSpPr>
            <a:cxnSpLocks noChangeShapeType="1"/>
          </p:cNvCxnSpPr>
          <p:nvPr/>
        </p:nvCxnSpPr>
        <p:spPr bwMode="auto">
          <a:xfrm flipV="1">
            <a:off x="8538969" y="3625850"/>
            <a:ext cx="0" cy="1639888"/>
          </a:xfrm>
          <a:prstGeom prst="straightConnector1">
            <a:avLst/>
          </a:prstGeom>
          <a:noFill/>
          <a:ln w="38100" algn="ctr">
            <a:solidFill>
              <a:srgbClr val="C0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 name="Text Box 1028"/>
          <p:cNvSpPr txBox="1">
            <a:spLocks noChangeArrowheads="1"/>
          </p:cNvSpPr>
          <p:nvPr/>
        </p:nvSpPr>
        <p:spPr bwMode="auto">
          <a:xfrm>
            <a:off x="898578" y="2133601"/>
            <a:ext cx="4134380" cy="474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 (</a:t>
            </a:r>
            <a:r>
              <a:rPr lang="en-US" altLang="zh-CN" b="1" dirty="0"/>
              <a:t>4</a:t>
            </a:r>
            <a:r>
              <a:rPr lang="zh-CN" altLang="en-US" b="1" dirty="0"/>
              <a:t>) 单一中径 (</a:t>
            </a:r>
            <a:r>
              <a:rPr lang="en-US" altLang="zh-CN" b="1" i="1" dirty="0"/>
              <a:t>D</a:t>
            </a:r>
            <a:r>
              <a:rPr lang="en-US" altLang="zh-CN" b="1" baseline="-30000" dirty="0"/>
              <a:t>2S</a:t>
            </a:r>
            <a:r>
              <a:rPr lang="en-US" altLang="zh-CN" b="1" dirty="0"/>
              <a:t>、</a:t>
            </a:r>
            <a:r>
              <a:rPr lang="en-US" altLang="zh-CN" b="1" i="1" dirty="0"/>
              <a:t>d</a:t>
            </a:r>
            <a:r>
              <a:rPr lang="en-US" altLang="zh-CN" b="1" baseline="-30000" dirty="0"/>
              <a:t>2S</a:t>
            </a:r>
            <a:r>
              <a:rPr lang="en-US" altLang="zh-CN" b="1" dirty="0"/>
              <a:t>)</a:t>
            </a:r>
            <a:endParaRPr lang="zh-CN" altLang="en-US" b="1" dirty="0"/>
          </a:p>
        </p:txBody>
      </p:sp>
      <p:sp>
        <p:nvSpPr>
          <p:cNvPr id="21" name="Text Box 1036"/>
          <p:cNvSpPr txBox="1">
            <a:spLocks noChangeArrowheads="1"/>
          </p:cNvSpPr>
          <p:nvPr/>
        </p:nvSpPr>
        <p:spPr bwMode="auto">
          <a:xfrm>
            <a:off x="414844" y="2686390"/>
            <a:ext cx="3928556" cy="19521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        单一中径是指一个假想圆柱的直径，该圆柱的母线通过实际螺纹上</a:t>
            </a:r>
            <a:r>
              <a:rPr lang="zh-CN" altLang="en-US" b="1" dirty="0">
                <a:solidFill>
                  <a:srgbClr val="FF0000"/>
                </a:solidFill>
              </a:rPr>
              <a:t>牙</a:t>
            </a:r>
            <a:r>
              <a:rPr lang="zh-CN" altLang="en-US" b="1" dirty="0">
                <a:solidFill>
                  <a:srgbClr val="FF3300"/>
                </a:solidFill>
              </a:rPr>
              <a:t>槽宽度等于螺距公称尺寸一半的地方。</a:t>
            </a:r>
            <a:r>
              <a:rPr lang="zh-CN" altLang="en-US" b="1" dirty="0"/>
              <a:t>见图</a:t>
            </a:r>
            <a:r>
              <a:rPr lang="en-US" altLang="zh-CN" b="1" dirty="0"/>
              <a:t>9.2</a:t>
            </a:r>
            <a:r>
              <a:rPr lang="zh-CN" altLang="en-US" b="1" dirty="0"/>
              <a:t>所示。</a:t>
            </a:r>
            <a:endParaRPr lang="en-US" altLang="zh-CN" b="1" dirty="0">
              <a:solidFill>
                <a:srgbClr val="FF3300"/>
              </a:solidFill>
            </a:endParaRPr>
          </a:p>
        </p:txBody>
      </p:sp>
      <p:sp>
        <p:nvSpPr>
          <p:cNvPr id="22" name="Text Box 1040"/>
          <p:cNvSpPr txBox="1">
            <a:spLocks noChangeArrowheads="1"/>
          </p:cNvSpPr>
          <p:nvPr/>
        </p:nvSpPr>
        <p:spPr bwMode="auto">
          <a:xfrm>
            <a:off x="443393" y="4550829"/>
            <a:ext cx="3909532" cy="12135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        </a:t>
            </a:r>
            <a:r>
              <a:rPr lang="zh-CN" altLang="en-US" b="1" dirty="0" smtClean="0"/>
              <a:t>  单一</a:t>
            </a:r>
            <a:r>
              <a:rPr lang="zh-CN" altLang="en-US" b="1" dirty="0"/>
              <a:t>中径 可以用三针测得，用它表示螺纹的实际中径(</a:t>
            </a:r>
            <a:r>
              <a:rPr lang="en-US" altLang="zh-CN" b="1" i="1" dirty="0"/>
              <a:t>D</a:t>
            </a:r>
            <a:r>
              <a:rPr lang="en-US" altLang="zh-CN" b="1" baseline="-30000" dirty="0"/>
              <a:t>2a</a:t>
            </a:r>
            <a:r>
              <a:rPr lang="en-US" altLang="zh-CN" b="1" dirty="0"/>
              <a:t>、</a:t>
            </a:r>
            <a:r>
              <a:rPr lang="en-US" altLang="zh-CN" b="1" i="1" dirty="0"/>
              <a:t>d</a:t>
            </a:r>
            <a:r>
              <a:rPr lang="en-US" altLang="zh-CN" b="1" baseline="-30000" dirty="0"/>
              <a:t>2a</a:t>
            </a:r>
            <a:r>
              <a:rPr lang="en-US" altLang="zh-CN" b="1" dirty="0"/>
              <a:t>)</a:t>
            </a:r>
            <a:r>
              <a:rPr lang="zh-CN" altLang="en-US" b="1" dirty="0"/>
              <a:t>。</a:t>
            </a:r>
          </a:p>
        </p:txBody>
      </p:sp>
      <p:cxnSp>
        <p:nvCxnSpPr>
          <p:cNvPr id="16" name="直接连接符 15"/>
          <p:cNvCxnSpPr/>
          <p:nvPr/>
        </p:nvCxnSpPr>
        <p:spPr bwMode="auto">
          <a:xfrm>
            <a:off x="4893011" y="3505200"/>
            <a:ext cx="4061460" cy="0"/>
          </a:xfrm>
          <a:prstGeom prst="line">
            <a:avLst/>
          </a:prstGeom>
          <a:solidFill>
            <a:schemeClr val="accent1"/>
          </a:solidFill>
          <a:ln w="38100" cap="flat" cmpd="sng" algn="ctr">
            <a:solidFill>
              <a:schemeClr val="accent1">
                <a:lumMod val="75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直接箭头连接符 17"/>
          <p:cNvCxnSpPr/>
          <p:nvPr/>
        </p:nvCxnSpPr>
        <p:spPr bwMode="auto">
          <a:xfrm flipV="1">
            <a:off x="8855411" y="3505201"/>
            <a:ext cx="0" cy="1808163"/>
          </a:xfrm>
          <a:prstGeom prst="straightConnector1">
            <a:avLst/>
          </a:prstGeom>
          <a:solidFill>
            <a:schemeClr val="accent1"/>
          </a:solidFill>
          <a:ln w="38100" cap="flat" cmpd="sng" algn="ctr">
            <a:solidFill>
              <a:schemeClr val="accent1">
                <a:lumMod val="75000"/>
              </a:schemeClr>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614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2883" y="1026624"/>
            <a:ext cx="8181975" cy="80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125">
                                            <p:txEl>
                                              <p:pRg st="0" end="0"/>
                                            </p:txEl>
                                          </p:spTgt>
                                        </p:tgtEl>
                                        <p:attrNameLst>
                                          <p:attrName>style.visibility</p:attrName>
                                        </p:attrNameLst>
                                      </p:cBhvr>
                                      <p:to>
                                        <p:strVal val="visible"/>
                                      </p:to>
                                    </p:set>
                                    <p:animEffect transition="in" filter="wipe(left)">
                                      <p:cBhvr>
                                        <p:cTn id="7" dur="300"/>
                                        <p:tgtEl>
                                          <p:spTgt spid="512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61442"/>
                                        </p:tgtEl>
                                        <p:attrNameLst>
                                          <p:attrName>style.visibility</p:attrName>
                                        </p:attrNameLst>
                                      </p:cBhvr>
                                      <p:to>
                                        <p:strVal val="visible"/>
                                      </p:to>
                                    </p:set>
                                    <p:animEffect transition="in" filter="wipe(left)">
                                      <p:cBhvr>
                                        <p:cTn id="12" dur="500"/>
                                        <p:tgtEl>
                                          <p:spTgt spid="6144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9222"/>
                                        </p:tgtEl>
                                        <p:attrNameLst>
                                          <p:attrName>style.visibility</p:attrName>
                                        </p:attrNameLst>
                                      </p:cBhvr>
                                      <p:to>
                                        <p:strVal val="visible"/>
                                      </p:to>
                                    </p:set>
                                    <p:anim calcmode="lin" valueType="num">
                                      <p:cBhvr additive="base">
                                        <p:cTn id="17" dur="2500" fill="hold"/>
                                        <p:tgtEl>
                                          <p:spTgt spid="9222"/>
                                        </p:tgtEl>
                                        <p:attrNameLst>
                                          <p:attrName>ppt_x</p:attrName>
                                        </p:attrNameLst>
                                      </p:cBhvr>
                                      <p:tavLst>
                                        <p:tav tm="0">
                                          <p:val>
                                            <p:strVal val="#ppt_x"/>
                                          </p:val>
                                        </p:tav>
                                        <p:tav tm="100000">
                                          <p:val>
                                            <p:strVal val="#ppt_x"/>
                                          </p:val>
                                        </p:tav>
                                      </p:tavLst>
                                    </p:anim>
                                    <p:anim calcmode="lin" valueType="num">
                                      <p:cBhvr additive="base">
                                        <p:cTn id="18" dur="2500" fill="hold"/>
                                        <p:tgtEl>
                                          <p:spTgt spid="922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down)">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20">
                                            <p:txEl>
                                              <p:pRg st="0" end="0"/>
                                            </p:txEl>
                                          </p:spTgt>
                                        </p:tgtEl>
                                        <p:attrNameLst>
                                          <p:attrName>style.visibility</p:attrName>
                                        </p:attrNameLst>
                                      </p:cBhvr>
                                      <p:to>
                                        <p:strVal val="visible"/>
                                      </p:to>
                                    </p:set>
                                    <p:animEffect transition="in" filter="wipe(left)">
                                      <p:cBhvr>
                                        <p:cTn id="33" dur="300"/>
                                        <p:tgtEl>
                                          <p:spTgt spid="20">
                                            <p:txEl>
                                              <p:pRg st="0" end="0"/>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left)">
                                      <p:cBhvr>
                                        <p:cTn id="38" dur="500"/>
                                        <p:tgtEl>
                                          <p:spTgt spid="16"/>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nodeType="click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down)">
                                      <p:cBhvr>
                                        <p:cTn id="43" dur="500"/>
                                        <p:tgtEl>
                                          <p:spTgt spid="18"/>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iterate type="wd">
                                    <p:tmPct val="100000"/>
                                  </p:iterate>
                                  <p:childTnLst>
                                    <p:set>
                                      <p:cBhvr>
                                        <p:cTn id="47" dur="1" fill="hold">
                                          <p:stCondLst>
                                            <p:cond delay="0"/>
                                          </p:stCondLst>
                                        </p:cTn>
                                        <p:tgtEl>
                                          <p:spTgt spid="21"/>
                                        </p:tgtEl>
                                        <p:attrNameLst>
                                          <p:attrName>style.visibility</p:attrName>
                                        </p:attrNameLst>
                                      </p:cBhvr>
                                      <p:to>
                                        <p:strVal val="visible"/>
                                      </p:to>
                                    </p:set>
                                    <p:animEffect transition="in" filter="wipe(left)">
                                      <p:cBhvr>
                                        <p:cTn id="48" dur="300"/>
                                        <p:tgtEl>
                                          <p:spTgt spid="21"/>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iterate type="wd">
                                    <p:tmPct val="100000"/>
                                  </p:iterate>
                                  <p:childTnLst>
                                    <p:set>
                                      <p:cBhvr>
                                        <p:cTn id="52" dur="1" fill="hold">
                                          <p:stCondLst>
                                            <p:cond delay="0"/>
                                          </p:stCondLst>
                                        </p:cTn>
                                        <p:tgtEl>
                                          <p:spTgt spid="22">
                                            <p:txEl>
                                              <p:pRg st="0" end="0"/>
                                            </p:txEl>
                                          </p:spTgt>
                                        </p:tgtEl>
                                        <p:attrNameLst>
                                          <p:attrName>style.visibility</p:attrName>
                                        </p:attrNameLst>
                                      </p:cBhvr>
                                      <p:to>
                                        <p:strVal val="visible"/>
                                      </p:to>
                                    </p:set>
                                    <p:animEffect transition="in" filter="wipe(left)">
                                      <p:cBhvr>
                                        <p:cTn id="53" dur="3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build="p" autoUpdateAnimBg="0"/>
      <p:bldP spid="20" grpId="0" build="p" autoUpdateAnimBg="0"/>
      <p:bldP spid="21" grpId="0" autoUpdateAnimBg="0"/>
      <p:bldP spid="22" grpId="0" build="p"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灯片编号占位符 3"/>
          <p:cNvSpPr>
            <a:spLocks noGrp="1"/>
          </p:cNvSpPr>
          <p:nvPr>
            <p:ph type="sldNum" sz="quarter" idx="12"/>
          </p:nvPr>
        </p:nvSpPr>
        <p:spPr>
          <a:noFill/>
        </p:spPr>
        <p:txBody>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9D5E2D21-8F22-40A8-B50F-60E54EFCE12C}" type="slidenum">
              <a:rPr kumimoji="0" lang="zh-CN" altLang="en-US" sz="2200" smtClean="0">
                <a:solidFill>
                  <a:srgbClr val="0000FF"/>
                </a:solidFill>
              </a:rPr>
              <a:pPr eaLnBrk="1" hangingPunct="1"/>
              <a:t>9</a:t>
            </a:fld>
            <a:endParaRPr kumimoji="0" lang="en-US" altLang="zh-CN" sz="2200" smtClean="0">
              <a:solidFill>
                <a:srgbClr val="0000FF"/>
              </a:solidFill>
            </a:endParaRPr>
          </a:p>
        </p:txBody>
      </p:sp>
      <p:sp>
        <p:nvSpPr>
          <p:cNvPr id="45061" name="Text Box 5"/>
          <p:cNvSpPr txBox="1">
            <a:spLocks noChangeArrowheads="1"/>
          </p:cNvSpPr>
          <p:nvPr/>
        </p:nvSpPr>
        <p:spPr bwMode="auto">
          <a:xfrm>
            <a:off x="841164" y="852733"/>
            <a:ext cx="7636086" cy="844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kumimoji="1" sz="2400">
                <a:solidFill>
                  <a:schemeClr val="tx1"/>
                </a:solidFill>
                <a:latin typeface="Times New Roman" pitchFamily="18" charset="0"/>
                <a:ea typeface="宋体" pitchFamily="2" charset="-122"/>
              </a:defRPr>
            </a:lvl1pPr>
            <a:lvl2pPr marL="742950" indent="-285750" defTabSz="1044575" eaLnBrk="0" hangingPunct="0">
              <a:defRPr kumimoji="1" sz="2400">
                <a:solidFill>
                  <a:schemeClr val="tx1"/>
                </a:solidFill>
                <a:latin typeface="Times New Roman" pitchFamily="18" charset="0"/>
                <a:ea typeface="宋体" pitchFamily="2" charset="-122"/>
              </a:defRPr>
            </a:lvl2pPr>
            <a:lvl3pPr marL="1143000" indent="-228600" defTabSz="1044575" eaLnBrk="0" hangingPunct="0">
              <a:defRPr kumimoji="1" sz="2400">
                <a:solidFill>
                  <a:schemeClr val="tx1"/>
                </a:solidFill>
                <a:latin typeface="Times New Roman" pitchFamily="18" charset="0"/>
                <a:ea typeface="宋体" pitchFamily="2" charset="-122"/>
              </a:defRPr>
            </a:lvl3pPr>
            <a:lvl4pPr marL="1600200" indent="-228600" defTabSz="1044575" eaLnBrk="0" hangingPunct="0">
              <a:defRPr kumimoji="1" sz="2400">
                <a:solidFill>
                  <a:schemeClr val="tx1"/>
                </a:solidFill>
                <a:latin typeface="Times New Roman" pitchFamily="18" charset="0"/>
                <a:ea typeface="宋体" pitchFamily="2" charset="-122"/>
              </a:defRPr>
            </a:lvl4pPr>
            <a:lvl5pPr marL="2057400" indent="-228600" defTabSz="1044575" eaLnBrk="0" hangingPunct="0">
              <a:defRPr kumimoji="1" sz="2400">
                <a:solidFill>
                  <a:schemeClr val="tx1"/>
                </a:solidFill>
                <a:latin typeface="Times New Roman" pitchFamily="18" charset="0"/>
                <a:ea typeface="宋体" pitchFamily="2" charset="-122"/>
              </a:defRPr>
            </a:lvl5pPr>
            <a:lvl6pPr marL="25146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044575"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solidFill>
                  <a:srgbClr val="FF0000"/>
                </a:solidFill>
              </a:rPr>
              <a:t> </a:t>
            </a:r>
            <a:r>
              <a:rPr lang="zh-CN" altLang="en-US" b="1" dirty="0" smtClean="0">
                <a:solidFill>
                  <a:srgbClr val="FF0000"/>
                </a:solidFill>
              </a:rPr>
              <a:t>       螺距</a:t>
            </a:r>
            <a:r>
              <a:rPr lang="en-US" altLang="zh-CN" b="1" dirty="0">
                <a:solidFill>
                  <a:srgbClr val="FF0000"/>
                </a:solidFill>
              </a:rPr>
              <a:t>P</a:t>
            </a:r>
            <a:r>
              <a:rPr lang="zh-CN" altLang="en-US" b="1" dirty="0"/>
              <a:t>是指相邻两牙体上的对应牙侧与中径线相交两点间的轴向距离</a:t>
            </a:r>
            <a:r>
              <a:rPr lang="zh-CN" altLang="en-US" b="1" i="1" dirty="0"/>
              <a:t> </a:t>
            </a:r>
            <a:r>
              <a:rPr lang="en-US" altLang="zh-CN" b="1" dirty="0" smtClean="0">
                <a:solidFill>
                  <a:srgbClr val="FF3300"/>
                </a:solidFill>
              </a:rPr>
              <a:t>P</a:t>
            </a:r>
            <a:r>
              <a:rPr lang="zh-CN" altLang="en-US" b="1" dirty="0"/>
              <a:t>，</a:t>
            </a:r>
            <a:r>
              <a:rPr lang="zh-CN" altLang="en-US" b="1" dirty="0" smtClean="0"/>
              <a:t>（见图</a:t>
            </a:r>
            <a:r>
              <a:rPr lang="en-US" altLang="zh-CN" b="1" dirty="0" smtClean="0"/>
              <a:t>9.1</a:t>
            </a:r>
            <a:r>
              <a:rPr lang="zh-CN" altLang="en-US" b="1" dirty="0" smtClean="0"/>
              <a:t>）。</a:t>
            </a:r>
            <a:r>
              <a:rPr lang="en-US" altLang="zh-CN" b="1" dirty="0" smtClean="0"/>
              <a:t> </a:t>
            </a:r>
            <a:endParaRPr lang="en-US" altLang="zh-CN" b="1" dirty="0"/>
          </a:p>
        </p:txBody>
      </p:sp>
      <p:pic>
        <p:nvPicPr>
          <p:cNvPr id="47" name="Picture 1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94120" y="1695221"/>
            <a:ext cx="4157898" cy="3848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8" name="AutoShape 43"/>
          <p:cNvSpPr>
            <a:spLocks noChangeArrowheads="1"/>
          </p:cNvSpPr>
          <p:nvPr/>
        </p:nvSpPr>
        <p:spPr bwMode="auto">
          <a:xfrm>
            <a:off x="4513885" y="4474810"/>
            <a:ext cx="1391615" cy="630590"/>
          </a:xfrm>
          <a:prstGeom prst="wedgeEllipseCallout">
            <a:avLst>
              <a:gd name="adj1" fmla="val 94307"/>
              <a:gd name="adj2" fmla="val -228908"/>
            </a:avLst>
          </a:prstGeom>
          <a:noFill/>
          <a:ln w="3810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lstStyle/>
          <a:p>
            <a:pPr algn="ctr" defTabSz="1044575"/>
            <a:r>
              <a:rPr lang="zh-CN" altLang="en-US" sz="1800" b="1" dirty="0"/>
              <a:t>中径线</a:t>
            </a:r>
          </a:p>
        </p:txBody>
      </p:sp>
      <p:sp>
        <p:nvSpPr>
          <p:cNvPr id="2" name="矩形 1"/>
          <p:cNvSpPr>
            <a:spLocks noChangeArrowheads="1"/>
          </p:cNvSpPr>
          <p:nvPr/>
        </p:nvSpPr>
        <p:spPr bwMode="auto">
          <a:xfrm>
            <a:off x="949022" y="5009834"/>
            <a:ext cx="376585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b="1" dirty="0"/>
              <a:t>         对单线螺纹</a:t>
            </a:r>
            <a:r>
              <a:rPr lang="en-US" altLang="zh-CN" b="1" dirty="0"/>
              <a:t>,</a:t>
            </a:r>
            <a:r>
              <a:rPr lang="zh-CN" altLang="en-US" b="1" dirty="0"/>
              <a:t>导程等于螺距</a:t>
            </a:r>
            <a:r>
              <a:rPr lang="en-US" altLang="zh-CN" b="1" dirty="0" smtClean="0"/>
              <a:t>;</a:t>
            </a:r>
            <a:r>
              <a:rPr lang="zh-CN" altLang="en-US" b="1" dirty="0" smtClean="0"/>
              <a:t> </a:t>
            </a:r>
            <a:r>
              <a:rPr lang="zh-CN" altLang="en-US" b="1" dirty="0"/>
              <a:t>对多线螺纹</a:t>
            </a:r>
            <a:r>
              <a:rPr lang="en-US" altLang="zh-CN" b="1" dirty="0"/>
              <a:t>,</a:t>
            </a:r>
            <a:r>
              <a:rPr lang="zh-CN" altLang="en-US" b="1" dirty="0"/>
              <a:t>导程等于螺距与螺纹线数的乘积。</a:t>
            </a:r>
          </a:p>
        </p:txBody>
      </p:sp>
      <p:sp>
        <p:nvSpPr>
          <p:cNvPr id="4" name="椭圆 3"/>
          <p:cNvSpPr>
            <a:spLocks noChangeArrowheads="1"/>
          </p:cNvSpPr>
          <p:nvPr/>
        </p:nvSpPr>
        <p:spPr bwMode="auto">
          <a:xfrm>
            <a:off x="6541500" y="1720619"/>
            <a:ext cx="792480" cy="457200"/>
          </a:xfrm>
          <a:prstGeom prst="ellipse">
            <a:avLst/>
          </a:prstGeom>
          <a:noFill/>
          <a:ln w="28575"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 name="矩形 5"/>
          <p:cNvSpPr>
            <a:spLocks noChangeArrowheads="1"/>
          </p:cNvSpPr>
          <p:nvPr/>
        </p:nvSpPr>
        <p:spPr bwMode="auto">
          <a:xfrm>
            <a:off x="918057" y="3520844"/>
            <a:ext cx="3672993"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b="1" dirty="0"/>
              <a:t>        </a:t>
            </a:r>
            <a:r>
              <a:rPr lang="zh-CN" altLang="en-US" b="1" dirty="0" smtClean="0"/>
              <a:t>实际上</a:t>
            </a:r>
            <a:r>
              <a:rPr lang="en-US" altLang="zh-CN" b="1" dirty="0"/>
              <a:t>,</a:t>
            </a:r>
            <a:r>
              <a:rPr lang="zh-CN" altLang="en-US" b="1" dirty="0"/>
              <a:t>导程是一个点沿着在中径圆柱上的螺旋线旋转一周所对应的轴向位移。</a:t>
            </a:r>
            <a:endParaRPr lang="en-US" altLang="zh-CN" b="1" dirty="0"/>
          </a:p>
        </p:txBody>
      </p:sp>
      <p:sp>
        <p:nvSpPr>
          <p:cNvPr id="7" name="矩形 6"/>
          <p:cNvSpPr/>
          <p:nvPr/>
        </p:nvSpPr>
        <p:spPr>
          <a:xfrm>
            <a:off x="877409" y="1645770"/>
            <a:ext cx="3846991" cy="1938992"/>
          </a:xfrm>
          <a:prstGeom prst="rect">
            <a:avLst/>
          </a:prstGeom>
        </p:spPr>
        <p:txBody>
          <a:bodyPr wrap="square">
            <a:spAutoFit/>
          </a:bodyPr>
          <a:lstStyle/>
          <a:p>
            <a:r>
              <a:rPr lang="zh-CN" altLang="en-US" b="1" dirty="0" smtClean="0">
                <a:solidFill>
                  <a:srgbClr val="FF0000"/>
                </a:solidFill>
              </a:rPr>
              <a:t>        导程</a:t>
            </a:r>
            <a:r>
              <a:rPr lang="en-US" altLang="zh-CN" b="1" dirty="0" err="1" smtClean="0">
                <a:solidFill>
                  <a:srgbClr val="FF0000"/>
                </a:solidFill>
              </a:rPr>
              <a:t>Ph</a:t>
            </a:r>
            <a:r>
              <a:rPr lang="zh-CN" altLang="en-US" b="1" dirty="0" smtClean="0"/>
              <a:t>是</a:t>
            </a:r>
            <a:r>
              <a:rPr lang="zh-CN" altLang="en-US" b="1" dirty="0"/>
              <a:t>指最邻近的两同名牙侧与中径线相交两点间的轴向</a:t>
            </a:r>
            <a:r>
              <a:rPr lang="zh-CN" altLang="en-US" b="1" dirty="0" smtClean="0"/>
              <a:t>距离。</a:t>
            </a:r>
            <a:r>
              <a:rPr lang="zh-CN" altLang="en-US" b="1" dirty="0">
                <a:solidFill>
                  <a:srgbClr val="FF0000"/>
                </a:solidFill>
              </a:rPr>
              <a:t>同名牙侧</a:t>
            </a:r>
            <a:r>
              <a:rPr lang="zh-CN" altLang="en-US" b="1" dirty="0"/>
              <a:t>就是在同一螺旋面上的牙侧。 </a:t>
            </a:r>
            <a:endParaRPr lang="zh-CN" altLang="en-US"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93695" y="386008"/>
            <a:ext cx="3457575"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wipe(left)">
                                      <p:cBhvr>
                                        <p:cTn id="7" dur="500"/>
                                        <p:tgtEl>
                                          <p:spTgt spid="409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47"/>
                                        </p:tgtEl>
                                        <p:attrNameLst>
                                          <p:attrName>style.visibility</p:attrName>
                                        </p:attrNameLst>
                                      </p:cBhvr>
                                      <p:to>
                                        <p:strVal val="visible"/>
                                      </p:to>
                                    </p:set>
                                    <p:anim calcmode="lin" valueType="num">
                                      <p:cBhvr additive="base">
                                        <p:cTn id="12" dur="2500" fill="hold"/>
                                        <p:tgtEl>
                                          <p:spTgt spid="47"/>
                                        </p:tgtEl>
                                        <p:attrNameLst>
                                          <p:attrName>ppt_x</p:attrName>
                                        </p:attrNameLst>
                                      </p:cBhvr>
                                      <p:tavLst>
                                        <p:tav tm="0">
                                          <p:val>
                                            <p:strVal val="1+#ppt_w/2"/>
                                          </p:val>
                                        </p:tav>
                                        <p:tav tm="100000">
                                          <p:val>
                                            <p:strVal val="#ppt_x"/>
                                          </p:val>
                                        </p:tav>
                                      </p:tavLst>
                                    </p:anim>
                                    <p:anim calcmode="lin" valueType="num">
                                      <p:cBhvr additive="base">
                                        <p:cTn id="13" dur="2500" fill="hold"/>
                                        <p:tgtEl>
                                          <p:spTgt spid="47"/>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45061"/>
                                        </p:tgtEl>
                                        <p:attrNameLst>
                                          <p:attrName>style.visibility</p:attrName>
                                        </p:attrNameLst>
                                      </p:cBhvr>
                                      <p:to>
                                        <p:strVal val="visible"/>
                                      </p:to>
                                    </p:set>
                                    <p:animEffect transition="in" filter="wipe(left)">
                                      <p:cBhvr>
                                        <p:cTn id="18" dur="300"/>
                                        <p:tgtEl>
                                          <p:spTgt spid="45061"/>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42" fill="hold" grpId="0" nodeType="click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barn(outHorizontal)">
                                      <p:cBhvr>
                                        <p:cTn id="23" dur="500"/>
                                        <p:tgtEl>
                                          <p:spTgt spid="48"/>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1000" fill="hold"/>
                                        <p:tgtEl>
                                          <p:spTgt spid="4"/>
                                        </p:tgtEl>
                                        <p:attrNameLst>
                                          <p:attrName>ppt_w</p:attrName>
                                        </p:attrNameLst>
                                      </p:cBhvr>
                                      <p:tavLst>
                                        <p:tav tm="0">
                                          <p:val>
                                            <p:fltVal val="0"/>
                                          </p:val>
                                        </p:tav>
                                        <p:tav tm="100000">
                                          <p:val>
                                            <p:strVal val="#ppt_w"/>
                                          </p:val>
                                        </p:tav>
                                      </p:tavLst>
                                    </p:anim>
                                    <p:anim calcmode="lin" valueType="num">
                                      <p:cBhvr>
                                        <p:cTn id="29" dur="1000" fill="hold"/>
                                        <p:tgtEl>
                                          <p:spTgt spid="4"/>
                                        </p:tgtEl>
                                        <p:attrNameLst>
                                          <p:attrName>ppt_h</p:attrName>
                                        </p:attrNameLst>
                                      </p:cBhvr>
                                      <p:tavLst>
                                        <p:tav tm="0">
                                          <p:val>
                                            <p:fltVal val="0"/>
                                          </p:val>
                                        </p:tav>
                                        <p:tav tm="100000">
                                          <p:val>
                                            <p:strVal val="#ppt_h"/>
                                          </p:val>
                                        </p:tav>
                                      </p:tavLst>
                                    </p:anim>
                                    <p:anim calcmode="lin" valueType="num">
                                      <p:cBhvr>
                                        <p:cTn id="30" dur="1000" fill="hold"/>
                                        <p:tgtEl>
                                          <p:spTgt spid="4"/>
                                        </p:tgtEl>
                                        <p:attrNameLst>
                                          <p:attrName>style.rotation</p:attrName>
                                        </p:attrNameLst>
                                      </p:cBhvr>
                                      <p:tavLst>
                                        <p:tav tm="0">
                                          <p:val>
                                            <p:fltVal val="90"/>
                                          </p:val>
                                        </p:tav>
                                        <p:tav tm="100000">
                                          <p:val>
                                            <p:fltVal val="0"/>
                                          </p:val>
                                        </p:tav>
                                      </p:tavLst>
                                    </p:anim>
                                    <p:animEffect transition="in" filter="fade">
                                      <p:cBhvr>
                                        <p:cTn id="31" dur="1000"/>
                                        <p:tgtEl>
                                          <p:spTgt spid="4"/>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left)">
                                      <p:cBhvr>
                                        <p:cTn id="36" dur="500"/>
                                        <p:tgtEl>
                                          <p:spTgt spid="7"/>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left)">
                                      <p:cBhvr>
                                        <p:cTn id="41" dur="500"/>
                                        <p:tgtEl>
                                          <p:spTgt spid="6"/>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wipe(left)">
                                      <p:cBhvr>
                                        <p:cTn id="46"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1" grpId="0" autoUpdateAnimBg="0"/>
      <p:bldP spid="48" grpId="0" animBg="1" autoUpdateAnimBg="0"/>
      <p:bldP spid="2" grpId="0"/>
      <p:bldP spid="4" grpId="0" animBg="1"/>
      <p:bldP spid="6" grpId="0"/>
      <p:bldP spid="7" grpId="0"/>
    </p:bld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9676</TotalTime>
  <Words>4773</Words>
  <Application>Microsoft Office PowerPoint</Application>
  <PresentationFormat>A4 纸张(210x297 毫米)</PresentationFormat>
  <Paragraphs>366</Paragraphs>
  <Slides>65</Slides>
  <Notes>3</Notes>
  <HiddenSlides>0</HiddenSlides>
  <MMClips>0</MMClips>
  <ScaleCrop>false</ScaleCrop>
  <HeadingPairs>
    <vt:vector size="4" baseType="variant">
      <vt:variant>
        <vt:lpstr>主题</vt:lpstr>
      </vt:variant>
      <vt:variant>
        <vt:i4>1</vt:i4>
      </vt:variant>
      <vt:variant>
        <vt:lpstr>幻灯片标题</vt:lpstr>
      </vt:variant>
      <vt:variant>
        <vt:i4>65</vt:i4>
      </vt:variant>
    </vt:vector>
  </HeadingPairs>
  <TitlesOfParts>
    <vt:vector size="66" baseType="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Administrator</cp:lastModifiedBy>
  <cp:revision>474</cp:revision>
  <dcterms:created xsi:type="dcterms:W3CDTF">1601-01-01T00:00:00Z</dcterms:created>
  <dcterms:modified xsi:type="dcterms:W3CDTF">2020-12-25T01:33:53Z</dcterms:modified>
</cp:coreProperties>
</file>