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256" r:id="rId2"/>
    <p:sldId id="323" r:id="rId3"/>
    <p:sldId id="297" r:id="rId4"/>
    <p:sldId id="298" r:id="rId5"/>
    <p:sldId id="299" r:id="rId6"/>
    <p:sldId id="300" r:id="rId7"/>
    <p:sldId id="302" r:id="rId8"/>
    <p:sldId id="303" r:id="rId9"/>
    <p:sldId id="301" r:id="rId10"/>
    <p:sldId id="281" r:id="rId11"/>
    <p:sldId id="304" r:id="rId12"/>
    <p:sldId id="324" r:id="rId13"/>
    <p:sldId id="261" r:id="rId14"/>
    <p:sldId id="269" r:id="rId15"/>
    <p:sldId id="307" r:id="rId16"/>
    <p:sldId id="288" r:id="rId17"/>
    <p:sldId id="263" r:id="rId18"/>
    <p:sldId id="308" r:id="rId19"/>
    <p:sldId id="262" r:id="rId20"/>
    <p:sldId id="270" r:id="rId21"/>
    <p:sldId id="325" r:id="rId22"/>
    <p:sldId id="327" r:id="rId23"/>
    <p:sldId id="328" r:id="rId24"/>
    <p:sldId id="326" r:id="rId25"/>
    <p:sldId id="289" r:id="rId26"/>
    <p:sldId id="310" r:id="rId27"/>
    <p:sldId id="311" r:id="rId28"/>
    <p:sldId id="314" r:id="rId29"/>
    <p:sldId id="329" r:id="rId30"/>
    <p:sldId id="330" r:id="rId31"/>
    <p:sldId id="291" r:id="rId32"/>
    <p:sldId id="315" r:id="rId33"/>
    <p:sldId id="316" r:id="rId34"/>
    <p:sldId id="331" r:id="rId35"/>
    <p:sldId id="318" r:id="rId36"/>
    <p:sldId id="319" r:id="rId37"/>
    <p:sldId id="320" r:id="rId38"/>
    <p:sldId id="332" r:id="rId39"/>
    <p:sldId id="333" r:id="rId40"/>
    <p:sldId id="334" r:id="rId41"/>
    <p:sldId id="321" r:id="rId42"/>
  </p:sldIdLst>
  <p:sldSz cx="9144000" cy="6858000" type="screen4x3"/>
  <p:notesSz cx="6858000" cy="9144000"/>
  <p:defaultTextStyle>
    <a:defPPr>
      <a:defRPr lang="en-US"/>
    </a:defPPr>
    <a:lvl1pPr algn="l" rtl="0" fontAlgn="base">
      <a:spcBef>
        <a:spcPct val="5000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5000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5000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5000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5000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FFCCFF"/>
    <a:srgbClr val="CCFFFF"/>
    <a:srgbClr val="D60093"/>
    <a:srgbClr val="00FFFF"/>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145" autoAdjust="0"/>
    <p:restoredTop sz="98237" autoAdjust="0"/>
  </p:normalViewPr>
  <p:slideViewPr>
    <p:cSldViewPr snapToGrid="0">
      <p:cViewPr varScale="1">
        <p:scale>
          <a:sx n="112" d="100"/>
          <a:sy n="112" d="100"/>
        </p:scale>
        <p:origin x="-1818"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53.wmf"/><Relationship Id="rId2" Type="http://schemas.openxmlformats.org/officeDocument/2006/relationships/image" Target="../media/image52.wmf"/><Relationship Id="rId1" Type="http://schemas.openxmlformats.org/officeDocument/2006/relationships/image" Target="../media/image51.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136.wmf"/><Relationship Id="rId2" Type="http://schemas.openxmlformats.org/officeDocument/2006/relationships/image" Target="../media/image135.wmf"/><Relationship Id="rId1" Type="http://schemas.openxmlformats.org/officeDocument/2006/relationships/image" Target="../media/image134.wmf"/><Relationship Id="rId6" Type="http://schemas.openxmlformats.org/officeDocument/2006/relationships/image" Target="../media/image139.wmf"/><Relationship Id="rId5" Type="http://schemas.openxmlformats.org/officeDocument/2006/relationships/image" Target="../media/image138.wmf"/><Relationship Id="rId4" Type="http://schemas.openxmlformats.org/officeDocument/2006/relationships/image" Target="../media/image137.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54.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57.wmf"/><Relationship Id="rId2" Type="http://schemas.openxmlformats.org/officeDocument/2006/relationships/image" Target="../media/image56.wmf"/><Relationship Id="rId1" Type="http://schemas.openxmlformats.org/officeDocument/2006/relationships/image" Target="../media/image55.wmf"/><Relationship Id="rId4" Type="http://schemas.openxmlformats.org/officeDocument/2006/relationships/image" Target="../media/image5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9.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1.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4.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3.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80.wmf"/><Relationship Id="rId1" Type="http://schemas.openxmlformats.org/officeDocument/2006/relationships/image" Target="../media/image79.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102.wmf"/><Relationship Id="rId2" Type="http://schemas.openxmlformats.org/officeDocument/2006/relationships/image" Target="../media/image101.wmf"/><Relationship Id="rId1" Type="http://schemas.openxmlformats.org/officeDocument/2006/relationships/image" Target="../media/image100.wmf"/><Relationship Id="rId4" Type="http://schemas.openxmlformats.org/officeDocument/2006/relationships/image" Target="../media/image103.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129.wmf"/><Relationship Id="rId2" Type="http://schemas.openxmlformats.org/officeDocument/2006/relationships/image" Target="../media/image128.wmf"/><Relationship Id="rId1" Type="http://schemas.openxmlformats.org/officeDocument/2006/relationships/image" Target="../media/image12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pPr>
              <a:defRPr/>
            </a:pPr>
            <a:endParaRPr lang="zh-CN" altLang="en-US"/>
          </a:p>
        </p:txBody>
      </p:sp>
      <p:sp>
        <p:nvSpPr>
          <p:cNvPr id="15363"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ltLang="zh-CN"/>
          </a:p>
        </p:txBody>
      </p:sp>
      <p:sp>
        <p:nvSpPr>
          <p:cNvPr id="5734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5365"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5366"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pPr>
              <a:defRPr/>
            </a:pPr>
            <a:endParaRPr lang="en-US" altLang="zh-CN"/>
          </a:p>
        </p:txBody>
      </p:sp>
      <p:sp>
        <p:nvSpPr>
          <p:cNvPr id="15367"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pPr>
              <a:defRPr/>
            </a:pPr>
            <a:fld id="{9FA7F628-CB49-4261-964C-A9F30364C808}" type="slidenum">
              <a:rPr lang="zh-CN" altLang="en-US"/>
              <a:pPr>
                <a:defRPr/>
              </a:pPr>
              <a:t>‹#›</a:t>
            </a:fld>
            <a:endParaRPr lang="en-US" altLang="zh-CN"/>
          </a:p>
        </p:txBody>
      </p:sp>
    </p:spTree>
    <p:extLst>
      <p:ext uri="{BB962C8B-B14F-4D97-AF65-F5344CB8AC3E}">
        <p14:creationId xmlns:p14="http://schemas.microsoft.com/office/powerpoint/2010/main" val="304437491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A9546CDA-462A-4273-8A30-ED3533EE827D}" type="slidenum">
              <a:rPr lang="zh-CN" altLang="en-US" sz="1200" smtClean="0"/>
              <a:pPr eaLnBrk="1" hangingPunct="1"/>
              <a:t>1</a:t>
            </a:fld>
            <a:endParaRPr lang="en-US" altLang="zh-CN" sz="1200" smtClean="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p:spPr>
        <p:txBody>
          <a:bodyPr/>
          <a:lstStyle/>
          <a:p>
            <a:pPr eaLnBrk="1" hangingPunct="1"/>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9FA7F628-CB49-4261-964C-A9F30364C808}" type="slidenum">
              <a:rPr lang="zh-CN" altLang="en-US" smtClean="0"/>
              <a:pPr>
                <a:defRPr/>
              </a:pPr>
              <a:t>3</a:t>
            </a:fld>
            <a:endParaRPr lang="en-US" altLang="zh-CN"/>
          </a:p>
        </p:txBody>
      </p:sp>
    </p:spTree>
    <p:extLst>
      <p:ext uri="{BB962C8B-B14F-4D97-AF65-F5344CB8AC3E}">
        <p14:creationId xmlns:p14="http://schemas.microsoft.com/office/powerpoint/2010/main" val="35684385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9FA7F628-CB49-4261-964C-A9F30364C808}" type="slidenum">
              <a:rPr lang="zh-CN" altLang="en-US" smtClean="0"/>
              <a:pPr>
                <a:defRPr/>
              </a:pPr>
              <a:t>8</a:t>
            </a:fld>
            <a:endParaRPr lang="en-US" altLang="zh-CN"/>
          </a:p>
        </p:txBody>
      </p:sp>
    </p:spTree>
    <p:extLst>
      <p:ext uri="{BB962C8B-B14F-4D97-AF65-F5344CB8AC3E}">
        <p14:creationId xmlns:p14="http://schemas.microsoft.com/office/powerpoint/2010/main" val="33075880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9FA7F628-CB49-4261-964C-A9F30364C808}" type="slidenum">
              <a:rPr lang="zh-CN" altLang="en-US" smtClean="0"/>
              <a:pPr>
                <a:defRPr/>
              </a:pPr>
              <a:t>11</a:t>
            </a:fld>
            <a:endParaRPr lang="en-US" altLang="zh-CN"/>
          </a:p>
        </p:txBody>
      </p:sp>
    </p:spTree>
    <p:extLst>
      <p:ext uri="{BB962C8B-B14F-4D97-AF65-F5344CB8AC3E}">
        <p14:creationId xmlns:p14="http://schemas.microsoft.com/office/powerpoint/2010/main" val="21184361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E614A37C-66F0-4A3E-977F-A2977F1C6FE6}" type="slidenum">
              <a:rPr lang="zh-CN" altLang="en-US"/>
              <a:pPr>
                <a:defRPr/>
              </a:pPr>
              <a:t>‹#›</a:t>
            </a:fld>
            <a:endParaRPr lang="en-US" altLang="zh-CN"/>
          </a:p>
        </p:txBody>
      </p:sp>
    </p:spTree>
    <p:extLst>
      <p:ext uri="{BB962C8B-B14F-4D97-AF65-F5344CB8AC3E}">
        <p14:creationId xmlns:p14="http://schemas.microsoft.com/office/powerpoint/2010/main" val="23610258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2C0C7DD2-C771-447C-BC38-38573F3C2056}" type="slidenum">
              <a:rPr lang="zh-CN" altLang="en-US"/>
              <a:pPr>
                <a:defRPr/>
              </a:pPr>
              <a:t>‹#›</a:t>
            </a:fld>
            <a:endParaRPr lang="en-US" altLang="zh-CN"/>
          </a:p>
        </p:txBody>
      </p:sp>
    </p:spTree>
    <p:extLst>
      <p:ext uri="{BB962C8B-B14F-4D97-AF65-F5344CB8AC3E}">
        <p14:creationId xmlns:p14="http://schemas.microsoft.com/office/powerpoint/2010/main" val="36225646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802BAF6D-8EEE-4BE8-8C9B-367A1CDEB1F8}" type="slidenum">
              <a:rPr lang="zh-CN" altLang="en-US"/>
              <a:pPr>
                <a:defRPr/>
              </a:pPr>
              <a:t>‹#›</a:t>
            </a:fld>
            <a:endParaRPr lang="en-US" altLang="zh-CN"/>
          </a:p>
        </p:txBody>
      </p:sp>
    </p:spTree>
    <p:extLst>
      <p:ext uri="{BB962C8B-B14F-4D97-AF65-F5344CB8AC3E}">
        <p14:creationId xmlns:p14="http://schemas.microsoft.com/office/powerpoint/2010/main" val="8592524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5800" y="609600"/>
            <a:ext cx="7772400" cy="5486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FD2C70E4-29EC-4F3E-890D-93941C68D1A1}" type="slidenum">
              <a:rPr lang="zh-CN" altLang="en-US"/>
              <a:pPr>
                <a:defRPr/>
              </a:pPr>
              <a:t>‹#›</a:t>
            </a:fld>
            <a:endParaRPr lang="en-US" altLang="zh-CN"/>
          </a:p>
        </p:txBody>
      </p:sp>
    </p:spTree>
    <p:extLst>
      <p:ext uri="{BB962C8B-B14F-4D97-AF65-F5344CB8AC3E}">
        <p14:creationId xmlns:p14="http://schemas.microsoft.com/office/powerpoint/2010/main" val="1427725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04AB25C7-5096-45FA-99D3-5922A47DFF53}" type="slidenum">
              <a:rPr lang="zh-CN" altLang="en-US"/>
              <a:pPr>
                <a:defRPr/>
              </a:pPr>
              <a:t>‹#›</a:t>
            </a:fld>
            <a:endParaRPr lang="en-US" altLang="zh-CN"/>
          </a:p>
        </p:txBody>
      </p:sp>
    </p:spTree>
    <p:extLst>
      <p:ext uri="{BB962C8B-B14F-4D97-AF65-F5344CB8AC3E}">
        <p14:creationId xmlns:p14="http://schemas.microsoft.com/office/powerpoint/2010/main" val="37088013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F83F985-4A7A-4443-B29B-5E6CA28E2611}" type="slidenum">
              <a:rPr lang="zh-CN" altLang="en-US"/>
              <a:pPr>
                <a:defRPr/>
              </a:pPr>
              <a:t>‹#›</a:t>
            </a:fld>
            <a:endParaRPr lang="en-US" altLang="zh-CN"/>
          </a:p>
        </p:txBody>
      </p:sp>
    </p:spTree>
    <p:extLst>
      <p:ext uri="{BB962C8B-B14F-4D97-AF65-F5344CB8AC3E}">
        <p14:creationId xmlns:p14="http://schemas.microsoft.com/office/powerpoint/2010/main" val="2603160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833D16AC-84A7-458E-A2EF-13611051CEE9}" type="slidenum">
              <a:rPr lang="zh-CN" altLang="en-US"/>
              <a:pPr>
                <a:defRPr/>
              </a:pPr>
              <a:t>‹#›</a:t>
            </a:fld>
            <a:endParaRPr lang="en-US" altLang="zh-CN"/>
          </a:p>
        </p:txBody>
      </p:sp>
    </p:spTree>
    <p:extLst>
      <p:ext uri="{BB962C8B-B14F-4D97-AF65-F5344CB8AC3E}">
        <p14:creationId xmlns:p14="http://schemas.microsoft.com/office/powerpoint/2010/main" val="23786385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D25C31F5-FF21-4725-B74F-2D504959164F}" type="slidenum">
              <a:rPr lang="zh-CN" altLang="en-US"/>
              <a:pPr>
                <a:defRPr/>
              </a:pPr>
              <a:t>‹#›</a:t>
            </a:fld>
            <a:endParaRPr lang="en-US" altLang="zh-CN"/>
          </a:p>
        </p:txBody>
      </p:sp>
    </p:spTree>
    <p:extLst>
      <p:ext uri="{BB962C8B-B14F-4D97-AF65-F5344CB8AC3E}">
        <p14:creationId xmlns:p14="http://schemas.microsoft.com/office/powerpoint/2010/main" val="10721075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11B070EA-D8F3-4664-9210-E687A998655A}" type="slidenum">
              <a:rPr lang="zh-CN" altLang="en-US"/>
              <a:pPr>
                <a:defRPr/>
              </a:pPr>
              <a:t>‹#›</a:t>
            </a:fld>
            <a:endParaRPr lang="en-US" altLang="zh-CN"/>
          </a:p>
        </p:txBody>
      </p:sp>
    </p:spTree>
    <p:extLst>
      <p:ext uri="{BB962C8B-B14F-4D97-AF65-F5344CB8AC3E}">
        <p14:creationId xmlns:p14="http://schemas.microsoft.com/office/powerpoint/2010/main" val="10621404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9A9AD9A6-E1B3-465F-8DA4-CCF25C9FD19A}" type="slidenum">
              <a:rPr lang="zh-CN" altLang="en-US"/>
              <a:pPr>
                <a:defRPr/>
              </a:pPr>
              <a:t>‹#›</a:t>
            </a:fld>
            <a:endParaRPr lang="en-US" altLang="zh-CN"/>
          </a:p>
        </p:txBody>
      </p:sp>
    </p:spTree>
    <p:extLst>
      <p:ext uri="{BB962C8B-B14F-4D97-AF65-F5344CB8AC3E}">
        <p14:creationId xmlns:p14="http://schemas.microsoft.com/office/powerpoint/2010/main" val="4978939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079622EA-1519-48C7-8310-AEA305EE95D2}" type="slidenum">
              <a:rPr lang="zh-CN" altLang="en-US"/>
              <a:pPr>
                <a:defRPr/>
              </a:pPr>
              <a:t>‹#›</a:t>
            </a:fld>
            <a:endParaRPr lang="en-US" altLang="zh-CN"/>
          </a:p>
        </p:txBody>
      </p:sp>
    </p:spTree>
    <p:extLst>
      <p:ext uri="{BB962C8B-B14F-4D97-AF65-F5344CB8AC3E}">
        <p14:creationId xmlns:p14="http://schemas.microsoft.com/office/powerpoint/2010/main" val="20838211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F440DEF0-289B-44B8-B85A-D1F9B28543E8}" type="slidenum">
              <a:rPr lang="zh-CN" altLang="en-US"/>
              <a:pPr>
                <a:defRPr/>
              </a:pPr>
              <a:t>‹#›</a:t>
            </a:fld>
            <a:endParaRPr lang="en-US" altLang="zh-CN"/>
          </a:p>
        </p:txBody>
      </p:sp>
    </p:spTree>
    <p:extLst>
      <p:ext uri="{BB962C8B-B14F-4D97-AF65-F5344CB8AC3E}">
        <p14:creationId xmlns:p14="http://schemas.microsoft.com/office/powerpoint/2010/main" val="9040909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spcBef>
                <a:spcPct val="0"/>
              </a:spcBef>
              <a:defRPr kumimoji="0" sz="1400"/>
            </a:lvl1pPr>
          </a:lstStyle>
          <a:p>
            <a:pPr>
              <a:defRPr/>
            </a:pPr>
            <a:endParaRPr lang="en-US" altLang="zh-CN"/>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spcBef>
                <a:spcPct val="0"/>
              </a:spcBef>
              <a:defRPr kumimoji="0" sz="1400"/>
            </a:lvl1pPr>
          </a:lstStyle>
          <a:p>
            <a:pPr>
              <a:defRPr/>
            </a:pPr>
            <a:endParaRPr lang="en-US" altLang="zh-CN"/>
          </a:p>
        </p:txBody>
      </p:sp>
      <p:sp>
        <p:nvSpPr>
          <p:cNvPr id="1030" name="Rectangle 6"/>
          <p:cNvSpPr>
            <a:spLocks noGrp="1" noChangeArrowheads="1"/>
          </p:cNvSpPr>
          <p:nvPr>
            <p:ph type="sldNum" sz="quarter" idx="4"/>
          </p:nvPr>
        </p:nvSpPr>
        <p:spPr bwMode="auto">
          <a:xfrm>
            <a:off x="7086600" y="152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spcBef>
                <a:spcPct val="0"/>
              </a:spcBef>
              <a:defRPr kumimoji="0" sz="2000" b="1">
                <a:solidFill>
                  <a:srgbClr val="0000FF"/>
                </a:solidFill>
              </a:defRPr>
            </a:lvl1pPr>
          </a:lstStyle>
          <a:p>
            <a:pPr>
              <a:defRPr/>
            </a:pPr>
            <a:fld id="{7BE3E608-1AE6-425B-A79B-B7320B1CA646}"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5pPr>
      <a:lvl6pPr marL="457200" algn="ctr" rtl="0" fontAlgn="base">
        <a:spcBef>
          <a:spcPct val="0"/>
        </a:spcBef>
        <a:spcAft>
          <a:spcPct val="0"/>
        </a:spcAft>
        <a:defRPr kumimoji="1" sz="4400">
          <a:solidFill>
            <a:schemeClr val="tx2"/>
          </a:solidFill>
          <a:latin typeface="Times New Roman" pitchFamily="18" charset="0"/>
          <a:ea typeface="宋体" pitchFamily="2" charset="-122"/>
        </a:defRPr>
      </a:lvl6pPr>
      <a:lvl7pPr marL="914400" algn="ctr" rtl="0" fontAlgn="base">
        <a:spcBef>
          <a:spcPct val="0"/>
        </a:spcBef>
        <a:spcAft>
          <a:spcPct val="0"/>
        </a:spcAft>
        <a:defRPr kumimoji="1" sz="4400">
          <a:solidFill>
            <a:schemeClr val="tx2"/>
          </a:solidFill>
          <a:latin typeface="Times New Roman" pitchFamily="18" charset="0"/>
          <a:ea typeface="宋体" pitchFamily="2" charset="-122"/>
        </a:defRPr>
      </a:lvl7pPr>
      <a:lvl8pPr marL="1371600" algn="ctr" rtl="0" fontAlgn="base">
        <a:spcBef>
          <a:spcPct val="0"/>
        </a:spcBef>
        <a:spcAft>
          <a:spcPct val="0"/>
        </a:spcAft>
        <a:defRPr kumimoji="1" sz="4400">
          <a:solidFill>
            <a:schemeClr val="tx2"/>
          </a:solidFill>
          <a:latin typeface="Times New Roman" pitchFamily="18" charset="0"/>
          <a:ea typeface="宋体" pitchFamily="2" charset="-122"/>
        </a:defRPr>
      </a:lvl8pPr>
      <a:lvl9pPr marL="1828800" algn="ctr" rtl="0" fontAlgn="base">
        <a:spcBef>
          <a:spcPct val="0"/>
        </a:spcBef>
        <a:spcAft>
          <a:spcPct val="0"/>
        </a:spcAft>
        <a:defRPr kumimoji="1"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32.xml"/><Relationship Id="rId3" Type="http://schemas.openxmlformats.org/officeDocument/2006/relationships/slide" Target="slide2.xml"/><Relationship Id="rId7" Type="http://schemas.openxmlformats.org/officeDocument/2006/relationships/slide" Target="slide20.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slide" Target="slide14.xml"/><Relationship Id="rId5" Type="http://schemas.openxmlformats.org/officeDocument/2006/relationships/slide" Target="slide13.xml"/><Relationship Id="rId4" Type="http://schemas.openxmlformats.org/officeDocument/2006/relationships/slide" Target="slide4.xml"/></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 Id="rId14" Type="http://schemas.openxmlformats.org/officeDocument/2006/relationships/image" Target="../media/image30.png"/></Relationships>
</file>

<file path=ppt/slides/_rels/slide12.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emf"/><Relationship Id="rId7" Type="http://schemas.openxmlformats.org/officeDocument/2006/relationships/image" Target="../media/image36.png"/><Relationship Id="rId2" Type="http://schemas.openxmlformats.org/officeDocument/2006/relationships/image" Target="../media/image31.png"/><Relationship Id="rId1" Type="http://schemas.openxmlformats.org/officeDocument/2006/relationships/slideLayout" Target="../slideLayouts/slideLayout12.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s>
</file>

<file path=ppt/slides/_rels/slide13.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xml"/><Relationship Id="rId5" Type="http://schemas.openxmlformats.org/officeDocument/2006/relationships/image" Target="../media/image50.png"/><Relationship Id="rId4" Type="http://schemas.openxmlformats.org/officeDocument/2006/relationships/image" Target="../media/image49.png"/></Relationships>
</file>

<file path=ppt/slides/_rels/slide15.xml.rels><?xml version="1.0" encoding="UTF-8" standalone="yes"?>
<Relationships xmlns="http://schemas.openxmlformats.org/package/2006/relationships"><Relationship Id="rId8" Type="http://schemas.openxmlformats.org/officeDocument/2006/relationships/image" Target="../media/image52.wmf"/><Relationship Id="rId3" Type="http://schemas.openxmlformats.org/officeDocument/2006/relationships/image" Target="../media/image47.png"/><Relationship Id="rId7" Type="http://schemas.openxmlformats.org/officeDocument/2006/relationships/oleObject" Target="../embeddings/oleObject2.bin"/><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image" Target="../media/image51.wmf"/><Relationship Id="rId5" Type="http://schemas.openxmlformats.org/officeDocument/2006/relationships/oleObject" Target="../embeddings/oleObject1.bin"/><Relationship Id="rId10" Type="http://schemas.openxmlformats.org/officeDocument/2006/relationships/image" Target="../media/image53.wmf"/><Relationship Id="rId4" Type="http://schemas.openxmlformats.org/officeDocument/2006/relationships/image" Target="../media/image54.png"/><Relationship Id="rId9" Type="http://schemas.openxmlformats.org/officeDocument/2006/relationships/oleObject" Target="../embeddings/oleObject3.bin"/></Relationships>
</file>

<file path=ppt/slides/_rels/slide16.xml.rels><?xml version="1.0" encoding="UTF-8" standalone="yes"?>
<Relationships xmlns="http://schemas.openxmlformats.org/package/2006/relationships"><Relationship Id="rId8" Type="http://schemas.openxmlformats.org/officeDocument/2006/relationships/image" Target="../media/image57.wmf"/><Relationship Id="rId3" Type="http://schemas.openxmlformats.org/officeDocument/2006/relationships/oleObject" Target="../embeddings/oleObject4.bin"/><Relationship Id="rId7"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56.wmf"/><Relationship Id="rId5" Type="http://schemas.openxmlformats.org/officeDocument/2006/relationships/oleObject" Target="../embeddings/oleObject5.bin"/><Relationship Id="rId10" Type="http://schemas.openxmlformats.org/officeDocument/2006/relationships/image" Target="../media/image58.wmf"/><Relationship Id="rId4" Type="http://schemas.openxmlformats.org/officeDocument/2006/relationships/image" Target="../media/image55.wmf"/><Relationship Id="rId9" Type="http://schemas.openxmlformats.org/officeDocument/2006/relationships/oleObject" Target="../embeddings/oleObject7.bin"/></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60.png"/><Relationship Id="rId5" Type="http://schemas.openxmlformats.org/officeDocument/2006/relationships/image" Target="../media/image47.png"/><Relationship Id="rId4" Type="http://schemas.openxmlformats.org/officeDocument/2006/relationships/image" Target="../media/image59.w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12.xml"/><Relationship Id="rId1" Type="http://schemas.openxmlformats.org/officeDocument/2006/relationships/vmlDrawing" Target="../drawings/vmlDrawing4.v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wmf"/></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0.bin"/><Relationship Id="rId7" Type="http://schemas.openxmlformats.org/officeDocument/2006/relationships/image" Target="../media/image66.png"/><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65.png"/><Relationship Id="rId5" Type="http://schemas.openxmlformats.org/officeDocument/2006/relationships/slide" Target="slide1.xml"/><Relationship Id="rId4" Type="http://schemas.openxmlformats.org/officeDocument/2006/relationships/image" Target="../media/image64.wmf"/></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68.png"/><Relationship Id="rId7" Type="http://schemas.openxmlformats.org/officeDocument/2006/relationships/image" Target="../media/image72.png"/><Relationship Id="rId2" Type="http://schemas.openxmlformats.org/officeDocument/2006/relationships/image" Target="../media/image67.png"/><Relationship Id="rId1" Type="http://schemas.openxmlformats.org/officeDocument/2006/relationships/slideLayout" Target="../slideLayouts/slideLayout7.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21.xml.rels><?xml version="1.0" encoding="UTF-8" standalone="yes"?>
<Relationships xmlns="http://schemas.openxmlformats.org/package/2006/relationships"><Relationship Id="rId3" Type="http://schemas.openxmlformats.org/officeDocument/2006/relationships/image" Target="../media/image74.png"/><Relationship Id="rId7" Type="http://schemas.openxmlformats.org/officeDocument/2006/relationships/image" Target="../media/image76.png"/><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73.wmf"/><Relationship Id="rId5" Type="http://schemas.openxmlformats.org/officeDocument/2006/relationships/oleObject" Target="../embeddings/oleObject11.bin"/><Relationship Id="rId4" Type="http://schemas.openxmlformats.org/officeDocument/2006/relationships/image" Target="../media/image75.png"/></Relationships>
</file>

<file path=ppt/slides/_rels/slide2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7.xml"/><Relationship Id="rId4" Type="http://schemas.openxmlformats.org/officeDocument/2006/relationships/image" Target="../media/image74.png"/></Relationships>
</file>

<file path=ppt/slides/_rels/slide23.xml.rels><?xml version="1.0" encoding="UTF-8" standalone="yes"?>
<Relationships xmlns="http://schemas.openxmlformats.org/package/2006/relationships"><Relationship Id="rId8" Type="http://schemas.openxmlformats.org/officeDocument/2006/relationships/image" Target="../media/image80.wmf"/><Relationship Id="rId3" Type="http://schemas.openxmlformats.org/officeDocument/2006/relationships/image" Target="../media/image1100.png"/><Relationship Id="rId7" Type="http://schemas.openxmlformats.org/officeDocument/2006/relationships/oleObject" Target="../embeddings/oleObject13.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79.wmf"/><Relationship Id="rId11" Type="http://schemas.openxmlformats.org/officeDocument/2006/relationships/image" Target="../media/image84.png"/><Relationship Id="rId5" Type="http://schemas.openxmlformats.org/officeDocument/2006/relationships/oleObject" Target="../embeddings/oleObject12.bin"/><Relationship Id="rId10" Type="http://schemas.openxmlformats.org/officeDocument/2006/relationships/image" Target="../media/image83.png"/><Relationship Id="rId4" Type="http://schemas.openxmlformats.org/officeDocument/2006/relationships/image" Target="../media/image81.png"/><Relationship Id="rId9" Type="http://schemas.openxmlformats.org/officeDocument/2006/relationships/image" Target="../media/image82.png"/></Relationships>
</file>

<file path=ppt/slides/_rels/slide2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7.xml"/><Relationship Id="rId5" Type="http://schemas.openxmlformats.org/officeDocument/2006/relationships/image" Target="../media/image88.png"/><Relationship Id="rId4" Type="http://schemas.openxmlformats.org/officeDocument/2006/relationships/image" Target="../media/image87.png"/></Relationships>
</file>

<file path=ppt/slides/_rels/slide2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7.xml"/><Relationship Id="rId5" Type="http://schemas.openxmlformats.org/officeDocument/2006/relationships/image" Target="../media/image92.png"/><Relationship Id="rId4" Type="http://schemas.openxmlformats.org/officeDocument/2006/relationships/image" Target="../media/image91.png"/></Relationships>
</file>

<file path=ppt/slides/_rels/slide26.xml.rels><?xml version="1.0" encoding="UTF-8" standalone="yes"?>
<Relationships xmlns="http://schemas.openxmlformats.org/package/2006/relationships"><Relationship Id="rId8" Type="http://schemas.openxmlformats.org/officeDocument/2006/relationships/image" Target="../media/image99.png"/><Relationship Id="rId3" Type="http://schemas.openxmlformats.org/officeDocument/2006/relationships/image" Target="../media/image94.png"/><Relationship Id="rId7" Type="http://schemas.openxmlformats.org/officeDocument/2006/relationships/image" Target="../media/image98.png"/><Relationship Id="rId2" Type="http://schemas.openxmlformats.org/officeDocument/2006/relationships/image" Target="../media/image93.png"/><Relationship Id="rId1" Type="http://schemas.openxmlformats.org/officeDocument/2006/relationships/slideLayout" Target="../slideLayouts/slideLayout12.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95.png"/></Relationships>
</file>

<file path=ppt/slides/_rels/slide27.xml.rels><?xml version="1.0" encoding="UTF-8" standalone="yes"?>
<Relationships xmlns="http://schemas.openxmlformats.org/package/2006/relationships"><Relationship Id="rId8" Type="http://schemas.openxmlformats.org/officeDocument/2006/relationships/image" Target="../media/image102.wmf"/><Relationship Id="rId3" Type="http://schemas.openxmlformats.org/officeDocument/2006/relationships/oleObject" Target="../embeddings/oleObject14.bin"/><Relationship Id="rId7" Type="http://schemas.openxmlformats.org/officeDocument/2006/relationships/oleObject" Target="../embeddings/oleObject16.bin"/><Relationship Id="rId12" Type="http://schemas.openxmlformats.org/officeDocument/2006/relationships/image" Target="../media/image105.png"/><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image" Target="../media/image101.wmf"/><Relationship Id="rId11" Type="http://schemas.openxmlformats.org/officeDocument/2006/relationships/image" Target="../media/image103.wmf"/><Relationship Id="rId5" Type="http://schemas.openxmlformats.org/officeDocument/2006/relationships/oleObject" Target="../embeddings/oleObject15.bin"/><Relationship Id="rId10" Type="http://schemas.openxmlformats.org/officeDocument/2006/relationships/oleObject" Target="../embeddings/oleObject17.bin"/><Relationship Id="rId4" Type="http://schemas.openxmlformats.org/officeDocument/2006/relationships/image" Target="../media/image100.wmf"/><Relationship Id="rId9" Type="http://schemas.openxmlformats.org/officeDocument/2006/relationships/image" Target="../media/image104.png"/></Relationships>
</file>

<file path=ppt/slides/_rels/slide28.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2.xml"/><Relationship Id="rId5" Type="http://schemas.openxmlformats.org/officeDocument/2006/relationships/image" Target="../media/image109.png"/><Relationship Id="rId4" Type="http://schemas.openxmlformats.org/officeDocument/2006/relationships/image" Target="../media/image108.png"/></Relationships>
</file>

<file path=ppt/slides/_rels/slide29.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slideLayout" Target="../slideLayouts/slideLayout2.xml"/><Relationship Id="rId4" Type="http://schemas.openxmlformats.org/officeDocument/2006/relationships/image" Target="../media/image11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8" Type="http://schemas.openxmlformats.org/officeDocument/2006/relationships/image" Target="../media/image119.png"/><Relationship Id="rId3" Type="http://schemas.openxmlformats.org/officeDocument/2006/relationships/image" Target="../media/image114.png"/><Relationship Id="rId7" Type="http://schemas.openxmlformats.org/officeDocument/2006/relationships/image" Target="../media/image118.png"/><Relationship Id="rId2" Type="http://schemas.openxmlformats.org/officeDocument/2006/relationships/image" Target="../media/image113.png"/><Relationship Id="rId1" Type="http://schemas.openxmlformats.org/officeDocument/2006/relationships/slideLayout" Target="../slideLayouts/slideLayout2.xml"/><Relationship Id="rId6" Type="http://schemas.openxmlformats.org/officeDocument/2006/relationships/image" Target="../media/image117.png"/><Relationship Id="rId5" Type="http://schemas.openxmlformats.org/officeDocument/2006/relationships/image" Target="../media/image116.png"/><Relationship Id="rId4" Type="http://schemas.openxmlformats.org/officeDocument/2006/relationships/image" Target="../media/image115.png"/></Relationships>
</file>

<file path=ppt/slides/_rels/slide33.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500.png"/><Relationship Id="rId1" Type="http://schemas.openxmlformats.org/officeDocument/2006/relationships/slideLayout" Target="../slideLayouts/slideLayout2.xml"/><Relationship Id="rId6" Type="http://schemas.openxmlformats.org/officeDocument/2006/relationships/image" Target="../media/image123.png"/><Relationship Id="rId5" Type="http://schemas.openxmlformats.org/officeDocument/2006/relationships/image" Target="../media/image122.png"/><Relationship Id="rId4" Type="http://schemas.openxmlformats.org/officeDocument/2006/relationships/image" Target="../media/image121.png"/></Relationships>
</file>

<file path=ppt/slides/_rels/slide34.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2.png"/><Relationship Id="rId1" Type="http://schemas.openxmlformats.org/officeDocument/2006/relationships/slideLayout" Target="../slideLayouts/slideLayout2.xml"/><Relationship Id="rId6" Type="http://schemas.openxmlformats.org/officeDocument/2006/relationships/image" Target="../media/image123.png"/><Relationship Id="rId5" Type="http://schemas.openxmlformats.org/officeDocument/2006/relationships/image" Target="../media/image126.png"/><Relationship Id="rId4" Type="http://schemas.openxmlformats.org/officeDocument/2006/relationships/image" Target="../media/image125.png"/></Relationships>
</file>

<file path=ppt/slides/_rels/slide35.xml.rels><?xml version="1.0" encoding="UTF-8" standalone="yes"?>
<Relationships xmlns="http://schemas.openxmlformats.org/package/2006/relationships"><Relationship Id="rId8" Type="http://schemas.openxmlformats.org/officeDocument/2006/relationships/image" Target="../media/image129.wmf"/><Relationship Id="rId3" Type="http://schemas.openxmlformats.org/officeDocument/2006/relationships/oleObject" Target="../embeddings/oleObject18.bin"/><Relationship Id="rId7" Type="http://schemas.openxmlformats.org/officeDocument/2006/relationships/oleObject" Target="../embeddings/oleObject20.bin"/><Relationship Id="rId12" Type="http://schemas.openxmlformats.org/officeDocument/2006/relationships/image" Target="../media/image133.png"/><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image" Target="../media/image128.wmf"/><Relationship Id="rId11" Type="http://schemas.openxmlformats.org/officeDocument/2006/relationships/image" Target="../media/image132.png"/><Relationship Id="rId5" Type="http://schemas.openxmlformats.org/officeDocument/2006/relationships/oleObject" Target="../embeddings/oleObject19.bin"/><Relationship Id="rId10" Type="http://schemas.openxmlformats.org/officeDocument/2006/relationships/image" Target="../media/image131.png"/><Relationship Id="rId4" Type="http://schemas.openxmlformats.org/officeDocument/2006/relationships/image" Target="../media/image127.wmf"/><Relationship Id="rId9" Type="http://schemas.openxmlformats.org/officeDocument/2006/relationships/image" Target="../media/image130.png"/></Relationships>
</file>

<file path=ppt/slides/_rels/slide36.xml.rels><?xml version="1.0" encoding="UTF-8" standalone="yes"?>
<Relationships xmlns="http://schemas.openxmlformats.org/package/2006/relationships"><Relationship Id="rId8" Type="http://schemas.openxmlformats.org/officeDocument/2006/relationships/oleObject" Target="../embeddings/oleObject23.bin"/><Relationship Id="rId13" Type="http://schemas.openxmlformats.org/officeDocument/2006/relationships/image" Target="../media/image138.wmf"/><Relationship Id="rId3" Type="http://schemas.openxmlformats.org/officeDocument/2006/relationships/oleObject" Target="../embeddings/oleObject21.bin"/><Relationship Id="rId7" Type="http://schemas.openxmlformats.org/officeDocument/2006/relationships/image" Target="../media/image140.png"/><Relationship Id="rId12" Type="http://schemas.openxmlformats.org/officeDocument/2006/relationships/oleObject" Target="../embeddings/oleObject25.bin"/><Relationship Id="rId2" Type="http://schemas.openxmlformats.org/officeDocument/2006/relationships/slideLayout" Target="../slideLayouts/slideLayout2.xml"/><Relationship Id="rId16" Type="http://schemas.openxmlformats.org/officeDocument/2006/relationships/image" Target="../media/image133.png"/><Relationship Id="rId1" Type="http://schemas.openxmlformats.org/officeDocument/2006/relationships/vmlDrawing" Target="../drawings/vmlDrawing10.vml"/><Relationship Id="rId6" Type="http://schemas.openxmlformats.org/officeDocument/2006/relationships/image" Target="../media/image135.wmf"/><Relationship Id="rId11" Type="http://schemas.openxmlformats.org/officeDocument/2006/relationships/image" Target="../media/image137.wmf"/><Relationship Id="rId5" Type="http://schemas.openxmlformats.org/officeDocument/2006/relationships/oleObject" Target="../embeddings/oleObject22.bin"/><Relationship Id="rId15" Type="http://schemas.openxmlformats.org/officeDocument/2006/relationships/image" Target="../media/image139.wmf"/><Relationship Id="rId10" Type="http://schemas.openxmlformats.org/officeDocument/2006/relationships/oleObject" Target="../embeddings/oleObject24.bin"/><Relationship Id="rId4" Type="http://schemas.openxmlformats.org/officeDocument/2006/relationships/image" Target="../media/image134.wmf"/><Relationship Id="rId9" Type="http://schemas.openxmlformats.org/officeDocument/2006/relationships/image" Target="../media/image136.wmf"/><Relationship Id="rId14" Type="http://schemas.openxmlformats.org/officeDocument/2006/relationships/oleObject" Target="../embeddings/oleObject26.bin"/></Relationships>
</file>

<file path=ppt/slides/_rels/slide37.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141.png"/><Relationship Id="rId1" Type="http://schemas.openxmlformats.org/officeDocument/2006/relationships/slideLayout" Target="../slideLayouts/slideLayout2.xml"/><Relationship Id="rId6" Type="http://schemas.openxmlformats.org/officeDocument/2006/relationships/image" Target="../media/image145.png"/><Relationship Id="rId5" Type="http://schemas.openxmlformats.org/officeDocument/2006/relationships/image" Target="../media/image144.png"/><Relationship Id="rId4" Type="http://schemas.openxmlformats.org/officeDocument/2006/relationships/image" Target="../media/image143.png"/></Relationships>
</file>

<file path=ppt/slides/_rels/slide38.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image" Target="../media/image146.png"/><Relationship Id="rId1" Type="http://schemas.openxmlformats.org/officeDocument/2006/relationships/slideLayout" Target="../slideLayouts/slideLayout2.xml"/><Relationship Id="rId5" Type="http://schemas.openxmlformats.org/officeDocument/2006/relationships/image" Target="../media/image149.png"/><Relationship Id="rId4" Type="http://schemas.openxmlformats.org/officeDocument/2006/relationships/image" Target="../media/image148.png"/></Relationships>
</file>

<file path=ppt/slides/_rels/slide39.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image" Target="../media/image150.png"/><Relationship Id="rId1" Type="http://schemas.openxmlformats.org/officeDocument/2006/relationships/slideLayout" Target="../slideLayouts/slideLayout2.xml"/><Relationship Id="rId4" Type="http://schemas.openxmlformats.org/officeDocument/2006/relationships/image" Target="../media/image152.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slide" Target="slide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image" Target="../media/image155.png"/><Relationship Id="rId5" Type="http://schemas.openxmlformats.org/officeDocument/2006/relationships/slide" Target="slide1.xml"/><Relationship Id="rId4" Type="http://schemas.openxmlformats.org/officeDocument/2006/relationships/image" Target="../media/image154.wmf"/></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灯片编号占位符 3"/>
          <p:cNvSpPr>
            <a:spLocks noGrp="1"/>
          </p:cNvSpPr>
          <p:nvPr>
            <p:ph type="sldNum" sz="quarter" idx="12"/>
          </p:nvPr>
        </p:nvSpPr>
        <p:spPr>
          <a:xfrm>
            <a:off x="8243046" y="152400"/>
            <a:ext cx="748553"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33D96761-74C6-4B3D-8D8D-2D803B9D282A}" type="slidenum">
              <a:rPr kumimoji="0" lang="zh-CN" altLang="en-US" sz="2000" smtClean="0">
                <a:solidFill>
                  <a:srgbClr val="FF0000"/>
                </a:solidFill>
              </a:rPr>
              <a:pPr eaLnBrk="1" hangingPunct="1"/>
              <a:t>1</a:t>
            </a:fld>
            <a:endParaRPr kumimoji="0" lang="en-US" altLang="zh-CN" sz="2000" dirty="0" smtClean="0">
              <a:solidFill>
                <a:srgbClr val="FF0000"/>
              </a:solidFill>
            </a:endParaRPr>
          </a:p>
        </p:txBody>
      </p:sp>
      <p:sp>
        <p:nvSpPr>
          <p:cNvPr id="2051" name="Text Box 132"/>
          <p:cNvSpPr txBox="1">
            <a:spLocks noChangeArrowheads="1"/>
          </p:cNvSpPr>
          <p:nvPr/>
        </p:nvSpPr>
        <p:spPr bwMode="auto">
          <a:xfrm>
            <a:off x="1108659" y="539966"/>
            <a:ext cx="7230035" cy="525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4564" tIns="77281" rIns="154564" bIns="7728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a:spcBef>
                <a:spcPct val="0"/>
              </a:spcBef>
            </a:pPr>
            <a:r>
              <a:rPr kumimoji="0" lang="zh-CN" altLang="en-US" b="1" dirty="0">
                <a:latin typeface="宋体" pitchFamily="2" charset="-122"/>
              </a:rPr>
              <a:t>第4章 几何精度精度设计与检测 (</a:t>
            </a:r>
            <a:r>
              <a:rPr kumimoji="0" lang="zh-CN" altLang="en-US" b="1" dirty="0" smtClean="0">
                <a:latin typeface="宋体" pitchFamily="2" charset="-122"/>
              </a:rPr>
              <a:t>3</a:t>
            </a:r>
            <a:r>
              <a:rPr kumimoji="0" lang="en-US" altLang="zh-CN" b="1" smtClean="0">
                <a:latin typeface="宋体" pitchFamily="2" charset="-122"/>
              </a:rPr>
              <a:t>/4</a:t>
            </a:r>
            <a:r>
              <a:rPr kumimoji="0" lang="zh-CN" altLang="en-US" b="1" smtClean="0">
                <a:latin typeface="宋体" pitchFamily="2" charset="-122"/>
              </a:rPr>
              <a:t>)  </a:t>
            </a:r>
            <a:endParaRPr kumimoji="0" lang="zh-CN" altLang="en-US" dirty="0">
              <a:latin typeface="宋体" pitchFamily="2" charset="-122"/>
            </a:endParaRPr>
          </a:p>
        </p:txBody>
      </p:sp>
      <p:sp>
        <p:nvSpPr>
          <p:cNvPr id="2052" name="Text Box 133"/>
          <p:cNvSpPr txBox="1">
            <a:spLocks noChangeArrowheads="1"/>
          </p:cNvSpPr>
          <p:nvPr/>
        </p:nvSpPr>
        <p:spPr bwMode="auto">
          <a:xfrm>
            <a:off x="840916" y="1235815"/>
            <a:ext cx="701616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dirty="0">
                <a:solidFill>
                  <a:schemeClr val="accent5">
                    <a:lumMod val="50000"/>
                  </a:schemeClr>
                </a:solidFill>
                <a:latin typeface="宋体" pitchFamily="2" charset="-122"/>
              </a:rPr>
              <a:t>4.3 </a:t>
            </a:r>
            <a:r>
              <a:rPr lang="zh-CN" altLang="en-US" sz="2000" b="1" dirty="0" smtClean="0">
                <a:solidFill>
                  <a:schemeClr val="accent5">
                    <a:lumMod val="50000"/>
                  </a:schemeClr>
                </a:solidFill>
                <a:latin typeface="宋体" pitchFamily="2" charset="-122"/>
              </a:rPr>
              <a:t>独立原则与相关公差</a:t>
            </a:r>
            <a:r>
              <a:rPr lang="zh-CN" altLang="en-US" sz="2000" b="1" dirty="0">
                <a:solidFill>
                  <a:schemeClr val="accent5">
                    <a:lumMod val="50000"/>
                  </a:schemeClr>
                </a:solidFill>
                <a:latin typeface="宋体" pitchFamily="2" charset="-122"/>
              </a:rPr>
              <a:t>要求</a:t>
            </a:r>
            <a:r>
              <a:rPr lang="zh-CN" altLang="en-US" b="1" dirty="0" smtClean="0">
                <a:solidFill>
                  <a:schemeClr val="accent5">
                    <a:lumMod val="50000"/>
                  </a:schemeClr>
                </a:solidFill>
              </a:rPr>
              <a:t>-------</a:t>
            </a:r>
            <a:r>
              <a:rPr lang="en-US" altLang="zh-CN" b="1" dirty="0" smtClean="0">
                <a:solidFill>
                  <a:schemeClr val="accent5">
                    <a:lumMod val="50000"/>
                  </a:schemeClr>
                </a:solidFill>
              </a:rPr>
              <a:t>---</a:t>
            </a:r>
            <a:r>
              <a:rPr lang="zh-CN" altLang="en-US" b="1" dirty="0" smtClean="0">
                <a:solidFill>
                  <a:schemeClr val="accent5">
                    <a:lumMod val="50000"/>
                  </a:schemeClr>
                </a:solidFill>
              </a:rPr>
              <a:t>----</a:t>
            </a:r>
            <a:r>
              <a:rPr lang="en-US" altLang="zh-CN" b="1" dirty="0" smtClean="0">
                <a:solidFill>
                  <a:schemeClr val="accent5">
                    <a:lumMod val="50000"/>
                  </a:schemeClr>
                </a:solidFill>
              </a:rPr>
              <a:t>---------</a:t>
            </a:r>
            <a:r>
              <a:rPr lang="zh-CN" altLang="en-US" b="1" dirty="0" smtClean="0">
                <a:solidFill>
                  <a:schemeClr val="accent5">
                    <a:lumMod val="50000"/>
                  </a:schemeClr>
                </a:solidFill>
              </a:rPr>
              <a:t>---</a:t>
            </a:r>
            <a:r>
              <a:rPr lang="zh-CN" altLang="en-US" b="1" dirty="0" smtClean="0">
                <a:solidFill>
                  <a:schemeClr val="accent5">
                    <a:lumMod val="50000"/>
                  </a:schemeClr>
                </a:solidFill>
                <a:latin typeface="宋体" pitchFamily="2" charset="-122"/>
              </a:rPr>
              <a:t>(</a:t>
            </a:r>
            <a:r>
              <a:rPr lang="zh-CN" altLang="en-US" b="1" dirty="0">
                <a:solidFill>
                  <a:schemeClr val="accent5">
                    <a:lumMod val="50000"/>
                  </a:schemeClr>
                </a:solidFill>
                <a:latin typeface="宋体" pitchFamily="2" charset="-122"/>
              </a:rPr>
              <a:t>2) </a:t>
            </a:r>
            <a:r>
              <a:rPr lang="zh-CN" altLang="en-US" b="1" dirty="0" smtClean="0">
                <a:solidFill>
                  <a:schemeClr val="accent5">
                    <a:lumMod val="50000"/>
                  </a:schemeClr>
                </a:solidFill>
                <a:latin typeface="宋体" pitchFamily="2" charset="-122"/>
                <a:hlinkClick r:id="rId3" action="ppaction://hlinksldjump"/>
              </a:rPr>
              <a:t>幻灯片 </a:t>
            </a:r>
            <a:r>
              <a:rPr lang="en-US" altLang="zh-CN" b="1" dirty="0" smtClean="0">
                <a:solidFill>
                  <a:schemeClr val="accent5">
                    <a:lumMod val="50000"/>
                  </a:schemeClr>
                </a:solidFill>
                <a:latin typeface="宋体" pitchFamily="2" charset="-122"/>
                <a:hlinkClick r:id="rId3" action="ppaction://hlinksldjump"/>
              </a:rPr>
              <a:t>2</a:t>
            </a:r>
            <a:endParaRPr lang="zh-CN" altLang="en-US" b="1" dirty="0">
              <a:solidFill>
                <a:schemeClr val="accent5">
                  <a:lumMod val="50000"/>
                </a:schemeClr>
              </a:solidFill>
              <a:latin typeface="宋体" pitchFamily="2" charset="-122"/>
            </a:endParaRPr>
          </a:p>
        </p:txBody>
      </p:sp>
      <p:sp>
        <p:nvSpPr>
          <p:cNvPr id="2053" name="Text Box 134">
            <a:hlinkClick r:id="rId4" action="ppaction://hlinksldjump"/>
          </p:cNvPr>
          <p:cNvSpPr txBox="1">
            <a:spLocks noChangeArrowheads="1"/>
          </p:cNvSpPr>
          <p:nvPr/>
        </p:nvSpPr>
        <p:spPr bwMode="auto">
          <a:xfrm>
            <a:off x="852367" y="1699018"/>
            <a:ext cx="678457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dirty="0">
                <a:latin typeface="宋体" pitchFamily="2" charset="-122"/>
              </a:rPr>
              <a:t>4.3.1 </a:t>
            </a:r>
            <a:r>
              <a:rPr lang="zh-CN" altLang="en-US" sz="2000" b="1" dirty="0">
                <a:latin typeface="宋体" pitchFamily="2" charset="-122"/>
              </a:rPr>
              <a:t>有关公差</a:t>
            </a:r>
            <a:r>
              <a:rPr lang="zh-CN" altLang="en-US" sz="2000" b="1" dirty="0" smtClean="0">
                <a:latin typeface="宋体" pitchFamily="2" charset="-122"/>
              </a:rPr>
              <a:t>原则和规则的</a:t>
            </a:r>
            <a:r>
              <a:rPr lang="zh-CN" altLang="en-US" sz="2000" b="1" dirty="0">
                <a:latin typeface="宋体" pitchFamily="2" charset="-122"/>
              </a:rPr>
              <a:t>一些术语和</a:t>
            </a:r>
            <a:r>
              <a:rPr lang="zh-CN" altLang="en-US" sz="2000" b="1" dirty="0" smtClean="0">
                <a:latin typeface="宋体" pitchFamily="2" charset="-122"/>
              </a:rPr>
              <a:t>定义 </a:t>
            </a:r>
            <a:r>
              <a:rPr lang="en-US" altLang="zh-CN" sz="2000" b="1" dirty="0" smtClean="0"/>
              <a:t>----</a:t>
            </a:r>
            <a:r>
              <a:rPr lang="zh-CN" altLang="en-US" sz="2000" b="1" dirty="0" smtClean="0">
                <a:latin typeface="宋体" pitchFamily="2" charset="-122"/>
              </a:rPr>
              <a:t>(</a:t>
            </a:r>
            <a:r>
              <a:rPr lang="en-US" altLang="zh-CN" sz="2000" b="1" dirty="0" smtClean="0">
                <a:latin typeface="宋体" pitchFamily="2" charset="-122"/>
              </a:rPr>
              <a:t>4</a:t>
            </a:r>
            <a:r>
              <a:rPr lang="zh-CN" altLang="en-US" sz="2000" b="1" dirty="0" smtClean="0">
                <a:latin typeface="宋体" pitchFamily="2" charset="-122"/>
              </a:rPr>
              <a:t>)</a:t>
            </a:r>
            <a:endParaRPr lang="zh-CN" altLang="en-US" sz="2000" b="1" dirty="0">
              <a:latin typeface="宋体" pitchFamily="2" charset="-122"/>
            </a:endParaRPr>
          </a:p>
        </p:txBody>
      </p:sp>
      <p:sp>
        <p:nvSpPr>
          <p:cNvPr id="2054" name="Text Box 135">
            <a:hlinkClick r:id="rId5" action="ppaction://hlinksldjump"/>
          </p:cNvPr>
          <p:cNvSpPr txBox="1">
            <a:spLocks noChangeArrowheads="1"/>
          </p:cNvSpPr>
          <p:nvPr/>
        </p:nvSpPr>
        <p:spPr bwMode="auto">
          <a:xfrm>
            <a:off x="839844" y="2151361"/>
            <a:ext cx="661929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dirty="0">
                <a:latin typeface="宋体" pitchFamily="2" charset="-122"/>
              </a:rPr>
              <a:t>4.3.2 </a:t>
            </a:r>
            <a:r>
              <a:rPr lang="zh-CN" altLang="en-US" sz="2000" b="1" dirty="0">
                <a:latin typeface="宋体" pitchFamily="2" charset="-122"/>
              </a:rPr>
              <a:t>独立</a:t>
            </a:r>
            <a:r>
              <a:rPr lang="zh-CN" altLang="en-US" sz="2000" b="1" dirty="0" smtClean="0">
                <a:latin typeface="宋体" pitchFamily="2" charset="-122"/>
              </a:rPr>
              <a:t>原则 </a:t>
            </a:r>
            <a:r>
              <a:rPr lang="en-US" altLang="zh-CN" sz="2000" b="1" dirty="0" smtClean="0"/>
              <a:t>------------------------------------------</a:t>
            </a:r>
            <a:r>
              <a:rPr lang="zh-CN" altLang="en-US" sz="2000" b="1" dirty="0" smtClean="0">
                <a:latin typeface="宋体" pitchFamily="2" charset="-122"/>
              </a:rPr>
              <a:t> (2</a:t>
            </a:r>
            <a:r>
              <a:rPr lang="en-US" altLang="zh-CN" sz="2000" b="1" dirty="0" smtClean="0">
                <a:latin typeface="宋体" pitchFamily="2" charset="-122"/>
              </a:rPr>
              <a:t>2)</a:t>
            </a:r>
            <a:endParaRPr lang="en-US" altLang="zh-CN" sz="2000" b="1" dirty="0">
              <a:latin typeface="宋体" pitchFamily="2" charset="-122"/>
            </a:endParaRPr>
          </a:p>
        </p:txBody>
      </p:sp>
      <p:sp>
        <p:nvSpPr>
          <p:cNvPr id="2055" name="Text Box 136">
            <a:hlinkClick r:id="rId6" action="ppaction://hlinksldjump"/>
          </p:cNvPr>
          <p:cNvSpPr txBox="1">
            <a:spLocks noChangeArrowheads="1"/>
          </p:cNvSpPr>
          <p:nvPr/>
        </p:nvSpPr>
        <p:spPr bwMode="auto">
          <a:xfrm>
            <a:off x="848311" y="2612267"/>
            <a:ext cx="685635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dirty="0">
                <a:latin typeface="宋体" pitchFamily="2" charset="-122"/>
              </a:rPr>
              <a:t>4.3.3 </a:t>
            </a:r>
            <a:r>
              <a:rPr lang="zh-CN" altLang="en-US" sz="2000" b="1" dirty="0">
                <a:latin typeface="宋体" pitchFamily="2" charset="-122"/>
              </a:rPr>
              <a:t>包容要求（</a:t>
            </a:r>
            <a:r>
              <a:rPr lang="en-US" altLang="zh-CN" sz="2000" b="1" dirty="0">
                <a:latin typeface="宋体" pitchFamily="2" charset="-122"/>
              </a:rPr>
              <a:t>ER</a:t>
            </a:r>
            <a:r>
              <a:rPr lang="en-US" altLang="zh-CN" sz="2000" dirty="0" smtClean="0">
                <a:latin typeface="宋体" pitchFamily="2" charset="-122"/>
              </a:rPr>
              <a:t>）</a:t>
            </a:r>
            <a:r>
              <a:rPr lang="en-US" altLang="zh-CN" sz="2000" b="1" dirty="0" smtClean="0"/>
              <a:t>----------------------------------</a:t>
            </a:r>
            <a:r>
              <a:rPr lang="en-US" altLang="zh-CN" sz="2000" dirty="0" smtClean="0">
                <a:latin typeface="宋体" pitchFamily="2" charset="-122"/>
              </a:rPr>
              <a:t> (</a:t>
            </a:r>
            <a:r>
              <a:rPr lang="en-US" altLang="zh-CN" sz="2000" b="1" dirty="0" smtClean="0">
                <a:latin typeface="宋体" pitchFamily="2" charset="-122"/>
              </a:rPr>
              <a:t>23</a:t>
            </a:r>
            <a:r>
              <a:rPr lang="en-US" altLang="zh-CN" sz="2000" dirty="0" smtClean="0">
                <a:latin typeface="宋体" pitchFamily="2" charset="-122"/>
              </a:rPr>
              <a:t>)</a:t>
            </a:r>
            <a:endParaRPr lang="zh-CN" altLang="en-US" sz="2000" dirty="0"/>
          </a:p>
        </p:txBody>
      </p:sp>
      <p:sp>
        <p:nvSpPr>
          <p:cNvPr id="2056" name="Text Box 137">
            <a:hlinkClick r:id="rId7" action="ppaction://hlinksldjump"/>
          </p:cNvPr>
          <p:cNvSpPr txBox="1">
            <a:spLocks noChangeArrowheads="1"/>
          </p:cNvSpPr>
          <p:nvPr/>
        </p:nvSpPr>
        <p:spPr bwMode="auto">
          <a:xfrm>
            <a:off x="856778" y="3113915"/>
            <a:ext cx="794385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dirty="0">
                <a:latin typeface="宋体" pitchFamily="2" charset="-122"/>
              </a:rPr>
              <a:t>4.3.4 </a:t>
            </a:r>
            <a:r>
              <a:rPr lang="zh-CN" altLang="en-US" sz="2000" b="1" dirty="0">
                <a:latin typeface="宋体" pitchFamily="2" charset="-122"/>
              </a:rPr>
              <a:t>最大实体要求（</a:t>
            </a:r>
            <a:r>
              <a:rPr lang="en-US" altLang="zh-CN" sz="2000" b="1" dirty="0">
                <a:latin typeface="宋体" pitchFamily="2" charset="-122"/>
              </a:rPr>
              <a:t>MMR）</a:t>
            </a:r>
            <a:r>
              <a:rPr lang="en-US" altLang="zh-CN" sz="2000" dirty="0"/>
              <a:t> </a:t>
            </a:r>
            <a:r>
              <a:rPr lang="en-US" altLang="zh-CN" sz="2000" b="1" dirty="0" smtClean="0"/>
              <a:t>--------------------------- (</a:t>
            </a:r>
            <a:r>
              <a:rPr lang="en-US" altLang="zh-CN" sz="2000" b="1" dirty="0"/>
              <a:t>2</a:t>
            </a:r>
            <a:r>
              <a:rPr lang="en-US" altLang="zh-CN" sz="2000" b="1" dirty="0" smtClean="0"/>
              <a:t>9)</a:t>
            </a:r>
            <a:endParaRPr lang="zh-CN" altLang="en-US" sz="2000" b="1" dirty="0"/>
          </a:p>
        </p:txBody>
      </p:sp>
      <p:sp>
        <p:nvSpPr>
          <p:cNvPr id="2058" name="Text Box 139">
            <a:hlinkClick r:id="" action="ppaction://noaction"/>
          </p:cNvPr>
          <p:cNvSpPr txBox="1">
            <a:spLocks noChangeArrowheads="1"/>
          </p:cNvSpPr>
          <p:nvPr/>
        </p:nvSpPr>
        <p:spPr bwMode="auto">
          <a:xfrm>
            <a:off x="713910" y="4064735"/>
            <a:ext cx="8196262"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a:spcBef>
                <a:spcPct val="0"/>
              </a:spcBef>
            </a:pPr>
            <a:r>
              <a:rPr kumimoji="0" lang="zh-CN" altLang="en-US" sz="2000" b="1" dirty="0">
                <a:solidFill>
                  <a:schemeClr val="accent5">
                    <a:lumMod val="50000"/>
                  </a:schemeClr>
                </a:solidFill>
              </a:rPr>
              <a:t>课  堂  练  习---------------------</a:t>
            </a:r>
            <a:r>
              <a:rPr kumimoji="0" lang="en-US" altLang="zh-CN" sz="2000" b="1" dirty="0" smtClean="0">
                <a:solidFill>
                  <a:schemeClr val="accent5">
                    <a:lumMod val="50000"/>
                  </a:schemeClr>
                </a:solidFill>
              </a:rPr>
              <a:t>------------------------------------(51)</a:t>
            </a:r>
            <a:endParaRPr kumimoji="0" lang="en-US" altLang="zh-CN" sz="2000" b="1" dirty="0">
              <a:solidFill>
                <a:schemeClr val="accent5">
                  <a:lumMod val="50000"/>
                </a:schemeClr>
              </a:solidFill>
            </a:endParaRPr>
          </a:p>
        </p:txBody>
      </p:sp>
      <p:sp>
        <p:nvSpPr>
          <p:cNvPr id="2060" name="Text Box 143">
            <a:hlinkClick r:id="rId8" action="ppaction://hlinksldjump"/>
          </p:cNvPr>
          <p:cNvSpPr txBox="1">
            <a:spLocks noChangeArrowheads="1"/>
          </p:cNvSpPr>
          <p:nvPr/>
        </p:nvSpPr>
        <p:spPr bwMode="auto">
          <a:xfrm>
            <a:off x="848311" y="3611862"/>
            <a:ext cx="722042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dirty="0">
                <a:latin typeface="宋体" pitchFamily="2" charset="-122"/>
              </a:rPr>
              <a:t>4.3.5 </a:t>
            </a:r>
            <a:r>
              <a:rPr lang="zh-CN" altLang="en-US" sz="2000" b="1" dirty="0">
                <a:latin typeface="宋体" pitchFamily="2" charset="-122"/>
              </a:rPr>
              <a:t>最小实体要求（</a:t>
            </a:r>
            <a:r>
              <a:rPr lang="en-US" altLang="zh-CN" sz="2000" b="1" dirty="0">
                <a:latin typeface="宋体" pitchFamily="2" charset="-122"/>
              </a:rPr>
              <a:t>LMR）</a:t>
            </a:r>
            <a:r>
              <a:rPr lang="en-US" altLang="zh-CN" sz="2000" dirty="0"/>
              <a:t> </a:t>
            </a:r>
            <a:r>
              <a:rPr lang="en-US" altLang="zh-CN" sz="2000" b="1" dirty="0" smtClean="0"/>
              <a:t>----------------------------(41)</a:t>
            </a:r>
            <a:endParaRPr lang="zh-CN" altLang="en-US" sz="2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wipe(left)">
                                      <p:cBhvr>
                                        <p:cTn id="7" dur="5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52"/>
                                        </p:tgtEl>
                                        <p:attrNameLst>
                                          <p:attrName>style.visibility</p:attrName>
                                        </p:attrNameLst>
                                      </p:cBhvr>
                                      <p:to>
                                        <p:strVal val="visible"/>
                                      </p:to>
                                    </p:set>
                                    <p:animEffect transition="in" filter="wipe(left)">
                                      <p:cBhvr>
                                        <p:cTn id="12" dur="500"/>
                                        <p:tgtEl>
                                          <p:spTgt spid="205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53"/>
                                        </p:tgtEl>
                                        <p:attrNameLst>
                                          <p:attrName>style.visibility</p:attrName>
                                        </p:attrNameLst>
                                      </p:cBhvr>
                                      <p:to>
                                        <p:strVal val="visible"/>
                                      </p:to>
                                    </p:set>
                                    <p:animEffect transition="in" filter="wipe(left)">
                                      <p:cBhvr>
                                        <p:cTn id="17" dur="500"/>
                                        <p:tgtEl>
                                          <p:spTgt spid="205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054"/>
                                        </p:tgtEl>
                                        <p:attrNameLst>
                                          <p:attrName>style.visibility</p:attrName>
                                        </p:attrNameLst>
                                      </p:cBhvr>
                                      <p:to>
                                        <p:strVal val="visible"/>
                                      </p:to>
                                    </p:set>
                                    <p:animEffect transition="in" filter="wipe(left)">
                                      <p:cBhvr>
                                        <p:cTn id="22" dur="500"/>
                                        <p:tgtEl>
                                          <p:spTgt spid="205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055"/>
                                        </p:tgtEl>
                                        <p:attrNameLst>
                                          <p:attrName>style.visibility</p:attrName>
                                        </p:attrNameLst>
                                      </p:cBhvr>
                                      <p:to>
                                        <p:strVal val="visible"/>
                                      </p:to>
                                    </p:set>
                                    <p:animEffect transition="in" filter="wipe(left)">
                                      <p:cBhvr>
                                        <p:cTn id="27" dur="500"/>
                                        <p:tgtEl>
                                          <p:spTgt spid="205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056"/>
                                        </p:tgtEl>
                                        <p:attrNameLst>
                                          <p:attrName>style.visibility</p:attrName>
                                        </p:attrNameLst>
                                      </p:cBhvr>
                                      <p:to>
                                        <p:strVal val="visible"/>
                                      </p:to>
                                    </p:set>
                                    <p:animEffect transition="in" filter="wipe(left)">
                                      <p:cBhvr>
                                        <p:cTn id="32" dur="500"/>
                                        <p:tgtEl>
                                          <p:spTgt spid="205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060"/>
                                        </p:tgtEl>
                                        <p:attrNameLst>
                                          <p:attrName>style.visibility</p:attrName>
                                        </p:attrNameLst>
                                      </p:cBhvr>
                                      <p:to>
                                        <p:strVal val="visible"/>
                                      </p:to>
                                    </p:set>
                                    <p:animEffect transition="in" filter="wipe(left)">
                                      <p:cBhvr>
                                        <p:cTn id="37" dur="500"/>
                                        <p:tgtEl>
                                          <p:spTgt spid="206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058"/>
                                        </p:tgtEl>
                                        <p:attrNameLst>
                                          <p:attrName>style.visibility</p:attrName>
                                        </p:attrNameLst>
                                      </p:cBhvr>
                                      <p:to>
                                        <p:strVal val="visible"/>
                                      </p:to>
                                    </p:set>
                                    <p:animEffect transition="in" filter="wipe(left)">
                                      <p:cBhvr>
                                        <p:cTn id="42" dur="500"/>
                                        <p:tgtEl>
                                          <p:spTgt spid="20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p:bldP spid="2052" grpId="0"/>
      <p:bldP spid="2053" grpId="0"/>
      <p:bldP spid="2054" grpId="0"/>
      <p:bldP spid="2055" grpId="0"/>
      <p:bldP spid="2056" grpId="0"/>
      <p:bldP spid="2058" grpId="0"/>
      <p:bldP spid="206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6A3DAC50-D10D-47F1-AFB5-5D042349C25A}" type="slidenum">
              <a:rPr kumimoji="0" lang="zh-CN" altLang="en-US" sz="2000" smtClean="0">
                <a:solidFill>
                  <a:srgbClr val="0000FF"/>
                </a:solidFill>
              </a:rPr>
              <a:pPr eaLnBrk="1" hangingPunct="1"/>
              <a:t>10</a:t>
            </a:fld>
            <a:endParaRPr kumimoji="0" lang="en-US" altLang="zh-CN" sz="2000" smtClean="0">
              <a:solidFill>
                <a:srgbClr val="0000FF"/>
              </a:solidFill>
            </a:endParaRPr>
          </a:p>
        </p:txBody>
      </p:sp>
      <p:pic>
        <p:nvPicPr>
          <p:cNvPr id="11614" name="Picture 3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8707" y="728141"/>
            <a:ext cx="7448353" cy="5266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4"/>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471F4E9A-8638-4EAC-BC0F-D062656CD7E8}" type="slidenum">
              <a:rPr kumimoji="0" lang="zh-CN" altLang="en-US" sz="2000" smtClean="0">
                <a:solidFill>
                  <a:srgbClr val="0000FF"/>
                </a:solidFill>
              </a:rPr>
              <a:pPr eaLnBrk="1" hangingPunct="1"/>
              <a:t>11</a:t>
            </a:fld>
            <a:endParaRPr kumimoji="0" lang="en-US" altLang="zh-CN" sz="2000" smtClean="0">
              <a:solidFill>
                <a:srgbClr val="0000FF"/>
              </a:solidFill>
            </a:endParaRPr>
          </a:p>
        </p:txBody>
      </p:sp>
      <p:pic>
        <p:nvPicPr>
          <p:cNvPr id="12596" name="Picture 30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48336" y="1145773"/>
            <a:ext cx="2836863" cy="2398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597" name="Picture 30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22937" y="3869801"/>
            <a:ext cx="2508250" cy="2446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86317" y="231803"/>
            <a:ext cx="7509933" cy="400110"/>
          </a:xfrm>
          <a:prstGeom prst="rect">
            <a:avLst/>
          </a:prstGeom>
        </p:spPr>
        <p:txBody>
          <a:bodyPr wrap="square">
            <a:spAutoFit/>
          </a:bodyPr>
          <a:lstStyle/>
          <a:p>
            <a:r>
              <a:rPr lang="zh-CN" altLang="en-US" sz="2000" b="1" dirty="0" smtClean="0"/>
              <a:t>解 </a:t>
            </a:r>
            <a:r>
              <a:rPr lang="en-US" altLang="zh-CN" sz="2000" b="1" dirty="0" smtClean="0"/>
              <a:t>(</a:t>
            </a:r>
            <a:r>
              <a:rPr lang="en-US" altLang="zh-CN" sz="2000" b="1" dirty="0"/>
              <a:t>1) </a:t>
            </a:r>
            <a:r>
              <a:rPr lang="zh-CN" altLang="en-US" sz="2000" b="1" dirty="0"/>
              <a:t>按图</a:t>
            </a:r>
            <a:r>
              <a:rPr lang="en-US" altLang="zh-CN" sz="2000" b="1" dirty="0"/>
              <a:t>4. 33(a) </a:t>
            </a:r>
            <a:r>
              <a:rPr lang="zh-CN" altLang="en-US" sz="2000" b="1" dirty="0"/>
              <a:t>加工零件</a:t>
            </a:r>
            <a:r>
              <a:rPr lang="en-US" altLang="zh-CN" sz="2000" b="1" dirty="0"/>
              <a:t>,</a:t>
            </a:r>
            <a:r>
              <a:rPr lang="zh-CN" altLang="en-US" sz="2000" b="1" dirty="0"/>
              <a:t>根据有关公式可计算得</a:t>
            </a:r>
            <a:r>
              <a:rPr lang="en-US" altLang="zh-CN" sz="2000" b="1" dirty="0"/>
              <a:t>:</a:t>
            </a:r>
            <a:endParaRPr lang="zh-CN" altLang="en-US" sz="2000" b="1" dirty="0"/>
          </a:p>
        </p:txBody>
      </p:sp>
      <p:sp>
        <p:nvSpPr>
          <p:cNvPr id="4" name="矩形 3"/>
          <p:cNvSpPr/>
          <p:nvPr/>
        </p:nvSpPr>
        <p:spPr>
          <a:xfrm>
            <a:off x="666259" y="655081"/>
            <a:ext cx="2151024" cy="461665"/>
          </a:xfrm>
          <a:prstGeom prst="rect">
            <a:avLst/>
          </a:prstGeom>
        </p:spPr>
        <p:txBody>
          <a:bodyPr wrap="square">
            <a:spAutoFit/>
          </a:bodyPr>
          <a:lstStyle/>
          <a:p>
            <a:r>
              <a:rPr lang="en-US" altLang="zh-CN" i="1" dirty="0" err="1"/>
              <a:t>d</a:t>
            </a:r>
            <a:r>
              <a:rPr lang="en-US" altLang="zh-CN" baseline="-25000" dirty="0" err="1"/>
              <a:t>M</a:t>
            </a:r>
            <a:r>
              <a:rPr lang="en-US" altLang="zh-CN" dirty="0"/>
              <a:t> = </a:t>
            </a:r>
            <a:r>
              <a:rPr lang="en-US" altLang="zh-CN" i="1" dirty="0" err="1"/>
              <a:t>d</a:t>
            </a:r>
            <a:r>
              <a:rPr lang="en-US" altLang="zh-CN" baseline="-25000" dirty="0" err="1"/>
              <a:t>max</a:t>
            </a:r>
            <a:r>
              <a:rPr lang="en-US" altLang="zh-CN" dirty="0"/>
              <a:t> = 16</a:t>
            </a:r>
            <a:endParaRPr lang="zh-CN" altLang="en-US" dirty="0"/>
          </a:p>
        </p:txBody>
      </p:sp>
      <p:sp>
        <p:nvSpPr>
          <p:cNvPr id="10" name="矩形 9"/>
          <p:cNvSpPr/>
          <p:nvPr/>
        </p:nvSpPr>
        <p:spPr>
          <a:xfrm>
            <a:off x="2704025" y="646614"/>
            <a:ext cx="4367286" cy="461665"/>
          </a:xfrm>
          <a:prstGeom prst="rect">
            <a:avLst/>
          </a:prstGeom>
        </p:spPr>
        <p:txBody>
          <a:bodyPr wrap="none">
            <a:spAutoFit/>
          </a:bodyPr>
          <a:lstStyle/>
          <a:p>
            <a:r>
              <a:rPr lang="da-DK" altLang="zh-CN" i="1" dirty="0"/>
              <a:t>d</a:t>
            </a:r>
            <a:r>
              <a:rPr lang="da-DK" altLang="zh-CN" baseline="-25000" dirty="0"/>
              <a:t>L </a:t>
            </a:r>
            <a:r>
              <a:rPr lang="da-DK" altLang="zh-CN" dirty="0"/>
              <a:t>= </a:t>
            </a:r>
            <a:r>
              <a:rPr lang="da-DK" altLang="zh-CN" i="1" dirty="0"/>
              <a:t>d</a:t>
            </a:r>
            <a:r>
              <a:rPr lang="da-DK" altLang="zh-CN" baseline="-25000" dirty="0"/>
              <a:t>min</a:t>
            </a:r>
            <a:r>
              <a:rPr lang="da-DK" altLang="zh-CN" dirty="0"/>
              <a:t> = 16 + ( - 0. 07</a:t>
            </a:r>
            <a:r>
              <a:rPr lang="da-DK" altLang="zh-CN" dirty="0" smtClean="0"/>
              <a:t>) = </a:t>
            </a:r>
            <a:r>
              <a:rPr lang="da-DK" altLang="zh-CN" dirty="0"/>
              <a:t>15. 93</a:t>
            </a:r>
            <a:endParaRPr lang="zh-CN" altLang="en-US" dirty="0"/>
          </a:p>
        </p:txBody>
      </p:sp>
      <p:sp>
        <p:nvSpPr>
          <p:cNvPr id="11" name="矩形 10"/>
          <p:cNvSpPr/>
          <p:nvPr/>
        </p:nvSpPr>
        <p:spPr>
          <a:xfrm>
            <a:off x="801730" y="1314672"/>
            <a:ext cx="5251941" cy="461665"/>
          </a:xfrm>
          <a:prstGeom prst="rect">
            <a:avLst/>
          </a:prstGeom>
        </p:spPr>
        <p:txBody>
          <a:bodyPr wrap="square">
            <a:spAutoFit/>
          </a:bodyPr>
          <a:lstStyle/>
          <a:p>
            <a:r>
              <a:rPr lang="en-US" altLang="zh-CN" i="1" dirty="0" err="1"/>
              <a:t>d</a:t>
            </a:r>
            <a:r>
              <a:rPr lang="en-US" altLang="zh-CN" baseline="-25000" dirty="0" err="1"/>
              <a:t>fe</a:t>
            </a:r>
            <a:r>
              <a:rPr lang="en-US" altLang="zh-CN" dirty="0"/>
              <a:t> = </a:t>
            </a:r>
            <a:r>
              <a:rPr lang="en-US" altLang="zh-CN" i="1" dirty="0"/>
              <a:t>d</a:t>
            </a:r>
            <a:r>
              <a:rPr lang="en-US" altLang="zh-CN" baseline="-25000" dirty="0"/>
              <a:t>a</a:t>
            </a:r>
            <a:r>
              <a:rPr lang="en-US" altLang="zh-CN" dirty="0"/>
              <a:t> + </a:t>
            </a:r>
            <a:r>
              <a:rPr lang="en-US" altLang="zh-CN" i="1" dirty="0"/>
              <a:t>f</a:t>
            </a:r>
            <a:r>
              <a:rPr lang="zh-CN" altLang="en-US" baseline="-25000" dirty="0"/>
              <a:t>几何</a:t>
            </a:r>
            <a:r>
              <a:rPr lang="en-US" altLang="zh-CN" dirty="0"/>
              <a:t>= 16 + 0. 02 = 16. 02</a:t>
            </a:r>
            <a:endParaRPr lang="zh-CN" altLang="en-US" dirty="0"/>
          </a:p>
        </p:txBody>
      </p:sp>
      <p:sp>
        <p:nvSpPr>
          <p:cNvPr id="12" name="矩形 11"/>
          <p:cNvSpPr/>
          <p:nvPr/>
        </p:nvSpPr>
        <p:spPr>
          <a:xfrm>
            <a:off x="868162" y="1881906"/>
            <a:ext cx="5380237" cy="461665"/>
          </a:xfrm>
          <a:prstGeom prst="rect">
            <a:avLst/>
          </a:prstGeom>
        </p:spPr>
        <p:txBody>
          <a:bodyPr wrap="square">
            <a:spAutoFit/>
          </a:bodyPr>
          <a:lstStyle/>
          <a:p>
            <a:r>
              <a:rPr lang="en-US" altLang="zh-CN" i="1" dirty="0" err="1"/>
              <a:t>d</a:t>
            </a:r>
            <a:r>
              <a:rPr lang="en-US" altLang="zh-CN" baseline="-25000" dirty="0" err="1"/>
              <a:t>fi</a:t>
            </a:r>
            <a:r>
              <a:rPr lang="en-US" altLang="zh-CN" baseline="-25000" dirty="0"/>
              <a:t> </a:t>
            </a:r>
            <a:r>
              <a:rPr lang="en-US" altLang="zh-CN" dirty="0"/>
              <a:t>= </a:t>
            </a:r>
            <a:r>
              <a:rPr lang="en-US" altLang="zh-CN" i="1" dirty="0"/>
              <a:t>d</a:t>
            </a:r>
            <a:r>
              <a:rPr lang="en-US" altLang="zh-CN" baseline="-25000" dirty="0"/>
              <a:t>a</a:t>
            </a:r>
            <a:r>
              <a:rPr lang="en-US" altLang="zh-CN" dirty="0"/>
              <a:t> - </a:t>
            </a:r>
            <a:r>
              <a:rPr lang="en-US" altLang="zh-CN" i="1" dirty="0"/>
              <a:t>f</a:t>
            </a:r>
            <a:r>
              <a:rPr lang="zh-CN" altLang="en-US" baseline="-25000" dirty="0"/>
              <a:t>几何</a:t>
            </a:r>
            <a:r>
              <a:rPr lang="en-US" altLang="zh-CN" dirty="0"/>
              <a:t>= 16 - 0. 02 = 15. 98</a:t>
            </a:r>
            <a:endParaRPr lang="zh-CN" altLang="en-US" dirty="0"/>
          </a:p>
        </p:txBody>
      </p:sp>
      <p:pic>
        <p:nvPicPr>
          <p:cNvPr id="12601" name="Picture 3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2033" y="2343571"/>
            <a:ext cx="4704031" cy="44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4" name="组合 13"/>
          <p:cNvGrpSpPr/>
          <p:nvPr/>
        </p:nvGrpSpPr>
        <p:grpSpPr>
          <a:xfrm>
            <a:off x="1055646" y="2913072"/>
            <a:ext cx="4442955" cy="565631"/>
            <a:chOff x="1129241" y="2937791"/>
            <a:chExt cx="3083430" cy="348334"/>
          </a:xfrm>
        </p:grpSpPr>
        <p:pic>
          <p:nvPicPr>
            <p:cNvPr id="12602" name="Picture 3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29241" y="3000375"/>
              <a:ext cx="857250"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603" name="Picture 3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26671" y="2937791"/>
              <a:ext cx="2286000"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2604" name="Picture 3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10840" y="4074003"/>
            <a:ext cx="1742441" cy="414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605" name="Picture 31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70702" y="4038595"/>
            <a:ext cx="2341161" cy="367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606" name="Picture 31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10840" y="4518502"/>
            <a:ext cx="3306104" cy="3037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607" name="Picture 31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64635" y="4891615"/>
            <a:ext cx="3512764" cy="365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608" name="Picture 32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03634" y="5304356"/>
            <a:ext cx="4265439" cy="4529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609" name="Picture 32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64635" y="5817030"/>
            <a:ext cx="3992560" cy="329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611" name="Picture 32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10839" y="3469212"/>
            <a:ext cx="5774121" cy="383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pPr>
              <a:defRPr/>
            </a:pPr>
            <a:fld id="{FD2C70E4-29EC-4F3E-890D-93941C68D1A1}" type="slidenum">
              <a:rPr lang="zh-CN" altLang="en-US" smtClean="0"/>
              <a:pPr>
                <a:defRPr/>
              </a:pPr>
              <a:t>12</a:t>
            </a:fld>
            <a:endParaRPr lang="en-US" altLang="zh-CN"/>
          </a:p>
        </p:txBody>
      </p:sp>
      <p:sp>
        <p:nvSpPr>
          <p:cNvPr id="8" name="矩形 7"/>
          <p:cNvSpPr/>
          <p:nvPr/>
        </p:nvSpPr>
        <p:spPr>
          <a:xfrm>
            <a:off x="677334" y="2009401"/>
            <a:ext cx="8068734" cy="400110"/>
          </a:xfrm>
          <a:prstGeom prst="rect">
            <a:avLst/>
          </a:prstGeom>
        </p:spPr>
        <p:txBody>
          <a:bodyPr wrap="square">
            <a:spAutoFit/>
          </a:bodyPr>
          <a:lstStyle/>
          <a:p>
            <a:r>
              <a:rPr lang="zh-CN" altLang="en-US" sz="2000" b="1" dirty="0" smtClean="0"/>
              <a:t>      </a:t>
            </a:r>
            <a:endParaRPr lang="zh-CN" altLang="en-US" sz="2000" b="1" dirty="0"/>
          </a:p>
        </p:txBody>
      </p:sp>
      <p:pic>
        <p:nvPicPr>
          <p:cNvPr id="15" name="Picture 3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22371" y="860954"/>
            <a:ext cx="3299896" cy="24749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3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78463" y="3436410"/>
            <a:ext cx="3267605" cy="2526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445" name="Picture 19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334" y="360891"/>
            <a:ext cx="6164263"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446" name="Picture 19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0929" y="851955"/>
            <a:ext cx="4391449" cy="511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447" name="Picture 19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84238" y="1454821"/>
            <a:ext cx="3991609" cy="526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448" name="Picture 20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85828" y="2040673"/>
            <a:ext cx="3919083" cy="6771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449" name="Picture 20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23924" y="3050126"/>
            <a:ext cx="4506647" cy="386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450" name="Picture 20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68994" y="3555471"/>
            <a:ext cx="3084695" cy="457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451" name="Picture 20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70579" y="4259791"/>
            <a:ext cx="3287678" cy="533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452" name="Picture 20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568994" y="5017030"/>
            <a:ext cx="3190065" cy="757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25506033"/>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77735E7C-4CAC-43BC-A8A5-592DECB47A62}" type="slidenum">
              <a:rPr kumimoji="0" lang="zh-CN" altLang="en-US" sz="2000" smtClean="0">
                <a:solidFill>
                  <a:srgbClr val="0000FF"/>
                </a:solidFill>
              </a:rPr>
              <a:pPr eaLnBrk="1" hangingPunct="1"/>
              <a:t>13</a:t>
            </a:fld>
            <a:endParaRPr kumimoji="0" lang="en-US" altLang="zh-CN" sz="2000" smtClean="0">
              <a:solidFill>
                <a:srgbClr val="0000FF"/>
              </a:solidFill>
            </a:endParaRPr>
          </a:p>
        </p:txBody>
      </p:sp>
      <p:sp>
        <p:nvSpPr>
          <p:cNvPr id="10242" name="Text Box 2"/>
          <p:cNvSpPr txBox="1">
            <a:spLocks noChangeArrowheads="1"/>
          </p:cNvSpPr>
          <p:nvPr/>
        </p:nvSpPr>
        <p:spPr bwMode="auto">
          <a:xfrm>
            <a:off x="1051782" y="243421"/>
            <a:ext cx="374808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latin typeface="宋体" pitchFamily="2" charset="-122"/>
              </a:rPr>
              <a:t>4.3.2 </a:t>
            </a:r>
            <a:r>
              <a:rPr lang="zh-CN" altLang="en-US" b="1" dirty="0">
                <a:latin typeface="宋体" pitchFamily="2" charset="-122"/>
              </a:rPr>
              <a:t>独立原则 </a:t>
            </a:r>
          </a:p>
        </p:txBody>
      </p:sp>
      <p:sp>
        <p:nvSpPr>
          <p:cNvPr id="10244" name="Text Box 4"/>
          <p:cNvSpPr txBox="1">
            <a:spLocks noChangeArrowheads="1"/>
          </p:cNvSpPr>
          <p:nvPr/>
        </p:nvSpPr>
        <p:spPr bwMode="auto">
          <a:xfrm>
            <a:off x="467765" y="670169"/>
            <a:ext cx="776287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0"/>
              </a:spcBef>
            </a:pPr>
            <a:r>
              <a:rPr lang="zh-CN" altLang="en-US" sz="2000" b="1" dirty="0"/>
              <a:t>        图样上对某要素的</a:t>
            </a:r>
            <a:r>
              <a:rPr lang="en-US" altLang="zh-CN" sz="2000" b="1" i="1" dirty="0"/>
              <a:t>t</a:t>
            </a:r>
            <a:r>
              <a:rPr lang="zh-CN" altLang="en-US" sz="2000" b="1" baseline="-30000" dirty="0"/>
              <a:t>几何</a:t>
            </a:r>
            <a:r>
              <a:rPr lang="zh-CN" altLang="en-US" sz="2000" b="1" dirty="0"/>
              <a:t>与</a:t>
            </a:r>
            <a:r>
              <a:rPr lang="en-US" altLang="zh-CN" sz="2000" b="1" i="1" dirty="0"/>
              <a:t>T</a:t>
            </a:r>
            <a:r>
              <a:rPr lang="zh-CN" altLang="en-US" sz="2000" b="1" baseline="-30000" dirty="0"/>
              <a:t>尺</a:t>
            </a:r>
            <a:r>
              <a:rPr lang="zh-CN" altLang="en-US" sz="2000" b="1" dirty="0">
                <a:solidFill>
                  <a:srgbClr val="FF3300"/>
                </a:solidFill>
              </a:rPr>
              <a:t>各自独立</a:t>
            </a:r>
            <a:r>
              <a:rPr lang="zh-CN" altLang="en-US" sz="2000" b="1" dirty="0"/>
              <a:t>，彼此无关，分别满足各自公差要求。标注示例如图</a:t>
            </a:r>
            <a:r>
              <a:rPr lang="en-US" altLang="zh-CN" sz="2000" b="1" dirty="0" smtClean="0"/>
              <a:t>4.34</a:t>
            </a:r>
            <a:r>
              <a:rPr lang="zh-CN" altLang="en-US" sz="2000" b="1" dirty="0" smtClean="0"/>
              <a:t>所</a:t>
            </a:r>
            <a:r>
              <a:rPr lang="zh-CN" altLang="en-US" sz="2000" b="1" dirty="0"/>
              <a:t>示</a:t>
            </a:r>
            <a:r>
              <a:rPr lang="zh-CN" altLang="en-US" sz="2000" b="1" dirty="0" smtClean="0">
                <a:solidFill>
                  <a:srgbClr val="FF3300"/>
                </a:solidFill>
              </a:rPr>
              <a:t>。</a:t>
            </a:r>
            <a:endParaRPr lang="en-US" altLang="zh-CN" sz="2000" b="1" dirty="0"/>
          </a:p>
        </p:txBody>
      </p:sp>
      <p:sp>
        <p:nvSpPr>
          <p:cNvPr id="10269" name="Rectangle 29"/>
          <p:cNvSpPr>
            <a:spLocks noChangeArrowheads="1"/>
          </p:cNvSpPr>
          <p:nvPr/>
        </p:nvSpPr>
        <p:spPr bwMode="auto">
          <a:xfrm>
            <a:off x="907541" y="4373551"/>
            <a:ext cx="797399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20000"/>
              </a:lnSpc>
            </a:pPr>
            <a:r>
              <a:rPr lang="zh-CN" altLang="en-US" sz="2000" b="1" dirty="0" smtClean="0">
                <a:solidFill>
                  <a:srgbClr val="FF3300"/>
                </a:solidFill>
              </a:rPr>
              <a:t>应用</a:t>
            </a:r>
            <a:r>
              <a:rPr lang="en-US" altLang="zh-CN" sz="2000" b="1" dirty="0"/>
              <a:t>:</a:t>
            </a:r>
            <a:r>
              <a:rPr lang="zh-CN" altLang="en-US" sz="2000" b="1" dirty="0" smtClean="0"/>
              <a:t>应用于对零件的几何公差有</a:t>
            </a:r>
            <a:r>
              <a:rPr lang="zh-CN" altLang="en-US" sz="2000" b="1" dirty="0"/>
              <a:t>特殊功能要求的要素。</a:t>
            </a:r>
          </a:p>
        </p:txBody>
      </p:sp>
      <p:pic>
        <p:nvPicPr>
          <p:cNvPr id="23606" name="Picture 5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443" y="1645099"/>
            <a:ext cx="3151717" cy="1143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607" name="Picture 5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8026" y="2969310"/>
            <a:ext cx="2139507" cy="446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609" name="Picture 5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87797" y="3378199"/>
            <a:ext cx="2056081"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610" name="Picture 5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80832" y="3898370"/>
            <a:ext cx="1919114" cy="4674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916310" y="4778050"/>
            <a:ext cx="6722532" cy="707886"/>
          </a:xfrm>
          <a:prstGeom prst="rect">
            <a:avLst/>
          </a:prstGeom>
        </p:spPr>
        <p:txBody>
          <a:bodyPr wrap="square">
            <a:spAutoFit/>
          </a:bodyPr>
          <a:lstStyle/>
          <a:p>
            <a:r>
              <a:rPr lang="zh-CN" altLang="en-US" sz="2000" b="1" dirty="0" smtClean="0"/>
              <a:t>         例如机床导轨</a:t>
            </a:r>
            <a:r>
              <a:rPr lang="zh-CN" altLang="en-US" sz="2000" b="1" dirty="0"/>
              <a:t>的直线度公差、平行度公差</a:t>
            </a:r>
            <a:r>
              <a:rPr lang="en-US" altLang="zh-CN" sz="2000" b="1" dirty="0"/>
              <a:t>,</a:t>
            </a:r>
            <a:r>
              <a:rPr lang="zh-CN" altLang="en-US" sz="2000" b="1" dirty="0"/>
              <a:t>检验平板的平面度公差等。</a:t>
            </a:r>
          </a:p>
        </p:txBody>
      </p:sp>
      <p:pic>
        <p:nvPicPr>
          <p:cNvPr id="23611" name="Picture 5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2441" y="5393856"/>
            <a:ext cx="6747933"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39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39218" y="1219720"/>
            <a:ext cx="3551237" cy="2745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0242">
                                            <p:txEl>
                                              <p:pRg st="0" end="0"/>
                                            </p:txEl>
                                          </p:spTgt>
                                        </p:tgtEl>
                                        <p:attrNameLst>
                                          <p:attrName>style.visibility</p:attrName>
                                        </p:attrNameLst>
                                      </p:cBhvr>
                                      <p:to>
                                        <p:strVal val="visible"/>
                                      </p:to>
                                    </p:set>
                                    <p:animEffect transition="in" filter="wipe(left)">
                                      <p:cBhvr>
                                        <p:cTn id="7" dur="300"/>
                                        <p:tgtEl>
                                          <p:spTgt spid="1024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0244"/>
                                        </p:tgtEl>
                                        <p:attrNameLst>
                                          <p:attrName>style.visibility</p:attrName>
                                        </p:attrNameLst>
                                      </p:cBhvr>
                                      <p:to>
                                        <p:strVal val="visible"/>
                                      </p:to>
                                    </p:set>
                                    <p:animEffect transition="in" filter="wipe(left)">
                                      <p:cBhvr>
                                        <p:cTn id="12" dur="300"/>
                                        <p:tgtEl>
                                          <p:spTgt spid="1024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59394"/>
                                        </p:tgtEl>
                                        <p:attrNameLst>
                                          <p:attrName>style.visibility</p:attrName>
                                        </p:attrNameLst>
                                      </p:cBhvr>
                                      <p:to>
                                        <p:strVal val="visible"/>
                                      </p:to>
                                    </p:set>
                                    <p:anim calcmode="lin" valueType="num">
                                      <p:cBhvr additive="base">
                                        <p:cTn id="17" dur="500" fill="hold"/>
                                        <p:tgtEl>
                                          <p:spTgt spid="59394"/>
                                        </p:tgtEl>
                                        <p:attrNameLst>
                                          <p:attrName>ppt_x</p:attrName>
                                        </p:attrNameLst>
                                      </p:cBhvr>
                                      <p:tavLst>
                                        <p:tav tm="0">
                                          <p:val>
                                            <p:strVal val="1+#ppt_w/2"/>
                                          </p:val>
                                        </p:tav>
                                        <p:tav tm="100000">
                                          <p:val>
                                            <p:strVal val="#ppt_x"/>
                                          </p:val>
                                        </p:tav>
                                      </p:tavLst>
                                    </p:anim>
                                    <p:anim calcmode="lin" valueType="num">
                                      <p:cBhvr additive="base">
                                        <p:cTn id="18" dur="500" fill="hold"/>
                                        <p:tgtEl>
                                          <p:spTgt spid="59394"/>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23606"/>
                                        </p:tgtEl>
                                        <p:attrNameLst>
                                          <p:attrName>style.visibility</p:attrName>
                                        </p:attrNameLst>
                                      </p:cBhvr>
                                      <p:to>
                                        <p:strVal val="visible"/>
                                      </p:to>
                                    </p:set>
                                    <p:animEffect transition="in" filter="wipe(left)">
                                      <p:cBhvr>
                                        <p:cTn id="23" dur="500"/>
                                        <p:tgtEl>
                                          <p:spTgt spid="2360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23607"/>
                                        </p:tgtEl>
                                        <p:attrNameLst>
                                          <p:attrName>style.visibility</p:attrName>
                                        </p:attrNameLst>
                                      </p:cBhvr>
                                      <p:to>
                                        <p:strVal val="visible"/>
                                      </p:to>
                                    </p:set>
                                    <p:animEffect transition="in" filter="wipe(left)">
                                      <p:cBhvr>
                                        <p:cTn id="28" dur="500"/>
                                        <p:tgtEl>
                                          <p:spTgt spid="2360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23609"/>
                                        </p:tgtEl>
                                        <p:attrNameLst>
                                          <p:attrName>style.visibility</p:attrName>
                                        </p:attrNameLst>
                                      </p:cBhvr>
                                      <p:to>
                                        <p:strVal val="visible"/>
                                      </p:to>
                                    </p:set>
                                    <p:animEffect transition="in" filter="wipe(left)">
                                      <p:cBhvr>
                                        <p:cTn id="33" dur="500"/>
                                        <p:tgtEl>
                                          <p:spTgt spid="23609"/>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23610"/>
                                        </p:tgtEl>
                                        <p:attrNameLst>
                                          <p:attrName>style.visibility</p:attrName>
                                        </p:attrNameLst>
                                      </p:cBhvr>
                                      <p:to>
                                        <p:strVal val="visible"/>
                                      </p:to>
                                    </p:set>
                                    <p:animEffect transition="in" filter="wipe(left)">
                                      <p:cBhvr>
                                        <p:cTn id="38" dur="500"/>
                                        <p:tgtEl>
                                          <p:spTgt spid="23610"/>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iterate type="wd">
                                    <p:tmPct val="100000"/>
                                  </p:iterate>
                                  <p:childTnLst>
                                    <p:set>
                                      <p:cBhvr>
                                        <p:cTn id="42" dur="1" fill="hold">
                                          <p:stCondLst>
                                            <p:cond delay="0"/>
                                          </p:stCondLst>
                                        </p:cTn>
                                        <p:tgtEl>
                                          <p:spTgt spid="10269"/>
                                        </p:tgtEl>
                                        <p:attrNameLst>
                                          <p:attrName>style.visibility</p:attrName>
                                        </p:attrNameLst>
                                      </p:cBhvr>
                                      <p:to>
                                        <p:strVal val="visible"/>
                                      </p:to>
                                    </p:set>
                                    <p:animEffect transition="in" filter="wipe(left)">
                                      <p:cBhvr>
                                        <p:cTn id="43" dur="300"/>
                                        <p:tgtEl>
                                          <p:spTgt spid="1026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wipe(left)">
                                      <p:cBhvr>
                                        <p:cTn id="48" dur="500"/>
                                        <p:tgtEl>
                                          <p:spTgt spid="2"/>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23611"/>
                                        </p:tgtEl>
                                        <p:attrNameLst>
                                          <p:attrName>style.visibility</p:attrName>
                                        </p:attrNameLst>
                                      </p:cBhvr>
                                      <p:to>
                                        <p:strVal val="visible"/>
                                      </p:to>
                                    </p:set>
                                    <p:animEffect transition="in" filter="wipe(left)">
                                      <p:cBhvr>
                                        <p:cTn id="53" dur="500"/>
                                        <p:tgtEl>
                                          <p:spTgt spid="236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build="p" autoUpdateAnimBg="0"/>
      <p:bldP spid="10244" grpId="0" autoUpdateAnimBg="0"/>
      <p:bldP spid="10269" grpId="0" autoUpdateAnimBg="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5F1408E6-A5A1-426E-8961-6F516F12748C}" type="slidenum">
              <a:rPr kumimoji="0" lang="zh-CN" altLang="en-US" sz="2000" smtClean="0">
                <a:solidFill>
                  <a:srgbClr val="0000FF"/>
                </a:solidFill>
              </a:rPr>
              <a:pPr eaLnBrk="1" hangingPunct="1"/>
              <a:t>14</a:t>
            </a:fld>
            <a:endParaRPr kumimoji="0" lang="en-US" altLang="zh-CN" sz="2000" smtClean="0">
              <a:solidFill>
                <a:srgbClr val="0000FF"/>
              </a:solidFill>
            </a:endParaRPr>
          </a:p>
        </p:txBody>
      </p:sp>
      <p:sp>
        <p:nvSpPr>
          <p:cNvPr id="24580" name="Text Box 4"/>
          <p:cNvSpPr txBox="1">
            <a:spLocks noChangeArrowheads="1"/>
          </p:cNvSpPr>
          <p:nvPr/>
        </p:nvSpPr>
        <p:spPr bwMode="auto">
          <a:xfrm>
            <a:off x="990873" y="252946"/>
            <a:ext cx="4283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latin typeface="宋体" pitchFamily="2" charset="-122"/>
              </a:rPr>
              <a:t>4.3.3 </a:t>
            </a:r>
            <a:r>
              <a:rPr lang="zh-CN" altLang="en-US" b="1" dirty="0">
                <a:latin typeface="宋体" pitchFamily="2" charset="-122"/>
              </a:rPr>
              <a:t>包容要求（</a:t>
            </a:r>
            <a:r>
              <a:rPr lang="en-US" altLang="zh-CN" b="1" dirty="0">
                <a:latin typeface="宋体" pitchFamily="2" charset="-122"/>
              </a:rPr>
              <a:t>ER）</a:t>
            </a:r>
            <a:endParaRPr lang="zh-CN" altLang="en-US" b="1" dirty="0"/>
          </a:p>
        </p:txBody>
      </p:sp>
      <p:sp>
        <p:nvSpPr>
          <p:cNvPr id="24594" name="Text Box 18"/>
          <p:cNvSpPr txBox="1">
            <a:spLocks noChangeArrowheads="1"/>
          </p:cNvSpPr>
          <p:nvPr/>
        </p:nvSpPr>
        <p:spPr bwMode="auto">
          <a:xfrm>
            <a:off x="954695" y="718084"/>
            <a:ext cx="717867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dirty="0"/>
              <a:t>1. </a:t>
            </a:r>
            <a:r>
              <a:rPr lang="zh-CN" altLang="en-US" sz="2000" b="1" dirty="0"/>
              <a:t>包容要求的图样标注 </a:t>
            </a:r>
            <a:r>
              <a:rPr lang="en-US" altLang="zh-CN" sz="2000" b="1" dirty="0" smtClean="0"/>
              <a:t>[</a:t>
            </a:r>
            <a:r>
              <a:rPr lang="zh-CN" altLang="en-US" sz="2000" b="1" dirty="0"/>
              <a:t>如</a:t>
            </a:r>
            <a:r>
              <a:rPr lang="zh-CN" altLang="en-US" sz="2000" b="1" dirty="0" smtClean="0">
                <a:latin typeface="宋体" pitchFamily="2" charset="-122"/>
              </a:rPr>
              <a:t>图</a:t>
            </a:r>
            <a:r>
              <a:rPr lang="zh-CN" altLang="en-US" sz="2000" b="1" dirty="0"/>
              <a:t>4.</a:t>
            </a:r>
            <a:r>
              <a:rPr lang="zh-CN" altLang="en-US" sz="2000" b="1" dirty="0" smtClean="0"/>
              <a:t>3</a:t>
            </a:r>
            <a:r>
              <a:rPr lang="en-US" altLang="zh-CN" sz="2000" b="1" dirty="0" smtClean="0"/>
              <a:t>5</a:t>
            </a:r>
            <a:r>
              <a:rPr lang="zh-CN" altLang="en-US" sz="2000" b="1" dirty="0" smtClean="0"/>
              <a:t> </a:t>
            </a:r>
            <a:r>
              <a:rPr lang="en-US" altLang="zh-CN" sz="2000" b="1" dirty="0"/>
              <a:t>(a)</a:t>
            </a:r>
            <a:r>
              <a:rPr lang="zh-CN" altLang="en-US" sz="2000" b="1" dirty="0"/>
              <a:t>所示  </a:t>
            </a:r>
            <a:r>
              <a:rPr lang="en-US" altLang="zh-CN" sz="2000" b="1" dirty="0"/>
              <a:t>] </a:t>
            </a:r>
          </a:p>
        </p:txBody>
      </p:sp>
      <p:grpSp>
        <p:nvGrpSpPr>
          <p:cNvPr id="24624" name="Group 48"/>
          <p:cNvGrpSpPr>
            <a:grpSpLocks/>
          </p:cNvGrpSpPr>
          <p:nvPr/>
        </p:nvGrpSpPr>
        <p:grpSpPr bwMode="auto">
          <a:xfrm>
            <a:off x="381546" y="3714469"/>
            <a:ext cx="2687638" cy="2198687"/>
            <a:chOff x="192" y="2264"/>
            <a:chExt cx="1693" cy="1385"/>
          </a:xfrm>
        </p:grpSpPr>
        <p:pic>
          <p:nvPicPr>
            <p:cNvPr id="24599" name="Picture 4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2" y="2264"/>
              <a:ext cx="1693" cy="1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600" name="Text Box 42"/>
            <p:cNvSpPr txBox="1">
              <a:spLocks noChangeArrowheads="1"/>
            </p:cNvSpPr>
            <p:nvPr/>
          </p:nvSpPr>
          <p:spPr bwMode="auto">
            <a:xfrm>
              <a:off x="351" y="3328"/>
              <a:ext cx="1417" cy="2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1800" b="1" dirty="0"/>
                <a:t>图</a:t>
              </a:r>
              <a:r>
                <a:rPr lang="en-US" altLang="zh-CN" sz="1800" b="1" dirty="0" smtClean="0"/>
                <a:t>4.35</a:t>
              </a:r>
              <a:r>
                <a:rPr lang="zh-CN" altLang="en-US" sz="1800" b="1" dirty="0" smtClean="0"/>
                <a:t>（</a:t>
              </a:r>
              <a:r>
                <a:rPr lang="en-US" altLang="zh-CN" sz="1800" b="1" dirty="0"/>
                <a:t>a) </a:t>
              </a:r>
              <a:r>
                <a:rPr lang="zh-CN" altLang="en-US" sz="1800" b="1" dirty="0"/>
                <a:t>包容要求</a:t>
              </a:r>
            </a:p>
          </p:txBody>
        </p:sp>
      </p:grpSp>
      <p:grpSp>
        <p:nvGrpSpPr>
          <p:cNvPr id="24621" name="Group 45"/>
          <p:cNvGrpSpPr>
            <a:grpSpLocks/>
          </p:cNvGrpSpPr>
          <p:nvPr/>
        </p:nvGrpSpPr>
        <p:grpSpPr bwMode="auto">
          <a:xfrm>
            <a:off x="410487" y="1104902"/>
            <a:ext cx="7885113" cy="830263"/>
            <a:chOff x="278" y="716"/>
            <a:chExt cx="4967" cy="523"/>
          </a:xfrm>
        </p:grpSpPr>
        <p:sp>
          <p:nvSpPr>
            <p:cNvPr id="24597" name="Text Box 5"/>
            <p:cNvSpPr txBox="1">
              <a:spLocks noChangeArrowheads="1"/>
            </p:cNvSpPr>
            <p:nvPr/>
          </p:nvSpPr>
          <p:spPr bwMode="auto">
            <a:xfrm>
              <a:off x="278" y="716"/>
              <a:ext cx="4967" cy="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000" b="1" dirty="0"/>
                <a:t>        </a:t>
              </a:r>
              <a:r>
                <a:rPr lang="zh-CN" altLang="en-US" sz="2000" b="1" dirty="0" smtClean="0"/>
                <a:t> 包容</a:t>
              </a:r>
              <a:r>
                <a:rPr lang="zh-CN" altLang="en-US" sz="2000" b="1" dirty="0"/>
                <a:t>要求用于单一要素的一</a:t>
              </a:r>
              <a:r>
                <a:rPr lang="zh-CN" altLang="en-US" sz="2000" b="1" dirty="0" smtClean="0"/>
                <a:t>种与尺寸公差相关</a:t>
              </a:r>
              <a:r>
                <a:rPr lang="zh-CN" altLang="en-US" sz="2000" b="1" dirty="0"/>
                <a:t>要求。图样上 应在尺寸极限偏差或尺寸公差带代号后加注符 号        。</a:t>
              </a:r>
            </a:p>
          </p:txBody>
        </p:sp>
        <p:pic>
          <p:nvPicPr>
            <p:cNvPr id="24598" name="Picture 4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98" y="946"/>
              <a:ext cx="269" cy="293"/>
            </a:xfrm>
            <a:prstGeom prst="rect">
              <a:avLst/>
            </a:prstGeom>
            <a:solidFill>
              <a:srgbClr val="FFCCFF"/>
            </a:solidFill>
            <a:ln>
              <a:noFill/>
            </a:ln>
            <a:effectLst/>
            <a:extLst>
              <a:ext uri="{91240B29-F687-4F45-9708-019B960494DF}">
                <a14:hiddenLine xmlns:a14="http://schemas.microsoft.com/office/drawing/2010/main" w="9525">
                  <a:solidFill>
                    <a:srgbClr val="D6009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4622" name="Text Box 46"/>
          <p:cNvSpPr txBox="1">
            <a:spLocks noChangeArrowheads="1"/>
          </p:cNvSpPr>
          <p:nvPr/>
        </p:nvSpPr>
        <p:spPr bwMode="auto">
          <a:xfrm>
            <a:off x="938778" y="1864781"/>
            <a:ext cx="461803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dirty="0">
                <a:latin typeface="宋体" pitchFamily="2" charset="-122"/>
              </a:rPr>
              <a:t>2.</a:t>
            </a:r>
            <a:r>
              <a:rPr lang="zh-CN" altLang="en-US" sz="2000" b="1" dirty="0">
                <a:latin typeface="宋体" pitchFamily="2" charset="-122"/>
              </a:rPr>
              <a:t>包容要求的含义：</a:t>
            </a:r>
          </a:p>
        </p:txBody>
      </p:sp>
      <p:sp>
        <p:nvSpPr>
          <p:cNvPr id="24626" name="Text Box 50"/>
          <p:cNvSpPr txBox="1">
            <a:spLocks noChangeArrowheads="1"/>
          </p:cNvSpPr>
          <p:nvPr/>
        </p:nvSpPr>
        <p:spPr bwMode="auto">
          <a:xfrm>
            <a:off x="348208" y="2227343"/>
            <a:ext cx="8022019"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000" b="1" dirty="0">
                <a:latin typeface="宋体" pitchFamily="2" charset="-122"/>
              </a:rPr>
              <a:t>    包容要求的的实际要素应遵守最大实体边界（</a:t>
            </a:r>
            <a:r>
              <a:rPr lang="en-US" altLang="zh-CN" sz="2000" b="1" dirty="0">
                <a:solidFill>
                  <a:srgbClr val="D60093"/>
                </a:solidFill>
                <a:latin typeface="宋体" pitchFamily="2" charset="-122"/>
              </a:rPr>
              <a:t>MMB</a:t>
            </a:r>
            <a:r>
              <a:rPr lang="zh-CN" altLang="en-US" sz="2000" b="1" dirty="0">
                <a:latin typeface="宋体" pitchFamily="2" charset="-122"/>
              </a:rPr>
              <a:t>），即其作用尺寸应不超出最大实体尺寸（</a:t>
            </a:r>
            <a:r>
              <a:rPr lang="en-US" altLang="zh-CN" sz="2000" b="1" dirty="0">
                <a:solidFill>
                  <a:srgbClr val="D60093"/>
                </a:solidFill>
                <a:latin typeface="宋体" pitchFamily="2" charset="-122"/>
              </a:rPr>
              <a:t>MMS</a:t>
            </a:r>
            <a:r>
              <a:rPr lang="zh-CN" altLang="en-US" sz="2000" b="1" dirty="0">
                <a:latin typeface="宋体" pitchFamily="2" charset="-122"/>
              </a:rPr>
              <a:t>）</a:t>
            </a:r>
            <a:r>
              <a:rPr lang="en-US" altLang="zh-CN" sz="2000" b="1" dirty="0">
                <a:latin typeface="宋体" pitchFamily="2" charset="-122"/>
              </a:rPr>
              <a:t>,</a:t>
            </a:r>
            <a:r>
              <a:rPr lang="zh-CN" altLang="en-US" sz="2000" b="1" dirty="0">
                <a:latin typeface="宋体" pitchFamily="2" charset="-122"/>
              </a:rPr>
              <a:t>其实际尺寸不超出最小实体尺寸（</a:t>
            </a:r>
            <a:r>
              <a:rPr lang="en-US" altLang="zh-CN" sz="2000" b="1" dirty="0">
                <a:solidFill>
                  <a:srgbClr val="D60093"/>
                </a:solidFill>
                <a:latin typeface="宋体" pitchFamily="2" charset="-122"/>
              </a:rPr>
              <a:t>LMS</a:t>
            </a:r>
            <a:r>
              <a:rPr lang="zh-CN" altLang="en-US" sz="2000" b="1" dirty="0">
                <a:latin typeface="宋体" pitchFamily="2" charset="-122"/>
              </a:rPr>
              <a:t>）</a:t>
            </a:r>
            <a:r>
              <a:rPr lang="en-US" altLang="zh-CN" sz="2000" b="1" dirty="0">
                <a:latin typeface="宋体" pitchFamily="2" charset="-122"/>
              </a:rPr>
              <a:t>,</a:t>
            </a:r>
            <a:r>
              <a:rPr lang="zh-CN" altLang="en-US" sz="2000" b="1" dirty="0">
                <a:latin typeface="宋体" pitchFamily="2" charset="-122"/>
              </a:rPr>
              <a:t>如图</a:t>
            </a:r>
            <a:r>
              <a:rPr lang="en-US" altLang="zh-CN" sz="2000" b="1" dirty="0" smtClean="0">
                <a:latin typeface="宋体" pitchFamily="2" charset="-122"/>
              </a:rPr>
              <a:t>4.35</a:t>
            </a:r>
            <a:r>
              <a:rPr lang="zh-CN" altLang="en-US" sz="2000" b="1" dirty="0" smtClean="0">
                <a:latin typeface="宋体" pitchFamily="2" charset="-122"/>
              </a:rPr>
              <a:t>（</a:t>
            </a:r>
            <a:r>
              <a:rPr lang="en-US" altLang="zh-CN" sz="2000" b="1" dirty="0">
                <a:latin typeface="宋体" pitchFamily="2" charset="-122"/>
              </a:rPr>
              <a:t>b</a:t>
            </a:r>
            <a:r>
              <a:rPr lang="zh-CN" altLang="en-US" sz="2000" b="1" dirty="0">
                <a:latin typeface="宋体" pitchFamily="2" charset="-122"/>
              </a:rPr>
              <a:t>）、（</a:t>
            </a:r>
            <a:r>
              <a:rPr lang="en-US" altLang="zh-CN" sz="2000" b="1" dirty="0">
                <a:latin typeface="宋体" pitchFamily="2" charset="-122"/>
              </a:rPr>
              <a:t>c</a:t>
            </a:r>
            <a:r>
              <a:rPr lang="zh-CN" altLang="en-US" sz="2000" b="1" dirty="0">
                <a:latin typeface="宋体" pitchFamily="2" charset="-122"/>
              </a:rPr>
              <a:t>）所示。</a:t>
            </a:r>
            <a:endParaRPr lang="en-US" altLang="zh-CN" sz="2000" b="1" dirty="0">
              <a:latin typeface="宋体" pitchFamily="2" charset="-122"/>
            </a:endParaRPr>
          </a:p>
        </p:txBody>
      </p:sp>
      <p:pic>
        <p:nvPicPr>
          <p:cNvPr id="573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2251" y="3621278"/>
            <a:ext cx="3095625" cy="2181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734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78536" y="3646679"/>
            <a:ext cx="2647950" cy="209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4580">
                                            <p:txEl>
                                              <p:pRg st="0" end="0"/>
                                            </p:txEl>
                                          </p:spTgt>
                                        </p:tgtEl>
                                        <p:attrNameLst>
                                          <p:attrName>style.visibility</p:attrName>
                                        </p:attrNameLst>
                                      </p:cBhvr>
                                      <p:to>
                                        <p:strVal val="visible"/>
                                      </p:to>
                                    </p:set>
                                    <p:animEffect transition="in" filter="wipe(left)">
                                      <p:cBhvr>
                                        <p:cTn id="7" dur="300"/>
                                        <p:tgtEl>
                                          <p:spTgt spid="2458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4594"/>
                                        </p:tgtEl>
                                        <p:attrNameLst>
                                          <p:attrName>style.visibility</p:attrName>
                                        </p:attrNameLst>
                                      </p:cBhvr>
                                      <p:to>
                                        <p:strVal val="visible"/>
                                      </p:to>
                                    </p:set>
                                    <p:animEffect transition="in" filter="wipe(left)">
                                      <p:cBhvr>
                                        <p:cTn id="12" dur="300"/>
                                        <p:tgtEl>
                                          <p:spTgt spid="2459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12" fill="hold" nodeType="clickEffect">
                                  <p:stCondLst>
                                    <p:cond delay="0"/>
                                  </p:stCondLst>
                                  <p:childTnLst>
                                    <p:set>
                                      <p:cBhvr>
                                        <p:cTn id="16" dur="1" fill="hold">
                                          <p:stCondLst>
                                            <p:cond delay="0"/>
                                          </p:stCondLst>
                                        </p:cTn>
                                        <p:tgtEl>
                                          <p:spTgt spid="24624"/>
                                        </p:tgtEl>
                                        <p:attrNameLst>
                                          <p:attrName>style.visibility</p:attrName>
                                        </p:attrNameLst>
                                      </p:cBhvr>
                                      <p:to>
                                        <p:strVal val="visible"/>
                                      </p:to>
                                    </p:set>
                                    <p:anim calcmode="lin" valueType="num">
                                      <p:cBhvr additive="base">
                                        <p:cTn id="17" dur="500" fill="hold"/>
                                        <p:tgtEl>
                                          <p:spTgt spid="24624"/>
                                        </p:tgtEl>
                                        <p:attrNameLst>
                                          <p:attrName>ppt_x</p:attrName>
                                        </p:attrNameLst>
                                      </p:cBhvr>
                                      <p:tavLst>
                                        <p:tav tm="0">
                                          <p:val>
                                            <p:strVal val="0-#ppt_w/2"/>
                                          </p:val>
                                        </p:tav>
                                        <p:tav tm="100000">
                                          <p:val>
                                            <p:strVal val="#ppt_x"/>
                                          </p:val>
                                        </p:tav>
                                      </p:tavLst>
                                    </p:anim>
                                    <p:anim calcmode="lin" valueType="num">
                                      <p:cBhvr additive="base">
                                        <p:cTn id="18" dur="500" fill="hold"/>
                                        <p:tgtEl>
                                          <p:spTgt spid="24624"/>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24621"/>
                                        </p:tgtEl>
                                        <p:attrNameLst>
                                          <p:attrName>style.visibility</p:attrName>
                                        </p:attrNameLst>
                                      </p:cBhvr>
                                      <p:to>
                                        <p:strVal val="visible"/>
                                      </p:to>
                                    </p:set>
                                    <p:animEffect transition="in" filter="wipe(left)">
                                      <p:cBhvr>
                                        <p:cTn id="23" dur="2000"/>
                                        <p:tgtEl>
                                          <p:spTgt spid="24621"/>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24622"/>
                                        </p:tgtEl>
                                        <p:attrNameLst>
                                          <p:attrName>style.visibility</p:attrName>
                                        </p:attrNameLst>
                                      </p:cBhvr>
                                      <p:to>
                                        <p:strVal val="visible"/>
                                      </p:to>
                                    </p:set>
                                    <p:animEffect transition="in" filter="wipe(left)">
                                      <p:cBhvr>
                                        <p:cTn id="28" dur="300"/>
                                        <p:tgtEl>
                                          <p:spTgt spid="2462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24626"/>
                                        </p:tgtEl>
                                        <p:attrNameLst>
                                          <p:attrName>style.visibility</p:attrName>
                                        </p:attrNameLst>
                                      </p:cBhvr>
                                      <p:to>
                                        <p:strVal val="visible"/>
                                      </p:to>
                                    </p:set>
                                    <p:animEffect transition="in" filter="wipe(left)">
                                      <p:cBhvr>
                                        <p:cTn id="33" dur="300"/>
                                        <p:tgtEl>
                                          <p:spTgt spid="24626"/>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57346"/>
                                        </p:tgtEl>
                                        <p:attrNameLst>
                                          <p:attrName>style.visibility</p:attrName>
                                        </p:attrNameLst>
                                      </p:cBhvr>
                                      <p:to>
                                        <p:strVal val="visible"/>
                                      </p:to>
                                    </p:set>
                                    <p:anim calcmode="lin" valueType="num">
                                      <p:cBhvr additive="base">
                                        <p:cTn id="38" dur="500" fill="hold"/>
                                        <p:tgtEl>
                                          <p:spTgt spid="57346"/>
                                        </p:tgtEl>
                                        <p:attrNameLst>
                                          <p:attrName>ppt_x</p:attrName>
                                        </p:attrNameLst>
                                      </p:cBhvr>
                                      <p:tavLst>
                                        <p:tav tm="0">
                                          <p:val>
                                            <p:strVal val="#ppt_x"/>
                                          </p:val>
                                        </p:tav>
                                        <p:tav tm="100000">
                                          <p:val>
                                            <p:strVal val="#ppt_x"/>
                                          </p:val>
                                        </p:tav>
                                      </p:tavLst>
                                    </p:anim>
                                    <p:anim calcmode="lin" valueType="num">
                                      <p:cBhvr additive="base">
                                        <p:cTn id="39" dur="500" fill="hold"/>
                                        <p:tgtEl>
                                          <p:spTgt spid="57346"/>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2" fill="hold" nodeType="clickEffect">
                                  <p:stCondLst>
                                    <p:cond delay="0"/>
                                  </p:stCondLst>
                                  <p:childTnLst>
                                    <p:set>
                                      <p:cBhvr>
                                        <p:cTn id="43" dur="1" fill="hold">
                                          <p:stCondLst>
                                            <p:cond delay="0"/>
                                          </p:stCondLst>
                                        </p:cTn>
                                        <p:tgtEl>
                                          <p:spTgt spid="57347"/>
                                        </p:tgtEl>
                                        <p:attrNameLst>
                                          <p:attrName>style.visibility</p:attrName>
                                        </p:attrNameLst>
                                      </p:cBhvr>
                                      <p:to>
                                        <p:strVal val="visible"/>
                                      </p:to>
                                    </p:set>
                                    <p:anim calcmode="lin" valueType="num">
                                      <p:cBhvr additive="base">
                                        <p:cTn id="44" dur="500" fill="hold"/>
                                        <p:tgtEl>
                                          <p:spTgt spid="57347"/>
                                        </p:tgtEl>
                                        <p:attrNameLst>
                                          <p:attrName>ppt_x</p:attrName>
                                        </p:attrNameLst>
                                      </p:cBhvr>
                                      <p:tavLst>
                                        <p:tav tm="0">
                                          <p:val>
                                            <p:strVal val="1+#ppt_w/2"/>
                                          </p:val>
                                        </p:tav>
                                        <p:tav tm="100000">
                                          <p:val>
                                            <p:strVal val="#ppt_x"/>
                                          </p:val>
                                        </p:tav>
                                      </p:tavLst>
                                    </p:anim>
                                    <p:anim calcmode="lin" valueType="num">
                                      <p:cBhvr additive="base">
                                        <p:cTn id="45" dur="500" fill="hold"/>
                                        <p:tgtEl>
                                          <p:spTgt spid="573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build="p" autoUpdateAnimBg="0"/>
      <p:bldP spid="24594" grpId="0" autoUpdateAnimBg="0"/>
      <p:bldP spid="24622" grpId="0" autoUpdateAnimBg="0"/>
      <p:bldP spid="24626"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灯片编号占位符 4"/>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7B699395-DBAE-4A94-9B7E-53194C5B5B13}" type="slidenum">
              <a:rPr kumimoji="0" lang="zh-CN" altLang="en-US" sz="2000" smtClean="0">
                <a:solidFill>
                  <a:srgbClr val="0000FF"/>
                </a:solidFill>
              </a:rPr>
              <a:pPr eaLnBrk="1" hangingPunct="1"/>
              <a:t>15</a:t>
            </a:fld>
            <a:endParaRPr kumimoji="0" lang="en-US" altLang="zh-CN" sz="2000" smtClean="0">
              <a:solidFill>
                <a:srgbClr val="0000FF"/>
              </a:solidFill>
            </a:endParaRPr>
          </a:p>
        </p:txBody>
      </p:sp>
      <p:sp>
        <p:nvSpPr>
          <p:cNvPr id="96260" name="Text Box 4"/>
          <p:cNvSpPr txBox="1">
            <a:spLocks noChangeArrowheads="1"/>
          </p:cNvSpPr>
          <p:nvPr/>
        </p:nvSpPr>
        <p:spPr bwMode="auto">
          <a:xfrm>
            <a:off x="881778" y="229494"/>
            <a:ext cx="461803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dirty="0">
                <a:latin typeface="宋体" pitchFamily="2" charset="-122"/>
              </a:rPr>
              <a:t>3.</a:t>
            </a:r>
            <a:r>
              <a:rPr lang="zh-CN" altLang="en-US" sz="2000" b="1" dirty="0">
                <a:latin typeface="宋体" pitchFamily="2" charset="-122"/>
              </a:rPr>
              <a:t>包容要求的动态公差带图</a:t>
            </a:r>
          </a:p>
        </p:txBody>
      </p:sp>
      <p:grpSp>
        <p:nvGrpSpPr>
          <p:cNvPr id="96261" name="Group 5"/>
          <p:cNvGrpSpPr>
            <a:grpSpLocks/>
          </p:cNvGrpSpPr>
          <p:nvPr/>
        </p:nvGrpSpPr>
        <p:grpSpPr bwMode="auto">
          <a:xfrm>
            <a:off x="1390247" y="2901651"/>
            <a:ext cx="2687638" cy="2198688"/>
            <a:chOff x="192" y="2285"/>
            <a:chExt cx="1693" cy="1385"/>
          </a:xfrm>
        </p:grpSpPr>
        <p:pic>
          <p:nvPicPr>
            <p:cNvPr id="25618"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2" y="2285"/>
              <a:ext cx="1693" cy="1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619" name="Text Box 7"/>
            <p:cNvSpPr txBox="1">
              <a:spLocks noChangeArrowheads="1"/>
            </p:cNvSpPr>
            <p:nvPr/>
          </p:nvSpPr>
          <p:spPr bwMode="auto">
            <a:xfrm>
              <a:off x="351" y="3370"/>
              <a:ext cx="1417" cy="2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1800" b="1" dirty="0"/>
                <a:t>图</a:t>
              </a:r>
              <a:r>
                <a:rPr lang="en-US" altLang="zh-CN" sz="1800" b="1" dirty="0" smtClean="0"/>
                <a:t>4.35</a:t>
              </a:r>
              <a:r>
                <a:rPr lang="zh-CN" altLang="en-US" sz="1800" b="1" dirty="0" smtClean="0"/>
                <a:t>（</a:t>
              </a:r>
              <a:r>
                <a:rPr lang="en-US" altLang="zh-CN" sz="1800" b="1" dirty="0"/>
                <a:t>a) </a:t>
              </a:r>
              <a:r>
                <a:rPr lang="zh-CN" altLang="en-US" sz="1800" b="1" dirty="0"/>
                <a:t>包容要求</a:t>
              </a:r>
            </a:p>
          </p:txBody>
        </p:sp>
      </p:grpSp>
      <p:sp>
        <p:nvSpPr>
          <p:cNvPr id="96267" name="Text Box 11"/>
          <p:cNvSpPr txBox="1">
            <a:spLocks noChangeArrowheads="1"/>
          </p:cNvSpPr>
          <p:nvPr/>
        </p:nvSpPr>
        <p:spPr bwMode="auto">
          <a:xfrm>
            <a:off x="231233" y="625138"/>
            <a:ext cx="820155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000" b="1" dirty="0">
                <a:latin typeface="宋体" pitchFamily="2" charset="-122"/>
              </a:rPr>
              <a:t>    </a:t>
            </a:r>
            <a:r>
              <a:rPr lang="zh-CN" altLang="en-US" sz="2000" b="1" dirty="0" smtClean="0">
                <a:latin typeface="宋体" pitchFamily="2" charset="-122"/>
              </a:rPr>
              <a:t> 图</a:t>
            </a:r>
            <a:r>
              <a:rPr lang="en-US" altLang="zh-CN" sz="2000" b="1" dirty="0" smtClean="0">
                <a:latin typeface="宋体" pitchFamily="2" charset="-122"/>
              </a:rPr>
              <a:t>4.35</a:t>
            </a:r>
            <a:r>
              <a:rPr lang="zh-CN" altLang="en-US" sz="2000" b="1" dirty="0" smtClean="0">
                <a:latin typeface="宋体" pitchFamily="2" charset="-122"/>
              </a:rPr>
              <a:t>（</a:t>
            </a:r>
            <a:r>
              <a:rPr lang="en-US" altLang="zh-CN" sz="2000" b="1" dirty="0">
                <a:latin typeface="宋体" pitchFamily="2" charset="-122"/>
              </a:rPr>
              <a:t>d</a:t>
            </a:r>
            <a:r>
              <a:rPr lang="zh-CN" altLang="en-US" sz="2000" b="1" dirty="0">
                <a:latin typeface="宋体" pitchFamily="2" charset="-122"/>
              </a:rPr>
              <a:t>）所示为表达图</a:t>
            </a:r>
            <a:r>
              <a:rPr lang="en-US" altLang="zh-CN" sz="2000" b="1" dirty="0" smtClean="0">
                <a:latin typeface="宋体" pitchFamily="2" charset="-122"/>
              </a:rPr>
              <a:t>4.35</a:t>
            </a:r>
            <a:r>
              <a:rPr lang="zh-CN" altLang="en-US" sz="2000" b="1" dirty="0" smtClean="0">
                <a:latin typeface="宋体" pitchFamily="2" charset="-122"/>
              </a:rPr>
              <a:t>（</a:t>
            </a:r>
            <a:r>
              <a:rPr lang="en-US" altLang="zh-CN" sz="2000" b="1" dirty="0">
                <a:latin typeface="宋体" pitchFamily="2" charset="-122"/>
              </a:rPr>
              <a:t>a</a:t>
            </a:r>
            <a:r>
              <a:rPr lang="zh-CN" altLang="en-US" sz="2000" b="1" dirty="0">
                <a:latin typeface="宋体" pitchFamily="2" charset="-122"/>
              </a:rPr>
              <a:t>）所示包容要求的动态公差带图，它表示圆柱轴线直线度误差允许值</a:t>
            </a:r>
            <a:r>
              <a:rPr lang="en-US" altLang="zh-CN" sz="2000" b="1" i="1" dirty="0">
                <a:latin typeface="宋体" pitchFamily="2" charset="-122"/>
              </a:rPr>
              <a:t>t</a:t>
            </a:r>
            <a:r>
              <a:rPr lang="zh-CN" altLang="en-US" sz="2000" b="1" dirty="0">
                <a:latin typeface="宋体" pitchFamily="2" charset="-122"/>
              </a:rPr>
              <a:t>随圆柱实际尺寸</a:t>
            </a:r>
            <a:r>
              <a:rPr lang="en-US" altLang="zh-CN" sz="2000" b="1" i="1" dirty="0">
                <a:latin typeface="宋体" pitchFamily="2" charset="-122"/>
              </a:rPr>
              <a:t>d</a:t>
            </a:r>
            <a:r>
              <a:rPr lang="en-US" altLang="zh-CN" sz="2000" b="1" baseline="-25000" dirty="0">
                <a:latin typeface="宋体" pitchFamily="2" charset="-122"/>
              </a:rPr>
              <a:t>a</a:t>
            </a:r>
            <a:r>
              <a:rPr lang="zh-CN" altLang="en-US" sz="2000" b="1" dirty="0">
                <a:latin typeface="宋体" pitchFamily="2" charset="-122"/>
              </a:rPr>
              <a:t>变化的规律。</a:t>
            </a:r>
            <a:endParaRPr lang="zh-CN" altLang="en-US" sz="2000" b="1" baseline="-25000" dirty="0">
              <a:latin typeface="宋体" pitchFamily="2" charset="-122"/>
            </a:endParaRPr>
          </a:p>
        </p:txBody>
      </p:sp>
      <p:grpSp>
        <p:nvGrpSpPr>
          <p:cNvPr id="96290" name="Group 34"/>
          <p:cNvGrpSpPr>
            <a:grpSpLocks/>
          </p:cNvGrpSpPr>
          <p:nvPr/>
        </p:nvGrpSpPr>
        <p:grpSpPr bwMode="auto">
          <a:xfrm>
            <a:off x="4384145" y="2481219"/>
            <a:ext cx="3875087" cy="2941637"/>
            <a:chOff x="165" y="626"/>
            <a:chExt cx="2441" cy="1853"/>
          </a:xfrm>
        </p:grpSpPr>
        <p:pic>
          <p:nvPicPr>
            <p:cNvPr id="25614" name="Picture 2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2" y="626"/>
              <a:ext cx="2424" cy="1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615" name="Text Box 31"/>
            <p:cNvSpPr txBox="1">
              <a:spLocks noChangeArrowheads="1"/>
            </p:cNvSpPr>
            <p:nvPr/>
          </p:nvSpPr>
          <p:spPr bwMode="auto">
            <a:xfrm>
              <a:off x="578" y="2248"/>
              <a:ext cx="1838" cy="2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1800" b="1" dirty="0"/>
                <a:t>图</a:t>
              </a:r>
              <a:r>
                <a:rPr lang="en-US" altLang="zh-CN" sz="1800" b="1" dirty="0" smtClean="0"/>
                <a:t>4.35</a:t>
              </a:r>
              <a:r>
                <a:rPr lang="zh-CN" altLang="en-US" sz="1800" b="1" dirty="0" smtClean="0"/>
                <a:t>（</a:t>
              </a:r>
              <a:r>
                <a:rPr lang="en-US" altLang="zh-CN" sz="1800" b="1" dirty="0"/>
                <a:t>d)</a:t>
              </a:r>
              <a:r>
                <a:rPr lang="zh-CN" altLang="en-US" sz="1800" b="1" dirty="0"/>
                <a:t>动态公差带图</a:t>
              </a:r>
            </a:p>
          </p:txBody>
        </p:sp>
        <p:sp>
          <p:nvSpPr>
            <p:cNvPr id="25616" name="Text Box 32"/>
            <p:cNvSpPr txBox="1">
              <a:spLocks noChangeArrowheads="1"/>
            </p:cNvSpPr>
            <p:nvPr/>
          </p:nvSpPr>
          <p:spPr bwMode="auto">
            <a:xfrm>
              <a:off x="306" y="1898"/>
              <a:ext cx="23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a:t>0</a:t>
              </a:r>
            </a:p>
          </p:txBody>
        </p:sp>
        <p:sp>
          <p:nvSpPr>
            <p:cNvPr id="25617" name="Text Box 33"/>
            <p:cNvSpPr txBox="1">
              <a:spLocks noChangeArrowheads="1"/>
            </p:cNvSpPr>
            <p:nvPr/>
          </p:nvSpPr>
          <p:spPr bwMode="auto">
            <a:xfrm>
              <a:off x="165" y="1434"/>
              <a:ext cx="46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a:t>0.02</a:t>
              </a:r>
            </a:p>
          </p:txBody>
        </p:sp>
      </p:grpSp>
      <p:sp>
        <p:nvSpPr>
          <p:cNvPr id="96291" name="AutoShape 35"/>
          <p:cNvSpPr>
            <a:spLocks noChangeArrowheads="1"/>
          </p:cNvSpPr>
          <p:nvPr/>
        </p:nvSpPr>
        <p:spPr bwMode="auto">
          <a:xfrm>
            <a:off x="6828896" y="2384381"/>
            <a:ext cx="1128712" cy="911225"/>
          </a:xfrm>
          <a:prstGeom prst="wedgeEllipseCallout">
            <a:avLst>
              <a:gd name="adj1" fmla="val -195902"/>
              <a:gd name="adj2" fmla="val 31668"/>
            </a:avLst>
          </a:prstGeom>
          <a:noFill/>
          <a:ln w="5715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sz="2000" b="1"/>
              <a:t>尺寸公差</a:t>
            </a:r>
          </a:p>
        </p:txBody>
      </p:sp>
      <p:graphicFrame>
        <p:nvGraphicFramePr>
          <p:cNvPr id="96292" name="Object 36"/>
          <p:cNvGraphicFramePr>
            <a:graphicFrameLocks noGrp="1" noChangeAspect="1"/>
          </p:cNvGraphicFramePr>
          <p:nvPr>
            <p:ph/>
            <p:extLst>
              <p:ext uri="{D42A27DB-BD31-4B8C-83A1-F6EECF244321}">
                <p14:modId xmlns:p14="http://schemas.microsoft.com/office/powerpoint/2010/main" val="2172133208"/>
              </p:ext>
            </p:extLst>
          </p:nvPr>
        </p:nvGraphicFramePr>
        <p:xfrm>
          <a:off x="788997" y="1469491"/>
          <a:ext cx="3517497" cy="436665"/>
        </p:xfrm>
        <a:graphic>
          <a:graphicData uri="http://schemas.openxmlformats.org/presentationml/2006/ole">
            <mc:AlternateContent xmlns:mc="http://schemas.openxmlformats.org/markup-compatibility/2006">
              <mc:Choice xmlns:v="urn:schemas-microsoft-com:vml" Requires="v">
                <p:oleObj spid="_x0000_s26010" name="公式" r:id="rId5" imgW="1841500" imgH="228600" progId="Equation.3">
                  <p:embed/>
                </p:oleObj>
              </mc:Choice>
              <mc:Fallback>
                <p:oleObj name="公式" r:id="rId5" imgW="1841500" imgH="228600" progId="Equation.3">
                  <p:embed/>
                  <p:pic>
                    <p:nvPicPr>
                      <p:cNvPr id="0" name="Object 3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8997" y="1469491"/>
                        <a:ext cx="3517497" cy="436665"/>
                      </a:xfrm>
                      <a:prstGeom prst="rect">
                        <a:avLst/>
                      </a:prstGeom>
                      <a:noFill/>
                      <a:ln>
                        <a:noFill/>
                      </a:ln>
                      <a:effectLst/>
                      <a:extLst/>
                    </p:spPr>
                  </p:pic>
                </p:oleObj>
              </mc:Fallback>
            </mc:AlternateContent>
          </a:graphicData>
        </a:graphic>
      </p:graphicFrame>
      <p:graphicFrame>
        <p:nvGraphicFramePr>
          <p:cNvPr id="96294" name="Object 38"/>
          <p:cNvGraphicFramePr>
            <a:graphicFrameLocks noChangeAspect="1"/>
          </p:cNvGraphicFramePr>
          <p:nvPr>
            <p:extLst>
              <p:ext uri="{D42A27DB-BD31-4B8C-83A1-F6EECF244321}">
                <p14:modId xmlns:p14="http://schemas.microsoft.com/office/powerpoint/2010/main" val="654952350"/>
              </p:ext>
            </p:extLst>
          </p:nvPr>
        </p:nvGraphicFramePr>
        <p:xfrm>
          <a:off x="4525949" y="1513942"/>
          <a:ext cx="3301298" cy="385460"/>
        </p:xfrm>
        <a:graphic>
          <a:graphicData uri="http://schemas.openxmlformats.org/presentationml/2006/ole">
            <mc:AlternateContent xmlns:mc="http://schemas.openxmlformats.org/markup-compatibility/2006">
              <mc:Choice xmlns:v="urn:schemas-microsoft-com:vml" Requires="v">
                <p:oleObj spid="_x0000_s26011" name="公式" r:id="rId7" imgW="1955800" imgH="228600" progId="Equation.3">
                  <p:embed/>
                </p:oleObj>
              </mc:Choice>
              <mc:Fallback>
                <p:oleObj name="公式" r:id="rId7" imgW="1955800" imgH="228600" progId="Equation.3">
                  <p:embed/>
                  <p:pic>
                    <p:nvPicPr>
                      <p:cNvPr id="0" name="Object 3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25949" y="1513942"/>
                        <a:ext cx="3301298" cy="385460"/>
                      </a:xfrm>
                      <a:prstGeom prst="rect">
                        <a:avLst/>
                      </a:prstGeom>
                      <a:noFill/>
                      <a:ln>
                        <a:noFill/>
                      </a:ln>
                      <a:effectLst/>
                      <a:extLst/>
                    </p:spPr>
                  </p:pic>
                </p:oleObj>
              </mc:Fallback>
            </mc:AlternateContent>
          </a:graphicData>
        </a:graphic>
      </p:graphicFrame>
      <p:graphicFrame>
        <p:nvGraphicFramePr>
          <p:cNvPr id="96295" name="Object 39"/>
          <p:cNvGraphicFramePr>
            <a:graphicFrameLocks noChangeAspect="1"/>
          </p:cNvGraphicFramePr>
          <p:nvPr>
            <p:extLst>
              <p:ext uri="{D42A27DB-BD31-4B8C-83A1-F6EECF244321}">
                <p14:modId xmlns:p14="http://schemas.microsoft.com/office/powerpoint/2010/main" val="120105978"/>
              </p:ext>
            </p:extLst>
          </p:nvPr>
        </p:nvGraphicFramePr>
        <p:xfrm>
          <a:off x="840317" y="2010292"/>
          <a:ext cx="4903788" cy="454025"/>
        </p:xfrm>
        <a:graphic>
          <a:graphicData uri="http://schemas.openxmlformats.org/presentationml/2006/ole">
            <mc:AlternateContent xmlns:mc="http://schemas.openxmlformats.org/markup-compatibility/2006">
              <mc:Choice xmlns:v="urn:schemas-microsoft-com:vml" Requires="v">
                <p:oleObj spid="_x0000_s26012" name="公式" r:id="rId9" imgW="2603500" imgH="241300" progId="Equation.3">
                  <p:embed/>
                </p:oleObj>
              </mc:Choice>
              <mc:Fallback>
                <p:oleObj name="公式" r:id="rId9" imgW="2603500" imgH="241300" progId="Equation.3">
                  <p:embed/>
                  <p:pic>
                    <p:nvPicPr>
                      <p:cNvPr id="0" name="Object 3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40317" y="2010292"/>
                        <a:ext cx="4903788" cy="454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6296" name="Line 40"/>
          <p:cNvSpPr>
            <a:spLocks noChangeShapeType="1"/>
          </p:cNvSpPr>
          <p:nvPr/>
        </p:nvSpPr>
        <p:spPr bwMode="auto">
          <a:xfrm flipV="1">
            <a:off x="6974945" y="5041856"/>
            <a:ext cx="965200" cy="26988"/>
          </a:xfrm>
          <a:prstGeom prst="line">
            <a:avLst/>
          </a:prstGeom>
          <a:noFill/>
          <a:ln w="57150">
            <a:solidFill>
              <a:srgbClr val="D6009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6298" name="Line 42"/>
          <p:cNvSpPr>
            <a:spLocks noChangeShapeType="1"/>
          </p:cNvSpPr>
          <p:nvPr/>
        </p:nvSpPr>
        <p:spPr bwMode="auto">
          <a:xfrm>
            <a:off x="6719357" y="4063956"/>
            <a:ext cx="0" cy="738188"/>
          </a:xfrm>
          <a:prstGeom prst="line">
            <a:avLst/>
          </a:prstGeom>
          <a:noFill/>
          <a:ln w="38100">
            <a:solidFill>
              <a:srgbClr val="D60093"/>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6299" name="Line 43"/>
          <p:cNvSpPr>
            <a:spLocks noChangeShapeType="1"/>
          </p:cNvSpPr>
          <p:nvPr/>
        </p:nvSpPr>
        <p:spPr bwMode="auto">
          <a:xfrm>
            <a:off x="4890557" y="4062369"/>
            <a:ext cx="1812925" cy="0"/>
          </a:xfrm>
          <a:prstGeom prst="line">
            <a:avLst/>
          </a:prstGeom>
          <a:noFill/>
          <a:ln w="38100">
            <a:solidFill>
              <a:srgbClr val="D60093"/>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 name="矩形 1"/>
          <p:cNvSpPr/>
          <p:nvPr/>
        </p:nvSpPr>
        <p:spPr>
          <a:xfrm>
            <a:off x="575708" y="5489821"/>
            <a:ext cx="7916359" cy="1015663"/>
          </a:xfrm>
          <a:prstGeom prst="rect">
            <a:avLst/>
          </a:prstGeom>
        </p:spPr>
        <p:txBody>
          <a:bodyPr wrap="square">
            <a:spAutoFit/>
          </a:bodyPr>
          <a:lstStyle/>
          <a:p>
            <a:r>
              <a:rPr lang="zh-CN" altLang="en-US" sz="2000" b="1" dirty="0" smtClean="0"/>
              <a:t>         包容</a:t>
            </a:r>
            <a:r>
              <a:rPr lang="zh-CN" altLang="en-US" sz="2000" b="1" dirty="0"/>
              <a:t>要求常常用于有配合性质要求的场合</a:t>
            </a:r>
            <a:r>
              <a:rPr lang="en-US" altLang="zh-CN" sz="2000" b="1" dirty="0"/>
              <a:t>,</a:t>
            </a:r>
            <a:r>
              <a:rPr lang="zh-CN" altLang="en-US" sz="2000" b="1" dirty="0"/>
              <a:t>若配合的轴、孔均采用包容要求</a:t>
            </a:r>
            <a:r>
              <a:rPr lang="en-US" altLang="zh-CN" sz="2000" b="1" dirty="0"/>
              <a:t>,</a:t>
            </a:r>
            <a:r>
              <a:rPr lang="zh-CN" altLang="en-US" sz="2000" b="1" dirty="0"/>
              <a:t>则</a:t>
            </a:r>
            <a:r>
              <a:rPr lang="zh-CN" altLang="en-US" sz="2000" b="1" dirty="0" smtClean="0"/>
              <a:t>不会因为</a:t>
            </a:r>
            <a:r>
              <a:rPr lang="zh-CN" altLang="en-US" sz="2000" b="1" dirty="0"/>
              <a:t>轴、孔的形状误差影响配合性质</a:t>
            </a:r>
            <a:r>
              <a:rPr lang="en-US" altLang="zh-CN" sz="2000" b="1" dirty="0"/>
              <a:t>,</a:t>
            </a:r>
            <a:r>
              <a:rPr lang="zh-CN" altLang="en-US" sz="2000" b="1" dirty="0"/>
              <a:t>即能保证所需要的最小间隙或最大过盈。</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6260"/>
                                        </p:tgtEl>
                                        <p:attrNameLst>
                                          <p:attrName>style.visibility</p:attrName>
                                        </p:attrNameLst>
                                      </p:cBhvr>
                                      <p:to>
                                        <p:strVal val="visible"/>
                                      </p:to>
                                    </p:set>
                                    <p:animEffect transition="in" filter="wipe(left)">
                                      <p:cBhvr>
                                        <p:cTn id="7" dur="300"/>
                                        <p:tgtEl>
                                          <p:spTgt spid="9626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12" fill="hold" nodeType="clickEffect">
                                  <p:stCondLst>
                                    <p:cond delay="0"/>
                                  </p:stCondLst>
                                  <p:childTnLst>
                                    <p:set>
                                      <p:cBhvr>
                                        <p:cTn id="11" dur="1" fill="hold">
                                          <p:stCondLst>
                                            <p:cond delay="0"/>
                                          </p:stCondLst>
                                        </p:cTn>
                                        <p:tgtEl>
                                          <p:spTgt spid="96261"/>
                                        </p:tgtEl>
                                        <p:attrNameLst>
                                          <p:attrName>style.visibility</p:attrName>
                                        </p:attrNameLst>
                                      </p:cBhvr>
                                      <p:to>
                                        <p:strVal val="visible"/>
                                      </p:to>
                                    </p:set>
                                    <p:anim calcmode="lin" valueType="num">
                                      <p:cBhvr additive="base">
                                        <p:cTn id="12" dur="500" fill="hold"/>
                                        <p:tgtEl>
                                          <p:spTgt spid="96261"/>
                                        </p:tgtEl>
                                        <p:attrNameLst>
                                          <p:attrName>ppt_x</p:attrName>
                                        </p:attrNameLst>
                                      </p:cBhvr>
                                      <p:tavLst>
                                        <p:tav tm="0">
                                          <p:val>
                                            <p:strVal val="0-#ppt_w/2"/>
                                          </p:val>
                                        </p:tav>
                                        <p:tav tm="100000">
                                          <p:val>
                                            <p:strVal val="#ppt_x"/>
                                          </p:val>
                                        </p:tav>
                                      </p:tavLst>
                                    </p:anim>
                                    <p:anim calcmode="lin" valueType="num">
                                      <p:cBhvr additive="base">
                                        <p:cTn id="13" dur="500" fill="hold"/>
                                        <p:tgtEl>
                                          <p:spTgt spid="96261"/>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6" fill="hold" nodeType="clickEffect">
                                  <p:stCondLst>
                                    <p:cond delay="0"/>
                                  </p:stCondLst>
                                  <p:childTnLst>
                                    <p:set>
                                      <p:cBhvr>
                                        <p:cTn id="17" dur="1" fill="hold">
                                          <p:stCondLst>
                                            <p:cond delay="0"/>
                                          </p:stCondLst>
                                        </p:cTn>
                                        <p:tgtEl>
                                          <p:spTgt spid="96290"/>
                                        </p:tgtEl>
                                        <p:attrNameLst>
                                          <p:attrName>style.visibility</p:attrName>
                                        </p:attrNameLst>
                                      </p:cBhvr>
                                      <p:to>
                                        <p:strVal val="visible"/>
                                      </p:to>
                                    </p:set>
                                    <p:anim calcmode="lin" valueType="num">
                                      <p:cBhvr additive="base">
                                        <p:cTn id="18" dur="2000" fill="hold"/>
                                        <p:tgtEl>
                                          <p:spTgt spid="96290"/>
                                        </p:tgtEl>
                                        <p:attrNameLst>
                                          <p:attrName>ppt_x</p:attrName>
                                        </p:attrNameLst>
                                      </p:cBhvr>
                                      <p:tavLst>
                                        <p:tav tm="0">
                                          <p:val>
                                            <p:strVal val="1+#ppt_w/2"/>
                                          </p:val>
                                        </p:tav>
                                        <p:tav tm="100000">
                                          <p:val>
                                            <p:strVal val="#ppt_x"/>
                                          </p:val>
                                        </p:tav>
                                      </p:tavLst>
                                    </p:anim>
                                    <p:anim calcmode="lin" valueType="num">
                                      <p:cBhvr additive="base">
                                        <p:cTn id="19" dur="2000" fill="hold"/>
                                        <p:tgtEl>
                                          <p:spTgt spid="96290"/>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8" fill="hold" grpId="0" nodeType="clickEffect">
                                  <p:stCondLst>
                                    <p:cond delay="0"/>
                                  </p:stCondLst>
                                  <p:iterate type="wd">
                                    <p:tmPct val="100000"/>
                                  </p:iterate>
                                  <p:childTnLst>
                                    <p:set>
                                      <p:cBhvr>
                                        <p:cTn id="23" dur="1" fill="hold">
                                          <p:stCondLst>
                                            <p:cond delay="0"/>
                                          </p:stCondLst>
                                        </p:cTn>
                                        <p:tgtEl>
                                          <p:spTgt spid="96267"/>
                                        </p:tgtEl>
                                        <p:attrNameLst>
                                          <p:attrName>style.visibility</p:attrName>
                                        </p:attrNameLst>
                                      </p:cBhvr>
                                      <p:to>
                                        <p:strVal val="visible"/>
                                      </p:to>
                                    </p:set>
                                    <p:animEffect transition="in" filter="wipe(left)">
                                      <p:cBhvr>
                                        <p:cTn id="24" dur="300"/>
                                        <p:tgtEl>
                                          <p:spTgt spid="96267"/>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8" fill="hold" nodeType="clickEffect">
                                  <p:stCondLst>
                                    <p:cond delay="0"/>
                                  </p:stCondLst>
                                  <p:childTnLst>
                                    <p:set>
                                      <p:cBhvr>
                                        <p:cTn id="28" dur="1" fill="hold">
                                          <p:stCondLst>
                                            <p:cond delay="0"/>
                                          </p:stCondLst>
                                        </p:cTn>
                                        <p:tgtEl>
                                          <p:spTgt spid="96292"/>
                                        </p:tgtEl>
                                        <p:attrNameLst>
                                          <p:attrName>style.visibility</p:attrName>
                                        </p:attrNameLst>
                                      </p:cBhvr>
                                      <p:to>
                                        <p:strVal val="visible"/>
                                      </p:to>
                                    </p:set>
                                    <p:animEffect transition="in" filter="wipe(left)">
                                      <p:cBhvr>
                                        <p:cTn id="29" dur="2000"/>
                                        <p:tgtEl>
                                          <p:spTgt spid="96292"/>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96296"/>
                                        </p:tgtEl>
                                        <p:attrNameLst>
                                          <p:attrName>style.visibility</p:attrName>
                                        </p:attrNameLst>
                                      </p:cBhvr>
                                      <p:to>
                                        <p:strVal val="visible"/>
                                      </p:to>
                                    </p:set>
                                    <p:animEffect transition="in" filter="wipe(left)">
                                      <p:cBhvr>
                                        <p:cTn id="34" dur="3000"/>
                                        <p:tgtEl>
                                          <p:spTgt spid="96296"/>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nodeType="clickEffect">
                                  <p:stCondLst>
                                    <p:cond delay="0"/>
                                  </p:stCondLst>
                                  <p:childTnLst>
                                    <p:set>
                                      <p:cBhvr>
                                        <p:cTn id="38" dur="1" fill="hold">
                                          <p:stCondLst>
                                            <p:cond delay="0"/>
                                          </p:stCondLst>
                                        </p:cTn>
                                        <p:tgtEl>
                                          <p:spTgt spid="96294"/>
                                        </p:tgtEl>
                                        <p:attrNameLst>
                                          <p:attrName>style.visibility</p:attrName>
                                        </p:attrNameLst>
                                      </p:cBhvr>
                                      <p:to>
                                        <p:strVal val="visible"/>
                                      </p:to>
                                    </p:set>
                                    <p:animEffect transition="in" filter="wipe(left)">
                                      <p:cBhvr>
                                        <p:cTn id="39" dur="2000"/>
                                        <p:tgtEl>
                                          <p:spTgt spid="96294"/>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96298"/>
                                        </p:tgtEl>
                                        <p:attrNameLst>
                                          <p:attrName>style.visibility</p:attrName>
                                        </p:attrNameLst>
                                      </p:cBhvr>
                                      <p:to>
                                        <p:strVal val="visible"/>
                                      </p:to>
                                    </p:set>
                                    <p:animEffect transition="in" filter="wipe(down)">
                                      <p:cBhvr>
                                        <p:cTn id="44" dur="2000"/>
                                        <p:tgtEl>
                                          <p:spTgt spid="96298"/>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2" fill="hold" grpId="0" nodeType="clickEffect">
                                  <p:stCondLst>
                                    <p:cond delay="0"/>
                                  </p:stCondLst>
                                  <p:childTnLst>
                                    <p:set>
                                      <p:cBhvr>
                                        <p:cTn id="48" dur="1" fill="hold">
                                          <p:stCondLst>
                                            <p:cond delay="0"/>
                                          </p:stCondLst>
                                        </p:cTn>
                                        <p:tgtEl>
                                          <p:spTgt spid="96299"/>
                                        </p:tgtEl>
                                        <p:attrNameLst>
                                          <p:attrName>style.visibility</p:attrName>
                                        </p:attrNameLst>
                                      </p:cBhvr>
                                      <p:to>
                                        <p:strVal val="visible"/>
                                      </p:to>
                                    </p:set>
                                    <p:animEffect transition="in" filter="wipe(right)">
                                      <p:cBhvr>
                                        <p:cTn id="49" dur="2000"/>
                                        <p:tgtEl>
                                          <p:spTgt spid="96299"/>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22" presetClass="entr" presetSubtype="8" fill="hold" nodeType="clickEffect">
                                  <p:stCondLst>
                                    <p:cond delay="0"/>
                                  </p:stCondLst>
                                  <p:childTnLst>
                                    <p:set>
                                      <p:cBhvr>
                                        <p:cTn id="53" dur="1" fill="hold">
                                          <p:stCondLst>
                                            <p:cond delay="0"/>
                                          </p:stCondLst>
                                        </p:cTn>
                                        <p:tgtEl>
                                          <p:spTgt spid="96295"/>
                                        </p:tgtEl>
                                        <p:attrNameLst>
                                          <p:attrName>style.visibility</p:attrName>
                                        </p:attrNameLst>
                                      </p:cBhvr>
                                      <p:to>
                                        <p:strVal val="visible"/>
                                      </p:to>
                                    </p:set>
                                    <p:animEffect transition="in" filter="wipe(left)">
                                      <p:cBhvr>
                                        <p:cTn id="54" dur="1000"/>
                                        <p:tgtEl>
                                          <p:spTgt spid="96295"/>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17" presetClass="entr" presetSubtype="2" fill="hold" grpId="0" nodeType="clickEffect">
                                  <p:stCondLst>
                                    <p:cond delay="0"/>
                                  </p:stCondLst>
                                  <p:childTnLst>
                                    <p:set>
                                      <p:cBhvr>
                                        <p:cTn id="58" dur="1" fill="hold">
                                          <p:stCondLst>
                                            <p:cond delay="0"/>
                                          </p:stCondLst>
                                        </p:cTn>
                                        <p:tgtEl>
                                          <p:spTgt spid="96291"/>
                                        </p:tgtEl>
                                        <p:attrNameLst>
                                          <p:attrName>style.visibility</p:attrName>
                                        </p:attrNameLst>
                                      </p:cBhvr>
                                      <p:to>
                                        <p:strVal val="visible"/>
                                      </p:to>
                                    </p:set>
                                    <p:anim calcmode="lin" valueType="num">
                                      <p:cBhvr>
                                        <p:cTn id="59" dur="500" fill="hold"/>
                                        <p:tgtEl>
                                          <p:spTgt spid="96291"/>
                                        </p:tgtEl>
                                        <p:attrNameLst>
                                          <p:attrName>ppt_x</p:attrName>
                                        </p:attrNameLst>
                                      </p:cBhvr>
                                      <p:tavLst>
                                        <p:tav tm="0">
                                          <p:val>
                                            <p:strVal val="#ppt_x+#ppt_w/2"/>
                                          </p:val>
                                        </p:tav>
                                        <p:tav tm="100000">
                                          <p:val>
                                            <p:strVal val="#ppt_x"/>
                                          </p:val>
                                        </p:tav>
                                      </p:tavLst>
                                    </p:anim>
                                    <p:anim calcmode="lin" valueType="num">
                                      <p:cBhvr>
                                        <p:cTn id="60" dur="500" fill="hold"/>
                                        <p:tgtEl>
                                          <p:spTgt spid="96291"/>
                                        </p:tgtEl>
                                        <p:attrNameLst>
                                          <p:attrName>ppt_y</p:attrName>
                                        </p:attrNameLst>
                                      </p:cBhvr>
                                      <p:tavLst>
                                        <p:tav tm="0">
                                          <p:val>
                                            <p:strVal val="#ppt_y"/>
                                          </p:val>
                                        </p:tav>
                                        <p:tav tm="100000">
                                          <p:val>
                                            <p:strVal val="#ppt_y"/>
                                          </p:val>
                                        </p:tav>
                                      </p:tavLst>
                                    </p:anim>
                                    <p:anim calcmode="lin" valueType="num">
                                      <p:cBhvr>
                                        <p:cTn id="61" dur="500" fill="hold"/>
                                        <p:tgtEl>
                                          <p:spTgt spid="96291"/>
                                        </p:tgtEl>
                                        <p:attrNameLst>
                                          <p:attrName>ppt_w</p:attrName>
                                        </p:attrNameLst>
                                      </p:cBhvr>
                                      <p:tavLst>
                                        <p:tav tm="0">
                                          <p:val>
                                            <p:fltVal val="0"/>
                                          </p:val>
                                        </p:tav>
                                        <p:tav tm="100000">
                                          <p:val>
                                            <p:strVal val="#ppt_w"/>
                                          </p:val>
                                        </p:tav>
                                      </p:tavLst>
                                    </p:anim>
                                    <p:anim calcmode="lin" valueType="num">
                                      <p:cBhvr>
                                        <p:cTn id="62" dur="500" fill="hold"/>
                                        <p:tgtEl>
                                          <p:spTgt spid="9629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60" grpId="0" autoUpdateAnimBg="0"/>
      <p:bldP spid="96267" grpId="0" autoUpdateAnimBg="0"/>
      <p:bldP spid="96291" grpId="0" animBg="1" autoUpdateAnimBg="0"/>
      <p:bldP spid="96296" grpId="0" animBg="1"/>
      <p:bldP spid="96298" grpId="0" animBg="1"/>
      <p:bldP spid="9629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F73EC025-07D9-4A70-9504-7D2D1B0B75FB}" type="slidenum">
              <a:rPr kumimoji="0" lang="zh-CN" altLang="en-US" sz="2000" smtClean="0">
                <a:solidFill>
                  <a:srgbClr val="0000FF"/>
                </a:solidFill>
              </a:rPr>
              <a:pPr eaLnBrk="1" hangingPunct="1"/>
              <a:t>16</a:t>
            </a:fld>
            <a:endParaRPr kumimoji="0" lang="en-US" altLang="zh-CN" sz="2000" smtClean="0">
              <a:solidFill>
                <a:srgbClr val="0000FF"/>
              </a:solidFill>
            </a:endParaRPr>
          </a:p>
        </p:txBody>
      </p:sp>
      <p:sp>
        <p:nvSpPr>
          <p:cNvPr id="63503" name="Text Box 15"/>
          <p:cNvSpPr txBox="1">
            <a:spLocks noChangeArrowheads="1"/>
          </p:cNvSpPr>
          <p:nvPr/>
        </p:nvSpPr>
        <p:spPr bwMode="auto">
          <a:xfrm>
            <a:off x="824871" y="389475"/>
            <a:ext cx="788511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dirty="0"/>
              <a:t>4. </a:t>
            </a:r>
            <a:r>
              <a:rPr lang="zh-CN" altLang="en-US" sz="2000" b="1" dirty="0"/>
              <a:t>对轴、孔有包容要求时，其合格条件由以下公式给出</a:t>
            </a:r>
          </a:p>
        </p:txBody>
      </p:sp>
      <p:graphicFrame>
        <p:nvGraphicFramePr>
          <p:cNvPr id="63504" name="Object 16"/>
          <p:cNvGraphicFramePr>
            <a:graphicFrameLocks noChangeAspect="1"/>
          </p:cNvGraphicFramePr>
          <p:nvPr>
            <p:extLst>
              <p:ext uri="{D42A27DB-BD31-4B8C-83A1-F6EECF244321}">
                <p14:modId xmlns:p14="http://schemas.microsoft.com/office/powerpoint/2010/main" val="427487096"/>
              </p:ext>
            </p:extLst>
          </p:nvPr>
        </p:nvGraphicFramePr>
        <p:xfrm>
          <a:off x="1071577" y="846138"/>
          <a:ext cx="5981170" cy="1057637"/>
        </p:xfrm>
        <a:graphic>
          <a:graphicData uri="http://schemas.openxmlformats.org/presentationml/2006/ole">
            <mc:AlternateContent xmlns:mc="http://schemas.openxmlformats.org/markup-compatibility/2006">
              <mc:Choice xmlns:v="urn:schemas-microsoft-com:vml" Requires="v">
                <p:oleObj spid="_x0000_s27148" name="公式" r:id="rId3" imgW="2730500" imgH="482600" progId="Equation.3">
                  <p:embed/>
                </p:oleObj>
              </mc:Choice>
              <mc:Fallback>
                <p:oleObj name="公式" r:id="rId3" imgW="2730500" imgH="482600" progId="Equation.3">
                  <p:embed/>
                  <p:pic>
                    <p:nvPicPr>
                      <p:cNvPr id="0" name="Object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1577" y="846138"/>
                        <a:ext cx="5981170" cy="1057637"/>
                      </a:xfrm>
                      <a:prstGeom prst="rect">
                        <a:avLst/>
                      </a:prstGeom>
                      <a:noFill/>
                      <a:ln>
                        <a:noFill/>
                      </a:ln>
                      <a:effectLst/>
                      <a:extLst/>
                    </p:spPr>
                  </p:pic>
                </p:oleObj>
              </mc:Fallback>
            </mc:AlternateContent>
          </a:graphicData>
        </a:graphic>
      </p:graphicFrame>
      <p:graphicFrame>
        <p:nvGraphicFramePr>
          <p:cNvPr id="63505" name="Object 17"/>
          <p:cNvGraphicFramePr>
            <a:graphicFrameLocks noChangeAspect="1"/>
          </p:cNvGraphicFramePr>
          <p:nvPr>
            <p:extLst>
              <p:ext uri="{D42A27DB-BD31-4B8C-83A1-F6EECF244321}">
                <p14:modId xmlns:p14="http://schemas.microsoft.com/office/powerpoint/2010/main" val="94619025"/>
              </p:ext>
            </p:extLst>
          </p:nvPr>
        </p:nvGraphicFramePr>
        <p:xfrm>
          <a:off x="1063087" y="2055282"/>
          <a:ext cx="6394807" cy="1043516"/>
        </p:xfrm>
        <a:graphic>
          <a:graphicData uri="http://schemas.openxmlformats.org/presentationml/2006/ole">
            <mc:AlternateContent xmlns:mc="http://schemas.openxmlformats.org/markup-compatibility/2006">
              <mc:Choice xmlns:v="urn:schemas-microsoft-com:vml" Requires="v">
                <p:oleObj spid="_x0000_s27149" name="公式" r:id="rId5" imgW="2959100" imgH="482600" progId="Equation.3">
                  <p:embed/>
                </p:oleObj>
              </mc:Choice>
              <mc:Fallback>
                <p:oleObj name="公式" r:id="rId5" imgW="2959100" imgH="482600" progId="Equation.3">
                  <p:embed/>
                  <p:pic>
                    <p:nvPicPr>
                      <p:cNvPr id="0" name="Object 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63087" y="2055282"/>
                        <a:ext cx="6394807" cy="1043516"/>
                      </a:xfrm>
                      <a:prstGeom prst="rect">
                        <a:avLst/>
                      </a:prstGeom>
                      <a:solidFill>
                        <a:srgbClr val="FFCCFF"/>
                      </a:solidFill>
                      <a:ln>
                        <a:noFill/>
                      </a:ln>
                      <a:effectLst/>
                      <a:extLst/>
                    </p:spPr>
                  </p:pic>
                </p:oleObj>
              </mc:Fallback>
            </mc:AlternateContent>
          </a:graphicData>
        </a:graphic>
      </p:graphicFrame>
      <p:graphicFrame>
        <p:nvGraphicFramePr>
          <p:cNvPr id="63506" name="Object 18"/>
          <p:cNvGraphicFramePr>
            <a:graphicFrameLocks noChangeAspect="1"/>
          </p:cNvGraphicFramePr>
          <p:nvPr>
            <p:extLst>
              <p:ext uri="{D42A27DB-BD31-4B8C-83A1-F6EECF244321}">
                <p14:modId xmlns:p14="http://schemas.microsoft.com/office/powerpoint/2010/main" val="1607030919"/>
              </p:ext>
            </p:extLst>
          </p:nvPr>
        </p:nvGraphicFramePr>
        <p:xfrm>
          <a:off x="1046698" y="3294059"/>
          <a:ext cx="6454775" cy="1115585"/>
        </p:xfrm>
        <a:graphic>
          <a:graphicData uri="http://schemas.openxmlformats.org/presentationml/2006/ole">
            <mc:AlternateContent xmlns:mc="http://schemas.openxmlformats.org/markup-compatibility/2006">
              <mc:Choice xmlns:v="urn:schemas-microsoft-com:vml" Requires="v">
                <p:oleObj spid="_x0000_s27150" name="公式" r:id="rId7" imgW="2794000" imgH="482600" progId="Equation.3">
                  <p:embed/>
                </p:oleObj>
              </mc:Choice>
              <mc:Fallback>
                <p:oleObj name="公式" r:id="rId7" imgW="2794000" imgH="482600" progId="Equation.3">
                  <p:embed/>
                  <p:pic>
                    <p:nvPicPr>
                      <p:cNvPr id="0" name="Object 1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46698" y="3294059"/>
                        <a:ext cx="6454775" cy="1115585"/>
                      </a:xfrm>
                      <a:prstGeom prst="rect">
                        <a:avLst/>
                      </a:prstGeom>
                      <a:noFill/>
                      <a:ln>
                        <a:noFill/>
                      </a:ln>
                      <a:effectLst/>
                      <a:extLst/>
                    </p:spPr>
                  </p:pic>
                </p:oleObj>
              </mc:Fallback>
            </mc:AlternateContent>
          </a:graphicData>
        </a:graphic>
      </p:graphicFrame>
      <p:graphicFrame>
        <p:nvGraphicFramePr>
          <p:cNvPr id="63507" name="Object 19"/>
          <p:cNvGraphicFramePr>
            <a:graphicFrameLocks noChangeAspect="1"/>
          </p:cNvGraphicFramePr>
          <p:nvPr>
            <p:extLst>
              <p:ext uri="{D42A27DB-BD31-4B8C-83A1-F6EECF244321}">
                <p14:modId xmlns:p14="http://schemas.microsoft.com/office/powerpoint/2010/main" val="828388735"/>
              </p:ext>
            </p:extLst>
          </p:nvPr>
        </p:nvGraphicFramePr>
        <p:xfrm>
          <a:off x="1003831" y="4665133"/>
          <a:ext cx="6666970" cy="1069711"/>
        </p:xfrm>
        <a:graphic>
          <a:graphicData uri="http://schemas.openxmlformats.org/presentationml/2006/ole">
            <mc:AlternateContent xmlns:mc="http://schemas.openxmlformats.org/markup-compatibility/2006">
              <mc:Choice xmlns:v="urn:schemas-microsoft-com:vml" Requires="v">
                <p:oleObj spid="_x0000_s27151" name="公式" r:id="rId9" imgW="3009900" imgH="482600" progId="Equation.3">
                  <p:embed/>
                </p:oleObj>
              </mc:Choice>
              <mc:Fallback>
                <p:oleObj name="公式" r:id="rId9" imgW="3009900" imgH="482600" progId="Equation.3">
                  <p:embed/>
                  <p:pic>
                    <p:nvPicPr>
                      <p:cNvPr id="0" name="Object 1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03831" y="4665133"/>
                        <a:ext cx="6666970" cy="1069711"/>
                      </a:xfrm>
                      <a:prstGeom prst="rect">
                        <a:avLst/>
                      </a:prstGeom>
                      <a:solidFill>
                        <a:srgbClr val="FFCCFF"/>
                      </a:solidFill>
                      <a:ln>
                        <a:noFill/>
                      </a:ln>
                      <a:effectLs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3503"/>
                                        </p:tgtEl>
                                        <p:attrNameLst>
                                          <p:attrName>style.visibility</p:attrName>
                                        </p:attrNameLst>
                                      </p:cBhvr>
                                      <p:to>
                                        <p:strVal val="visible"/>
                                      </p:to>
                                    </p:set>
                                    <p:animEffect transition="in" filter="wipe(left)">
                                      <p:cBhvr>
                                        <p:cTn id="7" dur="2000"/>
                                        <p:tgtEl>
                                          <p:spTgt spid="6350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63504"/>
                                        </p:tgtEl>
                                        <p:attrNameLst>
                                          <p:attrName>style.visibility</p:attrName>
                                        </p:attrNameLst>
                                      </p:cBhvr>
                                      <p:to>
                                        <p:strVal val="visible"/>
                                      </p:to>
                                    </p:set>
                                    <p:animEffect transition="in" filter="wipe(left)">
                                      <p:cBhvr>
                                        <p:cTn id="12" dur="2000"/>
                                        <p:tgtEl>
                                          <p:spTgt spid="6350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63505"/>
                                        </p:tgtEl>
                                        <p:attrNameLst>
                                          <p:attrName>style.visibility</p:attrName>
                                        </p:attrNameLst>
                                      </p:cBhvr>
                                      <p:to>
                                        <p:strVal val="visible"/>
                                      </p:to>
                                    </p:set>
                                    <p:animEffect transition="in" filter="wipe(left)">
                                      <p:cBhvr>
                                        <p:cTn id="17" dur="2000"/>
                                        <p:tgtEl>
                                          <p:spTgt spid="6350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63506"/>
                                        </p:tgtEl>
                                        <p:attrNameLst>
                                          <p:attrName>style.visibility</p:attrName>
                                        </p:attrNameLst>
                                      </p:cBhvr>
                                      <p:to>
                                        <p:strVal val="visible"/>
                                      </p:to>
                                    </p:set>
                                    <p:animEffect transition="in" filter="wipe(left)">
                                      <p:cBhvr>
                                        <p:cTn id="22" dur="2000"/>
                                        <p:tgtEl>
                                          <p:spTgt spid="6350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63507"/>
                                        </p:tgtEl>
                                        <p:attrNameLst>
                                          <p:attrName>style.visibility</p:attrName>
                                        </p:attrNameLst>
                                      </p:cBhvr>
                                      <p:to>
                                        <p:strVal val="visible"/>
                                      </p:to>
                                    </p:set>
                                    <p:animEffect transition="in" filter="wipe(left)">
                                      <p:cBhvr>
                                        <p:cTn id="27" dur="2000"/>
                                        <p:tgtEl>
                                          <p:spTgt spid="63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50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780F150A-2E42-46CC-9672-352082255E6B}" type="slidenum">
              <a:rPr kumimoji="0" lang="zh-CN" altLang="en-US" sz="2000" smtClean="0">
                <a:solidFill>
                  <a:srgbClr val="0000FF"/>
                </a:solidFill>
              </a:rPr>
              <a:pPr eaLnBrk="1" hangingPunct="1"/>
              <a:t>17</a:t>
            </a:fld>
            <a:endParaRPr kumimoji="0" lang="en-US" altLang="zh-CN" sz="2000" smtClean="0">
              <a:solidFill>
                <a:srgbClr val="0000FF"/>
              </a:solidFill>
            </a:endParaRPr>
          </a:p>
        </p:txBody>
      </p:sp>
      <p:sp>
        <p:nvSpPr>
          <p:cNvPr id="12300" name="Text Box 12"/>
          <p:cNvSpPr txBox="1">
            <a:spLocks noChangeArrowheads="1"/>
          </p:cNvSpPr>
          <p:nvPr/>
        </p:nvSpPr>
        <p:spPr bwMode="auto">
          <a:xfrm>
            <a:off x="839882" y="1077597"/>
            <a:ext cx="394176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dirty="0"/>
              <a:t>其合格条件为</a:t>
            </a:r>
          </a:p>
        </p:txBody>
      </p:sp>
      <p:sp>
        <p:nvSpPr>
          <p:cNvPr id="12302" name="Text Box 14"/>
          <p:cNvSpPr txBox="1">
            <a:spLocks noChangeArrowheads="1"/>
          </p:cNvSpPr>
          <p:nvPr/>
        </p:nvSpPr>
        <p:spPr bwMode="auto">
          <a:xfrm>
            <a:off x="714469" y="536259"/>
            <a:ext cx="418623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dirty="0"/>
              <a:t>例如图</a:t>
            </a:r>
            <a:r>
              <a:rPr lang="en-US" altLang="zh-CN" sz="2000" b="1" dirty="0" smtClean="0"/>
              <a:t>4.35(a</a:t>
            </a:r>
            <a:r>
              <a:rPr lang="en-US" altLang="zh-CN" sz="2000" b="1" dirty="0"/>
              <a:t>)</a:t>
            </a:r>
            <a:r>
              <a:rPr lang="zh-CN" altLang="en-US" sz="2000" b="1" dirty="0"/>
              <a:t>所示。</a:t>
            </a:r>
          </a:p>
        </p:txBody>
      </p:sp>
      <p:graphicFrame>
        <p:nvGraphicFramePr>
          <p:cNvPr id="12303" name="Object 15"/>
          <p:cNvGraphicFramePr>
            <a:graphicFrameLocks noChangeAspect="1"/>
          </p:cNvGraphicFramePr>
          <p:nvPr>
            <p:extLst>
              <p:ext uri="{D42A27DB-BD31-4B8C-83A1-F6EECF244321}">
                <p14:modId xmlns:p14="http://schemas.microsoft.com/office/powerpoint/2010/main" val="2351535744"/>
              </p:ext>
            </p:extLst>
          </p:nvPr>
        </p:nvGraphicFramePr>
        <p:xfrm>
          <a:off x="1142191" y="1539263"/>
          <a:ext cx="2058209" cy="1397804"/>
        </p:xfrm>
        <a:graphic>
          <a:graphicData uri="http://schemas.openxmlformats.org/presentationml/2006/ole">
            <mc:AlternateContent xmlns:mc="http://schemas.openxmlformats.org/markup-compatibility/2006">
              <mc:Choice xmlns:v="urn:schemas-microsoft-com:vml" Requires="v">
                <p:oleObj spid="_x0000_s27842" name="公式" r:id="rId3" imgW="990360" imgH="672840" progId="Equation.3">
                  <p:embed/>
                </p:oleObj>
              </mc:Choice>
              <mc:Fallback>
                <p:oleObj name="公式" r:id="rId3" imgW="990360" imgH="672840" progId="Equation.3">
                  <p:embed/>
                  <p:pic>
                    <p:nvPicPr>
                      <p:cNvPr id="0" name="Object 15"/>
                      <p:cNvPicPr>
                        <a:picLocks noChangeAspect="1" noChangeArrowheads="1"/>
                      </p:cNvPicPr>
                      <p:nvPr/>
                    </p:nvPicPr>
                    <p:blipFill>
                      <a:blip r:embed="rId4"/>
                      <a:srcRect/>
                      <a:stretch>
                        <a:fillRect/>
                      </a:stretch>
                    </p:blipFill>
                    <p:spPr bwMode="auto">
                      <a:xfrm>
                        <a:off x="1142191" y="1539263"/>
                        <a:ext cx="2058209" cy="1397804"/>
                      </a:xfrm>
                      <a:prstGeom prst="rect">
                        <a:avLst/>
                      </a:prstGeom>
                      <a:noFill/>
                      <a:ln>
                        <a:noFill/>
                      </a:ln>
                      <a:effectLst/>
                      <a:extLst/>
                    </p:spPr>
                  </p:pic>
                </p:oleObj>
              </mc:Fallback>
            </mc:AlternateContent>
          </a:graphicData>
        </a:graphic>
      </p:graphicFrame>
      <p:sp>
        <p:nvSpPr>
          <p:cNvPr id="12308" name="Text Box 20"/>
          <p:cNvSpPr txBox="1">
            <a:spLocks noChangeArrowheads="1"/>
          </p:cNvSpPr>
          <p:nvPr/>
        </p:nvSpPr>
        <p:spPr bwMode="auto">
          <a:xfrm>
            <a:off x="829213" y="4299465"/>
            <a:ext cx="701939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dirty="0">
                <a:solidFill>
                  <a:srgbClr val="FF3300"/>
                </a:solidFill>
              </a:rPr>
              <a:t>应用</a:t>
            </a:r>
            <a:r>
              <a:rPr lang="zh-CN" altLang="en-US" sz="2000" b="1" dirty="0"/>
              <a:t>：包容要求应用于有配合性质要求的要素。       </a:t>
            </a:r>
          </a:p>
        </p:txBody>
      </p:sp>
      <p:sp>
        <p:nvSpPr>
          <p:cNvPr id="12309" name="Text Box 21"/>
          <p:cNvSpPr txBox="1">
            <a:spLocks noChangeArrowheads="1"/>
          </p:cNvSpPr>
          <p:nvPr/>
        </p:nvSpPr>
        <p:spPr bwMode="auto">
          <a:xfrm>
            <a:off x="827625" y="4974152"/>
            <a:ext cx="667385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dirty="0">
                <a:solidFill>
                  <a:srgbClr val="FF3300"/>
                </a:solidFill>
              </a:rPr>
              <a:t>检测</a:t>
            </a:r>
            <a:r>
              <a:rPr lang="zh-CN" altLang="en-US" sz="2000" b="1" dirty="0"/>
              <a:t>：包容要求一般用光滑极限极限量规检验。</a:t>
            </a:r>
          </a:p>
        </p:txBody>
      </p:sp>
      <p:grpSp>
        <p:nvGrpSpPr>
          <p:cNvPr id="12337" name="Group 49"/>
          <p:cNvGrpSpPr>
            <a:grpSpLocks/>
          </p:cNvGrpSpPr>
          <p:nvPr/>
        </p:nvGrpSpPr>
        <p:grpSpPr bwMode="auto">
          <a:xfrm>
            <a:off x="4516438" y="496888"/>
            <a:ext cx="4098925" cy="3352800"/>
            <a:chOff x="2685" y="313"/>
            <a:chExt cx="2582" cy="2112"/>
          </a:xfrm>
        </p:grpSpPr>
        <p:pic>
          <p:nvPicPr>
            <p:cNvPr id="27658" name="Picture 4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85" y="313"/>
              <a:ext cx="2582" cy="2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659" name="Text Box 48"/>
            <p:cNvSpPr txBox="1">
              <a:spLocks noChangeArrowheads="1"/>
            </p:cNvSpPr>
            <p:nvPr/>
          </p:nvSpPr>
          <p:spPr bwMode="auto">
            <a:xfrm>
              <a:off x="3209" y="2064"/>
              <a:ext cx="1892" cy="28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图</a:t>
              </a:r>
              <a:r>
                <a:rPr lang="en-US" altLang="zh-CN" b="1" dirty="0" smtClean="0"/>
                <a:t>4.35</a:t>
              </a:r>
              <a:r>
                <a:rPr lang="zh-CN" altLang="en-US" b="1" dirty="0" smtClean="0"/>
                <a:t>（</a:t>
              </a:r>
              <a:r>
                <a:rPr lang="en-US" altLang="zh-CN" b="1" dirty="0"/>
                <a:t>a) </a:t>
              </a:r>
              <a:r>
                <a:rPr lang="zh-CN" altLang="en-US" b="1" dirty="0"/>
                <a:t>包容要求</a:t>
              </a:r>
            </a:p>
          </p:txBody>
        </p:sp>
      </p:grpSp>
      <p:pic>
        <p:nvPicPr>
          <p:cNvPr id="27753" name="Picture 10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32487" y="3132142"/>
            <a:ext cx="3089180" cy="922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2302"/>
                                        </p:tgtEl>
                                        <p:attrNameLst>
                                          <p:attrName>style.visibility</p:attrName>
                                        </p:attrNameLst>
                                      </p:cBhvr>
                                      <p:to>
                                        <p:strVal val="visible"/>
                                      </p:to>
                                    </p:set>
                                    <p:animEffect transition="in" filter="wipe(left)">
                                      <p:cBhvr>
                                        <p:cTn id="7" dur="300"/>
                                        <p:tgtEl>
                                          <p:spTgt spid="1230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12337"/>
                                        </p:tgtEl>
                                        <p:attrNameLst>
                                          <p:attrName>style.visibility</p:attrName>
                                        </p:attrNameLst>
                                      </p:cBhvr>
                                      <p:to>
                                        <p:strVal val="visible"/>
                                      </p:to>
                                    </p:set>
                                    <p:anim calcmode="lin" valueType="num">
                                      <p:cBhvr additive="base">
                                        <p:cTn id="12" dur="2000" fill="hold"/>
                                        <p:tgtEl>
                                          <p:spTgt spid="12337"/>
                                        </p:tgtEl>
                                        <p:attrNameLst>
                                          <p:attrName>ppt_x</p:attrName>
                                        </p:attrNameLst>
                                      </p:cBhvr>
                                      <p:tavLst>
                                        <p:tav tm="0">
                                          <p:val>
                                            <p:strVal val="1+#ppt_w/2"/>
                                          </p:val>
                                        </p:tav>
                                        <p:tav tm="100000">
                                          <p:val>
                                            <p:strVal val="#ppt_x"/>
                                          </p:val>
                                        </p:tav>
                                      </p:tavLst>
                                    </p:anim>
                                    <p:anim calcmode="lin" valueType="num">
                                      <p:cBhvr additive="base">
                                        <p:cTn id="13" dur="2000" fill="hold"/>
                                        <p:tgtEl>
                                          <p:spTgt spid="12337"/>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12300"/>
                                        </p:tgtEl>
                                        <p:attrNameLst>
                                          <p:attrName>style.visibility</p:attrName>
                                        </p:attrNameLst>
                                      </p:cBhvr>
                                      <p:to>
                                        <p:strVal val="visible"/>
                                      </p:to>
                                    </p:set>
                                    <p:animEffect transition="in" filter="wipe(left)">
                                      <p:cBhvr>
                                        <p:cTn id="18" dur="300"/>
                                        <p:tgtEl>
                                          <p:spTgt spid="12300"/>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12303"/>
                                        </p:tgtEl>
                                        <p:attrNameLst>
                                          <p:attrName>style.visibility</p:attrName>
                                        </p:attrNameLst>
                                      </p:cBhvr>
                                      <p:to>
                                        <p:strVal val="visible"/>
                                      </p:to>
                                    </p:set>
                                    <p:animEffect transition="in" filter="wipe(left)">
                                      <p:cBhvr>
                                        <p:cTn id="23" dur="500"/>
                                        <p:tgtEl>
                                          <p:spTgt spid="12303"/>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27753"/>
                                        </p:tgtEl>
                                        <p:attrNameLst>
                                          <p:attrName>style.visibility</p:attrName>
                                        </p:attrNameLst>
                                      </p:cBhvr>
                                      <p:to>
                                        <p:strVal val="visible"/>
                                      </p:to>
                                    </p:set>
                                    <p:animEffect transition="in" filter="wipe(left)">
                                      <p:cBhvr>
                                        <p:cTn id="28" dur="500"/>
                                        <p:tgtEl>
                                          <p:spTgt spid="2775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12308"/>
                                        </p:tgtEl>
                                        <p:attrNameLst>
                                          <p:attrName>style.visibility</p:attrName>
                                        </p:attrNameLst>
                                      </p:cBhvr>
                                      <p:to>
                                        <p:strVal val="visible"/>
                                      </p:to>
                                    </p:set>
                                    <p:animEffect transition="in" filter="wipe(left)">
                                      <p:cBhvr>
                                        <p:cTn id="33" dur="300"/>
                                        <p:tgtEl>
                                          <p:spTgt spid="1230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12309"/>
                                        </p:tgtEl>
                                        <p:attrNameLst>
                                          <p:attrName>style.visibility</p:attrName>
                                        </p:attrNameLst>
                                      </p:cBhvr>
                                      <p:to>
                                        <p:strVal val="visible"/>
                                      </p:to>
                                    </p:set>
                                    <p:animEffect transition="in" filter="wipe(left)">
                                      <p:cBhvr>
                                        <p:cTn id="38" dur="300"/>
                                        <p:tgtEl>
                                          <p:spTgt spid="123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0" grpId="0" autoUpdateAnimBg="0"/>
      <p:bldP spid="12302" grpId="0" autoUpdateAnimBg="0"/>
      <p:bldP spid="12308" grpId="0" autoUpdateAnimBg="0"/>
      <p:bldP spid="12309"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灯片编号占位符 4"/>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DBE5AD28-A29D-4DD2-AE09-05BC22E5D91D}" type="slidenum">
              <a:rPr kumimoji="0" lang="zh-CN" altLang="en-US" sz="2000" smtClean="0">
                <a:solidFill>
                  <a:srgbClr val="0000FF"/>
                </a:solidFill>
              </a:rPr>
              <a:pPr eaLnBrk="1" hangingPunct="1"/>
              <a:t>18</a:t>
            </a:fld>
            <a:endParaRPr kumimoji="0" lang="en-US" altLang="zh-CN" sz="2000" smtClean="0">
              <a:solidFill>
                <a:srgbClr val="0000FF"/>
              </a:solidFill>
            </a:endParaRPr>
          </a:p>
        </p:txBody>
      </p:sp>
      <p:graphicFrame>
        <p:nvGraphicFramePr>
          <p:cNvPr id="98315" name="Object 11"/>
          <p:cNvGraphicFramePr>
            <a:graphicFrameLocks noChangeAspect="1"/>
          </p:cNvGraphicFramePr>
          <p:nvPr>
            <p:extLst>
              <p:ext uri="{D42A27DB-BD31-4B8C-83A1-F6EECF244321}">
                <p14:modId xmlns:p14="http://schemas.microsoft.com/office/powerpoint/2010/main" val="376731931"/>
              </p:ext>
            </p:extLst>
          </p:nvPr>
        </p:nvGraphicFramePr>
        <p:xfrm>
          <a:off x="3123407" y="2072750"/>
          <a:ext cx="4271962" cy="479425"/>
        </p:xfrm>
        <a:graphic>
          <a:graphicData uri="http://schemas.openxmlformats.org/presentationml/2006/ole">
            <mc:AlternateContent xmlns:mc="http://schemas.openxmlformats.org/markup-compatibility/2006">
              <mc:Choice xmlns:v="urn:schemas-microsoft-com:vml" Requires="v">
                <p:oleObj spid="_x0000_s28999" name="公式" r:id="rId3" imgW="1790700" imgH="228600" progId="Equation.3">
                  <p:embed/>
                </p:oleObj>
              </mc:Choice>
              <mc:Fallback>
                <p:oleObj name="公式" r:id="rId3" imgW="1790700" imgH="228600" progId="Equation.3">
                  <p:embed/>
                  <p:pic>
                    <p:nvPicPr>
                      <p:cNvPr id="0"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3407" y="2072750"/>
                        <a:ext cx="4271962" cy="479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8317" name="Text Box 13"/>
          <p:cNvSpPr txBox="1">
            <a:spLocks noChangeArrowheads="1"/>
          </p:cNvSpPr>
          <p:nvPr/>
        </p:nvSpPr>
        <p:spPr bwMode="auto">
          <a:xfrm>
            <a:off x="1057804" y="1544117"/>
            <a:ext cx="437515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dirty="0"/>
              <a:t>解 ：</a:t>
            </a:r>
            <a:r>
              <a:rPr lang="zh-CN" altLang="en-US" sz="2000" b="1" dirty="0" smtClean="0"/>
              <a:t> </a:t>
            </a:r>
            <a:r>
              <a:rPr lang="zh-CN" altLang="en-US" sz="2000" b="1" dirty="0"/>
              <a:t>按包容要求来判断。</a:t>
            </a:r>
          </a:p>
        </p:txBody>
      </p:sp>
      <p:sp>
        <p:nvSpPr>
          <p:cNvPr id="98318" name="Text Box 14"/>
          <p:cNvSpPr txBox="1">
            <a:spLocks noChangeArrowheads="1"/>
          </p:cNvSpPr>
          <p:nvPr/>
        </p:nvSpPr>
        <p:spPr bwMode="auto">
          <a:xfrm>
            <a:off x="1127654" y="2044708"/>
            <a:ext cx="253841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dirty="0"/>
              <a:t>依题意可得</a:t>
            </a:r>
          </a:p>
        </p:txBody>
      </p:sp>
      <p:sp>
        <p:nvSpPr>
          <p:cNvPr id="98319" name="Text Box 15"/>
          <p:cNvSpPr txBox="1">
            <a:spLocks noChangeArrowheads="1"/>
          </p:cNvSpPr>
          <p:nvPr/>
        </p:nvSpPr>
        <p:spPr bwMode="auto">
          <a:xfrm>
            <a:off x="1127654" y="2557231"/>
            <a:ext cx="312896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dirty="0"/>
              <a:t>由式（</a:t>
            </a:r>
            <a:r>
              <a:rPr lang="en-US" altLang="zh-CN" sz="2000" b="1" dirty="0"/>
              <a:t>4.14</a:t>
            </a:r>
            <a:r>
              <a:rPr lang="zh-CN" altLang="en-US" sz="2000" b="1" dirty="0"/>
              <a:t>）</a:t>
            </a:r>
          </a:p>
        </p:txBody>
      </p:sp>
      <p:sp>
        <p:nvSpPr>
          <p:cNvPr id="98325" name="Text Box 21"/>
          <p:cNvSpPr txBox="1">
            <a:spLocks noChangeArrowheads="1"/>
          </p:cNvSpPr>
          <p:nvPr/>
        </p:nvSpPr>
        <p:spPr bwMode="auto">
          <a:xfrm>
            <a:off x="482940" y="4917017"/>
            <a:ext cx="7548228" cy="904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a:t>
            </a:r>
            <a:r>
              <a:rPr lang="zh-CN" altLang="en-US" sz="2000" b="1" dirty="0"/>
              <a:t>可见满足式（</a:t>
            </a:r>
            <a:r>
              <a:rPr lang="en-US" altLang="zh-CN" sz="2000" b="1" dirty="0"/>
              <a:t>4.14</a:t>
            </a:r>
            <a:r>
              <a:rPr lang="zh-CN" altLang="en-US" sz="2000" b="1" dirty="0"/>
              <a:t>）要求，即体外作用尺寸不超出轴最大实体尺寸和实际尺寸不超出其最小实体尺寸。</a:t>
            </a:r>
          </a:p>
        </p:txBody>
      </p:sp>
      <p:pic>
        <p:nvPicPr>
          <p:cNvPr id="28908" name="Picture 23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9175" y="3018896"/>
            <a:ext cx="6710892" cy="1898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910" name="Picture 23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1431" y="240253"/>
            <a:ext cx="7351184" cy="1242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8910"/>
                                        </p:tgtEl>
                                        <p:attrNameLst>
                                          <p:attrName>style.visibility</p:attrName>
                                        </p:attrNameLst>
                                      </p:cBhvr>
                                      <p:to>
                                        <p:strVal val="visible"/>
                                      </p:to>
                                    </p:set>
                                    <p:animEffect transition="in" filter="wipe(left)">
                                      <p:cBhvr>
                                        <p:cTn id="7" dur="500"/>
                                        <p:tgtEl>
                                          <p:spTgt spid="289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8317"/>
                                        </p:tgtEl>
                                        <p:attrNameLst>
                                          <p:attrName>style.visibility</p:attrName>
                                        </p:attrNameLst>
                                      </p:cBhvr>
                                      <p:to>
                                        <p:strVal val="visible"/>
                                      </p:to>
                                    </p:set>
                                    <p:animEffect transition="in" filter="wipe(left)">
                                      <p:cBhvr>
                                        <p:cTn id="12" dur="2000"/>
                                        <p:tgtEl>
                                          <p:spTgt spid="983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8318"/>
                                        </p:tgtEl>
                                        <p:attrNameLst>
                                          <p:attrName>style.visibility</p:attrName>
                                        </p:attrNameLst>
                                      </p:cBhvr>
                                      <p:to>
                                        <p:strVal val="visible"/>
                                      </p:to>
                                    </p:set>
                                    <p:animEffect transition="in" filter="wipe(left)">
                                      <p:cBhvr>
                                        <p:cTn id="17" dur="2000"/>
                                        <p:tgtEl>
                                          <p:spTgt spid="9831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98315"/>
                                        </p:tgtEl>
                                        <p:attrNameLst>
                                          <p:attrName>style.visibility</p:attrName>
                                        </p:attrNameLst>
                                      </p:cBhvr>
                                      <p:to>
                                        <p:strVal val="visible"/>
                                      </p:to>
                                    </p:set>
                                    <p:animEffect transition="in" filter="wipe(left)">
                                      <p:cBhvr>
                                        <p:cTn id="22" dur="2000"/>
                                        <p:tgtEl>
                                          <p:spTgt spid="983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8319"/>
                                        </p:tgtEl>
                                        <p:attrNameLst>
                                          <p:attrName>style.visibility</p:attrName>
                                        </p:attrNameLst>
                                      </p:cBhvr>
                                      <p:to>
                                        <p:strVal val="visible"/>
                                      </p:to>
                                    </p:set>
                                    <p:animEffect transition="in" filter="wipe(left)">
                                      <p:cBhvr>
                                        <p:cTn id="27" dur="2000"/>
                                        <p:tgtEl>
                                          <p:spTgt spid="9831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28908"/>
                                        </p:tgtEl>
                                        <p:attrNameLst>
                                          <p:attrName>style.visibility</p:attrName>
                                        </p:attrNameLst>
                                      </p:cBhvr>
                                      <p:to>
                                        <p:strVal val="visible"/>
                                      </p:to>
                                    </p:set>
                                    <p:animEffect transition="in" filter="wipe(up)">
                                      <p:cBhvr>
                                        <p:cTn id="32" dur="500"/>
                                        <p:tgtEl>
                                          <p:spTgt spid="2890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98325"/>
                                        </p:tgtEl>
                                        <p:attrNameLst>
                                          <p:attrName>style.visibility</p:attrName>
                                        </p:attrNameLst>
                                      </p:cBhvr>
                                      <p:to>
                                        <p:strVal val="visible"/>
                                      </p:to>
                                    </p:set>
                                    <p:animEffect transition="in" filter="wipe(left)">
                                      <p:cBhvr>
                                        <p:cTn id="37" dur="2000"/>
                                        <p:tgtEl>
                                          <p:spTgt spid="98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17" grpId="0"/>
      <p:bldP spid="98318" grpId="0"/>
      <p:bldP spid="98319" grpId="0"/>
      <p:bldP spid="983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DBE8EEF4-284E-4C4D-976C-8D48654CFEE1}" type="slidenum">
              <a:rPr kumimoji="0" lang="zh-CN" altLang="en-US" sz="2000" smtClean="0">
                <a:solidFill>
                  <a:srgbClr val="0000FF"/>
                </a:solidFill>
              </a:rPr>
              <a:pPr eaLnBrk="1" hangingPunct="1"/>
              <a:t>19</a:t>
            </a:fld>
            <a:endParaRPr kumimoji="0" lang="en-US" altLang="zh-CN" sz="2000" smtClean="0">
              <a:solidFill>
                <a:srgbClr val="0000FF"/>
              </a:solidFill>
            </a:endParaRPr>
          </a:p>
        </p:txBody>
      </p:sp>
      <p:graphicFrame>
        <p:nvGraphicFramePr>
          <p:cNvPr id="11336" name="Object 72"/>
          <p:cNvGraphicFramePr>
            <a:graphicFrameLocks noChangeAspect="1"/>
          </p:cNvGraphicFramePr>
          <p:nvPr>
            <p:extLst>
              <p:ext uri="{D42A27DB-BD31-4B8C-83A1-F6EECF244321}">
                <p14:modId xmlns:p14="http://schemas.microsoft.com/office/powerpoint/2010/main" val="3949811261"/>
              </p:ext>
            </p:extLst>
          </p:nvPr>
        </p:nvGraphicFramePr>
        <p:xfrm>
          <a:off x="3250151" y="2112811"/>
          <a:ext cx="3201450" cy="415446"/>
        </p:xfrm>
        <a:graphic>
          <a:graphicData uri="http://schemas.openxmlformats.org/presentationml/2006/ole">
            <mc:AlternateContent xmlns:mc="http://schemas.openxmlformats.org/markup-compatibility/2006">
              <mc:Choice xmlns:v="urn:schemas-microsoft-com:vml" Requires="v">
                <p:oleObj spid="_x0000_s29936" name="公式" r:id="rId3" imgW="1765300" imgH="228600" progId="Equation.3">
                  <p:embed/>
                </p:oleObj>
              </mc:Choice>
              <mc:Fallback>
                <p:oleObj name="公式" r:id="rId3" imgW="1765300" imgH="228600" progId="Equation.3">
                  <p:embed/>
                  <p:pic>
                    <p:nvPicPr>
                      <p:cNvPr id="0" name="Object 7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50151" y="2112811"/>
                        <a:ext cx="3201450" cy="415446"/>
                      </a:xfrm>
                      <a:prstGeom prst="rect">
                        <a:avLst/>
                      </a:prstGeom>
                      <a:noFill/>
                      <a:ln>
                        <a:noFill/>
                      </a:ln>
                      <a:effectLst/>
                      <a:extLst/>
                    </p:spPr>
                  </p:pic>
                </p:oleObj>
              </mc:Fallback>
            </mc:AlternateContent>
          </a:graphicData>
        </a:graphic>
      </p:graphicFrame>
      <p:sp>
        <p:nvSpPr>
          <p:cNvPr id="11347" name="Text Box 83"/>
          <p:cNvSpPr txBox="1">
            <a:spLocks noChangeArrowheads="1"/>
          </p:cNvSpPr>
          <p:nvPr/>
        </p:nvSpPr>
        <p:spPr bwMode="auto">
          <a:xfrm>
            <a:off x="950920" y="1611162"/>
            <a:ext cx="437515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dirty="0"/>
              <a:t>解   按包容要求来判断。</a:t>
            </a:r>
          </a:p>
        </p:txBody>
      </p:sp>
      <p:sp>
        <p:nvSpPr>
          <p:cNvPr id="11348" name="Text Box 84"/>
          <p:cNvSpPr txBox="1">
            <a:spLocks noChangeArrowheads="1"/>
          </p:cNvSpPr>
          <p:nvPr/>
        </p:nvSpPr>
        <p:spPr bwMode="auto">
          <a:xfrm>
            <a:off x="1094854" y="2068362"/>
            <a:ext cx="228334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dirty="0"/>
              <a:t>依题意可得</a:t>
            </a:r>
          </a:p>
        </p:txBody>
      </p:sp>
      <p:sp>
        <p:nvSpPr>
          <p:cNvPr id="11349" name="Text Box 85"/>
          <p:cNvSpPr txBox="1">
            <a:spLocks noChangeArrowheads="1"/>
          </p:cNvSpPr>
          <p:nvPr/>
        </p:nvSpPr>
        <p:spPr bwMode="auto">
          <a:xfrm>
            <a:off x="1163633" y="2542496"/>
            <a:ext cx="303583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dirty="0"/>
              <a:t>由式（</a:t>
            </a:r>
            <a:r>
              <a:rPr lang="en-US" altLang="zh-CN" sz="2000" b="1" dirty="0"/>
              <a:t>4.16</a:t>
            </a:r>
            <a:r>
              <a:rPr lang="zh-CN" altLang="en-US" sz="2000" b="1" dirty="0"/>
              <a:t>）</a:t>
            </a:r>
          </a:p>
        </p:txBody>
      </p:sp>
      <p:sp>
        <p:nvSpPr>
          <p:cNvPr id="11351" name="Text Box 87"/>
          <p:cNvSpPr txBox="1">
            <a:spLocks noChangeArrowheads="1"/>
          </p:cNvSpPr>
          <p:nvPr/>
        </p:nvSpPr>
        <p:spPr bwMode="auto">
          <a:xfrm>
            <a:off x="500062" y="4784123"/>
            <a:ext cx="7619471" cy="904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a:t>
            </a:r>
            <a:r>
              <a:rPr lang="zh-CN" altLang="en-US" sz="2000" b="1" dirty="0" smtClean="0"/>
              <a:t>可见</a:t>
            </a:r>
            <a:r>
              <a:rPr lang="zh-CN" altLang="en-US" sz="2000" b="1" dirty="0"/>
              <a:t>满足式（</a:t>
            </a:r>
            <a:r>
              <a:rPr lang="en-US" altLang="zh-CN" sz="2000" b="1" dirty="0"/>
              <a:t>4.16</a:t>
            </a:r>
            <a:r>
              <a:rPr lang="zh-CN" altLang="en-US" sz="2000" b="1" dirty="0"/>
              <a:t>）要求，即体外作用尺寸不超出孔的最大实体尺寸和实际尺寸不超出其最小实体尺寸。</a:t>
            </a:r>
          </a:p>
        </p:txBody>
      </p:sp>
      <p:sp>
        <p:nvSpPr>
          <p:cNvPr id="13" name="圆角矩形 12">
            <a:hlinkClick r:id="rId5" action="ppaction://hlinksldjump"/>
          </p:cNvPr>
          <p:cNvSpPr/>
          <p:nvPr/>
        </p:nvSpPr>
        <p:spPr bwMode="auto">
          <a:xfrm>
            <a:off x="7124131" y="6047122"/>
            <a:ext cx="1612395" cy="578224"/>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C00000"/>
                </a:solidFill>
                <a:effectLst/>
                <a:latin typeface="方正舒体" pitchFamily="2" charset="-122"/>
                <a:ea typeface="方正舒体" pitchFamily="2" charset="-122"/>
              </a:rPr>
              <a:t>目录</a:t>
            </a:r>
          </a:p>
        </p:txBody>
      </p:sp>
      <p:pic>
        <p:nvPicPr>
          <p:cNvPr id="29843" name="Picture 14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0062" y="178331"/>
            <a:ext cx="7534805" cy="14039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847" name="Picture 15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01722" y="2999696"/>
            <a:ext cx="7117811" cy="15943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9843"/>
                                        </p:tgtEl>
                                        <p:attrNameLst>
                                          <p:attrName>style.visibility</p:attrName>
                                        </p:attrNameLst>
                                      </p:cBhvr>
                                      <p:to>
                                        <p:strVal val="visible"/>
                                      </p:to>
                                    </p:set>
                                    <p:animEffect transition="in" filter="wipe(left)">
                                      <p:cBhvr>
                                        <p:cTn id="7" dur="500"/>
                                        <p:tgtEl>
                                          <p:spTgt spid="2984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347"/>
                                        </p:tgtEl>
                                        <p:attrNameLst>
                                          <p:attrName>style.visibility</p:attrName>
                                        </p:attrNameLst>
                                      </p:cBhvr>
                                      <p:to>
                                        <p:strVal val="visible"/>
                                      </p:to>
                                    </p:set>
                                    <p:animEffect transition="in" filter="wipe(left)">
                                      <p:cBhvr>
                                        <p:cTn id="12" dur="2000"/>
                                        <p:tgtEl>
                                          <p:spTgt spid="1134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348"/>
                                        </p:tgtEl>
                                        <p:attrNameLst>
                                          <p:attrName>style.visibility</p:attrName>
                                        </p:attrNameLst>
                                      </p:cBhvr>
                                      <p:to>
                                        <p:strVal val="visible"/>
                                      </p:to>
                                    </p:set>
                                    <p:animEffect transition="in" filter="wipe(left)">
                                      <p:cBhvr>
                                        <p:cTn id="17" dur="2000"/>
                                        <p:tgtEl>
                                          <p:spTgt spid="1134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1336"/>
                                        </p:tgtEl>
                                        <p:attrNameLst>
                                          <p:attrName>style.visibility</p:attrName>
                                        </p:attrNameLst>
                                      </p:cBhvr>
                                      <p:to>
                                        <p:strVal val="visible"/>
                                      </p:to>
                                    </p:set>
                                    <p:animEffect transition="in" filter="wipe(left)">
                                      <p:cBhvr>
                                        <p:cTn id="22" dur="500"/>
                                        <p:tgtEl>
                                          <p:spTgt spid="1133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349"/>
                                        </p:tgtEl>
                                        <p:attrNameLst>
                                          <p:attrName>style.visibility</p:attrName>
                                        </p:attrNameLst>
                                      </p:cBhvr>
                                      <p:to>
                                        <p:strVal val="visible"/>
                                      </p:to>
                                    </p:set>
                                    <p:animEffect transition="in" filter="wipe(left)">
                                      <p:cBhvr>
                                        <p:cTn id="27" dur="2000"/>
                                        <p:tgtEl>
                                          <p:spTgt spid="1134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29847"/>
                                        </p:tgtEl>
                                        <p:attrNameLst>
                                          <p:attrName>style.visibility</p:attrName>
                                        </p:attrNameLst>
                                      </p:cBhvr>
                                      <p:to>
                                        <p:strVal val="visible"/>
                                      </p:to>
                                    </p:set>
                                    <p:animEffect transition="in" filter="wipe(up)">
                                      <p:cBhvr>
                                        <p:cTn id="32" dur="500"/>
                                        <p:tgtEl>
                                          <p:spTgt spid="2984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1351"/>
                                        </p:tgtEl>
                                        <p:attrNameLst>
                                          <p:attrName>style.visibility</p:attrName>
                                        </p:attrNameLst>
                                      </p:cBhvr>
                                      <p:to>
                                        <p:strVal val="visible"/>
                                      </p:to>
                                    </p:set>
                                    <p:animEffect transition="in" filter="wipe(left)">
                                      <p:cBhvr>
                                        <p:cTn id="37" dur="2000"/>
                                        <p:tgtEl>
                                          <p:spTgt spid="113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47" grpId="0"/>
      <p:bldP spid="11348" grpId="0"/>
      <p:bldP spid="11349" grpId="0"/>
      <p:bldP spid="1135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9A9AD9A6-E1B3-465F-8DA4-CCF25C9FD19A}" type="slidenum">
              <a:rPr lang="zh-CN" altLang="en-US" smtClean="0"/>
              <a:pPr>
                <a:defRPr/>
              </a:pPr>
              <a:t>2</a:t>
            </a:fld>
            <a:endParaRPr lang="en-US" altLang="zh-CN"/>
          </a:p>
        </p:txBody>
      </p:sp>
      <p:sp>
        <p:nvSpPr>
          <p:cNvPr id="3" name="Text Box 4"/>
          <p:cNvSpPr txBox="1">
            <a:spLocks noChangeArrowheads="1"/>
          </p:cNvSpPr>
          <p:nvPr/>
        </p:nvSpPr>
        <p:spPr bwMode="auto">
          <a:xfrm>
            <a:off x="1563672" y="180332"/>
            <a:ext cx="485406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latin typeface="宋体" pitchFamily="2" charset="-122"/>
              </a:rPr>
              <a:t>4.3 </a:t>
            </a:r>
            <a:r>
              <a:rPr lang="zh-CN" altLang="en-US" b="1" dirty="0" smtClean="0">
                <a:latin typeface="宋体" pitchFamily="2" charset="-122"/>
              </a:rPr>
              <a:t>独立原则和相关公差差</a:t>
            </a:r>
            <a:r>
              <a:rPr lang="zh-CN" altLang="en-US" b="1" dirty="0">
                <a:latin typeface="宋体" pitchFamily="2" charset="-122"/>
              </a:rPr>
              <a:t>要求 </a:t>
            </a:r>
          </a:p>
        </p:txBody>
      </p:sp>
      <p:sp>
        <p:nvSpPr>
          <p:cNvPr id="7" name="矩形 6"/>
          <p:cNvSpPr/>
          <p:nvPr/>
        </p:nvSpPr>
        <p:spPr>
          <a:xfrm>
            <a:off x="406376" y="641997"/>
            <a:ext cx="8161868" cy="1938992"/>
          </a:xfrm>
          <a:prstGeom prst="rect">
            <a:avLst/>
          </a:prstGeom>
        </p:spPr>
        <p:txBody>
          <a:bodyPr wrap="square">
            <a:spAutoFit/>
          </a:bodyPr>
          <a:lstStyle/>
          <a:p>
            <a:r>
              <a:rPr lang="zh-CN" altLang="en-US" sz="2000" b="1" dirty="0" smtClean="0"/>
              <a:t>         机械零件</a:t>
            </a:r>
            <a:r>
              <a:rPr lang="zh-CN" altLang="en-US" sz="2000" b="1" dirty="0"/>
              <a:t>的同一被测要素既有尺寸公差要求</a:t>
            </a:r>
            <a:r>
              <a:rPr lang="en-US" altLang="zh-CN" sz="2000" b="1" dirty="0"/>
              <a:t>,</a:t>
            </a:r>
            <a:r>
              <a:rPr lang="zh-CN" altLang="en-US" sz="2000" b="1" dirty="0"/>
              <a:t>又有几何公差要求</a:t>
            </a:r>
            <a:r>
              <a:rPr lang="en-US" altLang="zh-CN" sz="2000" b="1" dirty="0"/>
              <a:t>,</a:t>
            </a:r>
            <a:r>
              <a:rPr lang="zh-CN" altLang="en-US" sz="2000" b="1" dirty="0"/>
              <a:t>处理两者之间</a:t>
            </a:r>
            <a:r>
              <a:rPr lang="zh-CN" altLang="en-US" sz="2000" b="1" dirty="0" smtClean="0"/>
              <a:t>关系应</a:t>
            </a:r>
            <a:r>
              <a:rPr lang="zh-CN" altLang="en-US" sz="2000" b="1" dirty="0"/>
              <a:t>遵循的独立原则和相关公差要求。独立原则是指同一要素的尺寸公差和几何公差</a:t>
            </a:r>
            <a:r>
              <a:rPr lang="zh-CN" altLang="en-US" sz="2000" b="1" dirty="0" smtClean="0"/>
              <a:t>彼此无关</a:t>
            </a:r>
            <a:r>
              <a:rPr lang="zh-CN" altLang="en-US" sz="2000" b="1" dirty="0"/>
              <a:t>的公差要求</a:t>
            </a:r>
            <a:r>
              <a:rPr lang="en-US" altLang="zh-CN" sz="2000" b="1" dirty="0"/>
              <a:t>;</a:t>
            </a:r>
            <a:r>
              <a:rPr lang="zh-CN" altLang="en-US" sz="2000" b="1" dirty="0"/>
              <a:t>相关公差要求是指同一要素的尺寸公差和几何公差相互有关的公差</a:t>
            </a:r>
            <a:r>
              <a:rPr lang="zh-CN" altLang="en-US" sz="2000" b="1" dirty="0" smtClean="0"/>
              <a:t>要求</a:t>
            </a:r>
            <a:r>
              <a:rPr lang="en-US" altLang="zh-CN" sz="2000" b="1" dirty="0"/>
              <a:t>,</a:t>
            </a:r>
            <a:r>
              <a:rPr lang="zh-CN" altLang="en-US" sz="2000" b="1" dirty="0"/>
              <a:t>而相关公差要求又分为包容要求、最大实体要求、最小实体要求和可逆要求。设计时</a:t>
            </a:r>
            <a:r>
              <a:rPr lang="en-US" altLang="zh-CN" sz="2000" b="1" dirty="0" smtClean="0"/>
              <a:t>,</a:t>
            </a:r>
            <a:r>
              <a:rPr lang="zh-CN" altLang="en-US" sz="2000" b="1" dirty="0" smtClean="0"/>
              <a:t>根据</a:t>
            </a:r>
            <a:r>
              <a:rPr lang="zh-CN" altLang="en-US" sz="2000" b="1" dirty="0"/>
              <a:t>使用要求选用独立原则或不同的相关公差</a:t>
            </a:r>
            <a:r>
              <a:rPr lang="zh-CN" altLang="en-US" sz="2000" b="1" dirty="0" smtClean="0"/>
              <a:t>要求。</a:t>
            </a:r>
            <a:endParaRPr lang="zh-CN" altLang="en-US" sz="2000" b="1" dirty="0"/>
          </a:p>
        </p:txBody>
      </p:sp>
      <p:sp>
        <p:nvSpPr>
          <p:cNvPr id="8" name="矩形 7"/>
          <p:cNvSpPr/>
          <p:nvPr/>
        </p:nvSpPr>
        <p:spPr>
          <a:xfrm>
            <a:off x="999075" y="2530187"/>
            <a:ext cx="7086599" cy="400110"/>
          </a:xfrm>
          <a:prstGeom prst="rect">
            <a:avLst/>
          </a:prstGeom>
        </p:spPr>
        <p:txBody>
          <a:bodyPr wrap="square">
            <a:spAutoFit/>
          </a:bodyPr>
          <a:lstStyle/>
          <a:p>
            <a:r>
              <a:rPr lang="en-US" altLang="zh-CN" sz="2000" b="1" dirty="0"/>
              <a:t>4. 3. 1</a:t>
            </a:r>
            <a:r>
              <a:rPr lang="zh-CN" altLang="en-US" sz="2000" b="1" dirty="0"/>
              <a:t>摇有关公差原则和规则的一些术语和定义</a:t>
            </a:r>
          </a:p>
        </p:txBody>
      </p:sp>
      <p:sp>
        <p:nvSpPr>
          <p:cNvPr id="9" name="矩形 8"/>
          <p:cNvSpPr/>
          <p:nvPr/>
        </p:nvSpPr>
        <p:spPr>
          <a:xfrm>
            <a:off x="406377" y="3332359"/>
            <a:ext cx="4135998" cy="2862322"/>
          </a:xfrm>
          <a:prstGeom prst="rect">
            <a:avLst/>
          </a:prstGeom>
        </p:spPr>
        <p:txBody>
          <a:bodyPr wrap="square">
            <a:spAutoFit/>
          </a:bodyPr>
          <a:lstStyle/>
          <a:p>
            <a:r>
              <a:rPr lang="zh-CN" altLang="en-US" sz="2000" b="1" dirty="0" smtClean="0"/>
              <a:t>         体外</a:t>
            </a:r>
            <a:r>
              <a:rPr lang="zh-CN" altLang="en-US" sz="2000" b="1" dirty="0"/>
              <a:t>作用尺寸</a:t>
            </a:r>
            <a:r>
              <a:rPr lang="en-US" altLang="zh-CN" sz="2000" b="1" dirty="0"/>
              <a:t>(EFS) </a:t>
            </a:r>
            <a:r>
              <a:rPr lang="zh-CN" altLang="en-US" sz="2000" b="1" dirty="0"/>
              <a:t>是指在被测要素的给定长度上</a:t>
            </a:r>
            <a:r>
              <a:rPr lang="en-US" altLang="zh-CN" sz="2000" b="1" dirty="0"/>
              <a:t>,</a:t>
            </a:r>
            <a:r>
              <a:rPr lang="zh-CN" altLang="en-US" sz="2000" b="1" dirty="0"/>
              <a:t>与实际内表面</a:t>
            </a:r>
            <a:r>
              <a:rPr lang="en-US" altLang="zh-CN" sz="2000" b="1" dirty="0"/>
              <a:t>(</a:t>
            </a:r>
            <a:r>
              <a:rPr lang="zh-CN" altLang="en-US" sz="2000" b="1" dirty="0"/>
              <a:t>孔</a:t>
            </a:r>
            <a:r>
              <a:rPr lang="en-US" altLang="zh-CN" sz="2000" b="1" dirty="0"/>
              <a:t>) </a:t>
            </a:r>
            <a:r>
              <a:rPr lang="zh-CN" altLang="en-US" sz="2000" b="1" dirty="0"/>
              <a:t>体外相接</a:t>
            </a:r>
            <a:r>
              <a:rPr lang="zh-CN" altLang="en-US" sz="2000" b="1" dirty="0" smtClean="0"/>
              <a:t>的最大</a:t>
            </a:r>
            <a:r>
              <a:rPr lang="zh-CN" altLang="en-US" sz="2000" b="1" dirty="0"/>
              <a:t>理想面</a:t>
            </a:r>
            <a:r>
              <a:rPr lang="en-US" altLang="zh-CN" sz="2000" b="1" dirty="0"/>
              <a:t>(</a:t>
            </a:r>
            <a:r>
              <a:rPr lang="zh-CN" altLang="en-US" sz="2000" b="1" dirty="0"/>
              <a:t>最大理想轴</a:t>
            </a:r>
            <a:r>
              <a:rPr lang="en-US" altLang="zh-CN" sz="2000" b="1" dirty="0"/>
              <a:t>) </a:t>
            </a:r>
            <a:r>
              <a:rPr lang="zh-CN" altLang="en-US" sz="2000" b="1" dirty="0"/>
              <a:t>或与外表面</a:t>
            </a:r>
            <a:r>
              <a:rPr lang="en-US" altLang="zh-CN" sz="2000" b="1" dirty="0"/>
              <a:t>(</a:t>
            </a:r>
            <a:r>
              <a:rPr lang="zh-CN" altLang="en-US" sz="2000" b="1" dirty="0"/>
              <a:t>轴</a:t>
            </a:r>
            <a:r>
              <a:rPr lang="en-US" altLang="zh-CN" sz="2000" b="1" dirty="0"/>
              <a:t>) </a:t>
            </a:r>
            <a:r>
              <a:rPr lang="zh-CN" altLang="en-US" sz="2000" b="1" dirty="0"/>
              <a:t>体外相接的最小理想面</a:t>
            </a:r>
            <a:r>
              <a:rPr lang="en-US" altLang="zh-CN" sz="2000" b="1" dirty="0"/>
              <a:t>(</a:t>
            </a:r>
            <a:r>
              <a:rPr lang="zh-CN" altLang="en-US" sz="2000" b="1" dirty="0"/>
              <a:t>最小理想孔</a:t>
            </a:r>
            <a:r>
              <a:rPr lang="en-US" altLang="zh-CN" sz="2000" b="1" dirty="0"/>
              <a:t>) </a:t>
            </a:r>
            <a:r>
              <a:rPr lang="zh-CN" altLang="en-US" sz="2000" b="1" dirty="0"/>
              <a:t>的</a:t>
            </a:r>
            <a:r>
              <a:rPr lang="zh-CN" altLang="en-US" sz="2000" b="1" dirty="0" smtClean="0"/>
              <a:t>直径或</a:t>
            </a:r>
            <a:r>
              <a:rPr lang="zh-CN" altLang="en-US" sz="2000" b="1" dirty="0"/>
              <a:t>宽度。内、外表面</a:t>
            </a:r>
            <a:r>
              <a:rPr lang="en-US" altLang="zh-CN" sz="2000" b="1" dirty="0"/>
              <a:t>(</a:t>
            </a:r>
            <a:r>
              <a:rPr lang="zh-CN" altLang="en-US" sz="2000" b="1" dirty="0"/>
              <a:t>孔、轴</a:t>
            </a:r>
            <a:r>
              <a:rPr lang="en-US" altLang="zh-CN" sz="2000" b="1" dirty="0"/>
              <a:t>) </a:t>
            </a:r>
            <a:r>
              <a:rPr lang="zh-CN" altLang="en-US" sz="2000" b="1" dirty="0"/>
              <a:t>的体外作用尺寸分别用符号</a:t>
            </a:r>
            <a:r>
              <a:rPr lang="en-US" altLang="zh-CN" sz="2000" b="1" i="1" dirty="0" err="1"/>
              <a:t>D</a:t>
            </a:r>
            <a:r>
              <a:rPr lang="en-US" altLang="zh-CN" sz="2000" b="1" baseline="-25000" dirty="0" err="1"/>
              <a:t>fe</a:t>
            </a:r>
            <a:r>
              <a:rPr lang="zh-CN" altLang="en-US" sz="2000" b="1" dirty="0"/>
              <a:t>、</a:t>
            </a:r>
            <a:r>
              <a:rPr lang="en-US" altLang="zh-CN" sz="2000" b="1" i="1" dirty="0" err="1"/>
              <a:t>d</a:t>
            </a:r>
            <a:r>
              <a:rPr lang="en-US" altLang="zh-CN" sz="2000" b="1" baseline="-25000" dirty="0" err="1"/>
              <a:t>fe</a:t>
            </a:r>
            <a:r>
              <a:rPr lang="en-US" altLang="zh-CN" sz="2000" b="1" baseline="-25000" dirty="0"/>
              <a:t> </a:t>
            </a:r>
            <a:r>
              <a:rPr lang="zh-CN" altLang="en-US" sz="2000" b="1" dirty="0"/>
              <a:t>表示</a:t>
            </a:r>
            <a:r>
              <a:rPr lang="en-US" altLang="zh-CN" sz="2000" b="1" dirty="0"/>
              <a:t>,</a:t>
            </a:r>
            <a:r>
              <a:rPr lang="zh-CN" altLang="en-US" sz="2000" b="1" dirty="0"/>
              <a:t>如图</a:t>
            </a:r>
            <a:r>
              <a:rPr lang="en-US" altLang="zh-CN" sz="2000" b="1" dirty="0"/>
              <a:t>4. 32(a) </a:t>
            </a:r>
            <a:r>
              <a:rPr lang="zh-CN" altLang="en-US" sz="2000" b="1" dirty="0"/>
              <a:t>所</a:t>
            </a:r>
            <a:r>
              <a:rPr lang="zh-CN" altLang="en-US" sz="2000" b="1" dirty="0" smtClean="0"/>
              <a:t>示为</a:t>
            </a:r>
            <a:r>
              <a:rPr lang="zh-CN" altLang="en-US" sz="2000" b="1" dirty="0"/>
              <a:t>单一要素的体外作用尺寸。</a:t>
            </a:r>
          </a:p>
        </p:txBody>
      </p:sp>
      <p:sp>
        <p:nvSpPr>
          <p:cNvPr id="10" name="矩形 9"/>
          <p:cNvSpPr/>
          <p:nvPr/>
        </p:nvSpPr>
        <p:spPr>
          <a:xfrm>
            <a:off x="1078759" y="2930297"/>
            <a:ext cx="2630848" cy="400110"/>
          </a:xfrm>
          <a:prstGeom prst="rect">
            <a:avLst/>
          </a:prstGeom>
        </p:spPr>
        <p:txBody>
          <a:bodyPr wrap="none">
            <a:spAutoFit/>
          </a:bodyPr>
          <a:lstStyle/>
          <a:p>
            <a:r>
              <a:rPr lang="en-US" altLang="zh-CN" sz="2000" b="1" dirty="0"/>
              <a:t>1. </a:t>
            </a:r>
            <a:r>
              <a:rPr lang="zh-CN" altLang="en-US" sz="2000" b="1" dirty="0"/>
              <a:t>体外作用尺寸</a:t>
            </a:r>
            <a:r>
              <a:rPr lang="en-US" altLang="zh-CN" sz="2000" b="1" dirty="0"/>
              <a:t>(EFS)</a:t>
            </a:r>
          </a:p>
        </p:txBody>
      </p:sp>
      <p:pic>
        <p:nvPicPr>
          <p:cNvPr id="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29672" y="3242726"/>
            <a:ext cx="4552950" cy="27656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04954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3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F7CE2FF2-AF72-4ED3-BD6F-832D6F292B1E}" type="slidenum">
              <a:rPr kumimoji="0" lang="zh-CN" altLang="en-US" sz="2000" smtClean="0">
                <a:solidFill>
                  <a:srgbClr val="0000FF"/>
                </a:solidFill>
              </a:rPr>
              <a:pPr eaLnBrk="1" hangingPunct="1"/>
              <a:t>20</a:t>
            </a:fld>
            <a:endParaRPr kumimoji="0" lang="en-US" altLang="zh-CN" sz="2000" smtClean="0">
              <a:solidFill>
                <a:srgbClr val="0000FF"/>
              </a:solidFill>
            </a:endParaRPr>
          </a:p>
        </p:txBody>
      </p:sp>
      <p:sp>
        <p:nvSpPr>
          <p:cNvPr id="26628" name="Text Box 4"/>
          <p:cNvSpPr txBox="1">
            <a:spLocks noChangeArrowheads="1"/>
          </p:cNvSpPr>
          <p:nvPr/>
        </p:nvSpPr>
        <p:spPr bwMode="auto">
          <a:xfrm>
            <a:off x="982668" y="147823"/>
            <a:ext cx="64071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latin typeface="宋体" pitchFamily="2" charset="-122"/>
              </a:rPr>
              <a:t>4.3.4 </a:t>
            </a:r>
            <a:r>
              <a:rPr lang="zh-CN" altLang="en-US" b="1" dirty="0">
                <a:latin typeface="宋体" pitchFamily="2" charset="-122"/>
              </a:rPr>
              <a:t>最大实体要求（</a:t>
            </a:r>
            <a:r>
              <a:rPr lang="en-US" altLang="zh-CN" b="1" dirty="0">
                <a:latin typeface="宋体" pitchFamily="2" charset="-122"/>
              </a:rPr>
              <a:t>MMR）</a:t>
            </a:r>
            <a:r>
              <a:rPr lang="en-US" altLang="zh-CN" dirty="0"/>
              <a:t> </a:t>
            </a:r>
            <a:endParaRPr lang="zh-CN" altLang="en-US" dirty="0"/>
          </a:p>
        </p:txBody>
      </p:sp>
      <p:sp>
        <p:nvSpPr>
          <p:cNvPr id="2" name="矩形 1"/>
          <p:cNvSpPr/>
          <p:nvPr/>
        </p:nvSpPr>
        <p:spPr>
          <a:xfrm>
            <a:off x="457181" y="561523"/>
            <a:ext cx="7645419" cy="1631216"/>
          </a:xfrm>
          <a:prstGeom prst="rect">
            <a:avLst/>
          </a:prstGeom>
        </p:spPr>
        <p:txBody>
          <a:bodyPr wrap="square">
            <a:spAutoFit/>
          </a:bodyPr>
          <a:lstStyle/>
          <a:p>
            <a:r>
              <a:rPr lang="zh-CN" altLang="en-US" sz="2000" b="1" dirty="0" smtClean="0"/>
              <a:t>        最大</a:t>
            </a:r>
            <a:r>
              <a:rPr lang="zh-CN" altLang="en-US" sz="2000" b="1" dirty="0"/>
              <a:t>实体要求适用于尺寸要素的尺寸及其导出要素</a:t>
            </a:r>
            <a:r>
              <a:rPr lang="en-US" altLang="zh-CN" sz="2000" b="1" dirty="0"/>
              <a:t>,</a:t>
            </a:r>
            <a:r>
              <a:rPr lang="zh-CN" altLang="en-US" sz="2000" b="1" dirty="0"/>
              <a:t>即中心要素有几何公差的</a:t>
            </a:r>
            <a:r>
              <a:rPr lang="zh-CN" altLang="en-US" sz="2000" b="1" dirty="0" smtClean="0"/>
              <a:t>综合要求</a:t>
            </a:r>
            <a:r>
              <a:rPr lang="zh-CN" altLang="en-US" sz="2000" b="1" dirty="0"/>
              <a:t>。它是控制被测要素的实际轮廓不得超越最大实体实效边界的一种相关公差要求</a:t>
            </a:r>
            <a:r>
              <a:rPr lang="zh-CN" altLang="en-US" sz="2000" b="1" dirty="0" smtClean="0"/>
              <a:t>。当</a:t>
            </a:r>
            <a:r>
              <a:rPr lang="zh-CN" altLang="en-US" sz="2000" b="1" dirty="0"/>
              <a:t>其实际尺寸偏离最大实体尺寸时</a:t>
            </a:r>
            <a:r>
              <a:rPr lang="en-US" altLang="zh-CN" sz="2000" b="1" dirty="0"/>
              <a:t>,</a:t>
            </a:r>
            <a:r>
              <a:rPr lang="zh-CN" altLang="en-US" sz="2000" b="1" dirty="0"/>
              <a:t>允许其中心要素的</a:t>
            </a:r>
            <a:r>
              <a:rPr lang="zh-CN" altLang="en-US" sz="2000" b="1" dirty="0">
                <a:solidFill>
                  <a:srgbClr val="FF0000"/>
                </a:solidFill>
              </a:rPr>
              <a:t>几何误差值超出图样上标注的</a:t>
            </a:r>
            <a:r>
              <a:rPr lang="zh-CN" altLang="en-US" sz="2000" b="1" dirty="0" smtClean="0">
                <a:solidFill>
                  <a:srgbClr val="FF0000"/>
                </a:solidFill>
              </a:rPr>
              <a:t>公差</a:t>
            </a:r>
            <a:r>
              <a:rPr lang="zh-CN" altLang="en-US" sz="2000" b="1" dirty="0">
                <a:solidFill>
                  <a:srgbClr val="FF0000"/>
                </a:solidFill>
              </a:rPr>
              <a:t>值</a:t>
            </a:r>
            <a:r>
              <a:rPr lang="en-US" altLang="zh-CN" sz="2000" b="1" dirty="0"/>
              <a:t>(</a:t>
            </a:r>
            <a:r>
              <a:rPr lang="zh-CN" altLang="en-US" sz="2000" b="1" dirty="0">
                <a:solidFill>
                  <a:srgbClr val="FF0000"/>
                </a:solidFill>
              </a:rPr>
              <a:t>尺寸公差补偿几何公差</a:t>
            </a:r>
            <a:r>
              <a:rPr lang="en-US" altLang="zh-CN" sz="2000" b="1" dirty="0"/>
              <a:t>)</a:t>
            </a:r>
            <a:r>
              <a:rPr lang="zh-CN" altLang="en-US" sz="2000" b="1" dirty="0" smtClean="0"/>
              <a:t>。</a:t>
            </a:r>
            <a:endParaRPr lang="zh-CN" altLang="en-US" sz="2000" b="1" dirty="0"/>
          </a:p>
        </p:txBody>
      </p:sp>
      <p:pic>
        <p:nvPicPr>
          <p:cNvPr id="604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293" y="2124075"/>
            <a:ext cx="7638051" cy="695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4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697" y="2920477"/>
            <a:ext cx="7696200" cy="130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4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509" y="4224876"/>
            <a:ext cx="5553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42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3359" y="4713323"/>
            <a:ext cx="58674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42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7697" y="5145625"/>
            <a:ext cx="7515225"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423"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1826" y="5665258"/>
            <a:ext cx="507682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6628"/>
                                        </p:tgtEl>
                                        <p:attrNameLst>
                                          <p:attrName>style.visibility</p:attrName>
                                        </p:attrNameLst>
                                      </p:cBhvr>
                                      <p:to>
                                        <p:strVal val="visible"/>
                                      </p:to>
                                    </p:set>
                                    <p:animEffect transition="in" filter="wipe(left)">
                                      <p:cBhvr>
                                        <p:cTn id="7" dur="300"/>
                                        <p:tgtEl>
                                          <p:spTgt spid="2662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0418"/>
                                        </p:tgtEl>
                                        <p:attrNameLst>
                                          <p:attrName>style.visibility</p:attrName>
                                        </p:attrNameLst>
                                      </p:cBhvr>
                                      <p:to>
                                        <p:strVal val="visible"/>
                                      </p:to>
                                    </p:set>
                                    <p:animEffect transition="in" filter="wipe(left)">
                                      <p:cBhvr>
                                        <p:cTn id="17" dur="500"/>
                                        <p:tgtEl>
                                          <p:spTgt spid="6041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0419"/>
                                        </p:tgtEl>
                                        <p:attrNameLst>
                                          <p:attrName>style.visibility</p:attrName>
                                        </p:attrNameLst>
                                      </p:cBhvr>
                                      <p:to>
                                        <p:strVal val="visible"/>
                                      </p:to>
                                    </p:set>
                                    <p:animEffect transition="in" filter="wipe(left)">
                                      <p:cBhvr>
                                        <p:cTn id="22" dur="500"/>
                                        <p:tgtEl>
                                          <p:spTgt spid="6041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0420"/>
                                        </p:tgtEl>
                                        <p:attrNameLst>
                                          <p:attrName>style.visibility</p:attrName>
                                        </p:attrNameLst>
                                      </p:cBhvr>
                                      <p:to>
                                        <p:strVal val="visible"/>
                                      </p:to>
                                    </p:set>
                                    <p:animEffect transition="in" filter="wipe(left)">
                                      <p:cBhvr>
                                        <p:cTn id="27" dur="500"/>
                                        <p:tgtEl>
                                          <p:spTgt spid="6042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0421"/>
                                        </p:tgtEl>
                                        <p:attrNameLst>
                                          <p:attrName>style.visibility</p:attrName>
                                        </p:attrNameLst>
                                      </p:cBhvr>
                                      <p:to>
                                        <p:strVal val="visible"/>
                                      </p:to>
                                    </p:set>
                                    <p:animEffect transition="in" filter="wipe(left)">
                                      <p:cBhvr>
                                        <p:cTn id="32" dur="500"/>
                                        <p:tgtEl>
                                          <p:spTgt spid="6042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60422"/>
                                        </p:tgtEl>
                                        <p:attrNameLst>
                                          <p:attrName>style.visibility</p:attrName>
                                        </p:attrNameLst>
                                      </p:cBhvr>
                                      <p:to>
                                        <p:strVal val="visible"/>
                                      </p:to>
                                    </p:set>
                                    <p:animEffect transition="in" filter="wipe(left)">
                                      <p:cBhvr>
                                        <p:cTn id="37" dur="500"/>
                                        <p:tgtEl>
                                          <p:spTgt spid="6042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60423"/>
                                        </p:tgtEl>
                                        <p:attrNameLst>
                                          <p:attrName>style.visibility</p:attrName>
                                        </p:attrNameLst>
                                      </p:cBhvr>
                                      <p:to>
                                        <p:strVal val="visible"/>
                                      </p:to>
                                    </p:set>
                                    <p:animEffect transition="in" filter="wipe(left)">
                                      <p:cBhvr>
                                        <p:cTn id="42" dur="500"/>
                                        <p:tgtEl>
                                          <p:spTgt spid="604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autoUpdateAnimBg="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9A9AD9A6-E1B3-465F-8DA4-CCF25C9FD19A}" type="slidenum">
              <a:rPr lang="zh-CN" altLang="en-US" smtClean="0"/>
              <a:pPr>
                <a:defRPr/>
              </a:pPr>
              <a:t>21</a:t>
            </a:fld>
            <a:endParaRPr lang="en-US" altLang="zh-CN"/>
          </a:p>
        </p:txBody>
      </p:sp>
      <p:sp>
        <p:nvSpPr>
          <p:cNvPr id="17" name="矩形 16"/>
          <p:cNvSpPr/>
          <p:nvPr/>
        </p:nvSpPr>
        <p:spPr>
          <a:xfrm>
            <a:off x="541856" y="156903"/>
            <a:ext cx="7738534" cy="1015663"/>
          </a:xfrm>
          <a:prstGeom prst="rect">
            <a:avLst/>
          </a:prstGeom>
        </p:spPr>
        <p:txBody>
          <a:bodyPr wrap="square">
            <a:spAutoFit/>
          </a:bodyPr>
          <a:lstStyle/>
          <a:p>
            <a:r>
              <a:rPr lang="zh-CN" altLang="en-US" sz="2000" b="1" dirty="0">
                <a:solidFill>
                  <a:srgbClr val="FF0000"/>
                </a:solidFill>
              </a:rPr>
              <a:t> </a:t>
            </a:r>
            <a:r>
              <a:rPr lang="zh-CN" altLang="en-US" sz="2000" b="1" dirty="0" smtClean="0">
                <a:solidFill>
                  <a:srgbClr val="FF0000"/>
                </a:solidFill>
              </a:rPr>
              <a:t>       </a:t>
            </a:r>
            <a:r>
              <a:rPr lang="zh-CN" altLang="en-US" sz="2000" b="1" dirty="0" smtClean="0"/>
              <a:t>可逆</a:t>
            </a:r>
            <a:r>
              <a:rPr lang="zh-CN" altLang="en-US" sz="2000" b="1" dirty="0"/>
              <a:t>要求</a:t>
            </a:r>
            <a:r>
              <a:rPr lang="zh-CN" altLang="en-US" sz="2000" b="1" dirty="0">
                <a:solidFill>
                  <a:srgbClr val="FF0000"/>
                </a:solidFill>
              </a:rPr>
              <a:t>不能单独使用</a:t>
            </a:r>
            <a:r>
              <a:rPr lang="en-US" altLang="zh-CN" sz="2000" b="1" dirty="0"/>
              <a:t>,</a:t>
            </a:r>
            <a:r>
              <a:rPr lang="zh-CN" altLang="en-US" sz="2000" b="1" dirty="0"/>
              <a:t>必须与最大实体</a:t>
            </a:r>
            <a:r>
              <a:rPr lang="zh-CN" altLang="en-US" sz="2000" b="1" dirty="0" smtClean="0"/>
              <a:t>要求或</a:t>
            </a:r>
            <a:r>
              <a:rPr lang="zh-CN" altLang="en-US" sz="2000" b="1" dirty="0"/>
              <a:t>最小实体</a:t>
            </a:r>
            <a:r>
              <a:rPr lang="zh-CN" altLang="en-US" sz="2000" b="1" dirty="0" smtClean="0"/>
              <a:t>要求</a:t>
            </a:r>
            <a:r>
              <a:rPr lang="en-US" altLang="zh-CN" sz="2000" b="1" dirty="0" smtClean="0"/>
              <a:t> </a:t>
            </a:r>
            <a:r>
              <a:rPr lang="zh-CN" altLang="en-US" sz="2000" b="1" dirty="0"/>
              <a:t>一起使用</a:t>
            </a:r>
            <a:r>
              <a:rPr lang="en-US" altLang="zh-CN" sz="2000" b="1" dirty="0" smtClean="0"/>
              <a:t>,</a:t>
            </a:r>
            <a:r>
              <a:rPr lang="zh-CN" altLang="en-US" sz="2000" b="1" dirty="0" smtClean="0"/>
              <a:t>它</a:t>
            </a:r>
            <a:r>
              <a:rPr lang="zh-CN" altLang="en-US" sz="2000" b="1" dirty="0"/>
              <a:t>是最大实体</a:t>
            </a:r>
            <a:r>
              <a:rPr lang="zh-CN" altLang="en-US" sz="2000" b="1" dirty="0" smtClean="0"/>
              <a:t>要求或</a:t>
            </a:r>
            <a:r>
              <a:rPr lang="zh-CN" altLang="en-US" sz="2000" b="1" dirty="0"/>
              <a:t>最小实体</a:t>
            </a:r>
            <a:r>
              <a:rPr lang="zh-CN" altLang="en-US" sz="2000" b="1" dirty="0" smtClean="0"/>
              <a:t>要求</a:t>
            </a:r>
            <a:r>
              <a:rPr lang="en-US" altLang="zh-CN" sz="2000" b="1" dirty="0" smtClean="0"/>
              <a:t> </a:t>
            </a:r>
            <a:r>
              <a:rPr lang="zh-CN" altLang="en-US" sz="2000" b="1" dirty="0"/>
              <a:t>的附加要求</a:t>
            </a:r>
            <a:r>
              <a:rPr lang="en-US" altLang="zh-CN" sz="2000" b="1" dirty="0"/>
              <a:t>,</a:t>
            </a:r>
            <a:r>
              <a:rPr lang="zh-CN" altLang="en-US" sz="2000" b="1" dirty="0"/>
              <a:t>表示尺寸公差可以在实际几何误差</a:t>
            </a:r>
            <a:r>
              <a:rPr lang="zh-CN" altLang="en-US" sz="2000" b="1" dirty="0" smtClean="0"/>
              <a:t>小于</a:t>
            </a:r>
            <a:r>
              <a:rPr lang="zh-CN" altLang="en-US" sz="2000" b="1" dirty="0"/>
              <a:t>几何公差之间的差值范围内增大</a:t>
            </a:r>
            <a:r>
              <a:rPr lang="zh-CN" altLang="en-US" sz="2000" b="1" dirty="0" smtClean="0"/>
              <a:t>。</a:t>
            </a:r>
            <a:endParaRPr lang="zh-CN" altLang="en-US" sz="2000" b="1" dirty="0"/>
          </a:p>
        </p:txBody>
      </p:sp>
      <p:sp>
        <p:nvSpPr>
          <p:cNvPr id="18" name="矩形 17"/>
          <p:cNvSpPr/>
          <p:nvPr/>
        </p:nvSpPr>
        <p:spPr>
          <a:xfrm>
            <a:off x="1110955" y="1140758"/>
            <a:ext cx="5078186" cy="400110"/>
          </a:xfrm>
          <a:prstGeom prst="rect">
            <a:avLst/>
          </a:prstGeom>
        </p:spPr>
        <p:txBody>
          <a:bodyPr wrap="square">
            <a:spAutoFit/>
          </a:bodyPr>
          <a:lstStyle/>
          <a:p>
            <a:pPr eaLnBrk="1" hangingPunct="1"/>
            <a:r>
              <a:rPr lang="en-US" altLang="zh-CN" sz="2000" b="1" dirty="0" smtClean="0"/>
              <a:t>1. </a:t>
            </a:r>
            <a:r>
              <a:rPr lang="zh-CN" altLang="en-US" sz="2000" b="1" dirty="0"/>
              <a:t>最大实体要求</a:t>
            </a:r>
            <a:r>
              <a:rPr lang="zh-CN" altLang="en-US" sz="2000" b="1" dirty="0" smtClean="0"/>
              <a:t>应用于被测要素</a:t>
            </a:r>
            <a:endParaRPr lang="en-US" altLang="zh-CN" sz="2000" b="1" dirty="0"/>
          </a:p>
        </p:txBody>
      </p:sp>
      <p:sp>
        <p:nvSpPr>
          <p:cNvPr id="19" name="矩形 18"/>
          <p:cNvSpPr/>
          <p:nvPr/>
        </p:nvSpPr>
        <p:spPr>
          <a:xfrm>
            <a:off x="592645" y="1466070"/>
            <a:ext cx="7857089" cy="1015663"/>
          </a:xfrm>
          <a:prstGeom prst="rect">
            <a:avLst/>
          </a:prstGeom>
        </p:spPr>
        <p:txBody>
          <a:bodyPr wrap="square">
            <a:spAutoFit/>
          </a:bodyPr>
          <a:lstStyle/>
          <a:p>
            <a:r>
              <a:rPr lang="zh-CN" altLang="en-US" sz="2000" b="1" dirty="0" smtClean="0"/>
              <a:t>        当</a:t>
            </a:r>
            <a:r>
              <a:rPr lang="zh-CN" altLang="en-US" sz="2000" b="1" dirty="0"/>
              <a:t>轴的</a:t>
            </a:r>
            <a:r>
              <a:rPr lang="zh-CN" altLang="en-US" sz="2000" b="1" dirty="0" smtClean="0"/>
              <a:t>实际尺寸偏离</a:t>
            </a:r>
            <a:r>
              <a:rPr lang="zh-CN" altLang="en-US" sz="2000" b="1" dirty="0"/>
              <a:t>最大实体状态时</a:t>
            </a:r>
            <a:r>
              <a:rPr lang="en-US" altLang="zh-CN" sz="2000" b="1" dirty="0"/>
              <a:t>,</a:t>
            </a:r>
            <a:r>
              <a:rPr lang="zh-CN" altLang="en-US" sz="2000" b="1" dirty="0"/>
              <a:t>轴线的直线度公差可以得到尺寸的补偿</a:t>
            </a:r>
            <a:r>
              <a:rPr lang="en-US" altLang="zh-CN" sz="2000" b="1" dirty="0"/>
              <a:t>,</a:t>
            </a:r>
            <a:r>
              <a:rPr lang="zh-CN" altLang="en-US" sz="2000" b="1" dirty="0"/>
              <a:t>偏离多少补偿多少。</a:t>
            </a:r>
            <a:r>
              <a:rPr lang="zh-CN" altLang="en-US" sz="2000" b="1" dirty="0" smtClean="0"/>
              <a:t>例如</a:t>
            </a:r>
            <a:r>
              <a:rPr lang="en-US" altLang="zh-CN" sz="2000" b="1" dirty="0"/>
              <a:t>,</a:t>
            </a:r>
            <a:r>
              <a:rPr lang="zh-CN" altLang="en-US" sz="2000" b="1" dirty="0"/>
              <a:t>轴的实际尺寸</a:t>
            </a:r>
            <a:r>
              <a:rPr lang="en-US" altLang="zh-CN" sz="2000" b="1" i="1" dirty="0"/>
              <a:t>d</a:t>
            </a:r>
            <a:r>
              <a:rPr lang="en-US" altLang="zh-CN" sz="2000" b="1" dirty="0"/>
              <a:t>a = </a:t>
            </a:r>
            <a:r>
              <a:rPr lang="el-GR" altLang="zh-CN" sz="2000" b="1" i="1" dirty="0" smtClean="0">
                <a:latin typeface="Times New Roman"/>
                <a:cs typeface="Times New Roman"/>
              </a:rPr>
              <a:t>ϕ</a:t>
            </a:r>
            <a:r>
              <a:rPr lang="en-US" altLang="zh-CN" sz="2000" b="1" dirty="0" smtClean="0"/>
              <a:t>19</a:t>
            </a:r>
            <a:r>
              <a:rPr lang="en-US" altLang="zh-CN" sz="2000" b="1" dirty="0"/>
              <a:t>. 98,</a:t>
            </a:r>
            <a:r>
              <a:rPr lang="zh-CN" altLang="en-US" sz="2000" b="1" dirty="0"/>
              <a:t>则此时直线度公差应该</a:t>
            </a:r>
            <a:r>
              <a:rPr lang="zh-CN" altLang="en-US" sz="2000" b="1" dirty="0" smtClean="0"/>
              <a:t>为</a:t>
            </a:r>
            <a:endParaRPr lang="zh-CN" altLang="en-US" sz="2000" b="1" dirty="0"/>
          </a:p>
        </p:txBody>
      </p:sp>
      <p:sp>
        <p:nvSpPr>
          <p:cNvPr id="20" name="矩形 19"/>
          <p:cNvSpPr/>
          <p:nvPr/>
        </p:nvSpPr>
        <p:spPr>
          <a:xfrm>
            <a:off x="4866703" y="1131246"/>
            <a:ext cx="3523764" cy="400110"/>
          </a:xfrm>
          <a:prstGeom prst="rect">
            <a:avLst/>
          </a:prstGeom>
        </p:spPr>
        <p:txBody>
          <a:bodyPr wrap="square">
            <a:spAutoFit/>
          </a:bodyPr>
          <a:lstStyle/>
          <a:p>
            <a:r>
              <a:rPr lang="en-US" altLang="zh-CN" sz="2000" b="1" dirty="0" smtClean="0"/>
              <a:t>(1)</a:t>
            </a:r>
            <a:r>
              <a:rPr lang="zh-CN" altLang="en-US" sz="2000" b="1" dirty="0" smtClean="0"/>
              <a:t>以</a:t>
            </a:r>
            <a:r>
              <a:rPr lang="zh-CN" altLang="en-US" sz="2000" b="1" dirty="0">
                <a:solidFill>
                  <a:srgbClr val="FF0000"/>
                </a:solidFill>
              </a:rPr>
              <a:t>图</a:t>
            </a:r>
            <a:r>
              <a:rPr lang="en-US" altLang="zh-CN" sz="2000" b="1" dirty="0">
                <a:solidFill>
                  <a:srgbClr val="FF0000"/>
                </a:solidFill>
              </a:rPr>
              <a:t>4. 36 </a:t>
            </a:r>
            <a:r>
              <a:rPr lang="zh-CN" altLang="en-US" sz="2000" b="1" dirty="0" smtClean="0">
                <a:solidFill>
                  <a:srgbClr val="FF0000"/>
                </a:solidFill>
              </a:rPr>
              <a:t>（</a:t>
            </a:r>
            <a:r>
              <a:rPr lang="en-US" altLang="zh-CN" sz="2000" b="1" dirty="0" smtClean="0">
                <a:solidFill>
                  <a:srgbClr val="FF0000"/>
                </a:solidFill>
              </a:rPr>
              <a:t>a</a:t>
            </a:r>
            <a:r>
              <a:rPr lang="zh-CN" altLang="en-US" sz="2000" b="1" dirty="0" smtClean="0">
                <a:solidFill>
                  <a:srgbClr val="FF0000"/>
                </a:solidFill>
              </a:rPr>
              <a:t>）</a:t>
            </a:r>
            <a:r>
              <a:rPr lang="zh-CN" altLang="en-US" sz="2000" b="1" dirty="0" smtClean="0"/>
              <a:t>为</a:t>
            </a:r>
            <a:r>
              <a:rPr lang="zh-CN" altLang="en-US" sz="2000" b="1" dirty="0"/>
              <a:t>例说明</a:t>
            </a:r>
            <a:endParaRPr lang="zh-CN" altLang="en-US" sz="2000" dirty="0"/>
          </a:p>
        </p:txBody>
      </p:sp>
      <p:sp>
        <p:nvSpPr>
          <p:cNvPr id="21" name="矩形 20"/>
          <p:cNvSpPr/>
          <p:nvPr/>
        </p:nvSpPr>
        <p:spPr>
          <a:xfrm>
            <a:off x="1130289" y="2447865"/>
            <a:ext cx="6781800" cy="338554"/>
          </a:xfrm>
          <a:prstGeom prst="rect">
            <a:avLst/>
          </a:prstGeom>
        </p:spPr>
        <p:txBody>
          <a:bodyPr wrap="square">
            <a:spAutoFit/>
          </a:bodyPr>
          <a:lstStyle/>
          <a:p>
            <a:r>
              <a:rPr lang="en-US" altLang="zh-CN" sz="1600" b="1" i="1" dirty="0"/>
              <a:t>t </a:t>
            </a:r>
            <a:r>
              <a:rPr lang="en-US" altLang="zh-CN" sz="1600" b="1" dirty="0"/>
              <a:t>= </a:t>
            </a:r>
            <a:r>
              <a:rPr lang="zh-CN" altLang="en-US" sz="1600" b="1" dirty="0"/>
              <a:t>给定值</a:t>
            </a:r>
            <a:r>
              <a:rPr lang="en-US" altLang="zh-CN" sz="1600" b="1" dirty="0"/>
              <a:t>+ </a:t>
            </a:r>
            <a:r>
              <a:rPr lang="zh-CN" altLang="en-US" sz="1600" b="1" dirty="0"/>
              <a:t>补偿值</a:t>
            </a:r>
            <a:r>
              <a:rPr lang="en-US" altLang="zh-CN" sz="1600" b="1" dirty="0"/>
              <a:t>= </a:t>
            </a:r>
            <a:r>
              <a:rPr lang="el-GR" altLang="zh-CN" sz="1600" b="1" i="1" dirty="0">
                <a:latin typeface="Times New Roman"/>
                <a:cs typeface="Times New Roman"/>
              </a:rPr>
              <a:t>ϕ </a:t>
            </a:r>
            <a:r>
              <a:rPr lang="en-US" altLang="zh-CN" sz="1600" b="1" dirty="0"/>
              <a:t>0</a:t>
            </a:r>
            <a:r>
              <a:rPr lang="el-GR" altLang="zh-CN" sz="1600" b="1" i="1" dirty="0">
                <a:latin typeface="Times New Roman"/>
                <a:cs typeface="Times New Roman"/>
              </a:rPr>
              <a:t> </a:t>
            </a:r>
            <a:r>
              <a:rPr lang="en-US" altLang="zh-CN" sz="1600" b="1" dirty="0"/>
              <a:t>. 1 + (</a:t>
            </a:r>
            <a:r>
              <a:rPr lang="el-GR" altLang="zh-CN" sz="1600" b="1" i="1" dirty="0">
                <a:latin typeface="Times New Roman"/>
                <a:cs typeface="Times New Roman"/>
              </a:rPr>
              <a:t>ϕ </a:t>
            </a:r>
            <a:r>
              <a:rPr lang="en-US" altLang="zh-CN" sz="1600" b="1" dirty="0"/>
              <a:t>20 - </a:t>
            </a:r>
            <a:r>
              <a:rPr lang="el-GR" altLang="zh-CN" sz="1600" b="1" i="1" dirty="0">
                <a:latin typeface="Times New Roman"/>
                <a:cs typeface="Times New Roman"/>
              </a:rPr>
              <a:t>ϕ </a:t>
            </a:r>
            <a:r>
              <a:rPr lang="en-US" altLang="zh-CN" sz="1600" b="1" dirty="0"/>
              <a:t>19. 98</a:t>
            </a:r>
            <a:r>
              <a:rPr lang="en-US" altLang="zh-CN" sz="1600" b="1" dirty="0" smtClean="0"/>
              <a:t>)  = </a:t>
            </a:r>
            <a:r>
              <a:rPr lang="el-GR" altLang="zh-CN" sz="1600" b="1" i="1" dirty="0">
                <a:latin typeface="Times New Roman"/>
                <a:cs typeface="Times New Roman"/>
              </a:rPr>
              <a:t>ϕ </a:t>
            </a:r>
            <a:r>
              <a:rPr lang="en-US" altLang="zh-CN" sz="1600" b="1" dirty="0"/>
              <a:t>0. 1 + </a:t>
            </a:r>
            <a:r>
              <a:rPr lang="el-GR" altLang="zh-CN" sz="1600" b="1" i="1" dirty="0">
                <a:latin typeface="Times New Roman"/>
                <a:cs typeface="Times New Roman"/>
              </a:rPr>
              <a:t>ϕ </a:t>
            </a:r>
            <a:r>
              <a:rPr lang="en-US" altLang="zh-CN" sz="1600" b="1" dirty="0"/>
              <a:t>0. 02 = </a:t>
            </a:r>
            <a:r>
              <a:rPr lang="el-GR" altLang="zh-CN" sz="1600" b="1" i="1" dirty="0">
                <a:latin typeface="Times New Roman"/>
                <a:cs typeface="Times New Roman"/>
              </a:rPr>
              <a:t>ϕ </a:t>
            </a:r>
            <a:r>
              <a:rPr lang="en-US" altLang="zh-CN" sz="1600" b="1" dirty="0"/>
              <a:t>0. 12</a:t>
            </a:r>
            <a:endParaRPr lang="zh-CN" altLang="en-US" sz="1600" dirty="0"/>
          </a:p>
        </p:txBody>
      </p:sp>
      <p:pic>
        <p:nvPicPr>
          <p:cNvPr id="13"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8698" y="4530727"/>
            <a:ext cx="3478212" cy="211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12722" y="4475154"/>
            <a:ext cx="4021138" cy="2179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 name="对象 2"/>
          <p:cNvGraphicFramePr>
            <a:graphicFrameLocks noGrp="1" noChangeAspect="1"/>
          </p:cNvGraphicFramePr>
          <p:nvPr>
            <p:extLst>
              <p:ext uri="{D42A27DB-BD31-4B8C-83A1-F6EECF244321}">
                <p14:modId xmlns:p14="http://schemas.microsoft.com/office/powerpoint/2010/main" val="3090504475"/>
              </p:ext>
            </p:extLst>
          </p:nvPr>
        </p:nvGraphicFramePr>
        <p:xfrm>
          <a:off x="1076381" y="2756832"/>
          <a:ext cx="5614401" cy="453210"/>
        </p:xfrm>
        <a:graphic>
          <a:graphicData uri="http://schemas.openxmlformats.org/presentationml/2006/ole">
            <mc:AlternateContent xmlns:mc="http://schemas.openxmlformats.org/markup-compatibility/2006">
              <mc:Choice xmlns:v="urn:schemas-microsoft-com:vml" Requires="v">
                <p:oleObj spid="_x0000_s55382" name="公式" r:id="rId5" imgW="2832100" imgH="228600" progId="Equation.3">
                  <p:embed/>
                </p:oleObj>
              </mc:Choice>
              <mc:Fallback>
                <p:oleObj name="公式" r:id="rId5" imgW="2832100" imgH="228600" progId="Equation.3">
                  <p:embed/>
                  <p:pic>
                    <p:nvPicPr>
                      <p:cNvPr id="0" name="Object 10"/>
                      <p:cNvPicPr>
                        <a:picLocks noGrp="1"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6381" y="2756832"/>
                        <a:ext cx="5614401" cy="453210"/>
                      </a:xfrm>
                      <a:prstGeom prst="rect">
                        <a:avLst/>
                      </a:prstGeom>
                      <a:solidFill>
                        <a:schemeClr val="accent1">
                          <a:lumMod val="20000"/>
                          <a:lumOff val="80000"/>
                        </a:schemeClr>
                      </a:solidFill>
                      <a:ln>
                        <a:noFill/>
                      </a:ln>
                    </p:spPr>
                  </p:pic>
                </p:oleObj>
              </mc:Fallback>
            </mc:AlternateContent>
          </a:graphicData>
        </a:graphic>
      </p:graphicFrame>
      <p:sp>
        <p:nvSpPr>
          <p:cNvPr id="16" name="Text Box 12"/>
          <p:cNvSpPr txBox="1">
            <a:spLocks noChangeArrowheads="1"/>
          </p:cNvSpPr>
          <p:nvPr/>
        </p:nvSpPr>
        <p:spPr bwMode="auto">
          <a:xfrm>
            <a:off x="447574" y="3161244"/>
            <a:ext cx="7756613"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       </a:t>
            </a:r>
            <a:r>
              <a:rPr lang="zh-CN" altLang="en-US" sz="2000" b="1" dirty="0" smtClean="0"/>
              <a:t>轴</a:t>
            </a:r>
            <a:r>
              <a:rPr lang="zh-CN" altLang="en-US" sz="2000" b="1" dirty="0"/>
              <a:t>的边界为最大实体实效边界（</a:t>
            </a:r>
            <a:r>
              <a:rPr lang="en-US" altLang="zh-CN" sz="2000" b="1" dirty="0">
                <a:solidFill>
                  <a:srgbClr val="D60093"/>
                </a:solidFill>
              </a:rPr>
              <a:t>MMVB</a:t>
            </a:r>
            <a:r>
              <a:rPr lang="zh-CN" altLang="en-US" sz="2000" b="1" dirty="0"/>
              <a:t>）</a:t>
            </a:r>
            <a:r>
              <a:rPr lang="en-US" altLang="zh-CN" sz="2000" b="1" dirty="0"/>
              <a:t>,</a:t>
            </a:r>
            <a:r>
              <a:rPr lang="zh-CN" altLang="en-US" sz="2000" b="1" dirty="0"/>
              <a:t>其边界尺寸 （</a:t>
            </a:r>
            <a:r>
              <a:rPr lang="en-US" altLang="zh-CN" sz="2000" b="1" dirty="0">
                <a:solidFill>
                  <a:srgbClr val="D60093"/>
                </a:solidFill>
              </a:rPr>
              <a:t>BS</a:t>
            </a:r>
            <a:r>
              <a:rPr lang="zh-CN" altLang="en-US" sz="2000" b="1" dirty="0"/>
              <a:t>）为最大实体实效尺寸（</a:t>
            </a:r>
            <a:r>
              <a:rPr lang="en-US" altLang="zh-CN" sz="2000" b="1" dirty="0">
                <a:solidFill>
                  <a:srgbClr val="D60093"/>
                </a:solidFill>
              </a:rPr>
              <a:t>MMVS</a:t>
            </a:r>
            <a:r>
              <a:rPr lang="zh-CN" altLang="en-US" sz="2000" b="1" dirty="0"/>
              <a:t>）</a:t>
            </a:r>
            <a:endParaRPr lang="en-US" altLang="zh-CN" sz="2000" b="1" dirty="0"/>
          </a:p>
        </p:txBody>
      </p:sp>
      <p:pic>
        <p:nvPicPr>
          <p:cNvPr id="55301"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36356" y="3964589"/>
            <a:ext cx="5514975" cy="438150"/>
          </a:xfrm>
          <a:prstGeom prst="rect">
            <a:avLst/>
          </a:prstGeom>
          <a:solidFill>
            <a:schemeClr val="accent1">
              <a:lumMod val="20000"/>
              <a:lumOff val="80000"/>
            </a:schemeClr>
          </a:solidFill>
          <a:ln w="38100">
            <a:solidFill>
              <a:srgbClr val="FF3300"/>
            </a:solidFill>
          </a:ln>
          <a:effectLst/>
        </p:spPr>
      </p:pic>
      <p:cxnSp>
        <p:nvCxnSpPr>
          <p:cNvPr id="5" name="直接连接符 4"/>
          <p:cNvCxnSpPr/>
          <p:nvPr/>
        </p:nvCxnSpPr>
        <p:spPr bwMode="auto">
          <a:xfrm>
            <a:off x="5223933" y="5522638"/>
            <a:ext cx="2531534" cy="0"/>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直接连接符 14"/>
          <p:cNvCxnSpPr/>
          <p:nvPr/>
        </p:nvCxnSpPr>
        <p:spPr bwMode="auto">
          <a:xfrm>
            <a:off x="5257524" y="6318507"/>
            <a:ext cx="2531534" cy="0"/>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76016190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25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12"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0-#ppt_w/2"/>
                                          </p:val>
                                        </p:tav>
                                        <p:tav tm="100000">
                                          <p:val>
                                            <p:strVal val="#ppt_x"/>
                                          </p:val>
                                        </p:tav>
                                      </p:tavLst>
                                    </p:anim>
                                    <p:anim calcmode="lin" valueType="num">
                                      <p:cBhvr additive="base">
                                        <p:cTn id="2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500"/>
                                        <p:tgtEl>
                                          <p:spTgt spid="1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left)">
                                      <p:cBhvr>
                                        <p:cTn id="33" dur="500"/>
                                        <p:tgtEl>
                                          <p:spTgt spid="2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wipe(left)">
                                      <p:cBhvr>
                                        <p:cTn id="38" dur="2000"/>
                                        <p:tgtEl>
                                          <p:spTgt spid="3"/>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6"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2000" fill="hold"/>
                                        <p:tgtEl>
                                          <p:spTgt spid="14"/>
                                        </p:tgtEl>
                                        <p:attrNameLst>
                                          <p:attrName>ppt_x</p:attrName>
                                        </p:attrNameLst>
                                      </p:cBhvr>
                                      <p:tavLst>
                                        <p:tav tm="0">
                                          <p:val>
                                            <p:strVal val="1+#ppt_w/2"/>
                                          </p:val>
                                        </p:tav>
                                        <p:tav tm="100000">
                                          <p:val>
                                            <p:strVal val="#ppt_x"/>
                                          </p:val>
                                        </p:tav>
                                      </p:tavLst>
                                    </p:anim>
                                    <p:anim calcmode="lin" valueType="num">
                                      <p:cBhvr additive="base">
                                        <p:cTn id="44" dur="20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left)">
                                      <p:cBhvr>
                                        <p:cTn id="49" dur="2000"/>
                                        <p:tgtEl>
                                          <p:spTgt spid="16"/>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wipe(left)">
                                      <p:cBhvr>
                                        <p:cTn id="54" dur="500"/>
                                        <p:tgtEl>
                                          <p:spTgt spid="5"/>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left)">
                                      <p:cBhvr>
                                        <p:cTn id="59" dur="500"/>
                                        <p:tgtEl>
                                          <p:spTgt spid="15"/>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55301"/>
                                        </p:tgtEl>
                                        <p:attrNameLst>
                                          <p:attrName>style.visibility</p:attrName>
                                        </p:attrNameLst>
                                      </p:cBhvr>
                                      <p:to>
                                        <p:strVal val="visible"/>
                                      </p:to>
                                    </p:set>
                                    <p:animEffect transition="in" filter="wipe(left)">
                                      <p:cBhvr>
                                        <p:cTn id="64" dur="500"/>
                                        <p:tgtEl>
                                          <p:spTgt spid="553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9A9AD9A6-E1B3-465F-8DA4-CCF25C9FD19A}" type="slidenum">
              <a:rPr lang="zh-CN" altLang="en-US" smtClean="0"/>
              <a:pPr>
                <a:defRPr/>
              </a:pPr>
              <a:t>22</a:t>
            </a:fld>
            <a:endParaRPr lang="en-US" altLang="zh-CN"/>
          </a:p>
        </p:txBody>
      </p:sp>
      <p:sp>
        <p:nvSpPr>
          <p:cNvPr id="3" name="矩形 2"/>
          <p:cNvSpPr/>
          <p:nvPr/>
        </p:nvSpPr>
        <p:spPr>
          <a:xfrm>
            <a:off x="436504" y="217832"/>
            <a:ext cx="7513695" cy="707886"/>
          </a:xfrm>
          <a:prstGeom prst="rect">
            <a:avLst/>
          </a:prstGeom>
        </p:spPr>
        <p:txBody>
          <a:bodyPr wrap="square">
            <a:spAutoFit/>
          </a:bodyPr>
          <a:lstStyle/>
          <a:p>
            <a:r>
              <a:rPr lang="en-US" altLang="zh-CN" sz="2000" b="1" dirty="0" smtClean="0"/>
              <a:t>        (2)</a:t>
            </a:r>
            <a:r>
              <a:rPr lang="zh-CN" altLang="en-US" sz="2000" b="1" dirty="0" smtClean="0"/>
              <a:t>当</a:t>
            </a:r>
            <a:r>
              <a:rPr lang="zh-CN" altLang="en-US" sz="2000" b="1" dirty="0"/>
              <a:t>轴的实际尺寸处处等于最大实体尺寸时</a:t>
            </a:r>
            <a:r>
              <a:rPr lang="en-US" altLang="zh-CN" sz="2000" b="1" dirty="0"/>
              <a:t>,</a:t>
            </a:r>
            <a:r>
              <a:rPr lang="zh-CN" altLang="en-US" sz="2000" b="1" dirty="0"/>
              <a:t>轴线的直线度误差允许值等于图样上</a:t>
            </a:r>
            <a:r>
              <a:rPr lang="zh-CN" altLang="en-US" sz="2000" b="1" dirty="0" smtClean="0"/>
              <a:t>给定</a:t>
            </a:r>
            <a:r>
              <a:rPr lang="zh-CN" altLang="en-US" sz="2000" b="1" dirty="0"/>
              <a:t>公差值</a:t>
            </a:r>
            <a:r>
              <a:rPr lang="en-US" altLang="zh-CN" sz="2000" b="1" dirty="0"/>
              <a:t>,</a:t>
            </a:r>
            <a:r>
              <a:rPr lang="zh-CN" altLang="en-US" sz="2000" b="1" dirty="0"/>
              <a:t>如图</a:t>
            </a:r>
            <a:r>
              <a:rPr lang="en-US" altLang="zh-CN" sz="2000" b="1" dirty="0"/>
              <a:t>4. 36(b) </a:t>
            </a:r>
            <a:r>
              <a:rPr lang="zh-CN" altLang="en-US" sz="2000" b="1" dirty="0"/>
              <a:t>所示。</a:t>
            </a:r>
          </a:p>
        </p:txBody>
      </p:sp>
      <p:sp>
        <p:nvSpPr>
          <p:cNvPr id="4" name="矩形 3"/>
          <p:cNvSpPr/>
          <p:nvPr/>
        </p:nvSpPr>
        <p:spPr>
          <a:xfrm>
            <a:off x="525836" y="918558"/>
            <a:ext cx="7161892" cy="707886"/>
          </a:xfrm>
          <a:prstGeom prst="rect">
            <a:avLst/>
          </a:prstGeom>
        </p:spPr>
        <p:txBody>
          <a:bodyPr wrap="square">
            <a:spAutoFit/>
          </a:bodyPr>
          <a:lstStyle/>
          <a:p>
            <a:r>
              <a:rPr lang="zh-CN" altLang="en-US" sz="2000" b="1" dirty="0" smtClean="0"/>
              <a:t>        显然</a:t>
            </a:r>
            <a:r>
              <a:rPr lang="en-US" altLang="zh-CN" sz="2000" b="1" dirty="0"/>
              <a:t>,</a:t>
            </a:r>
            <a:r>
              <a:rPr lang="zh-CN" altLang="en-US" sz="2000" b="1" dirty="0"/>
              <a:t>允许最大的几何公差值为轴的实际尺寸等于最小实体尺寸时</a:t>
            </a:r>
            <a:r>
              <a:rPr lang="en-US" altLang="zh-CN" sz="2000" b="1" dirty="0"/>
              <a:t>,</a:t>
            </a:r>
            <a:r>
              <a:rPr lang="zh-CN" altLang="en-US" sz="2000" b="1" dirty="0"/>
              <a:t>即</a:t>
            </a:r>
          </a:p>
        </p:txBody>
      </p:sp>
      <p:pic>
        <p:nvPicPr>
          <p:cNvPr id="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6490" y="1779685"/>
            <a:ext cx="5320583" cy="1482785"/>
          </a:xfrm>
          <a:prstGeom prst="rect">
            <a:avLst/>
          </a:prstGeom>
          <a:solidFill>
            <a:schemeClr val="accent1">
              <a:lumMod val="60000"/>
              <a:lumOff val="40000"/>
            </a:schemeClr>
          </a:solidFill>
          <a:ln w="28575">
            <a:solidFill>
              <a:srgbClr val="FF0000"/>
            </a:solidFill>
          </a:ln>
          <a:effectLst/>
          <a:extLst/>
        </p:spPr>
      </p:pic>
      <p:pic>
        <p:nvPicPr>
          <p:cNvPr id="6"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36054" y="3961595"/>
            <a:ext cx="3175006" cy="1720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18182" y="3692517"/>
            <a:ext cx="3478212" cy="211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925596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2"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0-#ppt_w/2"/>
                                          </p:val>
                                        </p:tav>
                                        <p:tav tm="100000">
                                          <p:val>
                                            <p:strVal val="#ppt_x"/>
                                          </p:val>
                                        </p:tav>
                                      </p:tavLst>
                                    </p:anim>
                                    <p:anim calcmode="lin" valueType="num">
                                      <p:cBhvr additive="base">
                                        <p:cTn id="13"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6"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2000" fill="hold"/>
                                        <p:tgtEl>
                                          <p:spTgt spid="6"/>
                                        </p:tgtEl>
                                        <p:attrNameLst>
                                          <p:attrName>ppt_x</p:attrName>
                                        </p:attrNameLst>
                                      </p:cBhvr>
                                      <p:tavLst>
                                        <p:tav tm="0">
                                          <p:val>
                                            <p:strVal val="1+#ppt_w/2"/>
                                          </p:val>
                                        </p:tav>
                                        <p:tav tm="100000">
                                          <p:val>
                                            <p:strVal val="#ppt_x"/>
                                          </p:val>
                                        </p:tav>
                                      </p:tavLst>
                                    </p:anim>
                                    <p:anim calcmode="lin" valueType="num">
                                      <p:cBhvr additive="base">
                                        <p:cTn id="19" dur="2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9A9AD9A6-E1B3-465F-8DA4-CCF25C9FD19A}" type="slidenum">
              <a:rPr lang="zh-CN" altLang="en-US" smtClean="0"/>
              <a:pPr>
                <a:defRPr/>
              </a:pPr>
              <a:t>23</a:t>
            </a:fld>
            <a:endParaRPr lang="en-US" altLang="zh-CN"/>
          </a:p>
        </p:txBody>
      </p:sp>
      <mc:AlternateContent xmlns:mc="http://schemas.openxmlformats.org/markup-compatibility/2006" xmlns:a14="http://schemas.microsoft.com/office/drawing/2010/main">
        <mc:Choice Requires="a14">
          <p:sp>
            <p:nvSpPr>
              <p:cNvPr id="3" name="矩形 2"/>
              <p:cNvSpPr/>
              <p:nvPr/>
            </p:nvSpPr>
            <p:spPr>
              <a:xfrm>
                <a:off x="431800" y="246492"/>
                <a:ext cx="7941734" cy="707886"/>
              </a:xfrm>
              <a:prstGeom prst="rect">
                <a:avLst/>
              </a:prstGeom>
            </p:spPr>
            <p:txBody>
              <a:bodyPr wrap="square">
                <a:spAutoFit/>
              </a:bodyPr>
              <a:lstStyle/>
              <a:p>
                <a:r>
                  <a:rPr lang="en-US" altLang="zh-CN" sz="2000" b="1" dirty="0" smtClean="0"/>
                  <a:t>          (3)</a:t>
                </a:r>
                <a:r>
                  <a:rPr lang="zh-CN" altLang="en-US" sz="2000" b="1" dirty="0" smtClean="0"/>
                  <a:t>图</a:t>
                </a:r>
                <a:r>
                  <a:rPr lang="en-US" altLang="zh-CN" sz="2000" b="1" dirty="0"/>
                  <a:t>4. 36(c) </a:t>
                </a:r>
                <a:r>
                  <a:rPr lang="zh-CN" altLang="en-US" sz="2000" b="1" dirty="0"/>
                  <a:t>为采用最大实体要求时轴线直线度误差允许值</a:t>
                </a:r>
                <a:r>
                  <a:rPr lang="en-US" altLang="zh-CN" sz="2000" b="1" i="1" dirty="0"/>
                  <a:t>t </a:t>
                </a:r>
                <a:r>
                  <a:rPr lang="zh-CN" altLang="en-US" sz="2000" b="1" dirty="0" smtClean="0"/>
                  <a:t>随</a:t>
                </a:r>
                <a14:m>
                  <m:oMath xmlns:m="http://schemas.openxmlformats.org/officeDocument/2006/math">
                    <m:sSub>
                      <m:sSubPr>
                        <m:ctrlPr>
                          <a:rPr lang="en-US" altLang="zh-CN" sz="2000" b="1" i="1" smtClean="0">
                            <a:latin typeface="Cambria Math"/>
                          </a:rPr>
                        </m:ctrlPr>
                      </m:sSubPr>
                      <m:e>
                        <m:r>
                          <a:rPr lang="en-US" altLang="zh-CN" sz="2000" b="1" i="1" smtClean="0">
                            <a:latin typeface="Cambria Math"/>
                          </a:rPr>
                          <m:t>𝒅</m:t>
                        </m:r>
                      </m:e>
                      <m:sub>
                        <m:r>
                          <a:rPr lang="en-US" altLang="zh-CN" sz="2000" b="1" i="1" smtClean="0">
                            <a:latin typeface="Cambria Math"/>
                          </a:rPr>
                          <m:t>𝒂</m:t>
                        </m:r>
                      </m:sub>
                    </m:sSub>
                  </m:oMath>
                </a14:m>
                <a:r>
                  <a:rPr lang="en-US" altLang="zh-CN" sz="2000" b="1" dirty="0" smtClean="0"/>
                  <a:t> </a:t>
                </a:r>
                <a:r>
                  <a:rPr lang="zh-CN" altLang="en-US" sz="2000" b="1" dirty="0"/>
                  <a:t>变化的动态公差图。</a:t>
                </a:r>
                <a:endParaRPr lang="en-US" altLang="zh-CN" sz="2000" b="1" dirty="0"/>
              </a:p>
            </p:txBody>
          </p:sp>
        </mc:Choice>
        <mc:Fallback xmlns="">
          <p:sp>
            <p:nvSpPr>
              <p:cNvPr id="3" name="矩形 2"/>
              <p:cNvSpPr>
                <a:spLocks noRot="1" noChangeAspect="1" noMove="1" noResize="1" noEditPoints="1" noAdjustHandles="1" noChangeArrowheads="1" noChangeShapeType="1" noTextEdit="1"/>
              </p:cNvSpPr>
              <p:nvPr/>
            </p:nvSpPr>
            <p:spPr>
              <a:xfrm>
                <a:off x="431800" y="246492"/>
                <a:ext cx="7941734" cy="707886"/>
              </a:xfrm>
              <a:prstGeom prst="rect">
                <a:avLst/>
              </a:prstGeom>
              <a:blipFill rotWithShape="1">
                <a:blip r:embed="rId3"/>
                <a:stretch>
                  <a:fillRect l="-77" t="-5983" b="-11966"/>
                </a:stretch>
              </a:blipFill>
            </p:spPr>
            <p:txBody>
              <a:bodyPr/>
              <a:lstStyle/>
              <a:p>
                <a:r>
                  <a:rPr lang="zh-CN" altLang="en-US">
                    <a:noFill/>
                  </a:rPr>
                  <a:t> </a:t>
                </a:r>
              </a:p>
            </p:txBody>
          </p:sp>
        </mc:Fallback>
      </mc:AlternateContent>
      <p:grpSp>
        <p:nvGrpSpPr>
          <p:cNvPr id="4" name="Group 32"/>
          <p:cNvGrpSpPr>
            <a:grpSpLocks/>
          </p:cNvGrpSpPr>
          <p:nvPr/>
        </p:nvGrpSpPr>
        <p:grpSpPr bwMode="auto">
          <a:xfrm>
            <a:off x="4280824" y="3603887"/>
            <a:ext cx="3976687" cy="2643187"/>
            <a:chOff x="3022" y="2443"/>
            <a:chExt cx="2505" cy="1665"/>
          </a:xfrm>
        </p:grpSpPr>
        <p:grpSp>
          <p:nvGrpSpPr>
            <p:cNvPr id="5" name="Group 27"/>
            <p:cNvGrpSpPr>
              <a:grpSpLocks/>
            </p:cNvGrpSpPr>
            <p:nvPr/>
          </p:nvGrpSpPr>
          <p:grpSpPr bwMode="auto">
            <a:xfrm>
              <a:off x="3218" y="2443"/>
              <a:ext cx="2309" cy="1665"/>
              <a:chOff x="3086" y="2493"/>
              <a:chExt cx="2309" cy="1665"/>
            </a:xfrm>
          </p:grpSpPr>
          <p:grpSp>
            <p:nvGrpSpPr>
              <p:cNvPr id="7" name="Group 16"/>
              <p:cNvGrpSpPr>
                <a:grpSpLocks/>
              </p:cNvGrpSpPr>
              <p:nvPr/>
            </p:nvGrpSpPr>
            <p:grpSpPr bwMode="auto">
              <a:xfrm>
                <a:off x="3086" y="2493"/>
                <a:ext cx="2309" cy="1665"/>
                <a:chOff x="3105" y="2485"/>
                <a:chExt cx="2309" cy="1665"/>
              </a:xfrm>
            </p:grpSpPr>
            <p:pic>
              <p:nvPicPr>
                <p:cNvPr id="14"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05" y="2485"/>
                  <a:ext cx="2309" cy="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Line 8"/>
                <p:cNvSpPr>
                  <a:spLocks noChangeShapeType="1"/>
                </p:cNvSpPr>
                <p:nvPr/>
              </p:nvSpPr>
              <p:spPr bwMode="auto">
                <a:xfrm flipH="1">
                  <a:off x="4386" y="2931"/>
                  <a:ext cx="20" cy="949"/>
                </a:xfrm>
                <a:prstGeom prst="line">
                  <a:avLst/>
                </a:prstGeom>
                <a:noFill/>
                <a:ln w="38100">
                  <a:solidFill>
                    <a:srgbClr val="D60093"/>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 name="Line 11"/>
                <p:cNvSpPr>
                  <a:spLocks noChangeShapeType="1"/>
                </p:cNvSpPr>
                <p:nvPr/>
              </p:nvSpPr>
              <p:spPr bwMode="auto">
                <a:xfrm>
                  <a:off x="4042" y="2930"/>
                  <a:ext cx="354" cy="0"/>
                </a:xfrm>
                <a:prstGeom prst="line">
                  <a:avLst/>
                </a:prstGeom>
                <a:noFill/>
                <a:ln w="38100">
                  <a:solidFill>
                    <a:srgbClr val="D60093"/>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 name="Line 14"/>
                <p:cNvSpPr>
                  <a:spLocks noChangeShapeType="1"/>
                </p:cNvSpPr>
                <p:nvPr/>
              </p:nvSpPr>
              <p:spPr bwMode="auto">
                <a:xfrm>
                  <a:off x="3537" y="2920"/>
                  <a:ext cx="485" cy="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8" name="Line 21"/>
              <p:cNvSpPr>
                <a:spLocks noChangeShapeType="1"/>
              </p:cNvSpPr>
              <p:nvPr/>
            </p:nvSpPr>
            <p:spPr bwMode="auto">
              <a:xfrm>
                <a:off x="4881" y="3203"/>
                <a:ext cx="0" cy="657"/>
              </a:xfrm>
              <a:prstGeom prst="line">
                <a:avLst/>
              </a:prstGeom>
              <a:noFill/>
              <a:ln w="57150">
                <a:solidFill>
                  <a:schemeClr val="accent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 name="Line 22"/>
              <p:cNvSpPr>
                <a:spLocks noChangeShapeType="1"/>
              </p:cNvSpPr>
              <p:nvPr/>
            </p:nvSpPr>
            <p:spPr bwMode="auto">
              <a:xfrm>
                <a:off x="4002" y="3193"/>
                <a:ext cx="899" cy="0"/>
              </a:xfrm>
              <a:prstGeom prst="line">
                <a:avLst/>
              </a:prstGeom>
              <a:noFill/>
              <a:ln w="57150">
                <a:solidFill>
                  <a:schemeClr val="accent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 name="Line 23"/>
              <p:cNvSpPr>
                <a:spLocks noChangeShapeType="1"/>
              </p:cNvSpPr>
              <p:nvPr/>
            </p:nvSpPr>
            <p:spPr bwMode="auto">
              <a:xfrm>
                <a:off x="3527" y="3184"/>
                <a:ext cx="475" cy="0"/>
              </a:xfrm>
              <a:prstGeom prst="line">
                <a:avLst/>
              </a:prstGeom>
              <a:noFill/>
              <a:ln w="9525">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 name="Line 24"/>
              <p:cNvSpPr>
                <a:spLocks noChangeShapeType="1"/>
              </p:cNvSpPr>
              <p:nvPr/>
            </p:nvSpPr>
            <p:spPr bwMode="auto">
              <a:xfrm>
                <a:off x="3527" y="2941"/>
                <a:ext cx="485" cy="0"/>
              </a:xfrm>
              <a:prstGeom prst="line">
                <a:avLst/>
              </a:prstGeom>
              <a:noFill/>
              <a:ln w="38100">
                <a:solidFill>
                  <a:srgbClr val="D60093"/>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 name="Line 25"/>
              <p:cNvSpPr>
                <a:spLocks noChangeShapeType="1"/>
              </p:cNvSpPr>
              <p:nvPr/>
            </p:nvSpPr>
            <p:spPr bwMode="auto">
              <a:xfrm>
                <a:off x="4022" y="2799"/>
                <a:ext cx="0" cy="1071"/>
              </a:xfrm>
              <a:prstGeom prst="line">
                <a:avLst/>
              </a:prstGeom>
              <a:noFill/>
              <a:ln w="57150">
                <a:solidFill>
                  <a:schemeClr val="accent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 name="Line 26"/>
              <p:cNvSpPr>
                <a:spLocks noChangeShapeType="1"/>
              </p:cNvSpPr>
              <p:nvPr/>
            </p:nvSpPr>
            <p:spPr bwMode="auto">
              <a:xfrm>
                <a:off x="3527" y="2769"/>
                <a:ext cx="485" cy="0"/>
              </a:xfrm>
              <a:prstGeom prst="line">
                <a:avLst/>
              </a:prstGeom>
              <a:noFill/>
              <a:ln w="9525">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6" name="Text Box 31"/>
            <p:cNvSpPr txBox="1">
              <a:spLocks noChangeArrowheads="1"/>
            </p:cNvSpPr>
            <p:nvPr/>
          </p:nvSpPr>
          <p:spPr bwMode="auto">
            <a:xfrm>
              <a:off x="3022" y="2764"/>
              <a:ext cx="64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algn="r" eaLnBrk="1" hangingPunct="1"/>
              <a:r>
                <a:rPr lang="en-US" altLang="zh-CN" sz="1800" b="1" dirty="0"/>
                <a:t>0.12</a:t>
              </a:r>
            </a:p>
          </p:txBody>
        </p:sp>
      </p:grpSp>
      <p:sp>
        <p:nvSpPr>
          <p:cNvPr id="18" name="AutoShape 33"/>
          <p:cNvSpPr>
            <a:spLocks noChangeArrowheads="1"/>
          </p:cNvSpPr>
          <p:nvPr/>
        </p:nvSpPr>
        <p:spPr bwMode="auto">
          <a:xfrm>
            <a:off x="7554716" y="4137308"/>
            <a:ext cx="1025525" cy="609600"/>
          </a:xfrm>
          <a:prstGeom prst="wedgeEllipseCallout">
            <a:avLst>
              <a:gd name="adj1" fmla="val -127088"/>
              <a:gd name="adj2" fmla="val 204167"/>
            </a:avLst>
          </a:prstGeom>
          <a:noFill/>
          <a:ln w="38100">
            <a:solidFill>
              <a:srgbClr val="D6009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altLang="zh-CN" sz="1800" b="1" dirty="0" smtClean="0"/>
              <a:t>19.98</a:t>
            </a:r>
            <a:endParaRPr lang="en-US" altLang="zh-CN" sz="1800" b="1" dirty="0"/>
          </a:p>
        </p:txBody>
      </p:sp>
      <p:graphicFrame>
        <p:nvGraphicFramePr>
          <p:cNvPr id="20" name="对象 19"/>
          <p:cNvGraphicFramePr>
            <a:graphicFrameLocks noChangeAspect="1"/>
          </p:cNvGraphicFramePr>
          <p:nvPr>
            <p:extLst>
              <p:ext uri="{D42A27DB-BD31-4B8C-83A1-F6EECF244321}">
                <p14:modId xmlns:p14="http://schemas.microsoft.com/office/powerpoint/2010/main" val="1362107062"/>
              </p:ext>
            </p:extLst>
          </p:nvPr>
        </p:nvGraphicFramePr>
        <p:xfrm>
          <a:off x="1089565" y="1012280"/>
          <a:ext cx="6335712" cy="473075"/>
        </p:xfrm>
        <a:graphic>
          <a:graphicData uri="http://schemas.openxmlformats.org/presentationml/2006/ole">
            <mc:AlternateContent xmlns:mc="http://schemas.openxmlformats.org/markup-compatibility/2006">
              <mc:Choice xmlns:v="urn:schemas-microsoft-com:vml" Requires="v">
                <p:oleObj spid="_x0000_s56589" name="公式" r:id="rId5" imgW="3009900" imgH="241300" progId="Equation.3">
                  <p:embed/>
                </p:oleObj>
              </mc:Choice>
              <mc:Fallback>
                <p:oleObj name="公式" r:id="rId5" imgW="3009900" imgH="241300" progId="Equation.3">
                  <p:embed/>
                  <p:pic>
                    <p:nvPicPr>
                      <p:cNvPr id="0" name="Object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89565" y="1012280"/>
                        <a:ext cx="6335712" cy="473075"/>
                      </a:xfrm>
                      <a:prstGeom prst="rect">
                        <a:avLst/>
                      </a:prstGeom>
                      <a:noFill/>
                      <a:ln>
                        <a:noFill/>
                      </a:ln>
                      <a:effectLst/>
                      <a:extLst/>
                    </p:spPr>
                  </p:pic>
                </p:oleObj>
              </mc:Fallback>
            </mc:AlternateContent>
          </a:graphicData>
        </a:graphic>
      </p:graphicFrame>
      <p:graphicFrame>
        <p:nvGraphicFramePr>
          <p:cNvPr id="21" name="对象 20"/>
          <p:cNvGraphicFramePr>
            <a:graphicFrameLocks noChangeAspect="1"/>
          </p:cNvGraphicFramePr>
          <p:nvPr>
            <p:extLst>
              <p:ext uri="{D42A27DB-BD31-4B8C-83A1-F6EECF244321}">
                <p14:modId xmlns:p14="http://schemas.microsoft.com/office/powerpoint/2010/main" val="1233715047"/>
              </p:ext>
            </p:extLst>
          </p:nvPr>
        </p:nvGraphicFramePr>
        <p:xfrm>
          <a:off x="1082685" y="1429260"/>
          <a:ext cx="6000094" cy="846349"/>
        </p:xfrm>
        <a:graphic>
          <a:graphicData uri="http://schemas.openxmlformats.org/presentationml/2006/ole">
            <mc:AlternateContent xmlns:mc="http://schemas.openxmlformats.org/markup-compatibility/2006">
              <mc:Choice xmlns:v="urn:schemas-microsoft-com:vml" Requires="v">
                <p:oleObj spid="_x0000_s56590" name="公式" r:id="rId7" imgW="3136900" imgH="457200" progId="Equation.3">
                  <p:embed/>
                </p:oleObj>
              </mc:Choice>
              <mc:Fallback>
                <p:oleObj name="公式" r:id="rId7" imgW="3136900" imgH="457200" progId="Equation.3">
                  <p:embed/>
                  <p:pic>
                    <p:nvPicPr>
                      <p:cNvPr id="0" name="Object 1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82685" y="1429260"/>
                        <a:ext cx="6000094" cy="846349"/>
                      </a:xfrm>
                      <a:prstGeom prst="rect">
                        <a:avLst/>
                      </a:prstGeom>
                      <a:noFill/>
                      <a:ln>
                        <a:noFill/>
                      </a:ln>
                      <a:effectLst/>
                      <a:extLst/>
                    </p:spPr>
                  </p:pic>
                </p:oleObj>
              </mc:Fallback>
            </mc:AlternateContent>
          </a:graphicData>
        </a:graphic>
      </p:graphicFrame>
      <p:pic>
        <p:nvPicPr>
          <p:cNvPr id="56327" name="Picture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29813" y="2284105"/>
            <a:ext cx="3371850" cy="59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99150" y="4010011"/>
            <a:ext cx="3478212" cy="211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6484" name="Picture 16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330320" y="2953799"/>
            <a:ext cx="622935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912140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25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2"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2000" fill="hold"/>
                                        <p:tgtEl>
                                          <p:spTgt spid="26"/>
                                        </p:tgtEl>
                                        <p:attrNameLst>
                                          <p:attrName>ppt_x</p:attrName>
                                        </p:attrNameLst>
                                      </p:cBhvr>
                                      <p:tavLst>
                                        <p:tav tm="0">
                                          <p:val>
                                            <p:strVal val="0-#ppt_w/2"/>
                                          </p:val>
                                        </p:tav>
                                        <p:tav tm="100000">
                                          <p:val>
                                            <p:strVal val="#ppt_x"/>
                                          </p:val>
                                        </p:tav>
                                      </p:tavLst>
                                    </p:anim>
                                    <p:anim calcmode="lin" valueType="num">
                                      <p:cBhvr additive="base">
                                        <p:cTn id="13" dur="20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6"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2000" fill="hold"/>
                                        <p:tgtEl>
                                          <p:spTgt spid="4"/>
                                        </p:tgtEl>
                                        <p:attrNameLst>
                                          <p:attrName>ppt_x</p:attrName>
                                        </p:attrNameLst>
                                      </p:cBhvr>
                                      <p:tavLst>
                                        <p:tav tm="0">
                                          <p:val>
                                            <p:strVal val="1+#ppt_w/2"/>
                                          </p:val>
                                        </p:tav>
                                        <p:tav tm="100000">
                                          <p:val>
                                            <p:strVal val="#ppt_x"/>
                                          </p:val>
                                        </p:tav>
                                      </p:tavLst>
                                    </p:anim>
                                    <p:anim calcmode="lin" valueType="num">
                                      <p:cBhvr additive="base">
                                        <p:cTn id="19" dur="2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left)">
                                      <p:cBhvr>
                                        <p:cTn id="24" dur="2000"/>
                                        <p:tgtEl>
                                          <p:spTgt spid="2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up)">
                                      <p:cBhvr>
                                        <p:cTn id="29" dur="20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2000"/>
                                        <p:tgtEl>
                                          <p:spTgt spid="21"/>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56327"/>
                                        </p:tgtEl>
                                        <p:attrNameLst>
                                          <p:attrName>style.visibility</p:attrName>
                                        </p:attrNameLst>
                                      </p:cBhvr>
                                      <p:to>
                                        <p:strVal val="visible"/>
                                      </p:to>
                                    </p:set>
                                    <p:animEffect transition="in" filter="wipe(left)">
                                      <p:cBhvr>
                                        <p:cTn id="39" dur="500"/>
                                        <p:tgtEl>
                                          <p:spTgt spid="56327"/>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56484"/>
                                        </p:tgtEl>
                                        <p:attrNameLst>
                                          <p:attrName>style.visibility</p:attrName>
                                        </p:attrNameLst>
                                      </p:cBhvr>
                                      <p:to>
                                        <p:strVal val="visible"/>
                                      </p:to>
                                    </p:set>
                                    <p:animEffect transition="in" filter="wipe(left)">
                                      <p:cBhvr>
                                        <p:cTn id="44" dur="500"/>
                                        <p:tgtEl>
                                          <p:spTgt spid="56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9A9AD9A6-E1B3-465F-8DA4-CCF25C9FD19A}" type="slidenum">
              <a:rPr lang="zh-CN" altLang="en-US" smtClean="0"/>
              <a:pPr>
                <a:defRPr/>
              </a:pPr>
              <a:t>24</a:t>
            </a:fld>
            <a:endParaRPr lang="en-US" altLang="zh-CN"/>
          </a:p>
        </p:txBody>
      </p:sp>
      <p:pic>
        <p:nvPicPr>
          <p:cNvPr id="5735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103" y="226249"/>
            <a:ext cx="7628489" cy="705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 name="Group 97"/>
          <p:cNvGrpSpPr>
            <a:grpSpLocks/>
          </p:cNvGrpSpPr>
          <p:nvPr/>
        </p:nvGrpSpPr>
        <p:grpSpPr bwMode="auto">
          <a:xfrm>
            <a:off x="860317" y="3785764"/>
            <a:ext cx="3749675" cy="1971675"/>
            <a:chOff x="452" y="834"/>
            <a:chExt cx="2362" cy="1242"/>
          </a:xfrm>
        </p:grpSpPr>
        <p:sp>
          <p:nvSpPr>
            <p:cNvPr id="8" name="Rectangle 30"/>
            <p:cNvSpPr>
              <a:spLocks noChangeArrowheads="1"/>
            </p:cNvSpPr>
            <p:nvPr/>
          </p:nvSpPr>
          <p:spPr bwMode="auto">
            <a:xfrm>
              <a:off x="928" y="1041"/>
              <a:ext cx="1485" cy="387"/>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9" name="Group 36"/>
            <p:cNvGrpSpPr>
              <a:grpSpLocks/>
            </p:cNvGrpSpPr>
            <p:nvPr/>
          </p:nvGrpSpPr>
          <p:grpSpPr bwMode="auto">
            <a:xfrm>
              <a:off x="1153" y="834"/>
              <a:ext cx="1449" cy="234"/>
              <a:chOff x="1251" y="693"/>
              <a:chExt cx="1449" cy="234"/>
            </a:xfrm>
          </p:grpSpPr>
          <p:sp>
            <p:nvSpPr>
              <p:cNvPr id="26" name="Rectangle 32"/>
              <p:cNvSpPr>
                <a:spLocks noChangeArrowheads="1"/>
              </p:cNvSpPr>
              <p:nvPr/>
            </p:nvSpPr>
            <p:spPr bwMode="auto">
              <a:xfrm>
                <a:off x="1251" y="693"/>
                <a:ext cx="378" cy="22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a:t>－</a:t>
                </a:r>
              </a:p>
            </p:txBody>
          </p:sp>
          <p:sp>
            <p:nvSpPr>
              <p:cNvPr id="27" name="Rectangle 33"/>
              <p:cNvSpPr>
                <a:spLocks noChangeArrowheads="1"/>
              </p:cNvSpPr>
              <p:nvPr/>
            </p:nvSpPr>
            <p:spPr bwMode="auto">
              <a:xfrm>
                <a:off x="1629" y="693"/>
                <a:ext cx="1071" cy="22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l-GR" altLang="zh-CN" i="1" dirty="0" smtClean="0">
                    <a:latin typeface="Times New Roman"/>
                    <a:cs typeface="Times New Roman"/>
                  </a:rPr>
                  <a:t>ϕ</a:t>
                </a:r>
                <a:r>
                  <a:rPr lang="en-US" altLang="zh-CN" dirty="0" smtClean="0"/>
                  <a:t>0.1</a:t>
                </a:r>
                <a:endParaRPr lang="en-US" altLang="zh-CN" dirty="0"/>
              </a:p>
            </p:txBody>
          </p:sp>
          <p:sp>
            <p:nvSpPr>
              <p:cNvPr id="28" name="Oval 34"/>
              <p:cNvSpPr>
                <a:spLocks noChangeArrowheads="1"/>
              </p:cNvSpPr>
              <p:nvPr/>
            </p:nvSpPr>
            <p:spPr bwMode="auto">
              <a:xfrm flipV="1">
                <a:off x="2124" y="702"/>
                <a:ext cx="225" cy="225"/>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ctr"/>
                <a:r>
                  <a:rPr lang="en-US" altLang="zh-CN"/>
                  <a:t>M</a:t>
                </a:r>
              </a:p>
            </p:txBody>
          </p:sp>
          <p:sp>
            <p:nvSpPr>
              <p:cNvPr id="29" name="Oval 35"/>
              <p:cNvSpPr>
                <a:spLocks noChangeArrowheads="1"/>
              </p:cNvSpPr>
              <p:nvPr/>
            </p:nvSpPr>
            <p:spPr bwMode="auto">
              <a:xfrm flipV="1">
                <a:off x="2391" y="717"/>
                <a:ext cx="225" cy="207"/>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ctr"/>
                <a:r>
                  <a:rPr lang="en-US" altLang="zh-CN"/>
                  <a:t>R</a:t>
                </a:r>
              </a:p>
            </p:txBody>
          </p:sp>
        </p:grpSp>
        <p:sp>
          <p:nvSpPr>
            <p:cNvPr id="10" name="Rectangle 39"/>
            <p:cNvSpPr>
              <a:spLocks noChangeArrowheads="1"/>
            </p:cNvSpPr>
            <p:nvPr/>
          </p:nvSpPr>
          <p:spPr bwMode="auto">
            <a:xfrm>
              <a:off x="1072" y="1248"/>
              <a:ext cx="1467" cy="504"/>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 name="Line 40"/>
            <p:cNvSpPr>
              <a:spLocks noChangeShapeType="1"/>
            </p:cNvSpPr>
            <p:nvPr/>
          </p:nvSpPr>
          <p:spPr bwMode="auto">
            <a:xfrm>
              <a:off x="910" y="1491"/>
              <a:ext cx="1818" cy="0"/>
            </a:xfrm>
            <a:prstGeom prst="line">
              <a:avLst/>
            </a:prstGeom>
            <a:noFill/>
            <a:ln w="28575">
              <a:solidFill>
                <a:schemeClr val="tx1"/>
              </a:solidFill>
              <a:prstDash val="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 name="Line 41"/>
            <p:cNvSpPr>
              <a:spLocks noChangeShapeType="1"/>
            </p:cNvSpPr>
            <p:nvPr/>
          </p:nvSpPr>
          <p:spPr bwMode="auto">
            <a:xfrm>
              <a:off x="714" y="1248"/>
              <a:ext cx="477"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 name="Line 42"/>
            <p:cNvSpPr>
              <a:spLocks noChangeShapeType="1"/>
            </p:cNvSpPr>
            <p:nvPr/>
          </p:nvSpPr>
          <p:spPr bwMode="auto">
            <a:xfrm>
              <a:off x="735" y="1752"/>
              <a:ext cx="477"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 name="Line 43"/>
            <p:cNvSpPr>
              <a:spLocks noChangeShapeType="1"/>
            </p:cNvSpPr>
            <p:nvPr/>
          </p:nvSpPr>
          <p:spPr bwMode="auto">
            <a:xfrm flipV="1">
              <a:off x="811" y="942"/>
              <a:ext cx="0" cy="297"/>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 name="Line 44"/>
            <p:cNvSpPr>
              <a:spLocks noChangeShapeType="1"/>
            </p:cNvSpPr>
            <p:nvPr/>
          </p:nvSpPr>
          <p:spPr bwMode="auto">
            <a:xfrm>
              <a:off x="802" y="942"/>
              <a:ext cx="37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 name="Line 45"/>
            <p:cNvSpPr>
              <a:spLocks noChangeShapeType="1"/>
            </p:cNvSpPr>
            <p:nvPr/>
          </p:nvSpPr>
          <p:spPr bwMode="auto">
            <a:xfrm>
              <a:off x="820" y="1239"/>
              <a:ext cx="0" cy="513"/>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 name="Text Box 48"/>
            <p:cNvSpPr txBox="1">
              <a:spLocks noChangeArrowheads="1"/>
            </p:cNvSpPr>
            <p:nvPr/>
          </p:nvSpPr>
          <p:spPr bwMode="auto">
            <a:xfrm>
              <a:off x="699" y="1884"/>
              <a:ext cx="2115"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spcBef>
                  <a:spcPct val="0"/>
                </a:spcBef>
              </a:pPr>
              <a:r>
                <a:rPr lang="zh-CN" altLang="en-US" sz="1400" b="1">
                  <a:latin typeface="宋体" pitchFamily="2" charset="-122"/>
                </a:rPr>
                <a:t>可逆要求用于最大实体要求的图样标注</a:t>
              </a:r>
            </a:p>
          </p:txBody>
        </p:sp>
        <p:grpSp>
          <p:nvGrpSpPr>
            <p:cNvPr id="18" name="Group 96"/>
            <p:cNvGrpSpPr>
              <a:grpSpLocks/>
            </p:cNvGrpSpPr>
            <p:nvPr/>
          </p:nvGrpSpPr>
          <p:grpSpPr bwMode="auto">
            <a:xfrm rot="-5400000">
              <a:off x="305" y="1364"/>
              <a:ext cx="546" cy="252"/>
              <a:chOff x="2711" y="2252"/>
              <a:chExt cx="546" cy="252"/>
            </a:xfrm>
          </p:grpSpPr>
          <p:sp>
            <p:nvSpPr>
              <p:cNvPr id="19" name="AutoShape 88"/>
              <p:cNvSpPr>
                <a:spLocks noChangeAspect="1" noChangeArrowheads="1" noTextEdit="1"/>
              </p:cNvSpPr>
              <p:nvPr/>
            </p:nvSpPr>
            <p:spPr bwMode="auto">
              <a:xfrm>
                <a:off x="2711" y="2252"/>
                <a:ext cx="54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 name="Rectangle 90"/>
              <p:cNvSpPr>
                <a:spLocks noChangeArrowheads="1"/>
              </p:cNvSpPr>
              <p:nvPr/>
            </p:nvSpPr>
            <p:spPr bwMode="auto">
              <a:xfrm>
                <a:off x="3010" y="2270"/>
                <a:ext cx="4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200">
                    <a:solidFill>
                      <a:srgbClr val="000000"/>
                    </a:solidFill>
                  </a:rPr>
                  <a:t>0</a:t>
                </a:r>
                <a:endParaRPr lang="en-US" altLang="zh-CN"/>
              </a:p>
            </p:txBody>
          </p:sp>
          <p:sp>
            <p:nvSpPr>
              <p:cNvPr id="21" name="Rectangle 91"/>
              <p:cNvSpPr>
                <a:spLocks noChangeArrowheads="1"/>
              </p:cNvSpPr>
              <p:nvPr/>
            </p:nvSpPr>
            <p:spPr bwMode="auto">
              <a:xfrm>
                <a:off x="2990" y="2270"/>
                <a:ext cx="24"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a:solidFill>
                      <a:srgbClr val="000000"/>
                    </a:solidFill>
                  </a:rPr>
                  <a:t> </a:t>
                </a:r>
                <a:endParaRPr lang="zh-CN" altLang="en-US"/>
              </a:p>
            </p:txBody>
          </p:sp>
          <p:sp>
            <p:nvSpPr>
              <p:cNvPr id="22" name="Rectangle 92"/>
              <p:cNvSpPr>
                <a:spLocks noChangeArrowheads="1"/>
              </p:cNvSpPr>
              <p:nvPr/>
            </p:nvSpPr>
            <p:spPr bwMode="auto">
              <a:xfrm>
                <a:off x="3020" y="2381"/>
                <a:ext cx="21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200">
                    <a:solidFill>
                      <a:srgbClr val="000000"/>
                    </a:solidFill>
                  </a:rPr>
                  <a:t>0.033</a:t>
                </a:r>
                <a:endParaRPr lang="en-US" altLang="zh-CN"/>
              </a:p>
            </p:txBody>
          </p:sp>
          <p:sp>
            <p:nvSpPr>
              <p:cNvPr id="23" name="Rectangle 93"/>
              <p:cNvSpPr>
                <a:spLocks noChangeArrowheads="1"/>
              </p:cNvSpPr>
              <p:nvPr/>
            </p:nvSpPr>
            <p:spPr bwMode="auto">
              <a:xfrm>
                <a:off x="2987" y="2381"/>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200">
                    <a:solidFill>
                      <a:srgbClr val="000000"/>
                    </a:solidFill>
                  </a:rPr>
                  <a:t>-</a:t>
                </a:r>
                <a:endParaRPr lang="en-US" altLang="zh-CN"/>
              </a:p>
            </p:txBody>
          </p:sp>
          <p:sp>
            <p:nvSpPr>
              <p:cNvPr id="24" name="Rectangle 94"/>
              <p:cNvSpPr>
                <a:spLocks noChangeArrowheads="1"/>
              </p:cNvSpPr>
              <p:nvPr/>
            </p:nvSpPr>
            <p:spPr bwMode="auto">
              <a:xfrm>
                <a:off x="2823" y="2282"/>
                <a:ext cx="160"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000000"/>
                    </a:solidFill>
                  </a:rPr>
                  <a:t>20</a:t>
                </a:r>
                <a:endParaRPr lang="en-US" altLang="zh-CN"/>
              </a:p>
            </p:txBody>
          </p:sp>
          <p:sp>
            <p:nvSpPr>
              <p:cNvPr id="25" name="Rectangle 95"/>
              <p:cNvSpPr>
                <a:spLocks noChangeArrowheads="1"/>
              </p:cNvSpPr>
              <p:nvPr/>
            </p:nvSpPr>
            <p:spPr bwMode="auto">
              <a:xfrm>
                <a:off x="2723" y="2264"/>
                <a:ext cx="8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i="1">
                    <a:solidFill>
                      <a:srgbClr val="000000"/>
                    </a:solidFill>
                    <a:latin typeface="Symbol" pitchFamily="18" charset="2"/>
                  </a:rPr>
                  <a:t>f</a:t>
                </a:r>
                <a:endParaRPr lang="en-US" altLang="zh-CN"/>
              </a:p>
            </p:txBody>
          </p:sp>
        </p:grpSp>
      </p:grpSp>
      <p:grpSp>
        <p:nvGrpSpPr>
          <p:cNvPr id="30" name="Group 107"/>
          <p:cNvGrpSpPr>
            <a:grpSpLocks/>
          </p:cNvGrpSpPr>
          <p:nvPr/>
        </p:nvGrpSpPr>
        <p:grpSpPr bwMode="auto">
          <a:xfrm>
            <a:off x="4759589" y="3022584"/>
            <a:ext cx="3951288" cy="3201987"/>
            <a:chOff x="3005" y="2199"/>
            <a:chExt cx="2489" cy="2017"/>
          </a:xfrm>
        </p:grpSpPr>
        <p:pic>
          <p:nvPicPr>
            <p:cNvPr id="31" name="Picture 9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05" y="2199"/>
              <a:ext cx="2489" cy="1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 name="Text Box 99"/>
            <p:cNvSpPr txBox="1">
              <a:spLocks noChangeArrowheads="1"/>
            </p:cNvSpPr>
            <p:nvPr/>
          </p:nvSpPr>
          <p:spPr bwMode="auto">
            <a:xfrm>
              <a:off x="3224" y="3985"/>
              <a:ext cx="1787" cy="2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1800" b="1" dirty="0"/>
                <a:t>图</a:t>
              </a:r>
              <a:r>
                <a:rPr lang="en-US" altLang="zh-CN" sz="1800" b="1" dirty="0" smtClean="0"/>
                <a:t>4.36</a:t>
              </a:r>
              <a:r>
                <a:rPr lang="zh-CN" altLang="en-US" sz="1800" b="1" dirty="0" smtClean="0"/>
                <a:t>（</a:t>
              </a:r>
              <a:r>
                <a:rPr lang="en-US" altLang="zh-CN" sz="1800" b="1" dirty="0"/>
                <a:t>d</a:t>
              </a:r>
              <a:r>
                <a:rPr lang="zh-CN" altLang="en-US" sz="1800" b="1" dirty="0"/>
                <a:t>）动态公差图</a:t>
              </a:r>
            </a:p>
          </p:txBody>
        </p:sp>
        <p:sp>
          <p:nvSpPr>
            <p:cNvPr id="33" name="Line 104"/>
            <p:cNvSpPr>
              <a:spLocks noChangeShapeType="1"/>
            </p:cNvSpPr>
            <p:nvPr/>
          </p:nvSpPr>
          <p:spPr bwMode="auto">
            <a:xfrm flipV="1">
              <a:off x="4098" y="3117"/>
              <a:ext cx="0" cy="703"/>
            </a:xfrm>
            <a:prstGeom prst="line">
              <a:avLst/>
            </a:prstGeom>
            <a:noFill/>
            <a:ln w="38100">
              <a:solidFill>
                <a:srgbClr val="D60093"/>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4" name="Line 105"/>
            <p:cNvSpPr>
              <a:spLocks noChangeShapeType="1"/>
            </p:cNvSpPr>
            <p:nvPr/>
          </p:nvSpPr>
          <p:spPr bwMode="auto">
            <a:xfrm rot="10800000" flipV="1">
              <a:off x="3876" y="3120"/>
              <a:ext cx="222" cy="5"/>
            </a:xfrm>
            <a:prstGeom prst="line">
              <a:avLst/>
            </a:prstGeom>
            <a:noFill/>
            <a:ln w="38100">
              <a:solidFill>
                <a:srgbClr val="D60093"/>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 name="矩形 2"/>
          <p:cNvSpPr/>
          <p:nvPr/>
        </p:nvSpPr>
        <p:spPr>
          <a:xfrm>
            <a:off x="820181" y="2218523"/>
            <a:ext cx="7097026" cy="707886"/>
          </a:xfrm>
          <a:prstGeom prst="rect">
            <a:avLst/>
          </a:prstGeom>
        </p:spPr>
        <p:txBody>
          <a:bodyPr wrap="square">
            <a:spAutoFit/>
          </a:bodyPr>
          <a:lstStyle/>
          <a:p>
            <a:pPr eaLnBrk="1" hangingPunct="1">
              <a:spcBef>
                <a:spcPct val="0"/>
              </a:spcBef>
            </a:pPr>
            <a:r>
              <a:rPr lang="zh-CN" altLang="en-US" sz="2000" b="1" dirty="0" smtClean="0">
                <a:solidFill>
                  <a:srgbClr val="FF3300"/>
                </a:solidFill>
              </a:rPr>
              <a:t>        可逆</a:t>
            </a:r>
            <a:r>
              <a:rPr lang="zh-CN" altLang="en-US" sz="2000" b="1" dirty="0">
                <a:solidFill>
                  <a:srgbClr val="FF3300"/>
                </a:solidFill>
              </a:rPr>
              <a:t>要求不能单独使用</a:t>
            </a:r>
            <a:r>
              <a:rPr lang="zh-CN" altLang="en-US" sz="2000" b="1" dirty="0"/>
              <a:t>，只能与最大实体要求和最小实体要求一起使用，也没有自己的边界。</a:t>
            </a:r>
          </a:p>
        </p:txBody>
      </p:sp>
      <p:pic>
        <p:nvPicPr>
          <p:cNvPr id="57440" name="Picture 9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66854" y="1053028"/>
            <a:ext cx="3009900" cy="100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7347" name="直接箭头连接符 57346"/>
          <p:cNvCxnSpPr/>
          <p:nvPr/>
        </p:nvCxnSpPr>
        <p:spPr bwMode="auto">
          <a:xfrm flipV="1">
            <a:off x="5833533" y="3823864"/>
            <a:ext cx="33867" cy="1772057"/>
          </a:xfrm>
          <a:prstGeom prst="straightConnector1">
            <a:avLst/>
          </a:prstGeom>
          <a:solidFill>
            <a:schemeClr val="accent1"/>
          </a:solidFill>
          <a:ln w="28575"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350" name="直接箭头连接符 57349"/>
          <p:cNvCxnSpPr/>
          <p:nvPr/>
        </p:nvCxnSpPr>
        <p:spPr bwMode="auto">
          <a:xfrm>
            <a:off x="5850466" y="3823864"/>
            <a:ext cx="291835" cy="0"/>
          </a:xfrm>
          <a:prstGeom prst="straightConnector1">
            <a:avLst/>
          </a:prstGeom>
          <a:solidFill>
            <a:schemeClr val="accent1"/>
          </a:solidFill>
          <a:ln w="28575"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5837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70686" y="1388009"/>
            <a:ext cx="2152650" cy="39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1177773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7351"/>
                                        </p:tgtEl>
                                        <p:attrNameLst>
                                          <p:attrName>style.visibility</p:attrName>
                                        </p:attrNameLst>
                                      </p:cBhvr>
                                      <p:to>
                                        <p:strVal val="visible"/>
                                      </p:to>
                                    </p:set>
                                    <p:animEffect transition="in" filter="wipe(left)">
                                      <p:cBhvr>
                                        <p:cTn id="7" dur="500"/>
                                        <p:tgtEl>
                                          <p:spTgt spid="5735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2"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2000" fill="hold"/>
                                        <p:tgtEl>
                                          <p:spTgt spid="7"/>
                                        </p:tgtEl>
                                        <p:attrNameLst>
                                          <p:attrName>ppt_x</p:attrName>
                                        </p:attrNameLst>
                                      </p:cBhvr>
                                      <p:tavLst>
                                        <p:tav tm="0">
                                          <p:val>
                                            <p:strVal val="0-#ppt_w/2"/>
                                          </p:val>
                                        </p:tav>
                                        <p:tav tm="100000">
                                          <p:val>
                                            <p:strVal val="#ppt_x"/>
                                          </p:val>
                                        </p:tav>
                                      </p:tavLst>
                                    </p:anim>
                                    <p:anim calcmode="lin" valueType="num">
                                      <p:cBhvr additive="base">
                                        <p:cTn id="13" dur="20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6" fill="hold" nodeType="click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500" fill="hold"/>
                                        <p:tgtEl>
                                          <p:spTgt spid="30"/>
                                        </p:tgtEl>
                                        <p:attrNameLst>
                                          <p:attrName>ppt_x</p:attrName>
                                        </p:attrNameLst>
                                      </p:cBhvr>
                                      <p:tavLst>
                                        <p:tav tm="0">
                                          <p:val>
                                            <p:strVal val="1+#ppt_w/2"/>
                                          </p:val>
                                        </p:tav>
                                        <p:tav tm="100000">
                                          <p:val>
                                            <p:strVal val="#ppt_x"/>
                                          </p:val>
                                        </p:tav>
                                      </p:tavLst>
                                    </p:anim>
                                    <p:anim calcmode="lin" valueType="num">
                                      <p:cBhvr additive="base">
                                        <p:cTn id="19"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58370"/>
                                        </p:tgtEl>
                                        <p:attrNameLst>
                                          <p:attrName>style.visibility</p:attrName>
                                        </p:attrNameLst>
                                      </p:cBhvr>
                                      <p:to>
                                        <p:strVal val="visible"/>
                                      </p:to>
                                    </p:set>
                                    <p:animEffect transition="in" filter="wipe(left)">
                                      <p:cBhvr>
                                        <p:cTn id="24" dur="500"/>
                                        <p:tgtEl>
                                          <p:spTgt spid="5837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57440"/>
                                        </p:tgtEl>
                                        <p:attrNameLst>
                                          <p:attrName>style.visibility</p:attrName>
                                        </p:attrNameLst>
                                      </p:cBhvr>
                                      <p:to>
                                        <p:strVal val="visible"/>
                                      </p:to>
                                    </p:set>
                                    <p:animEffect transition="in" filter="wipe(left)">
                                      <p:cBhvr>
                                        <p:cTn id="29" dur="500"/>
                                        <p:tgtEl>
                                          <p:spTgt spid="57440"/>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57347"/>
                                        </p:tgtEl>
                                        <p:attrNameLst>
                                          <p:attrName>style.visibility</p:attrName>
                                        </p:attrNameLst>
                                      </p:cBhvr>
                                      <p:to>
                                        <p:strVal val="visible"/>
                                      </p:to>
                                    </p:set>
                                    <p:animEffect transition="in" filter="wipe(down)">
                                      <p:cBhvr>
                                        <p:cTn id="34" dur="500"/>
                                        <p:tgtEl>
                                          <p:spTgt spid="57347"/>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57350"/>
                                        </p:tgtEl>
                                        <p:attrNameLst>
                                          <p:attrName>style.visibility</p:attrName>
                                        </p:attrNameLst>
                                      </p:cBhvr>
                                      <p:to>
                                        <p:strVal val="visible"/>
                                      </p:to>
                                    </p:set>
                                    <p:animEffect transition="in" filter="wipe(left)">
                                      <p:cBhvr>
                                        <p:cTn id="39" dur="500"/>
                                        <p:tgtEl>
                                          <p:spTgt spid="57350"/>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wipe(left)">
                                      <p:cBhvr>
                                        <p:cTn id="4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AFE74C6C-99E9-45DA-BC15-AC2C763DC358}" type="slidenum">
              <a:rPr kumimoji="0" lang="zh-CN" altLang="en-US" sz="2000" smtClean="0">
                <a:solidFill>
                  <a:srgbClr val="0000FF"/>
                </a:solidFill>
              </a:rPr>
              <a:pPr eaLnBrk="1" hangingPunct="1"/>
              <a:t>25</a:t>
            </a:fld>
            <a:endParaRPr kumimoji="0" lang="en-US" altLang="zh-CN" sz="2000" smtClean="0">
              <a:solidFill>
                <a:srgbClr val="0000FF"/>
              </a:solidFill>
            </a:endParaRPr>
          </a:p>
        </p:txBody>
      </p:sp>
      <p:sp>
        <p:nvSpPr>
          <p:cNvPr id="65555" name="Text Box 1043"/>
          <p:cNvSpPr txBox="1">
            <a:spLocks noChangeArrowheads="1"/>
          </p:cNvSpPr>
          <p:nvPr/>
        </p:nvSpPr>
        <p:spPr bwMode="auto">
          <a:xfrm>
            <a:off x="1052232" y="139477"/>
            <a:ext cx="303715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smtClean="0"/>
              <a:t> </a:t>
            </a:r>
            <a:r>
              <a:rPr lang="en-US" altLang="zh-CN" sz="2000" b="1" dirty="0" smtClean="0"/>
              <a:t>(5)</a:t>
            </a:r>
            <a:r>
              <a:rPr lang="zh-CN" altLang="en-US" sz="2000" b="1" dirty="0" smtClean="0"/>
              <a:t>合格</a:t>
            </a:r>
            <a:r>
              <a:rPr lang="zh-CN" altLang="en-US" sz="2000" b="1" dirty="0"/>
              <a:t>性的判据</a:t>
            </a:r>
            <a:endParaRPr lang="en-US" altLang="zh-CN" sz="2000" b="1" dirty="0"/>
          </a:p>
        </p:txBody>
      </p:sp>
      <p:sp>
        <p:nvSpPr>
          <p:cNvPr id="2" name="矩形 1"/>
          <p:cNvSpPr/>
          <p:nvPr/>
        </p:nvSpPr>
        <p:spPr>
          <a:xfrm>
            <a:off x="440255" y="548049"/>
            <a:ext cx="8238077" cy="707886"/>
          </a:xfrm>
          <a:prstGeom prst="rect">
            <a:avLst/>
          </a:prstGeom>
        </p:spPr>
        <p:txBody>
          <a:bodyPr wrap="square">
            <a:spAutoFit/>
          </a:bodyPr>
          <a:lstStyle/>
          <a:p>
            <a:r>
              <a:rPr lang="zh-CN" altLang="en-US" sz="2000" b="1" dirty="0" smtClean="0">
                <a:latin typeface="宋体"/>
                <a:ea typeface="宋体"/>
              </a:rPr>
              <a:t>     ①</a:t>
            </a:r>
            <a:r>
              <a:rPr lang="zh-CN" altLang="en-US" sz="2000" b="1" dirty="0" smtClean="0"/>
              <a:t>对</a:t>
            </a:r>
            <a:r>
              <a:rPr lang="zh-CN" altLang="en-US" sz="2000" b="1" dirty="0"/>
              <a:t>轴或孔有最大实体要求时</a:t>
            </a:r>
            <a:r>
              <a:rPr lang="en-US" altLang="zh-CN" sz="2000" b="1" dirty="0"/>
              <a:t>,</a:t>
            </a:r>
            <a:r>
              <a:rPr lang="zh-CN" altLang="en-US" sz="2000" b="1" dirty="0"/>
              <a:t>其合格判据由式</a:t>
            </a:r>
            <a:r>
              <a:rPr lang="en-US" altLang="zh-CN" sz="2000" b="1" dirty="0"/>
              <a:t>(4. 17) ~ </a:t>
            </a:r>
            <a:r>
              <a:rPr lang="zh-CN" altLang="en-US" sz="2000" b="1" dirty="0"/>
              <a:t>式</a:t>
            </a:r>
            <a:r>
              <a:rPr lang="en-US" altLang="zh-CN" sz="2000" b="1" dirty="0"/>
              <a:t>(4. 20) </a:t>
            </a:r>
            <a:r>
              <a:rPr lang="zh-CN" altLang="en-US" sz="2000" b="1" dirty="0"/>
              <a:t>给出。其</a:t>
            </a:r>
            <a:r>
              <a:rPr lang="zh-CN" altLang="en-US" sz="2000" b="1" dirty="0" smtClean="0"/>
              <a:t>中轴的</a:t>
            </a:r>
            <a:r>
              <a:rPr lang="zh-CN" altLang="en-US" sz="2000" b="1" dirty="0"/>
              <a:t>合格判据由式</a:t>
            </a:r>
            <a:r>
              <a:rPr lang="en-US" altLang="zh-CN" sz="2000" b="1" dirty="0"/>
              <a:t>(4. 17) </a:t>
            </a:r>
            <a:r>
              <a:rPr lang="zh-CN" altLang="en-US" sz="2000" b="1" dirty="0"/>
              <a:t>或式</a:t>
            </a:r>
            <a:r>
              <a:rPr lang="en-US" altLang="zh-CN" sz="2000" b="1" dirty="0"/>
              <a:t>(4. 18) </a:t>
            </a:r>
            <a:r>
              <a:rPr lang="zh-CN" altLang="en-US" sz="2000" b="1" dirty="0"/>
              <a:t>给出</a:t>
            </a:r>
          </a:p>
        </p:txBody>
      </p:sp>
      <p:pic>
        <p:nvPicPr>
          <p:cNvPr id="583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8600" y="2242078"/>
            <a:ext cx="3781425" cy="40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37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8700" y="1357535"/>
            <a:ext cx="2981325"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3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6580" y="2551643"/>
            <a:ext cx="5305425"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7441" y="3598337"/>
            <a:ext cx="7562850" cy="229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5555"/>
                                        </p:tgtEl>
                                        <p:attrNameLst>
                                          <p:attrName>style.visibility</p:attrName>
                                        </p:attrNameLst>
                                      </p:cBhvr>
                                      <p:to>
                                        <p:strVal val="visible"/>
                                      </p:to>
                                    </p:set>
                                    <p:animEffect transition="in" filter="wipe(left)">
                                      <p:cBhvr>
                                        <p:cTn id="7" dur="300"/>
                                        <p:tgtEl>
                                          <p:spTgt spid="6555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8373"/>
                                        </p:tgtEl>
                                        <p:attrNameLst>
                                          <p:attrName>style.visibility</p:attrName>
                                        </p:attrNameLst>
                                      </p:cBhvr>
                                      <p:to>
                                        <p:strVal val="visible"/>
                                      </p:to>
                                    </p:set>
                                    <p:animEffect transition="in" filter="wipe(left)">
                                      <p:cBhvr>
                                        <p:cTn id="17" dur="500"/>
                                        <p:tgtEl>
                                          <p:spTgt spid="5837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8371"/>
                                        </p:tgtEl>
                                        <p:attrNameLst>
                                          <p:attrName>style.visibility</p:attrName>
                                        </p:attrNameLst>
                                      </p:cBhvr>
                                      <p:to>
                                        <p:strVal val="visible"/>
                                      </p:to>
                                    </p:set>
                                    <p:animEffect transition="in" filter="wipe(left)">
                                      <p:cBhvr>
                                        <p:cTn id="22" dur="500"/>
                                        <p:tgtEl>
                                          <p:spTgt spid="5837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8370"/>
                                        </p:tgtEl>
                                        <p:attrNameLst>
                                          <p:attrName>style.visibility</p:attrName>
                                        </p:attrNameLst>
                                      </p:cBhvr>
                                      <p:to>
                                        <p:strVal val="visible"/>
                                      </p:to>
                                    </p:set>
                                    <p:animEffect transition="in" filter="wipe(left)">
                                      <p:cBhvr>
                                        <p:cTn id="27" dur="500"/>
                                        <p:tgtEl>
                                          <p:spTgt spid="5837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left)">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55" grpId="0" autoUpdateAnimBg="0"/>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灯片编号占位符 4"/>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C87EDCF5-7069-4B96-9F5B-59C88D331142}" type="slidenum">
              <a:rPr kumimoji="0" lang="zh-CN" altLang="en-US" sz="2000" smtClean="0">
                <a:solidFill>
                  <a:srgbClr val="0000FF"/>
                </a:solidFill>
              </a:rPr>
              <a:pPr eaLnBrk="1" hangingPunct="1"/>
              <a:t>26</a:t>
            </a:fld>
            <a:endParaRPr kumimoji="0" lang="en-US" altLang="zh-CN" sz="2000" smtClean="0">
              <a:solidFill>
                <a:srgbClr val="0000FF"/>
              </a:solidFill>
            </a:endParaRPr>
          </a:p>
        </p:txBody>
      </p:sp>
      <p:pic>
        <p:nvPicPr>
          <p:cNvPr id="33912" name="Picture 1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3317" y="188914"/>
            <a:ext cx="7431616" cy="4577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915" name="Picture 12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4638" y="1954215"/>
            <a:ext cx="7191375"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916" name="Picture 1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2446" y="2954340"/>
            <a:ext cx="5001154" cy="365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917" name="Picture 12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1560" y="4461933"/>
            <a:ext cx="6203440" cy="7540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918" name="Picture 12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76997" y="3576638"/>
            <a:ext cx="4000500" cy="77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919" name="Picture 12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65404" y="1147233"/>
            <a:ext cx="30480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920" name="Picture 12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3317" y="575734"/>
            <a:ext cx="5230283" cy="465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3912"/>
                                        </p:tgtEl>
                                        <p:attrNameLst>
                                          <p:attrName>style.visibility</p:attrName>
                                        </p:attrNameLst>
                                      </p:cBhvr>
                                      <p:to>
                                        <p:strVal val="visible"/>
                                      </p:to>
                                    </p:set>
                                    <p:animEffect transition="in" filter="wipe(left)">
                                      <p:cBhvr>
                                        <p:cTn id="7" dur="500"/>
                                        <p:tgtEl>
                                          <p:spTgt spid="339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3920"/>
                                        </p:tgtEl>
                                        <p:attrNameLst>
                                          <p:attrName>style.visibility</p:attrName>
                                        </p:attrNameLst>
                                      </p:cBhvr>
                                      <p:to>
                                        <p:strVal val="visible"/>
                                      </p:to>
                                    </p:set>
                                    <p:animEffect transition="in" filter="wipe(left)">
                                      <p:cBhvr>
                                        <p:cTn id="12" dur="500"/>
                                        <p:tgtEl>
                                          <p:spTgt spid="3392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3919"/>
                                        </p:tgtEl>
                                        <p:attrNameLst>
                                          <p:attrName>style.visibility</p:attrName>
                                        </p:attrNameLst>
                                      </p:cBhvr>
                                      <p:to>
                                        <p:strVal val="visible"/>
                                      </p:to>
                                    </p:set>
                                    <p:animEffect transition="in" filter="wipe(left)">
                                      <p:cBhvr>
                                        <p:cTn id="17" dur="500"/>
                                        <p:tgtEl>
                                          <p:spTgt spid="3391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3915"/>
                                        </p:tgtEl>
                                        <p:attrNameLst>
                                          <p:attrName>style.visibility</p:attrName>
                                        </p:attrNameLst>
                                      </p:cBhvr>
                                      <p:to>
                                        <p:strVal val="visible"/>
                                      </p:to>
                                    </p:set>
                                    <p:animEffect transition="in" filter="wipe(left)">
                                      <p:cBhvr>
                                        <p:cTn id="22" dur="500"/>
                                        <p:tgtEl>
                                          <p:spTgt spid="339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3916"/>
                                        </p:tgtEl>
                                        <p:attrNameLst>
                                          <p:attrName>style.visibility</p:attrName>
                                        </p:attrNameLst>
                                      </p:cBhvr>
                                      <p:to>
                                        <p:strVal val="visible"/>
                                      </p:to>
                                    </p:set>
                                    <p:animEffect transition="in" filter="wipe(left)">
                                      <p:cBhvr>
                                        <p:cTn id="27" dur="500"/>
                                        <p:tgtEl>
                                          <p:spTgt spid="3391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3918"/>
                                        </p:tgtEl>
                                        <p:attrNameLst>
                                          <p:attrName>style.visibility</p:attrName>
                                        </p:attrNameLst>
                                      </p:cBhvr>
                                      <p:to>
                                        <p:strVal val="visible"/>
                                      </p:to>
                                    </p:set>
                                    <p:animEffect transition="in" filter="wipe(left)">
                                      <p:cBhvr>
                                        <p:cTn id="32" dur="500"/>
                                        <p:tgtEl>
                                          <p:spTgt spid="3391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33917"/>
                                        </p:tgtEl>
                                        <p:attrNameLst>
                                          <p:attrName>style.visibility</p:attrName>
                                        </p:attrNameLst>
                                      </p:cBhvr>
                                      <p:to>
                                        <p:strVal val="visible"/>
                                      </p:to>
                                    </p:set>
                                    <p:animEffect transition="in" filter="wipe(left)">
                                      <p:cBhvr>
                                        <p:cTn id="37" dur="500"/>
                                        <p:tgtEl>
                                          <p:spTgt spid="339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9792C2D5-3698-4B74-952D-669440B4BA2E}" type="slidenum">
              <a:rPr kumimoji="0" lang="zh-CN" altLang="en-US" sz="2000" smtClean="0">
                <a:solidFill>
                  <a:srgbClr val="0000FF"/>
                </a:solidFill>
              </a:rPr>
              <a:pPr eaLnBrk="1" hangingPunct="1"/>
              <a:t>27</a:t>
            </a:fld>
            <a:endParaRPr kumimoji="0" lang="en-US" altLang="zh-CN" sz="2000" smtClean="0">
              <a:solidFill>
                <a:srgbClr val="0000FF"/>
              </a:solidFill>
            </a:endParaRPr>
          </a:p>
        </p:txBody>
      </p:sp>
      <p:sp>
        <p:nvSpPr>
          <p:cNvPr id="29" name="Text Box 20"/>
          <p:cNvSpPr txBox="1">
            <a:spLocks noChangeArrowheads="1"/>
          </p:cNvSpPr>
          <p:nvPr/>
        </p:nvSpPr>
        <p:spPr bwMode="auto">
          <a:xfrm>
            <a:off x="999978" y="348772"/>
            <a:ext cx="546061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dirty="0"/>
              <a:t>2</a:t>
            </a:r>
            <a:r>
              <a:rPr lang="en-US" altLang="zh-CN" sz="2000" b="1" dirty="0" smtClean="0"/>
              <a:t>.  </a:t>
            </a:r>
            <a:r>
              <a:rPr lang="zh-CN" altLang="en-US" sz="2000" b="1" dirty="0"/>
              <a:t>最大实体</a:t>
            </a:r>
            <a:r>
              <a:rPr lang="zh-CN" altLang="en-US" sz="2000" b="1" dirty="0" smtClean="0"/>
              <a:t>要求的</a:t>
            </a:r>
            <a:r>
              <a:rPr lang="zh-CN" altLang="en-US" sz="2000" b="1" dirty="0" smtClean="0">
                <a:solidFill>
                  <a:srgbClr val="FF3300"/>
                </a:solidFill>
                <a:latin typeface="宋体" pitchFamily="2" charset="-122"/>
              </a:rPr>
              <a:t>零</a:t>
            </a:r>
            <a:r>
              <a:rPr lang="zh-CN" altLang="en-US" sz="2000" b="1" dirty="0" smtClean="0">
                <a:latin typeface="宋体" pitchFamily="2" charset="-122"/>
              </a:rPr>
              <a:t>几何公差</a:t>
            </a:r>
            <a:endParaRPr lang="zh-CN" altLang="en-US" sz="2000" b="1" dirty="0"/>
          </a:p>
        </p:txBody>
      </p:sp>
      <p:sp>
        <p:nvSpPr>
          <p:cNvPr id="2" name="矩形 1"/>
          <p:cNvSpPr/>
          <p:nvPr/>
        </p:nvSpPr>
        <p:spPr>
          <a:xfrm>
            <a:off x="677333" y="758501"/>
            <a:ext cx="7318936" cy="1015663"/>
          </a:xfrm>
          <a:prstGeom prst="rect">
            <a:avLst/>
          </a:prstGeom>
        </p:spPr>
        <p:txBody>
          <a:bodyPr wrap="square">
            <a:spAutoFit/>
          </a:bodyPr>
          <a:lstStyle/>
          <a:p>
            <a:r>
              <a:rPr lang="zh-CN" altLang="en-US" sz="2000" b="1" dirty="0" smtClean="0"/>
              <a:t>        </a:t>
            </a:r>
            <a:r>
              <a:rPr lang="en-US" altLang="zh-CN" sz="2000" b="1" dirty="0" smtClean="0"/>
              <a:t>(1)</a:t>
            </a:r>
            <a:r>
              <a:rPr lang="zh-CN" altLang="en-US" sz="2000" b="1" dirty="0" smtClean="0"/>
              <a:t>当</a:t>
            </a:r>
            <a:r>
              <a:rPr lang="zh-CN" altLang="en-US" sz="2000" b="1" dirty="0"/>
              <a:t>被测要素采用最大实体要求</a:t>
            </a:r>
            <a:r>
              <a:rPr lang="en-US" altLang="zh-CN" sz="2000" b="1" dirty="0"/>
              <a:t>,</a:t>
            </a:r>
            <a:r>
              <a:rPr lang="zh-CN" altLang="en-US" sz="2000" b="1" dirty="0"/>
              <a:t>且几何公差值为零时</a:t>
            </a:r>
            <a:r>
              <a:rPr lang="en-US" altLang="zh-CN" sz="2000" b="1" dirty="0"/>
              <a:t>,</a:t>
            </a:r>
            <a:r>
              <a:rPr lang="zh-CN" altLang="en-US" sz="2000" b="1" dirty="0"/>
              <a:t>则称为</a:t>
            </a:r>
            <a:r>
              <a:rPr lang="zh-CN" altLang="en-US" sz="2000" b="1" dirty="0" smtClean="0"/>
              <a:t>“零几何公差”</a:t>
            </a:r>
            <a:r>
              <a:rPr lang="en-US" altLang="zh-CN" sz="2000" b="1" dirty="0" smtClean="0"/>
              <a:t>,</a:t>
            </a:r>
            <a:r>
              <a:rPr lang="zh-CN" altLang="en-US" sz="2000" b="1" dirty="0"/>
              <a:t>它是</a:t>
            </a:r>
            <a:r>
              <a:rPr lang="zh-CN" altLang="en-US" sz="2000" b="1" dirty="0" smtClean="0"/>
              <a:t>最大</a:t>
            </a:r>
            <a:r>
              <a:rPr lang="zh-CN" altLang="en-US" sz="2000" b="1" dirty="0"/>
              <a:t>实体要求的特例</a:t>
            </a:r>
            <a:r>
              <a:rPr lang="en-US" altLang="zh-CN" sz="2000" b="1" dirty="0"/>
              <a:t>,</a:t>
            </a:r>
            <a:r>
              <a:rPr lang="zh-CN" altLang="en-US" sz="2000" b="1" dirty="0"/>
              <a:t>如图</a:t>
            </a:r>
            <a:r>
              <a:rPr lang="en-US" altLang="zh-CN" sz="2000" b="1" dirty="0"/>
              <a:t>4. 37(a) </a:t>
            </a:r>
            <a:r>
              <a:rPr lang="zh-CN" altLang="en-US" sz="2000" b="1" dirty="0"/>
              <a:t>所示</a:t>
            </a:r>
            <a:r>
              <a:rPr lang="en-US" altLang="zh-CN" sz="2000" b="1" dirty="0"/>
              <a:t>,</a:t>
            </a:r>
            <a:r>
              <a:rPr lang="zh-CN" altLang="en-US" sz="2000" b="1" dirty="0"/>
              <a:t>图</a:t>
            </a:r>
            <a:r>
              <a:rPr lang="en-US" altLang="zh-CN" sz="2000" b="1" dirty="0"/>
              <a:t>4. 37(b) </a:t>
            </a:r>
            <a:r>
              <a:rPr lang="zh-CN" altLang="en-US" sz="2000" b="1" dirty="0"/>
              <a:t>为其动态公差图。</a:t>
            </a:r>
          </a:p>
        </p:txBody>
      </p:sp>
      <p:graphicFrame>
        <p:nvGraphicFramePr>
          <p:cNvPr id="3" name="对象 2"/>
          <p:cNvGraphicFramePr>
            <a:graphicFrameLocks noChangeAspect="1"/>
          </p:cNvGraphicFramePr>
          <p:nvPr>
            <p:extLst>
              <p:ext uri="{D42A27DB-BD31-4B8C-83A1-F6EECF244321}">
                <p14:modId xmlns:p14="http://schemas.microsoft.com/office/powerpoint/2010/main" val="1473376808"/>
              </p:ext>
            </p:extLst>
          </p:nvPr>
        </p:nvGraphicFramePr>
        <p:xfrm>
          <a:off x="759888" y="1811327"/>
          <a:ext cx="4701117" cy="384798"/>
        </p:xfrm>
        <a:graphic>
          <a:graphicData uri="http://schemas.openxmlformats.org/presentationml/2006/ole">
            <mc:AlternateContent xmlns:mc="http://schemas.openxmlformats.org/markup-compatibility/2006">
              <mc:Choice xmlns:v="urn:schemas-microsoft-com:vml" Requires="v">
                <p:oleObj spid="_x0000_s35416" name="公式" r:id="rId3" imgW="2209800" imgH="241300" progId="Equation.3">
                  <p:embed/>
                </p:oleObj>
              </mc:Choice>
              <mc:Fallback>
                <p:oleObj name="公式" r:id="rId3" imgW="2209800" imgH="241300" progId="Equation.3">
                  <p:embed/>
                  <p:pic>
                    <p:nvPicPr>
                      <p:cNvPr id="0" name="Object 5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9888" y="1811327"/>
                        <a:ext cx="4701117" cy="384798"/>
                      </a:xfrm>
                      <a:prstGeom prst="rect">
                        <a:avLst/>
                      </a:prstGeom>
                      <a:noFill/>
                      <a:ln>
                        <a:noFill/>
                      </a:ln>
                      <a:extLst/>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491037228"/>
              </p:ext>
            </p:extLst>
          </p:nvPr>
        </p:nvGraphicFramePr>
        <p:xfrm>
          <a:off x="723375" y="2271172"/>
          <a:ext cx="6668029" cy="353013"/>
        </p:xfrm>
        <a:graphic>
          <a:graphicData uri="http://schemas.openxmlformats.org/presentationml/2006/ole">
            <mc:AlternateContent xmlns:mc="http://schemas.openxmlformats.org/markup-compatibility/2006">
              <mc:Choice xmlns:v="urn:schemas-microsoft-com:vml" Requires="v">
                <p:oleObj spid="_x0000_s35417" name="公式" r:id="rId5" imgW="3581400" imgH="241300" progId="Equation.3">
                  <p:embed/>
                </p:oleObj>
              </mc:Choice>
              <mc:Fallback>
                <p:oleObj name="公式" r:id="rId5" imgW="3581400" imgH="241300" progId="Equation.3">
                  <p:embed/>
                  <p:pic>
                    <p:nvPicPr>
                      <p:cNvPr id="0" name="Object 5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3375" y="2271172"/>
                        <a:ext cx="6668029" cy="353013"/>
                      </a:xfrm>
                      <a:prstGeom prst="rect">
                        <a:avLst/>
                      </a:prstGeom>
                      <a:noFill/>
                      <a:ln>
                        <a:noFill/>
                      </a:ln>
                      <a:extLst/>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667625330"/>
              </p:ext>
            </p:extLst>
          </p:nvPr>
        </p:nvGraphicFramePr>
        <p:xfrm>
          <a:off x="709617" y="2817273"/>
          <a:ext cx="5589587" cy="374228"/>
        </p:xfrm>
        <a:graphic>
          <a:graphicData uri="http://schemas.openxmlformats.org/presentationml/2006/ole">
            <mc:AlternateContent xmlns:mc="http://schemas.openxmlformats.org/markup-compatibility/2006">
              <mc:Choice xmlns:v="urn:schemas-microsoft-com:vml" Requires="v">
                <p:oleObj spid="_x0000_s35418" name="公式" r:id="rId7" imgW="2971800" imgH="241300" progId="Equation.3">
                  <p:embed/>
                </p:oleObj>
              </mc:Choice>
              <mc:Fallback>
                <p:oleObj name="公式" r:id="rId7" imgW="2971800" imgH="241300" progId="Equation.3">
                  <p:embed/>
                  <p:pic>
                    <p:nvPicPr>
                      <p:cNvPr id="0" name="Object 5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9617" y="2817273"/>
                        <a:ext cx="5589587" cy="374228"/>
                      </a:xfrm>
                      <a:prstGeom prst="rect">
                        <a:avLst/>
                      </a:prstGeom>
                      <a:noFill/>
                      <a:ln>
                        <a:noFill/>
                      </a:ln>
                      <a:extLst/>
                    </p:spPr>
                  </p:pic>
                </p:oleObj>
              </mc:Fallback>
            </mc:AlternateContent>
          </a:graphicData>
        </a:graphic>
      </p:graphicFrame>
      <p:grpSp>
        <p:nvGrpSpPr>
          <p:cNvPr id="35" name="Group 59"/>
          <p:cNvGrpSpPr>
            <a:grpSpLocks/>
          </p:cNvGrpSpPr>
          <p:nvPr/>
        </p:nvGrpSpPr>
        <p:grpSpPr bwMode="auto">
          <a:xfrm>
            <a:off x="4673622" y="3584574"/>
            <a:ext cx="3895736" cy="2955925"/>
            <a:chOff x="3226" y="2311"/>
            <a:chExt cx="2454" cy="1862"/>
          </a:xfrm>
        </p:grpSpPr>
        <p:grpSp>
          <p:nvGrpSpPr>
            <p:cNvPr id="36" name="Group 52"/>
            <p:cNvGrpSpPr>
              <a:grpSpLocks/>
            </p:cNvGrpSpPr>
            <p:nvPr/>
          </p:nvGrpSpPr>
          <p:grpSpPr bwMode="auto">
            <a:xfrm>
              <a:off x="3331" y="2311"/>
              <a:ext cx="2349" cy="1862"/>
              <a:chOff x="3331" y="2157"/>
              <a:chExt cx="2349" cy="1862"/>
            </a:xfrm>
          </p:grpSpPr>
          <p:pic>
            <p:nvPicPr>
              <p:cNvPr id="40" name="Picture 48"/>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331" y="2157"/>
                <a:ext cx="2349" cy="17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 name="Text Box 49"/>
              <p:cNvSpPr txBox="1">
                <a:spLocks noChangeArrowheads="1"/>
              </p:cNvSpPr>
              <p:nvPr/>
            </p:nvSpPr>
            <p:spPr bwMode="auto">
              <a:xfrm>
                <a:off x="3899" y="3825"/>
                <a:ext cx="1420" cy="19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1400" b="1" dirty="0"/>
                  <a:t>图</a:t>
                </a:r>
                <a:r>
                  <a:rPr lang="en-US" altLang="zh-CN" sz="1400" b="1" dirty="0" smtClean="0"/>
                  <a:t>4.37  </a:t>
                </a:r>
                <a:r>
                  <a:rPr lang="zh-CN" altLang="en-US" sz="1400" b="1" dirty="0"/>
                  <a:t>动 态 公 差 图</a:t>
                </a:r>
              </a:p>
            </p:txBody>
          </p:sp>
        </p:grpSp>
        <p:sp>
          <p:nvSpPr>
            <p:cNvPr id="37" name="Line 56"/>
            <p:cNvSpPr>
              <a:spLocks noChangeShapeType="1"/>
            </p:cNvSpPr>
            <p:nvPr/>
          </p:nvSpPr>
          <p:spPr bwMode="auto">
            <a:xfrm>
              <a:off x="4576" y="3274"/>
              <a:ext cx="0" cy="546"/>
            </a:xfrm>
            <a:prstGeom prst="line">
              <a:avLst/>
            </a:prstGeom>
            <a:noFill/>
            <a:ln w="57150">
              <a:solidFill>
                <a:srgbClr val="FF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 name="Line 57"/>
            <p:cNvSpPr>
              <a:spLocks noChangeShapeType="1"/>
            </p:cNvSpPr>
            <p:nvPr/>
          </p:nvSpPr>
          <p:spPr bwMode="auto">
            <a:xfrm>
              <a:off x="3728" y="3294"/>
              <a:ext cx="838" cy="0"/>
            </a:xfrm>
            <a:prstGeom prst="line">
              <a:avLst/>
            </a:prstGeom>
            <a:noFill/>
            <a:ln w="57150">
              <a:solidFill>
                <a:srgbClr val="FF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9" name="Text Box 58"/>
            <p:cNvSpPr txBox="1">
              <a:spLocks noChangeArrowheads="1"/>
            </p:cNvSpPr>
            <p:nvPr/>
          </p:nvSpPr>
          <p:spPr bwMode="auto">
            <a:xfrm>
              <a:off x="3226" y="3167"/>
              <a:ext cx="36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1800" b="1">
                  <a:solidFill>
                    <a:srgbClr val="D60093"/>
                  </a:solidFill>
                </a:rPr>
                <a:t>0.02</a:t>
              </a:r>
            </a:p>
          </p:txBody>
        </p:sp>
      </p:grpSp>
      <p:grpSp>
        <p:nvGrpSpPr>
          <p:cNvPr id="42" name="Group 63"/>
          <p:cNvGrpSpPr>
            <a:grpSpLocks/>
          </p:cNvGrpSpPr>
          <p:nvPr/>
        </p:nvGrpSpPr>
        <p:grpSpPr bwMode="auto">
          <a:xfrm>
            <a:off x="7182914" y="4265096"/>
            <a:ext cx="1282700" cy="510116"/>
            <a:chOff x="4436" y="2577"/>
            <a:chExt cx="808" cy="384"/>
          </a:xfrm>
        </p:grpSpPr>
        <p:sp>
          <p:nvSpPr>
            <p:cNvPr id="43" name="AutoShape 61"/>
            <p:cNvSpPr>
              <a:spLocks noChangeArrowheads="1"/>
            </p:cNvSpPr>
            <p:nvPr/>
          </p:nvSpPr>
          <p:spPr bwMode="auto">
            <a:xfrm>
              <a:off x="4436" y="2577"/>
              <a:ext cx="808" cy="384"/>
            </a:xfrm>
            <a:prstGeom prst="wedgeRoundRectCallout">
              <a:avLst>
                <a:gd name="adj1" fmla="val -73144"/>
                <a:gd name="adj2" fmla="val 261981"/>
                <a:gd name="adj3" fmla="val 16667"/>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a:p>
          </p:txBody>
        </p:sp>
        <p:graphicFrame>
          <p:nvGraphicFramePr>
            <p:cNvPr id="44" name="Object 62"/>
            <p:cNvGraphicFramePr>
              <a:graphicFrameLocks noChangeAspect="1"/>
            </p:cNvGraphicFramePr>
            <p:nvPr/>
          </p:nvGraphicFramePr>
          <p:xfrm>
            <a:off x="4552" y="2615"/>
            <a:ext cx="660" cy="286"/>
          </p:xfrm>
          <a:graphic>
            <a:graphicData uri="http://schemas.openxmlformats.org/presentationml/2006/ole">
              <mc:AlternateContent xmlns:mc="http://schemas.openxmlformats.org/markup-compatibility/2006">
                <mc:Choice xmlns:v="urn:schemas-microsoft-com:vml" Requires="v">
                  <p:oleObj spid="_x0000_s35419" name="公式" r:id="rId10" imgW="469696" imgH="203112" progId="Equation.3">
                    <p:embed/>
                  </p:oleObj>
                </mc:Choice>
                <mc:Fallback>
                  <p:oleObj name="公式" r:id="rId10" imgW="469696" imgH="203112"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552" y="2615"/>
                          <a:ext cx="660" cy="2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pic>
        <p:nvPicPr>
          <p:cNvPr id="35115" name="Picture 29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330191" y="3792167"/>
            <a:ext cx="2830321" cy="2413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5115"/>
                                        </p:tgtEl>
                                        <p:attrNameLst>
                                          <p:attrName>style.visibility</p:attrName>
                                        </p:attrNameLst>
                                      </p:cBhvr>
                                      <p:to>
                                        <p:strVal val="visible"/>
                                      </p:to>
                                    </p:set>
                                    <p:anim calcmode="lin" valueType="num">
                                      <p:cBhvr additive="base">
                                        <p:cTn id="17" dur="500" fill="hold"/>
                                        <p:tgtEl>
                                          <p:spTgt spid="35115"/>
                                        </p:tgtEl>
                                        <p:attrNameLst>
                                          <p:attrName>ppt_x</p:attrName>
                                        </p:attrNameLst>
                                      </p:cBhvr>
                                      <p:tavLst>
                                        <p:tav tm="0">
                                          <p:val>
                                            <p:strVal val="#ppt_x"/>
                                          </p:val>
                                        </p:tav>
                                        <p:tav tm="100000">
                                          <p:val>
                                            <p:strVal val="#ppt_x"/>
                                          </p:val>
                                        </p:tav>
                                      </p:tavLst>
                                    </p:anim>
                                    <p:anim calcmode="lin" valueType="num">
                                      <p:cBhvr additive="base">
                                        <p:cTn id="18" dur="500" fill="hold"/>
                                        <p:tgtEl>
                                          <p:spTgt spid="3511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6" fill="hold" nodeType="click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2000" fill="hold"/>
                                        <p:tgtEl>
                                          <p:spTgt spid="35"/>
                                        </p:tgtEl>
                                        <p:attrNameLst>
                                          <p:attrName>ppt_x</p:attrName>
                                        </p:attrNameLst>
                                      </p:cBhvr>
                                      <p:tavLst>
                                        <p:tav tm="0">
                                          <p:val>
                                            <p:strVal val="1+#ppt_w/2"/>
                                          </p:val>
                                        </p:tav>
                                        <p:tav tm="100000">
                                          <p:val>
                                            <p:strVal val="#ppt_x"/>
                                          </p:val>
                                        </p:tav>
                                      </p:tavLst>
                                    </p:anim>
                                    <p:anim calcmode="lin" valueType="num">
                                      <p:cBhvr additive="base">
                                        <p:cTn id="24" dur="20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20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left)">
                                      <p:cBhvr>
                                        <p:cTn id="34" dur="2000"/>
                                        <p:tgtEl>
                                          <p:spTgt spid="4"/>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nodeType="click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wipe(up)">
                                      <p:cBhvr>
                                        <p:cTn id="39" dur="2000"/>
                                        <p:tgtEl>
                                          <p:spTgt spid="42"/>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wipe(left)">
                                      <p:cBhvr>
                                        <p:cTn id="4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utoUpdateAnimBg="0"/>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2C5799C3-77CB-4BEE-919E-44E42EF38071}" type="slidenum">
              <a:rPr kumimoji="0" lang="zh-CN" altLang="en-US" sz="2000" smtClean="0">
                <a:solidFill>
                  <a:srgbClr val="0000FF"/>
                </a:solidFill>
              </a:rPr>
              <a:pPr eaLnBrk="1" hangingPunct="1"/>
              <a:t>28</a:t>
            </a:fld>
            <a:endParaRPr kumimoji="0" lang="en-US" altLang="zh-CN" sz="2000" smtClean="0">
              <a:solidFill>
                <a:srgbClr val="0000FF"/>
              </a:solidFill>
            </a:endParaRPr>
          </a:p>
        </p:txBody>
      </p:sp>
      <p:sp>
        <p:nvSpPr>
          <p:cNvPr id="17" name="Text Box 20"/>
          <p:cNvSpPr txBox="1">
            <a:spLocks noChangeArrowheads="1"/>
          </p:cNvSpPr>
          <p:nvPr/>
        </p:nvSpPr>
        <p:spPr bwMode="auto">
          <a:xfrm>
            <a:off x="1177785" y="204833"/>
            <a:ext cx="546061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dirty="0" smtClean="0"/>
              <a:t>（</a:t>
            </a:r>
            <a:r>
              <a:rPr lang="en-US" altLang="zh-CN" sz="2000" b="1" dirty="0" smtClean="0"/>
              <a:t>2</a:t>
            </a:r>
            <a:r>
              <a:rPr lang="zh-CN" altLang="en-US" sz="2000" b="1" dirty="0" smtClean="0"/>
              <a:t>）</a:t>
            </a:r>
            <a:r>
              <a:rPr lang="zh-CN" altLang="en-US" sz="2000" b="1" dirty="0" smtClean="0">
                <a:solidFill>
                  <a:srgbClr val="FF3300"/>
                </a:solidFill>
                <a:latin typeface="宋体" pitchFamily="2" charset="-122"/>
              </a:rPr>
              <a:t>零</a:t>
            </a:r>
            <a:r>
              <a:rPr lang="zh-CN" altLang="en-US" sz="2000" b="1" dirty="0" smtClean="0">
                <a:latin typeface="宋体" pitchFamily="2" charset="-122"/>
              </a:rPr>
              <a:t>几何公差</a:t>
            </a:r>
            <a:r>
              <a:rPr lang="zh-CN" altLang="en-US" sz="2000" b="1" dirty="0" smtClean="0"/>
              <a:t>合格</a:t>
            </a:r>
            <a:r>
              <a:rPr lang="zh-CN" altLang="en-US" sz="2000" b="1" dirty="0"/>
              <a:t>性的判据</a:t>
            </a:r>
            <a:endParaRPr lang="en-US" altLang="zh-CN" sz="2000" b="1" dirty="0"/>
          </a:p>
        </p:txBody>
      </p:sp>
      <p:sp>
        <p:nvSpPr>
          <p:cNvPr id="2" name="矩形 1"/>
          <p:cNvSpPr/>
          <p:nvPr/>
        </p:nvSpPr>
        <p:spPr>
          <a:xfrm>
            <a:off x="770462" y="552245"/>
            <a:ext cx="7332135" cy="1015663"/>
          </a:xfrm>
          <a:prstGeom prst="rect">
            <a:avLst/>
          </a:prstGeom>
        </p:spPr>
        <p:txBody>
          <a:bodyPr wrap="square">
            <a:spAutoFit/>
          </a:bodyPr>
          <a:lstStyle/>
          <a:p>
            <a:r>
              <a:rPr lang="zh-CN" altLang="en-US" sz="2000" b="1" dirty="0" smtClean="0"/>
              <a:t>         将</a:t>
            </a:r>
            <a:r>
              <a:rPr lang="en-US" altLang="zh-CN" sz="2000" b="1" i="1" dirty="0" smtClean="0"/>
              <a:t>t</a:t>
            </a:r>
            <a:r>
              <a:rPr lang="en-US" altLang="zh-CN" sz="2000" b="1" dirty="0" smtClean="0"/>
              <a:t>= </a:t>
            </a:r>
            <a:r>
              <a:rPr lang="en-US" altLang="zh-CN" sz="2000" b="1" dirty="0"/>
              <a:t>0 </a:t>
            </a:r>
            <a:r>
              <a:rPr lang="zh-CN" altLang="en-US" sz="2000" b="1" dirty="0"/>
              <a:t>分别代入式</a:t>
            </a:r>
            <a:r>
              <a:rPr lang="en-US" altLang="zh-CN" sz="2000" b="1" dirty="0"/>
              <a:t>(4. 17) ~ (4. 20),</a:t>
            </a:r>
            <a:r>
              <a:rPr lang="zh-CN" altLang="en-US" sz="2000" b="1" dirty="0"/>
              <a:t>则分别可得到式</a:t>
            </a:r>
            <a:r>
              <a:rPr lang="en-US" altLang="zh-CN" sz="2000" b="1" dirty="0"/>
              <a:t>(4. 25) ~ (4. 28),</a:t>
            </a:r>
            <a:r>
              <a:rPr lang="zh-CN" altLang="en-US" sz="2000" b="1" dirty="0"/>
              <a:t>其</a:t>
            </a:r>
            <a:r>
              <a:rPr lang="zh-CN" altLang="en-US" sz="2000" b="1" dirty="0" smtClean="0"/>
              <a:t>中式</a:t>
            </a:r>
            <a:r>
              <a:rPr lang="en-US" altLang="zh-CN" sz="2000" b="1" dirty="0" smtClean="0"/>
              <a:t>(</a:t>
            </a:r>
            <a:r>
              <a:rPr lang="en-US" altLang="zh-CN" sz="2000" b="1" dirty="0"/>
              <a:t>4. 25) </a:t>
            </a:r>
            <a:r>
              <a:rPr lang="zh-CN" altLang="en-US" sz="2000" b="1" dirty="0"/>
              <a:t>或式</a:t>
            </a:r>
            <a:r>
              <a:rPr lang="en-US" altLang="zh-CN" sz="2000" b="1" dirty="0"/>
              <a:t>(4. 26) </a:t>
            </a:r>
            <a:r>
              <a:rPr lang="zh-CN" altLang="en-US" sz="2000" b="1" dirty="0"/>
              <a:t>可以判断轴合格否</a:t>
            </a:r>
            <a:r>
              <a:rPr lang="en-US" altLang="zh-CN" sz="2000" b="1" dirty="0"/>
              <a:t>,</a:t>
            </a:r>
            <a:r>
              <a:rPr lang="zh-CN" altLang="en-US" sz="2000" b="1" dirty="0"/>
              <a:t>式</a:t>
            </a:r>
            <a:r>
              <a:rPr lang="en-US" altLang="zh-CN" sz="2000" b="1" dirty="0"/>
              <a:t>(4. 27) </a:t>
            </a:r>
            <a:r>
              <a:rPr lang="zh-CN" altLang="en-US" sz="2000" b="1" dirty="0"/>
              <a:t>或式</a:t>
            </a:r>
            <a:r>
              <a:rPr lang="en-US" altLang="zh-CN" sz="2000" b="1" dirty="0"/>
              <a:t>(4. 28) </a:t>
            </a:r>
            <a:r>
              <a:rPr lang="zh-CN" altLang="en-US" sz="2000" b="1" dirty="0"/>
              <a:t>可判断孔合格否。</a:t>
            </a:r>
          </a:p>
        </p:txBody>
      </p:sp>
      <p:sp>
        <p:nvSpPr>
          <p:cNvPr id="4" name="矩形 3"/>
          <p:cNvSpPr/>
          <p:nvPr/>
        </p:nvSpPr>
        <p:spPr>
          <a:xfrm>
            <a:off x="618053" y="4540539"/>
            <a:ext cx="7586148" cy="1938992"/>
          </a:xfrm>
          <a:prstGeom prst="rect">
            <a:avLst/>
          </a:prstGeom>
        </p:spPr>
        <p:txBody>
          <a:bodyPr wrap="square">
            <a:spAutoFit/>
          </a:bodyPr>
          <a:lstStyle/>
          <a:p>
            <a:pPr lvl="0"/>
            <a:r>
              <a:rPr lang="zh-CN" altLang="en-US" sz="2000" b="1" dirty="0" smtClean="0">
                <a:solidFill>
                  <a:srgbClr val="000000"/>
                </a:solidFill>
              </a:rPr>
              <a:t>         将</a:t>
            </a:r>
            <a:r>
              <a:rPr lang="zh-CN" altLang="en-US" sz="2000" b="1" dirty="0">
                <a:solidFill>
                  <a:srgbClr val="000000"/>
                </a:solidFill>
              </a:rPr>
              <a:t>式</a:t>
            </a:r>
            <a:r>
              <a:rPr lang="en-US" altLang="zh-CN" sz="2000" b="1" dirty="0">
                <a:solidFill>
                  <a:srgbClr val="000000"/>
                </a:solidFill>
              </a:rPr>
              <a:t>(4.25) ~ (4.28) </a:t>
            </a:r>
            <a:r>
              <a:rPr lang="zh-CN" altLang="en-US" sz="2000" b="1" dirty="0">
                <a:solidFill>
                  <a:srgbClr val="000000"/>
                </a:solidFill>
              </a:rPr>
              <a:t>分别与式</a:t>
            </a:r>
            <a:r>
              <a:rPr lang="en-US" altLang="zh-CN" sz="2000" b="1" dirty="0">
                <a:solidFill>
                  <a:srgbClr val="000000"/>
                </a:solidFill>
              </a:rPr>
              <a:t>(4.13) ~ (4.16) </a:t>
            </a:r>
            <a:r>
              <a:rPr lang="zh-CN" altLang="en-US" sz="2000" b="1" dirty="0">
                <a:solidFill>
                  <a:srgbClr val="000000"/>
                </a:solidFill>
              </a:rPr>
              <a:t>进行比较</a:t>
            </a:r>
            <a:r>
              <a:rPr lang="en-US" altLang="zh-CN" sz="2000" b="1" dirty="0">
                <a:solidFill>
                  <a:srgbClr val="000000"/>
                </a:solidFill>
              </a:rPr>
              <a:t>,</a:t>
            </a:r>
            <a:r>
              <a:rPr lang="zh-CN" altLang="en-US" sz="2000" b="1" dirty="0">
                <a:solidFill>
                  <a:srgbClr val="000000"/>
                </a:solidFill>
              </a:rPr>
              <a:t>可以发现形式完全一致</a:t>
            </a:r>
            <a:r>
              <a:rPr lang="en-US" altLang="zh-CN" sz="2000" b="1" dirty="0">
                <a:solidFill>
                  <a:srgbClr val="000000"/>
                </a:solidFill>
              </a:rPr>
              <a:t>,</a:t>
            </a:r>
            <a:r>
              <a:rPr lang="zh-CN" altLang="en-US" sz="2000" b="1" dirty="0">
                <a:solidFill>
                  <a:srgbClr val="000000"/>
                </a:solidFill>
              </a:rPr>
              <a:t>只是前者仅适合于被测要素是单一要素</a:t>
            </a:r>
            <a:r>
              <a:rPr lang="en-US" altLang="zh-CN" sz="2000" b="1" dirty="0">
                <a:solidFill>
                  <a:srgbClr val="000000"/>
                </a:solidFill>
              </a:rPr>
              <a:t>,</a:t>
            </a:r>
            <a:r>
              <a:rPr lang="zh-CN" altLang="en-US" sz="2000" b="1" dirty="0">
                <a:solidFill>
                  <a:srgbClr val="000000"/>
                </a:solidFill>
              </a:rPr>
              <a:t>后者适合于被测要素是关联要素。关联要素采用最大实体要求的零几何公差标注时</a:t>
            </a:r>
            <a:r>
              <a:rPr lang="en-US" altLang="zh-CN" sz="2000" b="1" dirty="0">
                <a:solidFill>
                  <a:srgbClr val="000000"/>
                </a:solidFill>
              </a:rPr>
              <a:t>,</a:t>
            </a:r>
            <a:r>
              <a:rPr lang="zh-CN" altLang="en-US" sz="2000" b="1" dirty="0">
                <a:solidFill>
                  <a:srgbClr val="000000"/>
                </a:solidFill>
              </a:rPr>
              <a:t>要求其实际轮廓处处不得超越最大实体边界</a:t>
            </a:r>
            <a:r>
              <a:rPr lang="en-US" altLang="zh-CN" sz="2000" b="1" dirty="0">
                <a:solidFill>
                  <a:srgbClr val="000000"/>
                </a:solidFill>
              </a:rPr>
              <a:t>,</a:t>
            </a:r>
            <a:r>
              <a:rPr lang="zh-CN" altLang="en-US" sz="2000" b="1" dirty="0">
                <a:solidFill>
                  <a:srgbClr val="000000"/>
                </a:solidFill>
              </a:rPr>
              <a:t>且该边界应与基准保持图样上给定的几何关系</a:t>
            </a:r>
            <a:r>
              <a:rPr lang="en-US" altLang="zh-CN" sz="2000" b="1" dirty="0">
                <a:solidFill>
                  <a:srgbClr val="000000"/>
                </a:solidFill>
              </a:rPr>
              <a:t>,</a:t>
            </a:r>
            <a:r>
              <a:rPr lang="zh-CN" altLang="en-US" sz="2000" b="1" dirty="0">
                <a:solidFill>
                  <a:srgbClr val="000000"/>
                </a:solidFill>
              </a:rPr>
              <a:t>要素实际轮廓的局部实际尺寸不得超越最小实体尺寸。</a:t>
            </a:r>
          </a:p>
        </p:txBody>
      </p:sp>
      <p:pic>
        <p:nvPicPr>
          <p:cNvPr id="583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1153" y="1489604"/>
            <a:ext cx="4667250" cy="847725"/>
          </a:xfrm>
          <a:prstGeom prst="rect">
            <a:avLst/>
          </a:prstGeom>
          <a:noFill/>
          <a:ln w="38100">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37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17745" y="2342621"/>
            <a:ext cx="4429125" cy="666750"/>
          </a:xfrm>
          <a:prstGeom prst="rect">
            <a:avLst/>
          </a:prstGeom>
          <a:solidFill>
            <a:schemeClr val="accent1"/>
          </a:solidFill>
          <a:ln>
            <a:noFill/>
          </a:ln>
          <a:effectLst/>
        </p:spPr>
      </p:pic>
      <p:pic>
        <p:nvPicPr>
          <p:cNvPr id="5837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5038" y="3041649"/>
            <a:ext cx="4733925"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37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12457" y="3780655"/>
            <a:ext cx="4676775" cy="74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7"/>
                                        </p:tgtEl>
                                        <p:attrNameLst>
                                          <p:attrName>style.visibility</p:attrName>
                                        </p:attrNameLst>
                                      </p:cBhvr>
                                      <p:to>
                                        <p:strVal val="visible"/>
                                      </p:to>
                                    </p:set>
                                    <p:animEffect transition="in" filter="wipe(left)">
                                      <p:cBhvr>
                                        <p:cTn id="7" dur="3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8371"/>
                                        </p:tgtEl>
                                        <p:attrNameLst>
                                          <p:attrName>style.visibility</p:attrName>
                                        </p:attrNameLst>
                                      </p:cBhvr>
                                      <p:to>
                                        <p:strVal val="visible"/>
                                      </p:to>
                                    </p:set>
                                    <p:animEffect transition="in" filter="wipe(left)">
                                      <p:cBhvr>
                                        <p:cTn id="17" dur="500"/>
                                        <p:tgtEl>
                                          <p:spTgt spid="5837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8372"/>
                                        </p:tgtEl>
                                        <p:attrNameLst>
                                          <p:attrName>style.visibility</p:attrName>
                                        </p:attrNameLst>
                                      </p:cBhvr>
                                      <p:to>
                                        <p:strVal val="visible"/>
                                      </p:to>
                                    </p:set>
                                    <p:animEffect transition="in" filter="wipe(left)">
                                      <p:cBhvr>
                                        <p:cTn id="22" dur="500"/>
                                        <p:tgtEl>
                                          <p:spTgt spid="5837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8373"/>
                                        </p:tgtEl>
                                        <p:attrNameLst>
                                          <p:attrName>style.visibility</p:attrName>
                                        </p:attrNameLst>
                                      </p:cBhvr>
                                      <p:to>
                                        <p:strVal val="visible"/>
                                      </p:to>
                                    </p:set>
                                    <p:animEffect transition="in" filter="wipe(left)">
                                      <p:cBhvr>
                                        <p:cTn id="27" dur="500"/>
                                        <p:tgtEl>
                                          <p:spTgt spid="5837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58374"/>
                                        </p:tgtEl>
                                        <p:attrNameLst>
                                          <p:attrName>style.visibility</p:attrName>
                                        </p:attrNameLst>
                                      </p:cBhvr>
                                      <p:to>
                                        <p:strVal val="visible"/>
                                      </p:to>
                                    </p:set>
                                    <p:animEffect transition="in" filter="wipe(left)">
                                      <p:cBhvr>
                                        <p:cTn id="32" dur="500"/>
                                        <p:tgtEl>
                                          <p:spTgt spid="5837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left)">
                                      <p:cBhvr>
                                        <p:cTn id="3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utoUpdateAnimBg="0"/>
      <p:bldP spid="2"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04AB25C7-5096-45FA-99D3-5922A47DFF53}" type="slidenum">
              <a:rPr lang="zh-CN" altLang="en-US" smtClean="0"/>
              <a:pPr>
                <a:defRPr/>
              </a:pPr>
              <a:t>29</a:t>
            </a:fld>
            <a:endParaRPr lang="en-US" altLang="zh-CN"/>
          </a:p>
        </p:txBody>
      </p:sp>
      <p:sp>
        <p:nvSpPr>
          <p:cNvPr id="7" name="矩形 6"/>
          <p:cNvSpPr/>
          <p:nvPr/>
        </p:nvSpPr>
        <p:spPr>
          <a:xfrm>
            <a:off x="1171812" y="223381"/>
            <a:ext cx="4814122" cy="400110"/>
          </a:xfrm>
          <a:prstGeom prst="rect">
            <a:avLst/>
          </a:prstGeom>
        </p:spPr>
        <p:txBody>
          <a:bodyPr wrap="square">
            <a:spAutoFit/>
          </a:bodyPr>
          <a:lstStyle/>
          <a:p>
            <a:r>
              <a:rPr lang="en-US" altLang="zh-CN" sz="2000" b="1" dirty="0"/>
              <a:t>3. </a:t>
            </a:r>
            <a:r>
              <a:rPr lang="zh-CN" altLang="en-US" sz="2000" b="1" dirty="0"/>
              <a:t>最大实体要求应用</a:t>
            </a:r>
            <a:r>
              <a:rPr lang="zh-CN" altLang="en-US" sz="2000" b="1" dirty="0" smtClean="0"/>
              <a:t>于关联基准</a:t>
            </a:r>
            <a:r>
              <a:rPr lang="zh-CN" altLang="en-US" sz="2000" b="1" dirty="0"/>
              <a:t>要素</a:t>
            </a:r>
          </a:p>
        </p:txBody>
      </p:sp>
      <p:pic>
        <p:nvPicPr>
          <p:cNvPr id="5939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75264" y="3342608"/>
            <a:ext cx="3006726" cy="3049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矩形 11"/>
          <p:cNvSpPr/>
          <p:nvPr/>
        </p:nvSpPr>
        <p:spPr>
          <a:xfrm>
            <a:off x="1048817" y="1931650"/>
            <a:ext cx="6748992" cy="400110"/>
          </a:xfrm>
          <a:prstGeom prst="rect">
            <a:avLst/>
          </a:prstGeom>
        </p:spPr>
        <p:txBody>
          <a:bodyPr wrap="square">
            <a:spAutoFit/>
          </a:bodyPr>
          <a:lstStyle/>
          <a:p>
            <a:r>
              <a:rPr lang="en-US" altLang="zh-CN" sz="2000" b="1" dirty="0" smtClean="0"/>
              <a:t>(1) </a:t>
            </a:r>
            <a:r>
              <a:rPr lang="zh-CN" altLang="en-US" sz="2000" b="1" dirty="0" smtClean="0"/>
              <a:t>基准</a:t>
            </a:r>
            <a:r>
              <a:rPr lang="zh-CN" altLang="en-US" sz="2000" b="1" dirty="0"/>
              <a:t>要素本身也可采用独立</a:t>
            </a:r>
            <a:r>
              <a:rPr lang="zh-CN" altLang="en-US" sz="2000" b="1" dirty="0" smtClean="0"/>
              <a:t>原则和</a:t>
            </a:r>
            <a:r>
              <a:rPr lang="zh-CN" altLang="en-US" sz="2000" b="1" dirty="0"/>
              <a:t>相关公差要求</a:t>
            </a:r>
            <a:endParaRPr lang="en-US" altLang="zh-CN" sz="2000" b="1" dirty="0"/>
          </a:p>
        </p:txBody>
      </p:sp>
      <p:grpSp>
        <p:nvGrpSpPr>
          <p:cNvPr id="13" name="组合 12"/>
          <p:cNvGrpSpPr/>
          <p:nvPr/>
        </p:nvGrpSpPr>
        <p:grpSpPr>
          <a:xfrm>
            <a:off x="507993" y="2318139"/>
            <a:ext cx="7687736" cy="1323439"/>
            <a:chOff x="668866" y="2360474"/>
            <a:chExt cx="7687736" cy="1323439"/>
          </a:xfrm>
        </p:grpSpPr>
        <p:pic>
          <p:nvPicPr>
            <p:cNvPr id="1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3695" y="2729034"/>
              <a:ext cx="314325"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矩形 19"/>
            <p:cNvSpPr/>
            <p:nvPr/>
          </p:nvSpPr>
          <p:spPr>
            <a:xfrm>
              <a:off x="668866" y="2360474"/>
              <a:ext cx="7687736" cy="1323439"/>
            </a:xfrm>
            <a:prstGeom prst="rect">
              <a:avLst/>
            </a:prstGeom>
          </p:spPr>
          <p:txBody>
            <a:bodyPr wrap="square">
              <a:spAutoFit/>
            </a:bodyPr>
            <a:lstStyle/>
            <a:p>
              <a:r>
                <a:rPr lang="zh-CN" altLang="en-US" sz="2000" b="1" dirty="0" smtClean="0">
                  <a:latin typeface="宋体"/>
                  <a:ea typeface="宋体"/>
                </a:rPr>
                <a:t>    ①</a:t>
              </a:r>
              <a:r>
                <a:rPr lang="zh-CN" altLang="en-US" sz="2000" b="1" dirty="0"/>
                <a:t>当基准要素的导出要素注有几何公差</a:t>
              </a:r>
              <a:r>
                <a:rPr lang="en-US" altLang="zh-CN" sz="2000" b="1" dirty="0"/>
                <a:t>,</a:t>
              </a:r>
              <a:r>
                <a:rPr lang="zh-CN" altLang="en-US" sz="2000" b="1" dirty="0"/>
                <a:t>且几何公差值后面标注符号     时</a:t>
              </a:r>
              <a:r>
                <a:rPr lang="en-US" altLang="zh-CN" sz="2000" b="1" dirty="0"/>
                <a:t>,</a:t>
              </a:r>
              <a:r>
                <a:rPr lang="zh-CN" altLang="en-US" sz="2000" b="1" dirty="0"/>
                <a:t>基准要素的边界为最大实体实效边界</a:t>
              </a:r>
              <a:r>
                <a:rPr lang="en-US" altLang="zh-CN" sz="2000" b="1" dirty="0"/>
                <a:t>(MMVB),</a:t>
              </a:r>
              <a:r>
                <a:rPr lang="zh-CN" altLang="en-US" sz="2000" b="1" dirty="0"/>
                <a:t>边界尺寸为</a:t>
              </a:r>
              <a:r>
                <a:rPr lang="en-US" altLang="zh-CN" sz="2000" b="1" dirty="0"/>
                <a:t>MMVS,</a:t>
              </a:r>
              <a:r>
                <a:rPr lang="zh-CN" altLang="en-US" sz="2000" b="1" dirty="0"/>
                <a:t>它等于最大实体尺寸加上</a:t>
              </a:r>
              <a:r>
                <a:rPr lang="en-US" altLang="zh-CN" sz="2000" b="1" dirty="0"/>
                <a:t>(</a:t>
              </a:r>
              <a:r>
                <a:rPr lang="zh-CN" altLang="en-US" sz="2000" b="1" dirty="0"/>
                <a:t>对于外尺寸要素</a:t>
              </a:r>
              <a:r>
                <a:rPr lang="en-US" altLang="zh-CN" sz="2000" b="1" dirty="0"/>
                <a:t>) </a:t>
              </a:r>
              <a:r>
                <a:rPr lang="zh-CN" altLang="en-US" sz="2000" b="1" dirty="0"/>
                <a:t>或减去</a:t>
              </a:r>
              <a:r>
                <a:rPr lang="en-US" altLang="zh-CN" sz="2000" b="1" dirty="0"/>
                <a:t>(</a:t>
              </a:r>
              <a:r>
                <a:rPr lang="zh-CN" altLang="en-US" sz="2000" b="1" dirty="0"/>
                <a:t>对于内尺寸要素</a:t>
              </a:r>
              <a:r>
                <a:rPr lang="en-US" altLang="zh-CN" sz="2000" b="1" dirty="0"/>
                <a:t>) </a:t>
              </a:r>
              <a:r>
                <a:rPr lang="zh-CN" altLang="en-US" sz="2000" b="1" dirty="0"/>
                <a:t>该几何公差值。</a:t>
              </a:r>
              <a:endParaRPr lang="en-US" altLang="zh-CN" sz="2000" b="1" dirty="0"/>
            </a:p>
          </p:txBody>
        </p:sp>
      </p:grpSp>
      <p:grpSp>
        <p:nvGrpSpPr>
          <p:cNvPr id="14" name="组合 13"/>
          <p:cNvGrpSpPr/>
          <p:nvPr/>
        </p:nvGrpSpPr>
        <p:grpSpPr>
          <a:xfrm>
            <a:off x="474141" y="3654306"/>
            <a:ext cx="4783668" cy="1631216"/>
            <a:chOff x="364070" y="3654306"/>
            <a:chExt cx="4783668" cy="1631216"/>
          </a:xfrm>
        </p:grpSpPr>
        <p:sp>
          <p:nvSpPr>
            <p:cNvPr id="22" name="矩形 21"/>
            <p:cNvSpPr/>
            <p:nvPr/>
          </p:nvSpPr>
          <p:spPr>
            <a:xfrm>
              <a:off x="364070" y="3654306"/>
              <a:ext cx="4783668" cy="1631216"/>
            </a:xfrm>
            <a:prstGeom prst="rect">
              <a:avLst/>
            </a:prstGeom>
          </p:spPr>
          <p:txBody>
            <a:bodyPr wrap="square">
              <a:spAutoFit/>
            </a:bodyPr>
            <a:lstStyle/>
            <a:p>
              <a:r>
                <a:rPr lang="zh-CN" altLang="en-US" sz="2000" b="1" dirty="0" smtClean="0">
                  <a:latin typeface="宋体"/>
                  <a:ea typeface="宋体"/>
                </a:rPr>
                <a:t>    ②</a:t>
              </a:r>
              <a:r>
                <a:rPr lang="zh-CN" altLang="en-US" sz="2000" b="1" dirty="0" smtClean="0"/>
                <a:t>当</a:t>
              </a:r>
              <a:r>
                <a:rPr lang="zh-CN" altLang="en-US" sz="2000" b="1" dirty="0"/>
                <a:t>基准要素的导出要素没有标注几何公差</a:t>
              </a:r>
              <a:r>
                <a:rPr lang="en-US" altLang="zh-CN" sz="2000" b="1" dirty="0"/>
                <a:t>(</a:t>
              </a:r>
              <a:r>
                <a:rPr lang="zh-CN" altLang="en-US" sz="2000" b="1" dirty="0"/>
                <a:t>如图</a:t>
              </a:r>
              <a:r>
                <a:rPr lang="en-US" altLang="zh-CN" sz="2000" b="1" dirty="0"/>
                <a:t>4. 38 </a:t>
              </a:r>
              <a:r>
                <a:rPr lang="zh-CN" altLang="en-US" sz="2000" b="1" dirty="0"/>
                <a:t>所示</a:t>
              </a:r>
              <a:r>
                <a:rPr lang="en-US" altLang="zh-CN" sz="2000" b="1" dirty="0"/>
                <a:t>),</a:t>
              </a:r>
              <a:r>
                <a:rPr lang="zh-CN" altLang="en-US" sz="2000" b="1" dirty="0"/>
                <a:t>或者注有几何公差</a:t>
              </a:r>
              <a:r>
                <a:rPr lang="en-US" altLang="zh-CN" sz="2000" b="1" dirty="0" smtClean="0"/>
                <a:t>,</a:t>
              </a:r>
              <a:r>
                <a:rPr lang="zh-CN" altLang="en-US" sz="2000" b="1" dirty="0" smtClean="0"/>
                <a:t>但</a:t>
              </a:r>
              <a:r>
                <a:rPr lang="zh-CN" altLang="en-US" sz="2000" b="1" dirty="0"/>
                <a:t>几何公差值后面没有标注</a:t>
              </a:r>
              <a:r>
                <a:rPr lang="zh-CN" altLang="en-US" sz="2000" b="1" dirty="0" smtClean="0"/>
                <a:t>符号       时</a:t>
              </a:r>
              <a:r>
                <a:rPr lang="en-US" altLang="zh-CN" sz="2000" b="1" dirty="0"/>
                <a:t>,</a:t>
              </a:r>
              <a:r>
                <a:rPr lang="zh-CN" altLang="en-US" sz="2000" b="1" dirty="0"/>
                <a:t>基准要素的边界为最大实体边界</a:t>
              </a:r>
              <a:r>
                <a:rPr lang="en-US" altLang="zh-CN" sz="2000" b="1" dirty="0"/>
                <a:t>(MMB),</a:t>
              </a:r>
              <a:r>
                <a:rPr lang="zh-CN" altLang="en-US" sz="2000" b="1" dirty="0"/>
                <a:t>边界</a:t>
              </a:r>
              <a:r>
                <a:rPr lang="zh-CN" altLang="en-US" sz="2000" b="1" dirty="0" smtClean="0"/>
                <a:t>尺寸</a:t>
              </a:r>
              <a:r>
                <a:rPr lang="zh-CN" altLang="en-US" sz="2000" b="1" dirty="0"/>
                <a:t>为</a:t>
              </a:r>
              <a:r>
                <a:rPr lang="en-US" altLang="zh-CN" sz="2000" b="1" dirty="0"/>
                <a:t>MMS</a:t>
              </a:r>
              <a:r>
                <a:rPr lang="zh-CN" altLang="en-US" sz="2000" b="1" dirty="0"/>
                <a:t>。</a:t>
              </a:r>
            </a:p>
          </p:txBody>
        </p:sp>
        <p:pic>
          <p:nvPicPr>
            <p:cNvPr id="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21741" y="4348250"/>
              <a:ext cx="314325"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573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748" y="622303"/>
            <a:ext cx="7410450"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494376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7346"/>
                                        </p:tgtEl>
                                        <p:attrNameLst>
                                          <p:attrName>style.visibility</p:attrName>
                                        </p:attrNameLst>
                                      </p:cBhvr>
                                      <p:to>
                                        <p:strVal val="visible"/>
                                      </p:to>
                                    </p:set>
                                    <p:animEffect transition="in" filter="wipe(left)">
                                      <p:cBhvr>
                                        <p:cTn id="12" dur="500"/>
                                        <p:tgtEl>
                                          <p:spTgt spid="5734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9396"/>
                                        </p:tgtEl>
                                        <p:attrNameLst>
                                          <p:attrName>style.visibility</p:attrName>
                                        </p:attrNameLst>
                                      </p:cBhvr>
                                      <p:to>
                                        <p:strVal val="visible"/>
                                      </p:to>
                                    </p:set>
                                    <p:anim calcmode="lin" valueType="num">
                                      <p:cBhvr additive="base">
                                        <p:cTn id="17" dur="500" fill="hold"/>
                                        <p:tgtEl>
                                          <p:spTgt spid="59396"/>
                                        </p:tgtEl>
                                        <p:attrNameLst>
                                          <p:attrName>ppt_x</p:attrName>
                                        </p:attrNameLst>
                                      </p:cBhvr>
                                      <p:tavLst>
                                        <p:tav tm="0">
                                          <p:val>
                                            <p:strVal val="#ppt_x"/>
                                          </p:val>
                                        </p:tav>
                                        <p:tav tm="100000">
                                          <p:val>
                                            <p:strVal val="#ppt_x"/>
                                          </p:val>
                                        </p:tav>
                                      </p:tavLst>
                                    </p:anim>
                                    <p:anim calcmode="lin" valueType="num">
                                      <p:cBhvr additive="base">
                                        <p:cTn id="18" dur="500" fill="hold"/>
                                        <p:tgtEl>
                                          <p:spTgt spid="5939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4866C53D-F0BD-4839-9D50-C3D1072E673F}" type="slidenum">
              <a:rPr kumimoji="0" lang="zh-CN" altLang="en-US" sz="2000" smtClean="0">
                <a:solidFill>
                  <a:srgbClr val="0000FF"/>
                </a:solidFill>
              </a:rPr>
              <a:pPr eaLnBrk="1" hangingPunct="1"/>
              <a:t>3</a:t>
            </a:fld>
            <a:endParaRPr kumimoji="0" lang="en-US" altLang="zh-CN" sz="2000" smtClean="0">
              <a:solidFill>
                <a:srgbClr val="0000FF"/>
              </a:solidFill>
            </a:endParaRPr>
          </a:p>
        </p:txBody>
      </p:sp>
      <p:pic>
        <p:nvPicPr>
          <p:cNvPr id="573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2638" y="2682346"/>
            <a:ext cx="5963272" cy="2829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880532" y="514572"/>
            <a:ext cx="7027335" cy="1569660"/>
          </a:xfrm>
          <a:prstGeom prst="rect">
            <a:avLst/>
          </a:prstGeom>
        </p:spPr>
        <p:txBody>
          <a:bodyPr wrap="square">
            <a:spAutoFit/>
          </a:bodyPr>
          <a:lstStyle/>
          <a:p>
            <a:r>
              <a:rPr lang="zh-CN" altLang="en-US" b="1" dirty="0" smtClean="0"/>
              <a:t>          对于</a:t>
            </a:r>
            <a:r>
              <a:rPr lang="zh-CN" altLang="en-US" b="1" dirty="0"/>
              <a:t>关联要素</a:t>
            </a:r>
            <a:r>
              <a:rPr lang="en-US" altLang="zh-CN" b="1" dirty="0"/>
              <a:t>,</a:t>
            </a:r>
            <a:r>
              <a:rPr lang="zh-CN" altLang="en-US" b="1" dirty="0"/>
              <a:t>体现其体外作用尺寸理想面的轴线</a:t>
            </a:r>
            <a:r>
              <a:rPr lang="en-US" altLang="zh-CN" b="1" dirty="0"/>
              <a:t>(</a:t>
            </a:r>
            <a:r>
              <a:rPr lang="zh-CN" altLang="en-US" b="1" dirty="0"/>
              <a:t>或中心平面</a:t>
            </a:r>
            <a:r>
              <a:rPr lang="en-US" altLang="zh-CN" b="1" dirty="0"/>
              <a:t>),</a:t>
            </a:r>
            <a:r>
              <a:rPr lang="zh-CN" altLang="en-US" b="1" dirty="0"/>
              <a:t>必须与基准</a:t>
            </a:r>
            <a:r>
              <a:rPr lang="zh-CN" altLang="en-US" b="1" dirty="0" smtClean="0"/>
              <a:t>保图样</a:t>
            </a:r>
            <a:r>
              <a:rPr lang="zh-CN" altLang="en-US" b="1" dirty="0"/>
              <a:t>上规定的方位关系。如图</a:t>
            </a:r>
            <a:r>
              <a:rPr lang="en-US" altLang="zh-CN" b="1" dirty="0"/>
              <a:t>4. 32(b) </a:t>
            </a:r>
            <a:r>
              <a:rPr lang="zh-CN" altLang="en-US" b="1" dirty="0"/>
              <a:t>所示体现理想面的轴线必须垂直基准平面</a:t>
            </a:r>
            <a:r>
              <a:rPr lang="en-US" altLang="zh-CN" b="1" i="1" dirty="0"/>
              <a:t>A</a:t>
            </a:r>
            <a:r>
              <a:rPr lang="zh-CN" altLang="en-US" b="1" dirty="0"/>
              <a:t>。</a:t>
            </a:r>
          </a:p>
        </p:txBody>
      </p:sp>
    </p:spTree>
  </p:cSld>
  <p:clrMapOvr>
    <a:masterClrMapping/>
  </p:clrMapOvr>
  <p:transition spd="slow">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04AB25C7-5096-45FA-99D3-5922A47DFF53}" type="slidenum">
              <a:rPr lang="zh-CN" altLang="en-US" smtClean="0"/>
              <a:pPr>
                <a:defRPr/>
              </a:pPr>
              <a:t>30</a:t>
            </a:fld>
            <a:endParaRPr lang="en-US" altLang="zh-CN"/>
          </a:p>
        </p:txBody>
      </p:sp>
      <p:sp>
        <p:nvSpPr>
          <p:cNvPr id="7" name="矩形 6"/>
          <p:cNvSpPr/>
          <p:nvPr/>
        </p:nvSpPr>
        <p:spPr>
          <a:xfrm>
            <a:off x="660400" y="356569"/>
            <a:ext cx="7179733" cy="707886"/>
          </a:xfrm>
          <a:prstGeom prst="rect">
            <a:avLst/>
          </a:prstGeom>
        </p:spPr>
        <p:txBody>
          <a:bodyPr wrap="square">
            <a:spAutoFit/>
          </a:bodyPr>
          <a:lstStyle/>
          <a:p>
            <a:r>
              <a:rPr lang="en-US" altLang="zh-CN" sz="2000" b="1" dirty="0" smtClean="0"/>
              <a:t>         (</a:t>
            </a:r>
            <a:r>
              <a:rPr lang="en-US" altLang="zh-CN" sz="2000" b="1" dirty="0"/>
              <a:t>2) </a:t>
            </a:r>
            <a:r>
              <a:rPr lang="zh-CN" altLang="en-US" sz="2000" b="1" dirty="0"/>
              <a:t>在一定的条件下</a:t>
            </a:r>
            <a:r>
              <a:rPr lang="en-US" altLang="zh-CN" sz="2000" b="1" dirty="0"/>
              <a:t>,</a:t>
            </a:r>
            <a:r>
              <a:rPr lang="zh-CN" altLang="en-US" sz="2000" b="1" dirty="0"/>
              <a:t>允许基准要素的尺寸公差补偿被测要素的方向、位置公差</a:t>
            </a:r>
          </a:p>
        </p:txBody>
      </p:sp>
      <p:sp>
        <p:nvSpPr>
          <p:cNvPr id="9" name="矩形 8"/>
          <p:cNvSpPr/>
          <p:nvPr/>
        </p:nvSpPr>
        <p:spPr>
          <a:xfrm>
            <a:off x="719667" y="1064455"/>
            <a:ext cx="7399866" cy="2308324"/>
          </a:xfrm>
          <a:prstGeom prst="rect">
            <a:avLst/>
          </a:prstGeom>
        </p:spPr>
        <p:txBody>
          <a:bodyPr wrap="square">
            <a:spAutoFit/>
          </a:bodyPr>
          <a:lstStyle/>
          <a:p>
            <a:r>
              <a:rPr lang="zh-CN" altLang="en-US" sz="2000" b="1" dirty="0" smtClean="0"/>
              <a:t>        在</a:t>
            </a:r>
            <a:r>
              <a:rPr lang="zh-CN" altLang="en-US" sz="2000" b="1" dirty="0"/>
              <a:t>基准要素遵守的边界的范围内</a:t>
            </a:r>
            <a:r>
              <a:rPr lang="en-US" altLang="zh-CN" sz="2000" b="1" dirty="0"/>
              <a:t>,</a:t>
            </a:r>
            <a:r>
              <a:rPr lang="zh-CN" altLang="en-US" sz="2000" b="1" dirty="0"/>
              <a:t>当实际基准要素的体外作用尺寸偏离这边界的</a:t>
            </a:r>
            <a:r>
              <a:rPr lang="zh-CN" altLang="en-US" sz="2000" b="1" dirty="0" smtClean="0"/>
              <a:t>尺寸时</a:t>
            </a:r>
            <a:r>
              <a:rPr lang="en-US" altLang="zh-CN" sz="2000" b="1" dirty="0" smtClean="0"/>
              <a:t>,</a:t>
            </a:r>
            <a:r>
              <a:rPr lang="zh-CN" altLang="en-US" sz="2000" b="1" dirty="0" smtClean="0"/>
              <a:t>允许</a:t>
            </a:r>
            <a:r>
              <a:rPr lang="zh-CN" altLang="en-US" sz="2000" b="1" dirty="0"/>
              <a:t>该实际基准要素在这边界范围内浮动</a:t>
            </a:r>
            <a:r>
              <a:rPr lang="en-US" altLang="zh-CN" sz="2000" b="1" dirty="0"/>
              <a:t>,</a:t>
            </a:r>
            <a:r>
              <a:rPr lang="zh-CN" altLang="en-US" sz="2000" b="1" dirty="0"/>
              <a:t>允许浮动量的大小等于体外作用尺寸与</a:t>
            </a:r>
            <a:r>
              <a:rPr lang="zh-CN" altLang="en-US" sz="2000" b="1" dirty="0" smtClean="0"/>
              <a:t>边界尺寸</a:t>
            </a:r>
            <a:r>
              <a:rPr lang="zh-CN" altLang="en-US" sz="2000" b="1" dirty="0"/>
              <a:t>两者的差值</a:t>
            </a:r>
            <a:r>
              <a:rPr lang="en-US" altLang="zh-CN" sz="2000" b="1" dirty="0"/>
              <a:t>,</a:t>
            </a:r>
            <a:r>
              <a:rPr lang="zh-CN" altLang="en-US" sz="2000" b="1" dirty="0"/>
              <a:t>最大可达到其尺寸公差值。这种浮动就允许基准要素的尺寸公差</a:t>
            </a:r>
            <a:r>
              <a:rPr lang="zh-CN" altLang="en-US" sz="2000" b="1" dirty="0" smtClean="0"/>
              <a:t>补偿被</a:t>
            </a:r>
            <a:r>
              <a:rPr lang="zh-CN" altLang="en-US" sz="2000" b="1" dirty="0"/>
              <a:t>测要素的方向、位置公差</a:t>
            </a:r>
            <a:r>
              <a:rPr lang="en-US" altLang="zh-CN" sz="2000" b="1" dirty="0"/>
              <a:t>,</a:t>
            </a:r>
            <a:r>
              <a:rPr lang="zh-CN" altLang="en-US" sz="2000" b="1" dirty="0"/>
              <a:t>前提是基准要素和被测要素的实际轮廓都不得超出各自应</a:t>
            </a:r>
            <a:r>
              <a:rPr lang="zh-CN" altLang="en-US" sz="2000" b="1" dirty="0" smtClean="0"/>
              <a:t>遵守</a:t>
            </a:r>
            <a:r>
              <a:rPr lang="zh-CN" altLang="en-US" sz="2000" b="1" dirty="0"/>
              <a:t>的边界</a:t>
            </a:r>
            <a:r>
              <a:rPr lang="en-US" altLang="zh-CN" sz="2000" b="1" dirty="0"/>
              <a:t>,</a:t>
            </a:r>
            <a:r>
              <a:rPr lang="zh-CN" altLang="en-US" sz="2000" b="1" dirty="0"/>
              <a:t>并且基准要素的实际尺寸应在其极限尺寸范围内</a:t>
            </a:r>
            <a:r>
              <a:rPr lang="zh-CN" altLang="en-US" dirty="0"/>
              <a:t>。</a:t>
            </a:r>
          </a:p>
        </p:txBody>
      </p:sp>
      <p:sp>
        <p:nvSpPr>
          <p:cNvPr id="10" name="矩形 9"/>
          <p:cNvSpPr/>
          <p:nvPr/>
        </p:nvSpPr>
        <p:spPr>
          <a:xfrm>
            <a:off x="660399" y="3392678"/>
            <a:ext cx="7374468" cy="1631216"/>
          </a:xfrm>
          <a:prstGeom prst="rect">
            <a:avLst/>
          </a:prstGeom>
        </p:spPr>
        <p:txBody>
          <a:bodyPr wrap="square">
            <a:spAutoFit/>
          </a:bodyPr>
          <a:lstStyle/>
          <a:p>
            <a:r>
              <a:rPr lang="zh-CN" altLang="en-US" sz="2000" b="1" dirty="0" smtClean="0"/>
              <a:t>         对于</a:t>
            </a:r>
            <a:r>
              <a:rPr lang="zh-CN" altLang="en-US" sz="2000" b="1" dirty="0"/>
              <a:t>只要求可装配性的零件</a:t>
            </a:r>
            <a:r>
              <a:rPr lang="en-US" altLang="zh-CN" sz="2000" b="1" dirty="0"/>
              <a:t>,</a:t>
            </a:r>
            <a:r>
              <a:rPr lang="zh-CN" altLang="en-US" sz="2000" b="1" dirty="0"/>
              <a:t>常常采用最大实体要求</a:t>
            </a:r>
            <a:r>
              <a:rPr lang="en-US" altLang="zh-CN" sz="2000" b="1" dirty="0"/>
              <a:t>,</a:t>
            </a:r>
            <a:r>
              <a:rPr lang="zh-CN" altLang="en-US" sz="2000" b="1" dirty="0"/>
              <a:t>这样可以充分利用图样上给</a:t>
            </a:r>
            <a:r>
              <a:rPr lang="zh-CN" altLang="en-US" sz="2000" b="1" dirty="0" smtClean="0"/>
              <a:t>出的</a:t>
            </a:r>
            <a:r>
              <a:rPr lang="zh-CN" altLang="en-US" sz="2000" b="1" dirty="0"/>
              <a:t>公差</a:t>
            </a:r>
            <a:r>
              <a:rPr lang="en-US" altLang="zh-CN" sz="2000" b="1" dirty="0"/>
              <a:t>,</a:t>
            </a:r>
            <a:r>
              <a:rPr lang="zh-CN" altLang="en-US" sz="2000" b="1" dirty="0"/>
              <a:t>当被测要素或基准要素偏离最大实体状态时</a:t>
            </a:r>
            <a:r>
              <a:rPr lang="en-US" altLang="zh-CN" sz="2000" b="1" dirty="0"/>
              <a:t>,</a:t>
            </a:r>
            <a:r>
              <a:rPr lang="zh-CN" altLang="en-US" sz="2000" b="1" dirty="0"/>
              <a:t>几何公差可以得到补偿值</a:t>
            </a:r>
            <a:r>
              <a:rPr lang="en-US" altLang="zh-CN" sz="2000" b="1" dirty="0"/>
              <a:t>,</a:t>
            </a:r>
            <a:r>
              <a:rPr lang="zh-CN" altLang="en-US" sz="2000" b="1" dirty="0"/>
              <a:t>从而</a:t>
            </a:r>
            <a:r>
              <a:rPr lang="zh-CN" altLang="en-US" sz="2000" b="1" dirty="0" smtClean="0"/>
              <a:t>提高</a:t>
            </a:r>
            <a:r>
              <a:rPr lang="zh-CN" altLang="en-US" sz="2000" b="1" dirty="0"/>
              <a:t>零件的合格率</a:t>
            </a:r>
            <a:r>
              <a:rPr lang="en-US" altLang="zh-CN" sz="2000" b="1" dirty="0"/>
              <a:t>,</a:t>
            </a:r>
            <a:r>
              <a:rPr lang="zh-CN" altLang="en-US" sz="2000" b="1" dirty="0"/>
              <a:t>故有显著的经济效益。但关联要素采用最大实体要求的零几何公差</a:t>
            </a:r>
            <a:r>
              <a:rPr lang="zh-CN" altLang="en-US" sz="2000" b="1" dirty="0" smtClean="0"/>
              <a:t>标注</a:t>
            </a:r>
            <a:r>
              <a:rPr lang="zh-CN" altLang="en-US" sz="2000" b="1" dirty="0"/>
              <a:t>时的适用场合与包容要求相同</a:t>
            </a:r>
            <a:r>
              <a:rPr lang="en-US" altLang="zh-CN" sz="2000" b="1" dirty="0"/>
              <a:t>,</a:t>
            </a:r>
            <a:r>
              <a:rPr lang="zh-CN" altLang="en-US" sz="2000" b="1" dirty="0"/>
              <a:t>且可保证可装配性。</a:t>
            </a:r>
          </a:p>
        </p:txBody>
      </p:sp>
    </p:spTree>
    <p:extLst>
      <p:ext uri="{BB962C8B-B14F-4D97-AF65-F5344CB8AC3E}">
        <p14:creationId xmlns:p14="http://schemas.microsoft.com/office/powerpoint/2010/main" val="30587987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66E4B405-93B0-49BD-AECA-77DBB14CB831}" type="slidenum">
              <a:rPr kumimoji="0" lang="zh-CN" altLang="en-US" sz="2000" smtClean="0">
                <a:solidFill>
                  <a:srgbClr val="0000FF"/>
                </a:solidFill>
              </a:rPr>
              <a:pPr eaLnBrk="1" hangingPunct="1"/>
              <a:t>31</a:t>
            </a:fld>
            <a:endParaRPr kumimoji="0" lang="en-US" altLang="zh-CN" sz="2000" smtClean="0">
              <a:solidFill>
                <a:srgbClr val="0000FF"/>
              </a:solidFill>
            </a:endParaRPr>
          </a:p>
        </p:txBody>
      </p:sp>
      <p:sp>
        <p:nvSpPr>
          <p:cNvPr id="69637" name="Text Box 5"/>
          <p:cNvSpPr txBox="1">
            <a:spLocks noChangeArrowheads="1"/>
          </p:cNvSpPr>
          <p:nvPr/>
        </p:nvSpPr>
        <p:spPr bwMode="auto">
          <a:xfrm>
            <a:off x="350122" y="1438214"/>
            <a:ext cx="8435975"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pPr>
            <a:r>
              <a:rPr lang="zh-CN" altLang="en-US" b="1" dirty="0"/>
              <a:t>        最大实体要求用于只要求</a:t>
            </a:r>
            <a:r>
              <a:rPr lang="zh-CN" altLang="en-US" b="1" dirty="0">
                <a:solidFill>
                  <a:srgbClr val="FF3300"/>
                </a:solidFill>
              </a:rPr>
              <a:t>可装配性</a:t>
            </a:r>
            <a:r>
              <a:rPr lang="zh-CN" altLang="en-US" b="1" dirty="0"/>
              <a:t>的要素，这样可以充分利用图样上给出的公差。当被测实际要素偏离最大实体状态时，几何公差可以得到尺寸公差的补偿，从而提高零件的合格率，故有显著的经济效益。</a:t>
            </a:r>
            <a:r>
              <a:rPr lang="en-US" altLang="zh-CN" b="1" dirty="0"/>
              <a:t> </a:t>
            </a:r>
          </a:p>
        </p:txBody>
      </p:sp>
      <p:sp>
        <p:nvSpPr>
          <p:cNvPr id="69638" name="Text Box 6"/>
          <p:cNvSpPr txBox="1">
            <a:spLocks noChangeArrowheads="1"/>
          </p:cNvSpPr>
          <p:nvPr/>
        </p:nvSpPr>
        <p:spPr bwMode="auto">
          <a:xfrm>
            <a:off x="1038576" y="4357626"/>
            <a:ext cx="719103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采用最大实体要求的</a:t>
            </a:r>
            <a:r>
              <a:rPr lang="zh-CN" altLang="en-US" b="1" dirty="0" smtClean="0"/>
              <a:t>要素一般</a:t>
            </a:r>
            <a:r>
              <a:rPr lang="zh-CN" altLang="en-US" b="1" dirty="0"/>
              <a:t>用</a:t>
            </a:r>
            <a:r>
              <a:rPr lang="zh-CN" altLang="en-US" b="1" dirty="0">
                <a:solidFill>
                  <a:srgbClr val="FF3300"/>
                </a:solidFill>
              </a:rPr>
              <a:t>功能量规</a:t>
            </a:r>
            <a:r>
              <a:rPr lang="zh-CN" altLang="en-US" b="1" dirty="0"/>
              <a:t>来检验。</a:t>
            </a:r>
          </a:p>
        </p:txBody>
      </p:sp>
      <p:sp>
        <p:nvSpPr>
          <p:cNvPr id="69639" name="Rectangle 7"/>
          <p:cNvSpPr>
            <a:spLocks noChangeArrowheads="1"/>
          </p:cNvSpPr>
          <p:nvPr/>
        </p:nvSpPr>
        <p:spPr bwMode="auto">
          <a:xfrm>
            <a:off x="1232772" y="922276"/>
            <a:ext cx="59975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dirty="0">
                <a:solidFill>
                  <a:srgbClr val="FF3300"/>
                </a:solidFill>
              </a:rPr>
              <a:t>最大实体要求的应用</a:t>
            </a:r>
            <a:r>
              <a:rPr lang="zh-CN" altLang="en-US" sz="2800" b="1" dirty="0"/>
              <a:t>：</a:t>
            </a:r>
          </a:p>
        </p:txBody>
      </p:sp>
      <p:sp>
        <p:nvSpPr>
          <p:cNvPr id="69640" name="Rectangle 8"/>
          <p:cNvSpPr>
            <a:spLocks noChangeArrowheads="1"/>
          </p:cNvSpPr>
          <p:nvPr/>
        </p:nvSpPr>
        <p:spPr bwMode="auto">
          <a:xfrm>
            <a:off x="1041209" y="3802001"/>
            <a:ext cx="585628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dirty="0">
                <a:solidFill>
                  <a:srgbClr val="FF3300"/>
                </a:solidFill>
              </a:rPr>
              <a:t>最大实体要求的检测</a:t>
            </a:r>
            <a:r>
              <a:rPr lang="zh-CN" altLang="en-US" sz="2800" b="1" dirty="0"/>
              <a:t>：</a:t>
            </a:r>
          </a:p>
        </p:txBody>
      </p:sp>
      <p:sp>
        <p:nvSpPr>
          <p:cNvPr id="8" name="圆角矩形 7">
            <a:hlinkClick r:id="rId2" action="ppaction://hlinksldjump"/>
          </p:cNvPr>
          <p:cNvSpPr/>
          <p:nvPr/>
        </p:nvSpPr>
        <p:spPr bwMode="auto">
          <a:xfrm>
            <a:off x="7173702" y="5852396"/>
            <a:ext cx="1612395" cy="578224"/>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C0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9639"/>
                                        </p:tgtEl>
                                        <p:attrNameLst>
                                          <p:attrName>style.visibility</p:attrName>
                                        </p:attrNameLst>
                                      </p:cBhvr>
                                      <p:to>
                                        <p:strVal val="visible"/>
                                      </p:to>
                                    </p:set>
                                    <p:animEffect transition="in" filter="wipe(left)">
                                      <p:cBhvr>
                                        <p:cTn id="7" dur="300"/>
                                        <p:tgtEl>
                                          <p:spTgt spid="6963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9637"/>
                                        </p:tgtEl>
                                        <p:attrNameLst>
                                          <p:attrName>style.visibility</p:attrName>
                                        </p:attrNameLst>
                                      </p:cBhvr>
                                      <p:to>
                                        <p:strVal val="visible"/>
                                      </p:to>
                                    </p:set>
                                    <p:animEffect transition="in" filter="wipe(left)">
                                      <p:cBhvr>
                                        <p:cTn id="12" dur="300"/>
                                        <p:tgtEl>
                                          <p:spTgt spid="6963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69640"/>
                                        </p:tgtEl>
                                        <p:attrNameLst>
                                          <p:attrName>style.visibility</p:attrName>
                                        </p:attrNameLst>
                                      </p:cBhvr>
                                      <p:to>
                                        <p:strVal val="visible"/>
                                      </p:to>
                                    </p:set>
                                    <p:animEffect transition="in" filter="wipe(left)">
                                      <p:cBhvr>
                                        <p:cTn id="17" dur="300"/>
                                        <p:tgtEl>
                                          <p:spTgt spid="6964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69638"/>
                                        </p:tgtEl>
                                        <p:attrNameLst>
                                          <p:attrName>style.visibility</p:attrName>
                                        </p:attrNameLst>
                                      </p:cBhvr>
                                      <p:to>
                                        <p:strVal val="visible"/>
                                      </p:to>
                                    </p:set>
                                    <p:animEffect transition="in" filter="wipe(left)">
                                      <p:cBhvr>
                                        <p:cTn id="22" dur="300"/>
                                        <p:tgtEl>
                                          <p:spTgt spid="696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7" grpId="0" autoUpdateAnimBg="0"/>
      <p:bldP spid="69638" grpId="0" autoUpdateAnimBg="0"/>
      <p:bldP spid="69639" grpId="0" autoUpdateAnimBg="0"/>
      <p:bldP spid="69640"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灯片编号占位符 5"/>
          <p:cNvSpPr>
            <a:spLocks noGrp="1"/>
          </p:cNvSpPr>
          <p:nvPr>
            <p:ph type="sldNum" sz="quarter" idx="12"/>
          </p:nvPr>
        </p:nvSpPr>
        <p:spPr>
          <a:xfrm>
            <a:off x="7086600" y="389476"/>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B7585AC6-053B-43D2-877D-D547C24DED1A}" type="slidenum">
              <a:rPr kumimoji="0" lang="zh-CN" altLang="en-US" sz="2000" smtClean="0">
                <a:solidFill>
                  <a:srgbClr val="0000FF"/>
                </a:solidFill>
              </a:rPr>
              <a:pPr eaLnBrk="1" hangingPunct="1"/>
              <a:t>32</a:t>
            </a:fld>
            <a:endParaRPr kumimoji="0" lang="en-US" altLang="zh-CN" sz="2000" smtClean="0">
              <a:solidFill>
                <a:srgbClr val="0000FF"/>
              </a:solidFill>
            </a:endParaRPr>
          </a:p>
        </p:txBody>
      </p:sp>
      <p:sp>
        <p:nvSpPr>
          <p:cNvPr id="109572" name="Text Box 4"/>
          <p:cNvSpPr txBox="1">
            <a:spLocks noChangeArrowheads="1"/>
          </p:cNvSpPr>
          <p:nvPr/>
        </p:nvSpPr>
        <p:spPr bwMode="auto">
          <a:xfrm>
            <a:off x="1172742" y="302877"/>
            <a:ext cx="54975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latin typeface="宋体" pitchFamily="2" charset="-122"/>
              </a:rPr>
              <a:t>4.3.5 </a:t>
            </a:r>
            <a:r>
              <a:rPr lang="zh-CN" altLang="en-US" b="1" dirty="0">
                <a:latin typeface="宋体" pitchFamily="2" charset="-122"/>
              </a:rPr>
              <a:t>最小实体要求（</a:t>
            </a:r>
            <a:r>
              <a:rPr lang="en-US" altLang="zh-CN" b="1" dirty="0">
                <a:latin typeface="宋体" pitchFamily="2" charset="-122"/>
              </a:rPr>
              <a:t>LMR）</a:t>
            </a:r>
            <a:endParaRPr lang="zh-CN" altLang="en-US" b="1"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9005" y="718271"/>
            <a:ext cx="7562850" cy="189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3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357" y="2985566"/>
            <a:ext cx="7696200"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7835" y="4236515"/>
            <a:ext cx="53625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0204" y="4732336"/>
            <a:ext cx="5962650" cy="39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37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0204" y="5559428"/>
            <a:ext cx="6943725"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2" name="组合 11"/>
          <p:cNvGrpSpPr/>
          <p:nvPr/>
        </p:nvGrpSpPr>
        <p:grpSpPr>
          <a:xfrm>
            <a:off x="997884" y="5046136"/>
            <a:ext cx="7600947" cy="552450"/>
            <a:chOff x="997884" y="4952999"/>
            <a:chExt cx="7600947" cy="552450"/>
          </a:xfrm>
        </p:grpSpPr>
        <p:pic>
          <p:nvPicPr>
            <p:cNvPr id="10"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97884" y="5082105"/>
              <a:ext cx="5915025" cy="36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36706" y="4952999"/>
              <a:ext cx="1762125" cy="55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 name="TextBox 1"/>
          <p:cNvSpPr txBox="1"/>
          <p:nvPr/>
        </p:nvSpPr>
        <p:spPr>
          <a:xfrm>
            <a:off x="1071137" y="2579878"/>
            <a:ext cx="6354125" cy="400110"/>
          </a:xfrm>
          <a:prstGeom prst="rect">
            <a:avLst/>
          </a:prstGeom>
          <a:noFill/>
        </p:spPr>
        <p:txBody>
          <a:bodyPr wrap="square" rtlCol="0">
            <a:spAutoFit/>
          </a:bodyPr>
          <a:lstStyle/>
          <a:p>
            <a:r>
              <a:rPr lang="zh-CN" altLang="en-US" sz="2000" b="1" dirty="0" smtClean="0"/>
              <a:t>被测要素与关联要素同时应用最小实体要求。</a:t>
            </a:r>
            <a:endParaRPr lang="zh-CN" altLang="en-US" sz="2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9572"/>
                                        </p:tgtEl>
                                        <p:attrNameLst>
                                          <p:attrName>style.visibility</p:attrName>
                                        </p:attrNameLst>
                                      </p:cBhvr>
                                      <p:to>
                                        <p:strVal val="visible"/>
                                      </p:to>
                                    </p:set>
                                    <p:animEffect transition="in" filter="wipe(left)">
                                      <p:cBhvr>
                                        <p:cTn id="7" dur="2000"/>
                                        <p:tgtEl>
                                          <p:spTgt spid="10957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58371"/>
                                        </p:tgtEl>
                                        <p:attrNameLst>
                                          <p:attrName>style.visibility</p:attrName>
                                        </p:attrNameLst>
                                      </p:cBhvr>
                                      <p:to>
                                        <p:strVal val="visible"/>
                                      </p:to>
                                    </p:set>
                                    <p:animEffect transition="in" filter="wipe(left)">
                                      <p:cBhvr>
                                        <p:cTn id="37" dur="500"/>
                                        <p:tgtEl>
                                          <p:spTgt spid="5837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58374"/>
                                        </p:tgtEl>
                                        <p:attrNameLst>
                                          <p:attrName>style.visibility</p:attrName>
                                        </p:attrNameLst>
                                      </p:cBhvr>
                                      <p:to>
                                        <p:strVal val="visible"/>
                                      </p:to>
                                    </p:set>
                                    <p:animEffect transition="in" filter="wipe(left)">
                                      <p:cBhvr>
                                        <p:cTn id="42" dur="500"/>
                                        <p:tgtEl>
                                          <p:spTgt spid="583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2" grpId="0"/>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3DA9A073-4B52-4F2C-82D4-97F4D8497130}" type="slidenum">
              <a:rPr kumimoji="0" lang="zh-CN" altLang="en-US" sz="2000" smtClean="0">
                <a:solidFill>
                  <a:srgbClr val="0000FF"/>
                </a:solidFill>
              </a:rPr>
              <a:pPr eaLnBrk="1" hangingPunct="1"/>
              <a:t>33</a:t>
            </a:fld>
            <a:endParaRPr kumimoji="0" lang="en-US" altLang="zh-CN" sz="2000" smtClean="0">
              <a:solidFill>
                <a:srgbClr val="0000FF"/>
              </a:solidFill>
            </a:endParaRPr>
          </a:p>
        </p:txBody>
      </p:sp>
      <p:sp>
        <p:nvSpPr>
          <p:cNvPr id="2" name="矩形 1"/>
          <p:cNvSpPr/>
          <p:nvPr/>
        </p:nvSpPr>
        <p:spPr>
          <a:xfrm>
            <a:off x="953626" y="226368"/>
            <a:ext cx="4633455" cy="400110"/>
          </a:xfrm>
          <a:prstGeom prst="rect">
            <a:avLst/>
          </a:prstGeom>
        </p:spPr>
        <p:txBody>
          <a:bodyPr wrap="square">
            <a:spAutoFit/>
          </a:bodyPr>
          <a:lstStyle/>
          <a:p>
            <a:r>
              <a:rPr lang="en-US" altLang="zh-CN" sz="2000" b="1" dirty="0"/>
              <a:t>1. </a:t>
            </a:r>
            <a:r>
              <a:rPr lang="zh-CN" altLang="en-US" sz="2000" b="1" dirty="0"/>
              <a:t>最小实体要求应用于</a:t>
            </a:r>
            <a:r>
              <a:rPr lang="zh-CN" altLang="en-US" sz="2000" b="1" dirty="0">
                <a:solidFill>
                  <a:srgbClr val="FF0000"/>
                </a:solidFill>
              </a:rPr>
              <a:t>被测要素</a:t>
            </a:r>
          </a:p>
        </p:txBody>
      </p:sp>
      <mc:AlternateContent xmlns:mc="http://schemas.openxmlformats.org/markup-compatibility/2006" xmlns:a14="http://schemas.microsoft.com/office/drawing/2010/main">
        <mc:Choice Requires="a14">
          <p:sp>
            <p:nvSpPr>
              <p:cNvPr id="3" name="矩形 2"/>
              <p:cNvSpPr/>
              <p:nvPr/>
            </p:nvSpPr>
            <p:spPr>
              <a:xfrm>
                <a:off x="347120" y="971303"/>
                <a:ext cx="8170348" cy="1323439"/>
              </a:xfrm>
              <a:prstGeom prst="rect">
                <a:avLst/>
              </a:prstGeom>
            </p:spPr>
            <p:txBody>
              <a:bodyPr wrap="square">
                <a:spAutoFit/>
              </a:bodyPr>
              <a:lstStyle/>
              <a:p>
                <a:r>
                  <a:rPr lang="zh-CN" altLang="en-US" sz="2000" b="1" dirty="0" smtClean="0"/>
                  <a:t>         图</a:t>
                </a:r>
                <a:r>
                  <a:rPr lang="en-US" altLang="zh-CN" sz="2000" b="1" dirty="0"/>
                  <a:t>4. 39(a) </a:t>
                </a:r>
                <a:r>
                  <a:rPr lang="zh-CN" altLang="en-US" sz="2000" b="1" dirty="0"/>
                  <a:t>为被测要素采用最小实体要求的例子。被测要素的实际尺寸应该</a:t>
                </a:r>
                <a:r>
                  <a:rPr lang="zh-CN" altLang="en-US" sz="2000" b="1" dirty="0" smtClean="0"/>
                  <a:t>在</a:t>
                </a:r>
                <a:r>
                  <a:rPr lang="el-GR" altLang="zh-CN" sz="2000" b="1" i="1" dirty="0" smtClean="0">
                    <a:latin typeface="Times New Roman"/>
                    <a:cs typeface="Times New Roman"/>
                  </a:rPr>
                  <a:t>ϕ</a:t>
                </a:r>
                <a:r>
                  <a:rPr lang="en-US" altLang="zh-CN" sz="2000" b="1" dirty="0" smtClean="0"/>
                  <a:t>19</a:t>
                </a:r>
                <a:r>
                  <a:rPr lang="en-US" altLang="zh-CN" sz="2000" b="1" dirty="0"/>
                  <a:t>. 8 ~ </a:t>
                </a:r>
                <a:r>
                  <a:rPr lang="el-GR" altLang="zh-CN" sz="2000" b="1" i="1" dirty="0">
                    <a:latin typeface="Times New Roman"/>
                    <a:cs typeface="Times New Roman"/>
                  </a:rPr>
                  <a:t>ϕ </a:t>
                </a:r>
                <a:r>
                  <a:rPr lang="en-US" altLang="zh-CN" sz="2000" b="1" dirty="0" smtClean="0"/>
                  <a:t>20 </a:t>
                </a:r>
                <a:r>
                  <a:rPr lang="zh-CN" altLang="en-US" sz="2000" b="1" dirty="0"/>
                  <a:t>之间。当被测要素的实际尺寸等于</a:t>
                </a:r>
                <a:r>
                  <a:rPr lang="zh-CN" altLang="en-US" sz="2000" b="1" dirty="0" smtClean="0"/>
                  <a:t>最小实体尺寸</a:t>
                </a:r>
                <a:r>
                  <a:rPr lang="el-GR" altLang="zh-CN" sz="2000" b="1" i="1" dirty="0">
                    <a:latin typeface="Times New Roman"/>
                    <a:cs typeface="Times New Roman"/>
                  </a:rPr>
                  <a:t>ϕ </a:t>
                </a:r>
                <a:r>
                  <a:rPr lang="en-US" altLang="zh-CN" sz="2000" b="1" dirty="0" smtClean="0"/>
                  <a:t>19</a:t>
                </a:r>
                <a:r>
                  <a:rPr lang="en-US" altLang="zh-CN" sz="2000" b="1" dirty="0"/>
                  <a:t>. 8 </a:t>
                </a:r>
                <a:r>
                  <a:rPr lang="zh-CN" altLang="en-US" sz="2000" b="1" dirty="0"/>
                  <a:t>时</a:t>
                </a:r>
                <a:r>
                  <a:rPr lang="en-US" altLang="zh-CN" sz="2000" b="1" dirty="0"/>
                  <a:t>,</a:t>
                </a:r>
                <a:r>
                  <a:rPr lang="zh-CN" altLang="en-US" sz="2000" b="1" dirty="0"/>
                  <a:t>轴线的垂直</a:t>
                </a:r>
                <a:r>
                  <a:rPr lang="zh-CN" altLang="en-US" sz="2000" b="1" dirty="0" smtClean="0"/>
                  <a:t>度误差</a:t>
                </a:r>
                <a:r>
                  <a:rPr lang="zh-CN" altLang="en-US" sz="2000" b="1" dirty="0"/>
                  <a:t>允许值等于图样上给定的公差值</a:t>
                </a:r>
                <a:r>
                  <a:rPr lang="zh-CN" altLang="en-US" sz="2000" b="1" dirty="0" smtClean="0"/>
                  <a:t>为</a:t>
                </a:r>
                <a:r>
                  <a:rPr lang="el-GR" altLang="zh-CN" sz="2000" b="1" i="1" dirty="0">
                    <a:latin typeface="Times New Roman"/>
                    <a:cs typeface="Times New Roman"/>
                  </a:rPr>
                  <a:t>ϕ </a:t>
                </a:r>
                <a:r>
                  <a:rPr lang="en-US" altLang="zh-CN" sz="2000" b="1" dirty="0" smtClean="0"/>
                  <a:t>0</a:t>
                </a:r>
                <a:r>
                  <a:rPr lang="en-US" altLang="zh-CN" sz="2000" b="1" dirty="0"/>
                  <a:t>. 1,</a:t>
                </a:r>
                <a:r>
                  <a:rPr lang="zh-CN" altLang="en-US" sz="2000" b="1" dirty="0"/>
                  <a:t>若被测要素实际尺寸</a:t>
                </a:r>
                <a14:m>
                  <m:oMath xmlns:m="http://schemas.openxmlformats.org/officeDocument/2006/math">
                    <m:sSub>
                      <m:sSubPr>
                        <m:ctrlPr>
                          <a:rPr lang="en-US" altLang="zh-CN" sz="2000" b="1" i="1" dirty="0" smtClean="0">
                            <a:latin typeface="Cambria Math"/>
                          </a:rPr>
                        </m:ctrlPr>
                      </m:sSubPr>
                      <m:e>
                        <m:r>
                          <a:rPr lang="en-US" altLang="zh-CN" sz="2000" b="1" i="1" dirty="0" smtClean="0">
                            <a:latin typeface="Cambria Math"/>
                          </a:rPr>
                          <m:t>𝒅</m:t>
                        </m:r>
                      </m:e>
                      <m:sub>
                        <m:r>
                          <a:rPr lang="en-US" altLang="zh-CN" sz="2000" b="1" i="0" dirty="0" smtClean="0">
                            <a:latin typeface="Cambria Math"/>
                          </a:rPr>
                          <m:t>𝐚</m:t>
                        </m:r>
                      </m:sub>
                    </m:sSub>
                  </m:oMath>
                </a14:m>
                <a:r>
                  <a:rPr lang="en-US" altLang="zh-CN" sz="2000" b="1" dirty="0"/>
                  <a:t> = </a:t>
                </a:r>
                <a:r>
                  <a:rPr lang="el-GR" altLang="zh-CN" sz="2000" b="1" i="1" dirty="0">
                    <a:latin typeface="Times New Roman"/>
                    <a:cs typeface="Times New Roman"/>
                  </a:rPr>
                  <a:t>ϕ </a:t>
                </a:r>
                <a:r>
                  <a:rPr lang="en-US" altLang="zh-CN" sz="2000" b="1" dirty="0" smtClean="0"/>
                  <a:t>19</a:t>
                </a:r>
                <a:r>
                  <a:rPr lang="en-US" altLang="zh-CN" sz="2000" b="1" dirty="0"/>
                  <a:t>. 9,</a:t>
                </a:r>
                <a:r>
                  <a:rPr lang="zh-CN" altLang="en-US" sz="2000" b="1" dirty="0"/>
                  <a:t>此时</a:t>
                </a:r>
                <a:r>
                  <a:rPr lang="zh-CN" altLang="en-US" sz="2000" b="1" dirty="0" smtClean="0"/>
                  <a:t>允许的</a:t>
                </a:r>
                <a:r>
                  <a:rPr lang="zh-CN" altLang="en-US" sz="2000" b="1" dirty="0"/>
                  <a:t>垂直度公差为</a:t>
                </a:r>
              </a:p>
            </p:txBody>
          </p:sp>
        </mc:Choice>
        <mc:Fallback xmlns="">
          <p:sp>
            <p:nvSpPr>
              <p:cNvPr id="3" name="矩形 2"/>
              <p:cNvSpPr>
                <a:spLocks noRot="1" noChangeAspect="1" noMove="1" noResize="1" noEditPoints="1" noAdjustHandles="1" noChangeArrowheads="1" noChangeShapeType="1" noTextEdit="1"/>
              </p:cNvSpPr>
              <p:nvPr/>
            </p:nvSpPr>
            <p:spPr>
              <a:xfrm>
                <a:off x="347120" y="971303"/>
                <a:ext cx="8170348" cy="1323439"/>
              </a:xfrm>
              <a:prstGeom prst="rect">
                <a:avLst/>
              </a:prstGeom>
              <a:blipFill rotWithShape="1">
                <a:blip r:embed="rId2"/>
                <a:stretch>
                  <a:fillRect l="-821" t="-3226" b="-7834"/>
                </a:stretch>
              </a:blipFill>
            </p:spPr>
            <p:txBody>
              <a:bodyPr/>
              <a:lstStyle/>
              <a:p>
                <a:r>
                  <a:rPr lang="zh-CN" altLang="en-US">
                    <a:noFill/>
                  </a:rPr>
                  <a:t> </a:t>
                </a:r>
              </a:p>
            </p:txBody>
          </p:sp>
        </mc:Fallback>
      </mc:AlternateContent>
      <p:pic>
        <p:nvPicPr>
          <p:cNvPr id="593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215" y="2328610"/>
            <a:ext cx="6677125" cy="316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3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3019424"/>
            <a:ext cx="6781800" cy="32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719661" y="2644715"/>
            <a:ext cx="7662339" cy="400110"/>
          </a:xfrm>
          <a:prstGeom prst="rect">
            <a:avLst/>
          </a:prstGeom>
        </p:spPr>
        <p:txBody>
          <a:bodyPr wrap="square">
            <a:spAutoFit/>
          </a:bodyPr>
          <a:lstStyle/>
          <a:p>
            <a:r>
              <a:rPr lang="zh-CN" altLang="en-US" sz="2000" b="1" dirty="0"/>
              <a:t>当被测要素处于最大实体尺寸时</a:t>
            </a:r>
            <a:r>
              <a:rPr lang="en-US" altLang="zh-CN" sz="2000" b="1" dirty="0"/>
              <a:t>,</a:t>
            </a:r>
            <a:r>
              <a:rPr lang="zh-CN" altLang="en-US" sz="2000" b="1" dirty="0"/>
              <a:t>有最大的垂直度公差</a:t>
            </a:r>
            <a:r>
              <a:rPr lang="en-US" altLang="zh-CN" sz="2000" b="1" dirty="0"/>
              <a:t>,</a:t>
            </a:r>
            <a:r>
              <a:rPr lang="zh-CN" altLang="en-US" sz="2000" b="1" dirty="0"/>
              <a:t>即</a:t>
            </a:r>
          </a:p>
        </p:txBody>
      </p:sp>
      <p:sp>
        <p:nvSpPr>
          <p:cNvPr id="6" name="矩形 5"/>
          <p:cNvSpPr/>
          <p:nvPr/>
        </p:nvSpPr>
        <p:spPr>
          <a:xfrm>
            <a:off x="967247" y="594842"/>
            <a:ext cx="4362660" cy="400110"/>
          </a:xfrm>
          <a:prstGeom prst="rect">
            <a:avLst/>
          </a:prstGeom>
        </p:spPr>
        <p:txBody>
          <a:bodyPr wrap="square">
            <a:spAutoFit/>
          </a:bodyPr>
          <a:lstStyle/>
          <a:p>
            <a:r>
              <a:rPr lang="en-US" altLang="zh-CN" sz="2000" b="1" dirty="0"/>
              <a:t>(1)</a:t>
            </a:r>
            <a:r>
              <a:rPr lang="zh-CN" altLang="en-US" sz="2000" b="1" dirty="0"/>
              <a:t>以图</a:t>
            </a:r>
            <a:r>
              <a:rPr lang="en-US" altLang="zh-CN" sz="2000" b="1" dirty="0"/>
              <a:t>4. </a:t>
            </a:r>
            <a:r>
              <a:rPr lang="en-US" altLang="zh-CN" sz="2000" b="1" dirty="0" smtClean="0"/>
              <a:t>39 (a</a:t>
            </a:r>
            <a:r>
              <a:rPr lang="en-US" altLang="zh-CN" sz="2000" b="1" dirty="0"/>
              <a:t>)</a:t>
            </a:r>
            <a:r>
              <a:rPr lang="zh-CN" altLang="en-US" sz="2000" b="1" dirty="0" smtClean="0"/>
              <a:t>为</a:t>
            </a:r>
            <a:r>
              <a:rPr lang="zh-CN" altLang="en-US" sz="2000" b="1" dirty="0"/>
              <a:t>例说明</a:t>
            </a:r>
            <a:endParaRPr lang="zh-CN" altLang="en-US" sz="2000" dirty="0"/>
          </a:p>
        </p:txBody>
      </p:sp>
      <p:grpSp>
        <p:nvGrpSpPr>
          <p:cNvPr id="18" name="Group 31"/>
          <p:cNvGrpSpPr>
            <a:grpSpLocks/>
          </p:cNvGrpSpPr>
          <p:nvPr/>
        </p:nvGrpSpPr>
        <p:grpSpPr bwMode="auto">
          <a:xfrm>
            <a:off x="4382170" y="3516512"/>
            <a:ext cx="3249612" cy="2970213"/>
            <a:chOff x="3655" y="2400"/>
            <a:chExt cx="2047" cy="1871"/>
          </a:xfrm>
        </p:grpSpPr>
        <p:grpSp>
          <p:nvGrpSpPr>
            <p:cNvPr id="19" name="Group 29"/>
            <p:cNvGrpSpPr>
              <a:grpSpLocks/>
            </p:cNvGrpSpPr>
            <p:nvPr/>
          </p:nvGrpSpPr>
          <p:grpSpPr bwMode="auto">
            <a:xfrm>
              <a:off x="3713" y="2400"/>
              <a:ext cx="1989" cy="1871"/>
              <a:chOff x="3483" y="2310"/>
              <a:chExt cx="1989" cy="1871"/>
            </a:xfrm>
          </p:grpSpPr>
          <p:grpSp>
            <p:nvGrpSpPr>
              <p:cNvPr id="21" name="Group 13"/>
              <p:cNvGrpSpPr>
                <a:grpSpLocks/>
              </p:cNvGrpSpPr>
              <p:nvPr/>
            </p:nvGrpSpPr>
            <p:grpSpPr bwMode="auto">
              <a:xfrm>
                <a:off x="3483" y="2310"/>
                <a:ext cx="1989" cy="1871"/>
                <a:chOff x="3303" y="2310"/>
                <a:chExt cx="1989" cy="1871"/>
              </a:xfrm>
            </p:grpSpPr>
            <p:pic>
              <p:nvPicPr>
                <p:cNvPr id="29" name="Picture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03" y="2310"/>
                  <a:ext cx="1989" cy="1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Text Box 12"/>
                <p:cNvSpPr txBox="1">
                  <a:spLocks noChangeArrowheads="1"/>
                </p:cNvSpPr>
                <p:nvPr/>
              </p:nvSpPr>
              <p:spPr bwMode="auto">
                <a:xfrm>
                  <a:off x="3642" y="3969"/>
                  <a:ext cx="1637"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1600" b="1" dirty="0"/>
                    <a:t>图</a:t>
                  </a:r>
                  <a:r>
                    <a:rPr lang="en-US" altLang="zh-CN" sz="1600" b="1" dirty="0" smtClean="0"/>
                    <a:t>4.39</a:t>
                  </a:r>
                  <a:r>
                    <a:rPr lang="zh-CN" altLang="en-US" sz="1600" b="1" dirty="0" smtClean="0"/>
                    <a:t>（</a:t>
                  </a:r>
                  <a:r>
                    <a:rPr lang="en-US" altLang="zh-CN" sz="1600" b="1" dirty="0"/>
                    <a:t>b</a:t>
                  </a:r>
                  <a:r>
                    <a:rPr lang="zh-CN" altLang="en-US" sz="1600" b="1" dirty="0"/>
                    <a:t>）动态公差图</a:t>
                  </a:r>
                </a:p>
              </p:txBody>
            </p:sp>
          </p:grpSp>
          <p:sp>
            <p:nvSpPr>
              <p:cNvPr id="22" name="Line 21"/>
              <p:cNvSpPr>
                <a:spLocks noChangeShapeType="1"/>
              </p:cNvSpPr>
              <p:nvPr/>
            </p:nvSpPr>
            <p:spPr bwMode="auto">
              <a:xfrm>
                <a:off x="4184" y="3456"/>
                <a:ext cx="0" cy="354"/>
              </a:xfrm>
              <a:prstGeom prst="line">
                <a:avLst/>
              </a:prstGeom>
              <a:noFill/>
              <a:ln w="571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22"/>
              <p:cNvSpPr>
                <a:spLocks noChangeShapeType="1"/>
              </p:cNvSpPr>
              <p:nvPr/>
            </p:nvSpPr>
            <p:spPr bwMode="auto">
              <a:xfrm>
                <a:off x="3860" y="3466"/>
                <a:ext cx="324" cy="0"/>
              </a:xfrm>
              <a:prstGeom prst="line">
                <a:avLst/>
              </a:prstGeom>
              <a:noFill/>
              <a:ln w="38100">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 name="Line 23"/>
              <p:cNvSpPr>
                <a:spLocks noChangeShapeType="1"/>
              </p:cNvSpPr>
              <p:nvPr/>
            </p:nvSpPr>
            <p:spPr bwMode="auto">
              <a:xfrm>
                <a:off x="4628" y="3173"/>
                <a:ext cx="0" cy="627"/>
              </a:xfrm>
              <a:prstGeom prst="line">
                <a:avLst/>
              </a:prstGeom>
              <a:noFill/>
              <a:ln w="38100">
                <a:solidFill>
                  <a:srgbClr val="D60093"/>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 name="Line 24"/>
              <p:cNvSpPr>
                <a:spLocks noChangeShapeType="1"/>
              </p:cNvSpPr>
              <p:nvPr/>
            </p:nvSpPr>
            <p:spPr bwMode="auto">
              <a:xfrm>
                <a:off x="3850" y="3183"/>
                <a:ext cx="758" cy="0"/>
              </a:xfrm>
              <a:prstGeom prst="line">
                <a:avLst/>
              </a:prstGeom>
              <a:noFill/>
              <a:ln w="38100">
                <a:solidFill>
                  <a:srgbClr val="D60093"/>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 name="Text Box 26"/>
              <p:cNvSpPr txBox="1">
                <a:spLocks noChangeArrowheads="1"/>
              </p:cNvSpPr>
              <p:nvPr/>
            </p:nvSpPr>
            <p:spPr bwMode="auto">
              <a:xfrm>
                <a:off x="4319" y="3794"/>
                <a:ext cx="50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algn="r" eaLnBrk="1" hangingPunct="1"/>
                <a:r>
                  <a:rPr lang="en-US" altLang="zh-CN" sz="1800" b="1">
                    <a:solidFill>
                      <a:srgbClr val="D60093"/>
                    </a:solidFill>
                  </a:rPr>
                  <a:t>19.9</a:t>
                </a:r>
              </a:p>
            </p:txBody>
          </p:sp>
          <p:sp>
            <p:nvSpPr>
              <p:cNvPr id="27" name="Line 27"/>
              <p:cNvSpPr>
                <a:spLocks noChangeShapeType="1"/>
              </p:cNvSpPr>
              <p:nvPr/>
            </p:nvSpPr>
            <p:spPr bwMode="auto">
              <a:xfrm>
                <a:off x="5053" y="2880"/>
                <a:ext cx="0" cy="950"/>
              </a:xfrm>
              <a:prstGeom prst="line">
                <a:avLst/>
              </a:prstGeom>
              <a:noFill/>
              <a:ln w="57150">
                <a:solidFill>
                  <a:schemeClr val="accent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 name="Line 28"/>
              <p:cNvSpPr>
                <a:spLocks noChangeShapeType="1"/>
              </p:cNvSpPr>
              <p:nvPr/>
            </p:nvSpPr>
            <p:spPr bwMode="auto">
              <a:xfrm>
                <a:off x="3860" y="2880"/>
                <a:ext cx="1183" cy="0"/>
              </a:xfrm>
              <a:prstGeom prst="line">
                <a:avLst/>
              </a:prstGeom>
              <a:noFill/>
              <a:ln w="57150">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0" name="Text Box 30"/>
            <p:cNvSpPr txBox="1">
              <a:spLocks noChangeArrowheads="1"/>
            </p:cNvSpPr>
            <p:nvPr/>
          </p:nvSpPr>
          <p:spPr bwMode="auto">
            <a:xfrm>
              <a:off x="3655" y="3142"/>
              <a:ext cx="39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algn="r" eaLnBrk="1" hangingPunct="1"/>
              <a:r>
                <a:rPr lang="en-US" altLang="zh-CN" sz="1800" b="1" dirty="0">
                  <a:solidFill>
                    <a:srgbClr val="D60093"/>
                  </a:solidFill>
                </a:rPr>
                <a:t>0.2</a:t>
              </a:r>
            </a:p>
          </p:txBody>
        </p:sp>
      </p:grpSp>
      <p:pic>
        <p:nvPicPr>
          <p:cNvPr id="5734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86362" y="3572348"/>
            <a:ext cx="2724150" cy="2990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7346"/>
                                        </p:tgtEl>
                                        <p:attrNameLst>
                                          <p:attrName>style.visibility</p:attrName>
                                        </p:attrNameLst>
                                      </p:cBhvr>
                                      <p:to>
                                        <p:strVal val="visible"/>
                                      </p:to>
                                    </p:set>
                                    <p:anim calcmode="lin" valueType="num">
                                      <p:cBhvr additive="base">
                                        <p:cTn id="17" dur="500" fill="hold"/>
                                        <p:tgtEl>
                                          <p:spTgt spid="57346"/>
                                        </p:tgtEl>
                                        <p:attrNameLst>
                                          <p:attrName>ppt_x</p:attrName>
                                        </p:attrNameLst>
                                      </p:cBhvr>
                                      <p:tavLst>
                                        <p:tav tm="0">
                                          <p:val>
                                            <p:strVal val="#ppt_x"/>
                                          </p:val>
                                        </p:tav>
                                        <p:tav tm="100000">
                                          <p:val>
                                            <p:strVal val="#ppt_x"/>
                                          </p:val>
                                        </p:tav>
                                      </p:tavLst>
                                    </p:anim>
                                    <p:anim calcmode="lin" valueType="num">
                                      <p:cBhvr additive="base">
                                        <p:cTn id="18" dur="500" fill="hold"/>
                                        <p:tgtEl>
                                          <p:spTgt spid="5734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nodeType="click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2000" fill="hold"/>
                                        <p:tgtEl>
                                          <p:spTgt spid="18"/>
                                        </p:tgtEl>
                                        <p:attrNameLst>
                                          <p:attrName>ppt_x</p:attrName>
                                        </p:attrNameLst>
                                      </p:cBhvr>
                                      <p:tavLst>
                                        <p:tav tm="0">
                                          <p:val>
                                            <p:strVal val="1+#ppt_w/2"/>
                                          </p:val>
                                        </p:tav>
                                        <p:tav tm="100000">
                                          <p:val>
                                            <p:strVal val="#ppt_x"/>
                                          </p:val>
                                        </p:tav>
                                      </p:tavLst>
                                    </p:anim>
                                    <p:anim calcmode="lin" valueType="num">
                                      <p:cBhvr additive="base">
                                        <p:cTn id="29" dur="20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59395"/>
                                        </p:tgtEl>
                                        <p:attrNameLst>
                                          <p:attrName>style.visibility</p:attrName>
                                        </p:attrNameLst>
                                      </p:cBhvr>
                                      <p:to>
                                        <p:strVal val="visible"/>
                                      </p:to>
                                    </p:set>
                                    <p:animEffect transition="in" filter="wipe(left)">
                                      <p:cBhvr>
                                        <p:cTn id="34" dur="500"/>
                                        <p:tgtEl>
                                          <p:spTgt spid="5939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left)">
                                      <p:cBhvr>
                                        <p:cTn id="39" dur="500"/>
                                        <p:tgtEl>
                                          <p:spTgt spid="4"/>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59396"/>
                                        </p:tgtEl>
                                        <p:attrNameLst>
                                          <p:attrName>style.visibility</p:attrName>
                                        </p:attrNameLst>
                                      </p:cBhvr>
                                      <p:to>
                                        <p:strVal val="visible"/>
                                      </p:to>
                                    </p:set>
                                    <p:animEffect transition="in" filter="wipe(left)">
                                      <p:cBhvr>
                                        <p:cTn id="44" dur="500"/>
                                        <p:tgtEl>
                                          <p:spTgt spid="593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04AB25C7-5096-45FA-99D3-5922A47DFF53}" type="slidenum">
              <a:rPr lang="zh-CN" altLang="en-US" smtClean="0"/>
              <a:pPr>
                <a:defRPr/>
              </a:pPr>
              <a:t>34</a:t>
            </a:fld>
            <a:endParaRPr lang="en-US" altLang="zh-CN"/>
          </a:p>
        </p:txBody>
      </p:sp>
      <p:sp>
        <p:nvSpPr>
          <p:cNvPr id="7" name="矩形 6"/>
          <p:cNvSpPr/>
          <p:nvPr/>
        </p:nvSpPr>
        <p:spPr>
          <a:xfrm>
            <a:off x="1324878" y="230709"/>
            <a:ext cx="6389667" cy="400110"/>
          </a:xfrm>
          <a:prstGeom prst="rect">
            <a:avLst/>
          </a:prstGeom>
        </p:spPr>
        <p:txBody>
          <a:bodyPr wrap="square">
            <a:spAutoFit/>
          </a:bodyPr>
          <a:lstStyle/>
          <a:p>
            <a:r>
              <a:rPr lang="en-US" altLang="zh-CN" sz="2000" b="1" dirty="0" smtClean="0"/>
              <a:t>(2) </a:t>
            </a:r>
            <a:r>
              <a:rPr lang="zh-CN" altLang="en-US" sz="2000" b="1" dirty="0" smtClean="0"/>
              <a:t>图</a:t>
            </a:r>
            <a:r>
              <a:rPr lang="en-US" altLang="zh-CN" sz="2000" b="1" dirty="0"/>
              <a:t>4. 39(b) </a:t>
            </a:r>
            <a:r>
              <a:rPr lang="zh-CN" altLang="en-US" sz="2000" b="1" dirty="0" smtClean="0"/>
              <a:t>为图（</a:t>
            </a:r>
            <a:r>
              <a:rPr lang="en-US" altLang="zh-CN" sz="2000" b="1" dirty="0"/>
              <a:t>a</a:t>
            </a:r>
            <a:r>
              <a:rPr lang="zh-CN" altLang="en-US" sz="2000" b="1" dirty="0" smtClean="0"/>
              <a:t>）的</a:t>
            </a:r>
            <a:r>
              <a:rPr lang="zh-CN" altLang="en-US" sz="2000" b="1" dirty="0"/>
              <a:t>动态公差</a:t>
            </a:r>
            <a:r>
              <a:rPr lang="zh-CN" altLang="en-US" sz="2000" b="1" dirty="0" smtClean="0"/>
              <a:t>图</a:t>
            </a:r>
            <a:r>
              <a:rPr lang="en-US" altLang="zh-CN" sz="2000" b="1" dirty="0"/>
              <a:t>,</a:t>
            </a:r>
            <a:r>
              <a:rPr lang="zh-CN" altLang="en-US" sz="2000" b="1" dirty="0" smtClean="0"/>
              <a:t>由</a:t>
            </a:r>
            <a:r>
              <a:rPr lang="zh-CN" altLang="en-US" sz="2000" b="1" dirty="0"/>
              <a:t>图 可见</a:t>
            </a:r>
            <a:r>
              <a:rPr lang="zh-CN" altLang="en-US" sz="2000" b="1" dirty="0" smtClean="0"/>
              <a:t>：</a:t>
            </a:r>
            <a:endParaRPr lang="zh-CN" altLang="en-US" sz="2000" dirty="0"/>
          </a:p>
        </p:txBody>
      </p:sp>
      <p:grpSp>
        <p:nvGrpSpPr>
          <p:cNvPr id="18" name="Group 31"/>
          <p:cNvGrpSpPr>
            <a:grpSpLocks/>
          </p:cNvGrpSpPr>
          <p:nvPr/>
        </p:nvGrpSpPr>
        <p:grpSpPr bwMode="auto">
          <a:xfrm>
            <a:off x="4680585" y="3397979"/>
            <a:ext cx="3157538" cy="3009903"/>
            <a:chOff x="3438" y="2400"/>
            <a:chExt cx="1989" cy="1896"/>
          </a:xfrm>
        </p:grpSpPr>
        <p:grpSp>
          <p:nvGrpSpPr>
            <p:cNvPr id="19" name="Group 29"/>
            <p:cNvGrpSpPr>
              <a:grpSpLocks/>
            </p:cNvGrpSpPr>
            <p:nvPr/>
          </p:nvGrpSpPr>
          <p:grpSpPr bwMode="auto">
            <a:xfrm>
              <a:off x="3438" y="2400"/>
              <a:ext cx="1989" cy="1896"/>
              <a:chOff x="3208" y="2310"/>
              <a:chExt cx="1989" cy="1896"/>
            </a:xfrm>
          </p:grpSpPr>
          <p:grpSp>
            <p:nvGrpSpPr>
              <p:cNvPr id="21" name="Group 13"/>
              <p:cNvGrpSpPr>
                <a:grpSpLocks/>
              </p:cNvGrpSpPr>
              <p:nvPr/>
            </p:nvGrpSpPr>
            <p:grpSpPr bwMode="auto">
              <a:xfrm>
                <a:off x="3208" y="2310"/>
                <a:ext cx="1989" cy="1896"/>
                <a:chOff x="3028" y="2310"/>
                <a:chExt cx="1989" cy="1896"/>
              </a:xfrm>
            </p:grpSpPr>
            <p:pic>
              <p:nvPicPr>
                <p:cNvPr id="29"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28" y="2310"/>
                  <a:ext cx="1989" cy="1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Text Box 12"/>
                <p:cNvSpPr txBox="1">
                  <a:spLocks noChangeArrowheads="1"/>
                </p:cNvSpPr>
                <p:nvPr/>
              </p:nvSpPr>
              <p:spPr bwMode="auto">
                <a:xfrm>
                  <a:off x="3317" y="3994"/>
                  <a:ext cx="1637"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1600" b="1" dirty="0"/>
                    <a:t>图</a:t>
                  </a:r>
                  <a:r>
                    <a:rPr lang="en-US" altLang="zh-CN" sz="1600" b="1" dirty="0" smtClean="0"/>
                    <a:t>4.39</a:t>
                  </a:r>
                  <a:r>
                    <a:rPr lang="zh-CN" altLang="en-US" sz="1600" b="1" dirty="0" smtClean="0"/>
                    <a:t>（</a:t>
                  </a:r>
                  <a:r>
                    <a:rPr lang="en-US" altLang="zh-CN" sz="1600" b="1" dirty="0"/>
                    <a:t>b</a:t>
                  </a:r>
                  <a:r>
                    <a:rPr lang="zh-CN" altLang="en-US" sz="1600" b="1" dirty="0"/>
                    <a:t>）动态公差图</a:t>
                  </a:r>
                </a:p>
              </p:txBody>
            </p:sp>
          </p:grpSp>
          <p:sp>
            <p:nvSpPr>
              <p:cNvPr id="22" name="Line 21"/>
              <p:cNvSpPr>
                <a:spLocks noChangeShapeType="1"/>
              </p:cNvSpPr>
              <p:nvPr/>
            </p:nvSpPr>
            <p:spPr bwMode="auto">
              <a:xfrm>
                <a:off x="4184" y="3456"/>
                <a:ext cx="0" cy="354"/>
              </a:xfrm>
              <a:prstGeom prst="line">
                <a:avLst/>
              </a:prstGeom>
              <a:noFill/>
              <a:ln w="571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22"/>
              <p:cNvSpPr>
                <a:spLocks noChangeShapeType="1"/>
              </p:cNvSpPr>
              <p:nvPr/>
            </p:nvSpPr>
            <p:spPr bwMode="auto">
              <a:xfrm>
                <a:off x="3860" y="3466"/>
                <a:ext cx="324" cy="0"/>
              </a:xfrm>
              <a:prstGeom prst="line">
                <a:avLst/>
              </a:prstGeom>
              <a:noFill/>
              <a:ln w="38100">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 name="Line 23"/>
              <p:cNvSpPr>
                <a:spLocks noChangeShapeType="1"/>
              </p:cNvSpPr>
              <p:nvPr/>
            </p:nvSpPr>
            <p:spPr bwMode="auto">
              <a:xfrm>
                <a:off x="4513" y="3173"/>
                <a:ext cx="0" cy="627"/>
              </a:xfrm>
              <a:prstGeom prst="line">
                <a:avLst/>
              </a:prstGeom>
              <a:noFill/>
              <a:ln w="38100">
                <a:solidFill>
                  <a:srgbClr val="D60093"/>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 name="Line 24"/>
              <p:cNvSpPr>
                <a:spLocks noChangeShapeType="1"/>
              </p:cNvSpPr>
              <p:nvPr/>
            </p:nvSpPr>
            <p:spPr bwMode="auto">
              <a:xfrm>
                <a:off x="3850" y="3183"/>
                <a:ext cx="758" cy="0"/>
              </a:xfrm>
              <a:prstGeom prst="line">
                <a:avLst/>
              </a:prstGeom>
              <a:noFill/>
              <a:ln w="38100">
                <a:solidFill>
                  <a:srgbClr val="D60093"/>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 name="Text Box 26"/>
              <p:cNvSpPr txBox="1">
                <a:spLocks noChangeArrowheads="1"/>
              </p:cNvSpPr>
              <p:nvPr/>
            </p:nvSpPr>
            <p:spPr bwMode="auto">
              <a:xfrm>
                <a:off x="4119" y="3794"/>
                <a:ext cx="508"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algn="r" eaLnBrk="1" hangingPunct="1"/>
                <a:r>
                  <a:rPr lang="en-US" altLang="zh-CN" sz="1600" b="1" dirty="0">
                    <a:solidFill>
                      <a:srgbClr val="D60093"/>
                    </a:solidFill>
                  </a:rPr>
                  <a:t>19.9</a:t>
                </a:r>
              </a:p>
            </p:txBody>
          </p:sp>
          <p:sp>
            <p:nvSpPr>
              <p:cNvPr id="27" name="Line 27"/>
              <p:cNvSpPr>
                <a:spLocks noChangeShapeType="1"/>
              </p:cNvSpPr>
              <p:nvPr/>
            </p:nvSpPr>
            <p:spPr bwMode="auto">
              <a:xfrm>
                <a:off x="4778" y="2880"/>
                <a:ext cx="0" cy="950"/>
              </a:xfrm>
              <a:prstGeom prst="line">
                <a:avLst/>
              </a:prstGeom>
              <a:noFill/>
              <a:ln w="57150">
                <a:solidFill>
                  <a:schemeClr val="accent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 name="Line 28"/>
              <p:cNvSpPr>
                <a:spLocks noChangeShapeType="1"/>
              </p:cNvSpPr>
              <p:nvPr/>
            </p:nvSpPr>
            <p:spPr bwMode="auto">
              <a:xfrm>
                <a:off x="3555" y="2880"/>
                <a:ext cx="1183" cy="0"/>
              </a:xfrm>
              <a:prstGeom prst="line">
                <a:avLst/>
              </a:prstGeom>
              <a:noFill/>
              <a:ln w="57150">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0" name="Text Box 30"/>
            <p:cNvSpPr txBox="1">
              <a:spLocks noChangeArrowheads="1"/>
            </p:cNvSpPr>
            <p:nvPr/>
          </p:nvSpPr>
          <p:spPr bwMode="auto">
            <a:xfrm>
              <a:off x="3655" y="3142"/>
              <a:ext cx="39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algn="r" eaLnBrk="1" hangingPunct="1"/>
              <a:r>
                <a:rPr lang="en-US" altLang="zh-CN" sz="1800" b="1" dirty="0">
                  <a:solidFill>
                    <a:srgbClr val="D60093"/>
                  </a:solidFill>
                </a:rPr>
                <a:t>0.2</a:t>
              </a:r>
            </a:p>
          </p:txBody>
        </p:sp>
      </p:grpSp>
      <p:sp>
        <p:nvSpPr>
          <p:cNvPr id="31" name="Text Box 32"/>
          <p:cNvSpPr txBox="1">
            <a:spLocks noChangeArrowheads="1"/>
          </p:cNvSpPr>
          <p:nvPr/>
        </p:nvSpPr>
        <p:spPr bwMode="auto">
          <a:xfrm>
            <a:off x="741962" y="2389142"/>
            <a:ext cx="745378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dirty="0"/>
              <a:t>        采用最小实体要求，当实际尺寸偏离最小实体尺寸时，几何公差可以得到尺寸公差的补偿。</a:t>
            </a:r>
          </a:p>
        </p:txBody>
      </p:sp>
      <p:pic>
        <p:nvPicPr>
          <p:cNvPr id="60438" name="Picture 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8116" y="715957"/>
            <a:ext cx="4728681" cy="342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439" name="Picture 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5943" y="1100656"/>
            <a:ext cx="5457306" cy="4824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440" name="Picture 2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76862" y="1583254"/>
            <a:ext cx="5330344" cy="8309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37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98116" y="3447193"/>
            <a:ext cx="2724150" cy="2990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0764017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8370"/>
                                        </p:tgtEl>
                                        <p:attrNameLst>
                                          <p:attrName>style.visibility</p:attrName>
                                        </p:attrNameLst>
                                      </p:cBhvr>
                                      <p:to>
                                        <p:strVal val="visible"/>
                                      </p:to>
                                    </p:set>
                                    <p:anim calcmode="lin" valueType="num">
                                      <p:cBhvr additive="base">
                                        <p:cTn id="12" dur="500" fill="hold"/>
                                        <p:tgtEl>
                                          <p:spTgt spid="58370"/>
                                        </p:tgtEl>
                                        <p:attrNameLst>
                                          <p:attrName>ppt_x</p:attrName>
                                        </p:attrNameLst>
                                      </p:cBhvr>
                                      <p:tavLst>
                                        <p:tav tm="0">
                                          <p:val>
                                            <p:strVal val="#ppt_x"/>
                                          </p:val>
                                        </p:tav>
                                        <p:tav tm="100000">
                                          <p:val>
                                            <p:strVal val="#ppt_x"/>
                                          </p:val>
                                        </p:tav>
                                      </p:tavLst>
                                    </p:anim>
                                    <p:anim calcmode="lin" valueType="num">
                                      <p:cBhvr additive="base">
                                        <p:cTn id="13" dur="500" fill="hold"/>
                                        <p:tgtEl>
                                          <p:spTgt spid="5837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2000" fill="hold"/>
                                        <p:tgtEl>
                                          <p:spTgt spid="18"/>
                                        </p:tgtEl>
                                        <p:attrNameLst>
                                          <p:attrName>ppt_x</p:attrName>
                                        </p:attrNameLst>
                                      </p:cBhvr>
                                      <p:tavLst>
                                        <p:tav tm="0">
                                          <p:val>
                                            <p:strVal val="1+#ppt_w/2"/>
                                          </p:val>
                                        </p:tav>
                                        <p:tav tm="100000">
                                          <p:val>
                                            <p:strVal val="#ppt_x"/>
                                          </p:val>
                                        </p:tav>
                                      </p:tavLst>
                                    </p:anim>
                                    <p:anim calcmode="lin" valueType="num">
                                      <p:cBhvr additive="base">
                                        <p:cTn id="19" dur="20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60438"/>
                                        </p:tgtEl>
                                        <p:attrNameLst>
                                          <p:attrName>style.visibility</p:attrName>
                                        </p:attrNameLst>
                                      </p:cBhvr>
                                      <p:to>
                                        <p:strVal val="visible"/>
                                      </p:to>
                                    </p:set>
                                    <p:animEffect transition="in" filter="wipe(left)">
                                      <p:cBhvr>
                                        <p:cTn id="24" dur="500"/>
                                        <p:tgtEl>
                                          <p:spTgt spid="6043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60439"/>
                                        </p:tgtEl>
                                        <p:attrNameLst>
                                          <p:attrName>style.visibility</p:attrName>
                                        </p:attrNameLst>
                                      </p:cBhvr>
                                      <p:to>
                                        <p:strVal val="visible"/>
                                      </p:to>
                                    </p:set>
                                    <p:animEffect transition="in" filter="wipe(left)">
                                      <p:cBhvr>
                                        <p:cTn id="29" dur="500"/>
                                        <p:tgtEl>
                                          <p:spTgt spid="6043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60440"/>
                                        </p:tgtEl>
                                        <p:attrNameLst>
                                          <p:attrName>style.visibility</p:attrName>
                                        </p:attrNameLst>
                                      </p:cBhvr>
                                      <p:to>
                                        <p:strVal val="visible"/>
                                      </p:to>
                                    </p:set>
                                    <p:animEffect transition="in" filter="wipe(left)">
                                      <p:cBhvr>
                                        <p:cTn id="34" dur="500"/>
                                        <p:tgtEl>
                                          <p:spTgt spid="60440"/>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left)">
                                      <p:cBhvr>
                                        <p:cTn id="39" dur="2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1398B3B0-8A0B-4E9A-A5A3-9351878BD9BA}" type="slidenum">
              <a:rPr kumimoji="0" lang="zh-CN" altLang="en-US" sz="2000" smtClean="0">
                <a:solidFill>
                  <a:srgbClr val="0000FF"/>
                </a:solidFill>
              </a:rPr>
              <a:pPr eaLnBrk="1" hangingPunct="1"/>
              <a:t>35</a:t>
            </a:fld>
            <a:endParaRPr kumimoji="0" lang="en-US" altLang="zh-CN" sz="2000" smtClean="0">
              <a:solidFill>
                <a:srgbClr val="0000FF"/>
              </a:solidFill>
            </a:endParaRPr>
          </a:p>
        </p:txBody>
      </p:sp>
      <p:sp>
        <p:nvSpPr>
          <p:cNvPr id="112652" name="Text Box 12"/>
          <p:cNvSpPr txBox="1">
            <a:spLocks noChangeArrowheads="1"/>
          </p:cNvSpPr>
          <p:nvPr/>
        </p:nvSpPr>
        <p:spPr bwMode="auto">
          <a:xfrm>
            <a:off x="296376" y="495307"/>
            <a:ext cx="7784519"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spcBef>
                <a:spcPct val="0"/>
              </a:spcBef>
            </a:pPr>
            <a:r>
              <a:rPr lang="zh-CN" altLang="en-US" b="1" dirty="0"/>
              <a:t>        </a:t>
            </a:r>
            <a:r>
              <a:rPr lang="zh-CN" altLang="en-US" sz="2000" b="1" dirty="0"/>
              <a:t>可逆要求（</a:t>
            </a:r>
            <a:r>
              <a:rPr lang="en-US" altLang="zh-CN" sz="2000" b="1" dirty="0"/>
              <a:t>RR)</a:t>
            </a:r>
            <a:r>
              <a:rPr lang="zh-CN" altLang="en-US" sz="2000" b="1" dirty="0"/>
              <a:t>用于最小实体要求</a:t>
            </a:r>
            <a:r>
              <a:rPr lang="en-US" altLang="zh-CN" sz="2000" b="1" dirty="0"/>
              <a:t>(LMR)</a:t>
            </a:r>
            <a:r>
              <a:rPr lang="zh-CN" altLang="en-US" sz="2000" b="1" dirty="0"/>
              <a:t>时, 动态公差图如图</a:t>
            </a:r>
            <a:r>
              <a:rPr lang="en-US" altLang="zh-CN" sz="2000" b="1" dirty="0" smtClean="0"/>
              <a:t>4.39(c</a:t>
            </a:r>
            <a:r>
              <a:rPr lang="en-US" altLang="zh-CN" sz="2000" b="1" dirty="0"/>
              <a:t>)</a:t>
            </a:r>
            <a:r>
              <a:rPr lang="zh-CN" altLang="en-US" sz="2000" b="1" dirty="0"/>
              <a:t>所示</a:t>
            </a:r>
            <a:r>
              <a:rPr lang="en-US" altLang="zh-CN" sz="2000" b="1" dirty="0"/>
              <a:t>。</a:t>
            </a:r>
            <a:r>
              <a:rPr lang="zh-CN" altLang="en-US" sz="2000" b="1" dirty="0"/>
              <a:t>图</a:t>
            </a:r>
            <a:r>
              <a:rPr lang="en-US" altLang="zh-CN" sz="2000" b="1" dirty="0" smtClean="0"/>
              <a:t>4.39</a:t>
            </a:r>
            <a:r>
              <a:rPr lang="zh-CN" altLang="en-US" sz="2000" b="1" dirty="0" smtClean="0"/>
              <a:t>（</a:t>
            </a:r>
            <a:r>
              <a:rPr lang="en-US" altLang="zh-CN" sz="2000" b="1" dirty="0"/>
              <a:t>a</a:t>
            </a:r>
            <a:r>
              <a:rPr lang="zh-CN" altLang="en-US" sz="2000" b="1" dirty="0"/>
              <a:t>）中公差框格改为：</a:t>
            </a:r>
            <a:endParaRPr lang="en-US" altLang="zh-CN" sz="2000" b="1" dirty="0"/>
          </a:p>
        </p:txBody>
      </p:sp>
      <p:sp>
        <p:nvSpPr>
          <p:cNvPr id="112653" name="Text Box 13"/>
          <p:cNvSpPr txBox="1">
            <a:spLocks noChangeArrowheads="1"/>
          </p:cNvSpPr>
          <p:nvPr/>
        </p:nvSpPr>
        <p:spPr bwMode="auto">
          <a:xfrm>
            <a:off x="782512" y="175514"/>
            <a:ext cx="704691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dirty="0" smtClean="0"/>
              <a:t>（</a:t>
            </a:r>
            <a:r>
              <a:rPr lang="en-US" altLang="zh-CN" sz="2000" b="1" dirty="0" smtClean="0"/>
              <a:t>3</a:t>
            </a:r>
            <a:r>
              <a:rPr lang="zh-CN" altLang="en-US" sz="2000" b="1" dirty="0" smtClean="0"/>
              <a:t>）可逆</a:t>
            </a:r>
            <a:r>
              <a:rPr lang="zh-CN" altLang="en-US" sz="2000" b="1" dirty="0"/>
              <a:t>要求（</a:t>
            </a:r>
            <a:r>
              <a:rPr lang="en-US" altLang="zh-CN" sz="2000" b="1" dirty="0"/>
              <a:t>RR</a:t>
            </a:r>
            <a:r>
              <a:rPr lang="zh-CN" altLang="en-US" sz="2000" b="1" dirty="0"/>
              <a:t>）用于最小实体要求（</a:t>
            </a:r>
            <a:r>
              <a:rPr lang="en-US" altLang="zh-CN" sz="2000" b="1" dirty="0"/>
              <a:t>LMR</a:t>
            </a:r>
            <a:r>
              <a:rPr lang="zh-CN" altLang="en-US" sz="2000" b="1" dirty="0"/>
              <a:t>）</a:t>
            </a:r>
          </a:p>
        </p:txBody>
      </p:sp>
      <p:graphicFrame>
        <p:nvGraphicFramePr>
          <p:cNvPr id="112655" name="Object 15"/>
          <p:cNvGraphicFramePr>
            <a:graphicFrameLocks noChangeAspect="1"/>
          </p:cNvGraphicFramePr>
          <p:nvPr>
            <p:extLst>
              <p:ext uri="{D42A27DB-BD31-4B8C-83A1-F6EECF244321}">
                <p14:modId xmlns:p14="http://schemas.microsoft.com/office/powerpoint/2010/main" val="189293509"/>
              </p:ext>
            </p:extLst>
          </p:nvPr>
        </p:nvGraphicFramePr>
        <p:xfrm>
          <a:off x="1062247" y="2101484"/>
          <a:ext cx="6107198" cy="360552"/>
        </p:xfrm>
        <a:graphic>
          <a:graphicData uri="http://schemas.openxmlformats.org/presentationml/2006/ole">
            <mc:AlternateContent xmlns:mc="http://schemas.openxmlformats.org/markup-compatibility/2006">
              <mc:Choice xmlns:v="urn:schemas-microsoft-com:vml" Requires="v">
                <p:oleObj spid="_x0000_s45715" name="公式" r:id="rId3" imgW="3289300" imgH="241300" progId="Equation.3">
                  <p:embed/>
                </p:oleObj>
              </mc:Choice>
              <mc:Fallback>
                <p:oleObj name="公式" r:id="rId3" imgW="3289300" imgH="241300" progId="Equation.3">
                  <p:embed/>
                  <p:pic>
                    <p:nvPicPr>
                      <p:cNvPr id="0" name="Object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2247" y="2101484"/>
                        <a:ext cx="6107198" cy="360552"/>
                      </a:xfrm>
                      <a:prstGeom prst="rect">
                        <a:avLst/>
                      </a:prstGeom>
                      <a:noFill/>
                      <a:ln w="28575">
                        <a:solidFill>
                          <a:srgbClr val="FF0000"/>
                        </a:solidFill>
                      </a:ln>
                      <a:extLst/>
                    </p:spPr>
                  </p:pic>
                </p:oleObj>
              </mc:Fallback>
            </mc:AlternateContent>
          </a:graphicData>
        </a:graphic>
      </p:graphicFrame>
      <p:graphicFrame>
        <p:nvGraphicFramePr>
          <p:cNvPr id="112656" name="Object 16"/>
          <p:cNvGraphicFramePr>
            <a:graphicFrameLocks noChangeAspect="1"/>
          </p:cNvGraphicFramePr>
          <p:nvPr>
            <p:extLst>
              <p:ext uri="{D42A27DB-BD31-4B8C-83A1-F6EECF244321}">
                <p14:modId xmlns:p14="http://schemas.microsoft.com/office/powerpoint/2010/main" val="141118204"/>
              </p:ext>
            </p:extLst>
          </p:nvPr>
        </p:nvGraphicFramePr>
        <p:xfrm>
          <a:off x="1021970" y="1705492"/>
          <a:ext cx="5817393" cy="357518"/>
        </p:xfrm>
        <a:graphic>
          <a:graphicData uri="http://schemas.openxmlformats.org/presentationml/2006/ole">
            <mc:AlternateContent xmlns:mc="http://schemas.openxmlformats.org/markup-compatibility/2006">
              <mc:Choice xmlns:v="urn:schemas-microsoft-com:vml" Requires="v">
                <p:oleObj spid="_x0000_s45716" name="公式" r:id="rId5" imgW="3479760" imgH="241200" progId="Equation.3">
                  <p:embed/>
                </p:oleObj>
              </mc:Choice>
              <mc:Fallback>
                <p:oleObj name="公式" r:id="rId5" imgW="3479760" imgH="241200" progId="Equation.3">
                  <p:embed/>
                  <p:pic>
                    <p:nvPicPr>
                      <p:cNvPr id="0" name="Object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21970" y="1705492"/>
                        <a:ext cx="5817393" cy="357518"/>
                      </a:xfrm>
                      <a:prstGeom prst="rect">
                        <a:avLst/>
                      </a:prstGeom>
                      <a:noFill/>
                      <a:ln>
                        <a:noFill/>
                      </a:ln>
                      <a:effectLst/>
                      <a:extLst/>
                    </p:spPr>
                  </p:pic>
                </p:oleObj>
              </mc:Fallback>
            </mc:AlternateContent>
          </a:graphicData>
        </a:graphic>
      </p:graphicFrame>
      <p:graphicFrame>
        <p:nvGraphicFramePr>
          <p:cNvPr id="112661" name="Object 21"/>
          <p:cNvGraphicFramePr>
            <a:graphicFrameLocks noChangeAspect="1"/>
          </p:cNvGraphicFramePr>
          <p:nvPr>
            <p:extLst>
              <p:ext uri="{D42A27DB-BD31-4B8C-83A1-F6EECF244321}">
                <p14:modId xmlns:p14="http://schemas.microsoft.com/office/powerpoint/2010/main" val="2427098618"/>
              </p:ext>
            </p:extLst>
          </p:nvPr>
        </p:nvGraphicFramePr>
        <p:xfrm>
          <a:off x="1030808" y="1281633"/>
          <a:ext cx="4159259" cy="424260"/>
        </p:xfrm>
        <a:graphic>
          <a:graphicData uri="http://schemas.openxmlformats.org/presentationml/2006/ole">
            <mc:AlternateContent xmlns:mc="http://schemas.openxmlformats.org/markup-compatibility/2006">
              <mc:Choice xmlns:v="urn:schemas-microsoft-com:vml" Requires="v">
                <p:oleObj spid="_x0000_s45717" name="公式" r:id="rId7" imgW="1955800" imgH="241300" progId="Equation.3">
                  <p:embed/>
                </p:oleObj>
              </mc:Choice>
              <mc:Fallback>
                <p:oleObj name="公式" r:id="rId7" imgW="1955800" imgH="241300" progId="Equation.3">
                  <p:embed/>
                  <p:pic>
                    <p:nvPicPr>
                      <p:cNvPr id="0" name="Object 2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30808" y="1281633"/>
                        <a:ext cx="4159259" cy="424260"/>
                      </a:xfrm>
                      <a:prstGeom prst="rect">
                        <a:avLst/>
                      </a:prstGeom>
                      <a:noFill/>
                      <a:ln>
                        <a:noFill/>
                      </a:ln>
                      <a:effectLst/>
                      <a:extLst/>
                    </p:spPr>
                  </p:pic>
                </p:oleObj>
              </mc:Fallback>
            </mc:AlternateContent>
          </a:graphicData>
        </a:graphic>
      </p:graphicFrame>
      <p:pic>
        <p:nvPicPr>
          <p:cNvPr id="45612" name="Picture 55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381088" y="866239"/>
            <a:ext cx="1784350" cy="505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625" name="Picture 56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126471" y="3006020"/>
            <a:ext cx="3933825" cy="30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629" name="Picture 57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41937" y="2573868"/>
            <a:ext cx="3571875" cy="43815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663" name="Picture 60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60470" y="3088746"/>
            <a:ext cx="3162300" cy="3152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2653"/>
                                        </p:tgtEl>
                                        <p:attrNameLst>
                                          <p:attrName>style.visibility</p:attrName>
                                        </p:attrNameLst>
                                      </p:cBhvr>
                                      <p:to>
                                        <p:strVal val="visible"/>
                                      </p:to>
                                    </p:set>
                                    <p:animEffect transition="in" filter="wipe(left)">
                                      <p:cBhvr>
                                        <p:cTn id="7" dur="300"/>
                                        <p:tgtEl>
                                          <p:spTgt spid="11265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12652"/>
                                        </p:tgtEl>
                                        <p:attrNameLst>
                                          <p:attrName>style.visibility</p:attrName>
                                        </p:attrNameLst>
                                      </p:cBhvr>
                                      <p:to>
                                        <p:strVal val="visible"/>
                                      </p:to>
                                    </p:set>
                                    <p:animEffect transition="in" filter="wipe(left)">
                                      <p:cBhvr>
                                        <p:cTn id="12" dur="300"/>
                                        <p:tgtEl>
                                          <p:spTgt spid="11265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45612"/>
                                        </p:tgtEl>
                                        <p:attrNameLst>
                                          <p:attrName>style.visibility</p:attrName>
                                        </p:attrNameLst>
                                      </p:cBhvr>
                                      <p:to>
                                        <p:strVal val="visible"/>
                                      </p:to>
                                    </p:set>
                                    <p:animEffect transition="in" filter="wipe(left)">
                                      <p:cBhvr>
                                        <p:cTn id="17" dur="500"/>
                                        <p:tgtEl>
                                          <p:spTgt spid="4561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45663"/>
                                        </p:tgtEl>
                                        <p:attrNameLst>
                                          <p:attrName>style.visibility</p:attrName>
                                        </p:attrNameLst>
                                      </p:cBhvr>
                                      <p:to>
                                        <p:strVal val="visible"/>
                                      </p:to>
                                    </p:set>
                                    <p:anim calcmode="lin" valueType="num">
                                      <p:cBhvr additive="base">
                                        <p:cTn id="22" dur="500" fill="hold"/>
                                        <p:tgtEl>
                                          <p:spTgt spid="45663"/>
                                        </p:tgtEl>
                                        <p:attrNameLst>
                                          <p:attrName>ppt_x</p:attrName>
                                        </p:attrNameLst>
                                      </p:cBhvr>
                                      <p:tavLst>
                                        <p:tav tm="0">
                                          <p:val>
                                            <p:strVal val="#ppt_x"/>
                                          </p:val>
                                        </p:tav>
                                        <p:tav tm="100000">
                                          <p:val>
                                            <p:strVal val="#ppt_x"/>
                                          </p:val>
                                        </p:tav>
                                      </p:tavLst>
                                    </p:anim>
                                    <p:anim calcmode="lin" valueType="num">
                                      <p:cBhvr additive="base">
                                        <p:cTn id="23" dur="500" fill="hold"/>
                                        <p:tgtEl>
                                          <p:spTgt spid="45663"/>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45625"/>
                                        </p:tgtEl>
                                        <p:attrNameLst>
                                          <p:attrName>style.visibility</p:attrName>
                                        </p:attrNameLst>
                                      </p:cBhvr>
                                      <p:to>
                                        <p:strVal val="visible"/>
                                      </p:to>
                                    </p:set>
                                    <p:anim calcmode="lin" valueType="num">
                                      <p:cBhvr additive="base">
                                        <p:cTn id="28" dur="500" fill="hold"/>
                                        <p:tgtEl>
                                          <p:spTgt spid="45625"/>
                                        </p:tgtEl>
                                        <p:attrNameLst>
                                          <p:attrName>ppt_x</p:attrName>
                                        </p:attrNameLst>
                                      </p:cBhvr>
                                      <p:tavLst>
                                        <p:tav tm="0">
                                          <p:val>
                                            <p:strVal val="#ppt_x"/>
                                          </p:val>
                                        </p:tav>
                                        <p:tav tm="100000">
                                          <p:val>
                                            <p:strVal val="#ppt_x"/>
                                          </p:val>
                                        </p:tav>
                                      </p:tavLst>
                                    </p:anim>
                                    <p:anim calcmode="lin" valueType="num">
                                      <p:cBhvr additive="base">
                                        <p:cTn id="29" dur="500" fill="hold"/>
                                        <p:tgtEl>
                                          <p:spTgt spid="45625"/>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112661"/>
                                        </p:tgtEl>
                                        <p:attrNameLst>
                                          <p:attrName>style.visibility</p:attrName>
                                        </p:attrNameLst>
                                      </p:cBhvr>
                                      <p:to>
                                        <p:strVal val="visible"/>
                                      </p:to>
                                    </p:set>
                                    <p:animEffect transition="in" filter="wipe(left)">
                                      <p:cBhvr>
                                        <p:cTn id="34" dur="2000"/>
                                        <p:tgtEl>
                                          <p:spTgt spid="112661"/>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112656"/>
                                        </p:tgtEl>
                                        <p:attrNameLst>
                                          <p:attrName>style.visibility</p:attrName>
                                        </p:attrNameLst>
                                      </p:cBhvr>
                                      <p:to>
                                        <p:strVal val="visible"/>
                                      </p:to>
                                    </p:set>
                                    <p:animEffect transition="in" filter="wipe(left)">
                                      <p:cBhvr>
                                        <p:cTn id="39" dur="2000"/>
                                        <p:tgtEl>
                                          <p:spTgt spid="112656"/>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112655"/>
                                        </p:tgtEl>
                                        <p:attrNameLst>
                                          <p:attrName>style.visibility</p:attrName>
                                        </p:attrNameLst>
                                      </p:cBhvr>
                                      <p:to>
                                        <p:strVal val="visible"/>
                                      </p:to>
                                    </p:set>
                                    <p:animEffect transition="in" filter="wipe(left)">
                                      <p:cBhvr>
                                        <p:cTn id="44" dur="2000"/>
                                        <p:tgtEl>
                                          <p:spTgt spid="112655"/>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45629"/>
                                        </p:tgtEl>
                                        <p:attrNameLst>
                                          <p:attrName>style.visibility</p:attrName>
                                        </p:attrNameLst>
                                      </p:cBhvr>
                                      <p:to>
                                        <p:strVal val="visible"/>
                                      </p:to>
                                    </p:set>
                                    <p:animEffect transition="in" filter="wipe(left)">
                                      <p:cBhvr>
                                        <p:cTn id="49" dur="500"/>
                                        <p:tgtEl>
                                          <p:spTgt spid="456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52" grpId="0" autoUpdateAnimBg="0"/>
      <p:bldP spid="112653"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D8E9B291-A9DE-47BE-B601-75EEA381F7BD}" type="slidenum">
              <a:rPr kumimoji="0" lang="zh-CN" altLang="en-US" sz="2000" smtClean="0">
                <a:solidFill>
                  <a:srgbClr val="0000FF"/>
                </a:solidFill>
              </a:rPr>
              <a:pPr eaLnBrk="1" hangingPunct="1"/>
              <a:t>36</a:t>
            </a:fld>
            <a:endParaRPr kumimoji="0" lang="en-US" altLang="zh-CN" sz="2000" smtClean="0">
              <a:solidFill>
                <a:srgbClr val="0000FF"/>
              </a:solidFill>
            </a:endParaRPr>
          </a:p>
        </p:txBody>
      </p:sp>
      <p:sp>
        <p:nvSpPr>
          <p:cNvPr id="113668" name="Text Box 4"/>
          <p:cNvSpPr txBox="1">
            <a:spLocks noChangeArrowheads="1"/>
          </p:cNvSpPr>
          <p:nvPr/>
        </p:nvSpPr>
        <p:spPr bwMode="auto">
          <a:xfrm>
            <a:off x="1020460" y="351756"/>
            <a:ext cx="37766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dirty="0"/>
              <a:t>由动态公差图可见</a:t>
            </a:r>
            <a:r>
              <a:rPr lang="en-US" altLang="zh-CN" b="1" dirty="0"/>
              <a:t>:</a:t>
            </a:r>
          </a:p>
        </p:txBody>
      </p:sp>
      <p:graphicFrame>
        <p:nvGraphicFramePr>
          <p:cNvPr id="113669" name="Object 5"/>
          <p:cNvGraphicFramePr>
            <a:graphicFrameLocks noChangeAspect="1"/>
          </p:cNvGraphicFramePr>
          <p:nvPr>
            <p:extLst>
              <p:ext uri="{D42A27DB-BD31-4B8C-83A1-F6EECF244321}">
                <p14:modId xmlns:p14="http://schemas.microsoft.com/office/powerpoint/2010/main" val="387932196"/>
              </p:ext>
            </p:extLst>
          </p:nvPr>
        </p:nvGraphicFramePr>
        <p:xfrm>
          <a:off x="1018138" y="921135"/>
          <a:ext cx="6780624" cy="416332"/>
        </p:xfrm>
        <a:graphic>
          <a:graphicData uri="http://schemas.openxmlformats.org/presentationml/2006/ole">
            <mc:AlternateContent xmlns:mc="http://schemas.openxmlformats.org/markup-compatibility/2006">
              <mc:Choice xmlns:v="urn:schemas-microsoft-com:vml" Requires="v">
                <p:oleObj spid="_x0000_s47008" name="公式" r:id="rId3" imgW="3771900" imgH="241300" progId="Equation.3">
                  <p:embed/>
                </p:oleObj>
              </mc:Choice>
              <mc:Fallback>
                <p:oleObj name="公式" r:id="rId3" imgW="3771900" imgH="2413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8138" y="921135"/>
                        <a:ext cx="6780624" cy="416332"/>
                      </a:xfrm>
                      <a:prstGeom prst="rect">
                        <a:avLst/>
                      </a:prstGeom>
                      <a:solidFill>
                        <a:schemeClr val="accent1">
                          <a:lumMod val="20000"/>
                          <a:lumOff val="80000"/>
                        </a:schemeClr>
                      </a:solidFill>
                      <a:ln>
                        <a:noFill/>
                      </a:ln>
                      <a:effectLst/>
                      <a:extLst/>
                    </p:spPr>
                  </p:pic>
                </p:oleObj>
              </mc:Fallback>
            </mc:AlternateContent>
          </a:graphicData>
        </a:graphic>
      </p:graphicFrame>
      <p:graphicFrame>
        <p:nvGraphicFramePr>
          <p:cNvPr id="113670" name="Object 6"/>
          <p:cNvGraphicFramePr>
            <a:graphicFrameLocks noChangeAspect="1"/>
          </p:cNvGraphicFramePr>
          <p:nvPr>
            <p:extLst>
              <p:ext uri="{D42A27DB-BD31-4B8C-83A1-F6EECF244321}">
                <p14:modId xmlns:p14="http://schemas.microsoft.com/office/powerpoint/2010/main" val="198886826"/>
              </p:ext>
            </p:extLst>
          </p:nvPr>
        </p:nvGraphicFramePr>
        <p:xfrm>
          <a:off x="1011069" y="1443950"/>
          <a:ext cx="6711490" cy="396164"/>
        </p:xfrm>
        <a:graphic>
          <a:graphicData uri="http://schemas.openxmlformats.org/presentationml/2006/ole">
            <mc:AlternateContent xmlns:mc="http://schemas.openxmlformats.org/markup-compatibility/2006">
              <mc:Choice xmlns:v="urn:schemas-microsoft-com:vml" Requires="v">
                <p:oleObj spid="_x0000_s47009" name="公式" r:id="rId5" imgW="3924300" imgH="241300" progId="Equation.3">
                  <p:embed/>
                </p:oleObj>
              </mc:Choice>
              <mc:Fallback>
                <p:oleObj name="公式" r:id="rId5" imgW="3924300" imgH="241300"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11069" y="1443950"/>
                        <a:ext cx="6711490" cy="396164"/>
                      </a:xfrm>
                      <a:prstGeom prst="rect">
                        <a:avLst/>
                      </a:prstGeom>
                      <a:solidFill>
                        <a:schemeClr val="accent1">
                          <a:lumMod val="20000"/>
                          <a:lumOff val="80000"/>
                        </a:schemeClr>
                      </a:solidFill>
                      <a:ln>
                        <a:noFill/>
                      </a:ln>
                      <a:effectLst/>
                      <a:extLst/>
                    </p:spPr>
                  </p:pic>
                </p:oleObj>
              </mc:Fallback>
            </mc:AlternateContent>
          </a:graphicData>
        </a:graphic>
      </p:graphicFrame>
      <p:sp>
        <p:nvSpPr>
          <p:cNvPr id="113671" name="Text Box 7"/>
          <p:cNvSpPr txBox="1">
            <a:spLocks noChangeArrowheads="1"/>
          </p:cNvSpPr>
          <p:nvPr/>
        </p:nvSpPr>
        <p:spPr bwMode="auto">
          <a:xfrm>
            <a:off x="357602" y="1862164"/>
            <a:ext cx="7855065" cy="904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a:t>
            </a:r>
            <a:r>
              <a:rPr lang="zh-CN" altLang="en-US" sz="2000" b="1" dirty="0"/>
              <a:t>由此可见，可逆要求应用于最小实体要求时，尺寸公差可以补偿给几何公差，几何公差也可以补偿给尺寸公差。</a:t>
            </a:r>
          </a:p>
        </p:txBody>
      </p:sp>
      <p:grpSp>
        <p:nvGrpSpPr>
          <p:cNvPr id="113697" name="Group 33"/>
          <p:cNvGrpSpPr>
            <a:grpSpLocks/>
          </p:cNvGrpSpPr>
          <p:nvPr/>
        </p:nvGrpSpPr>
        <p:grpSpPr bwMode="auto">
          <a:xfrm>
            <a:off x="4714487" y="3211902"/>
            <a:ext cx="3659187" cy="3332163"/>
            <a:chOff x="3171" y="2110"/>
            <a:chExt cx="2305" cy="2099"/>
          </a:xfrm>
        </p:grpSpPr>
        <p:grpSp>
          <p:nvGrpSpPr>
            <p:cNvPr id="46095" name="Group 14"/>
            <p:cNvGrpSpPr>
              <a:grpSpLocks/>
            </p:cNvGrpSpPr>
            <p:nvPr/>
          </p:nvGrpSpPr>
          <p:grpSpPr bwMode="auto">
            <a:xfrm>
              <a:off x="3171" y="2110"/>
              <a:ext cx="2305" cy="2099"/>
              <a:chOff x="3171" y="2120"/>
              <a:chExt cx="2305" cy="2099"/>
            </a:xfrm>
          </p:grpSpPr>
          <p:grpSp>
            <p:nvGrpSpPr>
              <p:cNvPr id="46099" name="Group 15"/>
              <p:cNvGrpSpPr>
                <a:grpSpLocks/>
              </p:cNvGrpSpPr>
              <p:nvPr/>
            </p:nvGrpSpPr>
            <p:grpSpPr bwMode="auto">
              <a:xfrm>
                <a:off x="3400" y="2120"/>
                <a:ext cx="2076" cy="2099"/>
                <a:chOff x="3400" y="2120"/>
                <a:chExt cx="2076" cy="2099"/>
              </a:xfrm>
            </p:grpSpPr>
            <p:grpSp>
              <p:nvGrpSpPr>
                <p:cNvPr id="46102" name="Group 16"/>
                <p:cNvGrpSpPr>
                  <a:grpSpLocks/>
                </p:cNvGrpSpPr>
                <p:nvPr/>
              </p:nvGrpSpPr>
              <p:grpSpPr bwMode="auto">
                <a:xfrm>
                  <a:off x="3400" y="2120"/>
                  <a:ext cx="2076" cy="2099"/>
                  <a:chOff x="3400" y="2120"/>
                  <a:chExt cx="2076" cy="2099"/>
                </a:xfrm>
              </p:grpSpPr>
              <p:pic>
                <p:nvPicPr>
                  <p:cNvPr id="46105" name="Picture 1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18" y="2120"/>
                    <a:ext cx="2058" cy="18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106" name="Text Box 18"/>
                  <p:cNvSpPr txBox="1">
                    <a:spLocks noChangeArrowheads="1"/>
                  </p:cNvSpPr>
                  <p:nvPr/>
                </p:nvSpPr>
                <p:spPr bwMode="auto">
                  <a:xfrm>
                    <a:off x="3400" y="4006"/>
                    <a:ext cx="1963"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1600" b="1" dirty="0"/>
                      <a:t>图</a:t>
                    </a:r>
                    <a:r>
                      <a:rPr lang="en-US" altLang="zh-CN" sz="1600" b="1" dirty="0" smtClean="0"/>
                      <a:t>4.39</a:t>
                    </a:r>
                    <a:r>
                      <a:rPr lang="zh-CN" altLang="en-US" sz="1600" b="1" dirty="0" smtClean="0"/>
                      <a:t>（</a:t>
                    </a:r>
                    <a:r>
                      <a:rPr lang="en-US" altLang="zh-CN" sz="1600" b="1" dirty="0"/>
                      <a:t>c</a:t>
                    </a:r>
                    <a:r>
                      <a:rPr lang="zh-CN" altLang="en-US" sz="1600" b="1" dirty="0"/>
                      <a:t>）可逆要求动态公差图</a:t>
                    </a:r>
                    <a:endParaRPr lang="en-US" altLang="zh-CN" sz="1600" b="1" dirty="0"/>
                  </a:p>
                </p:txBody>
              </p:sp>
            </p:grpSp>
            <p:sp>
              <p:nvSpPr>
                <p:cNvPr id="46103" name="Line 19"/>
                <p:cNvSpPr>
                  <a:spLocks noChangeShapeType="1"/>
                </p:cNvSpPr>
                <p:nvPr/>
              </p:nvSpPr>
              <p:spPr bwMode="auto">
                <a:xfrm>
                  <a:off x="4588" y="3065"/>
                  <a:ext cx="10" cy="772"/>
                </a:xfrm>
                <a:prstGeom prst="line">
                  <a:avLst/>
                </a:prstGeom>
                <a:noFill/>
                <a:ln w="38100">
                  <a:solidFill>
                    <a:srgbClr val="D60093"/>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104" name="Line 20"/>
                <p:cNvSpPr>
                  <a:spLocks noChangeShapeType="1"/>
                </p:cNvSpPr>
                <p:nvPr/>
              </p:nvSpPr>
              <p:spPr bwMode="auto">
                <a:xfrm>
                  <a:off x="4198" y="3075"/>
                  <a:ext cx="390" cy="0"/>
                </a:xfrm>
                <a:prstGeom prst="line">
                  <a:avLst/>
                </a:prstGeom>
                <a:noFill/>
                <a:ln w="38100">
                  <a:solidFill>
                    <a:srgbClr val="D60093"/>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46100" name="Text Box 21"/>
              <p:cNvSpPr txBox="1">
                <a:spLocks noChangeArrowheads="1"/>
              </p:cNvSpPr>
              <p:nvPr/>
            </p:nvSpPr>
            <p:spPr bwMode="auto">
              <a:xfrm>
                <a:off x="4482" y="3759"/>
                <a:ext cx="35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solidFill>
                      <a:srgbClr val="D60093"/>
                    </a:solidFill>
                  </a:rPr>
                  <a:t>d</a:t>
                </a:r>
                <a:r>
                  <a:rPr lang="en-US" altLang="zh-CN" b="1" baseline="-25000">
                    <a:solidFill>
                      <a:srgbClr val="D60093"/>
                    </a:solidFill>
                  </a:rPr>
                  <a:t>a</a:t>
                </a:r>
              </a:p>
            </p:txBody>
          </p:sp>
          <p:graphicFrame>
            <p:nvGraphicFramePr>
              <p:cNvPr id="46101" name="Object 22"/>
              <p:cNvGraphicFramePr>
                <a:graphicFrameLocks noChangeAspect="1"/>
              </p:cNvGraphicFramePr>
              <p:nvPr/>
            </p:nvGraphicFramePr>
            <p:xfrm>
              <a:off x="3171" y="2961"/>
              <a:ext cx="920" cy="243"/>
            </p:xfrm>
            <a:graphic>
              <a:graphicData uri="http://schemas.openxmlformats.org/presentationml/2006/ole">
                <mc:AlternateContent xmlns:mc="http://schemas.openxmlformats.org/markup-compatibility/2006">
                  <mc:Choice xmlns:v="urn:schemas-microsoft-com:vml" Requires="v">
                    <p:oleObj spid="_x0000_s47010" name="公式" r:id="rId8" imgW="863225" imgH="228501" progId="Equation.3">
                      <p:embed/>
                    </p:oleObj>
                  </mc:Choice>
                  <mc:Fallback>
                    <p:oleObj name="公式" r:id="rId8" imgW="863225" imgH="228501" progId="Equation.3">
                      <p:embed/>
                      <p:pic>
                        <p:nvPicPr>
                          <p:cNvPr id="0" name="Object 2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71" y="2961"/>
                            <a:ext cx="920" cy="243"/>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46096" name="Line 24"/>
            <p:cNvSpPr>
              <a:spLocks noChangeShapeType="1"/>
            </p:cNvSpPr>
            <p:nvPr/>
          </p:nvSpPr>
          <p:spPr bwMode="auto">
            <a:xfrm>
              <a:off x="3954" y="3661"/>
              <a:ext cx="234" cy="0"/>
            </a:xfrm>
            <a:prstGeom prst="line">
              <a:avLst/>
            </a:prstGeom>
            <a:noFill/>
            <a:ln w="38100">
              <a:solidFill>
                <a:schemeClr val="accent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097" name="Line 25"/>
            <p:cNvSpPr>
              <a:spLocks noChangeShapeType="1"/>
            </p:cNvSpPr>
            <p:nvPr/>
          </p:nvSpPr>
          <p:spPr bwMode="auto">
            <a:xfrm>
              <a:off x="3944" y="3651"/>
              <a:ext cx="0" cy="195"/>
            </a:xfrm>
            <a:prstGeom prst="line">
              <a:avLst/>
            </a:prstGeom>
            <a:noFill/>
            <a:ln w="381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aphicFrame>
          <p:nvGraphicFramePr>
            <p:cNvPr id="46098" name="Object 27"/>
            <p:cNvGraphicFramePr>
              <a:graphicFrameLocks noChangeAspect="1"/>
            </p:cNvGraphicFramePr>
            <p:nvPr/>
          </p:nvGraphicFramePr>
          <p:xfrm>
            <a:off x="4216" y="3514"/>
            <a:ext cx="307" cy="233"/>
          </p:xfrm>
          <a:graphic>
            <a:graphicData uri="http://schemas.openxmlformats.org/presentationml/2006/ole">
              <mc:AlternateContent xmlns:mc="http://schemas.openxmlformats.org/markup-compatibility/2006">
                <mc:Choice xmlns:v="urn:schemas-microsoft-com:vml" Requires="v">
                  <p:oleObj spid="_x0000_s47011" name="公式" r:id="rId10" imgW="304668" imgH="241195" progId="Equation.3">
                    <p:embed/>
                  </p:oleObj>
                </mc:Choice>
                <mc:Fallback>
                  <p:oleObj name="公式" r:id="rId10" imgW="304668" imgH="241195" progId="Equation.3">
                    <p:embed/>
                    <p:pic>
                      <p:nvPicPr>
                        <p:cNvPr id="0" name="Object 2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216" y="3514"/>
                          <a:ext cx="307" cy="233"/>
                        </a:xfrm>
                        <a:prstGeom prst="rect">
                          <a:avLst/>
                        </a:prstGeom>
                        <a:solidFill>
                          <a:srgbClr val="00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13695" name="Object 31"/>
          <p:cNvGraphicFramePr>
            <a:graphicFrameLocks noChangeAspect="1"/>
          </p:cNvGraphicFramePr>
          <p:nvPr>
            <p:extLst>
              <p:ext uri="{D42A27DB-BD31-4B8C-83A1-F6EECF244321}">
                <p14:modId xmlns:p14="http://schemas.microsoft.com/office/powerpoint/2010/main" val="1795999217"/>
              </p:ext>
            </p:extLst>
          </p:nvPr>
        </p:nvGraphicFramePr>
        <p:xfrm>
          <a:off x="3418627" y="397795"/>
          <a:ext cx="4862513" cy="411162"/>
        </p:xfrm>
        <a:graphic>
          <a:graphicData uri="http://schemas.openxmlformats.org/presentationml/2006/ole">
            <mc:AlternateContent xmlns:mc="http://schemas.openxmlformats.org/markup-compatibility/2006">
              <mc:Choice xmlns:v="urn:schemas-microsoft-com:vml" Requires="v">
                <p:oleObj spid="_x0000_s47012" name="公式" r:id="rId12" imgW="2209800" imgH="241300" progId="Equation.3">
                  <p:embed/>
                </p:oleObj>
              </mc:Choice>
              <mc:Fallback>
                <p:oleObj name="公式" r:id="rId12" imgW="2209800" imgH="241300" progId="Equation.3">
                  <p:embed/>
                  <p:pic>
                    <p:nvPicPr>
                      <p:cNvPr id="0" name="Object 3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418627" y="397795"/>
                        <a:ext cx="4862513" cy="411162"/>
                      </a:xfrm>
                      <a:prstGeom prst="rect">
                        <a:avLst/>
                      </a:prstGeom>
                      <a:noFill/>
                      <a:ln>
                        <a:noFill/>
                      </a:ln>
                      <a:effectLst/>
                      <a:extLst/>
                    </p:spPr>
                  </p:pic>
                </p:oleObj>
              </mc:Fallback>
            </mc:AlternateContent>
          </a:graphicData>
        </a:graphic>
      </p:graphicFrame>
      <p:grpSp>
        <p:nvGrpSpPr>
          <p:cNvPr id="113703" name="Group 39"/>
          <p:cNvGrpSpPr>
            <a:grpSpLocks/>
          </p:cNvGrpSpPr>
          <p:nvPr/>
        </p:nvGrpSpPr>
        <p:grpSpPr bwMode="auto">
          <a:xfrm>
            <a:off x="910778" y="2869921"/>
            <a:ext cx="4463591" cy="871114"/>
            <a:chOff x="277" y="2148"/>
            <a:chExt cx="2587" cy="429"/>
          </a:xfrm>
        </p:grpSpPr>
        <p:graphicFrame>
          <p:nvGraphicFramePr>
            <p:cNvPr id="46091" name="Object 37"/>
            <p:cNvGraphicFramePr>
              <a:graphicFrameLocks noChangeAspect="1"/>
            </p:cNvGraphicFramePr>
            <p:nvPr/>
          </p:nvGraphicFramePr>
          <p:xfrm>
            <a:off x="277" y="2148"/>
            <a:ext cx="2587" cy="429"/>
          </p:xfrm>
          <a:graphic>
            <a:graphicData uri="http://schemas.openxmlformats.org/presentationml/2006/ole">
              <mc:AlternateContent xmlns:mc="http://schemas.openxmlformats.org/markup-compatibility/2006">
                <mc:Choice xmlns:v="urn:schemas-microsoft-com:vml" Requires="v">
                  <p:oleObj spid="_x0000_s47013" name="公式" r:id="rId14" imgW="1397000" imgH="241300" progId="Equation.3">
                    <p:embed/>
                  </p:oleObj>
                </mc:Choice>
                <mc:Fallback>
                  <p:oleObj name="公式" r:id="rId14" imgW="1397000" imgH="241300" progId="Equation.3">
                    <p:embed/>
                    <p:pic>
                      <p:nvPicPr>
                        <p:cNvPr id="0" name="Object 37"/>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77" y="2148"/>
                          <a:ext cx="2587" cy="429"/>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6092" name="AutoShape 38"/>
            <p:cNvSpPr>
              <a:spLocks noChangeArrowheads="1"/>
            </p:cNvSpPr>
            <p:nvPr/>
          </p:nvSpPr>
          <p:spPr bwMode="auto">
            <a:xfrm>
              <a:off x="1026" y="2156"/>
              <a:ext cx="1050" cy="363"/>
            </a:xfrm>
            <a:prstGeom prst="leftRightArrow">
              <a:avLst>
                <a:gd name="adj1" fmla="val 50000"/>
                <a:gd name="adj2" fmla="val 45873"/>
              </a:avLst>
            </a:prstGeom>
            <a:solidFill>
              <a:srgbClr val="FFCCFF"/>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dirty="0"/>
                <a:t>补   偿</a:t>
              </a:r>
            </a:p>
          </p:txBody>
        </p:sp>
      </p:grpSp>
      <p:pic>
        <p:nvPicPr>
          <p:cNvPr id="27" name="Picture 60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475352" y="3850776"/>
            <a:ext cx="2707197" cy="2699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6" fill="hold" nodeType="afterEffect">
                                  <p:stCondLst>
                                    <p:cond delay="0"/>
                                  </p:stCondLst>
                                  <p:childTnLst>
                                    <p:set>
                                      <p:cBhvr>
                                        <p:cTn id="6" dur="1" fill="hold">
                                          <p:stCondLst>
                                            <p:cond delay="0"/>
                                          </p:stCondLst>
                                        </p:cTn>
                                        <p:tgtEl>
                                          <p:spTgt spid="113697"/>
                                        </p:tgtEl>
                                        <p:attrNameLst>
                                          <p:attrName>style.visibility</p:attrName>
                                        </p:attrNameLst>
                                      </p:cBhvr>
                                      <p:to>
                                        <p:strVal val="visible"/>
                                      </p:to>
                                    </p:set>
                                    <p:anim calcmode="lin" valueType="num">
                                      <p:cBhvr additive="base">
                                        <p:cTn id="7" dur="2000" fill="hold"/>
                                        <p:tgtEl>
                                          <p:spTgt spid="113697"/>
                                        </p:tgtEl>
                                        <p:attrNameLst>
                                          <p:attrName>ppt_x</p:attrName>
                                        </p:attrNameLst>
                                      </p:cBhvr>
                                      <p:tavLst>
                                        <p:tav tm="0">
                                          <p:val>
                                            <p:strVal val="1+#ppt_w/2"/>
                                          </p:val>
                                        </p:tav>
                                        <p:tav tm="100000">
                                          <p:val>
                                            <p:strVal val="#ppt_x"/>
                                          </p:val>
                                        </p:tav>
                                      </p:tavLst>
                                    </p:anim>
                                    <p:anim calcmode="lin" valueType="num">
                                      <p:cBhvr additive="base">
                                        <p:cTn id="8" dur="2000" fill="hold"/>
                                        <p:tgtEl>
                                          <p:spTgt spid="11369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ppt_x"/>
                                          </p:val>
                                        </p:tav>
                                        <p:tav tm="100000">
                                          <p:val>
                                            <p:strVal val="#ppt_x"/>
                                          </p:val>
                                        </p:tav>
                                      </p:tavLst>
                                    </p:anim>
                                    <p:anim calcmode="lin" valueType="num">
                                      <p:cBhvr additive="base">
                                        <p:cTn id="1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13668"/>
                                        </p:tgtEl>
                                        <p:attrNameLst>
                                          <p:attrName>style.visibility</p:attrName>
                                        </p:attrNameLst>
                                      </p:cBhvr>
                                      <p:to>
                                        <p:strVal val="visible"/>
                                      </p:to>
                                    </p:set>
                                    <p:animEffect transition="in" filter="wipe(left)">
                                      <p:cBhvr>
                                        <p:cTn id="19" dur="2000"/>
                                        <p:tgtEl>
                                          <p:spTgt spid="11366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113695"/>
                                        </p:tgtEl>
                                        <p:attrNameLst>
                                          <p:attrName>style.visibility</p:attrName>
                                        </p:attrNameLst>
                                      </p:cBhvr>
                                      <p:to>
                                        <p:strVal val="visible"/>
                                      </p:to>
                                    </p:set>
                                    <p:animEffect transition="in" filter="wipe(left)">
                                      <p:cBhvr>
                                        <p:cTn id="24" dur="2000"/>
                                        <p:tgtEl>
                                          <p:spTgt spid="11369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113669"/>
                                        </p:tgtEl>
                                        <p:attrNameLst>
                                          <p:attrName>style.visibility</p:attrName>
                                        </p:attrNameLst>
                                      </p:cBhvr>
                                      <p:to>
                                        <p:strVal val="visible"/>
                                      </p:to>
                                    </p:set>
                                    <p:animEffect transition="in" filter="wipe(left)">
                                      <p:cBhvr>
                                        <p:cTn id="29" dur="2000"/>
                                        <p:tgtEl>
                                          <p:spTgt spid="11366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113670"/>
                                        </p:tgtEl>
                                        <p:attrNameLst>
                                          <p:attrName>style.visibility</p:attrName>
                                        </p:attrNameLst>
                                      </p:cBhvr>
                                      <p:to>
                                        <p:strVal val="visible"/>
                                      </p:to>
                                    </p:set>
                                    <p:animEffect transition="in" filter="wipe(left)">
                                      <p:cBhvr>
                                        <p:cTn id="34" dur="2000"/>
                                        <p:tgtEl>
                                          <p:spTgt spid="113670"/>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13671"/>
                                        </p:tgtEl>
                                        <p:attrNameLst>
                                          <p:attrName>style.visibility</p:attrName>
                                        </p:attrNameLst>
                                      </p:cBhvr>
                                      <p:to>
                                        <p:strVal val="visible"/>
                                      </p:to>
                                    </p:set>
                                    <p:animEffect transition="in" filter="wipe(left)">
                                      <p:cBhvr>
                                        <p:cTn id="39" dur="2000"/>
                                        <p:tgtEl>
                                          <p:spTgt spid="113671"/>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113703"/>
                                        </p:tgtEl>
                                        <p:attrNameLst>
                                          <p:attrName>style.visibility</p:attrName>
                                        </p:attrNameLst>
                                      </p:cBhvr>
                                      <p:to>
                                        <p:strVal val="visible"/>
                                      </p:to>
                                    </p:set>
                                    <p:animEffect transition="in" filter="wipe(left)">
                                      <p:cBhvr>
                                        <p:cTn id="44" dur="2000"/>
                                        <p:tgtEl>
                                          <p:spTgt spid="1137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8" grpId="0"/>
      <p:bldP spid="11367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7D1BE376-716A-46A1-8360-F4A3C5D40E7F}" type="slidenum">
              <a:rPr kumimoji="0" lang="zh-CN" altLang="en-US" sz="2000" smtClean="0">
                <a:solidFill>
                  <a:srgbClr val="0000FF"/>
                </a:solidFill>
              </a:rPr>
              <a:pPr eaLnBrk="1" hangingPunct="1"/>
              <a:t>37</a:t>
            </a:fld>
            <a:endParaRPr kumimoji="0" lang="en-US" altLang="zh-CN" sz="2000" smtClean="0">
              <a:solidFill>
                <a:srgbClr val="0000FF"/>
              </a:solidFill>
            </a:endParaRPr>
          </a:p>
        </p:txBody>
      </p:sp>
      <p:sp>
        <p:nvSpPr>
          <p:cNvPr id="114692" name="Text Box 4"/>
          <p:cNvSpPr txBox="1">
            <a:spLocks noChangeArrowheads="1"/>
          </p:cNvSpPr>
          <p:nvPr/>
        </p:nvSpPr>
        <p:spPr bwMode="auto">
          <a:xfrm>
            <a:off x="1419472" y="110813"/>
            <a:ext cx="609895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dirty="0" smtClean="0"/>
              <a:t>(4) </a:t>
            </a:r>
            <a:r>
              <a:rPr lang="zh-CN" altLang="en-US" sz="2000" b="1" dirty="0"/>
              <a:t>可逆要求用于最小实体要求时的合格性判断</a:t>
            </a:r>
            <a:r>
              <a:rPr lang="en-US" altLang="zh-CN" sz="2000" b="1" dirty="0"/>
              <a:t> </a:t>
            </a:r>
          </a:p>
        </p:txBody>
      </p:sp>
      <p:sp>
        <p:nvSpPr>
          <p:cNvPr id="2" name="矩形 1"/>
          <p:cNvSpPr/>
          <p:nvPr/>
        </p:nvSpPr>
        <p:spPr>
          <a:xfrm>
            <a:off x="634994" y="487566"/>
            <a:ext cx="7408333" cy="707886"/>
          </a:xfrm>
          <a:prstGeom prst="rect">
            <a:avLst/>
          </a:prstGeom>
        </p:spPr>
        <p:txBody>
          <a:bodyPr wrap="square">
            <a:spAutoFit/>
          </a:bodyPr>
          <a:lstStyle/>
          <a:p>
            <a:r>
              <a:rPr lang="zh-CN" altLang="en-US" sz="2000" b="1" dirty="0" smtClean="0">
                <a:latin typeface="宋体"/>
                <a:ea typeface="宋体"/>
              </a:rPr>
              <a:t>      ① </a:t>
            </a:r>
            <a:r>
              <a:rPr lang="zh-CN" altLang="en-US" sz="2000" b="1" dirty="0" smtClean="0"/>
              <a:t>对</a:t>
            </a:r>
            <a:r>
              <a:rPr lang="zh-CN" altLang="en-US" sz="2000" b="1" dirty="0"/>
              <a:t>轴或孔有最小实体要求时</a:t>
            </a:r>
            <a:r>
              <a:rPr lang="en-US" altLang="zh-CN" sz="2000" b="1" dirty="0"/>
              <a:t>,</a:t>
            </a:r>
            <a:r>
              <a:rPr lang="zh-CN" altLang="en-US" sz="2000" b="1" dirty="0"/>
              <a:t>其合格判据由式</a:t>
            </a:r>
            <a:r>
              <a:rPr lang="en-US" altLang="zh-CN" sz="2000" b="1" dirty="0"/>
              <a:t>(4. 29) ~ </a:t>
            </a:r>
            <a:r>
              <a:rPr lang="zh-CN" altLang="en-US" sz="2000" b="1" dirty="0"/>
              <a:t>式</a:t>
            </a:r>
            <a:r>
              <a:rPr lang="en-US" altLang="zh-CN" sz="2000" b="1" dirty="0"/>
              <a:t>(4. 32) </a:t>
            </a:r>
            <a:r>
              <a:rPr lang="zh-CN" altLang="en-US" sz="2000" b="1" dirty="0"/>
              <a:t>给出</a:t>
            </a:r>
            <a:r>
              <a:rPr lang="zh-CN" altLang="en-US" sz="2000" b="1" dirty="0" smtClean="0"/>
              <a:t>。其</a:t>
            </a:r>
            <a:r>
              <a:rPr lang="zh-CN" altLang="en-US" sz="2000" b="1" dirty="0"/>
              <a:t>中轴的合格判据由式</a:t>
            </a:r>
            <a:r>
              <a:rPr lang="en-US" altLang="zh-CN" sz="2000" b="1" dirty="0"/>
              <a:t>(4. 29) </a:t>
            </a:r>
            <a:r>
              <a:rPr lang="zh-CN" altLang="en-US" sz="2000" b="1" dirty="0"/>
              <a:t>或式</a:t>
            </a:r>
            <a:r>
              <a:rPr lang="en-US" altLang="zh-CN" sz="2000" b="1" dirty="0"/>
              <a:t>(4. 30) </a:t>
            </a:r>
            <a:r>
              <a:rPr lang="zh-CN" altLang="en-US" sz="2000" b="1" dirty="0"/>
              <a:t>给出</a:t>
            </a:r>
          </a:p>
        </p:txBody>
      </p:sp>
      <p:pic>
        <p:nvPicPr>
          <p:cNvPr id="614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40416" y="1195452"/>
            <a:ext cx="5124451"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47"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2741" y="1961099"/>
            <a:ext cx="5667375"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48"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92741" y="3237449"/>
            <a:ext cx="4333875" cy="352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49"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25150" y="3625331"/>
            <a:ext cx="3845453"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50" name="Picture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20903" y="4339706"/>
            <a:ext cx="6439821" cy="1228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4692"/>
                                        </p:tgtEl>
                                        <p:attrNameLst>
                                          <p:attrName>style.visibility</p:attrName>
                                        </p:attrNameLst>
                                      </p:cBhvr>
                                      <p:to>
                                        <p:strVal val="visible"/>
                                      </p:to>
                                    </p:set>
                                    <p:animEffect transition="in" filter="wipe(left)">
                                      <p:cBhvr>
                                        <p:cTn id="7" dur="300"/>
                                        <p:tgtEl>
                                          <p:spTgt spid="11469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1442"/>
                                        </p:tgtEl>
                                        <p:attrNameLst>
                                          <p:attrName>style.visibility</p:attrName>
                                        </p:attrNameLst>
                                      </p:cBhvr>
                                      <p:to>
                                        <p:strVal val="visible"/>
                                      </p:to>
                                    </p:set>
                                    <p:animEffect transition="in" filter="wipe(left)">
                                      <p:cBhvr>
                                        <p:cTn id="17" dur="500"/>
                                        <p:tgtEl>
                                          <p:spTgt spid="6144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1447"/>
                                        </p:tgtEl>
                                        <p:attrNameLst>
                                          <p:attrName>style.visibility</p:attrName>
                                        </p:attrNameLst>
                                      </p:cBhvr>
                                      <p:to>
                                        <p:strVal val="visible"/>
                                      </p:to>
                                    </p:set>
                                    <p:animEffect transition="in" filter="wipe(left)">
                                      <p:cBhvr>
                                        <p:cTn id="22" dur="500"/>
                                        <p:tgtEl>
                                          <p:spTgt spid="6144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1448"/>
                                        </p:tgtEl>
                                        <p:attrNameLst>
                                          <p:attrName>style.visibility</p:attrName>
                                        </p:attrNameLst>
                                      </p:cBhvr>
                                      <p:to>
                                        <p:strVal val="visible"/>
                                      </p:to>
                                    </p:set>
                                    <p:animEffect transition="in" filter="wipe(left)">
                                      <p:cBhvr>
                                        <p:cTn id="27" dur="500"/>
                                        <p:tgtEl>
                                          <p:spTgt spid="6144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1449"/>
                                        </p:tgtEl>
                                        <p:attrNameLst>
                                          <p:attrName>style.visibility</p:attrName>
                                        </p:attrNameLst>
                                      </p:cBhvr>
                                      <p:to>
                                        <p:strVal val="visible"/>
                                      </p:to>
                                    </p:set>
                                    <p:animEffect transition="in" filter="wipe(left)">
                                      <p:cBhvr>
                                        <p:cTn id="32" dur="500"/>
                                        <p:tgtEl>
                                          <p:spTgt spid="6144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61450"/>
                                        </p:tgtEl>
                                        <p:attrNameLst>
                                          <p:attrName>style.visibility</p:attrName>
                                        </p:attrNameLst>
                                      </p:cBhvr>
                                      <p:to>
                                        <p:strVal val="visible"/>
                                      </p:to>
                                    </p:set>
                                    <p:animEffect transition="in" filter="wipe(left)">
                                      <p:cBhvr>
                                        <p:cTn id="37" dur="500"/>
                                        <p:tgtEl>
                                          <p:spTgt spid="614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2" grpId="0" autoUpdateAnimBg="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04AB25C7-5096-45FA-99D3-5922A47DFF53}" type="slidenum">
              <a:rPr lang="zh-CN" altLang="en-US" smtClean="0"/>
              <a:pPr>
                <a:defRPr/>
              </a:pPr>
              <a:t>38</a:t>
            </a:fld>
            <a:endParaRPr lang="en-US" altLang="zh-CN"/>
          </a:p>
        </p:txBody>
      </p:sp>
      <p:sp>
        <p:nvSpPr>
          <p:cNvPr id="5" name="矩形 4"/>
          <p:cNvSpPr/>
          <p:nvPr/>
        </p:nvSpPr>
        <p:spPr>
          <a:xfrm>
            <a:off x="626516" y="320637"/>
            <a:ext cx="7289800" cy="707886"/>
          </a:xfrm>
          <a:prstGeom prst="rect">
            <a:avLst/>
          </a:prstGeom>
        </p:spPr>
        <p:txBody>
          <a:bodyPr wrap="square">
            <a:spAutoFit/>
          </a:bodyPr>
          <a:lstStyle/>
          <a:p>
            <a:r>
              <a:rPr lang="zh-CN" altLang="en-US" sz="2000" b="1" dirty="0" smtClean="0">
                <a:latin typeface="宋体"/>
                <a:ea typeface="宋体"/>
              </a:rPr>
              <a:t>      ② </a:t>
            </a:r>
            <a:r>
              <a:rPr lang="zh-CN" altLang="en-US" sz="2000" b="1" dirty="0" smtClean="0"/>
              <a:t>对</a:t>
            </a:r>
            <a:r>
              <a:rPr lang="zh-CN" altLang="en-US" sz="2000" b="1" dirty="0"/>
              <a:t>轴或孔既有最小实体要求</a:t>
            </a:r>
            <a:r>
              <a:rPr lang="en-US" altLang="zh-CN" sz="2000" b="1" dirty="0"/>
              <a:t>,</a:t>
            </a:r>
            <a:r>
              <a:rPr lang="zh-CN" altLang="en-US" sz="2000" b="1" dirty="0"/>
              <a:t>又有可逆要求时</a:t>
            </a:r>
            <a:r>
              <a:rPr lang="en-US" altLang="zh-CN" sz="2000" b="1" dirty="0"/>
              <a:t>,</a:t>
            </a:r>
            <a:r>
              <a:rPr lang="zh-CN" altLang="en-US" sz="2000" b="1" dirty="0"/>
              <a:t>其合格判据由式</a:t>
            </a:r>
            <a:r>
              <a:rPr lang="en-US" altLang="zh-CN" sz="2000" b="1" dirty="0"/>
              <a:t>(4. 33) ~ </a:t>
            </a:r>
            <a:r>
              <a:rPr lang="zh-CN" altLang="en-US" sz="2000" b="1" dirty="0"/>
              <a:t>式</a:t>
            </a:r>
            <a:r>
              <a:rPr lang="en-US" altLang="zh-CN" sz="2000" b="1" dirty="0"/>
              <a:t>(</a:t>
            </a:r>
            <a:r>
              <a:rPr lang="en-US" altLang="zh-CN" sz="2000" b="1" dirty="0" smtClean="0"/>
              <a:t>4.36</a:t>
            </a:r>
            <a:r>
              <a:rPr lang="en-US" altLang="zh-CN" sz="2000" b="1" dirty="0"/>
              <a:t>) </a:t>
            </a:r>
            <a:r>
              <a:rPr lang="zh-CN" altLang="en-US" sz="2000" b="1" dirty="0"/>
              <a:t>给出</a:t>
            </a:r>
            <a:r>
              <a:rPr lang="zh-CN" altLang="en-US" sz="2000" b="1" dirty="0" smtClean="0"/>
              <a:t>。</a:t>
            </a:r>
            <a:endParaRPr lang="zh-CN" altLang="en-US" sz="2000" b="1" dirty="0"/>
          </a:p>
        </p:txBody>
      </p:sp>
      <p:sp>
        <p:nvSpPr>
          <p:cNvPr id="6" name="矩形 5"/>
          <p:cNvSpPr/>
          <p:nvPr/>
        </p:nvSpPr>
        <p:spPr>
          <a:xfrm>
            <a:off x="1371612" y="1028523"/>
            <a:ext cx="7349068" cy="400110"/>
          </a:xfrm>
          <a:prstGeom prst="rect">
            <a:avLst/>
          </a:prstGeom>
        </p:spPr>
        <p:txBody>
          <a:bodyPr wrap="square">
            <a:spAutoFit/>
          </a:bodyPr>
          <a:lstStyle/>
          <a:p>
            <a:r>
              <a:rPr lang="zh-CN" altLang="en-US" sz="2000" b="1" dirty="0"/>
              <a:t>其中轴的合格判据由式</a:t>
            </a:r>
            <a:r>
              <a:rPr lang="en-US" altLang="zh-CN" sz="2000" b="1" dirty="0"/>
              <a:t>(4. 33) </a:t>
            </a:r>
            <a:r>
              <a:rPr lang="zh-CN" altLang="en-US" sz="2000" b="1" dirty="0"/>
              <a:t>或式</a:t>
            </a:r>
            <a:r>
              <a:rPr lang="en-US" altLang="zh-CN" sz="2000" b="1" dirty="0"/>
              <a:t>(4. 34) </a:t>
            </a:r>
            <a:r>
              <a:rPr lang="zh-CN" altLang="en-US" sz="2000" b="1" dirty="0"/>
              <a:t>给出。</a:t>
            </a:r>
          </a:p>
        </p:txBody>
      </p:sp>
      <p:pic>
        <p:nvPicPr>
          <p:cNvPr id="6246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529" y="1428632"/>
            <a:ext cx="3603259" cy="857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246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6266" y="2352675"/>
            <a:ext cx="6210300" cy="1076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247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20779" y="3555471"/>
            <a:ext cx="5892819" cy="100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247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46714" y="4632856"/>
            <a:ext cx="6515100" cy="1238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5202742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2467"/>
                                        </p:tgtEl>
                                        <p:attrNameLst>
                                          <p:attrName>style.visibility</p:attrName>
                                        </p:attrNameLst>
                                      </p:cBhvr>
                                      <p:to>
                                        <p:strVal val="visible"/>
                                      </p:to>
                                    </p:set>
                                    <p:animEffect transition="in" filter="wipe(left)">
                                      <p:cBhvr>
                                        <p:cTn id="17" dur="500"/>
                                        <p:tgtEl>
                                          <p:spTgt spid="6246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2468"/>
                                        </p:tgtEl>
                                        <p:attrNameLst>
                                          <p:attrName>style.visibility</p:attrName>
                                        </p:attrNameLst>
                                      </p:cBhvr>
                                      <p:to>
                                        <p:strVal val="visible"/>
                                      </p:to>
                                    </p:set>
                                    <p:animEffect transition="in" filter="wipe(left)">
                                      <p:cBhvr>
                                        <p:cTn id="22" dur="500"/>
                                        <p:tgtEl>
                                          <p:spTgt spid="6246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2470"/>
                                        </p:tgtEl>
                                        <p:attrNameLst>
                                          <p:attrName>style.visibility</p:attrName>
                                        </p:attrNameLst>
                                      </p:cBhvr>
                                      <p:to>
                                        <p:strVal val="visible"/>
                                      </p:to>
                                    </p:set>
                                    <p:animEffect transition="in" filter="wipe(left)">
                                      <p:cBhvr>
                                        <p:cTn id="27" dur="500"/>
                                        <p:tgtEl>
                                          <p:spTgt spid="6247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2471"/>
                                        </p:tgtEl>
                                        <p:attrNameLst>
                                          <p:attrName>style.visibility</p:attrName>
                                        </p:attrNameLst>
                                      </p:cBhvr>
                                      <p:to>
                                        <p:strVal val="visible"/>
                                      </p:to>
                                    </p:set>
                                    <p:animEffect transition="in" filter="wipe(left)">
                                      <p:cBhvr>
                                        <p:cTn id="32" dur="500"/>
                                        <p:tgtEl>
                                          <p:spTgt spid="624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04AB25C7-5096-45FA-99D3-5922A47DFF53}" type="slidenum">
              <a:rPr lang="zh-CN" altLang="en-US" smtClean="0"/>
              <a:pPr>
                <a:defRPr/>
              </a:pPr>
              <a:t>39</a:t>
            </a:fld>
            <a:endParaRPr lang="en-US" altLang="zh-CN"/>
          </a:p>
        </p:txBody>
      </p:sp>
      <p:sp>
        <p:nvSpPr>
          <p:cNvPr id="6" name="矩形 5"/>
          <p:cNvSpPr/>
          <p:nvPr/>
        </p:nvSpPr>
        <p:spPr>
          <a:xfrm>
            <a:off x="1178389" y="184033"/>
            <a:ext cx="4983455" cy="400110"/>
          </a:xfrm>
          <a:prstGeom prst="rect">
            <a:avLst/>
          </a:prstGeom>
        </p:spPr>
        <p:txBody>
          <a:bodyPr wrap="square">
            <a:spAutoFit/>
          </a:bodyPr>
          <a:lstStyle/>
          <a:p>
            <a:r>
              <a:rPr lang="en-US" altLang="zh-CN" sz="2000" b="1" dirty="0"/>
              <a:t>2. </a:t>
            </a:r>
            <a:r>
              <a:rPr lang="zh-CN" altLang="en-US" sz="2000" b="1" dirty="0"/>
              <a:t>最小实体要求应用</a:t>
            </a:r>
            <a:r>
              <a:rPr lang="zh-CN" altLang="en-US" sz="2000" b="1" dirty="0" smtClean="0"/>
              <a:t>于</a:t>
            </a:r>
            <a:r>
              <a:rPr lang="zh-CN" altLang="en-US" sz="2000" b="1" dirty="0">
                <a:solidFill>
                  <a:srgbClr val="FF0000"/>
                </a:solidFill>
              </a:rPr>
              <a:t>关联</a:t>
            </a:r>
            <a:r>
              <a:rPr lang="zh-CN" altLang="en-US" sz="2000" b="1" dirty="0" smtClean="0">
                <a:solidFill>
                  <a:srgbClr val="FF0000"/>
                </a:solidFill>
              </a:rPr>
              <a:t>基准</a:t>
            </a:r>
            <a:r>
              <a:rPr lang="zh-CN" altLang="en-US" sz="2000" b="1" dirty="0">
                <a:solidFill>
                  <a:srgbClr val="FF0000"/>
                </a:solidFill>
              </a:rPr>
              <a:t>要素</a:t>
            </a:r>
          </a:p>
        </p:txBody>
      </p:sp>
      <p:pic>
        <p:nvPicPr>
          <p:cNvPr id="634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30681" y="3225797"/>
            <a:ext cx="3746997" cy="3107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660335" y="1898647"/>
            <a:ext cx="7501467" cy="1631216"/>
          </a:xfrm>
          <a:prstGeom prst="rect">
            <a:avLst/>
          </a:prstGeom>
        </p:spPr>
        <p:txBody>
          <a:bodyPr wrap="square">
            <a:spAutoFit/>
          </a:bodyPr>
          <a:lstStyle/>
          <a:p>
            <a:r>
              <a:rPr lang="zh-CN" altLang="en-US" sz="2000" b="1" dirty="0" smtClean="0"/>
              <a:t>         这</a:t>
            </a:r>
            <a:r>
              <a:rPr lang="zh-CN" altLang="en-US" sz="2000" b="1" dirty="0"/>
              <a:t>表示在基准要素遵守的最小实体边界的范围内</a:t>
            </a:r>
            <a:r>
              <a:rPr lang="en-US" altLang="zh-CN" sz="2000" b="1" dirty="0"/>
              <a:t>,</a:t>
            </a:r>
            <a:r>
              <a:rPr lang="zh-CN" altLang="en-US" sz="2000" b="1" dirty="0"/>
              <a:t>当实际基准要素的体内作用尺寸偏离这边界的尺寸时</a:t>
            </a:r>
            <a:r>
              <a:rPr lang="en-US" altLang="zh-CN" sz="2000" b="1" dirty="0"/>
              <a:t>,</a:t>
            </a:r>
            <a:r>
              <a:rPr lang="zh-CN" altLang="en-US" sz="2000" b="1" dirty="0"/>
              <a:t>允许基准要素的尺寸公差补偿被测要素的方向、位置公差</a:t>
            </a:r>
            <a:r>
              <a:rPr lang="en-US" altLang="zh-CN" sz="2000" b="1" dirty="0"/>
              <a:t>,</a:t>
            </a:r>
            <a:r>
              <a:rPr lang="zh-CN" altLang="en-US" sz="2000" b="1" dirty="0"/>
              <a:t>前提是基准要素和被测要素的实际轮廓都不得超出各自应遵守的边界</a:t>
            </a:r>
            <a:r>
              <a:rPr lang="en-US" altLang="zh-CN" sz="2000" b="1" dirty="0"/>
              <a:t>,</a:t>
            </a:r>
            <a:r>
              <a:rPr lang="zh-CN" altLang="en-US" sz="2000" b="1" dirty="0"/>
              <a:t>并且基准要素的实际尺寸应在其极限尺寸范围内。</a:t>
            </a:r>
          </a:p>
        </p:txBody>
      </p:sp>
      <p:pic>
        <p:nvPicPr>
          <p:cNvPr id="573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0593" y="584143"/>
            <a:ext cx="7600950" cy="130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73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136" y="3485613"/>
            <a:ext cx="3657600" cy="2562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5569462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7346"/>
                                        </p:tgtEl>
                                        <p:attrNameLst>
                                          <p:attrName>style.visibility</p:attrName>
                                        </p:attrNameLst>
                                      </p:cBhvr>
                                      <p:to>
                                        <p:strVal val="visible"/>
                                      </p:to>
                                    </p:set>
                                    <p:animEffect transition="in" filter="wipe(left)">
                                      <p:cBhvr>
                                        <p:cTn id="12" dur="500"/>
                                        <p:tgtEl>
                                          <p:spTgt spid="5734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3491"/>
                                        </p:tgtEl>
                                        <p:attrNameLst>
                                          <p:attrName>style.visibility</p:attrName>
                                        </p:attrNameLst>
                                      </p:cBhvr>
                                      <p:to>
                                        <p:strVal val="visible"/>
                                      </p:to>
                                    </p:set>
                                    <p:anim calcmode="lin" valueType="num">
                                      <p:cBhvr additive="base">
                                        <p:cTn id="17" dur="500" fill="hold"/>
                                        <p:tgtEl>
                                          <p:spTgt spid="63491"/>
                                        </p:tgtEl>
                                        <p:attrNameLst>
                                          <p:attrName>ppt_x</p:attrName>
                                        </p:attrNameLst>
                                      </p:cBhvr>
                                      <p:tavLst>
                                        <p:tav tm="0">
                                          <p:val>
                                            <p:strVal val="#ppt_x"/>
                                          </p:val>
                                        </p:tav>
                                        <p:tav tm="100000">
                                          <p:val>
                                            <p:strVal val="#ppt_x"/>
                                          </p:val>
                                        </p:tav>
                                      </p:tavLst>
                                    </p:anim>
                                    <p:anim calcmode="lin" valueType="num">
                                      <p:cBhvr additive="base">
                                        <p:cTn id="18" dur="500" fill="hold"/>
                                        <p:tgtEl>
                                          <p:spTgt spid="63491"/>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57347"/>
                                        </p:tgtEl>
                                        <p:attrNameLst>
                                          <p:attrName>style.visibility</p:attrName>
                                        </p:attrNameLst>
                                      </p:cBhvr>
                                      <p:to>
                                        <p:strVal val="visible"/>
                                      </p:to>
                                    </p:set>
                                    <p:animEffect transition="in" filter="wipe(up)">
                                      <p:cBhvr>
                                        <p:cTn id="28" dur="500"/>
                                        <p:tgtEl>
                                          <p:spTgt spid="57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灯片编号占位符 4"/>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87EB9134-A4D7-410D-BF9B-AF999C1E7252}" type="slidenum">
              <a:rPr kumimoji="0" lang="zh-CN" altLang="en-US" sz="2000" smtClean="0">
                <a:solidFill>
                  <a:srgbClr val="0000FF"/>
                </a:solidFill>
              </a:rPr>
              <a:pPr eaLnBrk="1" hangingPunct="1"/>
              <a:t>4</a:t>
            </a:fld>
            <a:endParaRPr kumimoji="0" lang="en-US" altLang="zh-CN" sz="2000" smtClean="0">
              <a:solidFill>
                <a:srgbClr val="0000FF"/>
              </a:solidFill>
            </a:endParaRPr>
          </a:p>
        </p:txBody>
      </p:sp>
      <p:pic>
        <p:nvPicPr>
          <p:cNvPr id="5391" name="Picture 27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5832" y="176212"/>
            <a:ext cx="6320367" cy="467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874181" y="4964837"/>
            <a:ext cx="7323667" cy="1077218"/>
          </a:xfrm>
          <a:prstGeom prst="rect">
            <a:avLst/>
          </a:prstGeom>
        </p:spPr>
        <p:txBody>
          <a:bodyPr wrap="square">
            <a:spAutoFit/>
          </a:bodyPr>
          <a:lstStyle/>
          <a:p>
            <a:r>
              <a:rPr lang="zh-CN" altLang="en-US" b="1" dirty="0" smtClean="0"/>
              <a:t>        </a:t>
            </a:r>
            <a:r>
              <a:rPr lang="zh-CN" altLang="en-US" sz="2000" b="1" dirty="0" smtClean="0"/>
              <a:t>由</a:t>
            </a:r>
            <a:r>
              <a:rPr lang="zh-CN" altLang="en-US" sz="2000" b="1" dirty="0"/>
              <a:t>图</a:t>
            </a:r>
            <a:r>
              <a:rPr lang="en-US" altLang="zh-CN" sz="2000" b="1" dirty="0"/>
              <a:t>4. 32 </a:t>
            </a:r>
            <a:r>
              <a:rPr lang="zh-CN" altLang="en-US" sz="2000" b="1" dirty="0"/>
              <a:t>可见</a:t>
            </a:r>
            <a:r>
              <a:rPr lang="en-US" altLang="zh-CN" sz="2000" b="1" dirty="0"/>
              <a:t>,</a:t>
            </a:r>
            <a:r>
              <a:rPr lang="zh-CN" altLang="en-US" sz="2000" b="1" dirty="0"/>
              <a:t>有几何误差</a:t>
            </a:r>
            <a:r>
              <a:rPr lang="en-US" altLang="zh-CN" sz="2000" b="1" i="1" dirty="0"/>
              <a:t>f</a:t>
            </a:r>
            <a:r>
              <a:rPr lang="zh-CN" altLang="en-US" sz="2000" b="1" baseline="-25000" dirty="0"/>
              <a:t>几何</a:t>
            </a:r>
            <a:r>
              <a:rPr lang="zh-CN" altLang="en-US" sz="2000" b="1" dirty="0"/>
              <a:t>的内表面</a:t>
            </a:r>
            <a:r>
              <a:rPr lang="en-US" altLang="zh-CN" sz="2000" b="1" dirty="0"/>
              <a:t>(</a:t>
            </a:r>
            <a:r>
              <a:rPr lang="zh-CN" altLang="en-US" sz="2000" b="1" dirty="0"/>
              <a:t>孔</a:t>
            </a:r>
            <a:r>
              <a:rPr lang="en-US" altLang="zh-CN" sz="2000" b="1" dirty="0"/>
              <a:t>) </a:t>
            </a:r>
            <a:r>
              <a:rPr lang="zh-CN" altLang="en-US" sz="2000" b="1" dirty="0"/>
              <a:t>的体外作用尺寸小于其实际尺寸</a:t>
            </a:r>
            <a:r>
              <a:rPr lang="en-US" altLang="zh-CN" sz="2000" b="1" dirty="0"/>
              <a:t>,</a:t>
            </a:r>
            <a:r>
              <a:rPr lang="zh-CN" altLang="en-US" sz="2000" b="1" dirty="0" smtClean="0"/>
              <a:t>有几何</a:t>
            </a:r>
            <a:r>
              <a:rPr lang="zh-CN" altLang="en-US" sz="2000" b="1" dirty="0"/>
              <a:t>误差</a:t>
            </a:r>
            <a:r>
              <a:rPr lang="en-US" altLang="zh-CN" sz="2000" b="1" i="1" dirty="0"/>
              <a:t>f</a:t>
            </a:r>
            <a:r>
              <a:rPr lang="zh-CN" altLang="en-US" sz="2000" b="1" baseline="-25000" dirty="0"/>
              <a:t>几何</a:t>
            </a:r>
            <a:r>
              <a:rPr lang="zh-CN" altLang="en-US" sz="2000" b="1" dirty="0"/>
              <a:t>的外表面</a:t>
            </a:r>
            <a:r>
              <a:rPr lang="en-US" altLang="zh-CN" sz="2000" b="1" dirty="0"/>
              <a:t>(</a:t>
            </a:r>
            <a:r>
              <a:rPr lang="zh-CN" altLang="en-US" sz="2000" b="1" dirty="0"/>
              <a:t>轴</a:t>
            </a:r>
            <a:r>
              <a:rPr lang="en-US" altLang="zh-CN" sz="2000" b="1" dirty="0"/>
              <a:t>) </a:t>
            </a:r>
            <a:r>
              <a:rPr lang="zh-CN" altLang="en-US" sz="2000" b="1" dirty="0"/>
              <a:t>的体外作用尺寸大于其实际尺寸</a:t>
            </a:r>
            <a:r>
              <a:rPr lang="en-US" altLang="zh-CN" sz="2000" b="1" dirty="0"/>
              <a:t>,</a:t>
            </a:r>
            <a:r>
              <a:rPr lang="zh-CN" altLang="en-US" sz="2000" b="1" dirty="0"/>
              <a:t>可表示为</a:t>
            </a:r>
          </a:p>
        </p:txBody>
      </p:sp>
      <p:pic>
        <p:nvPicPr>
          <p:cNvPr id="5392" name="Picture 27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72796" y="6043643"/>
            <a:ext cx="3876675" cy="25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93" name="Picture 27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0420" y="6441546"/>
            <a:ext cx="3781425" cy="25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04AB25C7-5096-45FA-99D3-5922A47DFF53}" type="slidenum">
              <a:rPr lang="zh-CN" altLang="en-US" smtClean="0"/>
              <a:pPr>
                <a:defRPr/>
              </a:pPr>
              <a:t>40</a:t>
            </a:fld>
            <a:endParaRPr lang="en-US" altLang="zh-CN"/>
          </a:p>
        </p:txBody>
      </p:sp>
      <p:sp>
        <p:nvSpPr>
          <p:cNvPr id="6" name="矩形 5"/>
          <p:cNvSpPr/>
          <p:nvPr/>
        </p:nvSpPr>
        <p:spPr>
          <a:xfrm>
            <a:off x="804334" y="3520553"/>
            <a:ext cx="7044266" cy="1200329"/>
          </a:xfrm>
          <a:prstGeom prst="rect">
            <a:avLst/>
          </a:prstGeom>
        </p:spPr>
        <p:txBody>
          <a:bodyPr wrap="square">
            <a:spAutoFit/>
          </a:bodyPr>
          <a:lstStyle/>
          <a:p>
            <a:r>
              <a:rPr lang="zh-CN" altLang="en-US" b="1" dirty="0" smtClean="0"/>
              <a:t>        总而言之</a:t>
            </a:r>
            <a:r>
              <a:rPr lang="en-US" altLang="zh-CN" b="1" dirty="0"/>
              <a:t>,</a:t>
            </a:r>
            <a:r>
              <a:rPr lang="zh-CN" altLang="en-US" b="1" dirty="0"/>
              <a:t>在保证功能要求的前提下</a:t>
            </a:r>
            <a:r>
              <a:rPr lang="en-US" altLang="zh-CN" b="1" dirty="0"/>
              <a:t>,</a:t>
            </a:r>
            <a:r>
              <a:rPr lang="zh-CN" altLang="en-US" b="1" dirty="0"/>
              <a:t>力求最大限度地提高工艺性和经济性</a:t>
            </a:r>
            <a:r>
              <a:rPr lang="en-US" altLang="zh-CN" b="1" dirty="0"/>
              <a:t>,</a:t>
            </a:r>
            <a:r>
              <a:rPr lang="zh-CN" altLang="en-US" b="1" dirty="0"/>
              <a:t>这是正确运用公差原则与公差要求的关键所在。</a:t>
            </a:r>
          </a:p>
        </p:txBody>
      </p:sp>
      <p:sp>
        <p:nvSpPr>
          <p:cNvPr id="8" name="矩形 7"/>
          <p:cNvSpPr/>
          <p:nvPr/>
        </p:nvSpPr>
        <p:spPr>
          <a:xfrm>
            <a:off x="753535" y="1553937"/>
            <a:ext cx="7171268" cy="1077218"/>
          </a:xfrm>
          <a:prstGeom prst="rect">
            <a:avLst/>
          </a:prstGeom>
        </p:spPr>
        <p:txBody>
          <a:bodyPr wrap="square">
            <a:spAutoFit/>
          </a:bodyPr>
          <a:lstStyle/>
          <a:p>
            <a:r>
              <a:rPr lang="zh-CN" altLang="en-US" b="1" dirty="0" smtClean="0"/>
              <a:t>       </a:t>
            </a:r>
            <a:r>
              <a:rPr lang="zh-CN" altLang="en-US" sz="2000" b="1" dirty="0" smtClean="0"/>
              <a:t>对于</a:t>
            </a:r>
            <a:r>
              <a:rPr lang="zh-CN" altLang="en-US" sz="2000" b="1" dirty="0"/>
              <a:t>只靠过盈传递扭矩的配合零件</a:t>
            </a:r>
            <a:r>
              <a:rPr lang="en-US" altLang="zh-CN" sz="2000" b="1" dirty="0"/>
              <a:t>,</a:t>
            </a:r>
            <a:r>
              <a:rPr lang="zh-CN" altLang="en-US" sz="2000" b="1" dirty="0"/>
              <a:t>无论在装配中孔、轴中心要素的几何误差发生了什么变化都必须保证一定的过盈量</a:t>
            </a:r>
            <a:r>
              <a:rPr lang="en-US" altLang="zh-CN" sz="2000" b="1" dirty="0"/>
              <a:t>,</a:t>
            </a:r>
            <a:r>
              <a:rPr lang="zh-CN" altLang="en-US" sz="2000" b="1" dirty="0"/>
              <a:t>此时应考虑孔、轴均应满足最小实体要求。</a:t>
            </a:r>
          </a:p>
        </p:txBody>
      </p:sp>
      <p:sp>
        <p:nvSpPr>
          <p:cNvPr id="9" name="矩形 8"/>
          <p:cNvSpPr/>
          <p:nvPr/>
        </p:nvSpPr>
        <p:spPr>
          <a:xfrm>
            <a:off x="778936" y="2685850"/>
            <a:ext cx="6917268" cy="830997"/>
          </a:xfrm>
          <a:prstGeom prst="rect">
            <a:avLst/>
          </a:prstGeom>
        </p:spPr>
        <p:txBody>
          <a:bodyPr wrap="square">
            <a:spAutoFit/>
          </a:bodyPr>
          <a:lstStyle/>
          <a:p>
            <a:r>
              <a:rPr lang="zh-CN" altLang="en-US" b="1" dirty="0" smtClean="0"/>
              <a:t>         应用</a:t>
            </a:r>
            <a:r>
              <a:rPr lang="zh-CN" altLang="en-US" b="1" dirty="0"/>
              <a:t>最小实体要求的目的是保证零件的最小壁厚和设计强度</a:t>
            </a:r>
            <a:r>
              <a:rPr lang="zh-CN" altLang="en-US" sz="2000" b="1" dirty="0"/>
              <a:t>。</a:t>
            </a:r>
            <a:endParaRPr lang="en-US" altLang="zh-CN" sz="2000" b="1" dirty="0"/>
          </a:p>
        </p:txBody>
      </p:sp>
      <p:sp>
        <p:nvSpPr>
          <p:cNvPr id="11" name="圆角矩形 10">
            <a:hlinkClick r:id="rId2" action="ppaction://hlinksldjump"/>
          </p:cNvPr>
          <p:cNvSpPr/>
          <p:nvPr/>
        </p:nvSpPr>
        <p:spPr bwMode="auto">
          <a:xfrm>
            <a:off x="7076270" y="5952751"/>
            <a:ext cx="1612395" cy="578224"/>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C00000"/>
                </a:solidFill>
                <a:effectLst/>
                <a:latin typeface="方正舒体" pitchFamily="2" charset="-122"/>
                <a:ea typeface="方正舒体" pitchFamily="2" charset="-122"/>
              </a:rPr>
              <a:t>目录</a:t>
            </a:r>
          </a:p>
        </p:txBody>
      </p:sp>
      <p:pic>
        <p:nvPicPr>
          <p:cNvPr id="583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7474" y="530760"/>
            <a:ext cx="7078133" cy="980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9156476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8370"/>
                                        </p:tgtEl>
                                        <p:attrNameLst>
                                          <p:attrName>style.visibility</p:attrName>
                                        </p:attrNameLst>
                                      </p:cBhvr>
                                      <p:to>
                                        <p:strVal val="visible"/>
                                      </p:to>
                                    </p:set>
                                    <p:animEffect transition="in" filter="wipe(left)">
                                      <p:cBhvr>
                                        <p:cTn id="7" dur="500"/>
                                        <p:tgtEl>
                                          <p:spTgt spid="5837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9E70E631-96C6-4347-A7F2-5192682A0391}" type="slidenum">
              <a:rPr kumimoji="0" lang="zh-CN" altLang="en-US" sz="2000" smtClean="0">
                <a:solidFill>
                  <a:srgbClr val="0000FF"/>
                </a:solidFill>
              </a:rPr>
              <a:pPr eaLnBrk="1" hangingPunct="1"/>
              <a:t>41</a:t>
            </a:fld>
            <a:endParaRPr kumimoji="0" lang="en-US" altLang="zh-CN" sz="2000" smtClean="0">
              <a:solidFill>
                <a:srgbClr val="0000FF"/>
              </a:solidFill>
            </a:endParaRPr>
          </a:p>
        </p:txBody>
      </p:sp>
      <p:sp>
        <p:nvSpPr>
          <p:cNvPr id="117764" name="Text Box 4"/>
          <p:cNvSpPr txBox="1">
            <a:spLocks noChangeArrowheads="1"/>
          </p:cNvSpPr>
          <p:nvPr/>
        </p:nvSpPr>
        <p:spPr bwMode="auto">
          <a:xfrm>
            <a:off x="1054138" y="442241"/>
            <a:ext cx="4087813" cy="579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algn="ctr">
              <a:spcBef>
                <a:spcPct val="0"/>
              </a:spcBef>
            </a:pPr>
            <a:r>
              <a:rPr kumimoji="0" lang="zh-CN" altLang="en-US" sz="3200" b="1" dirty="0"/>
              <a:t>课堂练习</a:t>
            </a:r>
          </a:p>
        </p:txBody>
      </p:sp>
      <p:sp>
        <p:nvSpPr>
          <p:cNvPr id="117765" name="Text Box 5"/>
          <p:cNvSpPr txBox="1">
            <a:spLocks noChangeArrowheads="1"/>
          </p:cNvSpPr>
          <p:nvPr/>
        </p:nvSpPr>
        <p:spPr bwMode="auto">
          <a:xfrm>
            <a:off x="862620" y="1233737"/>
            <a:ext cx="775970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pPr>
            <a:r>
              <a:rPr lang="zh-CN" altLang="en-US" b="1" dirty="0"/>
              <a:t>   </a:t>
            </a:r>
            <a:r>
              <a:rPr lang="zh-CN" altLang="en-US" sz="2800" b="1" dirty="0"/>
              <a:t>例  按下图加工</a:t>
            </a:r>
            <a:r>
              <a:rPr lang="zh-CN" altLang="en-US" sz="2800" b="1" dirty="0" smtClean="0"/>
              <a:t>一</a:t>
            </a:r>
            <a:r>
              <a:rPr lang="zh-CN" altLang="en-US" sz="2800" b="1" dirty="0"/>
              <a:t>批</a:t>
            </a:r>
            <a:r>
              <a:rPr lang="zh-CN" altLang="en-US" sz="2800" b="1" dirty="0" smtClean="0"/>
              <a:t>轴</a:t>
            </a:r>
            <a:r>
              <a:rPr lang="zh-CN" altLang="en-US" sz="2800" b="1" dirty="0"/>
              <a:t>得:</a:t>
            </a:r>
          </a:p>
        </p:txBody>
      </p:sp>
      <p:sp>
        <p:nvSpPr>
          <p:cNvPr id="117766" name="Rectangle 6"/>
          <p:cNvSpPr>
            <a:spLocks noChangeArrowheads="1"/>
          </p:cNvSpPr>
          <p:nvPr/>
        </p:nvSpPr>
        <p:spPr bwMode="auto">
          <a:xfrm>
            <a:off x="1256320" y="1878262"/>
            <a:ext cx="652780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spcBef>
                <a:spcPct val="0"/>
              </a:spcBef>
            </a:pPr>
            <a:r>
              <a:rPr lang="en-US" altLang="zh-CN" sz="2800" b="1" i="1"/>
              <a:t> d</a:t>
            </a:r>
            <a:r>
              <a:rPr lang="en-US" altLang="zh-CN" sz="2800" b="1" i="1" baseline="-25000"/>
              <a:t>a </a:t>
            </a:r>
            <a:r>
              <a:rPr lang="en-US" altLang="zh-CN" sz="2800" b="1"/>
              <a:t>=</a:t>
            </a:r>
            <a:r>
              <a:rPr lang="en-US" altLang="zh-CN" sz="2800" b="1" i="1">
                <a:latin typeface="Swis721 BT" pitchFamily="34" charset="0"/>
              </a:rPr>
              <a:t>Φ</a:t>
            </a:r>
            <a:r>
              <a:rPr lang="en-US" altLang="zh-CN" sz="2800" b="1"/>
              <a:t>16 </a:t>
            </a:r>
            <a:r>
              <a:rPr lang="en-US" altLang="zh-CN" sz="2800" b="1" i="1"/>
              <a:t>,   f</a:t>
            </a:r>
            <a:r>
              <a:rPr lang="en-US" altLang="zh-CN" sz="2800" b="1" baseline="-30000"/>
              <a:t>⊥ </a:t>
            </a:r>
            <a:r>
              <a:rPr lang="en-US" altLang="zh-CN" sz="2800" b="1"/>
              <a:t>=   </a:t>
            </a:r>
            <a:r>
              <a:rPr lang="en-US" altLang="zh-CN" sz="2800" b="1" i="1">
                <a:latin typeface="Swis721 BT" pitchFamily="34" charset="0"/>
              </a:rPr>
              <a:t>Φ</a:t>
            </a:r>
            <a:r>
              <a:rPr lang="en-US" altLang="zh-CN" sz="2800" b="1"/>
              <a:t>0.2,</a:t>
            </a:r>
            <a:endParaRPr lang="zh-CN" altLang="en-US" sz="2800" b="1"/>
          </a:p>
        </p:txBody>
      </p:sp>
      <p:graphicFrame>
        <p:nvGraphicFramePr>
          <p:cNvPr id="117767" name="Object 7"/>
          <p:cNvGraphicFramePr>
            <a:graphicFrameLocks noChangeAspect="1"/>
          </p:cNvGraphicFramePr>
          <p:nvPr>
            <p:extLst>
              <p:ext uri="{D42A27DB-BD31-4B8C-83A1-F6EECF244321}">
                <p14:modId xmlns:p14="http://schemas.microsoft.com/office/powerpoint/2010/main" val="3498902052"/>
              </p:ext>
            </p:extLst>
          </p:nvPr>
        </p:nvGraphicFramePr>
        <p:xfrm>
          <a:off x="1319820" y="2562475"/>
          <a:ext cx="4410075" cy="701675"/>
        </p:xfrm>
        <a:graphic>
          <a:graphicData uri="http://schemas.openxmlformats.org/presentationml/2006/ole">
            <mc:AlternateContent xmlns:mc="http://schemas.openxmlformats.org/markup-compatibility/2006">
              <mc:Choice xmlns:v="urn:schemas-microsoft-com:vml" Requires="v">
                <p:oleObj spid="_x0000_s48284" name="Equation" r:id="rId3" imgW="1435100" imgH="228600" progId="Equation.3">
                  <p:embed/>
                </p:oleObj>
              </mc:Choice>
              <mc:Fallback>
                <p:oleObj name="Equation" r:id="rId3" imgW="1435100" imgH="228600"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19820" y="2562475"/>
                        <a:ext cx="4410075"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圆角矩形 24">
            <a:hlinkClick r:id="rId5" action="ppaction://hlinksldjump"/>
          </p:cNvPr>
          <p:cNvSpPr/>
          <p:nvPr/>
        </p:nvSpPr>
        <p:spPr bwMode="auto">
          <a:xfrm>
            <a:off x="7124131" y="5970919"/>
            <a:ext cx="1612395" cy="578224"/>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C00000"/>
                </a:solidFill>
                <a:effectLst/>
                <a:latin typeface="方正舒体" pitchFamily="2" charset="-122"/>
                <a:ea typeface="方正舒体" pitchFamily="2" charset="-122"/>
              </a:rPr>
              <a:t>目录</a:t>
            </a:r>
          </a:p>
        </p:txBody>
      </p:sp>
      <p:pic>
        <p:nvPicPr>
          <p:cNvPr id="48268" name="Picture 14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56320" y="3425820"/>
            <a:ext cx="4594147" cy="28984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7764"/>
                                        </p:tgtEl>
                                        <p:attrNameLst>
                                          <p:attrName>style.visibility</p:attrName>
                                        </p:attrNameLst>
                                      </p:cBhvr>
                                      <p:to>
                                        <p:strVal val="visible"/>
                                      </p:to>
                                    </p:set>
                                    <p:animEffect transition="in" filter="wipe(left)">
                                      <p:cBhvr>
                                        <p:cTn id="7" dur="300"/>
                                        <p:tgtEl>
                                          <p:spTgt spid="11776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48268"/>
                                        </p:tgtEl>
                                        <p:attrNameLst>
                                          <p:attrName>style.visibility</p:attrName>
                                        </p:attrNameLst>
                                      </p:cBhvr>
                                      <p:to>
                                        <p:strVal val="visible"/>
                                      </p:to>
                                    </p:set>
                                    <p:anim calcmode="lin" valueType="num">
                                      <p:cBhvr additive="base">
                                        <p:cTn id="12" dur="500" fill="hold"/>
                                        <p:tgtEl>
                                          <p:spTgt spid="48268"/>
                                        </p:tgtEl>
                                        <p:attrNameLst>
                                          <p:attrName>ppt_x</p:attrName>
                                        </p:attrNameLst>
                                      </p:cBhvr>
                                      <p:tavLst>
                                        <p:tav tm="0">
                                          <p:val>
                                            <p:strVal val="#ppt_x"/>
                                          </p:val>
                                        </p:tav>
                                        <p:tav tm="100000">
                                          <p:val>
                                            <p:strVal val="#ppt_x"/>
                                          </p:val>
                                        </p:tav>
                                      </p:tavLst>
                                    </p:anim>
                                    <p:anim calcmode="lin" valueType="num">
                                      <p:cBhvr additive="base">
                                        <p:cTn id="13" dur="500" fill="hold"/>
                                        <p:tgtEl>
                                          <p:spTgt spid="4826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117765"/>
                                        </p:tgtEl>
                                        <p:attrNameLst>
                                          <p:attrName>style.visibility</p:attrName>
                                        </p:attrNameLst>
                                      </p:cBhvr>
                                      <p:to>
                                        <p:strVal val="visible"/>
                                      </p:to>
                                    </p:set>
                                    <p:animEffect transition="in" filter="wipe(left)">
                                      <p:cBhvr>
                                        <p:cTn id="18" dur="300"/>
                                        <p:tgtEl>
                                          <p:spTgt spid="11776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17766"/>
                                        </p:tgtEl>
                                        <p:attrNameLst>
                                          <p:attrName>style.visibility</p:attrName>
                                        </p:attrNameLst>
                                      </p:cBhvr>
                                      <p:to>
                                        <p:strVal val="visible"/>
                                      </p:to>
                                    </p:set>
                                    <p:animEffect transition="in" filter="wipe(left)">
                                      <p:cBhvr>
                                        <p:cTn id="23" dur="300"/>
                                        <p:tgtEl>
                                          <p:spTgt spid="11776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117767"/>
                                        </p:tgtEl>
                                        <p:attrNameLst>
                                          <p:attrName>style.visibility</p:attrName>
                                        </p:attrNameLst>
                                      </p:cBhvr>
                                      <p:to>
                                        <p:strVal val="visible"/>
                                      </p:to>
                                    </p:set>
                                    <p:animEffect transition="in" filter="wipe(left)">
                                      <p:cBhvr>
                                        <p:cTn id="28" dur="500"/>
                                        <p:tgtEl>
                                          <p:spTgt spid="1177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4" grpId="0" autoUpdateAnimBg="0"/>
      <p:bldP spid="117765" grpId="0" autoUpdateAnimBg="0"/>
      <p:bldP spid="117766"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FF3129AF-4AE0-42E1-BB0B-30142BC1A137}" type="slidenum">
              <a:rPr kumimoji="0" lang="zh-CN" altLang="en-US" sz="2000" smtClean="0">
                <a:solidFill>
                  <a:srgbClr val="0000FF"/>
                </a:solidFill>
              </a:rPr>
              <a:pPr eaLnBrk="1" hangingPunct="1"/>
              <a:t>5</a:t>
            </a:fld>
            <a:endParaRPr kumimoji="0" lang="en-US" altLang="zh-CN" sz="2000" smtClean="0">
              <a:solidFill>
                <a:srgbClr val="0000FF"/>
              </a:solidFill>
            </a:endParaRPr>
          </a:p>
        </p:txBody>
      </p:sp>
      <p:sp>
        <p:nvSpPr>
          <p:cNvPr id="2" name="矩形 1"/>
          <p:cNvSpPr/>
          <p:nvPr/>
        </p:nvSpPr>
        <p:spPr>
          <a:xfrm>
            <a:off x="507999" y="701007"/>
            <a:ext cx="7577667" cy="1323439"/>
          </a:xfrm>
          <a:prstGeom prst="rect">
            <a:avLst/>
          </a:prstGeom>
        </p:spPr>
        <p:txBody>
          <a:bodyPr wrap="square">
            <a:spAutoFit/>
          </a:bodyPr>
          <a:lstStyle/>
          <a:p>
            <a:r>
              <a:rPr lang="zh-CN" altLang="en-US" sz="2000" b="1" dirty="0" smtClean="0"/>
              <a:t>        体内</a:t>
            </a:r>
            <a:r>
              <a:rPr lang="zh-CN" altLang="en-US" sz="2000" b="1" dirty="0"/>
              <a:t>作用尺寸</a:t>
            </a:r>
            <a:r>
              <a:rPr lang="en-US" altLang="zh-CN" sz="2000" b="1" dirty="0"/>
              <a:t>(IFS) </a:t>
            </a:r>
            <a:r>
              <a:rPr lang="zh-CN" altLang="en-US" sz="2000" b="1" dirty="0"/>
              <a:t>是指在被测要素的给定长度上</a:t>
            </a:r>
            <a:r>
              <a:rPr lang="en-US" altLang="zh-CN" sz="2000" b="1" dirty="0"/>
              <a:t>,</a:t>
            </a:r>
            <a:r>
              <a:rPr lang="zh-CN" altLang="en-US" sz="2000" b="1" dirty="0"/>
              <a:t>与实际内表面</a:t>
            </a:r>
            <a:r>
              <a:rPr lang="en-US" altLang="zh-CN" sz="2000" b="1" dirty="0"/>
              <a:t>(</a:t>
            </a:r>
            <a:r>
              <a:rPr lang="zh-CN" altLang="en-US" sz="2000" b="1" dirty="0"/>
              <a:t>孔</a:t>
            </a:r>
            <a:r>
              <a:rPr lang="en-US" altLang="zh-CN" sz="2000" b="1" dirty="0"/>
              <a:t>) </a:t>
            </a:r>
            <a:r>
              <a:rPr lang="zh-CN" altLang="en-US" sz="2000" b="1" dirty="0"/>
              <a:t>体内相接</a:t>
            </a:r>
            <a:r>
              <a:rPr lang="zh-CN" altLang="en-US" sz="2000" b="1" dirty="0" smtClean="0"/>
              <a:t>的最小</a:t>
            </a:r>
            <a:r>
              <a:rPr lang="zh-CN" altLang="en-US" sz="2000" b="1" dirty="0"/>
              <a:t>理想面或与外表面</a:t>
            </a:r>
            <a:r>
              <a:rPr lang="en-US" altLang="zh-CN" sz="2000" b="1" dirty="0"/>
              <a:t>(</a:t>
            </a:r>
            <a:r>
              <a:rPr lang="zh-CN" altLang="en-US" sz="2000" b="1" dirty="0"/>
              <a:t>轴</a:t>
            </a:r>
            <a:r>
              <a:rPr lang="en-US" altLang="zh-CN" sz="2000" b="1" dirty="0"/>
              <a:t>) </a:t>
            </a:r>
            <a:r>
              <a:rPr lang="zh-CN" altLang="en-US" sz="2000" b="1" dirty="0"/>
              <a:t>体内相接最大理想面的直径或宽度。内、外表面</a:t>
            </a:r>
            <a:r>
              <a:rPr lang="en-US" altLang="zh-CN" sz="2000" b="1" dirty="0"/>
              <a:t>(</a:t>
            </a:r>
            <a:r>
              <a:rPr lang="zh-CN" altLang="en-US" sz="2000" b="1" dirty="0"/>
              <a:t>孔、轴</a:t>
            </a:r>
            <a:r>
              <a:rPr lang="en-US" altLang="zh-CN" sz="2000" b="1" dirty="0"/>
              <a:t>) </a:t>
            </a:r>
            <a:r>
              <a:rPr lang="zh-CN" altLang="en-US" sz="2000" b="1" dirty="0" smtClean="0"/>
              <a:t>的体内</a:t>
            </a:r>
            <a:r>
              <a:rPr lang="zh-CN" altLang="en-US" sz="2000" b="1" dirty="0"/>
              <a:t>作用尺寸分别用符号</a:t>
            </a:r>
            <a:r>
              <a:rPr lang="en-US" altLang="zh-CN" sz="2000" b="1" i="1" dirty="0" err="1"/>
              <a:t>D</a:t>
            </a:r>
            <a:r>
              <a:rPr lang="en-US" altLang="zh-CN" sz="2000" b="1" baseline="-25000" dirty="0" err="1"/>
              <a:t>fi</a:t>
            </a:r>
            <a:r>
              <a:rPr lang="zh-CN" altLang="en-US" sz="2000" b="1" dirty="0"/>
              <a:t>、</a:t>
            </a:r>
            <a:r>
              <a:rPr lang="en-US" altLang="zh-CN" sz="2000" b="1" i="1" dirty="0" err="1"/>
              <a:t>d</a:t>
            </a:r>
            <a:r>
              <a:rPr lang="en-US" altLang="zh-CN" sz="2000" b="1" baseline="-25000" dirty="0" err="1"/>
              <a:t>fi</a:t>
            </a:r>
            <a:r>
              <a:rPr lang="en-US" altLang="zh-CN" sz="2000" b="1" dirty="0"/>
              <a:t> </a:t>
            </a:r>
            <a:r>
              <a:rPr lang="zh-CN" altLang="en-US" sz="2000" b="1" dirty="0"/>
              <a:t>表示。</a:t>
            </a:r>
          </a:p>
        </p:txBody>
      </p:sp>
      <p:sp>
        <p:nvSpPr>
          <p:cNvPr id="3" name="矩形 2"/>
          <p:cNvSpPr/>
          <p:nvPr/>
        </p:nvSpPr>
        <p:spPr>
          <a:xfrm>
            <a:off x="926506" y="243301"/>
            <a:ext cx="3764027" cy="400110"/>
          </a:xfrm>
          <a:prstGeom prst="rect">
            <a:avLst/>
          </a:prstGeom>
        </p:spPr>
        <p:txBody>
          <a:bodyPr wrap="square">
            <a:spAutoFit/>
          </a:bodyPr>
          <a:lstStyle/>
          <a:p>
            <a:r>
              <a:rPr lang="en-US" altLang="zh-CN" sz="2000" b="1" dirty="0"/>
              <a:t>2. </a:t>
            </a:r>
            <a:r>
              <a:rPr lang="zh-CN" altLang="en-US" sz="2000" b="1" dirty="0"/>
              <a:t>体内作用尺寸</a:t>
            </a:r>
            <a:r>
              <a:rPr lang="en-US" altLang="zh-CN" sz="2000" b="1" dirty="0"/>
              <a:t>(IFS)</a:t>
            </a:r>
          </a:p>
        </p:txBody>
      </p:sp>
      <p:sp>
        <p:nvSpPr>
          <p:cNvPr id="4" name="矩形 3"/>
          <p:cNvSpPr/>
          <p:nvPr/>
        </p:nvSpPr>
        <p:spPr>
          <a:xfrm>
            <a:off x="677331" y="2053899"/>
            <a:ext cx="7797801" cy="1015663"/>
          </a:xfrm>
          <a:prstGeom prst="rect">
            <a:avLst/>
          </a:prstGeom>
        </p:spPr>
        <p:txBody>
          <a:bodyPr wrap="square">
            <a:spAutoFit/>
          </a:bodyPr>
          <a:lstStyle/>
          <a:p>
            <a:r>
              <a:rPr lang="zh-CN" altLang="en-US" sz="2000" b="1" dirty="0" smtClean="0"/>
              <a:t>        由</a:t>
            </a:r>
            <a:r>
              <a:rPr lang="zh-CN" altLang="en-US" sz="2000" b="1" dirty="0"/>
              <a:t>图</a:t>
            </a:r>
            <a:r>
              <a:rPr lang="en-US" altLang="zh-CN" sz="2000" b="1" dirty="0"/>
              <a:t>4. 32(a) </a:t>
            </a:r>
            <a:r>
              <a:rPr lang="zh-CN" altLang="en-US" sz="2000" b="1" dirty="0"/>
              <a:t>可见</a:t>
            </a:r>
            <a:r>
              <a:rPr lang="en-US" altLang="zh-CN" sz="2000" b="1" dirty="0"/>
              <a:t>,</a:t>
            </a:r>
            <a:r>
              <a:rPr lang="zh-CN" altLang="en-US" sz="2000" b="1" dirty="0"/>
              <a:t>有几何误差的内表面</a:t>
            </a:r>
            <a:r>
              <a:rPr lang="en-US" altLang="zh-CN" sz="2000" b="1" dirty="0"/>
              <a:t>(</a:t>
            </a:r>
            <a:r>
              <a:rPr lang="zh-CN" altLang="en-US" sz="2000" b="1" dirty="0"/>
              <a:t>孔</a:t>
            </a:r>
            <a:r>
              <a:rPr lang="en-US" altLang="zh-CN" sz="2000" b="1" dirty="0"/>
              <a:t>) </a:t>
            </a:r>
            <a:r>
              <a:rPr lang="zh-CN" altLang="en-US" sz="2000" b="1" dirty="0"/>
              <a:t>的体内作用尺寸大于其实际尺寸</a:t>
            </a:r>
            <a:r>
              <a:rPr lang="en-US" altLang="zh-CN" sz="2000" b="1" dirty="0"/>
              <a:t>,</a:t>
            </a:r>
            <a:r>
              <a:rPr lang="zh-CN" altLang="en-US" sz="2000" b="1" dirty="0" smtClean="0"/>
              <a:t>有几何</a:t>
            </a:r>
            <a:r>
              <a:rPr lang="zh-CN" altLang="en-US" sz="2000" b="1" dirty="0"/>
              <a:t>误差的外表面</a:t>
            </a:r>
            <a:r>
              <a:rPr lang="en-US" altLang="zh-CN" sz="2000" b="1" dirty="0"/>
              <a:t>(</a:t>
            </a:r>
            <a:r>
              <a:rPr lang="zh-CN" altLang="en-US" sz="2000" b="1" dirty="0"/>
              <a:t>轴</a:t>
            </a:r>
            <a:r>
              <a:rPr lang="en-US" altLang="zh-CN" sz="2000" b="1" dirty="0"/>
              <a:t>) </a:t>
            </a:r>
            <a:r>
              <a:rPr lang="zh-CN" altLang="en-US" sz="2000" b="1" dirty="0"/>
              <a:t>的体内作用尺寸小于其实际尺寸</a:t>
            </a:r>
            <a:r>
              <a:rPr lang="en-US" altLang="zh-CN" sz="2000" b="1" dirty="0"/>
              <a:t>,</a:t>
            </a:r>
            <a:r>
              <a:rPr lang="zh-CN" altLang="en-US" sz="2000" b="1" dirty="0"/>
              <a:t>可表示为</a:t>
            </a:r>
          </a:p>
        </p:txBody>
      </p:sp>
      <p:pic>
        <p:nvPicPr>
          <p:cNvPr id="2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40190" y="3005650"/>
            <a:ext cx="4552950" cy="27656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 name="组合 5"/>
          <p:cNvGrpSpPr/>
          <p:nvPr/>
        </p:nvGrpSpPr>
        <p:grpSpPr>
          <a:xfrm>
            <a:off x="1221317" y="3328986"/>
            <a:ext cx="2647950" cy="487363"/>
            <a:chOff x="1221317" y="3328987"/>
            <a:chExt cx="2056044" cy="252940"/>
          </a:xfrm>
        </p:grpSpPr>
        <p:pic>
          <p:nvPicPr>
            <p:cNvPr id="6401" name="Picture 25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1317" y="3328987"/>
              <a:ext cx="1333500" cy="20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02" name="Picture 25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63011" y="3391427"/>
              <a:ext cx="514350" cy="19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5" name="组合 4"/>
          <p:cNvGrpSpPr/>
          <p:nvPr/>
        </p:nvGrpSpPr>
        <p:grpSpPr>
          <a:xfrm>
            <a:off x="1268939" y="4112695"/>
            <a:ext cx="2634193" cy="645583"/>
            <a:chOff x="1311274" y="3816350"/>
            <a:chExt cx="2025349" cy="214309"/>
          </a:xfrm>
        </p:grpSpPr>
        <p:pic>
          <p:nvPicPr>
            <p:cNvPr id="6403" name="Picture 25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11274" y="3816350"/>
              <a:ext cx="1209675" cy="19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04" name="Picture 26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74648" y="3830634"/>
              <a:ext cx="561975" cy="20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5F567C20-EAFF-454B-A6C7-5BC7D79EF13F}" type="slidenum">
              <a:rPr kumimoji="0" lang="zh-CN" altLang="en-US" sz="2000" smtClean="0">
                <a:solidFill>
                  <a:srgbClr val="0000FF"/>
                </a:solidFill>
              </a:rPr>
              <a:pPr eaLnBrk="1" hangingPunct="1"/>
              <a:t>6</a:t>
            </a:fld>
            <a:endParaRPr kumimoji="0" lang="en-US" altLang="zh-CN" sz="2000" smtClean="0">
              <a:solidFill>
                <a:srgbClr val="0000FF"/>
              </a:solidFill>
            </a:endParaRPr>
          </a:p>
        </p:txBody>
      </p:sp>
      <p:sp>
        <p:nvSpPr>
          <p:cNvPr id="2" name="矩形 1"/>
          <p:cNvSpPr/>
          <p:nvPr/>
        </p:nvSpPr>
        <p:spPr>
          <a:xfrm>
            <a:off x="533387" y="689038"/>
            <a:ext cx="7958680" cy="1323439"/>
          </a:xfrm>
          <a:prstGeom prst="rect">
            <a:avLst/>
          </a:prstGeom>
        </p:spPr>
        <p:txBody>
          <a:bodyPr wrap="square">
            <a:spAutoFit/>
          </a:bodyPr>
          <a:lstStyle/>
          <a:p>
            <a:r>
              <a:rPr lang="zh-CN" altLang="en-US" sz="2000" b="1" dirty="0" smtClean="0"/>
              <a:t>         最大实体状态</a:t>
            </a:r>
            <a:r>
              <a:rPr lang="en-US" altLang="zh-CN" sz="2000" b="1" dirty="0"/>
              <a:t>(MMC) </a:t>
            </a:r>
            <a:r>
              <a:rPr lang="zh-CN" altLang="en-US" sz="2000" b="1" dirty="0"/>
              <a:t>是指当尺寸要素的提取要素在给定长度上的局部尺寸处处</a:t>
            </a:r>
            <a:r>
              <a:rPr lang="zh-CN" altLang="en-US" sz="2000" b="1" dirty="0" smtClean="0"/>
              <a:t>位于</a:t>
            </a:r>
            <a:r>
              <a:rPr lang="zh-CN" altLang="en-US" sz="2000" b="1" dirty="0"/>
              <a:t>极限尺寸且具有材料最多</a:t>
            </a:r>
            <a:r>
              <a:rPr lang="en-US" altLang="zh-CN" sz="2000" b="1" dirty="0"/>
              <a:t>(</a:t>
            </a:r>
            <a:r>
              <a:rPr lang="zh-CN" altLang="en-US" sz="2000" b="1" dirty="0"/>
              <a:t>实体最大</a:t>
            </a:r>
            <a:r>
              <a:rPr lang="en-US" altLang="zh-CN" sz="2000" b="1" dirty="0"/>
              <a:t>) </a:t>
            </a:r>
            <a:r>
              <a:rPr lang="zh-CN" altLang="en-US" sz="2000" b="1" dirty="0"/>
              <a:t>时的状态。实际要素在最大实体状态下的</a:t>
            </a:r>
            <a:r>
              <a:rPr lang="zh-CN" altLang="en-US" sz="2000" b="1" dirty="0" smtClean="0"/>
              <a:t>极限尺寸</a:t>
            </a:r>
            <a:r>
              <a:rPr lang="zh-CN" altLang="en-US" sz="2000" b="1" dirty="0"/>
              <a:t>称为最大实体尺寸</a:t>
            </a:r>
            <a:r>
              <a:rPr lang="en-US" altLang="zh-CN" sz="2000" b="1" dirty="0"/>
              <a:t>(MMS)</a:t>
            </a:r>
            <a:r>
              <a:rPr lang="zh-CN" altLang="en-US" sz="2000" b="1" dirty="0"/>
              <a:t>。内、外表面的最大实体尺寸分别用符号</a:t>
            </a:r>
            <a:r>
              <a:rPr lang="en-US" altLang="zh-CN" sz="2000" b="1" i="1" dirty="0"/>
              <a:t>D</a:t>
            </a:r>
            <a:r>
              <a:rPr lang="en-US" altLang="zh-CN" sz="2000" b="1" baseline="-25000" dirty="0"/>
              <a:t>M</a:t>
            </a:r>
            <a:r>
              <a:rPr lang="zh-CN" altLang="en-US" sz="2000" b="1" dirty="0"/>
              <a:t>、</a:t>
            </a:r>
            <a:r>
              <a:rPr lang="en-US" altLang="zh-CN" sz="2000" b="1" i="1" dirty="0" err="1"/>
              <a:t>d</a:t>
            </a:r>
            <a:r>
              <a:rPr lang="en-US" altLang="zh-CN" sz="2000" b="1" baseline="-25000" dirty="0" err="1"/>
              <a:t>M</a:t>
            </a:r>
            <a:r>
              <a:rPr lang="en-US" altLang="zh-CN" sz="2000" b="1" dirty="0"/>
              <a:t> </a:t>
            </a:r>
            <a:r>
              <a:rPr lang="zh-CN" altLang="en-US" sz="2000" b="1" dirty="0"/>
              <a:t>表示</a:t>
            </a:r>
            <a:r>
              <a:rPr lang="zh-CN" altLang="en-US" sz="2000" b="1" dirty="0" smtClean="0"/>
              <a:t>。</a:t>
            </a:r>
            <a:endParaRPr lang="zh-CN" altLang="en-US" sz="2000" b="1" dirty="0"/>
          </a:p>
        </p:txBody>
      </p:sp>
      <p:sp>
        <p:nvSpPr>
          <p:cNvPr id="3" name="矩形 2"/>
          <p:cNvSpPr/>
          <p:nvPr/>
        </p:nvSpPr>
        <p:spPr>
          <a:xfrm>
            <a:off x="1117600" y="312635"/>
            <a:ext cx="6443133" cy="400110"/>
          </a:xfrm>
          <a:prstGeom prst="rect">
            <a:avLst/>
          </a:prstGeom>
        </p:spPr>
        <p:txBody>
          <a:bodyPr wrap="square">
            <a:spAutoFit/>
          </a:bodyPr>
          <a:lstStyle/>
          <a:p>
            <a:r>
              <a:rPr lang="en-US" altLang="zh-CN" sz="2000" b="1" dirty="0"/>
              <a:t>3. </a:t>
            </a:r>
            <a:r>
              <a:rPr lang="zh-CN" altLang="en-US" sz="2000" b="1" dirty="0"/>
              <a:t>最大实体状态</a:t>
            </a:r>
            <a:r>
              <a:rPr lang="en-US" altLang="zh-CN" sz="2000" b="1" dirty="0"/>
              <a:t>(MMC) </a:t>
            </a:r>
            <a:r>
              <a:rPr lang="zh-CN" altLang="en-US" sz="2000" b="1" dirty="0"/>
              <a:t>和最大实体尺寸</a:t>
            </a:r>
            <a:r>
              <a:rPr lang="en-US" altLang="zh-CN" sz="2000" b="1" dirty="0"/>
              <a:t>(MMS)</a:t>
            </a:r>
          </a:p>
        </p:txBody>
      </p:sp>
      <p:sp>
        <p:nvSpPr>
          <p:cNvPr id="4" name="矩形 3"/>
          <p:cNvSpPr/>
          <p:nvPr/>
        </p:nvSpPr>
        <p:spPr>
          <a:xfrm>
            <a:off x="1092218" y="2013445"/>
            <a:ext cx="7780866" cy="400110"/>
          </a:xfrm>
          <a:prstGeom prst="rect">
            <a:avLst/>
          </a:prstGeom>
        </p:spPr>
        <p:txBody>
          <a:bodyPr wrap="square">
            <a:spAutoFit/>
          </a:bodyPr>
          <a:lstStyle/>
          <a:p>
            <a:r>
              <a:rPr lang="zh-CN" altLang="en-US" sz="2000" b="1" dirty="0" smtClean="0"/>
              <a:t>内</a:t>
            </a:r>
            <a:r>
              <a:rPr lang="zh-CN" altLang="en-US" sz="2000" b="1" dirty="0"/>
              <a:t>、外表面的最大实体尺寸</a:t>
            </a:r>
            <a:r>
              <a:rPr lang="en-US" altLang="zh-CN" sz="2000" b="1" dirty="0"/>
              <a:t>(</a:t>
            </a:r>
            <a:r>
              <a:rPr lang="zh-CN" altLang="en-US" sz="2000" b="1" dirty="0"/>
              <a:t>圆孔最小直径、轴最大直径</a:t>
            </a:r>
            <a:r>
              <a:rPr lang="en-US" altLang="zh-CN" sz="2000" b="1" dirty="0"/>
              <a:t>) </a:t>
            </a:r>
            <a:r>
              <a:rPr lang="zh-CN" altLang="en-US" sz="2000" b="1" dirty="0"/>
              <a:t>分别为</a:t>
            </a:r>
            <a:endParaRPr lang="zh-CN" altLang="en-US" sz="2000" dirty="0"/>
          </a:p>
        </p:txBody>
      </p:sp>
      <p:sp>
        <p:nvSpPr>
          <p:cNvPr id="5" name="矩形 4"/>
          <p:cNvSpPr/>
          <p:nvPr/>
        </p:nvSpPr>
        <p:spPr>
          <a:xfrm>
            <a:off x="1121857" y="4539780"/>
            <a:ext cx="8195733" cy="400110"/>
          </a:xfrm>
          <a:prstGeom prst="rect">
            <a:avLst/>
          </a:prstGeom>
        </p:spPr>
        <p:txBody>
          <a:bodyPr wrap="square">
            <a:spAutoFit/>
          </a:bodyPr>
          <a:lstStyle/>
          <a:p>
            <a:r>
              <a:rPr lang="zh-CN" altLang="en-US" sz="2000" b="1" dirty="0" smtClean="0"/>
              <a:t>内</a:t>
            </a:r>
            <a:r>
              <a:rPr lang="zh-CN" altLang="en-US" sz="2000" b="1" dirty="0"/>
              <a:t>、外表面的最小实体尺寸</a:t>
            </a:r>
            <a:r>
              <a:rPr lang="en-US" altLang="zh-CN" sz="2000" b="1" dirty="0"/>
              <a:t>(</a:t>
            </a:r>
            <a:r>
              <a:rPr lang="zh-CN" altLang="en-US" sz="2000" b="1" dirty="0"/>
              <a:t>圆孔最大直径、轴最小直径</a:t>
            </a:r>
            <a:r>
              <a:rPr lang="en-US" altLang="zh-CN" sz="2000" b="1" dirty="0"/>
              <a:t>) </a:t>
            </a:r>
            <a:r>
              <a:rPr lang="zh-CN" altLang="en-US" sz="2000" b="1" dirty="0"/>
              <a:t>分别为</a:t>
            </a:r>
          </a:p>
        </p:txBody>
      </p:sp>
      <p:sp>
        <p:nvSpPr>
          <p:cNvPr id="6" name="矩形 5"/>
          <p:cNvSpPr/>
          <p:nvPr/>
        </p:nvSpPr>
        <p:spPr>
          <a:xfrm>
            <a:off x="1117594" y="2864249"/>
            <a:ext cx="6206067" cy="400110"/>
          </a:xfrm>
          <a:prstGeom prst="rect">
            <a:avLst/>
          </a:prstGeom>
        </p:spPr>
        <p:txBody>
          <a:bodyPr wrap="square">
            <a:spAutoFit/>
          </a:bodyPr>
          <a:lstStyle/>
          <a:p>
            <a:r>
              <a:rPr lang="en-US" altLang="zh-CN" sz="2000" b="1" dirty="0"/>
              <a:t>4. </a:t>
            </a:r>
            <a:r>
              <a:rPr lang="zh-CN" altLang="en-US" sz="2000" b="1" dirty="0"/>
              <a:t>最小实体状态</a:t>
            </a:r>
            <a:r>
              <a:rPr lang="en-US" altLang="zh-CN" sz="2000" b="1" dirty="0"/>
              <a:t>(LMC) </a:t>
            </a:r>
            <a:r>
              <a:rPr lang="zh-CN" altLang="en-US" sz="2000" b="1" dirty="0"/>
              <a:t>和最小实体尺寸</a:t>
            </a:r>
            <a:r>
              <a:rPr lang="en-US" altLang="zh-CN" sz="2000" b="1" dirty="0"/>
              <a:t>(LMS)</a:t>
            </a:r>
          </a:p>
        </p:txBody>
      </p:sp>
      <p:sp>
        <p:nvSpPr>
          <p:cNvPr id="7" name="矩形 6"/>
          <p:cNvSpPr/>
          <p:nvPr/>
        </p:nvSpPr>
        <p:spPr>
          <a:xfrm>
            <a:off x="524905" y="3231123"/>
            <a:ext cx="7874028" cy="1323439"/>
          </a:xfrm>
          <a:prstGeom prst="rect">
            <a:avLst/>
          </a:prstGeom>
        </p:spPr>
        <p:txBody>
          <a:bodyPr wrap="square">
            <a:spAutoFit/>
          </a:bodyPr>
          <a:lstStyle/>
          <a:p>
            <a:r>
              <a:rPr lang="zh-CN" altLang="en-US" sz="2000" b="1" dirty="0" smtClean="0"/>
              <a:t>         最小实体状态</a:t>
            </a:r>
            <a:r>
              <a:rPr lang="en-US" altLang="zh-CN" sz="2000" b="1" dirty="0"/>
              <a:t>(LMC) </a:t>
            </a:r>
            <a:r>
              <a:rPr lang="zh-CN" altLang="en-US" sz="2000" b="1" dirty="0"/>
              <a:t>是指提取组成要素在给定长度上局部尺寸处处位于极限尺寸且使其具有材料最少</a:t>
            </a:r>
            <a:r>
              <a:rPr lang="en-US" altLang="zh-CN" sz="2000" b="1" dirty="0"/>
              <a:t>(</a:t>
            </a:r>
            <a:r>
              <a:rPr lang="zh-CN" altLang="en-US" sz="2000" b="1" dirty="0"/>
              <a:t>实体最小</a:t>
            </a:r>
            <a:r>
              <a:rPr lang="en-US" altLang="zh-CN" sz="2000" b="1" dirty="0"/>
              <a:t>) </a:t>
            </a:r>
            <a:r>
              <a:rPr lang="zh-CN" altLang="en-US" sz="2000" b="1" dirty="0"/>
              <a:t>时的状态。实际要素在最小实体状态下的极限尺寸称为最小实体尺寸</a:t>
            </a:r>
            <a:r>
              <a:rPr lang="en-US" altLang="zh-CN" sz="2000" b="1" dirty="0"/>
              <a:t>(LMS)</a:t>
            </a:r>
            <a:r>
              <a:rPr lang="zh-CN" altLang="en-US" sz="2000" b="1" dirty="0"/>
              <a:t>。内、外表面的最小实体尺寸分别用符号</a:t>
            </a:r>
            <a:r>
              <a:rPr lang="en-US" altLang="zh-CN" sz="2000" b="1" i="1" dirty="0"/>
              <a:t>D</a:t>
            </a:r>
            <a:r>
              <a:rPr lang="en-US" altLang="zh-CN" sz="2000" b="1" baseline="-25000" dirty="0"/>
              <a:t>L</a:t>
            </a:r>
            <a:r>
              <a:rPr lang="zh-CN" altLang="en-US" sz="2000" b="1" dirty="0"/>
              <a:t>、</a:t>
            </a:r>
            <a:r>
              <a:rPr lang="en-US" altLang="zh-CN" sz="2000" b="1" i="1" dirty="0" err="1"/>
              <a:t>d</a:t>
            </a:r>
            <a:r>
              <a:rPr lang="en-US" altLang="zh-CN" sz="2000" b="1" baseline="-25000" dirty="0" err="1"/>
              <a:t>L</a:t>
            </a:r>
            <a:r>
              <a:rPr lang="en-US" altLang="zh-CN" sz="2000" b="1" dirty="0"/>
              <a:t> </a:t>
            </a:r>
            <a:r>
              <a:rPr lang="zh-CN" altLang="en-US" sz="2000" b="1" dirty="0"/>
              <a:t>表示。</a:t>
            </a:r>
          </a:p>
        </p:txBody>
      </p:sp>
      <p:pic>
        <p:nvPicPr>
          <p:cNvPr id="593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3227" y="2421493"/>
            <a:ext cx="3571875" cy="238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3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3227" y="2737777"/>
            <a:ext cx="3514725"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3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17725" y="5181072"/>
            <a:ext cx="3638550" cy="238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39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17725" y="5857875"/>
            <a:ext cx="3590925" cy="17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452932F2-E5A5-4EC3-A533-68A33AECCEA4}" type="slidenum">
              <a:rPr kumimoji="0" lang="zh-CN" altLang="en-US" sz="2000" smtClean="0">
                <a:solidFill>
                  <a:srgbClr val="0000FF"/>
                </a:solidFill>
              </a:rPr>
              <a:pPr eaLnBrk="1" hangingPunct="1"/>
              <a:t>7</a:t>
            </a:fld>
            <a:endParaRPr kumimoji="0" lang="en-US" altLang="zh-CN" sz="2000" dirty="0" smtClean="0">
              <a:solidFill>
                <a:srgbClr val="0000FF"/>
              </a:solidFill>
            </a:endParaRPr>
          </a:p>
        </p:txBody>
      </p:sp>
      <p:pic>
        <p:nvPicPr>
          <p:cNvPr id="8464" name="Picture 27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0091" y="2446874"/>
            <a:ext cx="6436425" cy="527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465" name="Picture 27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21147" y="2934768"/>
            <a:ext cx="6349278"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416178" y="638189"/>
            <a:ext cx="7735887" cy="1323439"/>
          </a:xfrm>
          <a:prstGeom prst="rect">
            <a:avLst/>
          </a:prstGeom>
        </p:spPr>
        <p:txBody>
          <a:bodyPr wrap="square">
            <a:spAutoFit/>
          </a:bodyPr>
          <a:lstStyle/>
          <a:p>
            <a:r>
              <a:rPr lang="zh-CN" altLang="en-US" sz="2000" b="1" dirty="0" smtClean="0"/>
              <a:t>          最大</a:t>
            </a:r>
            <a:r>
              <a:rPr lang="zh-CN" altLang="en-US" sz="2000" b="1" dirty="0"/>
              <a:t>实体实效尺寸</a:t>
            </a:r>
            <a:r>
              <a:rPr lang="en-US" altLang="zh-CN" sz="2000" b="1" dirty="0"/>
              <a:t>(MMVS) </a:t>
            </a:r>
            <a:r>
              <a:rPr lang="zh-CN" altLang="en-US" sz="2000" b="1" dirty="0"/>
              <a:t>是指尺寸要素的最大实体尺寸</a:t>
            </a:r>
            <a:r>
              <a:rPr lang="en-US" altLang="zh-CN" sz="2000" b="1" dirty="0"/>
              <a:t>(MMS) </a:t>
            </a:r>
            <a:r>
              <a:rPr lang="zh-CN" altLang="en-US" sz="2000" b="1" dirty="0"/>
              <a:t>和其导出</a:t>
            </a:r>
            <a:r>
              <a:rPr lang="zh-CN" altLang="en-US" sz="2000" b="1" dirty="0" smtClean="0"/>
              <a:t>要素</a:t>
            </a:r>
            <a:r>
              <a:rPr lang="en-US" altLang="zh-CN" sz="2000" b="1" dirty="0" smtClean="0"/>
              <a:t>(</a:t>
            </a:r>
            <a:r>
              <a:rPr lang="zh-CN" altLang="en-US" sz="2000" b="1" dirty="0"/>
              <a:t>中心线或中心平面</a:t>
            </a:r>
            <a:r>
              <a:rPr lang="en-US" altLang="zh-CN" sz="2000" b="1" dirty="0"/>
              <a:t>) </a:t>
            </a:r>
            <a:r>
              <a:rPr lang="zh-CN" altLang="en-US" sz="2000" b="1" dirty="0"/>
              <a:t>的几何公差</a:t>
            </a:r>
            <a:r>
              <a:rPr lang="en-US" altLang="zh-CN" sz="2000" b="1" dirty="0"/>
              <a:t>(</a:t>
            </a:r>
            <a:r>
              <a:rPr lang="zh-CN" altLang="en-US" sz="2000" b="1" dirty="0"/>
              <a:t>形状、方向或位置</a:t>
            </a:r>
            <a:r>
              <a:rPr lang="en-US" altLang="zh-CN" sz="2000" b="1" dirty="0"/>
              <a:t>) </a:t>
            </a:r>
            <a:r>
              <a:rPr lang="zh-CN" altLang="en-US" sz="2000" b="1" dirty="0"/>
              <a:t>共同作用产生的尺寸。内、</a:t>
            </a:r>
            <a:r>
              <a:rPr lang="zh-CN" altLang="en-US" sz="2000" b="1" dirty="0" smtClean="0"/>
              <a:t>外表面</a:t>
            </a:r>
            <a:r>
              <a:rPr lang="en-US" altLang="zh-CN" sz="2000" b="1" dirty="0" smtClean="0"/>
              <a:t>(</a:t>
            </a:r>
            <a:r>
              <a:rPr lang="zh-CN" altLang="en-US" sz="2000" b="1" dirty="0"/>
              <a:t>孔、轴</a:t>
            </a:r>
            <a:r>
              <a:rPr lang="en-US" altLang="zh-CN" sz="2000" b="1" dirty="0"/>
              <a:t>) </a:t>
            </a:r>
            <a:r>
              <a:rPr lang="zh-CN" altLang="en-US" sz="2000" b="1" dirty="0"/>
              <a:t>的最大实体实效尺寸分别用符号</a:t>
            </a:r>
            <a:r>
              <a:rPr lang="en-US" altLang="zh-CN" sz="2000" b="1" i="1" dirty="0"/>
              <a:t>D</a:t>
            </a:r>
            <a:r>
              <a:rPr lang="en-US" altLang="zh-CN" sz="2000" b="1" baseline="-25000" dirty="0"/>
              <a:t>MV</a:t>
            </a:r>
            <a:r>
              <a:rPr lang="zh-CN" altLang="en-US" sz="2000" b="1" dirty="0"/>
              <a:t>、</a:t>
            </a:r>
            <a:r>
              <a:rPr lang="en-US" altLang="zh-CN" sz="2000" b="1" i="1" dirty="0" err="1"/>
              <a:t>d</a:t>
            </a:r>
            <a:r>
              <a:rPr lang="en-US" altLang="zh-CN" sz="2000" b="1" baseline="-25000" dirty="0" err="1"/>
              <a:t>MV</a:t>
            </a:r>
            <a:r>
              <a:rPr lang="en-US" altLang="zh-CN" sz="2000" b="1" dirty="0"/>
              <a:t> </a:t>
            </a:r>
            <a:r>
              <a:rPr lang="zh-CN" altLang="en-US" sz="2000" b="1" dirty="0"/>
              <a:t>表示</a:t>
            </a:r>
            <a:r>
              <a:rPr lang="zh-CN" altLang="en-US" sz="2000" b="1" dirty="0" smtClean="0"/>
              <a:t>。</a:t>
            </a:r>
            <a:endParaRPr lang="zh-CN" altLang="en-US" sz="2000" b="1" dirty="0"/>
          </a:p>
        </p:txBody>
      </p:sp>
      <p:sp>
        <p:nvSpPr>
          <p:cNvPr id="3" name="矩形 2"/>
          <p:cNvSpPr/>
          <p:nvPr/>
        </p:nvSpPr>
        <p:spPr>
          <a:xfrm>
            <a:off x="1007520" y="211035"/>
            <a:ext cx="6976533" cy="400110"/>
          </a:xfrm>
          <a:prstGeom prst="rect">
            <a:avLst/>
          </a:prstGeom>
        </p:spPr>
        <p:txBody>
          <a:bodyPr wrap="square">
            <a:spAutoFit/>
          </a:bodyPr>
          <a:lstStyle/>
          <a:p>
            <a:r>
              <a:rPr lang="en-US" altLang="zh-CN" sz="2000" b="1" dirty="0"/>
              <a:t>5</a:t>
            </a:r>
            <a:r>
              <a:rPr lang="en-US" altLang="zh-CN" sz="2000" b="1" dirty="0" smtClean="0"/>
              <a:t>.</a:t>
            </a:r>
            <a:r>
              <a:rPr lang="zh-CN" altLang="en-US" sz="2000" b="1" dirty="0" smtClean="0"/>
              <a:t> 最大</a:t>
            </a:r>
            <a:r>
              <a:rPr lang="zh-CN" altLang="en-US" sz="2000" b="1" dirty="0"/>
              <a:t>实体实效尺寸</a:t>
            </a:r>
            <a:r>
              <a:rPr lang="en-US" altLang="zh-CN" sz="2000" b="1" dirty="0"/>
              <a:t>(MMVS</a:t>
            </a:r>
            <a:r>
              <a:rPr lang="en-US" altLang="zh-CN" sz="2000" b="1" dirty="0" smtClean="0"/>
              <a:t>)</a:t>
            </a:r>
            <a:r>
              <a:rPr lang="zh-CN" altLang="en-US" sz="2000" b="1" dirty="0"/>
              <a:t>和</a:t>
            </a:r>
            <a:r>
              <a:rPr lang="zh-CN" altLang="en-US" sz="2000" b="1" dirty="0" smtClean="0"/>
              <a:t>最大</a:t>
            </a:r>
            <a:r>
              <a:rPr lang="zh-CN" altLang="en-US" sz="2000" b="1" dirty="0"/>
              <a:t>实体实效状态</a:t>
            </a:r>
            <a:r>
              <a:rPr lang="en-US" altLang="zh-CN" sz="2000" b="1" dirty="0"/>
              <a:t>(</a:t>
            </a:r>
            <a:r>
              <a:rPr lang="en-US" altLang="zh-CN" sz="2000" b="1" dirty="0" smtClean="0"/>
              <a:t>MMVC</a:t>
            </a:r>
            <a:r>
              <a:rPr lang="en-US" altLang="zh-CN" sz="2000" b="1" dirty="0"/>
              <a:t>)</a:t>
            </a:r>
          </a:p>
        </p:txBody>
      </p:sp>
      <p:sp>
        <p:nvSpPr>
          <p:cNvPr id="6" name="矩形 5"/>
          <p:cNvSpPr/>
          <p:nvPr/>
        </p:nvSpPr>
        <p:spPr>
          <a:xfrm>
            <a:off x="1021802" y="1989033"/>
            <a:ext cx="6818312" cy="400110"/>
          </a:xfrm>
          <a:prstGeom prst="rect">
            <a:avLst/>
          </a:prstGeom>
        </p:spPr>
        <p:txBody>
          <a:bodyPr wrap="square">
            <a:spAutoFit/>
          </a:bodyPr>
          <a:lstStyle/>
          <a:p>
            <a:r>
              <a:rPr lang="zh-CN" altLang="en-US" sz="2000" b="1" dirty="0"/>
              <a:t>内、外表面</a:t>
            </a:r>
            <a:r>
              <a:rPr lang="en-US" altLang="zh-CN" sz="2000" b="1" dirty="0"/>
              <a:t>(</a:t>
            </a:r>
            <a:r>
              <a:rPr lang="zh-CN" altLang="en-US" sz="2000" b="1" dirty="0"/>
              <a:t>孔、轴</a:t>
            </a:r>
            <a:r>
              <a:rPr lang="en-US" altLang="zh-CN" sz="2000" b="1" dirty="0"/>
              <a:t>) </a:t>
            </a:r>
            <a:r>
              <a:rPr lang="zh-CN" altLang="en-US" sz="2000" b="1" dirty="0"/>
              <a:t>的最大实体实效尺寸分别为</a:t>
            </a:r>
          </a:p>
        </p:txBody>
      </p:sp>
      <p:sp>
        <p:nvSpPr>
          <p:cNvPr id="7" name="矩形 6"/>
          <p:cNvSpPr/>
          <p:nvPr/>
        </p:nvSpPr>
        <p:spPr>
          <a:xfrm>
            <a:off x="481345" y="3298808"/>
            <a:ext cx="8290122" cy="1015663"/>
          </a:xfrm>
          <a:prstGeom prst="rect">
            <a:avLst/>
          </a:prstGeom>
        </p:spPr>
        <p:txBody>
          <a:bodyPr wrap="square">
            <a:spAutoFit/>
          </a:bodyPr>
          <a:lstStyle/>
          <a:p>
            <a:r>
              <a:rPr lang="zh-CN" altLang="en-US" sz="2000" b="1" dirty="0" smtClean="0"/>
              <a:t>        最大</a:t>
            </a:r>
            <a:r>
              <a:rPr lang="zh-CN" altLang="en-US" sz="2000" b="1" dirty="0"/>
              <a:t>实体实效状态</a:t>
            </a:r>
            <a:r>
              <a:rPr lang="en-US" altLang="zh-CN" sz="2000" b="1" dirty="0"/>
              <a:t>(MMVC) </a:t>
            </a:r>
            <a:r>
              <a:rPr lang="zh-CN" altLang="en-US" sz="2000" b="1" dirty="0"/>
              <a:t>是指拟合要素的尺寸为其最大实体实效尺寸</a:t>
            </a:r>
            <a:r>
              <a:rPr lang="en-US" altLang="zh-CN" sz="2000" b="1" dirty="0"/>
              <a:t>(MMVS</a:t>
            </a:r>
            <a:r>
              <a:rPr lang="en-US" altLang="zh-CN" sz="2000" b="1" dirty="0" smtClean="0"/>
              <a:t>)</a:t>
            </a:r>
            <a:r>
              <a:rPr lang="zh-CN" altLang="en-US" sz="2000" b="1" dirty="0" smtClean="0"/>
              <a:t>时</a:t>
            </a:r>
            <a:r>
              <a:rPr lang="zh-CN" altLang="en-US" sz="2000" b="1" dirty="0"/>
              <a:t>的状态</a:t>
            </a:r>
            <a:r>
              <a:rPr lang="en-US" altLang="zh-CN" sz="2000" b="1" dirty="0"/>
              <a:t>,</a:t>
            </a:r>
            <a:r>
              <a:rPr lang="zh-CN" altLang="en-US" sz="2000" b="1" dirty="0"/>
              <a:t>它是要素的理想状态。当几何公差是方向</a:t>
            </a:r>
            <a:r>
              <a:rPr lang="en-US" altLang="zh-CN" sz="2000" b="1" dirty="0"/>
              <a:t>(</a:t>
            </a:r>
            <a:r>
              <a:rPr lang="zh-CN" altLang="en-US" sz="2000" b="1" dirty="0"/>
              <a:t>或位置</a:t>
            </a:r>
            <a:r>
              <a:rPr lang="en-US" altLang="zh-CN" sz="2000" b="1" dirty="0"/>
              <a:t>) </a:t>
            </a:r>
            <a:r>
              <a:rPr lang="zh-CN" altLang="en-US" sz="2000" b="1" dirty="0"/>
              <a:t>公差时</a:t>
            </a:r>
            <a:r>
              <a:rPr lang="en-US" altLang="zh-CN" sz="2000" b="1" dirty="0"/>
              <a:t>,MMVC </a:t>
            </a:r>
            <a:r>
              <a:rPr lang="zh-CN" altLang="en-US" sz="2000" b="1" dirty="0"/>
              <a:t>受拟合</a:t>
            </a:r>
            <a:r>
              <a:rPr lang="zh-CN" altLang="en-US" sz="2000" b="1" dirty="0" smtClean="0"/>
              <a:t>要素</a:t>
            </a:r>
            <a:r>
              <a:rPr lang="zh-CN" altLang="en-US" sz="2000" b="1" dirty="0"/>
              <a:t>的方向</a:t>
            </a:r>
            <a:r>
              <a:rPr lang="en-US" altLang="zh-CN" sz="2000" b="1" dirty="0"/>
              <a:t>(</a:t>
            </a:r>
            <a:r>
              <a:rPr lang="zh-CN" altLang="en-US" sz="2000" b="1" dirty="0"/>
              <a:t>或位置</a:t>
            </a:r>
            <a:r>
              <a:rPr lang="en-US" altLang="zh-CN" sz="2000" b="1" dirty="0"/>
              <a:t>) </a:t>
            </a:r>
            <a:r>
              <a:rPr lang="zh-CN" altLang="en-US" sz="2000" b="1" dirty="0"/>
              <a:t>所约束</a:t>
            </a:r>
            <a:r>
              <a:rPr lang="en-US" altLang="zh-CN" sz="2000" b="1" dirty="0"/>
              <a:t>,</a:t>
            </a:r>
            <a:r>
              <a:rPr lang="zh-CN" altLang="en-US" sz="2000" b="1" dirty="0"/>
              <a:t>见图</a:t>
            </a:r>
            <a:r>
              <a:rPr lang="en-US" altLang="zh-CN" sz="2000" b="1" dirty="0"/>
              <a:t>4. 32(b)</a:t>
            </a:r>
            <a:r>
              <a:rPr lang="zh-CN" altLang="en-US" sz="2000" b="1" dirty="0"/>
              <a:t>。</a:t>
            </a:r>
          </a:p>
        </p:txBody>
      </p:sp>
      <p:pic>
        <p:nvPicPr>
          <p:cNvPr id="3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57342" y="4333358"/>
            <a:ext cx="4926078" cy="2337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3C0EFA1D-A77B-4B02-B286-3DD5602F26E9}" type="slidenum">
              <a:rPr kumimoji="0" lang="zh-CN" altLang="en-US" sz="2000" smtClean="0">
                <a:solidFill>
                  <a:srgbClr val="0000FF"/>
                </a:solidFill>
              </a:rPr>
              <a:pPr eaLnBrk="1" hangingPunct="1"/>
              <a:t>8</a:t>
            </a:fld>
            <a:endParaRPr kumimoji="0" lang="en-US" altLang="zh-CN" sz="2000" smtClean="0">
              <a:solidFill>
                <a:srgbClr val="0000FF"/>
              </a:solidFill>
            </a:endParaRPr>
          </a:p>
        </p:txBody>
      </p:sp>
      <p:sp>
        <p:nvSpPr>
          <p:cNvPr id="2" name="矩形 1"/>
          <p:cNvSpPr/>
          <p:nvPr/>
        </p:nvSpPr>
        <p:spPr>
          <a:xfrm>
            <a:off x="321723" y="645014"/>
            <a:ext cx="7874009" cy="1323439"/>
          </a:xfrm>
          <a:prstGeom prst="rect">
            <a:avLst/>
          </a:prstGeom>
        </p:spPr>
        <p:txBody>
          <a:bodyPr wrap="square">
            <a:spAutoFit/>
          </a:bodyPr>
          <a:lstStyle/>
          <a:p>
            <a:r>
              <a:rPr lang="zh-CN" altLang="en-US" sz="2000" b="1" dirty="0" smtClean="0"/>
              <a:t>           最小</a:t>
            </a:r>
            <a:r>
              <a:rPr lang="zh-CN" altLang="en-US" sz="2000" b="1" dirty="0"/>
              <a:t>实体实效尺寸</a:t>
            </a:r>
            <a:r>
              <a:rPr lang="en-US" altLang="zh-CN" sz="2000" b="1" dirty="0"/>
              <a:t>(LMVS) </a:t>
            </a:r>
            <a:r>
              <a:rPr lang="zh-CN" altLang="en-US" sz="2000" b="1" dirty="0"/>
              <a:t>是指尺寸要素的最小实体尺寸</a:t>
            </a:r>
            <a:r>
              <a:rPr lang="en-US" altLang="zh-CN" sz="2000" b="1" dirty="0"/>
              <a:t>(LMS) </a:t>
            </a:r>
            <a:r>
              <a:rPr lang="zh-CN" altLang="en-US" sz="2000" b="1" dirty="0"/>
              <a:t>和其导出要素</a:t>
            </a:r>
            <a:r>
              <a:rPr lang="en-US" altLang="zh-CN" sz="2000" b="1" dirty="0"/>
              <a:t>(</a:t>
            </a:r>
            <a:r>
              <a:rPr lang="zh-CN" altLang="en-US" sz="2000" b="1" dirty="0" smtClean="0"/>
              <a:t>中心线</a:t>
            </a:r>
            <a:r>
              <a:rPr lang="zh-CN" altLang="en-US" sz="2000" b="1" dirty="0"/>
              <a:t>或中心平面</a:t>
            </a:r>
            <a:r>
              <a:rPr lang="en-US" altLang="zh-CN" sz="2000" b="1" dirty="0"/>
              <a:t>) </a:t>
            </a:r>
            <a:r>
              <a:rPr lang="zh-CN" altLang="en-US" sz="2000" b="1" dirty="0"/>
              <a:t>的几何公差</a:t>
            </a:r>
            <a:r>
              <a:rPr lang="en-US" altLang="zh-CN" sz="2000" b="1" dirty="0"/>
              <a:t>(</a:t>
            </a:r>
            <a:r>
              <a:rPr lang="zh-CN" altLang="en-US" sz="2000" b="1" dirty="0"/>
              <a:t>形状、方向或位置</a:t>
            </a:r>
            <a:r>
              <a:rPr lang="en-US" altLang="zh-CN" sz="2000" b="1" dirty="0"/>
              <a:t>) </a:t>
            </a:r>
            <a:r>
              <a:rPr lang="zh-CN" altLang="en-US" sz="2000" b="1" dirty="0"/>
              <a:t>共同作用产生的尺寸。内、</a:t>
            </a:r>
            <a:r>
              <a:rPr lang="zh-CN" altLang="en-US" sz="2000" b="1" dirty="0" smtClean="0"/>
              <a:t>外表面</a:t>
            </a:r>
            <a:r>
              <a:rPr lang="en-US" altLang="zh-CN" sz="2000" b="1" dirty="0" smtClean="0"/>
              <a:t>(</a:t>
            </a:r>
            <a:r>
              <a:rPr lang="zh-CN" altLang="en-US" sz="2000" b="1" dirty="0"/>
              <a:t>孔、轴</a:t>
            </a:r>
            <a:r>
              <a:rPr lang="en-US" altLang="zh-CN" sz="2000" b="1" dirty="0"/>
              <a:t>) </a:t>
            </a:r>
            <a:r>
              <a:rPr lang="zh-CN" altLang="en-US" sz="2000" b="1" dirty="0"/>
              <a:t>的最小实体实效尺寸分别用符号</a:t>
            </a:r>
            <a:r>
              <a:rPr lang="en-US" altLang="zh-CN" sz="2000" b="1" i="1" dirty="0"/>
              <a:t>D</a:t>
            </a:r>
            <a:r>
              <a:rPr lang="en-US" altLang="zh-CN" sz="2000" b="1" baseline="-25000" dirty="0"/>
              <a:t>LV</a:t>
            </a:r>
            <a:r>
              <a:rPr lang="zh-CN" altLang="en-US" sz="2000" b="1" dirty="0"/>
              <a:t>、</a:t>
            </a:r>
            <a:r>
              <a:rPr lang="en-US" altLang="zh-CN" sz="2000" b="1" i="1" dirty="0" err="1"/>
              <a:t>d</a:t>
            </a:r>
            <a:r>
              <a:rPr lang="en-US" altLang="zh-CN" sz="2000" b="1" baseline="-25000" dirty="0" err="1"/>
              <a:t>LV</a:t>
            </a:r>
            <a:r>
              <a:rPr lang="en-US" altLang="zh-CN" sz="2000" b="1" dirty="0"/>
              <a:t> </a:t>
            </a:r>
            <a:r>
              <a:rPr lang="zh-CN" altLang="en-US" sz="2000" b="1" dirty="0"/>
              <a:t>表示</a:t>
            </a:r>
            <a:r>
              <a:rPr lang="zh-CN" altLang="en-US" sz="2000" b="1" dirty="0" smtClean="0"/>
              <a:t>。</a:t>
            </a:r>
            <a:endParaRPr lang="zh-CN" altLang="en-US" sz="2000" b="1" dirty="0"/>
          </a:p>
        </p:txBody>
      </p:sp>
      <p:sp>
        <p:nvSpPr>
          <p:cNvPr id="4" name="矩形 3"/>
          <p:cNvSpPr/>
          <p:nvPr/>
        </p:nvSpPr>
        <p:spPr>
          <a:xfrm>
            <a:off x="664628" y="4132536"/>
            <a:ext cx="7404105" cy="1015663"/>
          </a:xfrm>
          <a:prstGeom prst="rect">
            <a:avLst/>
          </a:prstGeom>
        </p:spPr>
        <p:txBody>
          <a:bodyPr wrap="square">
            <a:spAutoFit/>
          </a:bodyPr>
          <a:lstStyle/>
          <a:p>
            <a:r>
              <a:rPr lang="zh-CN" altLang="en-US" sz="2000" b="1" dirty="0" smtClean="0"/>
              <a:t>         最小</a:t>
            </a:r>
            <a:r>
              <a:rPr lang="zh-CN" altLang="en-US" sz="2000" b="1" dirty="0"/>
              <a:t>实体实效状态</a:t>
            </a:r>
            <a:r>
              <a:rPr lang="en-US" altLang="zh-CN" sz="2000" b="1" dirty="0"/>
              <a:t>(LMVC) </a:t>
            </a:r>
            <a:r>
              <a:rPr lang="zh-CN" altLang="en-US" sz="2000" b="1" dirty="0"/>
              <a:t>是指拟合要素的尺寸为其最小实体实效尺寸</a:t>
            </a:r>
            <a:r>
              <a:rPr lang="en-US" altLang="zh-CN" sz="2000" b="1" dirty="0"/>
              <a:t>(LMVS) </a:t>
            </a:r>
            <a:r>
              <a:rPr lang="zh-CN" altLang="en-US" sz="2000" b="1" dirty="0" smtClean="0"/>
              <a:t>时的</a:t>
            </a:r>
            <a:r>
              <a:rPr lang="zh-CN" altLang="en-US" sz="2000" b="1" dirty="0"/>
              <a:t>状态</a:t>
            </a:r>
            <a:r>
              <a:rPr lang="en-US" altLang="zh-CN" sz="2000" b="1" dirty="0"/>
              <a:t>,</a:t>
            </a:r>
            <a:r>
              <a:rPr lang="zh-CN" altLang="en-US" sz="2000" b="1" dirty="0"/>
              <a:t>它是要素的理想状态。它也受其拟合要素的方向或位置所约束。</a:t>
            </a:r>
          </a:p>
        </p:txBody>
      </p:sp>
      <p:pic>
        <p:nvPicPr>
          <p:cNvPr id="9480" name="Picture 26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7214" y="2618316"/>
            <a:ext cx="5543026" cy="370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481" name="Picture 26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6736" y="3206222"/>
            <a:ext cx="5881785" cy="409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1007527" y="244904"/>
            <a:ext cx="7382938" cy="400110"/>
          </a:xfrm>
          <a:prstGeom prst="rect">
            <a:avLst/>
          </a:prstGeom>
        </p:spPr>
        <p:txBody>
          <a:bodyPr wrap="square">
            <a:spAutoFit/>
          </a:bodyPr>
          <a:lstStyle/>
          <a:p>
            <a:r>
              <a:rPr lang="en-US" altLang="zh-CN" sz="2000" b="1" dirty="0"/>
              <a:t>6. </a:t>
            </a:r>
            <a:r>
              <a:rPr lang="zh-CN" altLang="en-US" sz="2000" b="1" dirty="0"/>
              <a:t>最小实体实效尺寸</a:t>
            </a:r>
            <a:r>
              <a:rPr lang="en-US" altLang="zh-CN" sz="2000" b="1" dirty="0"/>
              <a:t>(LMVS) </a:t>
            </a:r>
            <a:r>
              <a:rPr lang="zh-CN" altLang="en-US" sz="2000" b="1" dirty="0"/>
              <a:t>和最小实体实效</a:t>
            </a:r>
            <a:r>
              <a:rPr lang="zh-CN" altLang="en-US" sz="2000" b="1" dirty="0" smtClean="0"/>
              <a:t>状态</a:t>
            </a:r>
            <a:r>
              <a:rPr lang="en-US" altLang="zh-CN" sz="2000" b="1" dirty="0"/>
              <a:t>(LMVC)</a:t>
            </a:r>
            <a:endParaRPr lang="zh-CN" altLang="en-US" sz="2000" dirty="0"/>
          </a:p>
        </p:txBody>
      </p:sp>
      <p:sp>
        <p:nvSpPr>
          <p:cNvPr id="5" name="矩形 4"/>
          <p:cNvSpPr/>
          <p:nvPr/>
        </p:nvSpPr>
        <p:spPr>
          <a:xfrm>
            <a:off x="1007526" y="1976288"/>
            <a:ext cx="7298273" cy="400110"/>
          </a:xfrm>
          <a:prstGeom prst="rect">
            <a:avLst/>
          </a:prstGeom>
        </p:spPr>
        <p:txBody>
          <a:bodyPr wrap="square">
            <a:spAutoFit/>
          </a:bodyPr>
          <a:lstStyle/>
          <a:p>
            <a:r>
              <a:rPr lang="zh-CN" altLang="en-US" sz="2000" b="1" dirty="0"/>
              <a:t>内、外表面</a:t>
            </a:r>
            <a:r>
              <a:rPr lang="en-US" altLang="zh-CN" sz="2000" b="1" dirty="0"/>
              <a:t>(</a:t>
            </a:r>
            <a:r>
              <a:rPr lang="zh-CN" altLang="en-US" sz="2000" b="1" dirty="0"/>
              <a:t>孔、轴</a:t>
            </a:r>
            <a:r>
              <a:rPr lang="en-US" altLang="zh-CN" sz="2000" b="1" dirty="0"/>
              <a:t>) </a:t>
            </a:r>
            <a:r>
              <a:rPr lang="zh-CN" altLang="en-US" sz="2000" b="1" dirty="0"/>
              <a:t>的最小实体实效尺寸分别为</a:t>
            </a:r>
            <a:endParaRPr lang="zh-CN" altLang="en-US" sz="2000" dirty="0"/>
          </a:p>
        </p:txBody>
      </p:sp>
    </p:spTree>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灯片编号占位符 4"/>
          <p:cNvSpPr>
            <a:spLocks noGrp="1"/>
          </p:cNvSpPr>
          <p:nvPr>
            <p:ph type="sldNum" sz="quarter" idx="12"/>
          </p:nvPr>
        </p:nvSpPr>
        <p:spPr>
          <a:xfrm>
            <a:off x="7112000" y="135466"/>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D0FBDD7E-2B36-4ACF-ADBF-01EE415691B4}" type="slidenum">
              <a:rPr kumimoji="0" lang="zh-CN" altLang="en-US" sz="2000" smtClean="0">
                <a:solidFill>
                  <a:srgbClr val="0000FF"/>
                </a:solidFill>
              </a:rPr>
              <a:pPr eaLnBrk="1" hangingPunct="1"/>
              <a:t>9</a:t>
            </a:fld>
            <a:endParaRPr kumimoji="0" lang="en-US" altLang="zh-CN" sz="2000" smtClean="0">
              <a:solidFill>
                <a:srgbClr val="0000FF"/>
              </a:solidFill>
            </a:endParaRPr>
          </a:p>
        </p:txBody>
      </p:sp>
      <p:sp>
        <p:nvSpPr>
          <p:cNvPr id="2" name="矩形 1"/>
          <p:cNvSpPr/>
          <p:nvPr/>
        </p:nvSpPr>
        <p:spPr>
          <a:xfrm>
            <a:off x="685801" y="664901"/>
            <a:ext cx="7044267" cy="1323439"/>
          </a:xfrm>
          <a:prstGeom prst="rect">
            <a:avLst/>
          </a:prstGeom>
        </p:spPr>
        <p:txBody>
          <a:bodyPr wrap="square">
            <a:spAutoFit/>
          </a:bodyPr>
          <a:lstStyle/>
          <a:p>
            <a:r>
              <a:rPr lang="zh-CN" altLang="en-US" sz="2000" b="1" dirty="0" smtClean="0"/>
              <a:t>        边界</a:t>
            </a:r>
            <a:r>
              <a:rPr lang="zh-CN" altLang="en-US" sz="2000" b="1" dirty="0"/>
              <a:t>是指由设计给定的具有理想形状的极限包容面</a:t>
            </a:r>
            <a:r>
              <a:rPr lang="en-US" altLang="zh-CN" sz="2000" b="1" dirty="0"/>
              <a:t>(</a:t>
            </a:r>
            <a:r>
              <a:rPr lang="zh-CN" altLang="en-US" sz="2000" b="1" dirty="0"/>
              <a:t>圆柱面或两平行平面</a:t>
            </a:r>
            <a:r>
              <a:rPr lang="en-US" altLang="zh-CN" sz="2000" b="1" dirty="0"/>
              <a:t>)</a:t>
            </a:r>
            <a:r>
              <a:rPr lang="zh-CN" altLang="en-US" sz="2000" b="1" dirty="0"/>
              <a:t>。</a:t>
            </a:r>
            <a:r>
              <a:rPr lang="zh-CN" altLang="en-US" sz="2000" b="1" dirty="0" smtClean="0"/>
              <a:t>单一要素</a:t>
            </a:r>
            <a:r>
              <a:rPr lang="zh-CN" altLang="en-US" sz="2000" b="1" dirty="0"/>
              <a:t>的边界没有方向和位置的约束</a:t>
            </a:r>
            <a:r>
              <a:rPr lang="en-US" altLang="zh-CN" sz="2000" b="1" dirty="0"/>
              <a:t>,</a:t>
            </a:r>
            <a:r>
              <a:rPr lang="zh-CN" altLang="en-US" sz="2000" b="1" dirty="0"/>
              <a:t>关联要素的边界应与基准保持图样上给定的方向</a:t>
            </a:r>
            <a:r>
              <a:rPr lang="zh-CN" altLang="en-US" sz="2000" b="1" dirty="0" smtClean="0"/>
              <a:t>或位置</a:t>
            </a:r>
            <a:r>
              <a:rPr lang="zh-CN" altLang="en-US" sz="2000" b="1" dirty="0"/>
              <a:t>关系。该极限包容面的直径或宽度称为边界尺寸</a:t>
            </a:r>
            <a:r>
              <a:rPr lang="en-US" altLang="zh-CN" sz="2000" b="1" dirty="0"/>
              <a:t>(BS)</a:t>
            </a:r>
            <a:r>
              <a:rPr lang="zh-CN" altLang="en-US" sz="2000" b="1" dirty="0"/>
              <a:t>。</a:t>
            </a:r>
          </a:p>
        </p:txBody>
      </p:sp>
      <p:sp>
        <p:nvSpPr>
          <p:cNvPr id="3" name="矩形 2"/>
          <p:cNvSpPr/>
          <p:nvPr/>
        </p:nvSpPr>
        <p:spPr>
          <a:xfrm>
            <a:off x="1281665" y="302568"/>
            <a:ext cx="1249868" cy="400110"/>
          </a:xfrm>
          <a:prstGeom prst="rect">
            <a:avLst/>
          </a:prstGeom>
        </p:spPr>
        <p:txBody>
          <a:bodyPr wrap="square">
            <a:spAutoFit/>
          </a:bodyPr>
          <a:lstStyle/>
          <a:p>
            <a:r>
              <a:rPr lang="en-US" altLang="zh-CN" sz="2000" b="1" dirty="0" smtClean="0"/>
              <a:t>7. </a:t>
            </a:r>
            <a:r>
              <a:rPr lang="zh-CN" altLang="en-US" sz="2000" b="1" dirty="0" smtClean="0"/>
              <a:t>边界</a:t>
            </a:r>
            <a:endParaRPr lang="zh-CN" altLang="en-US" sz="2000" b="1" dirty="0"/>
          </a:p>
        </p:txBody>
      </p:sp>
      <p:sp>
        <p:nvSpPr>
          <p:cNvPr id="5" name="矩形 4"/>
          <p:cNvSpPr/>
          <p:nvPr/>
        </p:nvSpPr>
        <p:spPr>
          <a:xfrm>
            <a:off x="745064" y="2002704"/>
            <a:ext cx="7433733" cy="1631216"/>
          </a:xfrm>
          <a:prstGeom prst="rect">
            <a:avLst/>
          </a:prstGeom>
        </p:spPr>
        <p:txBody>
          <a:bodyPr wrap="square">
            <a:spAutoFit/>
          </a:bodyPr>
          <a:lstStyle/>
          <a:p>
            <a:r>
              <a:rPr lang="zh-CN" altLang="en-US" sz="2000" b="1" dirty="0" smtClean="0"/>
              <a:t>        根据</a:t>
            </a:r>
            <a:r>
              <a:rPr lang="zh-CN" altLang="en-US" sz="2000" b="1" dirty="0"/>
              <a:t>设计要求</a:t>
            </a:r>
            <a:r>
              <a:rPr lang="en-US" altLang="zh-CN" sz="2000" b="1" dirty="0"/>
              <a:t>,</a:t>
            </a:r>
            <a:r>
              <a:rPr lang="zh-CN" altLang="en-US" sz="2000" b="1" dirty="0"/>
              <a:t>边界尺寸分为</a:t>
            </a:r>
            <a:r>
              <a:rPr lang="en-US" altLang="zh-CN" sz="2000" b="1" dirty="0"/>
              <a:t>:</a:t>
            </a:r>
            <a:r>
              <a:rPr lang="zh-CN" altLang="en-US" sz="2000" b="1" dirty="0"/>
              <a:t>最大实体边界</a:t>
            </a:r>
            <a:r>
              <a:rPr lang="en-US" altLang="zh-CN" sz="2000" b="1" dirty="0"/>
              <a:t>(MMB)</a:t>
            </a:r>
            <a:r>
              <a:rPr lang="zh-CN" altLang="en-US" sz="2000" b="1" dirty="0"/>
              <a:t>、最小实体边界</a:t>
            </a:r>
            <a:r>
              <a:rPr lang="en-US" altLang="zh-CN" sz="2000" b="1" dirty="0"/>
              <a:t>(LMB)</a:t>
            </a:r>
            <a:r>
              <a:rPr lang="zh-CN" altLang="en-US" sz="2000" b="1" dirty="0"/>
              <a:t>、最大实体</a:t>
            </a:r>
            <a:r>
              <a:rPr lang="zh-CN" altLang="en-US" sz="2000" b="1" dirty="0" smtClean="0"/>
              <a:t>实效</a:t>
            </a:r>
            <a:r>
              <a:rPr lang="zh-CN" altLang="en-US" sz="2000" b="1" dirty="0"/>
              <a:t>边界</a:t>
            </a:r>
            <a:r>
              <a:rPr lang="en-US" altLang="zh-CN" sz="2000" b="1" dirty="0"/>
              <a:t>(MMVB) </a:t>
            </a:r>
            <a:r>
              <a:rPr lang="zh-CN" altLang="en-US" sz="2000" b="1" dirty="0"/>
              <a:t>和最小实体实效边界</a:t>
            </a:r>
            <a:r>
              <a:rPr lang="en-US" altLang="zh-CN" sz="2000" b="1" dirty="0"/>
              <a:t>(LMVB) </a:t>
            </a:r>
            <a:r>
              <a:rPr lang="zh-CN" altLang="en-US" sz="2000" b="1" dirty="0"/>
              <a:t>四种。例如</a:t>
            </a:r>
            <a:r>
              <a:rPr lang="en-US" altLang="zh-CN" sz="2000" b="1" dirty="0"/>
              <a:t>,</a:t>
            </a:r>
            <a:r>
              <a:rPr lang="zh-CN" altLang="en-US" sz="2000" b="1" dirty="0"/>
              <a:t>最大实体边界</a:t>
            </a:r>
            <a:r>
              <a:rPr lang="en-US" altLang="zh-CN" sz="2000" b="1" dirty="0"/>
              <a:t>(MMB) </a:t>
            </a:r>
            <a:r>
              <a:rPr lang="zh-CN" altLang="en-US" sz="2000" b="1" dirty="0"/>
              <a:t>是指具有</a:t>
            </a:r>
            <a:r>
              <a:rPr lang="zh-CN" altLang="en-US" sz="2000" b="1" dirty="0" smtClean="0"/>
              <a:t>理想</a:t>
            </a:r>
            <a:r>
              <a:rPr lang="zh-CN" altLang="en-US" sz="2000" b="1" dirty="0"/>
              <a:t>形状且边界尺寸为最大实体尺寸</a:t>
            </a:r>
            <a:r>
              <a:rPr lang="en-US" altLang="zh-CN" sz="2000" b="1" dirty="0"/>
              <a:t>(MMS) </a:t>
            </a:r>
            <a:r>
              <a:rPr lang="zh-CN" altLang="en-US" sz="2000" b="1" dirty="0"/>
              <a:t>的包容面</a:t>
            </a:r>
            <a:r>
              <a:rPr lang="en-US" altLang="zh-CN" sz="2000" b="1" dirty="0"/>
              <a:t>,</a:t>
            </a:r>
            <a:r>
              <a:rPr lang="zh-CN" altLang="en-US" sz="2000" b="1" dirty="0"/>
              <a:t>要素的实际轮廓不得超出</a:t>
            </a:r>
            <a:r>
              <a:rPr lang="en-US" altLang="zh-CN" sz="2000" b="1" dirty="0"/>
              <a:t>MMB</a:t>
            </a:r>
            <a:r>
              <a:rPr lang="zh-CN" altLang="en-US" sz="2000" b="1" dirty="0"/>
              <a:t>。</a:t>
            </a:r>
          </a:p>
        </p:txBody>
      </p:sp>
      <p:sp>
        <p:nvSpPr>
          <p:cNvPr id="6" name="矩形 5"/>
          <p:cNvSpPr/>
          <p:nvPr/>
        </p:nvSpPr>
        <p:spPr>
          <a:xfrm>
            <a:off x="685801" y="3633920"/>
            <a:ext cx="7289800" cy="1938992"/>
          </a:xfrm>
          <a:prstGeom prst="rect">
            <a:avLst/>
          </a:prstGeom>
        </p:spPr>
        <p:txBody>
          <a:bodyPr wrap="square">
            <a:spAutoFit/>
          </a:bodyPr>
          <a:lstStyle/>
          <a:p>
            <a:r>
              <a:rPr lang="zh-CN" altLang="en-US" sz="2000" b="1" dirty="0" smtClean="0"/>
              <a:t>          例</a:t>
            </a:r>
            <a:r>
              <a:rPr lang="en-US" altLang="zh-CN" sz="2000" b="1" dirty="0"/>
              <a:t>4. </a:t>
            </a:r>
            <a:r>
              <a:rPr lang="en-US" altLang="zh-CN" sz="2000" b="1" dirty="0" smtClean="0"/>
              <a:t>1</a:t>
            </a:r>
            <a:r>
              <a:rPr lang="zh-CN" altLang="en-US" sz="2000" b="1" dirty="0"/>
              <a:t> </a:t>
            </a:r>
            <a:r>
              <a:rPr lang="zh-CN" altLang="en-US" sz="2000" b="1" dirty="0" smtClean="0"/>
              <a:t> 按</a:t>
            </a:r>
            <a:r>
              <a:rPr lang="zh-CN" altLang="en-US" sz="2000" b="1" dirty="0"/>
              <a:t>图</a:t>
            </a:r>
            <a:r>
              <a:rPr lang="en-US" altLang="zh-CN" sz="2000" b="1" dirty="0"/>
              <a:t>4. 33(a)</a:t>
            </a:r>
            <a:r>
              <a:rPr lang="zh-CN" altLang="en-US" sz="2000" b="1" dirty="0"/>
              <a:t>、</a:t>
            </a:r>
            <a:r>
              <a:rPr lang="en-US" altLang="zh-CN" sz="2000" b="1" dirty="0"/>
              <a:t>(b) </a:t>
            </a:r>
            <a:r>
              <a:rPr lang="zh-CN" altLang="en-US" sz="2000" b="1" dirty="0"/>
              <a:t>加工轴、孔零件</a:t>
            </a:r>
            <a:r>
              <a:rPr lang="en-US" altLang="zh-CN" sz="2000" b="1" dirty="0"/>
              <a:t>,</a:t>
            </a:r>
            <a:r>
              <a:rPr lang="zh-CN" altLang="en-US" sz="2000" b="1" dirty="0"/>
              <a:t>测得直径尺寸</a:t>
            </a:r>
            <a:r>
              <a:rPr lang="zh-CN" altLang="en-US" sz="2000" b="1" dirty="0" smtClean="0"/>
              <a:t>为</a:t>
            </a:r>
            <a:r>
              <a:rPr lang="el-GR" altLang="zh-CN" sz="2000" b="1" i="1" dirty="0" smtClean="0">
                <a:latin typeface="Times New Roman"/>
                <a:cs typeface="Times New Roman"/>
              </a:rPr>
              <a:t>ϕ</a:t>
            </a:r>
            <a:r>
              <a:rPr lang="en-US" altLang="zh-CN" sz="2000" b="1" dirty="0" smtClean="0"/>
              <a:t>16</a:t>
            </a:r>
            <a:r>
              <a:rPr lang="en-US" altLang="zh-CN" sz="2000" b="1" dirty="0"/>
              <a:t>,</a:t>
            </a:r>
            <a:r>
              <a:rPr lang="zh-CN" altLang="en-US" sz="2000" b="1" dirty="0"/>
              <a:t>其轴线的直线</a:t>
            </a:r>
            <a:r>
              <a:rPr lang="zh-CN" altLang="en-US" sz="2000" b="1" dirty="0" smtClean="0"/>
              <a:t>度误差为</a:t>
            </a:r>
            <a:r>
              <a:rPr lang="el-GR" altLang="zh-CN" sz="2000" b="1" i="1" dirty="0">
                <a:latin typeface="Times New Roman"/>
                <a:cs typeface="Times New Roman"/>
              </a:rPr>
              <a:t>ϕ </a:t>
            </a:r>
            <a:r>
              <a:rPr lang="en-US" altLang="zh-CN" sz="2000" b="1" dirty="0" smtClean="0"/>
              <a:t>0</a:t>
            </a:r>
            <a:r>
              <a:rPr lang="en-US" altLang="zh-CN" sz="2000" b="1" dirty="0"/>
              <a:t>. 02;</a:t>
            </a:r>
            <a:r>
              <a:rPr lang="zh-CN" altLang="en-US" sz="2000" b="1" dirty="0"/>
              <a:t>按图</a:t>
            </a:r>
            <a:r>
              <a:rPr lang="en-US" altLang="zh-CN" sz="2000" b="1" dirty="0"/>
              <a:t>(c)</a:t>
            </a:r>
            <a:r>
              <a:rPr lang="zh-CN" altLang="en-US" sz="2000" b="1" dirty="0"/>
              <a:t>、</a:t>
            </a:r>
            <a:r>
              <a:rPr lang="en-US" altLang="zh-CN" sz="2000" b="1" dirty="0"/>
              <a:t>(d) </a:t>
            </a:r>
            <a:r>
              <a:rPr lang="zh-CN" altLang="en-US" sz="2000" b="1" dirty="0"/>
              <a:t>加工轴、孔零件</a:t>
            </a:r>
            <a:r>
              <a:rPr lang="en-US" altLang="zh-CN" sz="2000" b="1" dirty="0"/>
              <a:t>,</a:t>
            </a:r>
            <a:r>
              <a:rPr lang="zh-CN" altLang="en-US" sz="2000" b="1" dirty="0"/>
              <a:t>测得直径尺寸</a:t>
            </a:r>
            <a:r>
              <a:rPr lang="zh-CN" altLang="en-US" sz="2000" b="1" dirty="0" smtClean="0"/>
              <a:t>为</a:t>
            </a:r>
            <a:r>
              <a:rPr lang="el-GR" altLang="zh-CN" sz="2000" b="1" i="1" dirty="0">
                <a:latin typeface="Times New Roman"/>
                <a:cs typeface="Times New Roman"/>
              </a:rPr>
              <a:t>ϕ </a:t>
            </a:r>
            <a:r>
              <a:rPr lang="en-US" altLang="zh-CN" sz="2000" b="1" dirty="0" smtClean="0"/>
              <a:t>16</a:t>
            </a:r>
            <a:r>
              <a:rPr lang="zh-CN" altLang="en-US" sz="2000" b="1" dirty="0"/>
              <a:t>，</a:t>
            </a:r>
            <a:r>
              <a:rPr lang="el-GR" altLang="zh-CN" sz="2000" b="1" i="1" dirty="0" smtClean="0">
                <a:latin typeface="Times New Roman"/>
                <a:cs typeface="Times New Roman"/>
              </a:rPr>
              <a:t> </a:t>
            </a:r>
            <a:r>
              <a:rPr lang="zh-CN" altLang="en-US" sz="2000" b="1" dirty="0" smtClean="0"/>
              <a:t>其</a:t>
            </a:r>
            <a:r>
              <a:rPr lang="zh-CN" altLang="en-US" sz="2000" b="1" dirty="0"/>
              <a:t>轴线的垂直度</a:t>
            </a:r>
            <a:r>
              <a:rPr lang="zh-CN" altLang="en-US" sz="2000" b="1" dirty="0" smtClean="0"/>
              <a:t>误差为</a:t>
            </a:r>
            <a:r>
              <a:rPr lang="el-GR" altLang="zh-CN" sz="2000" b="1" i="1" dirty="0">
                <a:latin typeface="Times New Roman"/>
                <a:cs typeface="Times New Roman"/>
              </a:rPr>
              <a:t>ϕ </a:t>
            </a:r>
            <a:r>
              <a:rPr lang="en-US" altLang="zh-CN" sz="2000" b="1" dirty="0" smtClean="0"/>
              <a:t>0</a:t>
            </a:r>
            <a:r>
              <a:rPr lang="en-US" altLang="zh-CN" sz="2000" b="1" dirty="0"/>
              <a:t>. </a:t>
            </a:r>
            <a:r>
              <a:rPr lang="en-US" altLang="zh-CN" sz="2000" b="1" dirty="0" smtClean="0"/>
              <a:t>08</a:t>
            </a:r>
            <a:r>
              <a:rPr lang="zh-CN" altLang="en-US" sz="2000" b="1" dirty="0"/>
              <a:t>。试求出这四种情况的最大实体尺寸、最小实体尺寸、体外作用尺寸、体内</a:t>
            </a:r>
            <a:r>
              <a:rPr lang="zh-CN" altLang="en-US" sz="2000" b="1" dirty="0" smtClean="0"/>
              <a:t>作用尺寸</a:t>
            </a:r>
            <a:r>
              <a:rPr lang="zh-CN" altLang="en-US" sz="2000" b="1" dirty="0"/>
              <a:t>、最大实体实效尺寸和最小实体实效尺寸。图</a:t>
            </a:r>
            <a:r>
              <a:rPr lang="en-US" altLang="zh-CN" sz="2000" b="1" dirty="0"/>
              <a:t>4. 33 </a:t>
            </a:r>
            <a:r>
              <a:rPr lang="zh-CN" altLang="en-US" sz="2000" b="1" dirty="0"/>
              <a:t>中</a:t>
            </a:r>
            <a:r>
              <a:rPr lang="en-US" altLang="zh-CN" sz="2000" b="1" dirty="0"/>
              <a:t>,</a:t>
            </a:r>
            <a:r>
              <a:rPr lang="zh-CN" altLang="en-US" sz="2000" b="1" dirty="0"/>
              <a:t>最大实体要求和最小实体</a:t>
            </a:r>
            <a:r>
              <a:rPr lang="zh-CN" altLang="en-US" sz="2000" b="1" dirty="0" smtClean="0"/>
              <a:t>要求</a:t>
            </a:r>
            <a:r>
              <a:rPr lang="en-US" altLang="zh-CN" sz="2000" b="1" dirty="0"/>
              <a:t>,</a:t>
            </a:r>
            <a:r>
              <a:rPr lang="zh-CN" altLang="en-US" sz="2000" b="1" dirty="0"/>
              <a:t>只能标注一</a:t>
            </a:r>
            <a:r>
              <a:rPr lang="zh-CN" altLang="en-US" sz="2000" b="1" dirty="0" smtClean="0"/>
              <a:t>个。</a:t>
            </a:r>
            <a:endParaRPr lang="zh-CN" altLang="en-US" sz="2000" b="1" dirty="0"/>
          </a:p>
        </p:txBody>
      </p:sp>
    </p:spTree>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10846</TotalTime>
  <Words>3629</Words>
  <Application>Microsoft Office PowerPoint</Application>
  <PresentationFormat>全屏显示(4:3)</PresentationFormat>
  <Paragraphs>202</Paragraphs>
  <Slides>41</Slides>
  <Notes>4</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41</vt:i4>
      </vt:variant>
    </vt:vector>
  </HeadingPairs>
  <TitlesOfParts>
    <vt:vector size="44" baseType="lpstr">
      <vt:lpstr>默认设计模板</vt:lpstr>
      <vt:lpstr>公式</vt:lpstr>
      <vt:lpstr>Equation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Administrator</cp:lastModifiedBy>
  <cp:revision>528</cp:revision>
  <dcterms:created xsi:type="dcterms:W3CDTF">1601-01-01T00:00:00Z</dcterms:created>
  <dcterms:modified xsi:type="dcterms:W3CDTF">2020-12-18T07:47:57Z</dcterms:modified>
</cp:coreProperties>
</file>