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309" r:id="rId3"/>
    <p:sldId id="288" r:id="rId4"/>
    <p:sldId id="319" r:id="rId5"/>
    <p:sldId id="320" r:id="rId6"/>
    <p:sldId id="321" r:id="rId7"/>
    <p:sldId id="322" r:id="rId8"/>
    <p:sldId id="323" r:id="rId9"/>
    <p:sldId id="272" r:id="rId10"/>
    <p:sldId id="274" r:id="rId11"/>
    <p:sldId id="277" r:id="rId12"/>
    <p:sldId id="259" r:id="rId13"/>
    <p:sldId id="278" r:id="rId14"/>
    <p:sldId id="279" r:id="rId15"/>
    <p:sldId id="261" r:id="rId16"/>
    <p:sldId id="281" r:id="rId17"/>
    <p:sldId id="289" r:id="rId18"/>
    <p:sldId id="262" r:id="rId19"/>
    <p:sldId id="282" r:id="rId20"/>
    <p:sldId id="263" r:id="rId21"/>
    <p:sldId id="292" r:id="rId22"/>
    <p:sldId id="317" r:id="rId23"/>
    <p:sldId id="283" r:id="rId24"/>
    <p:sldId id="299" r:id="rId25"/>
    <p:sldId id="310" r:id="rId26"/>
    <p:sldId id="311" r:id="rId27"/>
    <p:sldId id="330" r:id="rId28"/>
    <p:sldId id="265" r:id="rId29"/>
    <p:sldId id="331" r:id="rId30"/>
    <p:sldId id="332" r:id="rId31"/>
    <p:sldId id="305" r:id="rId32"/>
    <p:sldId id="284" r:id="rId33"/>
    <p:sldId id="271" r:id="rId34"/>
    <p:sldId id="300" r:id="rId35"/>
    <p:sldId id="301" r:id="rId36"/>
    <p:sldId id="324" r:id="rId37"/>
    <p:sldId id="325" r:id="rId38"/>
    <p:sldId id="326" r:id="rId39"/>
    <p:sldId id="327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FFCCFF"/>
    <a:srgbClr val="CCFFFF"/>
    <a:srgbClr val="CC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94477" autoAdjust="0"/>
  </p:normalViewPr>
  <p:slideViewPr>
    <p:cSldViewPr snapToObjects="1">
      <p:cViewPr varScale="1">
        <p:scale>
          <a:sx n="107" d="100"/>
          <a:sy n="107" d="100"/>
        </p:scale>
        <p:origin x="-17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F7C605D-D1C3-4BFB-A098-DB3DFA5839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54581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7C605D-D1C3-4BFB-A098-DB3DFA583968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4438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7C605D-D1C3-4BFB-A098-DB3DFA583968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9112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7C605D-D1C3-4BFB-A098-DB3DFA583968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8860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7C605D-D1C3-4BFB-A098-DB3DFA583968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8799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3A8A6-9E39-4BC4-8355-08A9344D5E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606184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FA8F0-BF4A-4357-BA4B-74A1F30D88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635035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416DA-84CD-4948-94FF-E39AB18AE4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838306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BC339-F68D-4414-8CF8-AC3BF1B8A2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949603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599AED-0D24-4F0D-8787-8F27BD1C66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421509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2BC73-068D-46A2-8DD2-FFE7475509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00376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59B36-3898-4BD4-B03B-9A83F772B6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510972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CA134-DFE3-47B2-9119-3626FD4668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568670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B408C-155F-41EB-884B-629C37C3C3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340146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99472-90C5-4781-B6DB-332BFC08A6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149509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C907A-6D14-4197-A68D-1B232E04C2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652994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AD20B-58C2-42B1-86B7-9C47238E8A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84954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 b="1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EE0CE81A-A1E8-4842-A124-37BF4F5693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2.xml"/><Relationship Id="rId7" Type="http://schemas.openxmlformats.org/officeDocument/2006/relationships/slide" Target="slide18.xml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11" Type="http://schemas.openxmlformats.org/officeDocument/2006/relationships/slide" Target="slide9.xml"/><Relationship Id="rId5" Type="http://schemas.openxmlformats.org/officeDocument/2006/relationships/slide" Target="slide10.xml"/><Relationship Id="rId10" Type="http://schemas.openxmlformats.org/officeDocument/2006/relationships/slide" Target="slide36.xml"/><Relationship Id="rId4" Type="http://schemas.openxmlformats.org/officeDocument/2006/relationships/slide" Target="slide4.xml"/><Relationship Id="rId9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5" Type="http://schemas.openxmlformats.org/officeDocument/2006/relationships/oleObject" Target="../embeddings/oleObject16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3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44.png"/><Relationship Id="rId4" Type="http://schemas.openxmlformats.org/officeDocument/2006/relationships/image" Target="../media/image40.wmf"/><Relationship Id="rId9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6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45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oleObject" Target="../embeddings/oleObject5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0.wmf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png"/><Relationship Id="rId5" Type="http://schemas.openxmlformats.org/officeDocument/2006/relationships/image" Target="../media/image18.wmf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92280" y="163488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1FF78F3-3A71-44CA-AFEC-590180843921}" type="slidenum">
              <a:rPr lang="en-US" altLang="zh-CN" sz="2000" smtClean="0">
                <a:solidFill>
                  <a:srgbClr val="FF0000"/>
                </a:solidFill>
              </a:rPr>
              <a:pPr eaLnBrk="1" hangingPunct="1"/>
              <a:t>1</a:t>
            </a:fld>
            <a:endParaRPr lang="en-US" altLang="zh-CN" sz="2000" dirty="0" smtClean="0">
              <a:solidFill>
                <a:srgbClr val="FF0000"/>
              </a:solidFill>
            </a:endParaRPr>
          </a:p>
        </p:txBody>
      </p:sp>
      <p:sp>
        <p:nvSpPr>
          <p:cNvPr id="2051" name="Text Box 117"/>
          <p:cNvSpPr txBox="1">
            <a:spLocks noChangeArrowheads="1"/>
          </p:cNvSpPr>
          <p:nvPr/>
        </p:nvSpPr>
        <p:spPr bwMode="auto">
          <a:xfrm>
            <a:off x="1554088" y="980728"/>
            <a:ext cx="57542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kumimoji="0" lang="zh-CN" altLang="en-US" b="1" dirty="0">
                <a:latin typeface="宋体" pitchFamily="2" charset="-122"/>
              </a:rPr>
              <a:t>第</a:t>
            </a:r>
            <a:r>
              <a:rPr kumimoji="0" lang="en-US" altLang="zh-CN" b="1" dirty="0">
                <a:latin typeface="宋体" pitchFamily="2" charset="-122"/>
              </a:rPr>
              <a:t>3</a:t>
            </a:r>
            <a:r>
              <a:rPr kumimoji="0" lang="zh-CN" altLang="en-US" b="1" dirty="0">
                <a:latin typeface="宋体" pitchFamily="2" charset="-122"/>
              </a:rPr>
              <a:t>章  尺寸精度设计与检测</a:t>
            </a:r>
            <a:r>
              <a:rPr kumimoji="0" lang="en-US" altLang="zh-CN" b="1" dirty="0">
                <a:latin typeface="宋体" pitchFamily="2" charset="-122"/>
              </a:rPr>
              <a:t>(</a:t>
            </a:r>
            <a:r>
              <a:rPr kumimoji="0" lang="en-US" altLang="zh-CN" b="1" dirty="0" smtClean="0">
                <a:latin typeface="宋体" pitchFamily="2" charset="-122"/>
              </a:rPr>
              <a:t>2/3)</a:t>
            </a:r>
            <a:endParaRPr kumimoji="0" lang="en-US" altLang="zh-CN" dirty="0">
              <a:latin typeface="宋体" pitchFamily="2" charset="-122"/>
            </a:endParaRPr>
          </a:p>
        </p:txBody>
      </p:sp>
      <p:sp>
        <p:nvSpPr>
          <p:cNvPr id="2052" name="Text Box 11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99592" y="1650286"/>
            <a:ext cx="71856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</a:rPr>
              <a:t>3.2 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</a:rPr>
              <a:t>标准公差系列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</a:rPr>
              <a:t>—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</a:rPr>
              <a:t>公差带大小标准化</a:t>
            </a:r>
            <a:r>
              <a:rPr lang="en-US" altLang="zh-CN" sz="2000" dirty="0" smtClean="0">
                <a:ea typeface="黑体" pitchFamily="2" charset="-122"/>
              </a:rPr>
              <a:t>-----------------------</a:t>
            </a:r>
            <a:r>
              <a:rPr lang="en-US" altLang="zh-CN" sz="2000" b="1" dirty="0" smtClean="0">
                <a:latin typeface="宋体" pitchFamily="2" charset="-122"/>
              </a:rPr>
              <a:t>(</a:t>
            </a:r>
            <a:r>
              <a:rPr lang="en-US" altLang="zh-CN" sz="2000" b="1" dirty="0">
                <a:latin typeface="宋体" pitchFamily="2" charset="-122"/>
              </a:rPr>
              <a:t>2)</a:t>
            </a:r>
            <a:r>
              <a:rPr lang="en-US" altLang="zh-CN" sz="2000" dirty="0"/>
              <a:t> </a:t>
            </a:r>
          </a:p>
        </p:txBody>
      </p:sp>
      <p:sp>
        <p:nvSpPr>
          <p:cNvPr id="2054" name="Text Box 12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860871" y="1946215"/>
            <a:ext cx="66634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 smtClean="0"/>
              <a:t>3.2.1  </a:t>
            </a:r>
            <a:r>
              <a:rPr lang="zh-CN" altLang="en-US" sz="2000" b="1" dirty="0"/>
              <a:t>公差等级及标准公差值的</a:t>
            </a:r>
          </a:p>
          <a:p>
            <a:pPr eaLnBrk="1" hangingPunct="1"/>
            <a:r>
              <a:rPr lang="zh-CN" altLang="en-US" sz="2000" b="1" dirty="0"/>
              <a:t>               计算公式（</a:t>
            </a:r>
            <a:r>
              <a:rPr lang="zh-CN" altLang="en-US" sz="2000" i="1" dirty="0"/>
              <a:t> </a:t>
            </a:r>
            <a:r>
              <a:rPr lang="en-US" altLang="zh-CN" sz="2000" i="1" dirty="0"/>
              <a:t>a  </a:t>
            </a:r>
            <a:r>
              <a:rPr lang="en-US" altLang="zh-CN" sz="2000" dirty="0"/>
              <a:t>) </a:t>
            </a:r>
            <a:r>
              <a:rPr lang="en-US" altLang="zh-CN" sz="2000" dirty="0" smtClean="0"/>
              <a:t>------------------------------  (4)     </a:t>
            </a:r>
            <a:endParaRPr lang="en-US" altLang="zh-CN" sz="2000" dirty="0"/>
          </a:p>
        </p:txBody>
      </p:sp>
      <p:sp>
        <p:nvSpPr>
          <p:cNvPr id="2055" name="Text Box 12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827584" y="2996952"/>
            <a:ext cx="646363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ea typeface="黑体" pitchFamily="2" charset="-122"/>
              </a:rPr>
              <a:t>3.2.3  </a:t>
            </a:r>
            <a:r>
              <a:rPr lang="zh-CN" altLang="en-US" sz="2000" b="1" dirty="0">
                <a:ea typeface="黑体" pitchFamily="2" charset="-122"/>
              </a:rPr>
              <a:t>尺寸</a:t>
            </a:r>
            <a:r>
              <a:rPr lang="zh-CN" altLang="en-US" sz="2000" b="1" dirty="0" smtClean="0">
                <a:ea typeface="黑体" pitchFamily="2" charset="-122"/>
              </a:rPr>
              <a:t>分段及</a:t>
            </a:r>
            <a:r>
              <a:rPr lang="en-US" altLang="zh-CN" sz="2000" b="1" i="1" dirty="0" smtClean="0">
                <a:ea typeface="黑体" pitchFamily="2" charset="-122"/>
              </a:rPr>
              <a:t>D</a:t>
            </a:r>
            <a:r>
              <a:rPr lang="zh-CN" altLang="en-US" sz="2000" b="1" dirty="0" smtClean="0">
                <a:ea typeface="黑体" pitchFamily="2" charset="-122"/>
              </a:rPr>
              <a:t>值的</a:t>
            </a:r>
            <a:r>
              <a:rPr lang="zh-CN" altLang="en-US" sz="2000" b="1" dirty="0"/>
              <a:t>确定</a:t>
            </a:r>
            <a:r>
              <a:rPr lang="en-US" altLang="zh-CN" sz="2000" dirty="0" smtClean="0">
                <a:ea typeface="黑体" pitchFamily="2" charset="-122"/>
              </a:rPr>
              <a:t>---------------------------(</a:t>
            </a:r>
            <a:r>
              <a:rPr lang="en-US" altLang="zh-CN" sz="2000" b="1" dirty="0" smtClean="0">
                <a:ea typeface="黑体" pitchFamily="2" charset="-122"/>
              </a:rPr>
              <a:t>11</a:t>
            </a:r>
            <a:r>
              <a:rPr lang="en-US" altLang="zh-CN" sz="2000" dirty="0" smtClean="0">
                <a:ea typeface="黑体" pitchFamily="2" charset="-122"/>
              </a:rPr>
              <a:t>)</a:t>
            </a:r>
            <a:r>
              <a:rPr lang="en-US" altLang="zh-CN" sz="2000" dirty="0" smtClean="0"/>
              <a:t> </a:t>
            </a:r>
            <a:endParaRPr lang="en-US" altLang="zh-CN" sz="2000" dirty="0"/>
          </a:p>
        </p:txBody>
      </p:sp>
      <p:sp>
        <p:nvSpPr>
          <p:cNvPr id="2056" name="Text Box 126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842764" y="3356992"/>
            <a:ext cx="718562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</a:rPr>
              <a:t>3.3  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</a:rPr>
              <a:t>基本偏差系列－公差带位置标准化</a:t>
            </a:r>
            <a:r>
              <a:rPr lang="en-US" altLang="zh-CN" sz="2000" dirty="0" smtClean="0">
                <a:ea typeface="黑体" pitchFamily="2" charset="-122"/>
              </a:rPr>
              <a:t>--------------------</a:t>
            </a:r>
            <a:r>
              <a:rPr lang="en-US" altLang="zh-CN" sz="2000" b="1" dirty="0" smtClean="0">
                <a:latin typeface="宋体" pitchFamily="2" charset="-122"/>
              </a:rPr>
              <a:t>(15)</a:t>
            </a:r>
            <a:endParaRPr lang="en-US" altLang="zh-CN" sz="2000" b="1" dirty="0">
              <a:latin typeface="宋体" pitchFamily="2" charset="-122"/>
            </a:endParaRPr>
          </a:p>
        </p:txBody>
      </p:sp>
      <p:sp>
        <p:nvSpPr>
          <p:cNvPr id="2058" name="Text Box 12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72666" y="4109010"/>
            <a:ext cx="65356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000" b="1" dirty="0"/>
              <a:t> 3.3.2  </a:t>
            </a:r>
            <a:r>
              <a:rPr lang="zh-CN" altLang="en-US" sz="2000" b="1" dirty="0"/>
              <a:t>孔、轴的</a:t>
            </a:r>
            <a:r>
              <a:rPr lang="zh-CN" altLang="en-US" sz="2000" b="1" dirty="0" smtClean="0"/>
              <a:t>基本偏差的确定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---------------------(19)</a:t>
            </a:r>
            <a:endParaRPr lang="en-US" altLang="zh-CN" sz="2000" dirty="0"/>
          </a:p>
        </p:txBody>
      </p:sp>
      <p:sp>
        <p:nvSpPr>
          <p:cNvPr id="2059" name="Text Box 130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755576" y="4901098"/>
            <a:ext cx="739472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</a:rPr>
              <a:t>公差表格</a:t>
            </a:r>
            <a:r>
              <a:rPr lang="en-US" altLang="zh-CN" sz="2000" dirty="0" smtClean="0"/>
              <a:t>---------------------------------------------------------------</a:t>
            </a:r>
            <a:r>
              <a:rPr lang="en-US" altLang="zh-CN" sz="2000" b="1" dirty="0" smtClean="0"/>
              <a:t>(40)</a:t>
            </a:r>
            <a:endParaRPr lang="en-US" altLang="zh-CN" sz="2000" b="1" dirty="0"/>
          </a:p>
        </p:txBody>
      </p:sp>
      <p:sp>
        <p:nvSpPr>
          <p:cNvPr id="2060" name="Text Box 131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65744" y="4509120"/>
            <a:ext cx="65425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000" b="1" dirty="0"/>
              <a:t> 3.3.3  </a:t>
            </a:r>
            <a:r>
              <a:rPr lang="zh-CN" altLang="en-US" sz="2000" b="1" dirty="0"/>
              <a:t>极限与配合的表示及其应用举例</a:t>
            </a:r>
            <a:r>
              <a:rPr lang="en-US" altLang="zh-CN" sz="2000" dirty="0" smtClean="0"/>
              <a:t>-------------(</a:t>
            </a:r>
            <a:r>
              <a:rPr lang="en-US" altLang="zh-CN" sz="2000" b="1" dirty="0" smtClean="0"/>
              <a:t>27</a:t>
            </a:r>
            <a:r>
              <a:rPr lang="en-US" altLang="zh-CN" sz="2000" dirty="0" smtClean="0"/>
              <a:t>)</a:t>
            </a:r>
            <a:endParaRPr lang="en-US" altLang="zh-CN" sz="2000" dirty="0"/>
          </a:p>
        </p:txBody>
      </p:sp>
      <p:sp>
        <p:nvSpPr>
          <p:cNvPr id="2181" name="Text Box 13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72667" y="3717032"/>
            <a:ext cx="66076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/>
              <a:t> 3.3.1  </a:t>
            </a:r>
            <a:r>
              <a:rPr lang="zh-CN" altLang="en-US" sz="2000" b="1" dirty="0" smtClean="0"/>
              <a:t>基本偏差</a:t>
            </a:r>
            <a:r>
              <a:rPr lang="zh-CN" altLang="en-US" sz="2000" b="1" dirty="0"/>
              <a:t>代号及其特点</a:t>
            </a:r>
            <a:r>
              <a:rPr lang="zh-CN" altLang="en-US" sz="2000" dirty="0"/>
              <a:t> </a:t>
            </a:r>
            <a:r>
              <a:rPr lang="en-US" altLang="zh-CN" sz="2000" dirty="0" smtClean="0"/>
              <a:t>----------------------</a:t>
            </a:r>
            <a:r>
              <a:rPr lang="zh-CN" altLang="en-US" sz="2000" dirty="0"/>
              <a:t>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６</a:t>
            </a:r>
            <a:r>
              <a:rPr lang="zh-CN" altLang="en-US" sz="2000" dirty="0"/>
              <a:t>）</a:t>
            </a:r>
          </a:p>
        </p:txBody>
      </p:sp>
      <p:sp>
        <p:nvSpPr>
          <p:cNvPr id="16" name="Text Box 130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755576" y="5301208"/>
            <a:ext cx="72583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</a:rPr>
              <a:t>习   题   三</a:t>
            </a:r>
            <a:r>
              <a:rPr lang="en-US" altLang="zh-CN" sz="2000" b="1" dirty="0" smtClean="0"/>
              <a:t>-----------------------------------------------------------</a:t>
            </a: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49</a:t>
            </a:r>
            <a:r>
              <a:rPr lang="zh-CN" altLang="en-US" sz="2000" b="1" dirty="0" smtClean="0"/>
              <a:t>）</a:t>
            </a:r>
            <a:endParaRPr lang="en-US" altLang="zh-CN" sz="2000" b="1" dirty="0"/>
          </a:p>
        </p:txBody>
      </p:sp>
      <p:pic>
        <p:nvPicPr>
          <p:cNvPr id="2093" name="Picture 45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44" y="2654101"/>
            <a:ext cx="5904656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  <p:bldP spid="2054" grpId="0"/>
      <p:bldP spid="2055" grpId="0"/>
      <p:bldP spid="2056" grpId="0"/>
      <p:bldP spid="2058" grpId="0"/>
      <p:bldP spid="2059" grpId="0"/>
      <p:bldP spid="2060" grpId="0"/>
      <p:bldP spid="2181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C8872F6-E59E-4173-8D81-133A36172ACC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10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391508" y="738073"/>
            <a:ext cx="50399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ea typeface="黑体" pitchFamily="2" charset="-122"/>
              </a:rPr>
              <a:t>   3.2.3  </a:t>
            </a:r>
            <a:r>
              <a:rPr lang="zh-CN" altLang="en-US" b="1" dirty="0">
                <a:ea typeface="黑体" pitchFamily="2" charset="-122"/>
              </a:rPr>
              <a:t>尺寸</a:t>
            </a:r>
            <a:r>
              <a:rPr lang="zh-CN" altLang="en-US" b="1" dirty="0" smtClean="0">
                <a:ea typeface="黑体" pitchFamily="2" charset="-122"/>
              </a:rPr>
              <a:t>分段</a:t>
            </a:r>
            <a:r>
              <a:rPr lang="en-US" altLang="zh-CN" b="1" dirty="0" smtClean="0">
                <a:ea typeface="黑体" pitchFamily="2" charset="-122"/>
              </a:rPr>
              <a:t>—</a:t>
            </a:r>
            <a:r>
              <a:rPr lang="en-US" altLang="zh-CN" b="1" i="1" dirty="0" smtClean="0">
                <a:ea typeface="黑体" pitchFamily="2" charset="-122"/>
              </a:rPr>
              <a:t>D</a:t>
            </a:r>
            <a:r>
              <a:rPr lang="zh-CN" altLang="en-US" b="1" dirty="0" smtClean="0">
                <a:ea typeface="黑体" pitchFamily="2" charset="-122"/>
              </a:rPr>
              <a:t>值的确定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549970" y="2467744"/>
            <a:ext cx="626239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这样 </a:t>
            </a:r>
            <a:r>
              <a:rPr lang="en-US" altLang="zh-CN" b="1" i="1" dirty="0">
                <a:solidFill>
                  <a:srgbClr val="FF0000"/>
                </a:solidFill>
              </a:rPr>
              <a:t>T </a:t>
            </a:r>
            <a:r>
              <a:rPr lang="zh-CN" altLang="en-US" b="1" dirty="0">
                <a:solidFill>
                  <a:srgbClr val="FF0000"/>
                </a:solidFill>
              </a:rPr>
              <a:t>值数目非常庞大，不便于工程应用。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1475656" y="1171600"/>
            <a:ext cx="490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 1. </a:t>
            </a:r>
            <a:r>
              <a:rPr lang="zh-CN" altLang="en-US" b="1" dirty="0"/>
              <a:t>尺寸为什么要分段？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1473224" y="5204048"/>
            <a:ext cx="619512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 dirty="0"/>
              <a:t>D</a:t>
            </a:r>
            <a:r>
              <a:rPr lang="zh-CN" altLang="en-US" b="1" dirty="0">
                <a:latin typeface="宋体" pitchFamily="2" charset="-122"/>
                <a:cs typeface="Times New Roman" pitchFamily="18" charset="0"/>
              </a:rPr>
              <a:t>＞</a:t>
            </a:r>
            <a:r>
              <a:rPr lang="en-US" altLang="zh-CN" b="1" dirty="0"/>
              <a:t>180 </a:t>
            </a:r>
            <a:r>
              <a:rPr lang="zh-CN" altLang="en-US" b="1" dirty="0"/>
              <a:t>按 </a:t>
            </a:r>
            <a:r>
              <a:rPr lang="en-US" altLang="zh-CN" b="1" dirty="0"/>
              <a:t>R10 </a:t>
            </a:r>
            <a:r>
              <a:rPr lang="zh-CN" altLang="en-US" b="1" dirty="0"/>
              <a:t>系列分段（细分时按</a:t>
            </a:r>
            <a:r>
              <a:rPr lang="en-US" altLang="zh-CN" b="1" dirty="0"/>
              <a:t>R20 </a:t>
            </a:r>
            <a:r>
              <a:rPr lang="zh-CN" altLang="en-US" b="1" dirty="0"/>
              <a:t>）。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1549970" y="3835896"/>
            <a:ext cx="4105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2. </a:t>
            </a:r>
            <a:r>
              <a:rPr lang="zh-CN" altLang="en-US" b="1" dirty="0"/>
              <a:t>如何分段？</a:t>
            </a: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1518915" y="4267944"/>
            <a:ext cx="3413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 dirty="0"/>
              <a:t>D</a:t>
            </a:r>
            <a:r>
              <a:rPr lang="en-US" altLang="zh-CN" b="1" dirty="0">
                <a:latin typeface="宋体" pitchFamily="2" charset="-122"/>
              </a:rPr>
              <a:t>≤</a:t>
            </a:r>
            <a:r>
              <a:rPr lang="en-US" altLang="zh-CN" b="1" dirty="0"/>
              <a:t>3 </a:t>
            </a:r>
            <a:r>
              <a:rPr lang="zh-CN" altLang="en-US" b="1" dirty="0"/>
              <a:t>不分段；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475184" y="4699992"/>
            <a:ext cx="655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 dirty="0"/>
              <a:t>D</a:t>
            </a:r>
            <a:r>
              <a:rPr lang="en-US" altLang="zh-CN" b="1" dirty="0">
                <a:latin typeface="宋体" pitchFamily="2" charset="-122"/>
              </a:rPr>
              <a:t>≤</a:t>
            </a:r>
            <a:r>
              <a:rPr lang="en-US" altLang="zh-CN" b="1" dirty="0"/>
              <a:t>180 </a:t>
            </a:r>
            <a:r>
              <a:rPr lang="zh-CN" altLang="en-US" b="1" dirty="0"/>
              <a:t>继承旧标准不</a:t>
            </a:r>
            <a:r>
              <a:rPr lang="zh-CN" altLang="en-US" b="1" dirty="0" smtClean="0"/>
              <a:t>均匀</a:t>
            </a:r>
            <a:r>
              <a:rPr lang="zh-CN" altLang="en-US" b="1" dirty="0"/>
              <a:t>地</a:t>
            </a:r>
            <a:r>
              <a:rPr lang="zh-CN" altLang="en-US" b="1" dirty="0" smtClean="0"/>
              <a:t>分段</a:t>
            </a:r>
            <a:r>
              <a:rPr lang="zh-CN" altLang="en-US" b="1" dirty="0"/>
              <a:t>；</a:t>
            </a: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1576957" y="2035696"/>
            <a:ext cx="645142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所以对于有一个</a:t>
            </a:r>
            <a:r>
              <a:rPr lang="en-US" altLang="zh-CN" b="1" i="1" dirty="0" smtClean="0"/>
              <a:t>D </a:t>
            </a:r>
            <a:r>
              <a:rPr lang="zh-CN" altLang="en-US" b="1" dirty="0" smtClean="0"/>
              <a:t>值</a:t>
            </a:r>
            <a:r>
              <a:rPr lang="zh-CN" altLang="en-US" b="1" dirty="0"/>
              <a:t>，都可得到一个</a:t>
            </a:r>
            <a:r>
              <a:rPr lang="en-US" altLang="zh-CN" b="1" i="1" dirty="0" smtClean="0"/>
              <a:t>T </a:t>
            </a:r>
            <a:r>
              <a:rPr lang="zh-CN" altLang="en-US" b="1" dirty="0" smtClean="0"/>
              <a:t>值</a:t>
            </a:r>
            <a:r>
              <a:rPr lang="zh-CN" altLang="en-US" b="1" dirty="0"/>
              <a:t>。</a:t>
            </a:r>
            <a:endParaRPr lang="zh-CN" altLang="en-US" b="1" i="1" dirty="0"/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890016" y="2899792"/>
            <a:ext cx="735439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</a:t>
            </a:r>
            <a:r>
              <a:rPr lang="en-US" altLang="zh-CN" b="1" dirty="0" smtClean="0"/>
              <a:t>   </a:t>
            </a:r>
            <a:r>
              <a:rPr lang="zh-CN" altLang="en-US" b="1" dirty="0" smtClean="0"/>
              <a:t>为了</a:t>
            </a:r>
            <a:r>
              <a:rPr lang="zh-CN" altLang="en-US" b="1" dirty="0">
                <a:solidFill>
                  <a:srgbClr val="FF0000"/>
                </a:solidFill>
              </a:rPr>
              <a:t>↓</a:t>
            </a:r>
            <a:r>
              <a:rPr lang="zh-CN" altLang="en-US" b="1" dirty="0"/>
              <a:t> </a:t>
            </a:r>
            <a:r>
              <a:rPr lang="en-US" altLang="zh-CN" b="1" i="1" dirty="0">
                <a:solidFill>
                  <a:srgbClr val="FF0000"/>
                </a:solidFill>
              </a:rPr>
              <a:t>T </a:t>
            </a:r>
            <a:r>
              <a:rPr lang="zh-CN" altLang="en-US" b="1" dirty="0"/>
              <a:t>值数目</a:t>
            </a:r>
            <a:r>
              <a:rPr lang="zh-CN" altLang="en-US" b="1" dirty="0">
                <a:solidFill>
                  <a:srgbClr val="FF0000"/>
                </a:solidFill>
              </a:rPr>
              <a:t>→</a:t>
            </a:r>
            <a:r>
              <a:rPr lang="zh-CN" altLang="en-US" b="1" dirty="0"/>
              <a:t>简化公差表格</a:t>
            </a:r>
            <a:r>
              <a:rPr lang="zh-CN" altLang="en-US" b="1" dirty="0">
                <a:solidFill>
                  <a:srgbClr val="FF0000"/>
                </a:solidFill>
              </a:rPr>
              <a:t>→</a:t>
            </a:r>
            <a:r>
              <a:rPr lang="zh-CN" altLang="en-US" b="1" dirty="0"/>
              <a:t>方便应用</a:t>
            </a:r>
            <a:r>
              <a:rPr lang="zh-CN" altLang="en-US" b="1" dirty="0">
                <a:solidFill>
                  <a:srgbClr val="FF0000"/>
                </a:solidFill>
              </a:rPr>
              <a:t>→</a:t>
            </a:r>
            <a:r>
              <a:rPr lang="zh-CN" altLang="en-US" b="1" dirty="0"/>
              <a:t>把尺寸按一定规律分成若干尺寸段。</a:t>
            </a:r>
          </a:p>
        </p:txBody>
      </p:sp>
      <p:pic>
        <p:nvPicPr>
          <p:cNvPr id="12341" name="Picture 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581" y="1597546"/>
            <a:ext cx="2962275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utoUpdateAnimBg="0"/>
      <p:bldP spid="38917" grpId="0" autoUpdateAnimBg="0"/>
      <p:bldP spid="38918" grpId="0" autoUpdateAnimBg="0"/>
      <p:bldP spid="38919" grpId="0" autoUpdateAnimBg="0"/>
      <p:bldP spid="38920" grpId="0" autoUpdateAnimBg="0"/>
      <p:bldP spid="38921" grpId="0" autoUpdateAnimBg="0"/>
      <p:bldP spid="38922" grpId="0" autoUpdateAnimBg="0"/>
      <p:bldP spid="38926" grpId="0" autoUpdateAnimBg="0"/>
      <p:bldP spid="3893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1DE29B1-0174-442F-ACA4-6170BA436217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11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5060" name="Text Box 1028"/>
          <p:cNvSpPr txBox="1">
            <a:spLocks noChangeArrowheads="1"/>
          </p:cNvSpPr>
          <p:nvPr/>
        </p:nvSpPr>
        <p:spPr bwMode="auto">
          <a:xfrm>
            <a:off x="467866" y="506055"/>
            <a:ext cx="727248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/>
              <a:t>       </a:t>
            </a:r>
            <a:r>
              <a:rPr lang="en-US" altLang="zh-CN" dirty="0" smtClean="0"/>
              <a:t> </a:t>
            </a:r>
            <a:r>
              <a:rPr lang="zh-CN" altLang="en-US" b="1" dirty="0"/>
              <a:t>对于同一尺寸段内，各个公称尺寸的同一公差等级的标准公差数值相同</a:t>
            </a:r>
            <a:r>
              <a:rPr lang="en-US" altLang="zh-CN" b="1" dirty="0"/>
              <a:t>(</a:t>
            </a:r>
            <a:r>
              <a:rPr lang="zh-CN" altLang="en-US" b="1" dirty="0"/>
              <a:t>见下图</a:t>
            </a:r>
            <a:r>
              <a:rPr lang="en-US" altLang="zh-CN" b="1" dirty="0"/>
              <a:t>)</a:t>
            </a:r>
            <a:r>
              <a:rPr lang="zh-CN" altLang="en-US" b="1" dirty="0"/>
              <a:t>。</a:t>
            </a:r>
          </a:p>
        </p:txBody>
      </p:sp>
      <p:sp>
        <p:nvSpPr>
          <p:cNvPr id="45061" name="Text Box 1029"/>
          <p:cNvSpPr txBox="1">
            <a:spLocks noChangeArrowheads="1"/>
          </p:cNvSpPr>
          <p:nvPr/>
        </p:nvSpPr>
        <p:spPr bwMode="auto">
          <a:xfrm>
            <a:off x="1331640" y="3861048"/>
            <a:ext cx="6048672" cy="120032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 i="1" dirty="0"/>
              <a:t>D</a:t>
            </a:r>
            <a:r>
              <a:rPr lang="en-US" altLang="zh-CN" b="1" dirty="0"/>
              <a:t> </a:t>
            </a:r>
            <a:r>
              <a:rPr lang="zh-CN" altLang="en-US" b="1" dirty="0"/>
              <a:t>代入表</a:t>
            </a:r>
            <a:r>
              <a:rPr lang="en-US" altLang="zh-CN" b="1" dirty="0"/>
              <a:t>3.1</a:t>
            </a:r>
            <a:r>
              <a:rPr lang="zh-CN" altLang="en-US" b="1" dirty="0"/>
              <a:t>标准公差计算</a:t>
            </a:r>
            <a:r>
              <a:rPr lang="zh-CN" altLang="en-US" b="1" dirty="0" smtClean="0"/>
              <a:t>公式</a:t>
            </a:r>
            <a:r>
              <a:rPr lang="zh-CN" altLang="en-US" b="1" dirty="0" smtClean="0">
                <a:solidFill>
                  <a:srgbClr val="FF0000"/>
                </a:solidFill>
              </a:rPr>
              <a:t>→</a:t>
            </a:r>
            <a:r>
              <a:rPr lang="zh-CN" altLang="en-US" b="1" dirty="0"/>
              <a:t>尾数</a:t>
            </a:r>
            <a:r>
              <a:rPr lang="zh-CN" altLang="en-US" b="1" dirty="0" smtClean="0"/>
              <a:t>按规定进行修</a:t>
            </a:r>
            <a:r>
              <a:rPr lang="zh-CN" altLang="en-US" b="1" dirty="0"/>
              <a:t>约</a:t>
            </a:r>
            <a:r>
              <a:rPr lang="zh-CN" altLang="en-US" b="1" dirty="0">
                <a:solidFill>
                  <a:srgbClr val="FF0000"/>
                </a:solidFill>
              </a:rPr>
              <a:t>→表</a:t>
            </a:r>
            <a:r>
              <a:rPr lang="en-US" altLang="zh-CN" b="1" dirty="0" smtClean="0">
                <a:solidFill>
                  <a:srgbClr val="FF0000"/>
                </a:solidFill>
              </a:rPr>
              <a:t>3.2 </a:t>
            </a:r>
            <a:r>
              <a:rPr lang="zh-CN" altLang="en-US" b="1" dirty="0" smtClean="0">
                <a:solidFill>
                  <a:srgbClr val="FF0000"/>
                </a:solidFill>
              </a:rPr>
              <a:t>标准公差值。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5062" name="Object 10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295887"/>
              </p:ext>
            </p:extLst>
          </p:nvPr>
        </p:nvGraphicFramePr>
        <p:xfrm>
          <a:off x="1259632" y="2420888"/>
          <a:ext cx="2376264" cy="672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1" r:id="rId3" imgW="939392" imgH="266584" progId="Equation.DSMT4">
                  <p:embed/>
                </p:oleObj>
              </mc:Choice>
              <mc:Fallback>
                <p:oleObj r:id="rId3" imgW="939392" imgH="266584" progId="Equation.DSMT4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2420888"/>
                        <a:ext cx="2376264" cy="672233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117" name="Line 1085"/>
          <p:cNvSpPr>
            <a:spLocks noChangeShapeType="1"/>
          </p:cNvSpPr>
          <p:nvPr/>
        </p:nvSpPr>
        <p:spPr bwMode="auto">
          <a:xfrm flipV="1">
            <a:off x="5940152" y="2420888"/>
            <a:ext cx="0" cy="9361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18" name="Line 1086"/>
          <p:cNvSpPr>
            <a:spLocks noChangeShapeType="1"/>
          </p:cNvSpPr>
          <p:nvPr/>
        </p:nvSpPr>
        <p:spPr bwMode="auto">
          <a:xfrm>
            <a:off x="5220072" y="2420888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45119" name="Object 10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849427"/>
              </p:ext>
            </p:extLst>
          </p:nvPr>
        </p:nvGraphicFramePr>
        <p:xfrm>
          <a:off x="5768826" y="3429000"/>
          <a:ext cx="296454" cy="296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2" name="Equation" r:id="rId5" imgW="164885" imgH="164885" progId="Equation.3">
                  <p:embed/>
                </p:oleObj>
              </mc:Choice>
              <mc:Fallback>
                <p:oleObj name="Equation" r:id="rId5" imgW="164885" imgH="164885" progId="Equation.3">
                  <p:embed/>
                  <p:pic>
                    <p:nvPicPr>
                      <p:cNvPr id="0" name="Object 10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8826" y="3429000"/>
                        <a:ext cx="296454" cy="296454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5125" name="Group 1093"/>
          <p:cNvGrpSpPr>
            <a:grpSpLocks/>
          </p:cNvGrpSpPr>
          <p:nvPr/>
        </p:nvGrpSpPr>
        <p:grpSpPr bwMode="auto">
          <a:xfrm>
            <a:off x="4860032" y="1600200"/>
            <a:ext cx="2987676" cy="2170113"/>
            <a:chOff x="3542" y="1008"/>
            <a:chExt cx="2122" cy="1608"/>
          </a:xfrm>
        </p:grpSpPr>
        <p:graphicFrame>
          <p:nvGraphicFramePr>
            <p:cNvPr id="13327" name="Object 1075"/>
            <p:cNvGraphicFramePr>
              <a:graphicFrameLocks noChangeAspect="1"/>
            </p:cNvGraphicFramePr>
            <p:nvPr/>
          </p:nvGraphicFramePr>
          <p:xfrm>
            <a:off x="3866" y="2352"/>
            <a:ext cx="235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233" name="Equation" r:id="rId7" imgW="203112" imgH="228501" progId="Equation.3">
                    <p:embed/>
                  </p:oleObj>
                </mc:Choice>
                <mc:Fallback>
                  <p:oleObj name="Equation" r:id="rId7" imgW="203112" imgH="228501" progId="Equation.3">
                    <p:embed/>
                    <p:pic>
                      <p:nvPicPr>
                        <p:cNvPr id="0" name="Object 10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66" y="2352"/>
                          <a:ext cx="235" cy="2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28" name="Object 1076"/>
            <p:cNvGraphicFramePr>
              <a:graphicFrameLocks noChangeAspect="1"/>
            </p:cNvGraphicFramePr>
            <p:nvPr/>
          </p:nvGraphicFramePr>
          <p:xfrm>
            <a:off x="4631" y="2352"/>
            <a:ext cx="338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234" name="Equation" r:id="rId9" imgW="291973" imgH="228501" progId="Equation.3">
                    <p:embed/>
                  </p:oleObj>
                </mc:Choice>
                <mc:Fallback>
                  <p:oleObj name="Equation" r:id="rId9" imgW="291973" imgH="228501" progId="Equation.3">
                    <p:embed/>
                    <p:pic>
                      <p:nvPicPr>
                        <p:cNvPr id="0" name="Object 10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31" y="2352"/>
                          <a:ext cx="338" cy="2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3329" name="Group 1092"/>
            <p:cNvGrpSpPr>
              <a:grpSpLocks/>
            </p:cNvGrpSpPr>
            <p:nvPr/>
          </p:nvGrpSpPr>
          <p:grpSpPr bwMode="auto">
            <a:xfrm>
              <a:off x="3542" y="1008"/>
              <a:ext cx="2122" cy="1585"/>
              <a:chOff x="3542" y="1008"/>
              <a:chExt cx="2122" cy="1585"/>
            </a:xfrm>
          </p:grpSpPr>
          <p:sp>
            <p:nvSpPr>
              <p:cNvPr id="13330" name="Line 1069"/>
              <p:cNvSpPr>
                <a:spLocks noChangeShapeType="1"/>
              </p:cNvSpPr>
              <p:nvPr/>
            </p:nvSpPr>
            <p:spPr bwMode="auto">
              <a:xfrm flipV="1">
                <a:off x="3984" y="1824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1" name="Line 1071"/>
              <p:cNvSpPr>
                <a:spLocks noChangeShapeType="1"/>
              </p:cNvSpPr>
              <p:nvPr/>
            </p:nvSpPr>
            <p:spPr bwMode="auto">
              <a:xfrm>
                <a:off x="3792" y="1824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2" name="Line 1072"/>
              <p:cNvSpPr>
                <a:spLocks noChangeShapeType="1"/>
              </p:cNvSpPr>
              <p:nvPr/>
            </p:nvSpPr>
            <p:spPr bwMode="auto">
              <a:xfrm flipV="1">
                <a:off x="4800" y="1440"/>
                <a:ext cx="0" cy="86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3" name="Line 1073"/>
              <p:cNvSpPr>
                <a:spLocks noChangeShapeType="1"/>
              </p:cNvSpPr>
              <p:nvPr/>
            </p:nvSpPr>
            <p:spPr bwMode="auto">
              <a:xfrm>
                <a:off x="3792" y="1440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3334" name="Group 1081"/>
              <p:cNvGrpSpPr>
                <a:grpSpLocks/>
              </p:cNvGrpSpPr>
              <p:nvPr/>
            </p:nvGrpSpPr>
            <p:grpSpPr bwMode="auto">
              <a:xfrm>
                <a:off x="3542" y="1008"/>
                <a:ext cx="2122" cy="1585"/>
                <a:chOff x="3542" y="1008"/>
                <a:chExt cx="2122" cy="1585"/>
              </a:xfrm>
            </p:grpSpPr>
            <p:grpSp>
              <p:nvGrpSpPr>
                <p:cNvPr id="13335" name="Group 1068"/>
                <p:cNvGrpSpPr>
                  <a:grpSpLocks/>
                </p:cNvGrpSpPr>
                <p:nvPr/>
              </p:nvGrpSpPr>
              <p:grpSpPr bwMode="auto">
                <a:xfrm>
                  <a:off x="3715" y="1056"/>
                  <a:ext cx="1709" cy="1296"/>
                  <a:chOff x="3715" y="1056"/>
                  <a:chExt cx="1709" cy="1296"/>
                </a:xfrm>
              </p:grpSpPr>
              <p:sp>
                <p:nvSpPr>
                  <p:cNvPr id="13339" name="Line 1065"/>
                  <p:cNvSpPr>
                    <a:spLocks noChangeShapeType="1"/>
                  </p:cNvSpPr>
                  <p:nvPr/>
                </p:nvSpPr>
                <p:spPr bwMode="auto">
                  <a:xfrm>
                    <a:off x="3715" y="2304"/>
                    <a:ext cx="1709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0" name="Line 10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92" y="1056"/>
                    <a:ext cx="0" cy="129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1" name="Arc 1067"/>
                  <p:cNvSpPr>
                    <a:spLocks/>
                  </p:cNvSpPr>
                  <p:nvPr/>
                </p:nvSpPr>
                <p:spPr bwMode="auto">
                  <a:xfrm rot="10800000" flipV="1">
                    <a:off x="3792" y="1392"/>
                    <a:ext cx="1469" cy="91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336" name="Text Box 1074"/>
                <p:cNvSpPr txBox="1">
                  <a:spLocks noChangeArrowheads="1"/>
                </p:cNvSpPr>
                <p:nvPr/>
              </p:nvSpPr>
              <p:spPr bwMode="auto">
                <a:xfrm>
                  <a:off x="3542" y="2304"/>
                  <a:ext cx="212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/>
                    <a:t>0</a:t>
                  </a:r>
                </a:p>
              </p:txBody>
            </p:sp>
            <p:graphicFrame>
              <p:nvGraphicFramePr>
                <p:cNvPr id="13337" name="Object 1077"/>
                <p:cNvGraphicFramePr>
                  <a:graphicFrameLocks noChangeAspect="1"/>
                </p:cNvGraphicFramePr>
                <p:nvPr/>
              </p:nvGraphicFramePr>
              <p:xfrm>
                <a:off x="5120" y="2375"/>
                <a:ext cx="544" cy="21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4235" name="Equation" r:id="rId11" imgW="507780" imgH="203112" progId="Equation.3">
                        <p:embed/>
                      </p:oleObj>
                    </mc:Choice>
                    <mc:Fallback>
                      <p:oleObj name="Equation" r:id="rId11" imgW="507780" imgH="203112" progId="Equation.3">
                        <p:embed/>
                        <p:pic>
                          <p:nvPicPr>
                            <p:cNvPr id="0" name="Object 107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120" y="2375"/>
                              <a:ext cx="544" cy="218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3338" name="Object 1080"/>
                <p:cNvGraphicFramePr>
                  <a:graphicFrameLocks noChangeAspect="1"/>
                </p:cNvGraphicFramePr>
                <p:nvPr/>
              </p:nvGraphicFramePr>
              <p:xfrm>
                <a:off x="3892" y="1008"/>
                <a:ext cx="620" cy="28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4236" name="Equation" r:id="rId13" imgW="444307" imgH="203112" progId="Equation.3">
                        <p:embed/>
                      </p:oleObj>
                    </mc:Choice>
                    <mc:Fallback>
                      <p:oleObj name="Equation" r:id="rId13" imgW="444307" imgH="203112" progId="Equation.3">
                        <p:embed/>
                        <p:pic>
                          <p:nvPicPr>
                            <p:cNvPr id="0" name="Object 1080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892" y="1008"/>
                              <a:ext cx="620" cy="28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</p:grpSp>
      <p:graphicFrame>
        <p:nvGraphicFramePr>
          <p:cNvPr id="45120" name="Object 10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251707"/>
              </p:ext>
            </p:extLst>
          </p:nvPr>
        </p:nvGraphicFramePr>
        <p:xfrm>
          <a:off x="4716016" y="2204864"/>
          <a:ext cx="3222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7" name="Equation" r:id="rId15" imgW="139579" imgH="164957" progId="Equation.3">
                  <p:embed/>
                </p:oleObj>
              </mc:Choice>
              <mc:Fallback>
                <p:oleObj name="Equation" r:id="rId15" imgW="139579" imgH="164957" progId="Equation.3">
                  <p:embed/>
                  <p:pic>
                    <p:nvPicPr>
                      <p:cNvPr id="0" name="Object 10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2204864"/>
                        <a:ext cx="322262" cy="3810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121" name="Text Box 1089"/>
          <p:cNvSpPr txBox="1">
            <a:spLocks noChangeArrowheads="1"/>
          </p:cNvSpPr>
          <p:nvPr/>
        </p:nvSpPr>
        <p:spPr bwMode="auto">
          <a:xfrm>
            <a:off x="1187624" y="1412776"/>
            <a:ext cx="3356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i="1" dirty="0">
                <a:solidFill>
                  <a:srgbClr val="FF0000"/>
                </a:solidFill>
              </a:rPr>
              <a:t>T </a:t>
            </a:r>
            <a:r>
              <a:rPr lang="en-US" altLang="zh-CN" b="1" dirty="0">
                <a:solidFill>
                  <a:srgbClr val="FF0000"/>
                </a:solidFill>
              </a:rPr>
              <a:t>= </a:t>
            </a:r>
            <a:r>
              <a:rPr lang="en-US" altLang="zh-CN" b="1" i="1" dirty="0">
                <a:solidFill>
                  <a:srgbClr val="FF0000"/>
                </a:solidFill>
              </a:rPr>
              <a:t>a i </a:t>
            </a:r>
            <a:r>
              <a:rPr lang="en-US" altLang="zh-CN" b="1" dirty="0">
                <a:solidFill>
                  <a:srgbClr val="FF0000"/>
                </a:solidFill>
              </a:rPr>
              <a:t>= </a:t>
            </a:r>
            <a:r>
              <a:rPr lang="en-US" altLang="zh-CN" b="1" i="1" dirty="0">
                <a:solidFill>
                  <a:srgbClr val="FF0000"/>
                </a:solidFill>
              </a:rPr>
              <a:t>a f </a:t>
            </a:r>
            <a:r>
              <a:rPr lang="en-US" altLang="zh-CN" b="1" dirty="0">
                <a:solidFill>
                  <a:srgbClr val="FF0000"/>
                </a:solidFill>
              </a:rPr>
              <a:t>(</a:t>
            </a:r>
            <a:r>
              <a:rPr lang="en-US" altLang="zh-CN" b="1" i="1" dirty="0">
                <a:solidFill>
                  <a:srgbClr val="FF0000"/>
                </a:solidFill>
              </a:rPr>
              <a:t>D</a:t>
            </a:r>
            <a:r>
              <a:rPr lang="en-US" altLang="zh-CN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5122" name="Line 1090"/>
          <p:cNvSpPr>
            <a:spLocks noChangeShapeType="1"/>
          </p:cNvSpPr>
          <p:nvPr/>
        </p:nvSpPr>
        <p:spPr bwMode="auto">
          <a:xfrm flipV="1">
            <a:off x="5482346" y="3340366"/>
            <a:ext cx="1165869" cy="166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23" name="Text Box 1091"/>
          <p:cNvSpPr txBox="1">
            <a:spLocks noChangeArrowheads="1"/>
          </p:cNvSpPr>
          <p:nvPr/>
        </p:nvSpPr>
        <p:spPr bwMode="auto">
          <a:xfrm>
            <a:off x="1148978" y="1844824"/>
            <a:ext cx="2774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式中       </a:t>
            </a:r>
            <a:r>
              <a:rPr lang="en-US" altLang="zh-CN" b="1" i="1" dirty="0"/>
              <a:t>D </a:t>
            </a:r>
            <a:r>
              <a:rPr lang="en-US" altLang="zh-CN" b="1" dirty="0"/>
              <a:t>= ?</a:t>
            </a:r>
          </a:p>
        </p:txBody>
      </p:sp>
      <p:sp>
        <p:nvSpPr>
          <p:cNvPr id="45127" name="Text Box 1095"/>
          <p:cNvSpPr txBox="1">
            <a:spLocks noChangeArrowheads="1"/>
          </p:cNvSpPr>
          <p:nvPr/>
        </p:nvSpPr>
        <p:spPr bwMode="auto">
          <a:xfrm>
            <a:off x="1397620" y="5305444"/>
            <a:ext cx="29365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必需会用表</a:t>
            </a:r>
            <a:r>
              <a:rPr lang="en-US" altLang="zh-CN" b="1" dirty="0">
                <a:solidFill>
                  <a:srgbClr val="FF0000"/>
                </a:solidFill>
              </a:rPr>
              <a:t>3.2</a:t>
            </a:r>
            <a:r>
              <a:rPr lang="zh-CN" altLang="en-US" b="1" dirty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4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utoUpdateAnimBg="0"/>
      <p:bldP spid="45061" grpId="0" animBg="1" autoUpdateAnimBg="0"/>
      <p:bldP spid="45117" grpId="0" animBg="1"/>
      <p:bldP spid="45118" grpId="0" animBg="1"/>
      <p:bldP spid="45121" grpId="0" autoUpdateAnimBg="0"/>
      <p:bldP spid="45122" grpId="0" animBg="1"/>
      <p:bldP spid="45123" grpId="0" autoUpdateAnimBg="0"/>
      <p:bldP spid="4512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A281371-16E2-41D4-AD5C-C3BE7119B43A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12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57758" y="344041"/>
            <a:ext cx="5886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 </a:t>
            </a:r>
            <a:r>
              <a:rPr lang="zh-CN" altLang="en-US" b="1" dirty="0"/>
              <a:t>例</a:t>
            </a:r>
            <a:r>
              <a:rPr lang="en-US" altLang="zh-CN" b="1" dirty="0"/>
              <a:t>3.6   </a:t>
            </a:r>
            <a:r>
              <a:rPr lang="zh-CN" altLang="en-US" b="1" dirty="0"/>
              <a:t>已知 </a:t>
            </a:r>
            <a:r>
              <a:rPr lang="en-US" altLang="zh-CN" b="1" i="1" dirty="0"/>
              <a:t>D</a:t>
            </a:r>
            <a:r>
              <a:rPr lang="en-US" altLang="zh-CN" b="1" dirty="0"/>
              <a:t>=</a:t>
            </a:r>
            <a:r>
              <a:rPr lang="en-US" altLang="zh-CN" b="1" i="1" dirty="0">
                <a:latin typeface="Swis721 LtEx BT" pitchFamily="34" charset="0"/>
              </a:rPr>
              <a:t>Φ</a:t>
            </a:r>
            <a:r>
              <a:rPr lang="en-US" altLang="zh-CN" b="1" dirty="0"/>
              <a:t>30, </a:t>
            </a:r>
            <a:r>
              <a:rPr lang="zh-CN" altLang="en-US" b="1" dirty="0"/>
              <a:t>求</a:t>
            </a:r>
            <a:r>
              <a:rPr lang="en-US" altLang="zh-CN" b="1" dirty="0"/>
              <a:t>IT7</a:t>
            </a:r>
            <a:r>
              <a:rPr lang="zh-CN" altLang="en-US" b="1" dirty="0"/>
              <a:t>，</a:t>
            </a:r>
            <a:r>
              <a:rPr lang="en-US" altLang="zh-CN" b="1" dirty="0"/>
              <a:t>IT8 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11561" y="812354"/>
            <a:ext cx="2592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 </a:t>
            </a:r>
            <a:r>
              <a:rPr lang="zh-CN" altLang="en-US" b="1" dirty="0" smtClean="0"/>
              <a:t>解</a:t>
            </a:r>
            <a:r>
              <a:rPr lang="en-US" altLang="zh-CN" b="1" dirty="0" smtClean="0"/>
              <a:t>: (1)</a:t>
            </a:r>
            <a:r>
              <a:rPr lang="zh-CN" altLang="en-US" b="1" dirty="0" smtClean="0"/>
              <a:t>查表</a:t>
            </a:r>
            <a:r>
              <a:rPr lang="en-US" altLang="zh-CN" b="1" dirty="0"/>
              <a:t>3.2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521109" y="1269554"/>
            <a:ext cx="44529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）</a:t>
            </a:r>
            <a:r>
              <a:rPr lang="zh-CN" altLang="en-US" sz="2000" b="1" dirty="0" smtClean="0"/>
              <a:t>计算 （式</a:t>
            </a:r>
            <a:r>
              <a:rPr lang="en-US" altLang="zh-CN" sz="2000" b="1" dirty="0" smtClean="0"/>
              <a:t>3.16</a:t>
            </a:r>
            <a:r>
              <a:rPr lang="zh-CN" altLang="en-US" sz="2000" b="1" dirty="0" smtClean="0"/>
              <a:t>和表</a:t>
            </a:r>
            <a:r>
              <a:rPr lang="en-US" altLang="zh-CN" sz="2000" b="1" dirty="0" smtClean="0"/>
              <a:t>3.1</a:t>
            </a:r>
            <a:r>
              <a:rPr lang="zh-CN" altLang="en-US" sz="2000" b="1" dirty="0" smtClean="0"/>
              <a:t>）  </a:t>
            </a:r>
            <a:endParaRPr lang="zh-CN" altLang="en-US" sz="2000" b="1" dirty="0"/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881025" y="2924944"/>
            <a:ext cx="53471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/>
              <a:t>IT7</a:t>
            </a:r>
            <a:r>
              <a:rPr lang="zh-CN" altLang="en-US" sz="2000" b="1" dirty="0"/>
              <a:t>修约为</a:t>
            </a:r>
            <a:r>
              <a:rPr lang="en-US" altLang="zh-CN" sz="2000" b="1" dirty="0"/>
              <a:t>21μm, IT8</a:t>
            </a:r>
            <a:r>
              <a:rPr lang="zh-CN" altLang="en-US" sz="2000" b="1" dirty="0"/>
              <a:t>修约为</a:t>
            </a:r>
            <a:r>
              <a:rPr lang="en-US" altLang="zh-CN" sz="2000" b="1" dirty="0"/>
              <a:t>33μm</a:t>
            </a:r>
            <a:r>
              <a:rPr lang="zh-CN" altLang="en-US" sz="2000" b="1" dirty="0"/>
              <a:t>。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3419872" y="812354"/>
            <a:ext cx="24844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得</a:t>
            </a:r>
            <a:r>
              <a:rPr lang="en-US" altLang="zh-CN" b="1" dirty="0"/>
              <a:t>IT7 =</a:t>
            </a:r>
            <a:r>
              <a:rPr lang="en-US" altLang="zh-CN" dirty="0"/>
              <a:t>21μm,</a:t>
            </a:r>
            <a:endParaRPr lang="en-US" altLang="zh-CN" b="1" dirty="0"/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5652120" y="812354"/>
            <a:ext cx="218875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IT8=33 </a:t>
            </a:r>
            <a:r>
              <a:rPr lang="en-US" altLang="zh-CN" b="1" dirty="0" err="1"/>
              <a:t>μm</a:t>
            </a:r>
            <a:r>
              <a:rPr lang="en-US" altLang="zh-CN" b="1" dirty="0"/>
              <a:t> </a:t>
            </a:r>
          </a:p>
        </p:txBody>
      </p:sp>
      <p:graphicFrame>
        <p:nvGraphicFramePr>
          <p:cNvPr id="5169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368306"/>
              </p:ext>
            </p:extLst>
          </p:nvPr>
        </p:nvGraphicFramePr>
        <p:xfrm>
          <a:off x="808446" y="1674990"/>
          <a:ext cx="3691546" cy="457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17" name="公式" r:id="rId3" imgW="1943100" imgH="241300" progId="Equation.3">
                  <p:embed/>
                </p:oleObj>
              </mc:Choice>
              <mc:Fallback>
                <p:oleObj name="公式" r:id="rId3" imgW="1943100" imgH="24130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446" y="1674990"/>
                        <a:ext cx="3691546" cy="4578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70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450030"/>
              </p:ext>
            </p:extLst>
          </p:nvPr>
        </p:nvGraphicFramePr>
        <p:xfrm>
          <a:off x="826510" y="2124156"/>
          <a:ext cx="5977738" cy="656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18" name="公式" r:id="rId5" imgW="3467100" imgH="381000" progId="Equation.3">
                  <p:embed/>
                </p:oleObj>
              </mc:Choice>
              <mc:Fallback>
                <p:oleObj name="公式" r:id="rId5" imgW="3467100" imgH="381000" progId="Equation.3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6510" y="2124156"/>
                        <a:ext cx="5977738" cy="6567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1" name="Text Box 51"/>
          <p:cNvSpPr txBox="1">
            <a:spLocks noChangeArrowheads="1"/>
          </p:cNvSpPr>
          <p:nvPr/>
        </p:nvSpPr>
        <p:spPr bwMode="auto">
          <a:xfrm>
            <a:off x="904653" y="2564904"/>
            <a:ext cx="49230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000" b="1" dirty="0"/>
              <a:t>IT8 = 25 </a:t>
            </a:r>
            <a:r>
              <a:rPr lang="en-US" altLang="zh-CN" sz="2000" b="1" i="1" dirty="0"/>
              <a:t>i </a:t>
            </a:r>
            <a:r>
              <a:rPr lang="en-US" altLang="zh-CN" sz="2000" b="1" dirty="0"/>
              <a:t>=25</a:t>
            </a:r>
            <a:r>
              <a:rPr lang="en-US" altLang="zh-CN" sz="2000" b="1" dirty="0">
                <a:cs typeface="Times New Roman" pitchFamily="18" charset="0"/>
              </a:rPr>
              <a:t>×1.31=32.75</a:t>
            </a:r>
          </a:p>
        </p:txBody>
      </p:sp>
      <p:pic>
        <p:nvPicPr>
          <p:cNvPr id="14550" name="Picture 2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442" y="3435665"/>
            <a:ext cx="6515100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Line 47"/>
          <p:cNvSpPr>
            <a:spLocks noChangeShapeType="1"/>
          </p:cNvSpPr>
          <p:nvPr/>
        </p:nvSpPr>
        <p:spPr bwMode="auto">
          <a:xfrm>
            <a:off x="4355976" y="4077072"/>
            <a:ext cx="0" cy="226139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46"/>
          <p:cNvSpPr>
            <a:spLocks noChangeShapeType="1"/>
          </p:cNvSpPr>
          <p:nvPr/>
        </p:nvSpPr>
        <p:spPr bwMode="auto">
          <a:xfrm flipV="1">
            <a:off x="942715" y="6309320"/>
            <a:ext cx="6437597" cy="664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48"/>
          <p:cNvSpPr>
            <a:spLocks noChangeShapeType="1"/>
          </p:cNvSpPr>
          <p:nvPr/>
        </p:nvSpPr>
        <p:spPr bwMode="auto">
          <a:xfrm>
            <a:off x="4788024" y="4077072"/>
            <a:ext cx="0" cy="226139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5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utoUpdateAnimBg="0"/>
      <p:bldP spid="5125" grpId="0" autoUpdateAnimBg="0"/>
      <p:bldP spid="5127" grpId="0" autoUpdateAnimBg="0"/>
      <p:bldP spid="5131" grpId="0"/>
      <p:bldP spid="5141" grpId="0" autoUpdateAnimBg="0"/>
      <p:bldP spid="5142" grpId="0" autoUpdateAnimBg="0"/>
      <p:bldP spid="5171" grpId="0" autoUpdateAnimBg="0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54EE0AF-8FEA-47F8-AB10-D6D2B2A97739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13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971600" y="1916832"/>
            <a:ext cx="525931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i="1" dirty="0"/>
              <a:t> d</a:t>
            </a:r>
            <a:r>
              <a:rPr lang="en-US" altLang="zh-CN" b="1" baseline="-30000" dirty="0"/>
              <a:t>2 </a:t>
            </a:r>
            <a:r>
              <a:rPr lang="zh-CN" altLang="en-US" b="1" dirty="0"/>
              <a:t>比 </a:t>
            </a:r>
            <a:r>
              <a:rPr lang="en-US" altLang="zh-CN" b="1" i="1" dirty="0"/>
              <a:t>d</a:t>
            </a:r>
            <a:r>
              <a:rPr lang="en-US" altLang="zh-CN" b="1" baseline="-30000" dirty="0"/>
              <a:t>1</a:t>
            </a:r>
            <a:r>
              <a:rPr lang="en-US" altLang="zh-CN" b="1" i="1" baseline="-30000" dirty="0"/>
              <a:t> </a:t>
            </a:r>
            <a:r>
              <a:rPr lang="zh-CN" altLang="en-US" b="1" dirty="0"/>
              <a:t>的</a:t>
            </a:r>
            <a:r>
              <a:rPr lang="zh-CN" altLang="en-US" b="1" dirty="0">
                <a:solidFill>
                  <a:srgbClr val="FF0000"/>
                </a:solidFill>
              </a:rPr>
              <a:t>精度低</a:t>
            </a:r>
            <a:r>
              <a:rPr lang="zh-CN" altLang="en-US" b="1" dirty="0"/>
              <a:t>，故</a:t>
            </a:r>
            <a:r>
              <a:rPr lang="en-US" altLang="zh-CN" b="1" i="1" dirty="0"/>
              <a:t>d</a:t>
            </a:r>
            <a:r>
              <a:rPr lang="en-US" altLang="zh-CN" b="1" baseline="-30000" dirty="0"/>
              <a:t>2</a:t>
            </a:r>
            <a:r>
              <a:rPr lang="zh-CN" altLang="en-US" b="1" dirty="0"/>
              <a:t>容易加工。 </a:t>
            </a:r>
            <a:r>
              <a:rPr lang="en-US" altLang="zh-CN" b="1" dirty="0" smtClean="0"/>
              <a:t>0</a:t>
            </a:r>
            <a:endParaRPr lang="zh-CN" altLang="en-US" b="1" dirty="0"/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1098550" y="1340768"/>
            <a:ext cx="30416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解：由表</a:t>
            </a:r>
            <a:r>
              <a:rPr lang="en-US" altLang="zh-CN" b="1" dirty="0"/>
              <a:t>3.2</a:t>
            </a:r>
            <a:r>
              <a:rPr lang="zh-CN" altLang="en-US" b="1" dirty="0"/>
              <a:t>得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4265612" y="1383159"/>
            <a:ext cx="129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IT7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6366718" y="1382045"/>
            <a:ext cx="15176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IT8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412824" y="369788"/>
            <a:ext cx="747154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dirty="0">
                <a:latin typeface="宋体" pitchFamily="2" charset="-122"/>
              </a:rPr>
              <a:t>     </a:t>
            </a:r>
            <a:r>
              <a:rPr lang="zh-CN" altLang="en-US" b="1" dirty="0">
                <a:latin typeface="宋体" pitchFamily="2" charset="-122"/>
              </a:rPr>
              <a:t>例</a:t>
            </a:r>
            <a:r>
              <a:rPr lang="en-US" altLang="zh-CN" b="1" dirty="0">
                <a:latin typeface="宋体" pitchFamily="2" charset="-122"/>
              </a:rPr>
              <a:t>3.7</a:t>
            </a:r>
            <a:r>
              <a:rPr lang="en-US" altLang="zh-CN" b="1" i="1" dirty="0">
                <a:latin typeface="宋体" pitchFamily="2" charset="-122"/>
              </a:rPr>
              <a:t> </a:t>
            </a:r>
            <a:r>
              <a:rPr lang="zh-CN" altLang="en-US" b="1" dirty="0">
                <a:latin typeface="宋体" pitchFamily="2" charset="-122"/>
              </a:rPr>
              <a:t>已知 </a:t>
            </a:r>
            <a:r>
              <a:rPr lang="en-US" altLang="zh-CN" b="1" i="1" dirty="0">
                <a:latin typeface="宋体" pitchFamily="2" charset="-122"/>
              </a:rPr>
              <a:t>d</a:t>
            </a:r>
            <a:r>
              <a:rPr lang="en-US" altLang="zh-CN" b="1" baseline="-30000" dirty="0">
                <a:latin typeface="宋体" pitchFamily="2" charset="-122"/>
              </a:rPr>
              <a:t>1 </a:t>
            </a:r>
            <a:r>
              <a:rPr lang="en-US" altLang="zh-CN" b="1" dirty="0">
                <a:latin typeface="宋体" pitchFamily="2" charset="-122"/>
              </a:rPr>
              <a:t>=</a:t>
            </a:r>
            <a:r>
              <a:rPr lang="en-US" altLang="zh-CN" b="1" i="1" dirty="0">
                <a:latin typeface="Swis721 BT" pitchFamily="34" charset="0"/>
              </a:rPr>
              <a:t>Φ</a:t>
            </a:r>
            <a:r>
              <a:rPr lang="en-US" altLang="zh-CN" b="1" dirty="0">
                <a:latin typeface="宋体" pitchFamily="2" charset="-122"/>
              </a:rPr>
              <a:t>100</a:t>
            </a:r>
            <a:r>
              <a:rPr lang="zh-CN" altLang="en-US" b="1" dirty="0">
                <a:latin typeface="宋体" pitchFamily="2" charset="-122"/>
              </a:rPr>
              <a:t>，</a:t>
            </a:r>
            <a:r>
              <a:rPr lang="en-US" altLang="zh-CN" b="1" i="1" dirty="0">
                <a:latin typeface="宋体" pitchFamily="2" charset="-122"/>
              </a:rPr>
              <a:t>d</a:t>
            </a:r>
            <a:r>
              <a:rPr lang="en-US" altLang="zh-CN" b="1" baseline="-30000" dirty="0">
                <a:latin typeface="宋体" pitchFamily="2" charset="-122"/>
              </a:rPr>
              <a:t>2</a:t>
            </a:r>
            <a:r>
              <a:rPr lang="en-US" altLang="zh-CN" b="1" dirty="0">
                <a:latin typeface="宋体" pitchFamily="2" charset="-122"/>
              </a:rPr>
              <a:t>=</a:t>
            </a:r>
            <a:r>
              <a:rPr lang="en-US" altLang="zh-CN" b="1" i="1" dirty="0">
                <a:latin typeface="Swis721 Ex BT" pitchFamily="34" charset="0"/>
              </a:rPr>
              <a:t>Φ</a:t>
            </a:r>
            <a:r>
              <a:rPr lang="en-US" altLang="zh-CN" b="1" dirty="0">
                <a:latin typeface="宋体" pitchFamily="2" charset="-122"/>
              </a:rPr>
              <a:t>8</a:t>
            </a:r>
            <a:r>
              <a:rPr lang="zh-CN" altLang="en-US" b="1" dirty="0">
                <a:latin typeface="宋体" pitchFamily="2" charset="-122"/>
              </a:rPr>
              <a:t>，</a:t>
            </a:r>
            <a:r>
              <a:rPr lang="en-US" altLang="zh-CN" b="1" i="1" dirty="0">
                <a:latin typeface="宋体" pitchFamily="2" charset="-122"/>
              </a:rPr>
              <a:t>T</a:t>
            </a:r>
            <a:r>
              <a:rPr lang="en-US" altLang="zh-CN" b="1" baseline="-30000" dirty="0">
                <a:latin typeface="宋体" pitchFamily="2" charset="-122"/>
              </a:rPr>
              <a:t> d1</a:t>
            </a:r>
            <a:r>
              <a:rPr lang="en-US" altLang="zh-CN" b="1" dirty="0">
                <a:latin typeface="宋体" pitchFamily="2" charset="-122"/>
              </a:rPr>
              <a:t>=35μm</a:t>
            </a:r>
            <a:r>
              <a:rPr lang="zh-CN" altLang="en-US" b="1" dirty="0">
                <a:latin typeface="宋体" pitchFamily="2" charset="-122"/>
              </a:rPr>
              <a:t>，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b="1" i="1" dirty="0">
                <a:latin typeface="宋体" pitchFamily="2" charset="-122"/>
              </a:rPr>
              <a:t>T</a:t>
            </a:r>
            <a:r>
              <a:rPr lang="en-US" altLang="zh-CN" b="1" baseline="-30000" dirty="0">
                <a:latin typeface="宋体" pitchFamily="2" charset="-122"/>
              </a:rPr>
              <a:t> d2</a:t>
            </a:r>
            <a:r>
              <a:rPr lang="en-US" altLang="zh-CN" b="1" dirty="0">
                <a:latin typeface="宋体" pitchFamily="2" charset="-122"/>
              </a:rPr>
              <a:t>=22μm</a:t>
            </a:r>
            <a:r>
              <a:rPr lang="zh-CN" altLang="en-US" b="1" dirty="0">
                <a:latin typeface="宋体" pitchFamily="2" charset="-122"/>
              </a:rPr>
              <a:t>，确定两轴加工的难易程度。 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3493256" y="1325041"/>
            <a:ext cx="1333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i="1" dirty="0"/>
              <a:t>d</a:t>
            </a:r>
            <a:r>
              <a:rPr lang="en-US" altLang="zh-CN" b="1" baseline="-30000" dirty="0"/>
              <a:t>1</a:t>
            </a:r>
            <a:r>
              <a:rPr lang="zh-CN" altLang="en-US" b="1" dirty="0"/>
              <a:t>为</a:t>
            </a:r>
          </a:p>
        </p:txBody>
      </p:sp>
      <p:sp>
        <p:nvSpPr>
          <p:cNvPr id="47117" name="Rectangle 13"/>
          <p:cNvSpPr>
            <a:spLocks noChangeArrowheads="1"/>
          </p:cNvSpPr>
          <p:nvPr/>
        </p:nvSpPr>
        <p:spPr bwMode="auto">
          <a:xfrm>
            <a:off x="5301966" y="1364495"/>
            <a:ext cx="20542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/>
              <a:t>d</a:t>
            </a:r>
            <a:r>
              <a:rPr lang="en-US" altLang="zh-CN" b="1" baseline="-30000" dirty="0"/>
              <a:t>2</a:t>
            </a:r>
            <a:r>
              <a:rPr lang="zh-CN" altLang="en-US" b="1" dirty="0"/>
              <a:t>为</a:t>
            </a:r>
          </a:p>
        </p:txBody>
      </p:sp>
      <p:sp>
        <p:nvSpPr>
          <p:cNvPr id="34" name="Line 40"/>
          <p:cNvSpPr>
            <a:spLocks noChangeShapeType="1"/>
          </p:cNvSpPr>
          <p:nvPr/>
        </p:nvSpPr>
        <p:spPr bwMode="auto">
          <a:xfrm flipV="1">
            <a:off x="6006942" y="3759283"/>
            <a:ext cx="0" cy="764636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圆角矩形 19">
            <a:hlinkClick r:id="rId2" action="ppaction://hlinksldjump"/>
          </p:cNvPr>
          <p:cNvSpPr/>
          <p:nvPr/>
        </p:nvSpPr>
        <p:spPr bwMode="auto">
          <a:xfrm>
            <a:off x="6800165" y="6188222"/>
            <a:ext cx="1372235" cy="481138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42" y="2564904"/>
            <a:ext cx="6515100" cy="370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Group 42"/>
          <p:cNvGrpSpPr>
            <a:grpSpLocks/>
          </p:cNvGrpSpPr>
          <p:nvPr/>
        </p:nvGrpSpPr>
        <p:grpSpPr bwMode="auto">
          <a:xfrm>
            <a:off x="1043608" y="3140828"/>
            <a:ext cx="7229624" cy="3246057"/>
            <a:chOff x="252" y="1957"/>
            <a:chExt cx="5298" cy="2108"/>
          </a:xfrm>
        </p:grpSpPr>
        <p:sp>
          <p:nvSpPr>
            <p:cNvPr id="22" name="Line 35"/>
            <p:cNvSpPr>
              <a:spLocks noChangeShapeType="1"/>
            </p:cNvSpPr>
            <p:nvPr/>
          </p:nvSpPr>
          <p:spPr bwMode="auto">
            <a:xfrm>
              <a:off x="252" y="4020"/>
              <a:ext cx="529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Rectangle 37"/>
            <p:cNvSpPr>
              <a:spLocks noChangeArrowheads="1"/>
            </p:cNvSpPr>
            <p:nvPr/>
          </p:nvSpPr>
          <p:spPr bwMode="auto">
            <a:xfrm>
              <a:off x="2310" y="3796"/>
              <a:ext cx="326" cy="2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38"/>
            <p:cNvSpPr>
              <a:spLocks noChangeShapeType="1"/>
            </p:cNvSpPr>
            <p:nvPr/>
          </p:nvSpPr>
          <p:spPr bwMode="auto">
            <a:xfrm flipV="1">
              <a:off x="2608" y="1957"/>
              <a:ext cx="0" cy="183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41"/>
          <p:cNvGrpSpPr>
            <a:grpSpLocks/>
          </p:cNvGrpSpPr>
          <p:nvPr/>
        </p:nvGrpSpPr>
        <p:grpSpPr bwMode="auto">
          <a:xfrm>
            <a:off x="1043934" y="3140726"/>
            <a:ext cx="6441848" cy="1806146"/>
            <a:chOff x="3" y="1853"/>
            <a:chExt cx="5576" cy="1396"/>
          </a:xfrm>
        </p:grpSpPr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2731" y="2980"/>
              <a:ext cx="326" cy="269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39"/>
            <p:cNvSpPr>
              <a:spLocks noChangeShapeType="1"/>
            </p:cNvSpPr>
            <p:nvPr/>
          </p:nvSpPr>
          <p:spPr bwMode="auto">
            <a:xfrm>
              <a:off x="3" y="3203"/>
              <a:ext cx="5576" cy="0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Line 40"/>
            <p:cNvSpPr>
              <a:spLocks noChangeShapeType="1"/>
            </p:cNvSpPr>
            <p:nvPr/>
          </p:nvSpPr>
          <p:spPr bwMode="auto">
            <a:xfrm flipV="1">
              <a:off x="3057" y="1853"/>
              <a:ext cx="0" cy="1169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12" grpId="0" autoUpdateAnimBg="0"/>
      <p:bldP spid="47113" grpId="0"/>
      <p:bldP spid="47114" grpId="0"/>
      <p:bldP spid="47115" grpId="0" autoUpdateAnimBg="0"/>
      <p:bldP spid="47116" grpId="0"/>
      <p:bldP spid="471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FB372DD-047E-4681-8875-1B0091036E33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14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958031" y="226367"/>
            <a:ext cx="63638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3.3  </a:t>
            </a:r>
            <a:r>
              <a:rPr lang="zh-CN" altLang="en-US" b="1" dirty="0">
                <a:latin typeface="宋体" pitchFamily="2" charset="-122"/>
              </a:rPr>
              <a:t>基本偏差系列－公差带位置标准化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716016" y="1340768"/>
            <a:ext cx="35643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FF0000"/>
                </a:solidFill>
              </a:rPr>
              <a:t>基本偏差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—</a:t>
            </a:r>
            <a:r>
              <a:rPr lang="zh-CN" altLang="en-US" sz="2000" b="1" dirty="0"/>
              <a:t>（见下图）</a:t>
            </a:r>
            <a:endParaRPr lang="zh-CN" altLang="en-US" sz="2000" dirty="0"/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916362" y="1741341"/>
            <a:ext cx="761607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</a:t>
            </a:r>
            <a:r>
              <a:rPr lang="zh-CN" altLang="en-US" sz="2000" b="1" dirty="0" smtClean="0"/>
              <a:t>公差带</a:t>
            </a:r>
            <a:r>
              <a:rPr lang="zh-CN" altLang="en-US" sz="2000" b="1" dirty="0"/>
              <a:t>在</a:t>
            </a:r>
            <a:r>
              <a:rPr lang="zh-CN" altLang="en-US" sz="2000" b="1" dirty="0">
                <a:solidFill>
                  <a:srgbClr val="FF0000"/>
                </a:solidFill>
              </a:rPr>
              <a:t>零线上面</a:t>
            </a:r>
            <a:r>
              <a:rPr lang="en-US" altLang="zh-CN" sz="2000" b="1" dirty="0">
                <a:solidFill>
                  <a:srgbClr val="FF0000"/>
                </a:solidFill>
              </a:rPr>
              <a:t>(</a:t>
            </a:r>
            <a:r>
              <a:rPr lang="zh-CN" altLang="en-US" sz="2000" b="1" dirty="0"/>
              <a:t>或位于零线</a:t>
            </a:r>
            <a:r>
              <a:rPr lang="zh-CN" altLang="en-US" sz="2000" b="1" dirty="0" smtClean="0"/>
              <a:t>上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)</a:t>
            </a:r>
            <a:r>
              <a:rPr lang="zh-CN" altLang="en-US" sz="2000" b="1" dirty="0"/>
              <a:t>，其基本偏差为</a:t>
            </a:r>
            <a:r>
              <a:rPr lang="zh-CN" altLang="en-US" sz="2000" b="1" dirty="0">
                <a:solidFill>
                  <a:srgbClr val="FF0000"/>
                </a:solidFill>
              </a:rPr>
              <a:t>下偏差</a:t>
            </a:r>
            <a:r>
              <a:rPr lang="zh-CN" altLang="en-US" sz="2000" b="1" dirty="0"/>
              <a:t>。</a:t>
            </a: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958031" y="2132856"/>
            <a:ext cx="7214369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 smtClean="0"/>
              <a:t> </a:t>
            </a:r>
            <a:r>
              <a:rPr lang="zh-CN" altLang="en-US" sz="2000" b="1" dirty="0"/>
              <a:t>公差带在</a:t>
            </a:r>
            <a:r>
              <a:rPr lang="zh-CN" altLang="en-US" sz="2000" b="1" dirty="0">
                <a:solidFill>
                  <a:srgbClr val="FF0000"/>
                </a:solidFill>
              </a:rPr>
              <a:t>零线下面</a:t>
            </a:r>
            <a:r>
              <a:rPr lang="zh-CN" altLang="en-US" sz="2000" b="1" dirty="0"/>
              <a:t>（或位于</a:t>
            </a:r>
            <a:r>
              <a:rPr lang="zh-CN" altLang="en-US" sz="2000" b="1" dirty="0" smtClean="0"/>
              <a:t>零线上），</a:t>
            </a:r>
            <a:r>
              <a:rPr lang="zh-CN" altLang="en-US" sz="2000" b="1" dirty="0"/>
              <a:t>其基本偏差为</a:t>
            </a:r>
            <a:r>
              <a:rPr lang="zh-CN" altLang="en-US" sz="2000" b="1" dirty="0">
                <a:solidFill>
                  <a:srgbClr val="FF0000"/>
                </a:solidFill>
              </a:rPr>
              <a:t>上偏差</a:t>
            </a:r>
            <a:r>
              <a:rPr lang="zh-CN" altLang="en-US" sz="2000" b="1" dirty="0"/>
              <a:t>。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289" y="2852936"/>
            <a:ext cx="3504919" cy="263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 1"/>
          <p:cNvSpPr/>
          <p:nvPr/>
        </p:nvSpPr>
        <p:spPr bwMode="auto">
          <a:xfrm>
            <a:off x="5531577" y="4221087"/>
            <a:ext cx="840623" cy="504057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5459568" y="3604521"/>
            <a:ext cx="912631" cy="4572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4739489" y="4509120"/>
            <a:ext cx="648072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直接连接符 13"/>
          <p:cNvCxnSpPr/>
          <p:nvPr/>
        </p:nvCxnSpPr>
        <p:spPr bwMode="auto">
          <a:xfrm>
            <a:off x="4595473" y="3861048"/>
            <a:ext cx="648072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直接连接符 14"/>
          <p:cNvCxnSpPr/>
          <p:nvPr/>
        </p:nvCxnSpPr>
        <p:spPr bwMode="auto">
          <a:xfrm>
            <a:off x="3515353" y="4119737"/>
            <a:ext cx="648072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直接连接符 16"/>
          <p:cNvCxnSpPr/>
          <p:nvPr/>
        </p:nvCxnSpPr>
        <p:spPr bwMode="auto">
          <a:xfrm>
            <a:off x="3839389" y="4152538"/>
            <a:ext cx="612068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矩形 2"/>
          <p:cNvSpPr/>
          <p:nvPr/>
        </p:nvSpPr>
        <p:spPr>
          <a:xfrm>
            <a:off x="395536" y="710252"/>
            <a:ext cx="76478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基本偏差</a:t>
            </a:r>
            <a:r>
              <a:rPr lang="zh-CN" altLang="en-US" sz="2000" b="1" dirty="0"/>
              <a:t>是在公差与配合制</a:t>
            </a:r>
            <a:r>
              <a:rPr lang="en-US" altLang="zh-CN" sz="2000" b="1" dirty="0"/>
              <a:t>(GB/ T 1800. 1—2020) </a:t>
            </a:r>
            <a:r>
              <a:rPr lang="zh-CN" altLang="en-US" sz="2000" b="1" dirty="0"/>
              <a:t>中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确定公差带相对零线位置</a:t>
            </a:r>
            <a:r>
              <a:rPr lang="zh-CN" altLang="en-US" sz="2000" b="1" dirty="0" smtClean="0"/>
              <a:t>的那个</a:t>
            </a:r>
            <a:r>
              <a:rPr lang="zh-CN" altLang="en-US" sz="2000" b="1" dirty="0"/>
              <a:t>极限偏差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它可以是上偏差或下偏差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一般为靠近零线或位于零线的那个极限偏差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740784" y="5889466"/>
            <a:ext cx="71435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为了</a:t>
            </a:r>
            <a:r>
              <a:rPr lang="zh-CN" altLang="en-US" sz="2000" b="1" dirty="0"/>
              <a:t>满足工程实践中各种使用情况的需要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国标规定了孔和轴各有</a:t>
            </a:r>
            <a:r>
              <a:rPr lang="en-US" altLang="zh-CN" sz="2000" b="1" dirty="0"/>
              <a:t>28 </a:t>
            </a:r>
            <a:r>
              <a:rPr lang="zh-CN" altLang="en-US" sz="2000" b="1" dirty="0"/>
              <a:t>种基本偏差</a:t>
            </a:r>
            <a:r>
              <a:rPr lang="en-US" altLang="zh-CN" sz="2000" b="1" dirty="0"/>
              <a:t>,</a:t>
            </a:r>
            <a:r>
              <a:rPr lang="zh-CN" altLang="en-US" sz="2000" b="1" dirty="0" smtClean="0"/>
              <a:t>见图</a:t>
            </a:r>
            <a:r>
              <a:rPr lang="en-US" altLang="zh-CN" sz="2000" b="1" dirty="0"/>
              <a:t>3. 11</a:t>
            </a:r>
            <a:r>
              <a:rPr lang="zh-CN" altLang="en-US" sz="2000" b="1" dirty="0"/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  <p:bldP spid="49157" grpId="0" autoUpdateAnimBg="0"/>
      <p:bldP spid="49176" grpId="0" autoUpdateAnimBg="0"/>
      <p:bldP spid="49177" grpId="0" autoUpdateAnimBg="0"/>
      <p:bldP spid="2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45FD192-E25A-4F87-8AB9-660CAF29EB3D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15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35850" y="245591"/>
            <a:ext cx="50047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3.3.1  </a:t>
            </a:r>
            <a:r>
              <a:rPr lang="zh-CN" altLang="en-US" b="1" dirty="0"/>
              <a:t>基本偏差代号及其特点</a:t>
            </a:r>
            <a:r>
              <a:rPr lang="zh-CN" altLang="en-US" dirty="0"/>
              <a:t>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23528" y="860519"/>
            <a:ext cx="33288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</a:t>
            </a:r>
            <a:r>
              <a:rPr lang="en-US" altLang="zh-CN" sz="2000" b="1" dirty="0" smtClean="0"/>
              <a:t>1</a:t>
            </a:r>
            <a:r>
              <a:rPr lang="en-US" altLang="zh-CN" sz="2000" b="1" dirty="0"/>
              <a:t>.</a:t>
            </a:r>
            <a:r>
              <a:rPr lang="en-US" altLang="zh-CN" sz="2000" b="1" dirty="0">
                <a:ea typeface="黑体" pitchFamily="2" charset="-122"/>
              </a:rPr>
              <a:t> </a:t>
            </a:r>
            <a:r>
              <a:rPr lang="zh-CN" altLang="en-US" sz="2000" b="1" dirty="0"/>
              <a:t>基本偏差代号： </a:t>
            </a:r>
            <a:endParaRPr lang="en-US" altLang="zh-CN" sz="2000" b="1" dirty="0" smtClean="0"/>
          </a:p>
          <a:p>
            <a:pPr eaLnBrk="1" hangingPunct="1">
              <a:spcBef>
                <a:spcPts val="0"/>
              </a:spcBef>
            </a:pPr>
            <a:r>
              <a:rPr lang="zh-CN" altLang="en-US" sz="2000" b="1" dirty="0" smtClean="0">
                <a:latin typeface="宋体" pitchFamily="2" charset="-122"/>
                <a:sym typeface="Wingdings" pitchFamily="2" charset="2"/>
              </a:rPr>
              <a:t>   （</a:t>
            </a:r>
            <a:r>
              <a:rPr lang="zh-CN" altLang="en-US" sz="2000" b="1" dirty="0" smtClean="0">
                <a:latin typeface="宋体" pitchFamily="2" charset="-122"/>
              </a:rPr>
              <a:t>见图</a:t>
            </a:r>
            <a:r>
              <a:rPr lang="en-US" altLang="zh-CN" sz="2000" b="1" dirty="0">
                <a:latin typeface="宋体" pitchFamily="2" charset="-122"/>
              </a:rPr>
              <a:t>3.11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大写表示孔</a:t>
            </a:r>
            <a:r>
              <a:rPr lang="zh-CN" altLang="en-US" sz="2000" b="1" dirty="0">
                <a:latin typeface="宋体" pitchFamily="2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</a:rPr>
              <a:t>小写表示轴</a:t>
            </a:r>
            <a:r>
              <a:rPr lang="zh-CN" altLang="en-US" sz="2000" b="1" dirty="0" smtClean="0">
                <a:latin typeface="宋体" pitchFamily="2" charset="-122"/>
              </a:rPr>
              <a:t>）</a:t>
            </a:r>
            <a:r>
              <a:rPr lang="zh-CN" altLang="en-US" sz="2000" b="1" dirty="0">
                <a:latin typeface="宋体" pitchFamily="2" charset="-122"/>
              </a:rPr>
              <a:t>。</a:t>
            </a:r>
            <a:r>
              <a:rPr lang="zh-CN" altLang="en-US" sz="2000" b="1" dirty="0" smtClean="0"/>
              <a:t> </a:t>
            </a:r>
            <a:endParaRPr lang="zh-CN" altLang="en-US" sz="2000" b="1" dirty="0"/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555992" y="2299519"/>
            <a:ext cx="345638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zh-CN" altLang="en-US" b="1" dirty="0" smtClean="0"/>
              <a:t>    </a:t>
            </a:r>
            <a:r>
              <a:rPr lang="zh-CN" altLang="en-US" sz="2000" b="1" dirty="0" smtClean="0"/>
              <a:t>拉丁字母</a:t>
            </a:r>
            <a:endParaRPr lang="en-US" altLang="zh-CN" sz="2000" b="1" dirty="0" smtClean="0"/>
          </a:p>
          <a:p>
            <a:pPr eaLnBrk="1" hangingPunct="1">
              <a:spcBef>
                <a:spcPts val="0"/>
              </a:spcBef>
            </a:pPr>
            <a:r>
              <a:rPr lang="zh-CN" altLang="en-US" sz="2000" b="1" dirty="0" smtClean="0"/>
              <a:t>（</a:t>
            </a:r>
            <a:r>
              <a:rPr lang="zh-CN" altLang="en-US" sz="2000" b="1" dirty="0"/>
              <a:t>按英文字母读音</a:t>
            </a:r>
            <a:r>
              <a:rPr lang="zh-CN" altLang="en-US" sz="2000" b="1" dirty="0" smtClean="0"/>
              <a:t>）</a:t>
            </a:r>
            <a:endParaRPr lang="en-US" altLang="zh-CN" sz="2000" b="1" dirty="0" smtClean="0"/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577688" y="3659540"/>
            <a:ext cx="3328987" cy="156966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</a:t>
            </a:r>
            <a:r>
              <a:rPr lang="en-US" altLang="zh-CN" sz="2000" b="1" dirty="0" smtClean="0"/>
              <a:t>26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+7 </a:t>
            </a:r>
            <a:r>
              <a:rPr lang="en-US" altLang="zh-CN" sz="2000" b="1" dirty="0" smtClean="0"/>
              <a:t>(CD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EF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FG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JS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ZA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ZB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ZC) </a:t>
            </a:r>
            <a:r>
              <a:rPr lang="en-US" altLang="zh-CN" sz="2000" dirty="0" smtClean="0">
                <a:solidFill>
                  <a:srgbClr val="FF0000"/>
                </a:solidFill>
              </a:rPr>
              <a:t>- </a:t>
            </a:r>
            <a:r>
              <a:rPr lang="en-US" altLang="zh-CN" sz="2000" b="1" dirty="0" smtClean="0">
                <a:solidFill>
                  <a:srgbClr val="C00000"/>
                </a:solidFill>
              </a:rPr>
              <a:t>5 </a:t>
            </a:r>
            <a:r>
              <a:rPr lang="en-US" altLang="zh-CN" sz="2000" b="1" dirty="0" smtClean="0"/>
              <a:t>( I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L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O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Q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W )</a:t>
            </a:r>
            <a:r>
              <a:rPr lang="zh-CN" altLang="en-US" sz="2000" b="1" dirty="0"/>
              <a:t> ＝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28</a:t>
            </a:r>
            <a:endParaRPr lang="en-US" altLang="zh-CN" sz="2000" b="1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41834"/>
            <a:ext cx="4464496" cy="186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255" y="2852936"/>
            <a:ext cx="4307185" cy="2675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  <p:bldP spid="8196" grpId="0" build="p" autoUpdateAnimBg="0"/>
      <p:bldP spid="8226" grpId="0" autoUpdateAnimBg="0"/>
      <p:bldP spid="8230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5DBE934-6035-44B4-986B-D334FB475435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16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3261" name="Text Box 1037"/>
          <p:cNvSpPr txBox="1">
            <a:spLocks noChangeArrowheads="1"/>
          </p:cNvSpPr>
          <p:nvPr/>
        </p:nvSpPr>
        <p:spPr bwMode="auto">
          <a:xfrm>
            <a:off x="825624" y="390128"/>
            <a:ext cx="41784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2. </a:t>
            </a:r>
            <a:r>
              <a:rPr lang="zh-CN" altLang="en-US" b="1" dirty="0">
                <a:latin typeface="宋体" pitchFamily="2" charset="-122"/>
              </a:rPr>
              <a:t>特点（见图</a:t>
            </a:r>
            <a:r>
              <a:rPr lang="en-US" altLang="zh-CN" b="1" dirty="0">
                <a:latin typeface="宋体" pitchFamily="2" charset="-122"/>
              </a:rPr>
              <a:t>3.11</a:t>
            </a:r>
            <a:r>
              <a:rPr lang="zh-CN" altLang="en-US" b="1" dirty="0">
                <a:latin typeface="宋体" pitchFamily="2" charset="-122"/>
              </a:rPr>
              <a:t>所示）</a:t>
            </a:r>
            <a:endParaRPr lang="zh-CN" altLang="en-US" b="1" dirty="0"/>
          </a:p>
        </p:txBody>
      </p:sp>
      <p:sp>
        <p:nvSpPr>
          <p:cNvPr id="53262" name="Text Box 1038"/>
          <p:cNvSpPr txBox="1">
            <a:spLocks noChangeArrowheads="1"/>
          </p:cNvSpPr>
          <p:nvPr/>
        </p:nvSpPr>
        <p:spPr bwMode="auto">
          <a:xfrm>
            <a:off x="755576" y="797803"/>
            <a:ext cx="416413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457200" indent="-457200" eaLnBrk="1" hangingPunct="1">
              <a:spcBef>
                <a:spcPts val="0"/>
              </a:spcBef>
              <a:buAutoNum type="arabicParenBoth"/>
            </a:pPr>
            <a:r>
              <a:rPr lang="zh-CN" altLang="en-US" b="1" dirty="0" smtClean="0"/>
              <a:t>对</a:t>
            </a:r>
            <a:r>
              <a:rPr lang="zh-CN" altLang="en-US" b="1" dirty="0"/>
              <a:t>孔（轴）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pPr eaLnBrk="1" hangingPunct="1">
              <a:spcBef>
                <a:spcPts val="0"/>
              </a:spcBef>
            </a:pPr>
            <a:r>
              <a:rPr lang="en-US" altLang="zh-CN" b="1" dirty="0" smtClean="0"/>
              <a:t>A</a:t>
            </a:r>
            <a:r>
              <a:rPr lang="zh-CN" altLang="en-US" b="1" dirty="0"/>
              <a:t>－</a:t>
            </a:r>
            <a:r>
              <a:rPr lang="en-US" altLang="zh-CN" b="1" dirty="0" smtClean="0"/>
              <a:t>H(a</a:t>
            </a:r>
            <a:r>
              <a:rPr lang="zh-CN" altLang="en-US" b="1" dirty="0" smtClean="0"/>
              <a:t>－</a:t>
            </a:r>
            <a:r>
              <a:rPr lang="en-US" altLang="zh-CN" b="1" dirty="0"/>
              <a:t>h)</a:t>
            </a:r>
            <a:r>
              <a:rPr lang="zh-CN" altLang="en-US" b="1" dirty="0"/>
              <a:t>基本偏差为</a:t>
            </a:r>
          </a:p>
        </p:txBody>
      </p:sp>
      <p:sp>
        <p:nvSpPr>
          <p:cNvPr id="53264" name="Text Box 1040"/>
          <p:cNvSpPr txBox="1">
            <a:spLocks noChangeArrowheads="1"/>
          </p:cNvSpPr>
          <p:nvPr/>
        </p:nvSpPr>
        <p:spPr bwMode="auto">
          <a:xfrm>
            <a:off x="755576" y="2996952"/>
            <a:ext cx="3570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(2) </a:t>
            </a:r>
            <a:r>
              <a:rPr lang="zh-CN" altLang="en-US" b="1" dirty="0"/>
              <a:t>对 </a:t>
            </a:r>
            <a:r>
              <a:rPr lang="en-US" altLang="zh-CN" b="1" dirty="0"/>
              <a:t>H</a:t>
            </a:r>
            <a:r>
              <a:rPr lang="zh-CN" altLang="en-US" b="1" dirty="0"/>
              <a:t>（</a:t>
            </a:r>
            <a:r>
              <a:rPr lang="en-US" altLang="zh-CN" b="1" dirty="0"/>
              <a:t>h</a:t>
            </a:r>
            <a:r>
              <a:rPr lang="zh-CN" altLang="en-US" b="1" dirty="0"/>
              <a:t>） ：</a:t>
            </a:r>
          </a:p>
        </p:txBody>
      </p:sp>
      <p:sp>
        <p:nvSpPr>
          <p:cNvPr id="53265" name="Text Box 1041"/>
          <p:cNvSpPr txBox="1">
            <a:spLocks noChangeArrowheads="1"/>
          </p:cNvSpPr>
          <p:nvPr/>
        </p:nvSpPr>
        <p:spPr bwMode="auto">
          <a:xfrm>
            <a:off x="880589" y="2082552"/>
            <a:ext cx="388074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J</a:t>
            </a:r>
            <a:r>
              <a:rPr lang="zh-CN" altLang="en-US" b="1" dirty="0"/>
              <a:t>－</a:t>
            </a:r>
            <a:r>
              <a:rPr lang="en-US" altLang="zh-CN" b="1" dirty="0"/>
              <a:t>ZC)(</a:t>
            </a:r>
            <a:r>
              <a:rPr lang="en-US" altLang="zh-CN" b="1" dirty="0" smtClean="0"/>
              <a:t>j</a:t>
            </a:r>
            <a:r>
              <a:rPr lang="zh-CN" altLang="en-US" b="1" dirty="0" smtClean="0"/>
              <a:t>－</a:t>
            </a:r>
            <a:r>
              <a:rPr lang="en-US" altLang="zh-CN" b="1" dirty="0" err="1"/>
              <a:t>zc</a:t>
            </a:r>
            <a:r>
              <a:rPr lang="en-US" altLang="zh-CN" b="1" dirty="0"/>
              <a:t>)</a:t>
            </a:r>
            <a:r>
              <a:rPr lang="zh-CN" altLang="en-US" b="1" dirty="0"/>
              <a:t>基本偏差为</a:t>
            </a:r>
          </a:p>
        </p:txBody>
      </p:sp>
      <p:sp>
        <p:nvSpPr>
          <p:cNvPr id="53268" name="Text Box 1044"/>
          <p:cNvSpPr txBox="1">
            <a:spLocks noChangeArrowheads="1"/>
          </p:cNvSpPr>
          <p:nvPr/>
        </p:nvSpPr>
        <p:spPr bwMode="auto">
          <a:xfrm>
            <a:off x="825630" y="3429000"/>
            <a:ext cx="366940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H </a:t>
            </a:r>
            <a:r>
              <a:rPr lang="zh-CN" altLang="en-US" b="1" dirty="0"/>
              <a:t>为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EI = 0 </a:t>
            </a:r>
            <a:r>
              <a:rPr lang="en-US" altLang="zh-CN" b="1" dirty="0" smtClean="0">
                <a:solidFill>
                  <a:srgbClr val="FF0000"/>
                </a:solidFill>
              </a:rPr>
              <a:t> </a:t>
            </a:r>
            <a:r>
              <a:rPr lang="en-US" altLang="zh-CN" b="1" dirty="0"/>
              <a:t>(h </a:t>
            </a:r>
            <a:r>
              <a:rPr lang="zh-CN" altLang="en-US" b="1" dirty="0"/>
              <a:t>为 </a:t>
            </a:r>
            <a:r>
              <a:rPr lang="en-US" altLang="zh-CN" b="1" dirty="0" err="1" smtClean="0"/>
              <a:t>es</a:t>
            </a:r>
            <a:r>
              <a:rPr lang="en-US" altLang="zh-CN" b="1" dirty="0" smtClean="0"/>
              <a:t> = 0</a:t>
            </a:r>
            <a:r>
              <a:rPr lang="en-US" altLang="zh-CN" b="1" dirty="0"/>
              <a:t>)</a:t>
            </a:r>
          </a:p>
        </p:txBody>
      </p:sp>
      <p:sp>
        <p:nvSpPr>
          <p:cNvPr id="53276" name="Text Box 1052"/>
          <p:cNvSpPr txBox="1">
            <a:spLocks noChangeArrowheads="1"/>
          </p:cNvSpPr>
          <p:nvPr/>
        </p:nvSpPr>
        <p:spPr bwMode="auto">
          <a:xfrm>
            <a:off x="1467577" y="1628800"/>
            <a:ext cx="137623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 smtClean="0">
                <a:solidFill>
                  <a:srgbClr val="FF0000"/>
                </a:solidFill>
              </a:rPr>
              <a:t>EI</a:t>
            </a:r>
            <a:r>
              <a:rPr lang="en-US" altLang="zh-CN" dirty="0" smtClean="0"/>
              <a:t> </a:t>
            </a:r>
            <a:r>
              <a:rPr lang="en-US" altLang="zh-CN" b="1" dirty="0"/>
              <a:t>(</a:t>
            </a:r>
            <a:r>
              <a:rPr lang="en-US" altLang="zh-CN" b="1" dirty="0" err="1"/>
              <a:t>es</a:t>
            </a:r>
            <a:r>
              <a:rPr lang="en-US" altLang="zh-CN" b="1" dirty="0"/>
              <a:t>)</a:t>
            </a:r>
          </a:p>
        </p:txBody>
      </p:sp>
      <p:sp>
        <p:nvSpPr>
          <p:cNvPr id="53277" name="Text Box 1053"/>
          <p:cNvSpPr txBox="1">
            <a:spLocks noChangeArrowheads="1"/>
          </p:cNvSpPr>
          <p:nvPr/>
        </p:nvSpPr>
        <p:spPr bwMode="auto">
          <a:xfrm>
            <a:off x="1436725" y="2539752"/>
            <a:ext cx="147909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ES </a:t>
            </a:r>
            <a:r>
              <a:rPr lang="en-US" altLang="zh-CN" b="1" dirty="0" smtClean="0"/>
              <a:t> </a:t>
            </a:r>
            <a:r>
              <a:rPr lang="en-US" altLang="zh-CN" b="1" dirty="0"/>
              <a:t>(</a:t>
            </a:r>
            <a:r>
              <a:rPr lang="en-US" altLang="zh-CN" b="1" dirty="0" err="1"/>
              <a:t>ei</a:t>
            </a:r>
            <a:r>
              <a:rPr lang="en-US" altLang="zh-CN" b="1" dirty="0"/>
              <a:t>)</a:t>
            </a:r>
          </a:p>
        </p:txBody>
      </p:sp>
      <p:sp>
        <p:nvSpPr>
          <p:cNvPr id="21" name="Text Box 1028"/>
          <p:cNvSpPr txBox="1">
            <a:spLocks noChangeArrowheads="1"/>
          </p:cNvSpPr>
          <p:nvPr/>
        </p:nvSpPr>
        <p:spPr bwMode="auto">
          <a:xfrm>
            <a:off x="754459" y="3861048"/>
            <a:ext cx="345750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(3) JS</a:t>
            </a:r>
            <a:r>
              <a:rPr lang="zh-CN" altLang="en-US" b="1" dirty="0"/>
              <a:t>（</a:t>
            </a:r>
            <a:r>
              <a:rPr lang="en-US" altLang="zh-CN" b="1" dirty="0" err="1"/>
              <a:t>js</a:t>
            </a:r>
            <a:r>
              <a:rPr lang="zh-CN" altLang="en-US" b="1" dirty="0"/>
              <a:t>）</a:t>
            </a:r>
            <a:r>
              <a:rPr lang="zh-CN" altLang="en-US" b="1" dirty="0">
                <a:latin typeface="宋体" pitchFamily="2" charset="-122"/>
              </a:rPr>
              <a:t>－ 对称</a:t>
            </a:r>
            <a:endParaRPr lang="zh-CN" altLang="en-US" b="1" dirty="0"/>
          </a:p>
        </p:txBody>
      </p:sp>
      <p:graphicFrame>
        <p:nvGraphicFramePr>
          <p:cNvPr id="22" name="Object 10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309403"/>
              </p:ext>
            </p:extLst>
          </p:nvPr>
        </p:nvGraphicFramePr>
        <p:xfrm>
          <a:off x="1238878" y="4388842"/>
          <a:ext cx="1633538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01" name="Equation" r:id="rId3" imgW="837836" imgH="393529" progId="Equation.3">
                  <p:embed/>
                </p:oleObj>
              </mc:Choice>
              <mc:Fallback>
                <p:oleObj name="Equation" r:id="rId3" imgW="837836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878" y="4388842"/>
                        <a:ext cx="1633538" cy="76835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1030"/>
          <p:cNvSpPr txBox="1">
            <a:spLocks noChangeArrowheads="1"/>
          </p:cNvSpPr>
          <p:nvPr/>
        </p:nvSpPr>
        <p:spPr bwMode="auto">
          <a:xfrm>
            <a:off x="755576" y="5229200"/>
            <a:ext cx="351246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itchFamily="2" charset="-122"/>
              </a:rPr>
              <a:t>若</a:t>
            </a:r>
            <a:r>
              <a:rPr lang="en-US" altLang="zh-CN" b="1" i="1" dirty="0"/>
              <a:t>n</a:t>
            </a:r>
            <a:r>
              <a:rPr lang="zh-CN" altLang="en-US" b="1" dirty="0">
                <a:latin typeface="宋体" pitchFamily="2" charset="-122"/>
              </a:rPr>
              <a:t>为</a:t>
            </a:r>
            <a:r>
              <a:rPr lang="en-US" altLang="zh-CN" b="1" dirty="0"/>
              <a:t>7</a:t>
            </a:r>
            <a:r>
              <a:rPr lang="zh-CN" altLang="en-US" b="1" dirty="0"/>
              <a:t>～</a:t>
            </a:r>
            <a:r>
              <a:rPr lang="en-US" altLang="zh-CN" b="1" dirty="0"/>
              <a:t>11</a:t>
            </a:r>
            <a:r>
              <a:rPr lang="zh-CN" altLang="en-US" b="1" dirty="0">
                <a:latin typeface="宋体" pitchFamily="2" charset="-122"/>
              </a:rPr>
              <a:t>级，</a:t>
            </a:r>
            <a:r>
              <a:rPr lang="en-US" altLang="zh-CN" b="1" dirty="0" err="1"/>
              <a:t>IT</a:t>
            </a:r>
            <a:r>
              <a:rPr lang="en-US" altLang="zh-CN" b="1" i="1" dirty="0" err="1"/>
              <a:t>n</a:t>
            </a:r>
            <a:r>
              <a:rPr lang="zh-CN" altLang="en-US" b="1" dirty="0" smtClean="0"/>
              <a:t>值</a:t>
            </a:r>
            <a:endParaRPr lang="en-US" altLang="zh-CN" b="1" dirty="0" smtClean="0"/>
          </a:p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为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奇数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时</a:t>
            </a:r>
            <a:r>
              <a:rPr lang="en-US" altLang="zh-CN" b="1" dirty="0" smtClean="0">
                <a:solidFill>
                  <a:srgbClr val="FF0000"/>
                </a:solidFill>
                <a:latin typeface="宋体" pitchFamily="2" charset="-122"/>
              </a:rPr>
              <a:t>:</a:t>
            </a:r>
            <a:endParaRPr lang="zh-CN" altLang="en-US" b="1" dirty="0"/>
          </a:p>
        </p:txBody>
      </p:sp>
      <p:graphicFrame>
        <p:nvGraphicFramePr>
          <p:cNvPr id="24" name="Object 10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956181"/>
              </p:ext>
            </p:extLst>
          </p:nvPr>
        </p:nvGraphicFramePr>
        <p:xfrm>
          <a:off x="3995936" y="5517232"/>
          <a:ext cx="3319462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02" name="Equation" r:id="rId5" imgW="1511300" imgH="393700" progId="Equation.3">
                  <p:embed/>
                </p:oleObj>
              </mc:Choice>
              <mc:Fallback>
                <p:oleObj name="Equation" r:id="rId5" imgW="15113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5517232"/>
                        <a:ext cx="3319462" cy="865188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144" name="Picture 1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80728"/>
            <a:ext cx="4572508" cy="4418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直接连接符 24"/>
          <p:cNvCxnSpPr/>
          <p:nvPr/>
        </p:nvCxnSpPr>
        <p:spPr bwMode="auto">
          <a:xfrm>
            <a:off x="4495038" y="1916832"/>
            <a:ext cx="14718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椭圆 25"/>
          <p:cNvSpPr/>
          <p:nvPr/>
        </p:nvSpPr>
        <p:spPr bwMode="auto">
          <a:xfrm>
            <a:off x="4495038" y="1213301"/>
            <a:ext cx="360040" cy="50378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 bwMode="auto">
          <a:xfrm>
            <a:off x="6084168" y="1916832"/>
            <a:ext cx="216024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椭圆 27"/>
          <p:cNvSpPr/>
          <p:nvPr/>
        </p:nvSpPr>
        <p:spPr bwMode="auto">
          <a:xfrm>
            <a:off x="7812360" y="1857400"/>
            <a:ext cx="360040" cy="50378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4559672" y="3585864"/>
            <a:ext cx="360040" cy="50378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7992380" y="2996952"/>
            <a:ext cx="360040" cy="50378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3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3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3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53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1" grpId="0" build="p" autoUpdateAnimBg="0"/>
      <p:bldP spid="53262" grpId="0" build="p" autoUpdateAnimBg="0"/>
      <p:bldP spid="53264" grpId="0" build="p" autoUpdateAnimBg="0"/>
      <p:bldP spid="53265" grpId="0" autoUpdateAnimBg="0"/>
      <p:bldP spid="53268" grpId="0" autoUpdateAnimBg="0"/>
      <p:bldP spid="53276" grpId="0" autoUpdateAnimBg="0"/>
      <p:bldP spid="53277" grpId="0" autoUpdateAnimBg="0"/>
      <p:bldP spid="21" grpId="0"/>
      <p:bldP spid="23" grpId="0" autoUpdateAnimBg="0"/>
      <p:bldP spid="26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641FC63-EBE8-4C28-AAF7-3A3654CDD938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17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1694" name="Text Box 2062"/>
          <p:cNvSpPr txBox="1">
            <a:spLocks noChangeArrowheads="1"/>
          </p:cNvSpPr>
          <p:nvPr/>
        </p:nvSpPr>
        <p:spPr bwMode="auto">
          <a:xfrm>
            <a:off x="943366" y="5541891"/>
            <a:ext cx="70567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基本偏差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是确定公差带位置的唯一参数。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 bwMode="auto">
          <a:xfrm>
            <a:off x="6800165" y="6188222"/>
            <a:ext cx="1372235" cy="481138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sp>
        <p:nvSpPr>
          <p:cNvPr id="2" name="矩形 1"/>
          <p:cNvSpPr/>
          <p:nvPr/>
        </p:nvSpPr>
        <p:spPr>
          <a:xfrm>
            <a:off x="683568" y="188640"/>
            <a:ext cx="75763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    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）基本偏差</a:t>
            </a:r>
            <a:r>
              <a:rPr lang="zh-CN" altLang="en-US" b="1" dirty="0"/>
              <a:t>是公差带位置标准化的唯一参数</a:t>
            </a:r>
            <a:r>
              <a:rPr lang="en-US" altLang="zh-CN" b="1" dirty="0"/>
              <a:t>, </a:t>
            </a:r>
            <a:r>
              <a:rPr lang="zh-CN" altLang="en-US" b="1" dirty="0"/>
              <a:t>除去上述的</a:t>
            </a:r>
            <a:r>
              <a:rPr lang="en-US" altLang="zh-CN" b="1" dirty="0"/>
              <a:t>JS(</a:t>
            </a:r>
            <a:r>
              <a:rPr lang="en-US" altLang="zh-CN" b="1" dirty="0" err="1"/>
              <a:t>js</a:t>
            </a:r>
            <a:r>
              <a:rPr lang="en-US" altLang="zh-CN" b="1" dirty="0"/>
              <a:t>)</a:t>
            </a:r>
            <a:r>
              <a:rPr lang="zh-CN" altLang="en-US" b="1" dirty="0"/>
              <a:t>、</a:t>
            </a:r>
            <a:r>
              <a:rPr lang="en-US" altLang="zh-CN" b="1" dirty="0"/>
              <a:t>J(j)</a:t>
            </a:r>
            <a:r>
              <a:rPr lang="zh-CN" altLang="en-US" b="1" dirty="0"/>
              <a:t>、</a:t>
            </a:r>
            <a:r>
              <a:rPr lang="en-US" altLang="zh-CN" b="1" dirty="0"/>
              <a:t>K(k)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M(m</a:t>
            </a:r>
            <a:r>
              <a:rPr lang="en-US" altLang="zh-CN" b="1" dirty="0"/>
              <a:t>) </a:t>
            </a:r>
            <a:r>
              <a:rPr lang="zh-CN" altLang="en-US" b="1" dirty="0"/>
              <a:t>和</a:t>
            </a:r>
            <a:r>
              <a:rPr lang="en-US" altLang="zh-CN" b="1" dirty="0"/>
              <a:t>N(n) </a:t>
            </a:r>
            <a:r>
              <a:rPr lang="zh-CN" altLang="en-US" b="1" dirty="0"/>
              <a:t>以外</a:t>
            </a:r>
            <a:r>
              <a:rPr lang="en-US" altLang="zh-CN" b="1" dirty="0"/>
              <a:t>,</a:t>
            </a:r>
            <a:r>
              <a:rPr lang="zh-CN" altLang="en-US" b="1" dirty="0"/>
              <a:t>原则上讲基本偏差与标准公差等级无关</a:t>
            </a:r>
            <a:r>
              <a:rPr lang="en-US" altLang="zh-CN" b="1" dirty="0"/>
              <a:t>,</a:t>
            </a:r>
            <a:r>
              <a:rPr lang="zh-CN" altLang="en-US" b="1" dirty="0"/>
              <a:t>如图</a:t>
            </a:r>
            <a:r>
              <a:rPr lang="en-US" altLang="zh-CN" b="1" dirty="0"/>
              <a:t>3. 11 </a:t>
            </a:r>
            <a:r>
              <a:rPr lang="zh-CN" altLang="en-US" b="1" dirty="0"/>
              <a:t>所示。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88969"/>
            <a:ext cx="5180493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3" name="直接连接符 22"/>
          <p:cNvCxnSpPr/>
          <p:nvPr/>
        </p:nvCxnSpPr>
        <p:spPr bwMode="auto">
          <a:xfrm>
            <a:off x="3820280" y="2276872"/>
            <a:ext cx="65147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直接连接符 24"/>
          <p:cNvCxnSpPr/>
          <p:nvPr/>
        </p:nvCxnSpPr>
        <p:spPr bwMode="auto">
          <a:xfrm>
            <a:off x="3920522" y="3789040"/>
            <a:ext cx="65147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02B3C59-6053-48C1-88F4-EF5699EBE9FA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18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1089992" y="1268760"/>
            <a:ext cx="7010400" cy="49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 </a:t>
            </a:r>
            <a:r>
              <a:rPr lang="en-US" altLang="zh-CN" b="1" dirty="0"/>
              <a:t>A—H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zh-CN" altLang="en-US" b="1" dirty="0">
                <a:latin typeface="宋体" pitchFamily="2" charset="-122"/>
              </a:rPr>
              <a:t>和</a:t>
            </a:r>
            <a:r>
              <a:rPr lang="en-US" altLang="zh-CN" b="1" dirty="0"/>
              <a:t>a—h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zh-CN" altLang="en-US" b="1" dirty="0"/>
              <a:t>各</a:t>
            </a:r>
            <a:r>
              <a:rPr lang="zh-CN" altLang="en-US" b="1" dirty="0">
                <a:latin typeface="宋体" pitchFamily="2" charset="-122"/>
              </a:rPr>
              <a:t>形成</a:t>
            </a:r>
            <a:r>
              <a:rPr lang="en-US" altLang="zh-CN" b="1" dirty="0"/>
              <a:t>11</a:t>
            </a:r>
            <a:r>
              <a:rPr lang="zh-CN" altLang="en-US" b="1" dirty="0">
                <a:latin typeface="宋体" pitchFamily="2" charset="-122"/>
              </a:rPr>
              <a:t>种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间隙配合</a:t>
            </a:r>
            <a:r>
              <a:rPr lang="zh-CN" altLang="en-US" b="1" dirty="0">
                <a:latin typeface="宋体" pitchFamily="2" charset="-122"/>
              </a:rPr>
              <a:t>。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657547" y="2636912"/>
            <a:ext cx="7442845" cy="919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 smtClean="0"/>
              <a:t>      （</a:t>
            </a:r>
            <a:r>
              <a:rPr lang="en-US" altLang="zh-CN" b="1" dirty="0"/>
              <a:t>2</a:t>
            </a:r>
            <a:r>
              <a:rPr lang="zh-CN" altLang="en-US" b="1" dirty="0"/>
              <a:t>）</a:t>
            </a:r>
            <a:r>
              <a:rPr lang="en-US" altLang="zh-CN" b="1" dirty="0"/>
              <a:t>JS</a:t>
            </a:r>
            <a:r>
              <a:rPr lang="zh-CN" altLang="en-US" b="1" dirty="0"/>
              <a:t>、</a:t>
            </a:r>
            <a:r>
              <a:rPr lang="en-US" altLang="zh-CN" b="1" dirty="0"/>
              <a:t>J—N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zh-CN" altLang="en-US" b="1" dirty="0">
                <a:latin typeface="宋体" pitchFamily="2" charset="-122"/>
              </a:rPr>
              <a:t>和</a:t>
            </a:r>
            <a:r>
              <a:rPr lang="en-US" altLang="zh-CN" b="1" dirty="0" err="1"/>
              <a:t>js</a:t>
            </a:r>
            <a:r>
              <a:rPr lang="zh-CN" altLang="en-US" b="1" dirty="0"/>
              <a:t>、</a:t>
            </a:r>
            <a:r>
              <a:rPr lang="en-US" altLang="zh-CN" b="1" dirty="0"/>
              <a:t>j—n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 </a:t>
            </a:r>
            <a:r>
              <a:rPr lang="zh-CN" altLang="en-US" b="1" dirty="0"/>
              <a:t>各</a:t>
            </a:r>
            <a:r>
              <a:rPr lang="zh-CN" altLang="en-US" b="1" dirty="0">
                <a:latin typeface="宋体" pitchFamily="2" charset="-122"/>
              </a:rPr>
              <a:t>形成</a:t>
            </a:r>
            <a:r>
              <a:rPr lang="en-US" altLang="zh-CN" b="1" dirty="0"/>
              <a:t>5</a:t>
            </a:r>
            <a:r>
              <a:rPr lang="zh-CN" altLang="en-US" b="1" dirty="0" smtClean="0">
                <a:latin typeface="宋体" pitchFamily="2" charset="-122"/>
              </a:rPr>
              <a:t>种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过渡配合</a:t>
            </a:r>
            <a:r>
              <a:rPr lang="zh-CN" altLang="en-US" b="1" dirty="0">
                <a:latin typeface="宋体" pitchFamily="2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                             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1055043" y="4437112"/>
            <a:ext cx="7117357" cy="49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r>
              <a:rPr lang="en-US" altLang="zh-CN" b="1" dirty="0"/>
              <a:t>P—ZC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zh-CN" altLang="en-US" b="1" dirty="0">
                <a:latin typeface="宋体" pitchFamily="2" charset="-122"/>
              </a:rPr>
              <a:t>和</a:t>
            </a:r>
            <a:r>
              <a:rPr lang="en-US" altLang="zh-CN" b="1" dirty="0"/>
              <a:t>p—</a:t>
            </a:r>
            <a:r>
              <a:rPr lang="en-US" altLang="zh-CN" b="1" dirty="0" err="1"/>
              <a:t>zc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zh-CN" altLang="en-US" b="1" dirty="0"/>
              <a:t>各</a:t>
            </a:r>
            <a:r>
              <a:rPr lang="zh-CN" altLang="en-US" b="1" dirty="0">
                <a:latin typeface="宋体" pitchFamily="2" charset="-122"/>
              </a:rPr>
              <a:t>形成</a:t>
            </a:r>
            <a:r>
              <a:rPr lang="en-US" altLang="zh-CN" b="1" dirty="0"/>
              <a:t>12</a:t>
            </a:r>
            <a:r>
              <a:rPr lang="zh-CN" altLang="en-US" b="1" dirty="0">
                <a:latin typeface="宋体" pitchFamily="2" charset="-122"/>
              </a:rPr>
              <a:t>种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过盈配合</a:t>
            </a:r>
            <a:r>
              <a:rPr lang="zh-CN" altLang="en-US" b="1" dirty="0">
                <a:latin typeface="宋体" pitchFamily="2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                          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1308125" y="836712"/>
            <a:ext cx="6072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1. </a:t>
            </a:r>
            <a:r>
              <a:rPr lang="zh-CN" altLang="en-US" b="1" dirty="0"/>
              <a:t>各种基本偏差形成配合的特性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611560" y="1700808"/>
            <a:ext cx="7442845" cy="919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zh-CN" altLang="en-US" b="1" dirty="0">
                <a:latin typeface="宋体" pitchFamily="2" charset="-122"/>
              </a:rPr>
              <a:t>其中</a:t>
            </a:r>
            <a:r>
              <a:rPr lang="en-US" altLang="zh-CN" b="1" dirty="0"/>
              <a:t>A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en-US" altLang="zh-CN" b="1" dirty="0">
                <a:latin typeface="宋体" pitchFamily="2" charset="-122"/>
              </a:rPr>
              <a:t>(</a:t>
            </a:r>
            <a:r>
              <a:rPr lang="en-US" altLang="zh-CN" b="1" dirty="0"/>
              <a:t>a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H)</a:t>
            </a:r>
            <a:r>
              <a:rPr lang="zh-CN" altLang="en-US" b="1" dirty="0">
                <a:latin typeface="宋体" pitchFamily="2" charset="-122"/>
              </a:rPr>
              <a:t>形成的配合间隙最大；</a:t>
            </a:r>
            <a:r>
              <a:rPr lang="zh-CN" altLang="en-US" b="1" dirty="0"/>
              <a:t>其后，间隙依次减小。</a:t>
            </a:r>
            <a:endParaRPr lang="zh-CN" altLang="en-US" b="1" dirty="0">
              <a:latin typeface="宋体" pitchFamily="2" charset="-122"/>
            </a:endParaRP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539552" y="3553866"/>
            <a:ext cx="756084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zh-CN" altLang="en-US" b="1" dirty="0" smtClean="0">
                <a:latin typeface="宋体" pitchFamily="2" charset="-122"/>
              </a:rPr>
              <a:t>其中</a:t>
            </a:r>
            <a:r>
              <a:rPr lang="en-US" altLang="zh-CN" b="1" dirty="0"/>
              <a:t>JS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en-US" altLang="zh-CN" b="1" dirty="0">
                <a:latin typeface="宋体" pitchFamily="2" charset="-122"/>
              </a:rPr>
              <a:t>(</a:t>
            </a:r>
            <a:r>
              <a:rPr lang="en-US" altLang="zh-CN" b="1" dirty="0" err="1"/>
              <a:t>js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H)</a:t>
            </a:r>
            <a:r>
              <a:rPr lang="zh-CN" altLang="en-US" b="1" dirty="0">
                <a:latin typeface="宋体" pitchFamily="2" charset="-122"/>
              </a:rPr>
              <a:t>形成的配合较松，获得间隙的概率较大；</a:t>
            </a:r>
            <a:r>
              <a:rPr lang="zh-CN" altLang="en-US" b="1" dirty="0"/>
              <a:t>其后，依次变紧；</a:t>
            </a:r>
            <a:endParaRPr lang="zh-CN" altLang="en-US" b="1" dirty="0">
              <a:latin typeface="宋体" pitchFamily="2" charset="-122"/>
            </a:endParaRP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611708" y="4941168"/>
            <a:ext cx="7632700" cy="93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zh-CN" altLang="en-US" b="1" dirty="0">
                <a:latin typeface="宋体" pitchFamily="2" charset="-122"/>
              </a:rPr>
              <a:t>其中</a:t>
            </a:r>
            <a:r>
              <a:rPr lang="en-US" altLang="zh-CN" b="1" dirty="0"/>
              <a:t>P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en-US" altLang="zh-CN" b="1" dirty="0">
                <a:latin typeface="宋体" pitchFamily="2" charset="-122"/>
              </a:rPr>
              <a:t>(</a:t>
            </a:r>
            <a:r>
              <a:rPr lang="en-US" altLang="zh-CN" b="1" dirty="0"/>
              <a:t>p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H) </a:t>
            </a:r>
            <a:r>
              <a:rPr lang="zh-CN" altLang="en-US" b="1" dirty="0">
                <a:latin typeface="宋体" pitchFamily="2" charset="-122"/>
              </a:rPr>
              <a:t>形成的配合过盈最小；</a:t>
            </a:r>
            <a:r>
              <a:rPr lang="zh-CN" altLang="en-US" b="1" dirty="0"/>
              <a:t>其后，</a:t>
            </a:r>
            <a:r>
              <a:rPr lang="zh-CN" altLang="en-US" b="1" dirty="0" smtClean="0"/>
              <a:t>过盈依次</a:t>
            </a:r>
            <a:r>
              <a:rPr lang="zh-CN" altLang="en-US" b="1" dirty="0"/>
              <a:t>增大。</a:t>
            </a:r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1217761" y="375047"/>
            <a:ext cx="52984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3.3.2  </a:t>
            </a:r>
            <a:r>
              <a:rPr lang="zh-CN" altLang="en-US" b="1" dirty="0"/>
              <a:t>孔、轴的</a:t>
            </a:r>
            <a:r>
              <a:rPr lang="zh-CN" altLang="en-US" b="1" dirty="0" smtClean="0"/>
              <a:t>基本偏差的确定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 build="p" autoUpdateAnimBg="0"/>
      <p:bldP spid="9231" grpId="0" build="p" autoUpdateAnimBg="0"/>
      <p:bldP spid="9232" grpId="0" build="p" autoUpdateAnimBg="0"/>
      <p:bldP spid="9234" grpId="0" build="p" autoUpdateAnimBg="0"/>
      <p:bldP spid="9238" grpId="0" autoUpdateAnimBg="0"/>
      <p:bldP spid="9245" grpId="0" autoUpdateAnimBg="0"/>
      <p:bldP spid="9247" grpId="0" autoUpdateAnimBg="0"/>
      <p:bldP spid="9254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4443E0F-97C4-4A20-B232-9582D54613D1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19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1043608" y="373189"/>
            <a:ext cx="5662612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/>
              <a:t> 2. </a:t>
            </a:r>
            <a:r>
              <a:rPr lang="zh-CN" altLang="en-US" b="1" dirty="0">
                <a:latin typeface="宋体" pitchFamily="2" charset="-122"/>
              </a:rPr>
              <a:t>孔、轴</a:t>
            </a:r>
            <a:r>
              <a:rPr lang="zh-CN" altLang="en-US" b="1" dirty="0" smtClean="0">
                <a:latin typeface="宋体" pitchFamily="2" charset="-122"/>
              </a:rPr>
              <a:t>基本偏差数值的计算</a:t>
            </a:r>
            <a:r>
              <a:rPr lang="zh-CN" altLang="en-US" b="1" dirty="0">
                <a:latin typeface="宋体" pitchFamily="2" charset="-122"/>
              </a:rPr>
              <a:t>公式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467428" y="836712"/>
            <a:ext cx="763296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zh-CN" altLang="en-US" b="1" dirty="0" smtClean="0">
                <a:latin typeface="宋体" pitchFamily="2" charset="-122"/>
              </a:rPr>
              <a:t>孔</a:t>
            </a:r>
            <a:r>
              <a:rPr lang="zh-CN" altLang="en-US" b="1" dirty="0">
                <a:latin typeface="宋体" pitchFamily="2" charset="-122"/>
              </a:rPr>
              <a:t>、轴基本偏差计算公式是由试验和统计分析得到的，其计算公式见表</a:t>
            </a:r>
            <a:r>
              <a:rPr lang="en-US" altLang="zh-CN" b="1" dirty="0"/>
              <a:t>3.3</a:t>
            </a:r>
            <a:r>
              <a:rPr lang="en-US" altLang="zh-CN" b="1" dirty="0">
                <a:latin typeface="宋体" pitchFamily="2" charset="-122"/>
              </a:rPr>
              <a:t> </a:t>
            </a:r>
            <a:r>
              <a:rPr lang="zh-CN" altLang="en-US" b="1" dirty="0">
                <a:latin typeface="宋体" pitchFamily="2" charset="-122"/>
              </a:rPr>
              <a:t>。</a:t>
            </a:r>
          </a:p>
        </p:txBody>
      </p:sp>
      <p:graphicFrame>
        <p:nvGraphicFramePr>
          <p:cNvPr id="2253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745496"/>
              </p:ext>
            </p:extLst>
          </p:nvPr>
        </p:nvGraphicFramePr>
        <p:xfrm>
          <a:off x="868363" y="1844824"/>
          <a:ext cx="6655965" cy="385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28" name="公式" r:id="rId3" imgW="2895600" imgH="215900" progId="Equation.3">
                  <p:embed/>
                </p:oleObj>
              </mc:Choice>
              <mc:Fallback>
                <p:oleObj name="公式" r:id="rId3" imgW="2895600" imgH="2159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844824"/>
                        <a:ext cx="6655965" cy="3857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811686"/>
              </p:ext>
            </p:extLst>
          </p:nvPr>
        </p:nvGraphicFramePr>
        <p:xfrm>
          <a:off x="1080133" y="2364710"/>
          <a:ext cx="3707891" cy="422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29" name="公式" r:id="rId5" imgW="1892300" imgH="215900" progId="Equation.3">
                  <p:embed/>
                </p:oleObj>
              </mc:Choice>
              <mc:Fallback>
                <p:oleObj name="公式" r:id="rId5" imgW="1892300" imgH="2159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0133" y="2364710"/>
                        <a:ext cx="3707891" cy="4222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794400"/>
              </p:ext>
            </p:extLst>
          </p:nvPr>
        </p:nvGraphicFramePr>
        <p:xfrm>
          <a:off x="4788024" y="2364710"/>
          <a:ext cx="2448272" cy="416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0" name="公式" r:id="rId7" imgW="1269449" imgH="215806" progId="Equation.3">
                  <p:embed/>
                </p:oleObj>
              </mc:Choice>
              <mc:Fallback>
                <p:oleObj name="公式" r:id="rId7" imgW="1269449" imgH="215806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2364710"/>
                        <a:ext cx="2448272" cy="4162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851" name="Picture 3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016" y="2911574"/>
            <a:ext cx="641985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852" name="Picture 32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016" y="5445224"/>
            <a:ext cx="66008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8"/>
          <p:cNvGrpSpPr>
            <a:grpSpLocks/>
          </p:cNvGrpSpPr>
          <p:nvPr/>
        </p:nvGrpSpPr>
        <p:grpSpPr bwMode="auto">
          <a:xfrm>
            <a:off x="1764878" y="5435616"/>
            <a:ext cx="5759450" cy="288925"/>
            <a:chOff x="1280" y="3611"/>
            <a:chExt cx="3628" cy="182"/>
          </a:xfrm>
        </p:grpSpPr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1280" y="3793"/>
              <a:ext cx="36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1915" y="3611"/>
              <a:ext cx="2449" cy="18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915816" y="2276872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err="1" smtClean="0">
                <a:solidFill>
                  <a:srgbClr val="FF0000"/>
                </a:solidFill>
              </a:rPr>
              <a:t>es</a:t>
            </a:r>
            <a:endParaRPr lang="zh-CN" altLang="en-US" sz="2800" b="1" i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8104" y="232852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 smtClean="0">
                <a:solidFill>
                  <a:srgbClr val="FF0000"/>
                </a:solidFill>
              </a:rPr>
              <a:t>EI</a:t>
            </a:r>
            <a:endParaRPr lang="zh-CN" altLang="en-US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utoUpdateAnimBg="0"/>
      <p:bldP spid="5530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854E08D-6174-45C0-AA05-DA6390AFFDD2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</a:t>
            </a:fld>
            <a:endParaRPr lang="en-US" altLang="zh-CN" sz="2000" dirty="0" smtClean="0">
              <a:solidFill>
                <a:srgbClr val="0000FF"/>
              </a:solidFill>
            </a:endParaRP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971600" y="447055"/>
            <a:ext cx="62884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3.2  </a:t>
            </a:r>
            <a:r>
              <a:rPr lang="zh-CN" altLang="en-US" b="1" dirty="0">
                <a:latin typeface="宋体" pitchFamily="2" charset="-122"/>
              </a:rPr>
              <a:t>标准公差系列</a:t>
            </a:r>
            <a:r>
              <a:rPr lang="en-US" altLang="zh-CN" b="1" dirty="0"/>
              <a:t>—</a:t>
            </a:r>
            <a:r>
              <a:rPr lang="zh-CN" altLang="en-US" b="1" dirty="0">
                <a:latin typeface="宋体" pitchFamily="2" charset="-122"/>
              </a:rPr>
              <a:t>公差带大小标准化</a:t>
            </a:r>
            <a:r>
              <a:rPr lang="zh-CN" altLang="en-US" dirty="0"/>
              <a:t> </a:t>
            </a:r>
          </a:p>
        </p:txBody>
      </p:sp>
      <p:pic>
        <p:nvPicPr>
          <p:cNvPr id="3127" name="Picture 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003176"/>
            <a:ext cx="218122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1723455"/>
            <a:ext cx="54726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标准公差</a:t>
            </a:r>
            <a:r>
              <a:rPr lang="zh-CN" altLang="en-US" sz="2000" b="1" dirty="0"/>
              <a:t>是指大小已经标准化的公差值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用以确定公差带大小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即公差带</a:t>
            </a:r>
            <a:r>
              <a:rPr lang="zh-CN" altLang="en-US" sz="2000" b="1" dirty="0" smtClean="0"/>
              <a:t>宽度，</a:t>
            </a:r>
            <a:r>
              <a:rPr lang="zh-CN" altLang="en-US" b="1" dirty="0" smtClean="0"/>
              <a:t>见</a:t>
            </a:r>
            <a:r>
              <a:rPr lang="zh-CN" altLang="en-US" b="1" dirty="0"/>
              <a:t>右图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95536" y="920914"/>
            <a:ext cx="55668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         标准公差</a:t>
            </a:r>
            <a:r>
              <a:rPr lang="zh-CN" altLang="en-US" sz="2000" b="1" dirty="0">
                <a:solidFill>
                  <a:srgbClr val="FF0000"/>
                </a:solidFill>
              </a:rPr>
              <a:t>系列</a:t>
            </a:r>
            <a:r>
              <a:rPr lang="zh-CN" altLang="en-US" sz="2000" b="1" dirty="0"/>
              <a:t>是由高低不同的标准公差等级和大小不等的公称尺寸的标准公差</a:t>
            </a:r>
            <a:r>
              <a:rPr lang="zh-CN" altLang="en-US" sz="2000" b="1" dirty="0" smtClean="0"/>
              <a:t>构成。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1084412" y="2636912"/>
            <a:ext cx="3868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标准公差数值</a:t>
            </a:r>
            <a:r>
              <a:rPr lang="zh-CN" altLang="en-US" sz="2000" b="1" dirty="0" smtClean="0"/>
              <a:t>见表</a:t>
            </a:r>
            <a:r>
              <a:rPr lang="en-US" altLang="zh-CN" sz="2000" b="1" dirty="0" smtClean="0"/>
              <a:t>3.2</a:t>
            </a:r>
            <a:r>
              <a:rPr lang="zh-CN" altLang="en-US" sz="2000" b="1" dirty="0" smtClean="0"/>
              <a:t>。</a:t>
            </a:r>
            <a:endParaRPr lang="zh-CN" altLang="en-US" sz="2000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2976"/>
            <a:ext cx="7128792" cy="313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E4B6E3A-FEA2-4A79-874F-BDF291622505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20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55576" y="307504"/>
            <a:ext cx="727280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3. </a:t>
            </a:r>
            <a:r>
              <a:rPr lang="zh-CN" altLang="en-US" b="1" dirty="0">
                <a:latin typeface="宋体" pitchFamily="2" charset="-122"/>
              </a:rPr>
              <a:t>孔、轴基本偏差数值表（如表</a:t>
            </a:r>
            <a:r>
              <a:rPr lang="en-US" altLang="zh-CN" b="1" dirty="0" smtClean="0">
                <a:latin typeface="宋体" pitchFamily="2" charset="-122"/>
              </a:rPr>
              <a:t>3.4</a:t>
            </a:r>
            <a:r>
              <a:rPr lang="zh-CN" altLang="en-US" b="1" dirty="0" smtClean="0">
                <a:latin typeface="宋体" pitchFamily="2" charset="-122"/>
              </a:rPr>
              <a:t>至表</a:t>
            </a:r>
            <a:r>
              <a:rPr lang="en-US" altLang="zh-CN" b="1" dirty="0" smtClean="0">
                <a:latin typeface="宋体" pitchFamily="2" charset="-122"/>
              </a:rPr>
              <a:t>3.7</a:t>
            </a:r>
            <a:r>
              <a:rPr lang="zh-CN" altLang="en-US" b="1" dirty="0" smtClean="0">
                <a:latin typeface="宋体" pitchFamily="2" charset="-122"/>
              </a:rPr>
              <a:t>所</a:t>
            </a:r>
            <a:r>
              <a:rPr lang="zh-CN" altLang="en-US" b="1" dirty="0">
                <a:latin typeface="宋体" pitchFamily="2" charset="-122"/>
              </a:rPr>
              <a:t>示） 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4644008" y="807095"/>
            <a:ext cx="2133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→</a:t>
            </a:r>
            <a:r>
              <a:rPr lang="zh-CN" altLang="en-US" b="1" dirty="0"/>
              <a:t>计算 </a:t>
            </a: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827533" y="1265387"/>
            <a:ext cx="4327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→</a:t>
            </a:r>
            <a:r>
              <a:rPr lang="zh-CN" altLang="en-US" b="1" dirty="0"/>
              <a:t>按规定进行尾数修</a:t>
            </a:r>
            <a:r>
              <a:rPr lang="zh-CN" altLang="en-US" b="1" dirty="0" smtClean="0"/>
              <a:t>约规则 </a:t>
            </a:r>
            <a:endParaRPr lang="zh-CN" altLang="en-US" b="1" dirty="0"/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4822056" y="1265387"/>
            <a:ext cx="3350344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→</a:t>
            </a:r>
            <a:r>
              <a:rPr lang="zh-CN" altLang="en-US" b="1" dirty="0"/>
              <a:t>表</a:t>
            </a:r>
            <a:r>
              <a:rPr lang="en-US" altLang="zh-CN" b="1" dirty="0"/>
              <a:t>3.4</a:t>
            </a:r>
            <a:r>
              <a:rPr lang="zh-CN" altLang="en-US" b="1" dirty="0"/>
              <a:t>和表</a:t>
            </a:r>
            <a:r>
              <a:rPr lang="en-US" altLang="zh-CN" b="1" dirty="0"/>
              <a:t>3.5 </a:t>
            </a:r>
            <a:r>
              <a:rPr lang="zh-CN" altLang="en-US" b="1" dirty="0"/>
              <a:t>。</a:t>
            </a:r>
          </a:p>
        </p:txBody>
      </p:sp>
      <p:grpSp>
        <p:nvGrpSpPr>
          <p:cNvPr id="10280" name="Group 40"/>
          <p:cNvGrpSpPr>
            <a:grpSpLocks/>
          </p:cNvGrpSpPr>
          <p:nvPr/>
        </p:nvGrpSpPr>
        <p:grpSpPr bwMode="auto">
          <a:xfrm>
            <a:off x="683071" y="806847"/>
            <a:ext cx="3841750" cy="517525"/>
            <a:chOff x="573" y="619"/>
            <a:chExt cx="2420" cy="326"/>
          </a:xfrm>
        </p:grpSpPr>
        <p:sp>
          <p:nvSpPr>
            <p:cNvPr id="23570" name="Text Box 3"/>
            <p:cNvSpPr txBox="1">
              <a:spLocks noChangeArrowheads="1"/>
            </p:cNvSpPr>
            <p:nvPr/>
          </p:nvSpPr>
          <p:spPr bwMode="auto">
            <a:xfrm>
              <a:off x="573" y="619"/>
              <a:ext cx="97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/>
                <a:t>由表</a:t>
              </a:r>
              <a:r>
                <a:rPr lang="en-US" altLang="zh-CN" b="1" dirty="0" smtClean="0"/>
                <a:t>3.3</a:t>
              </a:r>
              <a:endParaRPr lang="en-US" altLang="zh-CN" b="1" dirty="0"/>
            </a:p>
          </p:txBody>
        </p:sp>
        <p:graphicFrame>
          <p:nvGraphicFramePr>
            <p:cNvPr id="23571" name="Object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80675000"/>
                </p:ext>
              </p:extLst>
            </p:nvPr>
          </p:nvGraphicFramePr>
          <p:xfrm>
            <a:off x="1344" y="624"/>
            <a:ext cx="1649" cy="3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829" name="Equation" r:id="rId3" imgW="1371600" imgH="266700" progId="Equation.3">
                    <p:embed/>
                  </p:oleObj>
                </mc:Choice>
                <mc:Fallback>
                  <p:oleObj name="Equation" r:id="rId3" imgW="1371600" imgH="266700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44" y="624"/>
                          <a:ext cx="1649" cy="3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297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085577"/>
              </p:ext>
            </p:extLst>
          </p:nvPr>
        </p:nvGraphicFramePr>
        <p:xfrm>
          <a:off x="1058291" y="1852608"/>
          <a:ext cx="2937645" cy="424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0" name="公式" r:id="rId5" imgW="1498320" imgH="215640" progId="Equation.3">
                  <p:embed/>
                </p:oleObj>
              </mc:Choice>
              <mc:Fallback>
                <p:oleObj name="公式" r:id="rId5" imgW="1498320" imgH="21564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8291" y="1852608"/>
                        <a:ext cx="2937645" cy="4242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9" name="Text Box 59"/>
          <p:cNvSpPr txBox="1">
            <a:spLocks noChangeArrowheads="1"/>
          </p:cNvSpPr>
          <p:nvPr/>
        </p:nvSpPr>
        <p:spPr bwMode="auto">
          <a:xfrm>
            <a:off x="4139952" y="1700808"/>
            <a:ext cx="2664296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i="1" dirty="0" err="1">
                <a:solidFill>
                  <a:srgbClr val="FF0000"/>
                </a:solidFill>
              </a:rPr>
              <a:t>es</a:t>
            </a:r>
            <a:r>
              <a:rPr lang="en-US" altLang="zh-CN" sz="2800" b="1" dirty="0">
                <a:solidFill>
                  <a:srgbClr val="FF0000"/>
                </a:solidFill>
              </a:rPr>
              <a:t> =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- 20μm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</a:p>
        </p:txBody>
      </p:sp>
      <p:pic>
        <p:nvPicPr>
          <p:cNvPr id="23778" name="Picture 2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945" y="2276872"/>
            <a:ext cx="6399415" cy="4219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Group 72"/>
          <p:cNvGrpSpPr>
            <a:grpSpLocks/>
          </p:cNvGrpSpPr>
          <p:nvPr/>
        </p:nvGrpSpPr>
        <p:grpSpPr bwMode="auto">
          <a:xfrm>
            <a:off x="1824317" y="3717132"/>
            <a:ext cx="5346477" cy="2016125"/>
            <a:chOff x="475" y="2614"/>
            <a:chExt cx="4355" cy="1270"/>
          </a:xfrm>
        </p:grpSpPr>
        <p:sp>
          <p:nvSpPr>
            <p:cNvPr id="22" name="Rectangle 68"/>
            <p:cNvSpPr>
              <a:spLocks noChangeArrowheads="1"/>
            </p:cNvSpPr>
            <p:nvPr/>
          </p:nvSpPr>
          <p:spPr bwMode="auto">
            <a:xfrm>
              <a:off x="2772" y="3581"/>
              <a:ext cx="375" cy="3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70"/>
            <p:cNvSpPr>
              <a:spLocks noChangeShapeType="1"/>
            </p:cNvSpPr>
            <p:nvPr/>
          </p:nvSpPr>
          <p:spPr bwMode="auto">
            <a:xfrm>
              <a:off x="475" y="3884"/>
              <a:ext cx="435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71"/>
            <p:cNvSpPr>
              <a:spLocks noChangeShapeType="1"/>
            </p:cNvSpPr>
            <p:nvPr/>
          </p:nvSpPr>
          <p:spPr bwMode="auto">
            <a:xfrm flipV="1">
              <a:off x="3107" y="2614"/>
              <a:ext cx="0" cy="96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 autoUpdateAnimBg="0"/>
      <p:bldP spid="10255" grpId="0" autoUpdateAnimBg="0"/>
      <p:bldP spid="10256" grpId="0" autoUpdateAnimBg="0"/>
      <p:bldP spid="10257" grpId="0" autoUpdateAnimBg="0"/>
      <p:bldP spid="1029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2F4F48F-0B22-4AAF-AF61-58EC9880736B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21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1043012" y="523528"/>
            <a:ext cx="6337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4. </a:t>
            </a:r>
            <a:r>
              <a:rPr lang="zh-CN" altLang="en-US" b="1" dirty="0">
                <a:latin typeface="宋体" pitchFamily="2" charset="-122"/>
              </a:rPr>
              <a:t>孔、轴基本偏差换算规则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1042789" y="1027584"/>
            <a:ext cx="4105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(1)  </a:t>
            </a:r>
            <a:r>
              <a:rPr lang="zh-CN" altLang="en-US" b="1" dirty="0"/>
              <a:t>一般规则</a:t>
            </a: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1476697" y="3659088"/>
            <a:ext cx="619164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 A—H:  </a:t>
            </a:r>
            <a:r>
              <a:rPr lang="en-US" altLang="zh-CN" b="1" dirty="0" smtClean="0"/>
              <a:t>          </a:t>
            </a:r>
            <a:r>
              <a:rPr lang="en-US" altLang="zh-CN" b="1" i="1" dirty="0"/>
              <a:t>EI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en-US" altLang="zh-CN" b="1" dirty="0"/>
              <a:t>=</a:t>
            </a:r>
            <a:r>
              <a:rPr lang="en-US" altLang="zh-CN" b="1" dirty="0">
                <a:solidFill>
                  <a:srgbClr val="FF0000"/>
                </a:solidFill>
              </a:rPr>
              <a:t> - </a:t>
            </a:r>
            <a:r>
              <a:rPr lang="en-US" altLang="zh-CN" b="1" i="1" dirty="0" err="1">
                <a:solidFill>
                  <a:srgbClr val="FF0000"/>
                </a:solidFill>
              </a:rPr>
              <a:t>es</a:t>
            </a:r>
            <a:r>
              <a:rPr lang="en-US" altLang="zh-CN" b="1" dirty="0">
                <a:solidFill>
                  <a:srgbClr val="FF0000"/>
                </a:solidFill>
              </a:rPr>
              <a:t>              </a:t>
            </a:r>
            <a:r>
              <a:rPr lang="en-US" altLang="zh-CN" b="1" dirty="0"/>
              <a:t>(</a:t>
            </a:r>
            <a:r>
              <a:rPr lang="en-US" altLang="zh-CN" b="1" dirty="0" smtClean="0"/>
              <a:t>3.17)</a:t>
            </a:r>
            <a:endParaRPr lang="en-US" altLang="zh-CN" b="1" dirty="0"/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1550739" y="4307160"/>
            <a:ext cx="561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J—ZC        </a:t>
            </a:r>
            <a:r>
              <a:rPr lang="en-US" altLang="zh-CN" b="1" dirty="0" smtClean="0"/>
              <a:t>   </a:t>
            </a:r>
            <a:r>
              <a:rPr lang="en-US" altLang="zh-CN" b="1" i="1" dirty="0"/>
              <a:t>ES</a:t>
            </a:r>
            <a:r>
              <a:rPr lang="en-US" altLang="zh-CN" b="1" dirty="0">
                <a:solidFill>
                  <a:srgbClr val="FF0000"/>
                </a:solidFill>
              </a:rPr>
              <a:t> = - </a:t>
            </a:r>
            <a:r>
              <a:rPr lang="en-US" altLang="zh-CN" b="1" i="1" dirty="0" err="1">
                <a:solidFill>
                  <a:srgbClr val="FF0000"/>
                </a:solidFill>
              </a:rPr>
              <a:t>ei</a:t>
            </a:r>
            <a:r>
              <a:rPr lang="en-US" altLang="zh-CN" b="1" i="1" dirty="0">
                <a:solidFill>
                  <a:srgbClr val="FF0000"/>
                </a:solidFill>
              </a:rPr>
              <a:t>  </a:t>
            </a:r>
            <a:r>
              <a:rPr lang="en-US" altLang="zh-CN" b="1" dirty="0">
                <a:solidFill>
                  <a:srgbClr val="FF0000"/>
                </a:solidFill>
              </a:rPr>
              <a:t>             </a:t>
            </a:r>
            <a:r>
              <a:rPr lang="en-US" altLang="zh-CN" b="1" dirty="0"/>
              <a:t>(</a:t>
            </a:r>
            <a:r>
              <a:rPr lang="en-US" altLang="zh-CN" b="1" dirty="0" smtClean="0"/>
              <a:t>3.18)</a:t>
            </a:r>
            <a:endParaRPr lang="en-US" altLang="zh-CN" b="1" dirty="0"/>
          </a:p>
        </p:txBody>
      </p:sp>
      <p:sp>
        <p:nvSpPr>
          <p:cNvPr id="24583" name="矩形 1"/>
          <p:cNvSpPr>
            <a:spLocks noChangeArrowheads="1"/>
          </p:cNvSpPr>
          <p:nvPr/>
        </p:nvSpPr>
        <p:spPr bwMode="auto">
          <a:xfrm>
            <a:off x="467494" y="1384716"/>
            <a:ext cx="741687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       一般规则为：同一字母的孔的基本偏差与轴的基本偏差相对零线是完全对称的。 即孔与轴的基本偏差对应</a:t>
            </a:r>
            <a:r>
              <a:rPr lang="en-US" altLang="zh-CN" b="1" dirty="0"/>
              <a:t>(</a:t>
            </a:r>
            <a:r>
              <a:rPr lang="zh-CN" altLang="en-US" b="1" dirty="0"/>
              <a:t>例如 </a:t>
            </a:r>
            <a:r>
              <a:rPr lang="en-US" altLang="zh-CN" b="1" dirty="0"/>
              <a:t>A </a:t>
            </a:r>
            <a:r>
              <a:rPr lang="zh-CN" altLang="en-US" b="1" dirty="0"/>
              <a:t>对应 </a:t>
            </a:r>
            <a:r>
              <a:rPr lang="en-US" altLang="zh-CN" b="1" dirty="0"/>
              <a:t>a)</a:t>
            </a:r>
            <a:r>
              <a:rPr lang="zh-CN" altLang="en-US" b="1" dirty="0"/>
              <a:t>时</a:t>
            </a:r>
            <a:r>
              <a:rPr lang="en-US" altLang="zh-CN" b="1" dirty="0"/>
              <a:t>,</a:t>
            </a:r>
            <a:r>
              <a:rPr lang="zh-CN" altLang="en-US" b="1" dirty="0">
                <a:solidFill>
                  <a:srgbClr val="FF0000"/>
                </a:solidFill>
              </a:rPr>
              <a:t>两者的基本偏差的绝对值相等</a:t>
            </a:r>
            <a:r>
              <a:rPr lang="en-US" altLang="zh-CN" b="1" dirty="0">
                <a:solidFill>
                  <a:srgbClr val="FF0000"/>
                </a:solidFill>
              </a:rPr>
              <a:t>,</a:t>
            </a:r>
            <a:r>
              <a:rPr lang="zh-CN" altLang="en-US" b="1" dirty="0">
                <a:solidFill>
                  <a:srgbClr val="FF0000"/>
                </a:solidFill>
              </a:rPr>
              <a:t>而符号相反</a:t>
            </a:r>
            <a:r>
              <a:rPr lang="en-US" altLang="zh-CN" b="1" dirty="0"/>
              <a:t>,</a:t>
            </a:r>
            <a:r>
              <a:rPr lang="zh-CN" altLang="en-US" b="1" dirty="0"/>
              <a:t>即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499443" y="4840833"/>
            <a:ext cx="63849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 </a:t>
            </a:r>
            <a:r>
              <a:rPr lang="zh-CN" altLang="en-US" b="1" dirty="0"/>
              <a:t>一般规则适用于所有孔的基本偏差。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utoUpdateAnimBg="0"/>
      <p:bldP spid="77830" grpId="0" autoUpdateAnimBg="0"/>
      <p:bldP spid="77831" grpId="0" autoUpdateAnimBg="0"/>
      <p:bldP spid="77832" grpId="0" autoUpdateAnimBg="0"/>
      <p:bldP spid="24583" grpId="0"/>
      <p:bldP spid="1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B0BF60A-70A0-4FF7-A1B9-5AC4A7780F70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22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788270" y="1046114"/>
            <a:ext cx="388334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宋体" pitchFamily="2" charset="-122"/>
              </a:rPr>
              <a:t>①</a:t>
            </a:r>
            <a:r>
              <a:rPr lang="zh-CN" altLang="en-US" b="1" dirty="0"/>
              <a:t>过渡和过盈配合</a:t>
            </a:r>
            <a:r>
              <a:rPr lang="zh-CN" altLang="en-US" b="1" dirty="0">
                <a:latin typeface="宋体" pitchFamily="2" charset="-122"/>
              </a:rPr>
              <a:t>   </a:t>
            </a:r>
            <a:endParaRPr lang="zh-CN" altLang="en-US" b="1" dirty="0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83185" y="116632"/>
            <a:ext cx="303285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(2)  </a:t>
            </a:r>
            <a:r>
              <a:rPr lang="zh-CN" altLang="en-US" b="1" dirty="0"/>
              <a:t>特殊规则</a:t>
            </a:r>
          </a:p>
        </p:txBody>
      </p:sp>
      <p:pic>
        <p:nvPicPr>
          <p:cNvPr id="2560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856" y="2110051"/>
            <a:ext cx="3528640" cy="412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55576" y="584151"/>
            <a:ext cx="7156401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孔、轴基本偏差换算的特殊规则见图</a:t>
            </a:r>
            <a:r>
              <a:rPr lang="en-US" altLang="zh-CN" b="1" dirty="0"/>
              <a:t>3.12</a:t>
            </a:r>
            <a:r>
              <a:rPr lang="zh-CN" altLang="en-US" b="1" dirty="0"/>
              <a:t>所示。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755717" y="3645024"/>
                <a:ext cx="449684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/>
                  <a:t>式中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0" smtClean="0">
                            <a:latin typeface="Cambria Math"/>
                          </a:rPr>
                          <m:t>𝐈𝐓</m:t>
                        </m:r>
                      </m:e>
                      <m:sub>
                        <m:r>
                          <a:rPr lang="en-US" altLang="zh-CN" b="1" i="1" smtClean="0"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zh-CN" altLang="en-US" b="1" dirty="0" smtClean="0"/>
                  <a:t> </a:t>
                </a:r>
                <a:r>
                  <a:rPr lang="en-US" altLang="zh-CN" b="1" dirty="0" smtClean="0"/>
                  <a:t>— </a:t>
                </a:r>
                <a:r>
                  <a:rPr lang="zh-CN" altLang="en-US" b="1" dirty="0" smtClean="0"/>
                  <a:t>孔的标准公差</a:t>
                </a:r>
                <a:endParaRPr lang="en-US" altLang="zh-CN" b="1" dirty="0" smtClean="0"/>
              </a:p>
              <a:p>
                <a:r>
                  <a:rPr lang="en-US" altLang="zh-CN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 smtClean="0">
                            <a:latin typeface="Cambria Math"/>
                          </a:rPr>
                          <m:t>          </m:t>
                        </m:r>
                        <m:r>
                          <a:rPr lang="en-US" altLang="zh-CN" b="1" i="0" smtClean="0">
                            <a:latin typeface="Cambria Math"/>
                          </a:rPr>
                          <m:t>𝐈𝐓</m:t>
                        </m:r>
                      </m:e>
                      <m:sub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zh-CN" altLang="en-US" b="1" dirty="0" smtClean="0"/>
                  <a:t> </a:t>
                </a:r>
                <a:r>
                  <a:rPr lang="en-US" altLang="zh-CN" b="1" dirty="0" smtClean="0"/>
                  <a:t>— </a:t>
                </a:r>
                <a:r>
                  <a:rPr lang="zh-CN" altLang="en-US" b="1" dirty="0" smtClean="0"/>
                  <a:t>轴的标准公差 。</a:t>
                </a:r>
                <a:endParaRPr lang="zh-CN" altLang="en-US" b="1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717" y="3645024"/>
                <a:ext cx="4496841" cy="830997"/>
              </a:xfrm>
              <a:prstGeom prst="rect">
                <a:avLst/>
              </a:prstGeom>
              <a:blipFill rotWithShape="1">
                <a:blip r:embed="rId3"/>
                <a:stretch>
                  <a:fillRect l="-2168" t="-8088" b="-1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50" y="1515337"/>
            <a:ext cx="7731282" cy="594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2204864"/>
            <a:ext cx="4644516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80928"/>
            <a:ext cx="420331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56" y="4581128"/>
            <a:ext cx="4636401" cy="2196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11" grpId="0" autoUpdateAnimBg="0"/>
      <p:bldP spid="1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8B0CEE0-EF91-4AA0-910A-6E7B6D18C3C2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23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1189434" y="1243608"/>
            <a:ext cx="683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5.   </a:t>
            </a:r>
            <a:r>
              <a:rPr lang="zh-CN" altLang="en-US" b="1" dirty="0"/>
              <a:t>孔、轴另一个极限偏差的计算（见下图） 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1331640" y="2795137"/>
            <a:ext cx="2317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对孔：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1385615" y="4289649"/>
            <a:ext cx="2209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对轴：</a:t>
            </a:r>
          </a:p>
        </p:txBody>
      </p:sp>
      <p:sp>
        <p:nvSpPr>
          <p:cNvPr id="26635" name="矩形 5"/>
          <p:cNvSpPr>
            <a:spLocks noChangeArrowheads="1"/>
          </p:cNvSpPr>
          <p:nvPr/>
        </p:nvSpPr>
        <p:spPr bwMode="auto">
          <a:xfrm>
            <a:off x="555334" y="1844824"/>
            <a:ext cx="73290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/>
              <a:t>      </a:t>
            </a:r>
            <a:r>
              <a:rPr lang="zh-CN" altLang="en-US" b="1" dirty="0" smtClean="0"/>
              <a:t>   孔</a:t>
            </a:r>
            <a:r>
              <a:rPr lang="zh-CN" altLang="en-US" b="1" dirty="0"/>
              <a:t>、轴另一个极限偏差根据孔</a:t>
            </a:r>
            <a:r>
              <a:rPr lang="zh-CN" altLang="en-US" b="1" dirty="0" smtClean="0"/>
              <a:t>、轴</a:t>
            </a:r>
            <a:r>
              <a:rPr lang="zh-CN" altLang="en-US" b="1" dirty="0"/>
              <a:t>的基本偏差和选用的标准公差</a:t>
            </a:r>
            <a:r>
              <a:rPr lang="zh-CN" altLang="en-US" b="1" dirty="0" smtClean="0"/>
              <a:t>进行计算。</a:t>
            </a:r>
            <a:endParaRPr lang="zh-CN" altLang="en-US" dirty="0"/>
          </a:p>
        </p:txBody>
      </p:sp>
      <p:pic>
        <p:nvPicPr>
          <p:cNvPr id="26714" name="Picture 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117751"/>
            <a:ext cx="3457575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539552" y="332656"/>
            <a:ext cx="77768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宋体" pitchFamily="2" charset="-122"/>
              </a:rPr>
              <a:t>    ② </a:t>
            </a:r>
            <a:r>
              <a:rPr lang="zh-CN" altLang="en-US" b="1" dirty="0"/>
              <a:t>公称尺寸</a:t>
            </a:r>
            <a:r>
              <a:rPr lang="en-US" altLang="zh-CN" b="1" dirty="0" smtClean="0"/>
              <a:t>D &gt; </a:t>
            </a:r>
            <a:r>
              <a:rPr lang="en-US" altLang="zh-CN" b="1" dirty="0"/>
              <a:t>3 ~ 500 mm</a:t>
            </a:r>
            <a:r>
              <a:rPr lang="en-US" altLang="zh-CN" b="1" dirty="0" smtClean="0"/>
              <a:t>, </a:t>
            </a:r>
            <a:r>
              <a:rPr lang="zh-CN" altLang="en-US" b="1" dirty="0" smtClean="0"/>
              <a:t>标准公差 </a:t>
            </a:r>
            <a:r>
              <a:rPr lang="en-US" altLang="zh-CN" b="1" dirty="0"/>
              <a:t>&gt; IT8 </a:t>
            </a:r>
            <a:r>
              <a:rPr lang="zh-CN" altLang="en-US" b="1" dirty="0"/>
              <a:t>的 </a:t>
            </a:r>
            <a:r>
              <a:rPr lang="en-US" altLang="zh-CN" b="1" dirty="0"/>
              <a:t>N </a:t>
            </a:r>
            <a:r>
              <a:rPr lang="zh-CN" altLang="en-US" b="1" dirty="0" smtClean="0"/>
              <a:t>的基本偏差  </a:t>
            </a:r>
            <a:r>
              <a:rPr lang="en-US" altLang="zh-CN" i="1" dirty="0" smtClean="0">
                <a:solidFill>
                  <a:srgbClr val="C00000"/>
                </a:solidFill>
              </a:rPr>
              <a:t>ES </a:t>
            </a:r>
            <a:r>
              <a:rPr lang="en-US" altLang="zh-CN" dirty="0">
                <a:solidFill>
                  <a:srgbClr val="C00000"/>
                </a:solidFill>
              </a:rPr>
              <a:t>= 0</a:t>
            </a:r>
            <a:r>
              <a:rPr lang="zh-CN" altLang="en-US" dirty="0"/>
              <a:t>。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84984"/>
            <a:ext cx="4395301" cy="76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912618"/>
            <a:ext cx="3935438" cy="62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uild="p" autoUpdateAnimBg="0"/>
      <p:bldP spid="57349" grpId="0" autoUpdateAnimBg="0"/>
      <p:bldP spid="57352" grpId="0" autoUpdateAnimBg="0"/>
      <p:bldP spid="26635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A0E9198-00D6-49C7-8D4F-E11B219411F7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24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187573" y="1412776"/>
            <a:ext cx="734486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/>
              <a:t>6.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孔</a:t>
            </a:r>
            <a:r>
              <a:rPr lang="zh-CN" altLang="en-US" sz="2000" b="1" dirty="0"/>
              <a:t>、轴</a:t>
            </a:r>
            <a:r>
              <a:rPr lang="zh-CN" altLang="en-US" sz="2000" b="1" dirty="0" smtClean="0"/>
              <a:t>极限偏差数值表和配合的极限间隙</a:t>
            </a:r>
            <a:r>
              <a:rPr lang="zh-CN" altLang="en-US" sz="2000" b="1" dirty="0"/>
              <a:t>或极限过盈表</a:t>
            </a: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683568" y="1988840"/>
            <a:ext cx="712879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/>
              <a:t>       </a:t>
            </a:r>
            <a:r>
              <a:rPr lang="en-US" altLang="zh-CN" sz="2000" b="1" dirty="0" smtClean="0"/>
              <a:t>  GB/T1800.2-2020</a:t>
            </a:r>
            <a:r>
              <a:rPr lang="zh-CN" altLang="en-US" sz="2000" b="1" dirty="0" smtClean="0"/>
              <a:t>孔</a:t>
            </a:r>
            <a:r>
              <a:rPr lang="zh-CN" altLang="en-US" sz="2000" b="1" dirty="0"/>
              <a:t>、轴</a:t>
            </a:r>
            <a:r>
              <a:rPr lang="zh-CN" altLang="en-US" sz="2000" b="1" dirty="0" smtClean="0"/>
              <a:t>极限偏差数值表</a:t>
            </a:r>
            <a:r>
              <a:rPr lang="zh-CN" altLang="en-US" sz="2000" b="1" dirty="0"/>
              <a:t>是按</a:t>
            </a:r>
            <a:r>
              <a:rPr lang="en-US" altLang="zh-CN" sz="2000" b="1" dirty="0" smtClean="0"/>
              <a:t>GB/T1800.1-2020</a:t>
            </a:r>
            <a:r>
              <a:rPr lang="zh-CN" altLang="en-US" sz="2000" b="1" dirty="0" smtClean="0"/>
              <a:t>中</a:t>
            </a:r>
            <a:r>
              <a:rPr lang="zh-CN" altLang="en-US" sz="2000" b="1" dirty="0"/>
              <a:t>的标准公差和基本偏差数值计算</a:t>
            </a:r>
            <a:r>
              <a:rPr lang="zh-CN" altLang="en-US" sz="2000" b="1" dirty="0" smtClean="0"/>
              <a:t>出孔</a:t>
            </a:r>
            <a:r>
              <a:rPr lang="zh-CN" altLang="en-US" sz="2000" b="1" dirty="0"/>
              <a:t>、</a:t>
            </a:r>
            <a:r>
              <a:rPr lang="zh-CN" altLang="en-US" sz="2000" b="1" dirty="0" smtClean="0"/>
              <a:t>轴公差带</a:t>
            </a:r>
            <a:r>
              <a:rPr lang="zh-CN" altLang="en-US" sz="2000" b="1" dirty="0"/>
              <a:t>的极限偏差。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  <p:bldP spid="870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631C24F-6253-4823-B307-564E08A93603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25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1168177" y="278533"/>
            <a:ext cx="51320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/>
              <a:t>3.3.3 </a:t>
            </a:r>
            <a:r>
              <a:rPr lang="zh-CN" altLang="en-US" sz="2000" b="1" dirty="0"/>
              <a:t>极限与配合的表示及其应用举例</a:t>
            </a:r>
          </a:p>
        </p:txBody>
      </p:sp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683568" y="980728"/>
            <a:ext cx="748952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/>
              <a:t>       </a:t>
            </a:r>
            <a:r>
              <a:rPr lang="en-US" altLang="zh-CN" sz="2000" b="1" dirty="0">
                <a:solidFill>
                  <a:srgbClr val="FF0000"/>
                </a:solidFill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</a:rPr>
              <a:t>公差带</a:t>
            </a:r>
            <a:r>
              <a:rPr lang="zh-CN" altLang="en-US" sz="2000" b="1" dirty="0"/>
              <a:t>用基本偏差</a:t>
            </a:r>
            <a:r>
              <a:rPr lang="zh-CN" altLang="en-US" sz="2000" b="1" dirty="0" smtClean="0"/>
              <a:t>的代号和</a:t>
            </a:r>
            <a:r>
              <a:rPr lang="zh-CN" altLang="en-US" sz="2000" b="1" dirty="0"/>
              <a:t>公差等级数字表示，如</a:t>
            </a:r>
            <a:r>
              <a:rPr lang="en-US" altLang="zh-CN" sz="2000" b="1" dirty="0">
                <a:solidFill>
                  <a:srgbClr val="FF0000"/>
                </a:solidFill>
              </a:rPr>
              <a:t>H7</a:t>
            </a:r>
            <a:r>
              <a:rPr lang="zh-CN" altLang="en-US" sz="2000" b="1" dirty="0">
                <a:solidFill>
                  <a:srgbClr val="FF0000"/>
                </a:solidFill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</a:rPr>
              <a:t>f6</a:t>
            </a:r>
            <a:r>
              <a:rPr lang="zh-CN" altLang="en-US" sz="2000" b="1" dirty="0"/>
              <a:t>等。</a:t>
            </a:r>
            <a:r>
              <a:rPr lang="zh-CN" altLang="en-US" sz="2000" b="1" dirty="0">
                <a:solidFill>
                  <a:srgbClr val="FF0000"/>
                </a:solidFill>
              </a:rPr>
              <a:t>配合</a:t>
            </a:r>
            <a:r>
              <a:rPr lang="zh-CN" altLang="en-US" sz="2000" b="1" dirty="0"/>
              <a:t>用相同公称尺寸与孔、轴公差带表示。孔、轴公差带写成分数形式，分子为孔的公差带，分母为轴的公差带。</a:t>
            </a:r>
            <a:endParaRPr lang="el-GR" altLang="zh-CN" sz="2000" b="1" i="1" dirty="0">
              <a:ea typeface="Dotum" pitchFamily="34" charset="-127"/>
              <a:cs typeface="Times New Roman" pitchFamily="18" charset="0"/>
            </a:endParaRPr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1240185" y="620688"/>
            <a:ext cx="40518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/>
              <a:t>1. </a:t>
            </a:r>
            <a:r>
              <a:rPr lang="zh-CN" altLang="en-US" sz="2000" b="1" dirty="0"/>
              <a:t>极限与配合的</a:t>
            </a:r>
            <a:r>
              <a:rPr lang="zh-CN" altLang="en-US" sz="2000" b="1" dirty="0" smtClean="0"/>
              <a:t>表示方法</a:t>
            </a:r>
            <a:endParaRPr lang="zh-CN" altLang="en-US" sz="2000" b="1" dirty="0"/>
          </a:p>
        </p:txBody>
      </p:sp>
      <p:graphicFrame>
        <p:nvGraphicFramePr>
          <p:cNvPr id="103431" name="Object 7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1550413455"/>
              </p:ext>
            </p:extLst>
          </p:nvPr>
        </p:nvGraphicFramePr>
        <p:xfrm>
          <a:off x="2339752" y="2156882"/>
          <a:ext cx="2736304" cy="696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36" name="公式" r:id="rId3" imgW="1548728" imgH="393529" progId="Equation.3">
                  <p:embed/>
                </p:oleObj>
              </mc:Choice>
              <mc:Fallback>
                <p:oleObj name="公式" r:id="rId3" imgW="1548728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156882"/>
                        <a:ext cx="2736304" cy="696054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33" name="Text Box 9"/>
          <p:cNvSpPr txBox="1">
            <a:spLocks noChangeArrowheads="1"/>
          </p:cNvSpPr>
          <p:nvPr/>
        </p:nvSpPr>
        <p:spPr bwMode="auto">
          <a:xfrm>
            <a:off x="574923" y="2924944"/>
            <a:ext cx="738145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/>
              <a:t>       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 零件图上：在公称尺寸后注出公差带代号或注</a:t>
            </a:r>
            <a:r>
              <a:rPr lang="zh-CN" altLang="en-US" sz="2000" b="1" dirty="0" smtClean="0"/>
              <a:t>出</a:t>
            </a:r>
            <a:r>
              <a:rPr lang="zh-CN" altLang="en-US" sz="2000" dirty="0"/>
              <a:t>对应的</a:t>
            </a:r>
            <a:r>
              <a:rPr lang="zh-CN" altLang="en-US" sz="2000" b="1" dirty="0" smtClean="0"/>
              <a:t>上</a:t>
            </a:r>
            <a:r>
              <a:rPr lang="zh-CN" altLang="en-US" sz="2000" b="1" dirty="0"/>
              <a:t>、下偏差值，或者同时注出公差带代号和上、</a:t>
            </a:r>
            <a:r>
              <a:rPr lang="zh-CN" altLang="en-US" sz="2000" b="1" dirty="0" smtClean="0"/>
              <a:t>下偏差数值（</a:t>
            </a:r>
            <a:r>
              <a:rPr lang="zh-CN" altLang="en-US" sz="2000" b="1" dirty="0"/>
              <a:t>见下图）。</a:t>
            </a:r>
          </a:p>
        </p:txBody>
      </p:sp>
      <p:pic>
        <p:nvPicPr>
          <p:cNvPr id="10343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662" y="4092277"/>
            <a:ext cx="1985963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64" name="Picture 6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090" y="4092277"/>
            <a:ext cx="2038350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65" name="Picture 6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448" y="4168476"/>
            <a:ext cx="2057400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  <p:bldP spid="103429" grpId="0"/>
      <p:bldP spid="103430" grpId="0"/>
      <p:bldP spid="1034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AE4B346-6CFA-42A0-90BB-0F900EA7D232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26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697448" y="566912"/>
            <a:ext cx="7618968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   </a:t>
            </a: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 装配图上：在公称尺寸</a:t>
            </a:r>
            <a:r>
              <a:rPr lang="zh-CN" altLang="en-US" b="1" dirty="0" smtClean="0"/>
              <a:t>后面注</a:t>
            </a:r>
            <a:r>
              <a:rPr lang="zh-CN" altLang="en-US" b="1" dirty="0"/>
              <a:t>出孔、轴配合代号，或者同时注出孔、轴配合代号和孔、轴的极限偏差 </a:t>
            </a:r>
            <a:r>
              <a:rPr lang="zh-CN" altLang="en-US" b="1" dirty="0" smtClean="0"/>
              <a:t>数值 </a:t>
            </a:r>
            <a:r>
              <a:rPr lang="zh-CN" altLang="en-US" b="1" dirty="0"/>
              <a:t>（见下图）。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23070"/>
            <a:ext cx="368617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60848"/>
            <a:ext cx="363855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599AED-0D24-4F0D-8787-8F27BD1C66F9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67544" y="902644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        (</a:t>
            </a:r>
            <a:r>
              <a:rPr lang="en-US" altLang="zh-CN" b="1" dirty="0"/>
              <a:t>3) </a:t>
            </a:r>
            <a:r>
              <a:rPr lang="zh-CN" altLang="en-US" b="1" dirty="0"/>
              <a:t>当使用有限的字母组的装置传输信息时</a:t>
            </a:r>
            <a:r>
              <a:rPr lang="en-US" altLang="zh-CN" b="1" dirty="0"/>
              <a:t>(</a:t>
            </a:r>
            <a:r>
              <a:rPr lang="zh-CN" altLang="en-US" b="1" dirty="0"/>
              <a:t>例如电报、计算机网络等</a:t>
            </a:r>
            <a:r>
              <a:rPr lang="en-US" altLang="zh-CN" b="1" dirty="0"/>
              <a:t>),</a:t>
            </a:r>
            <a:r>
              <a:rPr lang="zh-CN" altLang="en-US" b="1" dirty="0"/>
              <a:t>公差带与</a:t>
            </a:r>
            <a:r>
              <a:rPr lang="zh-CN" altLang="en-US" b="1" dirty="0" smtClean="0"/>
              <a:t>配合</a:t>
            </a:r>
            <a:r>
              <a:rPr lang="zh-CN" altLang="en-US" b="1" dirty="0"/>
              <a:t>的标注在尺寸前加注以下字母</a:t>
            </a:r>
            <a:r>
              <a:rPr lang="en-US" altLang="zh-CN" b="1" dirty="0"/>
              <a:t>: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151620" y="3255367"/>
            <a:ext cx="75968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对</a:t>
            </a:r>
            <a:r>
              <a:rPr lang="zh-CN" altLang="en-US" b="1" dirty="0"/>
              <a:t>配合</a:t>
            </a:r>
            <a:r>
              <a:rPr lang="en-US" altLang="zh-CN" b="1" dirty="0"/>
              <a:t>52H7/ g6 </a:t>
            </a:r>
            <a:r>
              <a:rPr lang="zh-CN" altLang="en-US" b="1" dirty="0"/>
              <a:t>表示为</a:t>
            </a:r>
            <a:r>
              <a:rPr lang="en-US" altLang="zh-CN" b="1" dirty="0"/>
              <a:t>H52H7/ S52G6 </a:t>
            </a:r>
            <a:r>
              <a:rPr lang="zh-CN" altLang="en-US" b="1" dirty="0"/>
              <a:t>或</a:t>
            </a:r>
            <a:r>
              <a:rPr lang="en-US" altLang="zh-CN" b="1" dirty="0"/>
              <a:t>h52h7/ s52g6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115616" y="2145630"/>
            <a:ext cx="7056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对孔加注</a:t>
            </a:r>
            <a:r>
              <a:rPr lang="en-US" altLang="zh-CN" b="1" dirty="0"/>
              <a:t>H </a:t>
            </a:r>
            <a:r>
              <a:rPr lang="zh-CN" altLang="en-US" b="1" dirty="0"/>
              <a:t>或</a:t>
            </a:r>
            <a:r>
              <a:rPr lang="en-US" altLang="zh-CN" b="1" dirty="0"/>
              <a:t>h,</a:t>
            </a:r>
            <a:r>
              <a:rPr lang="zh-CN" altLang="en-US" b="1" dirty="0"/>
              <a:t>例如</a:t>
            </a:r>
            <a:r>
              <a:rPr lang="en-US" altLang="zh-CN" b="1" dirty="0"/>
              <a:t>50H5 </a:t>
            </a:r>
            <a:r>
              <a:rPr lang="zh-CN" altLang="en-US" b="1" dirty="0"/>
              <a:t>表示为</a:t>
            </a:r>
            <a:r>
              <a:rPr lang="en-US" altLang="zh-CN" b="1" dirty="0"/>
              <a:t>H50H5 </a:t>
            </a:r>
            <a:r>
              <a:rPr lang="zh-CN" altLang="en-US" b="1" dirty="0"/>
              <a:t>或</a:t>
            </a:r>
            <a:r>
              <a:rPr lang="en-US" altLang="zh-CN" b="1" dirty="0"/>
              <a:t>h50h5</a:t>
            </a:r>
            <a:r>
              <a:rPr lang="zh-CN" altLang="en-US" b="1" dirty="0"/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1133872" y="2679303"/>
            <a:ext cx="6606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对轴加注</a:t>
            </a:r>
            <a:r>
              <a:rPr lang="en-US" altLang="zh-CN" b="1" dirty="0"/>
              <a:t>S </a:t>
            </a:r>
            <a:r>
              <a:rPr lang="zh-CN" altLang="en-US" b="1" dirty="0"/>
              <a:t>或</a:t>
            </a:r>
            <a:r>
              <a:rPr lang="en-US" altLang="zh-CN" b="1" dirty="0"/>
              <a:t>s,</a:t>
            </a:r>
            <a:r>
              <a:rPr lang="zh-CN" altLang="en-US" b="1" dirty="0"/>
              <a:t>例如</a:t>
            </a:r>
            <a:r>
              <a:rPr lang="en-US" altLang="zh-CN" b="1" dirty="0"/>
              <a:t>50h6 </a:t>
            </a:r>
            <a:r>
              <a:rPr lang="zh-CN" altLang="en-US" b="1" dirty="0"/>
              <a:t>表示为</a:t>
            </a:r>
            <a:r>
              <a:rPr lang="en-US" altLang="zh-CN" b="1" dirty="0"/>
              <a:t>S50H6 </a:t>
            </a:r>
            <a:r>
              <a:rPr lang="zh-CN" altLang="en-US" b="1" dirty="0"/>
              <a:t>或</a:t>
            </a:r>
            <a:r>
              <a:rPr lang="en-US" altLang="zh-CN" b="1" dirty="0"/>
              <a:t>s50h6</a:t>
            </a:r>
            <a:r>
              <a:rPr lang="zh-CN" altLang="en-US" b="1" dirty="0"/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1187624" y="3831431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上述这种表示方法不能在图样上使用。</a:t>
            </a:r>
          </a:p>
        </p:txBody>
      </p:sp>
    </p:spTree>
    <p:extLst>
      <p:ext uri="{BB962C8B-B14F-4D97-AF65-F5344CB8AC3E}">
        <p14:creationId xmlns:p14="http://schemas.microsoft.com/office/powerpoint/2010/main" val="381881292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99A1469-62D3-4C0A-B65D-DF3E42A50536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28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548367" y="1700808"/>
            <a:ext cx="753838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 smtClean="0"/>
              <a:t>解</a:t>
            </a:r>
            <a:r>
              <a:rPr lang="en-US" altLang="zh-CN" sz="2000" b="1" dirty="0"/>
              <a:t>:</a:t>
            </a:r>
            <a:r>
              <a:rPr lang="zh-CN" altLang="en-US" sz="2000" b="1" dirty="0" smtClean="0"/>
              <a:t>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）利用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标准公差数值</a:t>
            </a:r>
            <a:r>
              <a:rPr lang="zh-CN" altLang="en-US" sz="2000" b="1" dirty="0" smtClean="0"/>
              <a:t>表 </a:t>
            </a:r>
            <a:r>
              <a:rPr lang="en-US" altLang="zh-CN" sz="2000" b="1" dirty="0"/>
              <a:t>3.2</a:t>
            </a:r>
            <a:r>
              <a:rPr lang="zh-CN" altLang="en-US" sz="2000" b="1" dirty="0" smtClean="0"/>
              <a:t>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基本偏差数值表</a:t>
            </a:r>
            <a:endParaRPr lang="zh-CN" altLang="en-US" sz="2000" b="1" dirty="0"/>
          </a:p>
        </p:txBody>
      </p:sp>
      <p:sp>
        <p:nvSpPr>
          <p:cNvPr id="12343" name="Text Box 55"/>
          <p:cNvSpPr txBox="1">
            <a:spLocks noChangeArrowheads="1"/>
          </p:cNvSpPr>
          <p:nvPr/>
        </p:nvSpPr>
        <p:spPr bwMode="auto">
          <a:xfrm>
            <a:off x="642740" y="188640"/>
            <a:ext cx="501369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/>
              <a:t>2. </a:t>
            </a:r>
            <a:r>
              <a:rPr lang="zh-CN" altLang="en-US" sz="2000" b="1" dirty="0"/>
              <a:t>标准公差和基本偏差数值表应用举例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554362"/>
            <a:ext cx="76952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例</a:t>
            </a:r>
            <a:r>
              <a:rPr lang="en-US" altLang="zh-CN" sz="2000" b="1" dirty="0"/>
              <a:t>3. </a:t>
            </a:r>
            <a:r>
              <a:rPr lang="en-US" altLang="zh-CN" sz="2000" b="1" dirty="0" smtClean="0"/>
              <a:t>8</a:t>
            </a:r>
            <a:r>
              <a:rPr lang="zh-CN" altLang="en-US" sz="2000" b="1" dirty="0"/>
              <a:t> </a:t>
            </a:r>
            <a:r>
              <a:rPr lang="zh-CN" altLang="en-US" sz="2000" b="1" dirty="0" smtClean="0"/>
              <a:t>分别</a:t>
            </a:r>
            <a:r>
              <a:rPr lang="zh-CN" altLang="en-US" sz="2000" b="1" dirty="0"/>
              <a:t>利用</a:t>
            </a:r>
            <a:r>
              <a:rPr lang="en-US" altLang="zh-CN" sz="2000" b="1" dirty="0"/>
              <a:t>:</a:t>
            </a:r>
            <a:r>
              <a:rPr lang="zh-CN" altLang="en-US" sz="2000" b="1" dirty="0"/>
              <a:t>标准公差数值表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表</a:t>
            </a:r>
            <a:r>
              <a:rPr lang="en-US" altLang="zh-CN" sz="2000" b="1" dirty="0"/>
              <a:t>3. 2) </a:t>
            </a:r>
            <a:r>
              <a:rPr lang="zh-CN" altLang="en-US" sz="2000" b="1" dirty="0"/>
              <a:t>和基本偏差数值表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表</a:t>
            </a:r>
            <a:r>
              <a:rPr lang="en-US" altLang="zh-CN" sz="2000" b="1" dirty="0"/>
              <a:t>3. 4 </a:t>
            </a:r>
            <a:r>
              <a:rPr lang="zh-CN" altLang="en-US" sz="2000" b="1" dirty="0"/>
              <a:t>至表</a:t>
            </a:r>
            <a:r>
              <a:rPr lang="en-US" altLang="zh-CN" sz="2000" b="1" dirty="0"/>
              <a:t>3. 7</a:t>
            </a:r>
            <a:r>
              <a:rPr lang="en-US" altLang="zh-CN" sz="2000" b="1" dirty="0" smtClean="0"/>
              <a:t>),</a:t>
            </a:r>
            <a:r>
              <a:rPr lang="zh-CN" altLang="en-US" sz="2000" b="1" dirty="0" smtClean="0"/>
              <a:t>确定</a:t>
            </a:r>
            <a:r>
              <a:rPr lang="zh-CN" altLang="en-US" sz="2000" b="1" i="1" dirty="0">
                <a:latin typeface="Times New Roman"/>
                <a:cs typeface="Times New Roman"/>
              </a:rPr>
              <a:t>ϕ</a:t>
            </a:r>
            <a:r>
              <a:rPr lang="en-US" altLang="zh-CN" sz="2000" b="1" dirty="0" smtClean="0"/>
              <a:t>30H8</a:t>
            </a:r>
            <a:r>
              <a:rPr lang="en-US" altLang="zh-CN" sz="2000" b="1" dirty="0"/>
              <a:t>/ f7 </a:t>
            </a:r>
            <a:r>
              <a:rPr lang="zh-CN" altLang="en-US" sz="2000" b="1" dirty="0" smtClean="0"/>
              <a:t>和</a:t>
            </a:r>
            <a:r>
              <a:rPr lang="zh-CN" altLang="en-US" sz="2000" b="1" i="1" dirty="0">
                <a:latin typeface="Times New Roman"/>
                <a:cs typeface="Times New Roman"/>
              </a:rPr>
              <a:t>ϕ </a:t>
            </a:r>
            <a:r>
              <a:rPr lang="en-US" altLang="zh-CN" sz="2000" b="1" dirty="0" smtClean="0"/>
              <a:t>30F8</a:t>
            </a:r>
            <a:r>
              <a:rPr lang="en-US" altLang="zh-CN" sz="2000" b="1" dirty="0"/>
              <a:t>/ h7 </a:t>
            </a:r>
            <a:r>
              <a:rPr lang="zh-CN" altLang="en-US" sz="2000" b="1" dirty="0"/>
              <a:t>配合中孔、轴的极限偏差和两对配合的极限间隙并绘制</a:t>
            </a:r>
            <a:r>
              <a:rPr lang="zh-CN" altLang="en-US" sz="2000" b="1" dirty="0" smtClean="0"/>
              <a:t>公差带</a:t>
            </a:r>
            <a:r>
              <a:rPr lang="zh-CN" altLang="en-US" sz="2000" b="1" dirty="0"/>
              <a:t>图。</a:t>
            </a:r>
          </a:p>
        </p:txBody>
      </p:sp>
      <p:sp>
        <p:nvSpPr>
          <p:cNvPr id="3" name="矩形 2"/>
          <p:cNvSpPr/>
          <p:nvPr/>
        </p:nvSpPr>
        <p:spPr>
          <a:xfrm>
            <a:off x="1079612" y="2060848"/>
            <a:ext cx="6763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①确定</a:t>
            </a:r>
            <a:r>
              <a:rPr lang="zh-CN" altLang="en-US" sz="2000" b="1" i="1" dirty="0">
                <a:latin typeface="Times New Roman"/>
                <a:cs typeface="Times New Roman"/>
              </a:rPr>
              <a:t>ϕ</a:t>
            </a:r>
            <a:r>
              <a:rPr lang="en-US" altLang="zh-CN" sz="2000" b="1" dirty="0" smtClean="0"/>
              <a:t>30H8</a:t>
            </a:r>
            <a:r>
              <a:rPr lang="en-US" altLang="zh-CN" sz="2000" b="1" dirty="0"/>
              <a:t>/ f7 </a:t>
            </a:r>
            <a:r>
              <a:rPr lang="zh-CN" altLang="en-US" sz="2000" b="1" dirty="0"/>
              <a:t>配合中的孔与轴的</a:t>
            </a:r>
            <a:r>
              <a:rPr lang="zh-CN" altLang="en-US" sz="2000" b="1" dirty="0" smtClean="0"/>
              <a:t>极限偏差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1133872" y="2420888"/>
            <a:ext cx="6606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公称</a:t>
            </a:r>
            <a:r>
              <a:rPr lang="zh-CN" altLang="en-US" sz="2000" b="1" dirty="0" smtClean="0"/>
              <a:t>尺寸</a:t>
            </a:r>
            <a:r>
              <a:rPr lang="zh-CN" altLang="en-US" sz="2000" b="1" i="1" dirty="0">
                <a:latin typeface="Times New Roman"/>
                <a:cs typeface="Times New Roman"/>
              </a:rPr>
              <a:t>ϕ </a:t>
            </a:r>
            <a:r>
              <a:rPr lang="en-US" altLang="zh-CN" sz="2000" b="1" dirty="0" smtClean="0"/>
              <a:t>30 </a:t>
            </a:r>
            <a:r>
              <a:rPr lang="zh-CN" altLang="en-US" sz="2000" b="1" dirty="0"/>
              <a:t>属于大于</a:t>
            </a:r>
            <a:r>
              <a:rPr lang="en-US" altLang="zh-CN" sz="2000" b="1" dirty="0"/>
              <a:t>18 ~ 30 mm </a:t>
            </a:r>
            <a:r>
              <a:rPr lang="zh-CN" altLang="en-US" sz="2000" b="1" dirty="0"/>
              <a:t>尺寸段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由表</a:t>
            </a:r>
            <a:r>
              <a:rPr lang="en-US" altLang="zh-CN" sz="2000" b="1" dirty="0"/>
              <a:t>3. 2 </a:t>
            </a:r>
            <a:r>
              <a:rPr lang="zh-CN" altLang="en-US" sz="2000" b="1" dirty="0" smtClean="0"/>
              <a:t>得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1271768" y="2780928"/>
            <a:ext cx="32223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IT7 = 21 </a:t>
            </a:r>
            <a:r>
              <a:rPr lang="en-US" altLang="zh-CN" sz="2000" b="1" dirty="0" smtClean="0">
                <a:latin typeface="Algerian"/>
              </a:rPr>
              <a:t>µ</a:t>
            </a:r>
            <a:r>
              <a:rPr lang="en-US" altLang="zh-CN" sz="2000" b="1" dirty="0" smtClean="0"/>
              <a:t>m,IT8 </a:t>
            </a:r>
            <a:r>
              <a:rPr lang="en-US" altLang="zh-CN" sz="2000" b="1" dirty="0"/>
              <a:t>= 33  </a:t>
            </a:r>
            <a:r>
              <a:rPr lang="en-US" altLang="zh-CN" sz="2000" b="1" dirty="0" smtClean="0">
                <a:latin typeface="Algerian"/>
              </a:rPr>
              <a:t>µ</a:t>
            </a:r>
            <a:r>
              <a:rPr lang="en-US" altLang="zh-CN" sz="2000" b="1" dirty="0" smtClean="0"/>
              <a:t>m</a:t>
            </a:r>
            <a:r>
              <a:rPr lang="zh-CN" altLang="en-US" sz="2000" b="1" dirty="0"/>
              <a:t>。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01008"/>
            <a:ext cx="5256584" cy="2922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Line 54"/>
          <p:cNvSpPr>
            <a:spLocks noChangeShapeType="1"/>
          </p:cNvSpPr>
          <p:nvPr/>
        </p:nvSpPr>
        <p:spPr bwMode="auto">
          <a:xfrm>
            <a:off x="1659980" y="6185487"/>
            <a:ext cx="336058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53"/>
          <p:cNvSpPr>
            <a:spLocks noChangeShapeType="1"/>
          </p:cNvSpPr>
          <p:nvPr/>
        </p:nvSpPr>
        <p:spPr bwMode="auto">
          <a:xfrm>
            <a:off x="4716016" y="4259314"/>
            <a:ext cx="0" cy="19261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53"/>
          <p:cNvSpPr>
            <a:spLocks noChangeShapeType="1"/>
          </p:cNvSpPr>
          <p:nvPr/>
        </p:nvSpPr>
        <p:spPr bwMode="auto">
          <a:xfrm>
            <a:off x="5004048" y="4107078"/>
            <a:ext cx="0" cy="200640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216" y="3140968"/>
            <a:ext cx="3240360" cy="34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40968"/>
            <a:ext cx="2909123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6" grpId="0" build="p" autoUpdateAnimBg="0"/>
      <p:bldP spid="12343" grpId="0"/>
      <p:bldP spid="20" grpId="0" animBg="1"/>
      <p:bldP spid="21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2819563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8640"/>
            <a:ext cx="500962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693158"/>
            <a:ext cx="3432335" cy="359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32756"/>
            <a:ext cx="3681049" cy="32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557195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20" y="2276872"/>
            <a:ext cx="2641949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20" y="3040232"/>
            <a:ext cx="5611593" cy="460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6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73016"/>
            <a:ext cx="2978513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7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07" y="3933056"/>
            <a:ext cx="259228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8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632" y="4005064"/>
            <a:ext cx="4529768" cy="353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925235" y="4509120"/>
            <a:ext cx="34467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对基准轴</a:t>
            </a:r>
            <a:r>
              <a:rPr lang="en-US" altLang="zh-CN" sz="2000" b="1" dirty="0"/>
              <a:t>h7 </a:t>
            </a:r>
            <a:r>
              <a:rPr lang="zh-CN" altLang="en-US" sz="2000" b="1" dirty="0" smtClean="0"/>
              <a:t>的 </a:t>
            </a:r>
            <a:r>
              <a:rPr lang="en-US" altLang="zh-CN" sz="2000" b="1" i="1" dirty="0" err="1" smtClean="0"/>
              <a:t>es</a:t>
            </a:r>
            <a:r>
              <a:rPr lang="en-US" altLang="zh-CN" sz="2000" b="1" i="1" dirty="0" smtClean="0"/>
              <a:t> </a:t>
            </a:r>
            <a:r>
              <a:rPr lang="en-US" altLang="zh-CN" sz="2000" b="1" dirty="0"/>
              <a:t>= </a:t>
            </a:r>
            <a:r>
              <a:rPr lang="en-US" altLang="zh-CN" sz="2000" b="1" dirty="0" smtClean="0"/>
              <a:t>0 ,</a:t>
            </a:r>
            <a:r>
              <a:rPr lang="zh-CN" altLang="en-US" sz="2000" b="1" dirty="0" smtClean="0"/>
              <a:t>其</a:t>
            </a:r>
            <a:r>
              <a:rPr lang="zh-CN" altLang="en-US" sz="2000" b="1" i="1" dirty="0" smtClean="0"/>
              <a:t> </a:t>
            </a:r>
            <a:r>
              <a:rPr lang="en-US" altLang="zh-CN" sz="2000" b="1" i="1" dirty="0" err="1" smtClean="0"/>
              <a:t>ei</a:t>
            </a:r>
            <a:r>
              <a:rPr lang="en-US" altLang="zh-CN" sz="2000" b="1" i="1" dirty="0" smtClean="0"/>
              <a:t> </a:t>
            </a:r>
            <a:r>
              <a:rPr lang="zh-CN" altLang="en-US" sz="2000" b="1" dirty="0"/>
              <a:t>为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546679"/>
            <a:ext cx="4256329" cy="394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229200"/>
            <a:ext cx="6768752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6572754" y="2492573"/>
            <a:ext cx="375510" cy="50437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1994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EBF4F61-AFC9-4FC3-B404-AD7E3C2DE37A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69642" name="Text Box 1034"/>
          <p:cNvSpPr txBox="1">
            <a:spLocks noChangeArrowheads="1"/>
          </p:cNvSpPr>
          <p:nvPr/>
        </p:nvSpPr>
        <p:spPr bwMode="auto">
          <a:xfrm>
            <a:off x="1696914" y="4003675"/>
            <a:ext cx="34511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i="1" dirty="0"/>
              <a:t>D </a:t>
            </a:r>
            <a:r>
              <a:rPr lang="en-US" altLang="zh-CN" sz="2000" b="1" dirty="0"/>
              <a:t>— </a:t>
            </a:r>
            <a:r>
              <a:rPr lang="zh-CN" altLang="en-US" sz="2000" b="1" dirty="0"/>
              <a:t>公称</a:t>
            </a:r>
            <a:r>
              <a:rPr lang="zh-CN" altLang="en-US" sz="2000" b="1" dirty="0" smtClean="0"/>
              <a:t>尺寸（</a:t>
            </a:r>
            <a:r>
              <a:rPr lang="en-US" altLang="zh-CN" sz="2000" b="1" dirty="0"/>
              <a:t>mm</a:t>
            </a:r>
            <a:r>
              <a:rPr lang="zh-CN" altLang="en-US" sz="2000" b="1" dirty="0" smtClean="0"/>
              <a:t>）</a:t>
            </a:r>
            <a:endParaRPr lang="zh-CN" altLang="en-US" sz="2000" b="1" dirty="0"/>
          </a:p>
        </p:txBody>
      </p:sp>
      <p:sp>
        <p:nvSpPr>
          <p:cNvPr id="69645" name="Text Box 1037"/>
          <p:cNvSpPr txBox="1">
            <a:spLocks noChangeArrowheads="1"/>
          </p:cNvSpPr>
          <p:nvPr/>
        </p:nvSpPr>
        <p:spPr bwMode="auto">
          <a:xfrm>
            <a:off x="1196784" y="2524834"/>
            <a:ext cx="665783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式中 </a:t>
            </a:r>
            <a:r>
              <a:rPr lang="en-US" altLang="zh-CN" sz="2000" b="1" i="1" dirty="0" smtClean="0"/>
              <a:t>a </a:t>
            </a:r>
            <a:r>
              <a:rPr lang="en-US" altLang="zh-CN" sz="2000" b="1" dirty="0" smtClean="0"/>
              <a:t>— </a:t>
            </a:r>
            <a:r>
              <a:rPr lang="zh-CN" altLang="en-US" sz="2000" b="1" dirty="0"/>
              <a:t>公差等级</a:t>
            </a:r>
            <a:r>
              <a:rPr lang="zh-CN" altLang="en-US" sz="2000" b="1" dirty="0" smtClean="0"/>
              <a:t>系数</a:t>
            </a:r>
            <a:r>
              <a:rPr lang="zh-CN" altLang="en-US" sz="2000" b="1" dirty="0"/>
              <a:t>，</a:t>
            </a:r>
            <a:r>
              <a:rPr lang="zh-CN" altLang="en-US" sz="2000" b="1" dirty="0" smtClean="0"/>
              <a:t>（</a:t>
            </a:r>
            <a:r>
              <a:rPr lang="zh-CN" altLang="en-US" sz="2000" b="1" dirty="0"/>
              <a:t>或称</a:t>
            </a:r>
            <a:r>
              <a:rPr lang="zh-CN" altLang="en-US" sz="2000" b="1" dirty="0" smtClean="0"/>
              <a:t>公差单位数） </a:t>
            </a:r>
            <a:endParaRPr lang="zh-CN" altLang="en-US" sz="2000" b="1" i="1" dirty="0"/>
          </a:p>
        </p:txBody>
      </p:sp>
      <p:sp>
        <p:nvSpPr>
          <p:cNvPr id="69648" name="Text Box 1040"/>
          <p:cNvSpPr txBox="1">
            <a:spLocks noChangeArrowheads="1"/>
          </p:cNvSpPr>
          <p:nvPr/>
        </p:nvSpPr>
        <p:spPr bwMode="auto">
          <a:xfrm>
            <a:off x="1222833" y="4387582"/>
            <a:ext cx="405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公差是控制误差的，即</a:t>
            </a:r>
          </a:p>
        </p:txBody>
      </p:sp>
      <p:graphicFrame>
        <p:nvGraphicFramePr>
          <p:cNvPr id="69649" name="Object 10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427741"/>
              </p:ext>
            </p:extLst>
          </p:nvPr>
        </p:nvGraphicFramePr>
        <p:xfrm>
          <a:off x="4607360" y="4293096"/>
          <a:ext cx="3069325" cy="6474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2" name="公式" r:id="rId3" imgW="1143000" imgH="241300" progId="Equation.3">
                  <p:embed/>
                </p:oleObj>
              </mc:Choice>
              <mc:Fallback>
                <p:oleObj name="公式" r:id="rId3" imgW="1143000" imgH="241300" progId="Equation.3">
                  <p:embed/>
                  <p:pic>
                    <p:nvPicPr>
                      <p:cNvPr id="0" name="Object 10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7360" y="4293096"/>
                        <a:ext cx="3069325" cy="64747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52" name="Rectangle 1044"/>
          <p:cNvSpPr>
            <a:spLocks noChangeArrowheads="1"/>
          </p:cNvSpPr>
          <p:nvPr/>
        </p:nvSpPr>
        <p:spPr bwMode="auto">
          <a:xfrm>
            <a:off x="1690885" y="2996952"/>
            <a:ext cx="61934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 smtClean="0"/>
              <a:t>i</a:t>
            </a:r>
            <a:r>
              <a:rPr lang="en-US" altLang="zh-CN" sz="2000" b="1" dirty="0" smtClean="0"/>
              <a:t>— </a:t>
            </a:r>
            <a:r>
              <a:rPr lang="zh-CN" altLang="en-US" sz="2000" b="1" dirty="0"/>
              <a:t>标准公差因子</a:t>
            </a:r>
            <a:r>
              <a:rPr lang="zh-CN" altLang="en-US" sz="2000" dirty="0"/>
              <a:t> </a:t>
            </a:r>
            <a:r>
              <a:rPr lang="zh-CN" altLang="en-US" sz="2000" b="1" dirty="0"/>
              <a:t>（或称公差单位）（ </a:t>
            </a:r>
            <a:r>
              <a:rPr lang="el-GR" altLang="zh-CN" sz="2000" b="1" dirty="0"/>
              <a:t>μ</a:t>
            </a:r>
            <a:r>
              <a:rPr lang="en-US" altLang="zh-CN" sz="2000" b="1" dirty="0"/>
              <a:t>m </a:t>
            </a:r>
            <a:r>
              <a:rPr lang="zh-CN" altLang="en-US" sz="2000" b="1" dirty="0" smtClean="0"/>
              <a:t>）</a:t>
            </a:r>
            <a:endParaRPr lang="zh-CN" altLang="en-US" sz="2000" dirty="0"/>
          </a:p>
        </p:txBody>
      </p:sp>
      <p:sp>
        <p:nvSpPr>
          <p:cNvPr id="2" name="矩形 1"/>
          <p:cNvSpPr/>
          <p:nvPr/>
        </p:nvSpPr>
        <p:spPr>
          <a:xfrm>
            <a:off x="651515" y="5013176"/>
            <a:ext cx="7736909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         </a:t>
            </a:r>
            <a:r>
              <a:rPr lang="zh-CN" altLang="en-US" sz="2000" b="1" dirty="0" smtClean="0"/>
              <a:t>由此可见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公差值的标准化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就是如何确定公差等级系数</a:t>
            </a:r>
            <a:r>
              <a:rPr lang="en-US" altLang="zh-CN" sz="2000" b="1" i="1" dirty="0">
                <a:solidFill>
                  <a:srgbClr val="FF0000"/>
                </a:solidFill>
              </a:rPr>
              <a:t>a</a:t>
            </a:r>
            <a:r>
              <a:rPr lang="zh-CN" altLang="en-US" sz="2000" b="1" dirty="0"/>
              <a:t>、标准公差因子</a:t>
            </a:r>
            <a:r>
              <a:rPr lang="en-US" altLang="zh-CN" sz="2000" b="1" i="1" dirty="0">
                <a:solidFill>
                  <a:srgbClr val="FF0000"/>
                </a:solidFill>
              </a:rPr>
              <a:t>i </a:t>
            </a:r>
            <a:r>
              <a:rPr lang="zh-CN" altLang="en-US" sz="2000" b="1" dirty="0"/>
              <a:t>和公称</a:t>
            </a:r>
            <a:r>
              <a:rPr lang="zh-CN" altLang="en-US" sz="2000" b="1" dirty="0" smtClean="0"/>
              <a:t>尺寸</a:t>
            </a:r>
            <a:r>
              <a:rPr lang="en-US" altLang="zh-CN" sz="2000" b="1" i="1" dirty="0">
                <a:solidFill>
                  <a:srgbClr val="FF0000"/>
                </a:solidFill>
              </a:rPr>
              <a:t>D</a:t>
            </a:r>
            <a:r>
              <a:rPr lang="zh-CN" altLang="en-US" sz="2000" b="1" dirty="0"/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539552" y="285616"/>
            <a:ext cx="7686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经</a:t>
            </a:r>
            <a:r>
              <a:rPr lang="zh-CN" altLang="en-US" sz="2000" b="1" dirty="0"/>
              <a:t>生产实践和试验统计分析证明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公称尺寸相同的一批零件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若加工方法和生产</a:t>
            </a:r>
            <a:r>
              <a:rPr lang="zh-CN" altLang="en-US" sz="2000" b="1" dirty="0" smtClean="0"/>
              <a:t>条件不同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则产生的误差也不同</a:t>
            </a:r>
            <a:r>
              <a:rPr lang="en-US" altLang="zh-CN" sz="2000" b="1" dirty="0"/>
              <a:t>;</a:t>
            </a:r>
            <a:r>
              <a:rPr lang="zh-CN" altLang="en-US" sz="2000" b="1" dirty="0"/>
              <a:t>若加工方法和生产条件相同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而公称尺寸不同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也会产生</a:t>
            </a:r>
            <a:r>
              <a:rPr lang="zh-CN" altLang="en-US" sz="2000" b="1" dirty="0" smtClean="0"/>
              <a:t>大小不同</a:t>
            </a:r>
            <a:r>
              <a:rPr lang="zh-CN" altLang="en-US" sz="2000" b="1" dirty="0"/>
              <a:t>的误差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2100438" y="1959223"/>
            <a:ext cx="5423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altLang="zh-CN" b="1" i="1" dirty="0"/>
              <a:t>T</a:t>
            </a:r>
            <a:r>
              <a:rPr lang="it-IT" altLang="zh-CN" b="1" dirty="0"/>
              <a:t> = </a:t>
            </a:r>
            <a:r>
              <a:rPr lang="it-IT" altLang="zh-CN" b="1" i="1" dirty="0"/>
              <a:t>ai</a:t>
            </a:r>
            <a:r>
              <a:rPr lang="it-IT" altLang="zh-CN" b="1" dirty="0"/>
              <a:t> = </a:t>
            </a:r>
            <a:r>
              <a:rPr lang="it-IT" altLang="zh-CN" b="1" i="1" dirty="0"/>
              <a:t>af</a:t>
            </a:r>
            <a:r>
              <a:rPr lang="it-IT" altLang="zh-CN" b="1" dirty="0"/>
              <a:t>(</a:t>
            </a:r>
            <a:r>
              <a:rPr lang="it-IT" altLang="zh-CN" b="1" i="1" dirty="0"/>
              <a:t>D</a:t>
            </a:r>
            <a:r>
              <a:rPr lang="it-IT" altLang="zh-CN" b="1" dirty="0" smtClean="0"/>
              <a:t>)                         </a:t>
            </a:r>
            <a:r>
              <a:rPr lang="it-IT" altLang="zh-CN" b="1" dirty="0"/>
              <a:t>(3. 15)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735634" y="3471391"/>
            <a:ext cx="24043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即</a:t>
            </a:r>
            <a:r>
              <a:rPr lang="zh-CN" altLang="en-US" b="1" i="1" dirty="0" smtClean="0"/>
              <a:t> </a:t>
            </a:r>
            <a:r>
              <a:rPr lang="en-US" altLang="zh-CN" b="1" i="1" dirty="0" smtClean="0"/>
              <a:t> i = f</a:t>
            </a:r>
            <a:r>
              <a:rPr lang="en-US" altLang="zh-CN" b="1" dirty="0" smtClean="0"/>
              <a:t>(</a:t>
            </a:r>
            <a:r>
              <a:rPr lang="en-US" altLang="zh-CN" b="1" i="1" dirty="0" smtClean="0"/>
              <a:t>D</a:t>
            </a:r>
            <a:r>
              <a:rPr lang="en-US" altLang="zh-CN" b="1" dirty="0" smtClean="0"/>
              <a:t>)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9552" y="1268760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由于</a:t>
            </a:r>
            <a:r>
              <a:rPr lang="zh-CN" altLang="en-US" sz="2000" b="1" dirty="0"/>
              <a:t>公差是控制误差的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所以制定公差的基础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就是根据加工误差产生的规律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经试验统计得到的公差计算表达式为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2" grpId="0" autoUpdateAnimBg="0"/>
      <p:bldP spid="69645" grpId="0" autoUpdateAnimBg="0"/>
      <p:bldP spid="69648" grpId="0"/>
      <p:bldP spid="69652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05" y="205172"/>
            <a:ext cx="700464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1867972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9792" y="692696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由式（</a:t>
            </a:r>
            <a:r>
              <a:rPr lang="en-US" altLang="zh-CN" sz="2000" b="1" dirty="0" smtClean="0"/>
              <a:t>3.5</a:t>
            </a:r>
            <a:r>
              <a:rPr lang="zh-CN" altLang="en-US" sz="2000" b="1" dirty="0" smtClean="0"/>
              <a:t>）和式（</a:t>
            </a:r>
            <a:r>
              <a:rPr lang="en-US" altLang="zh-CN" sz="2000" b="1" dirty="0" smtClean="0"/>
              <a:t>3.6</a:t>
            </a:r>
            <a:r>
              <a:rPr lang="zh-CN" altLang="en-US" sz="2000" b="1" dirty="0" smtClean="0"/>
              <a:t>）得</a:t>
            </a:r>
            <a:endParaRPr lang="zh-CN" altLang="en-US" sz="2000" b="1" dirty="0"/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502" y="1052736"/>
            <a:ext cx="651884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864" y="1700808"/>
            <a:ext cx="5840424" cy="630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6872"/>
            <a:ext cx="1800199" cy="40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722" y="2204864"/>
            <a:ext cx="5247771" cy="4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8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708920"/>
            <a:ext cx="5518684" cy="45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55576" y="3212976"/>
            <a:ext cx="7006359" cy="432048"/>
            <a:chOff x="1310057" y="3573016"/>
            <a:chExt cx="7006359" cy="432048"/>
          </a:xfrm>
        </p:grpSpPr>
        <p:pic>
          <p:nvPicPr>
            <p:cNvPr id="50185" name="Picture 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9901" y="3598925"/>
              <a:ext cx="6406515" cy="4061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310057" y="3573016"/>
              <a:ext cx="7899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/>
                <a:t>（</a:t>
              </a:r>
              <a:r>
                <a:rPr lang="en-US" altLang="zh-CN" sz="2000" b="1" dirty="0" smtClean="0"/>
                <a:t>3</a:t>
              </a:r>
              <a:r>
                <a:rPr lang="zh-CN" altLang="en-US" sz="2000" b="1" dirty="0" smtClean="0"/>
                <a:t>）</a:t>
              </a:r>
              <a:endParaRPr lang="zh-CN" altLang="en-US" sz="2000" b="1" dirty="0"/>
            </a:p>
          </p:txBody>
        </p:sp>
      </p:grpSp>
      <p:pic>
        <p:nvPicPr>
          <p:cNvPr id="50188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143" y="3645024"/>
            <a:ext cx="7477963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987824" y="4221088"/>
            <a:ext cx="3975234" cy="2448272"/>
            <a:chOff x="3737381" y="4293096"/>
            <a:chExt cx="3975234" cy="2448272"/>
          </a:xfrm>
        </p:grpSpPr>
        <p:pic>
          <p:nvPicPr>
            <p:cNvPr id="50189" name="Picture 1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7381" y="4293096"/>
              <a:ext cx="3024336" cy="2350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0190" name="Picture 1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915" y="6455618"/>
              <a:ext cx="2552700" cy="285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1995670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1CAF8D3-BE2C-418D-B68C-9CF4CFEA8FB5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31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8316416" y="4913015"/>
            <a:ext cx="503237" cy="720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9552" y="325105"/>
            <a:ext cx="75425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 例</a:t>
            </a:r>
            <a:r>
              <a:rPr lang="en-US" altLang="zh-CN" sz="2000" b="1" dirty="0"/>
              <a:t>3. </a:t>
            </a:r>
            <a:r>
              <a:rPr lang="en-US" altLang="zh-CN" sz="2000" b="1" dirty="0" smtClean="0"/>
              <a:t>9</a:t>
            </a:r>
            <a:r>
              <a:rPr lang="zh-CN" altLang="en-US" sz="2000" b="1" dirty="0"/>
              <a:t> </a:t>
            </a:r>
            <a:r>
              <a:rPr lang="zh-CN" altLang="en-US" sz="2000" b="1" dirty="0" smtClean="0"/>
              <a:t>分别</a:t>
            </a:r>
            <a:r>
              <a:rPr lang="zh-CN" altLang="en-US" sz="2000" b="1" dirty="0"/>
              <a:t>利用</a:t>
            </a:r>
            <a:r>
              <a:rPr lang="en-US" altLang="zh-CN" sz="2000" b="1" dirty="0"/>
              <a:t>:</a:t>
            </a:r>
            <a:r>
              <a:rPr lang="zh-CN" altLang="en-US" sz="2000" b="1" dirty="0"/>
              <a:t>标准公差数值表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表</a:t>
            </a:r>
            <a:r>
              <a:rPr lang="en-US" altLang="zh-CN" sz="2000" b="1" dirty="0"/>
              <a:t>3.2)</a:t>
            </a:r>
            <a:r>
              <a:rPr lang="zh-CN" altLang="en-US" sz="2000" b="1" dirty="0"/>
              <a:t>和</a:t>
            </a:r>
            <a:r>
              <a:rPr lang="zh-CN" altLang="en-US" sz="2000" b="1" dirty="0" smtClean="0"/>
              <a:t>基本偏差</a:t>
            </a:r>
            <a:r>
              <a:rPr lang="zh-CN" altLang="en-US" sz="2000" b="1" dirty="0"/>
              <a:t>数值表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表</a:t>
            </a:r>
            <a:r>
              <a:rPr lang="en-US" altLang="zh-CN" sz="2000" b="1" dirty="0"/>
              <a:t>3.4 </a:t>
            </a:r>
            <a:r>
              <a:rPr lang="zh-CN" altLang="en-US" sz="2000" b="1" dirty="0" smtClean="0"/>
              <a:t>至</a:t>
            </a:r>
            <a:r>
              <a:rPr lang="en-US" altLang="zh-CN" sz="2000" b="1" dirty="0"/>
              <a:t>3.7),</a:t>
            </a:r>
            <a:r>
              <a:rPr lang="zh-CN" altLang="en-US" sz="2000" b="1" dirty="0" smtClean="0"/>
              <a:t>确定</a:t>
            </a:r>
            <a:r>
              <a:rPr lang="el-GR" altLang="zh-CN" sz="2000" b="1" i="1" dirty="0" smtClean="0">
                <a:latin typeface="Times New Roman"/>
                <a:cs typeface="Times New Roman"/>
              </a:rPr>
              <a:t>ϕ</a:t>
            </a:r>
            <a:r>
              <a:rPr lang="en-US" altLang="zh-CN" sz="2000" b="1" dirty="0" smtClean="0"/>
              <a:t>25H7</a:t>
            </a:r>
            <a:r>
              <a:rPr lang="en-US" altLang="zh-CN" sz="2000" b="1" dirty="0"/>
              <a:t>/ p6 </a:t>
            </a:r>
            <a:r>
              <a:rPr lang="zh-CN" altLang="en-US" sz="2000" b="1" dirty="0" smtClean="0"/>
              <a:t>和</a:t>
            </a:r>
            <a:r>
              <a:rPr lang="el-GR" altLang="zh-CN" sz="2000" b="1" i="1" dirty="0">
                <a:latin typeface="Times New Roman"/>
                <a:cs typeface="Times New Roman"/>
              </a:rPr>
              <a:t>ϕ </a:t>
            </a:r>
            <a:r>
              <a:rPr lang="en-US" altLang="zh-CN" sz="2000" b="1" dirty="0" smtClean="0"/>
              <a:t>25P7</a:t>
            </a:r>
            <a:r>
              <a:rPr lang="en-US" altLang="zh-CN" sz="2000" b="1" dirty="0"/>
              <a:t>/ h6 </a:t>
            </a:r>
            <a:r>
              <a:rPr lang="zh-CN" altLang="en-US" sz="2000" b="1" dirty="0"/>
              <a:t>配合中孔、轴的极限偏差和两对配合的</a:t>
            </a:r>
            <a:r>
              <a:rPr lang="zh-CN" altLang="en-US" sz="2000" b="1" dirty="0" smtClean="0"/>
              <a:t>极限过盈</a:t>
            </a:r>
            <a:r>
              <a:rPr lang="zh-CN" altLang="en-US" sz="2000" b="1" dirty="0"/>
              <a:t>并绘制公差带图。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340768"/>
            <a:ext cx="73985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  解  </a:t>
            </a:r>
            <a:r>
              <a:rPr lang="en-US" altLang="zh-CN" sz="2000" b="1" dirty="0" smtClean="0"/>
              <a:t>(</a:t>
            </a:r>
            <a:r>
              <a:rPr lang="en-US" altLang="zh-CN" sz="2000" b="1" dirty="0"/>
              <a:t>1) </a:t>
            </a:r>
            <a:r>
              <a:rPr lang="zh-CN" altLang="en-US" sz="2000" b="1" dirty="0"/>
              <a:t>利用标准公差数值表和基本偏差</a:t>
            </a:r>
            <a:r>
              <a:rPr lang="zh-CN" altLang="en-US" sz="2000" b="1" dirty="0" smtClean="0"/>
              <a:t>数值表</a:t>
            </a:r>
            <a:r>
              <a:rPr lang="zh-CN" altLang="en-US" sz="2000" b="1" dirty="0"/>
              <a:t>按例</a:t>
            </a:r>
            <a:r>
              <a:rPr lang="en-US" altLang="zh-CN" sz="2000" b="1" dirty="0"/>
              <a:t>3. 8 </a:t>
            </a:r>
            <a:r>
              <a:rPr lang="zh-CN" altLang="en-US" sz="2000" b="1" dirty="0"/>
              <a:t>的方法查表和计算如下</a:t>
            </a:r>
            <a:r>
              <a:rPr lang="en-US" altLang="zh-CN" sz="2000" b="1" dirty="0"/>
              <a:t>: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1331640" y="2046566"/>
            <a:ext cx="5472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①  对于</a:t>
            </a:r>
            <a:r>
              <a:rPr lang="el-GR" altLang="zh-CN" sz="2000" b="1" i="1" dirty="0" smtClean="0">
                <a:latin typeface="Times New Roman"/>
                <a:cs typeface="Times New Roman"/>
              </a:rPr>
              <a:t> </a:t>
            </a:r>
            <a:r>
              <a:rPr lang="el-GR" altLang="zh-CN" sz="2000" b="1" i="1" dirty="0">
                <a:latin typeface="Times New Roman"/>
                <a:cs typeface="Times New Roman"/>
              </a:rPr>
              <a:t>ϕ </a:t>
            </a:r>
            <a:r>
              <a:rPr lang="en-US" altLang="zh-CN" sz="2000" b="1" i="1" dirty="0" smtClean="0">
                <a:latin typeface="Times New Roman"/>
                <a:cs typeface="Times New Roman"/>
              </a:rPr>
              <a:t>2</a:t>
            </a:r>
            <a:r>
              <a:rPr lang="en-US" altLang="zh-CN" sz="2000" b="1" dirty="0" smtClean="0"/>
              <a:t>5H7</a:t>
            </a:r>
            <a:r>
              <a:rPr lang="en-US" altLang="zh-CN" sz="2000" b="1" dirty="0"/>
              <a:t>/ p6,</a:t>
            </a:r>
            <a:r>
              <a:rPr lang="zh-CN" altLang="en-US" sz="2000" b="1" dirty="0" smtClean="0"/>
              <a:t>孔</a:t>
            </a:r>
            <a:r>
              <a:rPr lang="el-GR" altLang="zh-CN" sz="2000" b="1" i="1" dirty="0">
                <a:latin typeface="Times New Roman"/>
                <a:cs typeface="Times New Roman"/>
              </a:rPr>
              <a:t>ϕ </a:t>
            </a:r>
            <a:r>
              <a:rPr lang="en-US" altLang="zh-CN" sz="2000" b="1" dirty="0" smtClean="0"/>
              <a:t>2</a:t>
            </a:r>
            <a:r>
              <a:rPr lang="en-US" altLang="zh-CN" sz="2000" b="1" i="1" dirty="0" smtClean="0">
                <a:latin typeface="Times New Roman"/>
                <a:cs typeface="Times New Roman"/>
              </a:rPr>
              <a:t>5</a:t>
            </a:r>
            <a:r>
              <a:rPr lang="en-US" altLang="zh-CN" sz="2000" b="1" dirty="0" smtClean="0"/>
              <a:t>H7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由表</a:t>
            </a:r>
            <a:r>
              <a:rPr lang="en-US" altLang="zh-CN" sz="2000" b="1" dirty="0"/>
              <a:t>3. 6 </a:t>
            </a:r>
            <a:r>
              <a:rPr lang="zh-CN" altLang="en-US" sz="2000" b="1" dirty="0"/>
              <a:t>得</a:t>
            </a:r>
          </a:p>
        </p:txBody>
      </p:sp>
      <p:sp>
        <p:nvSpPr>
          <p:cNvPr id="5" name="矩形 4"/>
          <p:cNvSpPr/>
          <p:nvPr/>
        </p:nvSpPr>
        <p:spPr>
          <a:xfrm>
            <a:off x="1403648" y="2492896"/>
            <a:ext cx="31500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i="1" dirty="0"/>
              <a:t>EI</a:t>
            </a:r>
            <a:r>
              <a:rPr lang="en-US" altLang="zh-CN" sz="2000" b="1" dirty="0"/>
              <a:t> </a:t>
            </a:r>
            <a:r>
              <a:rPr lang="en-US" altLang="zh-CN" sz="2000" b="1" dirty="0" smtClean="0"/>
              <a:t>=0  ,</a:t>
            </a:r>
            <a:r>
              <a:rPr lang="zh-CN" altLang="en-US" sz="2000" b="1" dirty="0" smtClean="0"/>
              <a:t>则 </a:t>
            </a:r>
            <a:r>
              <a:rPr lang="en-US" altLang="zh-CN" sz="2000" b="1" i="1" dirty="0" smtClean="0"/>
              <a:t>ES </a:t>
            </a:r>
            <a:r>
              <a:rPr lang="en-US" altLang="zh-CN" sz="2000" b="1" dirty="0"/>
              <a:t>= + 21 </a:t>
            </a:r>
            <a:r>
              <a:rPr lang="en-US" altLang="zh-CN" sz="2000" b="1" dirty="0" smtClean="0">
                <a:latin typeface="Algerian"/>
              </a:rPr>
              <a:t>µ</a:t>
            </a:r>
            <a:r>
              <a:rPr lang="en-US" altLang="zh-CN" sz="2000" b="1" dirty="0" smtClean="0"/>
              <a:t>m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1403648" y="2893006"/>
            <a:ext cx="38535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轴</a:t>
            </a:r>
            <a:r>
              <a:rPr lang="zh-CN" altLang="en-US" sz="2000" b="1" dirty="0"/>
              <a:t> </a:t>
            </a:r>
            <a:r>
              <a:rPr lang="el-GR" altLang="zh-CN" sz="2000" b="1" i="1" dirty="0" smtClean="0">
                <a:latin typeface="Times New Roman"/>
                <a:cs typeface="Times New Roman"/>
              </a:rPr>
              <a:t>ϕ </a:t>
            </a:r>
            <a:r>
              <a:rPr lang="en-US" altLang="zh-CN" sz="2000" b="1" dirty="0" smtClean="0"/>
              <a:t>25p6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由表</a:t>
            </a:r>
            <a:r>
              <a:rPr lang="en-US" altLang="zh-CN" sz="2000" b="1" dirty="0"/>
              <a:t>3. 5 </a:t>
            </a:r>
            <a:r>
              <a:rPr lang="zh-CN" altLang="en-US" sz="2000" b="1" dirty="0"/>
              <a:t>得</a:t>
            </a:r>
          </a:p>
        </p:txBody>
      </p:sp>
      <p:sp>
        <p:nvSpPr>
          <p:cNvPr id="7" name="矩形 6"/>
          <p:cNvSpPr/>
          <p:nvPr/>
        </p:nvSpPr>
        <p:spPr>
          <a:xfrm>
            <a:off x="3982299" y="2852936"/>
            <a:ext cx="4176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i="1" dirty="0" err="1" smtClean="0"/>
              <a:t>ei</a:t>
            </a:r>
            <a:r>
              <a:rPr lang="en-US" altLang="zh-CN" b="1" i="1" dirty="0" smtClean="0"/>
              <a:t> </a:t>
            </a:r>
            <a:r>
              <a:rPr lang="en-US" altLang="zh-CN" b="1" dirty="0"/>
              <a:t>=+ </a:t>
            </a:r>
            <a:r>
              <a:rPr lang="en-US" altLang="zh-CN" b="1" dirty="0" smtClean="0"/>
              <a:t>22 </a:t>
            </a:r>
            <a:r>
              <a:rPr lang="en-US" altLang="zh-CN" b="1" dirty="0">
                <a:latin typeface="Algerian"/>
              </a:rPr>
              <a:t>µ</a:t>
            </a:r>
            <a:r>
              <a:rPr lang="en-US" altLang="zh-CN" b="1" dirty="0" smtClean="0"/>
              <a:t>m, </a:t>
            </a:r>
            <a:r>
              <a:rPr lang="zh-CN" altLang="en-US" b="1" dirty="0" smtClean="0"/>
              <a:t>则</a:t>
            </a:r>
            <a:r>
              <a:rPr lang="en-US" altLang="zh-CN" b="1" i="1" dirty="0" err="1"/>
              <a:t>es</a:t>
            </a:r>
            <a:r>
              <a:rPr lang="en-US" altLang="zh-CN" b="1" dirty="0"/>
              <a:t> = + </a:t>
            </a:r>
            <a:r>
              <a:rPr lang="en-US" altLang="zh-CN" b="1" dirty="0" smtClean="0"/>
              <a:t>35</a:t>
            </a:r>
            <a:r>
              <a:rPr lang="en-US" altLang="zh-CN" b="1" dirty="0">
                <a:latin typeface="Algerian"/>
              </a:rPr>
              <a:t>µ</a:t>
            </a:r>
            <a:r>
              <a:rPr lang="en-US" altLang="zh-CN" b="1" dirty="0" smtClean="0"/>
              <a:t> m,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1475656" y="3327375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由此可得</a:t>
            </a:r>
            <a:endParaRPr lang="zh-CN" altLang="en-US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56992"/>
            <a:ext cx="4814264" cy="416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827584" y="3844536"/>
            <a:ext cx="7254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② 对于</a:t>
            </a:r>
            <a:r>
              <a:rPr lang="el-GR" altLang="zh-CN" sz="2000" b="1" i="1" dirty="0" smtClean="0">
                <a:latin typeface="Times New Roman"/>
                <a:cs typeface="Times New Roman"/>
              </a:rPr>
              <a:t>ϕ </a:t>
            </a:r>
            <a:r>
              <a:rPr lang="en-US" altLang="zh-CN" sz="2000" b="1" dirty="0" smtClean="0"/>
              <a:t>25P7</a:t>
            </a:r>
            <a:r>
              <a:rPr lang="en-US" altLang="zh-CN" sz="2000" b="1" dirty="0"/>
              <a:t>/ h6,</a:t>
            </a:r>
            <a:r>
              <a:rPr lang="zh-CN" altLang="en-US" sz="2000" b="1" dirty="0"/>
              <a:t>从配合代号和公差等级可以看出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此例属于特殊规则换算。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366944" y="4581128"/>
            <a:ext cx="24849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孔</a:t>
            </a:r>
            <a:r>
              <a:rPr lang="el-GR" altLang="zh-CN" sz="2000" b="1" i="1" dirty="0">
                <a:latin typeface="Times New Roman"/>
                <a:cs typeface="Times New Roman"/>
              </a:rPr>
              <a:t>ϕ </a:t>
            </a:r>
            <a:r>
              <a:rPr lang="en-US" altLang="zh-CN" sz="2000" b="1" dirty="0" smtClean="0"/>
              <a:t>25P7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由表</a:t>
            </a:r>
            <a:r>
              <a:rPr lang="en-US" altLang="zh-CN" sz="2000" b="1" dirty="0"/>
              <a:t>3. 7 </a:t>
            </a:r>
            <a:r>
              <a:rPr lang="zh-CN" altLang="en-US" sz="2000" b="1" dirty="0"/>
              <a:t>得</a:t>
            </a: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299" y="4666882"/>
            <a:ext cx="3929438" cy="314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085184"/>
            <a:ext cx="1422184" cy="299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696" y="5056400"/>
            <a:ext cx="4689648" cy="289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445224"/>
            <a:ext cx="2016224" cy="389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703" y="5519062"/>
            <a:ext cx="2912529" cy="286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734" y="5832635"/>
            <a:ext cx="969042" cy="47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6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805264"/>
            <a:ext cx="5644890" cy="402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3B226C2-76DE-4B95-976B-262C206C4DAE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32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12360" y="6093296"/>
            <a:ext cx="431800" cy="457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Rectangle 48"/>
          <p:cNvSpPr>
            <a:spLocks noChangeArrowheads="1"/>
          </p:cNvSpPr>
          <p:nvPr/>
        </p:nvSpPr>
        <p:spPr bwMode="auto">
          <a:xfrm>
            <a:off x="8244160" y="5301208"/>
            <a:ext cx="335397" cy="457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51520" y="260648"/>
            <a:ext cx="51845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(2) </a:t>
            </a:r>
            <a:r>
              <a:rPr lang="zh-CN" altLang="en-US" b="1" dirty="0" smtClean="0"/>
              <a:t>对于</a:t>
            </a:r>
            <a:r>
              <a:rPr lang="el-GR" altLang="zh-CN" b="1" i="1" dirty="0" smtClean="0">
                <a:latin typeface="Times New Roman"/>
                <a:cs typeface="Times New Roman"/>
              </a:rPr>
              <a:t> </a:t>
            </a:r>
            <a:r>
              <a:rPr lang="el-GR" altLang="zh-CN" b="1" i="1" dirty="0">
                <a:latin typeface="Times New Roman"/>
                <a:cs typeface="Times New Roman"/>
              </a:rPr>
              <a:t>ϕ </a:t>
            </a:r>
            <a:r>
              <a:rPr lang="en-US" altLang="zh-CN" b="1" dirty="0" smtClean="0">
                <a:latin typeface="Times New Roman"/>
                <a:cs typeface="Times New Roman"/>
              </a:rPr>
              <a:t>2</a:t>
            </a:r>
            <a:r>
              <a:rPr lang="en-US" altLang="zh-CN" b="1" dirty="0" smtClean="0"/>
              <a:t>5H7</a:t>
            </a:r>
            <a:r>
              <a:rPr lang="en-US" altLang="zh-CN" b="1" dirty="0"/>
              <a:t>/ p6 </a:t>
            </a:r>
            <a:r>
              <a:rPr lang="zh-CN" altLang="en-US" b="1" dirty="0"/>
              <a:t>配合的极限</a:t>
            </a:r>
            <a:r>
              <a:rPr lang="zh-CN" altLang="en-US" b="1" dirty="0" smtClean="0"/>
              <a:t>过盈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395536" y="2132856"/>
            <a:ext cx="6125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对于</a:t>
            </a:r>
            <a:r>
              <a:rPr lang="el-GR" altLang="zh-CN" b="1" i="1" dirty="0">
                <a:latin typeface="Times New Roman"/>
                <a:cs typeface="Times New Roman"/>
              </a:rPr>
              <a:t>ϕ </a:t>
            </a:r>
            <a:r>
              <a:rPr lang="en-US" altLang="zh-CN" b="1" dirty="0" smtClean="0"/>
              <a:t>25P7</a:t>
            </a:r>
            <a:r>
              <a:rPr lang="en-US" altLang="zh-CN" b="1" dirty="0"/>
              <a:t>/ h6 </a:t>
            </a:r>
            <a:r>
              <a:rPr lang="zh-CN" altLang="en-US" b="1" dirty="0"/>
              <a:t>配合的极限过盈为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564319" y="4437112"/>
            <a:ext cx="74639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           由</a:t>
            </a:r>
            <a:r>
              <a:rPr lang="zh-CN" altLang="en-US" b="1" dirty="0"/>
              <a:t>上述计算和从图</a:t>
            </a:r>
            <a:r>
              <a:rPr lang="en-US" altLang="zh-CN" b="1" dirty="0"/>
              <a:t>3. 14 </a:t>
            </a:r>
            <a:r>
              <a:rPr lang="zh-CN" altLang="en-US" b="1" dirty="0"/>
              <a:t>中可见</a:t>
            </a:r>
            <a:r>
              <a:rPr lang="en-US" altLang="zh-CN" b="1" dirty="0" smtClean="0"/>
              <a:t>,</a:t>
            </a:r>
            <a:r>
              <a:rPr lang="el-GR" altLang="zh-CN" b="1" i="1" dirty="0">
                <a:latin typeface="Times New Roman"/>
                <a:cs typeface="Times New Roman"/>
              </a:rPr>
              <a:t> ϕ </a:t>
            </a:r>
            <a:r>
              <a:rPr lang="en-US" altLang="zh-CN" b="1" dirty="0" smtClean="0"/>
              <a:t>25</a:t>
            </a:r>
            <a:r>
              <a:rPr lang="el-GR" altLang="zh-CN" b="1" i="1" dirty="0" smtClean="0">
                <a:latin typeface="Times New Roman"/>
                <a:cs typeface="Times New Roman"/>
              </a:rPr>
              <a:t> </a:t>
            </a:r>
            <a:r>
              <a:rPr lang="en-US" altLang="zh-CN" b="1" dirty="0" smtClean="0"/>
              <a:t>H7</a:t>
            </a:r>
            <a:r>
              <a:rPr lang="en-US" altLang="zh-CN" b="1" dirty="0"/>
              <a:t>/ p6 </a:t>
            </a:r>
            <a:r>
              <a:rPr lang="zh-CN" altLang="en-US" b="1" dirty="0" smtClean="0"/>
              <a:t>和</a:t>
            </a:r>
            <a:endParaRPr lang="en-US" altLang="zh-CN" b="1" dirty="0" smtClean="0"/>
          </a:p>
          <a:p>
            <a:r>
              <a:rPr lang="el-GR" altLang="zh-CN" b="1" i="1" dirty="0" smtClean="0">
                <a:latin typeface="Times New Roman"/>
                <a:cs typeface="Times New Roman"/>
              </a:rPr>
              <a:t>ϕ </a:t>
            </a:r>
            <a:r>
              <a:rPr lang="en-US" altLang="zh-CN" b="1" dirty="0" smtClean="0"/>
              <a:t>25P7</a:t>
            </a:r>
            <a:r>
              <a:rPr lang="en-US" altLang="zh-CN" b="1" dirty="0"/>
              <a:t>/ h6 </a:t>
            </a:r>
            <a:r>
              <a:rPr lang="zh-CN" altLang="en-US" b="1" dirty="0"/>
              <a:t>两对配合的</a:t>
            </a:r>
            <a:r>
              <a:rPr lang="zh-CN" altLang="en-US" b="1" dirty="0" smtClean="0"/>
              <a:t>最大过盈和</a:t>
            </a:r>
            <a:r>
              <a:rPr lang="zh-CN" altLang="en-US" b="1" dirty="0"/>
              <a:t>最小过盈均相等</a:t>
            </a:r>
            <a:r>
              <a:rPr lang="en-US" altLang="zh-CN" b="1" dirty="0"/>
              <a:t>, </a:t>
            </a:r>
            <a:r>
              <a:rPr lang="zh-CN" altLang="en-US" b="1" dirty="0" smtClean="0"/>
              <a:t>即</a:t>
            </a:r>
            <a:r>
              <a:rPr lang="el-GR" altLang="zh-CN" b="1" i="1" dirty="0" smtClean="0">
                <a:latin typeface="Times New Roman"/>
                <a:cs typeface="Times New Roman"/>
              </a:rPr>
              <a:t> ϕ</a:t>
            </a:r>
            <a:r>
              <a:rPr lang="en-US" altLang="zh-CN" b="1" dirty="0" smtClean="0">
                <a:latin typeface="Times New Roman"/>
                <a:cs typeface="Times New Roman"/>
              </a:rPr>
              <a:t>2</a:t>
            </a:r>
            <a:r>
              <a:rPr lang="en-US" altLang="zh-CN" b="1" dirty="0" smtClean="0"/>
              <a:t>5H7</a:t>
            </a:r>
            <a:r>
              <a:rPr lang="en-US" altLang="zh-CN" b="1" dirty="0"/>
              <a:t>/ p6 </a:t>
            </a:r>
            <a:r>
              <a:rPr lang="zh-CN" altLang="en-US" b="1" dirty="0" smtClean="0"/>
              <a:t>和</a:t>
            </a:r>
            <a:r>
              <a:rPr lang="en-US" altLang="zh-CN" b="1" dirty="0" smtClean="0"/>
              <a:t>25</a:t>
            </a:r>
            <a:r>
              <a:rPr lang="el-GR" altLang="zh-CN" b="1" i="1" dirty="0">
                <a:latin typeface="Times New Roman"/>
                <a:cs typeface="Times New Roman"/>
              </a:rPr>
              <a:t> ϕ </a:t>
            </a:r>
            <a:r>
              <a:rPr lang="en-US" altLang="zh-CN" b="1" dirty="0" smtClean="0"/>
              <a:t>P7</a:t>
            </a:r>
            <a:r>
              <a:rPr lang="en-US" altLang="zh-CN" b="1" dirty="0"/>
              <a:t>/ h6 </a:t>
            </a:r>
            <a:r>
              <a:rPr lang="zh-CN" altLang="en-US" b="1" dirty="0"/>
              <a:t>配合性质相同。</a:t>
            </a:r>
            <a:endParaRPr lang="zh-CN" altLang="en-US" b="1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268760"/>
            <a:ext cx="3902834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760" y="1704184"/>
            <a:ext cx="4126532" cy="37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683569" y="764704"/>
            <a:ext cx="5328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由式（</a:t>
            </a:r>
            <a:r>
              <a:rPr lang="en-US" altLang="zh-CN" b="1" dirty="0"/>
              <a:t>3.8</a:t>
            </a:r>
            <a:r>
              <a:rPr lang="zh-CN" altLang="en-US" b="1" dirty="0"/>
              <a:t>）和式（</a:t>
            </a:r>
            <a:r>
              <a:rPr lang="en-US" altLang="zh-CN" b="1" dirty="0"/>
              <a:t>3.9</a:t>
            </a:r>
            <a:r>
              <a:rPr lang="zh-CN" altLang="en-US" b="1" dirty="0" smtClean="0"/>
              <a:t>）为</a:t>
            </a:r>
            <a:endParaRPr lang="zh-CN" altLang="en-US" b="1" dirty="0"/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22" y="2672491"/>
            <a:ext cx="4784532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345" y="3104539"/>
            <a:ext cx="4347481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95537" y="3536587"/>
            <a:ext cx="51263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i="1" dirty="0" smtClean="0">
                <a:latin typeface="Times New Roman"/>
                <a:cs typeface="Times New Roman"/>
              </a:rPr>
              <a:t>         </a:t>
            </a:r>
            <a:r>
              <a:rPr lang="el-GR" altLang="zh-CN" b="1" i="1" dirty="0" smtClean="0">
                <a:latin typeface="Times New Roman"/>
                <a:cs typeface="Times New Roman"/>
              </a:rPr>
              <a:t>ϕ </a:t>
            </a:r>
            <a:r>
              <a:rPr lang="en-US" altLang="zh-CN" b="1" dirty="0"/>
              <a:t>25H7/ p6 </a:t>
            </a:r>
            <a:r>
              <a:rPr lang="zh-CN" altLang="en-US" b="1" dirty="0"/>
              <a:t>和</a:t>
            </a:r>
            <a:r>
              <a:rPr lang="el-GR" altLang="zh-CN" b="1" i="1" dirty="0">
                <a:latin typeface="Times New Roman"/>
                <a:cs typeface="Times New Roman"/>
              </a:rPr>
              <a:t>ϕ </a:t>
            </a:r>
            <a:r>
              <a:rPr lang="en-US" altLang="zh-CN" b="1" dirty="0"/>
              <a:t>25P7/ h6 </a:t>
            </a:r>
            <a:r>
              <a:rPr lang="zh-CN" altLang="en-US" b="1" dirty="0"/>
              <a:t>的公差带图见图</a:t>
            </a:r>
            <a:r>
              <a:rPr lang="en-US" altLang="zh-CN" b="1" dirty="0"/>
              <a:t>3. 14 </a:t>
            </a:r>
            <a:r>
              <a:rPr lang="zh-CN" altLang="en-US" b="1" dirty="0"/>
              <a:t>所示。</a:t>
            </a:r>
            <a:endParaRPr lang="zh-CN" altLang="en-US" dirty="0"/>
          </a:p>
        </p:txBody>
      </p:sp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32458"/>
            <a:ext cx="2762250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49"/>
          <p:cNvSpPr>
            <a:spLocks noChangeArrowheads="1"/>
          </p:cNvSpPr>
          <p:nvPr/>
        </p:nvSpPr>
        <p:spPr bwMode="auto">
          <a:xfrm>
            <a:off x="7164288" y="1578369"/>
            <a:ext cx="360040" cy="6264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Rectangle 49"/>
          <p:cNvSpPr>
            <a:spLocks noChangeArrowheads="1"/>
          </p:cNvSpPr>
          <p:nvPr/>
        </p:nvSpPr>
        <p:spPr bwMode="auto">
          <a:xfrm>
            <a:off x="7380312" y="2564904"/>
            <a:ext cx="360040" cy="6264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49"/>
          <p:cNvSpPr>
            <a:spLocks noChangeArrowheads="1"/>
          </p:cNvSpPr>
          <p:nvPr/>
        </p:nvSpPr>
        <p:spPr bwMode="auto">
          <a:xfrm>
            <a:off x="8045039" y="2730497"/>
            <a:ext cx="271377" cy="6264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6660232" y="1844824"/>
            <a:ext cx="271377" cy="6264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8D34728-7CE9-44B5-A66E-E354882286C7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33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904875"/>
            <a:ext cx="6515100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D9CC4A6-D8C8-4D9F-A856-B7829236DA6B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34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836712"/>
            <a:ext cx="4247681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23BBCC1-068A-494F-99D2-0652A7B6A988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35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 bwMode="auto">
          <a:xfrm>
            <a:off x="6800165" y="6188222"/>
            <a:ext cx="1372235" cy="481138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271" y="296652"/>
            <a:ext cx="501719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599AED-0D24-4F0D-8787-8F27BD1C66F9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39552" y="188640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 smtClean="0"/>
              <a:t>                         习      题     三</a:t>
            </a:r>
            <a:endParaRPr lang="zh-CN" altLang="en-US" sz="2400" b="1" dirty="0"/>
          </a:p>
          <a:p>
            <a:pPr algn="l"/>
            <a:r>
              <a:rPr lang="zh-CN" altLang="en-US" sz="2400" b="1" dirty="0" smtClean="0"/>
              <a:t>        </a:t>
            </a:r>
            <a:r>
              <a:rPr lang="zh-CN" altLang="en-US" sz="2000" b="1" dirty="0" smtClean="0"/>
              <a:t>一</a:t>
            </a:r>
            <a:r>
              <a:rPr lang="zh-CN" altLang="en-US" sz="2000" b="1" dirty="0"/>
              <a:t>、</a:t>
            </a:r>
            <a:r>
              <a:rPr lang="zh-CN" altLang="en-US" sz="2000" b="1" dirty="0" smtClean="0"/>
              <a:t>思 考 题</a:t>
            </a:r>
            <a:endParaRPr lang="zh-CN" altLang="en-US" sz="2000" b="1" dirty="0"/>
          </a:p>
          <a:p>
            <a:pPr algn="l"/>
            <a:r>
              <a:rPr lang="en-US" altLang="zh-CN" sz="2000" b="1" dirty="0" smtClean="0"/>
              <a:t>        1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对孔、轴结合的使用要求有哪些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为什么要制订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极限与配合</a:t>
            </a:r>
            <a:r>
              <a:rPr lang="en-US" altLang="zh-CN" sz="2000" b="1" dirty="0"/>
              <a:t>》</a:t>
            </a:r>
            <a:r>
              <a:rPr lang="zh-CN" altLang="en-US" sz="2000" b="1" dirty="0"/>
              <a:t>标准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其标准的</a:t>
            </a:r>
            <a:r>
              <a:rPr lang="zh-CN" altLang="en-US" sz="2000" b="1" dirty="0" smtClean="0"/>
              <a:t>基本</a:t>
            </a:r>
            <a:r>
              <a:rPr lang="zh-CN" altLang="en-US" sz="2000" b="1" dirty="0"/>
              <a:t>结构如何</a:t>
            </a:r>
            <a:r>
              <a:rPr lang="en-US" altLang="zh-CN" sz="2000" b="1" dirty="0"/>
              <a:t>?</a:t>
            </a:r>
          </a:p>
          <a:p>
            <a:pPr algn="l"/>
            <a:r>
              <a:rPr lang="en-US" altLang="zh-CN" sz="2000" b="1" dirty="0" smtClean="0"/>
              <a:t>        2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什么是公差等级系数</a:t>
            </a:r>
            <a:r>
              <a:rPr lang="en-US" altLang="zh-CN" sz="2000" b="1" dirty="0"/>
              <a:t>a? </a:t>
            </a:r>
            <a:r>
              <a:rPr lang="zh-CN" altLang="en-US" sz="2000" b="1" dirty="0"/>
              <a:t>如何判断某一尺寸公差等级的高低</a:t>
            </a:r>
            <a:r>
              <a:rPr lang="en-US" altLang="zh-CN" sz="2000" b="1" dirty="0"/>
              <a:t>?</a:t>
            </a:r>
          </a:p>
          <a:p>
            <a:pPr algn="l"/>
            <a:r>
              <a:rPr lang="en-US" altLang="zh-CN" sz="2000" b="1" dirty="0" smtClean="0"/>
              <a:t>        3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什么是标准公差因子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公差单位</a:t>
            </a:r>
            <a:r>
              <a:rPr lang="en-US" altLang="zh-CN" sz="2000" b="1" dirty="0" smtClean="0"/>
              <a:t>) </a:t>
            </a:r>
            <a:r>
              <a:rPr lang="en-US" altLang="zh-CN" sz="2000" b="1" i="1" dirty="0" smtClean="0"/>
              <a:t>i</a:t>
            </a:r>
            <a:r>
              <a:rPr lang="en-US" altLang="zh-CN" sz="2000" b="1" dirty="0" smtClean="0"/>
              <a:t>? </a:t>
            </a:r>
            <a:r>
              <a:rPr lang="zh-CN" altLang="en-US" sz="2000" b="1" dirty="0"/>
              <a:t>在公称尺寸小于等于</a:t>
            </a:r>
            <a:r>
              <a:rPr lang="en-US" altLang="zh-CN" sz="2000" b="1" dirty="0"/>
              <a:t>500 mm,IT6 ~ IT18 </a:t>
            </a:r>
            <a:r>
              <a:rPr lang="zh-CN" altLang="en-US" sz="2000" b="1" dirty="0" smtClean="0"/>
              <a:t>的标准公差</a:t>
            </a:r>
            <a:r>
              <a:rPr lang="zh-CN" altLang="en-US" sz="2000" b="1" dirty="0"/>
              <a:t>因子是如何规定的</a:t>
            </a:r>
            <a:r>
              <a:rPr lang="en-US" altLang="zh-CN" sz="2000" b="1" dirty="0"/>
              <a:t>?</a:t>
            </a:r>
          </a:p>
          <a:p>
            <a:pPr algn="l"/>
            <a:r>
              <a:rPr lang="en-US" altLang="zh-CN" sz="2000" b="1" dirty="0" smtClean="0"/>
              <a:t>        4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什么是标准公差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国家标准规定了多少个标准公差等级</a:t>
            </a:r>
            <a:r>
              <a:rPr lang="en-US" altLang="zh-CN" sz="2000" b="1" dirty="0"/>
              <a:t>?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467544" y="2866296"/>
                <a:ext cx="8136904" cy="34778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2000" b="1" dirty="0" smtClean="0"/>
                  <a:t>         5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试分析尺寸分段的必要性和可能性。在国家标准中按什么规律进行尺寸分段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 smtClean="0"/>
                  <a:t>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𝑫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𝐧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</a:t>
                </a:r>
                <a:r>
                  <a:rPr lang="en-US" altLang="zh-CN" sz="2000" b="1" dirty="0"/>
                  <a:t>~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𝑫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𝐧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</a:t>
                </a:r>
                <a:r>
                  <a:rPr lang="zh-CN" altLang="en-US" sz="2000" b="1" dirty="0"/>
                  <a:t>尺寸段中</a:t>
                </a:r>
                <a:r>
                  <a:rPr lang="en-US" altLang="zh-CN" sz="2000" b="1" dirty="0"/>
                  <a:t>,</a:t>
                </a:r>
                <a:r>
                  <a:rPr lang="zh-CN" altLang="en-US" sz="2000" b="1" dirty="0"/>
                  <a:t>计算尺寸</a:t>
                </a:r>
                <a:r>
                  <a:rPr lang="en-US" altLang="zh-CN" sz="2000" b="1" i="1" dirty="0"/>
                  <a:t>D</a:t>
                </a:r>
                <a:r>
                  <a:rPr lang="en-US" altLang="zh-CN" sz="2000" b="1" dirty="0"/>
                  <a:t> </a:t>
                </a:r>
                <a:r>
                  <a:rPr lang="zh-CN" altLang="en-US" sz="2000" b="1" dirty="0"/>
                  <a:t>值如何规定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 6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什么是基本偏差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为什么要规定基本偏差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轴和孔的基本偏差是如何确定的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 7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什么是配合制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为什么要</a:t>
                </a:r>
                <a:r>
                  <a:rPr lang="zh-CN" altLang="en-US" sz="2000" b="1" dirty="0" smtClean="0"/>
                  <a:t>规定</a:t>
                </a:r>
                <a:r>
                  <a:rPr lang="en-US" altLang="zh-CN" sz="2000" b="1" dirty="0" smtClean="0"/>
                  <a:t>? </a:t>
                </a:r>
                <a:r>
                  <a:rPr lang="zh-CN" altLang="en-US" sz="2000" b="1" dirty="0"/>
                  <a:t>在什么情况下采用基轴制配合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 8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选用标准公差等级的原则是什么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是否公差等级愈高愈好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 9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如何选用配合类别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确定配合的非基准件的基本偏差有哪些方法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10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为什么要规定优先、常用和一般孔、轴公差带以及优先、常用配合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设计时是否</a:t>
                </a:r>
                <a:r>
                  <a:rPr lang="zh-CN" altLang="en-US" sz="2000" b="1" dirty="0" smtClean="0"/>
                  <a:t>一定</a:t>
                </a:r>
                <a:r>
                  <a:rPr lang="zh-CN" altLang="en-US" sz="2000" b="1" dirty="0"/>
                  <a:t>要从中选取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11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什么叫一般公差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未注公差的线性尺寸规定了哪几个公差等级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在图样上</a:t>
                </a:r>
                <a:r>
                  <a:rPr lang="zh-CN" altLang="en-US" sz="2000" b="1" dirty="0" smtClean="0"/>
                  <a:t>如何表示</a:t>
                </a:r>
                <a:r>
                  <a:rPr lang="en-US" altLang="zh-CN" sz="2000" b="1" dirty="0"/>
                  <a:t>?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866296"/>
                <a:ext cx="8136904" cy="3477875"/>
              </a:xfrm>
              <a:prstGeom prst="rect">
                <a:avLst/>
              </a:prstGeom>
              <a:blipFill rotWithShape="1">
                <a:blip r:embed="rId2"/>
                <a:stretch>
                  <a:fillRect l="-825" t="-1226" r="-1874" b="-2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2923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599AED-0D24-4F0D-8787-8F27BD1C66F9}" type="slidenum">
              <a:rPr lang="en-US" altLang="zh-CN" smtClean="0"/>
              <a:pPr>
                <a:defRPr/>
              </a:pPr>
              <a:t>37</a:t>
            </a:fld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61020" y="660072"/>
            <a:ext cx="36825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二</a:t>
            </a:r>
            <a:r>
              <a:rPr lang="zh-CN" altLang="en-US" sz="2000" b="1" dirty="0"/>
              <a:t>、</a:t>
            </a:r>
            <a:r>
              <a:rPr lang="zh-CN" altLang="en-US" sz="2000" b="1" dirty="0" smtClean="0"/>
              <a:t>作业题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92120"/>
            <a:ext cx="7945489" cy="132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87526"/>
            <a:ext cx="7758119" cy="173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93096"/>
            <a:ext cx="7957288" cy="1184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082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599AED-0D24-4F0D-8787-8F27BD1C66F9}" type="slidenum">
              <a:rPr lang="en-US" altLang="zh-CN" smtClean="0"/>
              <a:pPr>
                <a:defRPr/>
              </a:pPr>
              <a:t>38</a:t>
            </a:fld>
            <a:endParaRPr lang="en-US" altLang="zh-CN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1047725"/>
            <a:ext cx="8524875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00164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599AED-0D24-4F0D-8787-8F27BD1C66F9}" type="slidenum">
              <a:rPr lang="en-US" altLang="zh-CN" smtClean="0"/>
              <a:pPr>
                <a:defRPr/>
              </a:pPr>
              <a:t>39</a:t>
            </a:fld>
            <a:endParaRPr lang="en-US" altLang="zh-CN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85564"/>
            <a:ext cx="7858125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05064"/>
            <a:ext cx="7848872" cy="249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 6">
            <a:hlinkClick r:id="rId4" action="ppaction://hlinksldjump"/>
          </p:cNvPr>
          <p:cNvSpPr/>
          <p:nvPr/>
        </p:nvSpPr>
        <p:spPr bwMode="auto">
          <a:xfrm>
            <a:off x="6800165" y="6188222"/>
            <a:ext cx="1372235" cy="481138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0741412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948264" y="260648"/>
            <a:ext cx="1905000" cy="457200"/>
          </a:xfrm>
        </p:spPr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896626" y="548680"/>
            <a:ext cx="578167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 smtClean="0"/>
              <a:t>3.2.1  </a:t>
            </a:r>
            <a:r>
              <a:rPr lang="zh-CN" altLang="en-US" b="1" dirty="0"/>
              <a:t>公差等级</a:t>
            </a:r>
            <a:r>
              <a:rPr lang="zh-CN" altLang="en-US" b="1" dirty="0" smtClean="0"/>
              <a:t>及 </a:t>
            </a:r>
            <a:r>
              <a:rPr lang="en-US" altLang="zh-CN" b="1" i="1" dirty="0" smtClean="0"/>
              <a:t>a</a:t>
            </a:r>
            <a:r>
              <a:rPr lang="en-US" altLang="zh-CN" b="1" dirty="0" smtClean="0"/>
              <a:t>  </a:t>
            </a:r>
            <a:r>
              <a:rPr lang="zh-CN" altLang="en-US" b="1" dirty="0" smtClean="0"/>
              <a:t>值的确定</a:t>
            </a:r>
            <a:r>
              <a:rPr lang="en-US" altLang="zh-CN" dirty="0" smtClean="0"/>
              <a:t>        </a:t>
            </a:r>
            <a:endParaRPr lang="en-US" altLang="zh-CN" dirty="0"/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939154" y="1084211"/>
            <a:ext cx="43529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1. </a:t>
            </a:r>
            <a:r>
              <a:rPr lang="zh-CN" altLang="en-US" b="1" dirty="0"/>
              <a:t>公差等级</a:t>
            </a:r>
          </a:p>
        </p:txBody>
      </p:sp>
      <p:sp>
        <p:nvSpPr>
          <p:cNvPr id="12" name="Line 41"/>
          <p:cNvSpPr>
            <a:spLocks noChangeShapeType="1"/>
          </p:cNvSpPr>
          <p:nvPr/>
        </p:nvSpPr>
        <p:spPr bwMode="auto">
          <a:xfrm>
            <a:off x="1357718" y="4581128"/>
            <a:ext cx="343030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3" name="Text Box 42"/>
          <p:cNvSpPr txBox="1">
            <a:spLocks noChangeArrowheads="1"/>
          </p:cNvSpPr>
          <p:nvPr/>
        </p:nvSpPr>
        <p:spPr bwMode="auto">
          <a:xfrm>
            <a:off x="5322665" y="4350295"/>
            <a:ext cx="18691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精度越低。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95536" y="1772816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         GB</a:t>
            </a:r>
            <a:r>
              <a:rPr lang="en-US" altLang="zh-CN" sz="2000" b="1" dirty="0"/>
              <a:t>/ T 1800. 1—2020 </a:t>
            </a:r>
            <a:r>
              <a:rPr lang="zh-CN" altLang="en-US" sz="2000" b="1" dirty="0"/>
              <a:t>规定了</a:t>
            </a:r>
            <a:r>
              <a:rPr lang="en-US" altLang="zh-CN" sz="2000" b="1" dirty="0"/>
              <a:t>01,0,1,…,18 </a:t>
            </a:r>
            <a:r>
              <a:rPr lang="zh-CN" altLang="en-US" sz="2000" b="1" dirty="0"/>
              <a:t>共</a:t>
            </a:r>
            <a:r>
              <a:rPr lang="en-US" altLang="zh-CN" sz="2000" b="1" dirty="0"/>
              <a:t>20 </a:t>
            </a:r>
            <a:r>
              <a:rPr lang="zh-CN" altLang="en-US" sz="2000" b="1" dirty="0"/>
              <a:t>个等级。标准公差等级代号</a:t>
            </a:r>
            <a:r>
              <a:rPr lang="zh-CN" altLang="en-US" sz="2000" b="1" dirty="0" smtClean="0"/>
              <a:t>用</a:t>
            </a:r>
            <a:r>
              <a:rPr lang="en-US" altLang="zh-CN" sz="2000" b="1" dirty="0" smtClean="0"/>
              <a:t>IT(ISO </a:t>
            </a:r>
            <a:r>
              <a:rPr lang="en-US" altLang="zh-CN" sz="2000" b="1" dirty="0"/>
              <a:t>Tolerance </a:t>
            </a:r>
            <a:r>
              <a:rPr lang="zh-CN" altLang="en-US" sz="2000" b="1" dirty="0"/>
              <a:t>缩写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与等级数字组成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表示为</a:t>
            </a:r>
            <a:r>
              <a:rPr lang="zh-CN" altLang="en-US" sz="2000" b="1" dirty="0" smtClean="0"/>
              <a:t>标准公差级。</a:t>
            </a:r>
            <a:endParaRPr lang="zh-CN" altLang="en-US" sz="2000" b="1" dirty="0"/>
          </a:p>
        </p:txBody>
      </p:sp>
      <p:sp>
        <p:nvSpPr>
          <p:cNvPr id="15" name="矩形 14"/>
          <p:cNvSpPr/>
          <p:nvPr/>
        </p:nvSpPr>
        <p:spPr>
          <a:xfrm>
            <a:off x="1187624" y="4005064"/>
            <a:ext cx="5904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IT01</a:t>
            </a:r>
            <a:r>
              <a:rPr lang="en-US" altLang="zh-CN" b="1" dirty="0" smtClean="0"/>
              <a:t>,  IT0,  IT1,  … ,  IT18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67544" y="2870516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从</a:t>
            </a:r>
            <a:r>
              <a:rPr lang="en-US" altLang="zh-CN" sz="2000" b="1" dirty="0"/>
              <a:t>IT01 </a:t>
            </a:r>
            <a:r>
              <a:rPr lang="zh-CN" altLang="en-US" sz="2000" b="1" dirty="0"/>
              <a:t>到</a:t>
            </a:r>
            <a:r>
              <a:rPr lang="en-US" altLang="zh-CN" sz="2000" b="1" dirty="0"/>
              <a:t>IT18,</a:t>
            </a:r>
            <a:r>
              <a:rPr lang="zh-CN" altLang="en-US" sz="2000" b="1" dirty="0"/>
              <a:t>等级依次降低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公差数值依次增大。属于同一等级的公差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对所有的尺寸段虽然公差数值不同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但应看作同等精度。</a:t>
            </a:r>
          </a:p>
        </p:txBody>
      </p:sp>
    </p:spTree>
    <p:extLst>
      <p:ext uri="{BB962C8B-B14F-4D97-AF65-F5344CB8AC3E}">
        <p14:creationId xmlns:p14="http://schemas.microsoft.com/office/powerpoint/2010/main" val="20645780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 autoUpdateAnimBg="0"/>
      <p:bldP spid="12" grpId="0" animBg="1"/>
      <p:bldP spid="1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71600" y="476398"/>
            <a:ext cx="599246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2. </a:t>
            </a:r>
            <a:r>
              <a:rPr lang="zh-CN" altLang="en-US" b="1" dirty="0">
                <a:latin typeface="宋体" pitchFamily="2" charset="-122"/>
              </a:rPr>
              <a:t>标准公差</a:t>
            </a:r>
            <a:r>
              <a:rPr lang="zh-CN" altLang="en-US" b="1" dirty="0"/>
              <a:t>值的</a:t>
            </a:r>
            <a:r>
              <a:rPr lang="zh-CN" altLang="en-US" b="1" dirty="0">
                <a:latin typeface="宋体" pitchFamily="2" charset="-122"/>
              </a:rPr>
              <a:t>计算公式（见表</a:t>
            </a:r>
            <a:r>
              <a:rPr lang="en-US" altLang="zh-CN" b="1" dirty="0" smtClean="0">
                <a:latin typeface="宋体" pitchFamily="2" charset="-122"/>
              </a:rPr>
              <a:t>3.1</a:t>
            </a:r>
            <a:r>
              <a:rPr lang="zh-CN" altLang="en-US" b="1" dirty="0">
                <a:latin typeface="宋体" pitchFamily="2" charset="-122"/>
              </a:rPr>
              <a:t>）</a:t>
            </a:r>
          </a:p>
        </p:txBody>
      </p:sp>
      <p:sp>
        <p:nvSpPr>
          <p:cNvPr id="8" name="矩形 7"/>
          <p:cNvSpPr/>
          <p:nvPr/>
        </p:nvSpPr>
        <p:spPr>
          <a:xfrm>
            <a:off x="395536" y="1052736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       尺寸</a:t>
            </a:r>
            <a:r>
              <a:rPr lang="zh-CN" altLang="en-US" b="1" dirty="0" smtClean="0">
                <a:latin typeface="宋体"/>
                <a:ea typeface="宋体"/>
              </a:rPr>
              <a:t>≤</a:t>
            </a:r>
            <a:r>
              <a:rPr lang="en-US" altLang="zh-CN" b="1" dirty="0" smtClean="0"/>
              <a:t>3 </a:t>
            </a:r>
            <a:r>
              <a:rPr lang="en-US" altLang="zh-CN" b="1" dirty="0"/>
              <a:t>150 mm </a:t>
            </a:r>
            <a:r>
              <a:rPr lang="zh-CN" altLang="en-US" b="1" dirty="0"/>
              <a:t>标准公差系列的各级公差数值的计算公式列于表</a:t>
            </a:r>
            <a:r>
              <a:rPr lang="en-US" altLang="zh-CN" b="1" dirty="0"/>
              <a:t>3. 1</a:t>
            </a:r>
            <a:r>
              <a:rPr lang="zh-CN" altLang="en-US" b="1" dirty="0"/>
              <a:t>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39552" y="2118349"/>
            <a:ext cx="7932667" cy="3974947"/>
            <a:chOff x="539552" y="1878350"/>
            <a:chExt cx="7932667" cy="3974947"/>
          </a:xfrm>
        </p:grpSpPr>
        <p:pic>
          <p:nvPicPr>
            <p:cNvPr id="4915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892857"/>
              <a:ext cx="7932667" cy="3960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4418886" y="2276872"/>
              <a:ext cx="44114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b="1" dirty="0"/>
                <a:t>标准</a:t>
              </a:r>
              <a:endParaRPr lang="zh-CN" altLang="en-US" sz="1000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5652120" y="1878350"/>
              <a:ext cx="216024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/>
                <a:t>(</a:t>
              </a:r>
              <a:r>
                <a:rPr lang="zh-CN" altLang="en-US" sz="1400" b="1" dirty="0" smtClean="0"/>
                <a:t>摘自</a:t>
              </a:r>
              <a:r>
                <a:rPr lang="en-US" altLang="zh-CN" sz="1400" b="1" dirty="0" smtClean="0"/>
                <a:t>GB/T1800.1-2009)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97598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711275" y="451520"/>
            <a:ext cx="30686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(1)  IT01 , IT0 , IT1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04143" y="3284984"/>
            <a:ext cx="3679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(2)  IT5 ~ IT18</a:t>
            </a:r>
          </a:p>
        </p:txBody>
      </p:sp>
      <p:sp>
        <p:nvSpPr>
          <p:cNvPr id="5" name="Text Box 48"/>
          <p:cNvSpPr txBox="1">
            <a:spLocks noChangeArrowheads="1"/>
          </p:cNvSpPr>
          <p:nvPr/>
        </p:nvSpPr>
        <p:spPr bwMode="auto">
          <a:xfrm>
            <a:off x="1187624" y="4844008"/>
            <a:ext cx="3267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 dirty="0" smtClean="0"/>
              <a:t>A </a:t>
            </a:r>
            <a:r>
              <a:rPr lang="zh-CN" altLang="en-US" b="1" dirty="0" smtClean="0"/>
              <a:t>按</a:t>
            </a:r>
            <a:r>
              <a:rPr lang="en-US" altLang="zh-CN" b="1" dirty="0">
                <a:solidFill>
                  <a:srgbClr val="FF0000"/>
                </a:solidFill>
              </a:rPr>
              <a:t>R5</a:t>
            </a:r>
            <a:r>
              <a:rPr lang="zh-CN" altLang="en-US" b="1" dirty="0"/>
              <a:t>系列增加。</a:t>
            </a:r>
          </a:p>
        </p:txBody>
      </p:sp>
      <p:sp>
        <p:nvSpPr>
          <p:cNvPr id="6" name="Text Box 61"/>
          <p:cNvSpPr txBox="1">
            <a:spLocks noChangeArrowheads="1"/>
          </p:cNvSpPr>
          <p:nvPr/>
        </p:nvSpPr>
        <p:spPr bwMode="auto">
          <a:xfrm>
            <a:off x="610815" y="2708920"/>
            <a:ext cx="69135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itchFamily="2" charset="-122"/>
              </a:rPr>
              <a:t>式中常数项和</a:t>
            </a:r>
            <a:r>
              <a:rPr lang="en-US" altLang="zh-CN" b="1" i="1" dirty="0"/>
              <a:t>D</a:t>
            </a:r>
            <a:r>
              <a:rPr lang="zh-CN" altLang="en-US" b="1" dirty="0"/>
              <a:t>的系数，</a:t>
            </a:r>
            <a:r>
              <a:rPr lang="zh-CN" altLang="en-US" b="1" dirty="0">
                <a:latin typeface="宋体" pitchFamily="2" charset="-122"/>
              </a:rPr>
              <a:t>按</a:t>
            </a:r>
            <a:r>
              <a:rPr lang="en-US" altLang="zh-CN" b="1" dirty="0">
                <a:solidFill>
                  <a:srgbClr val="FF0000"/>
                </a:solidFill>
                <a:latin typeface="宋体" pitchFamily="2" charset="-122"/>
              </a:rPr>
              <a:t>R10/2</a:t>
            </a:r>
            <a:r>
              <a:rPr lang="zh-CN" altLang="en-US" b="1" dirty="0">
                <a:latin typeface="宋体" pitchFamily="2" charset="-122"/>
              </a:rPr>
              <a:t>派生系列增加。</a:t>
            </a:r>
            <a:endParaRPr lang="zh-CN" altLang="en-US" b="1" dirty="0"/>
          </a:p>
        </p:txBody>
      </p:sp>
      <p:sp>
        <p:nvSpPr>
          <p:cNvPr id="7" name="Text Box 95"/>
          <p:cNvSpPr txBox="1">
            <a:spLocks noChangeArrowheads="1"/>
          </p:cNvSpPr>
          <p:nvPr/>
        </p:nvSpPr>
        <p:spPr bwMode="auto">
          <a:xfrm>
            <a:off x="755650" y="993353"/>
            <a:ext cx="33843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IT01 = 0.3 +0.008 </a:t>
            </a:r>
            <a:r>
              <a:rPr lang="en-US" altLang="zh-CN" b="1" i="1" dirty="0"/>
              <a:t>D</a:t>
            </a:r>
          </a:p>
        </p:txBody>
      </p:sp>
      <p:sp>
        <p:nvSpPr>
          <p:cNvPr id="8" name="Text Box 96"/>
          <p:cNvSpPr txBox="1">
            <a:spLocks noChangeArrowheads="1"/>
          </p:cNvSpPr>
          <p:nvPr/>
        </p:nvSpPr>
        <p:spPr bwMode="auto">
          <a:xfrm>
            <a:off x="755650" y="1484784"/>
            <a:ext cx="316827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 smtClean="0"/>
              <a:t>IT0 </a:t>
            </a:r>
            <a:r>
              <a:rPr lang="en-US" altLang="zh-CN" b="1" dirty="0"/>
              <a:t>= 0.5 +0.012 </a:t>
            </a:r>
            <a:r>
              <a:rPr lang="en-US" altLang="zh-CN" b="1" i="1" dirty="0"/>
              <a:t>D</a:t>
            </a:r>
          </a:p>
        </p:txBody>
      </p:sp>
      <p:sp>
        <p:nvSpPr>
          <p:cNvPr id="9" name="Text Box 97"/>
          <p:cNvSpPr txBox="1">
            <a:spLocks noChangeArrowheads="1"/>
          </p:cNvSpPr>
          <p:nvPr/>
        </p:nvSpPr>
        <p:spPr bwMode="auto">
          <a:xfrm>
            <a:off x="755650" y="1988840"/>
            <a:ext cx="33843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 smtClean="0"/>
              <a:t>IT1 </a:t>
            </a:r>
            <a:r>
              <a:rPr lang="en-US" altLang="zh-CN" b="1" dirty="0"/>
              <a:t>= 0.8 +0.020 </a:t>
            </a:r>
            <a:r>
              <a:rPr lang="en-US" altLang="zh-CN" b="1" i="1" dirty="0"/>
              <a:t>D</a:t>
            </a:r>
          </a:p>
        </p:txBody>
      </p:sp>
      <p:sp>
        <p:nvSpPr>
          <p:cNvPr id="10" name="Line 98"/>
          <p:cNvSpPr>
            <a:spLocks noChangeShapeType="1"/>
          </p:cNvSpPr>
          <p:nvPr/>
        </p:nvSpPr>
        <p:spPr bwMode="auto">
          <a:xfrm>
            <a:off x="2267744" y="1077491"/>
            <a:ext cx="0" cy="129507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99"/>
          <p:cNvSpPr>
            <a:spLocks noChangeShapeType="1"/>
          </p:cNvSpPr>
          <p:nvPr/>
        </p:nvSpPr>
        <p:spPr bwMode="auto">
          <a:xfrm>
            <a:off x="3463925" y="1077491"/>
            <a:ext cx="0" cy="129507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101"/>
          <p:cNvSpPr txBox="1">
            <a:spLocks noChangeArrowheads="1"/>
          </p:cNvSpPr>
          <p:nvPr/>
        </p:nvSpPr>
        <p:spPr bwMode="auto">
          <a:xfrm>
            <a:off x="682823" y="3789040"/>
            <a:ext cx="7921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公差等级 </a:t>
            </a:r>
            <a:r>
              <a:rPr lang="en-US" altLang="zh-CN" sz="2000" b="1" dirty="0"/>
              <a:t>5   6   7    8   </a:t>
            </a:r>
            <a:r>
              <a:rPr lang="en-US" altLang="zh-CN" sz="2000" b="1" dirty="0" smtClean="0"/>
              <a:t> 9   </a:t>
            </a:r>
            <a:r>
              <a:rPr lang="en-US" altLang="zh-CN" sz="2000" b="1" dirty="0"/>
              <a:t>10   11   </a:t>
            </a:r>
            <a:r>
              <a:rPr lang="en-US" altLang="zh-CN" sz="2000" b="1" dirty="0" smtClean="0"/>
              <a:t> 12    13   </a:t>
            </a:r>
            <a:r>
              <a:rPr lang="en-US" altLang="zh-CN" sz="2000" b="1" dirty="0"/>
              <a:t>14   </a:t>
            </a:r>
            <a:r>
              <a:rPr lang="en-US" altLang="zh-CN" sz="2000" b="1" dirty="0" smtClean="0"/>
              <a:t> 15    16      </a:t>
            </a:r>
            <a:r>
              <a:rPr lang="en-US" altLang="zh-CN" sz="2000" b="1" dirty="0"/>
              <a:t>17  </a:t>
            </a:r>
            <a:r>
              <a:rPr lang="en-US" altLang="zh-CN" sz="2000" b="1" dirty="0" smtClean="0"/>
              <a:t>  </a:t>
            </a:r>
            <a:r>
              <a:rPr lang="en-US" altLang="zh-CN" sz="2000" b="1" dirty="0"/>
              <a:t>18</a:t>
            </a:r>
          </a:p>
        </p:txBody>
      </p:sp>
      <p:graphicFrame>
        <p:nvGraphicFramePr>
          <p:cNvPr id="13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067016"/>
              </p:ext>
            </p:extLst>
          </p:nvPr>
        </p:nvGraphicFramePr>
        <p:xfrm>
          <a:off x="1039094" y="4221088"/>
          <a:ext cx="436562" cy="479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78" name="Equation" r:id="rId3" imgW="126835" imgH="139518" progId="Equation.3">
                  <p:embed/>
                </p:oleObj>
              </mc:Choice>
              <mc:Fallback>
                <p:oleObj name="Equation" r:id="rId3" imgW="126835" imgH="1395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9094" y="4221088"/>
                        <a:ext cx="436562" cy="4799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356311"/>
              </p:ext>
            </p:extLst>
          </p:nvPr>
        </p:nvGraphicFramePr>
        <p:xfrm>
          <a:off x="3454326" y="3284984"/>
          <a:ext cx="11239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79" name="Equation" r:id="rId5" imgW="418918" imgH="177723" progId="Equation.3">
                  <p:embed/>
                </p:oleObj>
              </mc:Choice>
              <mc:Fallback>
                <p:oleObj name="Equation" r:id="rId5" imgW="418918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4326" y="3284984"/>
                        <a:ext cx="112395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06"/>
          <p:cNvSpPr txBox="1">
            <a:spLocks noChangeArrowheads="1"/>
          </p:cNvSpPr>
          <p:nvPr/>
        </p:nvSpPr>
        <p:spPr bwMode="auto">
          <a:xfrm>
            <a:off x="1691680" y="4221088"/>
            <a:ext cx="685832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/>
              <a:t>7  10 16 </a:t>
            </a:r>
            <a:r>
              <a:rPr lang="en-US" altLang="zh-CN" sz="2000" b="1" dirty="0" smtClean="0"/>
              <a:t> 25  40  </a:t>
            </a:r>
            <a:r>
              <a:rPr lang="en-US" altLang="zh-CN" sz="2000" b="1" dirty="0"/>
              <a:t>64 </a:t>
            </a:r>
            <a:r>
              <a:rPr lang="en-US" altLang="zh-CN" sz="2000" b="1" dirty="0" smtClean="0"/>
              <a:t> 100  </a:t>
            </a:r>
            <a:r>
              <a:rPr lang="en-US" altLang="zh-CN" sz="2000" b="1" dirty="0"/>
              <a:t>160 </a:t>
            </a:r>
            <a:r>
              <a:rPr lang="en-US" altLang="zh-CN" sz="2000" b="1" dirty="0" smtClean="0"/>
              <a:t> 250  400  </a:t>
            </a:r>
            <a:r>
              <a:rPr lang="en-US" altLang="zh-CN" sz="2000" b="1" dirty="0"/>
              <a:t>640 </a:t>
            </a:r>
            <a:r>
              <a:rPr lang="en-US" altLang="zh-CN" sz="2000" b="1" dirty="0" smtClean="0"/>
              <a:t>1000  </a:t>
            </a:r>
            <a:r>
              <a:rPr lang="en-US" altLang="zh-CN" sz="2000" b="1" dirty="0"/>
              <a:t>1600  2500</a:t>
            </a:r>
          </a:p>
        </p:txBody>
      </p:sp>
      <p:sp>
        <p:nvSpPr>
          <p:cNvPr id="16" name="Line 108"/>
          <p:cNvSpPr>
            <a:spLocks noChangeShapeType="1"/>
          </p:cNvSpPr>
          <p:nvPr/>
        </p:nvSpPr>
        <p:spPr bwMode="auto">
          <a:xfrm>
            <a:off x="1805260" y="4672087"/>
            <a:ext cx="6151116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/>
          </a:p>
        </p:txBody>
      </p:sp>
      <p:graphicFrame>
        <p:nvGraphicFramePr>
          <p:cNvPr id="17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262483"/>
              </p:ext>
            </p:extLst>
          </p:nvPr>
        </p:nvGraphicFramePr>
        <p:xfrm>
          <a:off x="1282824" y="5352266"/>
          <a:ext cx="4513312" cy="741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80" name="公式" r:id="rId7" imgW="1459866" imgH="406224" progId="Equation.3">
                  <p:embed/>
                </p:oleObj>
              </mc:Choice>
              <mc:Fallback>
                <p:oleObj name="公式" r:id="rId7" imgW="1459866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2824" y="5352266"/>
                        <a:ext cx="4513312" cy="7410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任意多边形 3"/>
          <p:cNvSpPr>
            <a:spLocks/>
          </p:cNvSpPr>
          <p:nvPr/>
        </p:nvSpPr>
        <p:spPr bwMode="auto">
          <a:xfrm>
            <a:off x="5772150" y="2212553"/>
            <a:ext cx="552450" cy="617538"/>
          </a:xfrm>
          <a:custGeom>
            <a:avLst/>
            <a:gdLst>
              <a:gd name="T0" fmla="*/ 14348 w 551861"/>
              <a:gd name="T1" fmla="*/ 0 h 617790"/>
              <a:gd name="T2" fmla="*/ 0 w 551861"/>
              <a:gd name="T3" fmla="*/ 413662 h 61779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51861" h="617790">
                <a:moveTo>
                  <a:pt x="14288" y="0"/>
                </a:moveTo>
                <a:cubicBezTo>
                  <a:pt x="482203" y="444103"/>
                  <a:pt x="950119" y="888207"/>
                  <a:pt x="0" y="414338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0181" name="Picture 24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793203"/>
            <a:ext cx="5077450" cy="1339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7907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nimBg="1"/>
      <p:bldP spid="11" grpId="0" animBg="1"/>
      <p:bldP spid="12" grpId="0" autoUpdateAnimBg="0"/>
      <p:bldP spid="15" grpId="0" autoUpdateAnimBg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43608" y="332656"/>
            <a:ext cx="26642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(3)  IT2~IT4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915816" y="332656"/>
            <a:ext cx="48965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按</a:t>
            </a:r>
            <a:r>
              <a:rPr lang="zh-CN" altLang="en-US" b="1" dirty="0">
                <a:solidFill>
                  <a:srgbClr val="FF0000"/>
                </a:solidFill>
              </a:rPr>
              <a:t>几何级数插入</a:t>
            </a:r>
            <a:r>
              <a:rPr lang="en-US" altLang="zh-CN" b="1" dirty="0"/>
              <a:t>IT1</a:t>
            </a:r>
            <a:r>
              <a:rPr lang="zh-CN" altLang="en-US" b="1" dirty="0"/>
              <a:t>与</a:t>
            </a:r>
            <a:r>
              <a:rPr lang="en-US" altLang="zh-CN" b="1" dirty="0"/>
              <a:t>IT5</a:t>
            </a:r>
            <a:r>
              <a:rPr lang="zh-CN" altLang="en-US" b="1" dirty="0"/>
              <a:t>之间。</a:t>
            </a:r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1006242" y="2933173"/>
            <a:ext cx="6346825" cy="685800"/>
            <a:chOff x="724" y="816"/>
            <a:chExt cx="3998" cy="432"/>
          </a:xfrm>
        </p:grpSpPr>
        <p:grpSp>
          <p:nvGrpSpPr>
            <p:cNvPr id="6" name="Group 31"/>
            <p:cNvGrpSpPr>
              <a:grpSpLocks/>
            </p:cNvGrpSpPr>
            <p:nvPr/>
          </p:nvGrpSpPr>
          <p:grpSpPr bwMode="auto">
            <a:xfrm>
              <a:off x="864" y="1079"/>
              <a:ext cx="3640" cy="169"/>
              <a:chOff x="864" y="960"/>
              <a:chExt cx="3640" cy="169"/>
            </a:xfrm>
          </p:grpSpPr>
          <p:sp>
            <p:nvSpPr>
              <p:cNvPr id="12" name="Line 24"/>
              <p:cNvSpPr>
                <a:spLocks noChangeShapeType="1"/>
              </p:cNvSpPr>
              <p:nvPr/>
            </p:nvSpPr>
            <p:spPr bwMode="auto">
              <a:xfrm>
                <a:off x="864" y="1042"/>
                <a:ext cx="36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Line 26"/>
              <p:cNvSpPr>
                <a:spLocks noChangeShapeType="1"/>
              </p:cNvSpPr>
              <p:nvPr/>
            </p:nvSpPr>
            <p:spPr bwMode="auto">
              <a:xfrm>
                <a:off x="864" y="96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Line 27"/>
              <p:cNvSpPr>
                <a:spLocks noChangeShapeType="1"/>
              </p:cNvSpPr>
              <p:nvPr/>
            </p:nvSpPr>
            <p:spPr bwMode="auto">
              <a:xfrm>
                <a:off x="1296" y="96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Line 28"/>
              <p:cNvSpPr>
                <a:spLocks noChangeShapeType="1"/>
              </p:cNvSpPr>
              <p:nvPr/>
            </p:nvSpPr>
            <p:spPr bwMode="auto">
              <a:xfrm>
                <a:off x="2064" y="985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Line 29"/>
              <p:cNvSpPr>
                <a:spLocks noChangeShapeType="1"/>
              </p:cNvSpPr>
              <p:nvPr/>
            </p:nvSpPr>
            <p:spPr bwMode="auto">
              <a:xfrm>
                <a:off x="3120" y="985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Line 30"/>
              <p:cNvSpPr>
                <a:spLocks noChangeShapeType="1"/>
              </p:cNvSpPr>
              <p:nvPr/>
            </p:nvSpPr>
            <p:spPr bwMode="auto">
              <a:xfrm>
                <a:off x="4504" y="97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Text Box 32"/>
            <p:cNvSpPr txBox="1">
              <a:spLocks noChangeArrowheads="1"/>
            </p:cNvSpPr>
            <p:nvPr/>
          </p:nvSpPr>
          <p:spPr bwMode="auto">
            <a:xfrm>
              <a:off x="724" y="816"/>
              <a:ext cx="41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0000"/>
                  </a:solidFill>
                </a:rPr>
                <a:t>IT1</a:t>
              </a:r>
            </a:p>
          </p:txBody>
        </p:sp>
        <p:sp>
          <p:nvSpPr>
            <p:cNvPr id="8" name="Text Box 33"/>
            <p:cNvSpPr txBox="1">
              <a:spLocks noChangeArrowheads="1"/>
            </p:cNvSpPr>
            <p:nvPr/>
          </p:nvSpPr>
          <p:spPr bwMode="auto">
            <a:xfrm>
              <a:off x="1152" y="816"/>
              <a:ext cx="3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IT2</a:t>
              </a:r>
            </a:p>
          </p:txBody>
        </p:sp>
        <p:sp>
          <p:nvSpPr>
            <p:cNvPr id="9" name="Text Box 34"/>
            <p:cNvSpPr txBox="1">
              <a:spLocks noChangeArrowheads="1"/>
            </p:cNvSpPr>
            <p:nvPr/>
          </p:nvSpPr>
          <p:spPr bwMode="auto">
            <a:xfrm>
              <a:off x="1868" y="816"/>
              <a:ext cx="3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IT3</a:t>
              </a:r>
            </a:p>
          </p:txBody>
        </p:sp>
        <p:sp>
          <p:nvSpPr>
            <p:cNvPr id="10" name="Text Box 35"/>
            <p:cNvSpPr txBox="1">
              <a:spLocks noChangeArrowheads="1"/>
            </p:cNvSpPr>
            <p:nvPr/>
          </p:nvSpPr>
          <p:spPr bwMode="auto">
            <a:xfrm>
              <a:off x="2915" y="816"/>
              <a:ext cx="3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IT4</a:t>
              </a:r>
            </a:p>
          </p:txBody>
        </p:sp>
        <p:sp>
          <p:nvSpPr>
            <p:cNvPr id="11" name="Text Box 36"/>
            <p:cNvSpPr txBox="1">
              <a:spLocks noChangeArrowheads="1"/>
            </p:cNvSpPr>
            <p:nvPr/>
          </p:nvSpPr>
          <p:spPr bwMode="auto">
            <a:xfrm>
              <a:off x="4307" y="816"/>
              <a:ext cx="41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0000"/>
                  </a:solidFill>
                </a:rPr>
                <a:t>IT5</a:t>
              </a:r>
            </a:p>
          </p:txBody>
        </p:sp>
      </p:grp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934234" y="3797269"/>
            <a:ext cx="223730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设公比为 </a:t>
            </a:r>
            <a:r>
              <a:rPr lang="en-US" altLang="zh-CN" b="1" i="1" dirty="0"/>
              <a:t>q</a:t>
            </a:r>
          </a:p>
        </p:txBody>
      </p:sp>
      <p:graphicFrame>
        <p:nvGraphicFramePr>
          <p:cNvPr id="20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121584"/>
              </p:ext>
            </p:extLst>
          </p:nvPr>
        </p:nvGraphicFramePr>
        <p:xfrm>
          <a:off x="4404409" y="4229317"/>
          <a:ext cx="3082553" cy="785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8" name="Equation" r:id="rId3" imgW="1816100" imgH="520700" progId="Equation.3">
                  <p:embed/>
                </p:oleObj>
              </mc:Choice>
              <mc:Fallback>
                <p:oleObj name="Equation" r:id="rId3" imgW="1816100" imgH="520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4409" y="4229317"/>
                        <a:ext cx="3082553" cy="78572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chemeClr val="accent1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095614"/>
              </p:ext>
            </p:extLst>
          </p:nvPr>
        </p:nvGraphicFramePr>
        <p:xfrm>
          <a:off x="1006242" y="5237429"/>
          <a:ext cx="3240360" cy="833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9" name="Equation" r:id="rId5" imgW="1828800" imgH="520700" progId="Equation.3">
                  <p:embed/>
                </p:oleObj>
              </mc:Choice>
              <mc:Fallback>
                <p:oleObj name="Equation" r:id="rId5" imgW="1828800" imgH="520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242" y="5237429"/>
                        <a:ext cx="3240360" cy="83391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chemeClr val="accent1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1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467" y="5237429"/>
            <a:ext cx="2938869" cy="79208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38100">
            <a:solidFill>
              <a:schemeClr val="accent1"/>
            </a:solidFill>
          </a:ln>
          <a:effectLst/>
        </p:spPr>
      </p:pic>
      <p:pic>
        <p:nvPicPr>
          <p:cNvPr id="41030" name="Picture 7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50" y="4229317"/>
            <a:ext cx="29051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53" name="Picture 19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604" y="908720"/>
            <a:ext cx="4464496" cy="1794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948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1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3" name="Text Box 1030"/>
          <p:cNvSpPr txBox="1">
            <a:spLocks noChangeArrowheads="1"/>
          </p:cNvSpPr>
          <p:nvPr/>
        </p:nvSpPr>
        <p:spPr bwMode="auto">
          <a:xfrm>
            <a:off x="3053135" y="5574183"/>
            <a:ext cx="424847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B0F0"/>
                </a:solidFill>
              </a:rPr>
              <a:t>IT19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＝</a:t>
            </a:r>
            <a:r>
              <a:rPr lang="en-US" altLang="zh-CN" b="1" dirty="0"/>
              <a:t>2500×1.6</a:t>
            </a:r>
            <a:r>
              <a:rPr lang="en-US" altLang="zh-CN" b="1" i="1" dirty="0"/>
              <a:t>i </a:t>
            </a:r>
            <a:r>
              <a:rPr lang="en-US" altLang="zh-CN" b="1" dirty="0">
                <a:solidFill>
                  <a:srgbClr val="FF0000"/>
                </a:solidFill>
              </a:rPr>
              <a:t>= 4000 </a:t>
            </a:r>
            <a:r>
              <a:rPr lang="en-US" altLang="zh-CN" b="1" i="1" dirty="0">
                <a:solidFill>
                  <a:srgbClr val="FF0000"/>
                </a:solidFill>
              </a:rPr>
              <a:t>i</a:t>
            </a:r>
            <a:endParaRPr lang="en-US" altLang="zh-CN" sz="2800" b="1" dirty="0"/>
          </a:p>
        </p:txBody>
      </p:sp>
      <p:sp>
        <p:nvSpPr>
          <p:cNvPr id="4" name="Text Box 1038"/>
          <p:cNvSpPr txBox="1">
            <a:spLocks noChangeArrowheads="1"/>
          </p:cNvSpPr>
          <p:nvPr/>
        </p:nvSpPr>
        <p:spPr bwMode="auto">
          <a:xfrm>
            <a:off x="2915791" y="1757759"/>
            <a:ext cx="252030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= </a:t>
            </a:r>
            <a:r>
              <a:rPr lang="en-US" altLang="zh-CN" b="1" dirty="0">
                <a:solidFill>
                  <a:srgbClr val="FF0000"/>
                </a:solidFill>
              </a:rPr>
              <a:t>1.25IT7</a:t>
            </a:r>
          </a:p>
        </p:txBody>
      </p:sp>
      <p:sp>
        <p:nvSpPr>
          <p:cNvPr id="5" name="Text Box 1039"/>
          <p:cNvSpPr txBox="1">
            <a:spLocks noChangeArrowheads="1"/>
          </p:cNvSpPr>
          <p:nvPr/>
        </p:nvSpPr>
        <p:spPr bwMode="auto">
          <a:xfrm>
            <a:off x="1669033" y="2204828"/>
            <a:ext cx="1908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00B0F0"/>
                </a:solidFill>
              </a:rPr>
              <a:t>IT7.25</a:t>
            </a:r>
            <a:r>
              <a:rPr lang="en-US" altLang="zh-CN" b="1" dirty="0"/>
              <a:t> </a:t>
            </a:r>
            <a:r>
              <a:rPr lang="zh-CN" altLang="en-US" sz="2800" b="1" dirty="0"/>
              <a:t>＝</a:t>
            </a:r>
          </a:p>
        </p:txBody>
      </p:sp>
      <p:sp>
        <p:nvSpPr>
          <p:cNvPr id="6" name="Text Box 1043"/>
          <p:cNvSpPr txBox="1">
            <a:spLocks noChangeArrowheads="1"/>
          </p:cNvSpPr>
          <p:nvPr/>
        </p:nvSpPr>
        <p:spPr bwMode="auto">
          <a:xfrm>
            <a:off x="2518147" y="2693863"/>
            <a:ext cx="2701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zh-CN" altLang="en-US" b="1" dirty="0"/>
              <a:t>＝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1.12IT7</a:t>
            </a:r>
          </a:p>
        </p:txBody>
      </p:sp>
      <p:sp>
        <p:nvSpPr>
          <p:cNvPr id="7" name="Text Box 1046"/>
          <p:cNvSpPr txBox="1">
            <a:spLocks noChangeArrowheads="1"/>
          </p:cNvSpPr>
          <p:nvPr/>
        </p:nvSpPr>
        <p:spPr bwMode="auto">
          <a:xfrm>
            <a:off x="1235696" y="442223"/>
            <a:ext cx="343339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(4)  </a:t>
            </a:r>
            <a:r>
              <a:rPr lang="zh-CN" altLang="en-US" b="1" dirty="0"/>
              <a:t>中间的插入级</a:t>
            </a:r>
          </a:p>
        </p:txBody>
      </p:sp>
      <p:sp>
        <p:nvSpPr>
          <p:cNvPr id="8" name="Text Box 1047"/>
          <p:cNvSpPr txBox="1">
            <a:spLocks noChangeArrowheads="1"/>
          </p:cNvSpPr>
          <p:nvPr/>
        </p:nvSpPr>
        <p:spPr bwMode="auto">
          <a:xfrm>
            <a:off x="1291779" y="1253703"/>
            <a:ext cx="20560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例如  </a:t>
            </a:r>
            <a:r>
              <a:rPr lang="en-US" altLang="zh-CN" b="1" dirty="0">
                <a:solidFill>
                  <a:srgbClr val="00B0F0"/>
                </a:solidFill>
              </a:rPr>
              <a:t>IT7.5</a:t>
            </a:r>
            <a:r>
              <a:rPr lang="en-US" altLang="zh-CN" sz="2800" b="1" dirty="0">
                <a:solidFill>
                  <a:srgbClr val="00B0F0"/>
                </a:solidFill>
              </a:rPr>
              <a:t> </a:t>
            </a:r>
            <a:r>
              <a:rPr lang="en-US" altLang="zh-CN" sz="2800" b="1" dirty="0"/>
              <a:t> = </a:t>
            </a:r>
          </a:p>
        </p:txBody>
      </p:sp>
      <p:graphicFrame>
        <p:nvGraphicFramePr>
          <p:cNvPr id="9" name="Object 10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114254"/>
              </p:ext>
            </p:extLst>
          </p:nvPr>
        </p:nvGraphicFramePr>
        <p:xfrm>
          <a:off x="3424808" y="1166664"/>
          <a:ext cx="3858997" cy="591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30" name="Equation" r:id="rId3" imgW="2159000" imgH="330200" progId="Equation.3">
                  <p:embed/>
                </p:oleObj>
              </mc:Choice>
              <mc:Fallback>
                <p:oleObj name="Equation" r:id="rId3" imgW="2159000" imgH="330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4808" y="1166664"/>
                        <a:ext cx="3858997" cy="5910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0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566747"/>
              </p:ext>
            </p:extLst>
          </p:nvPr>
        </p:nvGraphicFramePr>
        <p:xfrm>
          <a:off x="3188271" y="2045791"/>
          <a:ext cx="3976017" cy="609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31" name="Equation" r:id="rId5" imgW="2159000" imgH="330200" progId="Equation.3">
                  <p:embed/>
                </p:oleObj>
              </mc:Choice>
              <mc:Fallback>
                <p:oleObj name="Equation" r:id="rId5" imgW="2159000" imgH="330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8271" y="2045791"/>
                        <a:ext cx="3976017" cy="6090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050"/>
          <p:cNvSpPr txBox="1">
            <a:spLocks noChangeArrowheads="1"/>
          </p:cNvSpPr>
          <p:nvPr/>
        </p:nvSpPr>
        <p:spPr bwMode="auto">
          <a:xfrm>
            <a:off x="1257672" y="3212976"/>
            <a:ext cx="396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(5)  </a:t>
            </a:r>
            <a:r>
              <a:rPr lang="zh-CN" altLang="en-US" b="1" dirty="0"/>
              <a:t>向两端延伸</a:t>
            </a:r>
          </a:p>
        </p:txBody>
      </p:sp>
      <p:sp>
        <p:nvSpPr>
          <p:cNvPr id="12" name="Text Box 1051"/>
          <p:cNvSpPr txBox="1">
            <a:spLocks noChangeArrowheads="1"/>
          </p:cNvSpPr>
          <p:nvPr/>
        </p:nvSpPr>
        <p:spPr bwMode="auto">
          <a:xfrm>
            <a:off x="1291779" y="4149080"/>
            <a:ext cx="374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所以精度高于</a:t>
            </a:r>
            <a:r>
              <a:rPr lang="en-US" altLang="zh-CN" b="1" dirty="0"/>
              <a:t>IT01</a:t>
            </a:r>
            <a:r>
              <a:rPr lang="zh-CN" altLang="en-US" b="1" dirty="0"/>
              <a:t>为 </a:t>
            </a:r>
          </a:p>
        </p:txBody>
      </p:sp>
      <p:sp>
        <p:nvSpPr>
          <p:cNvPr id="13" name="Rectangle 1052"/>
          <p:cNvSpPr>
            <a:spLocks noChangeArrowheads="1"/>
          </p:cNvSpPr>
          <p:nvPr/>
        </p:nvSpPr>
        <p:spPr bwMode="auto">
          <a:xfrm>
            <a:off x="1259632" y="5549031"/>
            <a:ext cx="2441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/>
              <a:t>低于</a:t>
            </a:r>
            <a:r>
              <a:rPr lang="en-US" altLang="zh-CN" b="1" dirty="0"/>
              <a:t>IT18</a:t>
            </a:r>
            <a:r>
              <a:rPr lang="zh-CN" altLang="en-US" b="1" dirty="0"/>
              <a:t>为</a:t>
            </a:r>
          </a:p>
        </p:txBody>
      </p:sp>
      <p:sp>
        <p:nvSpPr>
          <p:cNvPr id="14" name="Text Box 1056"/>
          <p:cNvSpPr txBox="1">
            <a:spLocks noChangeArrowheads="1"/>
          </p:cNvSpPr>
          <p:nvPr/>
        </p:nvSpPr>
        <p:spPr bwMode="auto">
          <a:xfrm>
            <a:off x="1259632" y="3691880"/>
            <a:ext cx="4406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因为 </a:t>
            </a:r>
            <a:r>
              <a:rPr lang="en-US" altLang="zh-CN" b="1" dirty="0"/>
              <a:t>IT01 = 0.3 +0.008 </a:t>
            </a:r>
            <a:r>
              <a:rPr lang="en-US" altLang="zh-CN" b="1" i="1" dirty="0"/>
              <a:t>D</a:t>
            </a:r>
          </a:p>
        </p:txBody>
      </p:sp>
      <p:pic>
        <p:nvPicPr>
          <p:cNvPr id="42043" name="Picture 5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651354"/>
            <a:ext cx="4444722" cy="72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0451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B19B227-A091-4C5E-B7F6-186F5CCC504C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9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4829" name="Text Box 1037"/>
          <p:cNvSpPr txBox="1">
            <a:spLocks noChangeArrowheads="1"/>
          </p:cNvSpPr>
          <p:nvPr/>
        </p:nvSpPr>
        <p:spPr bwMode="auto">
          <a:xfrm>
            <a:off x="971600" y="2705282"/>
            <a:ext cx="41396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 smtClean="0">
                <a:latin typeface="宋体" pitchFamily="2" charset="-122"/>
              </a:rPr>
              <a:t> </a:t>
            </a:r>
            <a:r>
              <a:rPr lang="en-US" altLang="zh-CN" b="1" dirty="0" smtClean="0">
                <a:latin typeface="宋体" pitchFamily="2" charset="-122"/>
              </a:rPr>
              <a:t>IT5</a:t>
            </a:r>
            <a:r>
              <a:rPr lang="zh-CN" altLang="en-US" b="1" dirty="0" smtClean="0">
                <a:latin typeface="宋体" pitchFamily="2" charset="-122"/>
              </a:rPr>
              <a:t>到</a:t>
            </a:r>
            <a:r>
              <a:rPr lang="en-US" altLang="zh-CN" b="1" dirty="0" smtClean="0">
                <a:latin typeface="宋体" pitchFamily="2" charset="-122"/>
              </a:rPr>
              <a:t>IT18</a:t>
            </a:r>
            <a:r>
              <a:rPr lang="zh-CN" altLang="en-US" b="1" dirty="0"/>
              <a:t>计算</a:t>
            </a:r>
            <a:r>
              <a:rPr lang="zh-CN" altLang="en-US" b="1" dirty="0" smtClean="0"/>
              <a:t>公式</a:t>
            </a:r>
            <a:endParaRPr lang="zh-CN" altLang="en-US" b="1" dirty="0"/>
          </a:p>
        </p:txBody>
      </p:sp>
      <p:sp>
        <p:nvSpPr>
          <p:cNvPr id="34852" name="Text Box 1060"/>
          <p:cNvSpPr txBox="1">
            <a:spLocks noChangeArrowheads="1"/>
          </p:cNvSpPr>
          <p:nvPr/>
        </p:nvSpPr>
        <p:spPr bwMode="auto">
          <a:xfrm>
            <a:off x="1157536" y="883568"/>
            <a:ext cx="622265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/>
              <a:t>1. </a:t>
            </a:r>
            <a:r>
              <a:rPr lang="zh-CN" altLang="en-US" b="1" dirty="0"/>
              <a:t>标准公差因子</a:t>
            </a:r>
            <a:r>
              <a:rPr lang="en-US" altLang="zh-CN" b="1" dirty="0"/>
              <a:t>(</a:t>
            </a:r>
            <a:r>
              <a:rPr lang="zh-CN" altLang="en-US" b="1" dirty="0"/>
              <a:t>公差单位）</a:t>
            </a:r>
            <a:r>
              <a:rPr lang="en-US" altLang="zh-CN" b="1" i="1" dirty="0"/>
              <a:t>i</a:t>
            </a:r>
            <a:r>
              <a:rPr lang="en-US" altLang="zh-CN" b="1" dirty="0"/>
              <a:t>  (</a:t>
            </a:r>
            <a:r>
              <a:rPr lang="en-US" altLang="zh-CN" b="1" i="1" dirty="0"/>
              <a:t>I</a:t>
            </a:r>
            <a:r>
              <a:rPr lang="en-US" altLang="zh-CN" b="1" dirty="0"/>
              <a:t>) </a:t>
            </a:r>
            <a:r>
              <a:rPr lang="zh-CN" altLang="en-US" b="1" dirty="0"/>
              <a:t>含义</a:t>
            </a:r>
          </a:p>
        </p:txBody>
      </p:sp>
      <p:sp>
        <p:nvSpPr>
          <p:cNvPr id="34853" name="Text Box 1061"/>
          <p:cNvSpPr txBox="1">
            <a:spLocks noChangeArrowheads="1"/>
          </p:cNvSpPr>
          <p:nvPr/>
        </p:nvSpPr>
        <p:spPr bwMode="auto">
          <a:xfrm>
            <a:off x="1190749" y="2205038"/>
            <a:ext cx="3597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/>
              <a:t>2. </a:t>
            </a:r>
            <a:r>
              <a:rPr lang="en-US" altLang="zh-CN" b="1" i="1" dirty="0"/>
              <a:t>i</a:t>
            </a:r>
            <a:r>
              <a:rPr lang="en-US" altLang="zh-CN" b="1" dirty="0"/>
              <a:t>  (</a:t>
            </a:r>
            <a:r>
              <a:rPr lang="en-US" altLang="zh-CN" b="1" i="1" dirty="0"/>
              <a:t>I</a:t>
            </a:r>
            <a:r>
              <a:rPr lang="en-US" altLang="zh-CN" b="1" dirty="0"/>
              <a:t>) </a:t>
            </a:r>
            <a:r>
              <a:rPr lang="zh-CN" altLang="en-US" b="1" dirty="0"/>
              <a:t>计算公式</a:t>
            </a:r>
          </a:p>
        </p:txBody>
      </p:sp>
      <p:sp>
        <p:nvSpPr>
          <p:cNvPr id="34854" name="Text Box 1062"/>
          <p:cNvSpPr txBox="1">
            <a:spLocks noChangeArrowheads="1"/>
          </p:cNvSpPr>
          <p:nvPr/>
        </p:nvSpPr>
        <p:spPr bwMode="auto">
          <a:xfrm>
            <a:off x="1152451" y="3746500"/>
            <a:ext cx="3347541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i="1" dirty="0"/>
              <a:t>i</a:t>
            </a:r>
            <a:r>
              <a:rPr lang="en-US" altLang="zh-CN" b="1" dirty="0"/>
              <a:t> </a:t>
            </a:r>
            <a:r>
              <a:rPr lang="zh-CN" altLang="en-US" b="1" dirty="0" smtClean="0"/>
              <a:t>与</a:t>
            </a:r>
            <a:r>
              <a:rPr lang="zh-CN" altLang="en-US" b="1" dirty="0"/>
              <a:t>零件公称尺寸的</a:t>
            </a:r>
            <a:r>
              <a:rPr lang="zh-CN" altLang="en-US" b="1" dirty="0" smtClean="0"/>
              <a:t>关系见</a:t>
            </a:r>
            <a:r>
              <a:rPr lang="zh-CN" altLang="en-US" b="1" dirty="0"/>
              <a:t>图</a:t>
            </a:r>
            <a:r>
              <a:rPr lang="en-US" altLang="zh-CN" b="1" dirty="0" smtClean="0"/>
              <a:t>3.10</a:t>
            </a:r>
            <a:r>
              <a:rPr lang="zh-CN" altLang="en-US" b="1" dirty="0"/>
              <a:t>。</a:t>
            </a:r>
          </a:p>
        </p:txBody>
      </p:sp>
      <p:sp>
        <p:nvSpPr>
          <p:cNvPr id="34858" name="Text Box 1066"/>
          <p:cNvSpPr txBox="1">
            <a:spLocks noChangeArrowheads="1"/>
          </p:cNvSpPr>
          <p:nvPr/>
        </p:nvSpPr>
        <p:spPr bwMode="auto">
          <a:xfrm>
            <a:off x="467420" y="1268413"/>
            <a:ext cx="7560964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i="1" dirty="0">
                <a:solidFill>
                  <a:srgbClr val="FF0000"/>
                </a:solidFill>
              </a:rPr>
              <a:t>         i </a:t>
            </a:r>
            <a:r>
              <a:rPr lang="en-US" altLang="zh-CN" dirty="0"/>
              <a:t>(</a:t>
            </a:r>
            <a:r>
              <a:rPr lang="en-US" altLang="zh-CN" b="1" i="1" dirty="0">
                <a:solidFill>
                  <a:srgbClr val="FF0000"/>
                </a:solidFill>
              </a:rPr>
              <a:t>I</a:t>
            </a:r>
            <a:r>
              <a:rPr lang="en-US" altLang="zh-CN" dirty="0"/>
              <a:t>): </a:t>
            </a:r>
            <a:r>
              <a:rPr lang="zh-CN" altLang="en-US" b="1" dirty="0"/>
              <a:t>是计算标准公差值的</a:t>
            </a:r>
            <a:r>
              <a:rPr lang="zh-CN" altLang="en-US" b="1" dirty="0">
                <a:solidFill>
                  <a:srgbClr val="FF0000"/>
                </a:solidFill>
              </a:rPr>
              <a:t>基本单位</a:t>
            </a:r>
            <a:r>
              <a:rPr lang="en-US" altLang="zh-CN" b="1" dirty="0">
                <a:solidFill>
                  <a:srgbClr val="FF0000"/>
                </a:solidFill>
              </a:rPr>
              <a:t>,</a:t>
            </a:r>
            <a:r>
              <a:rPr lang="zh-CN" altLang="en-US" b="1" dirty="0"/>
              <a:t>也是制定标准公差系列的</a:t>
            </a:r>
            <a:r>
              <a:rPr lang="zh-CN" altLang="en-US" b="1" dirty="0">
                <a:solidFill>
                  <a:srgbClr val="C00000"/>
                </a:solidFill>
              </a:rPr>
              <a:t>基础</a:t>
            </a:r>
            <a:r>
              <a:rPr lang="zh-CN" altLang="en-US" b="1" dirty="0"/>
              <a:t>。</a:t>
            </a:r>
            <a:endParaRPr lang="zh-CN" altLang="en-US" dirty="0"/>
          </a:p>
        </p:txBody>
      </p:sp>
      <p:graphicFrame>
        <p:nvGraphicFramePr>
          <p:cNvPr id="34860" name="Object 10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275182"/>
              </p:ext>
            </p:extLst>
          </p:nvPr>
        </p:nvGraphicFramePr>
        <p:xfrm>
          <a:off x="1225689" y="3168650"/>
          <a:ext cx="3562335" cy="476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4" name="公式" r:id="rId4" imgW="1803400" imgH="241300" progId="Equation.3">
                  <p:embed/>
                </p:oleObj>
              </mc:Choice>
              <mc:Fallback>
                <p:oleObj name="公式" r:id="rId4" imgW="1803400" imgH="241300" progId="Equation.3">
                  <p:embed/>
                  <p:pic>
                    <p:nvPicPr>
                      <p:cNvPr id="0" name="Object 10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5689" y="3168650"/>
                        <a:ext cx="3562335" cy="476374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62" name="Text Box 1070"/>
          <p:cNvSpPr txBox="1">
            <a:spLocks noChangeArrowheads="1"/>
          </p:cNvSpPr>
          <p:nvPr/>
        </p:nvSpPr>
        <p:spPr bwMode="auto">
          <a:xfrm>
            <a:off x="539552" y="4652963"/>
            <a:ext cx="7756648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   </a:t>
            </a:r>
            <a:r>
              <a:rPr lang="zh-CN" altLang="en-US" b="1" dirty="0"/>
              <a:t>式（</a:t>
            </a:r>
            <a:r>
              <a:rPr lang="en-US" altLang="zh-CN" b="1" dirty="0"/>
              <a:t>3.16</a:t>
            </a:r>
            <a:r>
              <a:rPr lang="zh-CN" altLang="en-US" b="1" dirty="0"/>
              <a:t>）等号右边第一项反应加工误差随尺寸变化的关系，即符合立方抛物线关系。第二项反应测量误差随尺寸变化关系，即符合线性的关系，主要是温度变化引起的误差。</a:t>
            </a:r>
          </a:p>
        </p:txBody>
      </p:sp>
      <p:pic>
        <p:nvPicPr>
          <p:cNvPr id="5208" name="Picture 8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861" y="457200"/>
            <a:ext cx="673417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71" name="Picture 15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59706"/>
            <a:ext cx="3583657" cy="2161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圆角矩形 13">
            <a:hlinkClick r:id="rId8" action="ppaction://hlinksldjump"/>
          </p:cNvPr>
          <p:cNvSpPr/>
          <p:nvPr/>
        </p:nvSpPr>
        <p:spPr bwMode="auto">
          <a:xfrm>
            <a:off x="6800165" y="6188222"/>
            <a:ext cx="1372235" cy="481138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4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9" grpId="0" autoUpdateAnimBg="0"/>
      <p:bldP spid="34852" grpId="0" autoUpdateAnimBg="0"/>
      <p:bldP spid="34853" grpId="0" autoUpdateAnimBg="0"/>
      <p:bldP spid="34854" grpId="0" autoUpdateAnimBg="0"/>
      <p:bldP spid="34858" grpId="0" autoUpdateAnimBg="0"/>
      <p:bldP spid="34862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8143</TotalTime>
  <Words>2769</Words>
  <Application>Microsoft Office PowerPoint</Application>
  <PresentationFormat>全屏显示(4:3)</PresentationFormat>
  <Paragraphs>254</Paragraphs>
  <Slides>39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默认设计模板</vt:lpstr>
      <vt:lpstr>公式</vt:lpstr>
      <vt:lpstr>Equation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lww</dc:creator>
  <cp:lastModifiedBy>Administrator</cp:lastModifiedBy>
  <cp:revision>441</cp:revision>
  <dcterms:created xsi:type="dcterms:W3CDTF">2006-04-27T15:11:35Z</dcterms:created>
  <dcterms:modified xsi:type="dcterms:W3CDTF">2020-12-03T01:25:00Z</dcterms:modified>
</cp:coreProperties>
</file>