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256" r:id="rId3"/>
    <p:sldId id="291" r:id="rId4"/>
    <p:sldId id="289" r:id="rId5"/>
    <p:sldId id="257" r:id="rId6"/>
    <p:sldId id="258" r:id="rId7"/>
    <p:sldId id="259" r:id="rId8"/>
    <p:sldId id="260" r:id="rId9"/>
    <p:sldId id="262" r:id="rId10"/>
    <p:sldId id="292" r:id="rId11"/>
    <p:sldId id="263" r:id="rId12"/>
    <p:sldId id="264" r:id="rId13"/>
    <p:sldId id="290" r:id="rId14"/>
    <p:sldId id="266" r:id="rId15"/>
    <p:sldId id="267" r:id="rId17"/>
    <p:sldId id="268" r:id="rId18"/>
    <p:sldId id="269" r:id="rId19"/>
    <p:sldId id="271" r:id="rId20"/>
    <p:sldId id="272" r:id="rId21"/>
    <p:sldId id="273" r:id="rId22"/>
    <p:sldId id="274" r:id="rId23"/>
    <p:sldId id="265" r:id="rId24"/>
    <p:sldId id="276" r:id="rId25"/>
    <p:sldId id="277" r:id="rId26"/>
    <p:sldId id="278" r:id="rId27"/>
    <p:sldId id="279" r:id="rId28"/>
    <p:sldId id="280" r:id="rId29"/>
    <p:sldId id="296" r:id="rId30"/>
    <p:sldId id="293" r:id="rId31"/>
    <p:sldId id="294" r:id="rId32"/>
    <p:sldId id="295" r:id="rId33"/>
    <p:sldId id="297" r:id="rId34"/>
    <p:sldId id="298" r:id="rId35"/>
    <p:sldId id="282" r:id="rId36"/>
    <p:sldId id="284" r:id="rId37"/>
    <p:sldId id="285" r:id="rId38"/>
    <p:sldId id="286" r:id="rId39"/>
    <p:sldId id="302" r:id="rId40"/>
    <p:sldId id="301" r:id="rId41"/>
    <p:sldId id="300" r:id="rId42"/>
    <p:sldId id="303" r:id="rId43"/>
    <p:sldId id="305" r:id="rId44"/>
    <p:sldId id="306" r:id="rId45"/>
  </p:sldIdLst>
  <p:sldSz cx="9144000" cy="6858000" type="screen4x3"/>
  <p:notesSz cx="6858000" cy="9144000"/>
  <p:defaultTextStyle>
    <a:defPPr>
      <a:defRPr lang="en-US"/>
    </a:defPPr>
    <a:lvl1pPr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CCFF"/>
    <a:srgbClr val="996633"/>
    <a:srgbClr val="0066FF"/>
    <a:srgbClr val="CC0000"/>
    <a:srgbClr val="99FF66"/>
    <a:srgbClr val="FF66CC"/>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48" autoAdjust="0"/>
    <p:restoredTop sz="94225" autoAdjust="0"/>
  </p:normalViewPr>
  <p:slideViewPr>
    <p:cSldViewPr>
      <p:cViewPr varScale="1">
        <p:scale>
          <a:sx n="107" d="100"/>
          <a:sy n="107" d="100"/>
        </p:scale>
        <p:origin x="-116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4" Type="http://schemas.openxmlformats.org/officeDocument/2006/relationships/image" Target="../media/image7.wmf"/><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image" Target="../media/image4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vl1pPr>
          </a:lstStyle>
          <a:p>
            <a:pPr>
              <a:defRPr/>
            </a:pPr>
            <a:endParaRPr lang="zh-CN" altLang="en-US"/>
          </a:p>
        </p:txBody>
      </p:sp>
      <p:sp>
        <p:nvSpPr>
          <p:cNvPr id="72707"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pPr>
              <a:defRPr/>
            </a:pPr>
            <a:endParaRPr lang="en-US" altLang="zh-CN"/>
          </a:p>
        </p:txBody>
      </p:sp>
      <p:sp>
        <p:nvSpPr>
          <p:cNvPr id="4915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2709"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72710"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vl1pPr>
          </a:lstStyle>
          <a:p>
            <a:pPr>
              <a:defRPr/>
            </a:pPr>
            <a:endParaRPr lang="en-US" altLang="zh-CN"/>
          </a:p>
        </p:txBody>
      </p:sp>
      <p:sp>
        <p:nvSpPr>
          <p:cNvPr id="72711"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vl1pPr>
          </a:lstStyle>
          <a:p>
            <a:pPr>
              <a:defRPr/>
            </a:pPr>
            <a:fld id="{406A6C5C-BA74-40F5-AC60-D3EAE6C0683D}"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06A6C5C-BA74-40F5-AC60-D3EAE6C0683D}" type="slidenum">
              <a:rPr lang="zh-CN" altLang="en-US"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06A6C5C-BA74-40F5-AC60-D3EAE6C0683D}" type="slidenum">
              <a:rPr lang="zh-CN" altLang="en-US"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p:sp>
      <p:sp>
        <p:nvSpPr>
          <p:cNvPr id="50179" name="备注占位符 2"/>
          <p:cNvSpPr>
            <a:spLocks noGrp="1"/>
          </p:cNvSpPr>
          <p:nvPr>
            <p:ph type="body" idx="1"/>
          </p:nvPr>
        </p:nvSpPr>
        <p:spPr>
          <a:noFill/>
        </p:spPr>
        <p:txBody>
          <a:bodyPr/>
          <a:lstStyle/>
          <a:p>
            <a:pPr eaLnBrk="1" hangingPunct="1"/>
            <a:endParaRPr lang="zh-CN" altLang="en-US" smtClean="0"/>
          </a:p>
        </p:txBody>
      </p:sp>
      <p:sp>
        <p:nvSpPr>
          <p:cNvPr id="50180" name="灯片编号占位符 3"/>
          <p:cNvSpPr>
            <a:spLocks noGrp="1"/>
          </p:cNvSpPr>
          <p:nvPr>
            <p:ph type="sldNum" sz="quarter" idx="5"/>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404E37D8-3B90-4A2C-A468-F9B7449EFA2F}" type="slidenum">
              <a:rPr lang="zh-CN" altLang="en-US" sz="1200" smtClean="0"/>
            </a:fld>
            <a:endParaRPr lang="en-US" altLang="zh-CN" sz="12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06A6C5C-BA74-40F5-AC60-D3EAE6C0683D}" type="slidenum">
              <a:rPr lang="zh-CN" altLang="en-US"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06A6C5C-BA74-40F5-AC60-D3EAE6C0683D}" type="slidenum">
              <a:rPr lang="zh-CN" altLang="en-US" smtClean="0"/>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06A6C5C-BA74-40F5-AC60-D3EAE6C0683D}" type="slidenum">
              <a:rPr lang="zh-CN" altLang="en-US"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D580A70C-EF36-4770-8479-1EDD819BB7C4}" type="slidenum">
              <a:rPr lang="zh-CN" altLang="en-US"/>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A9F0C151-142C-4D75-8456-52A1F09FB9A8}" type="slidenum">
              <a:rPr lang="zh-CN" altLang="en-US"/>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F80C7CB3-060B-4FBC-8088-C6D452232B6A}" type="slidenum">
              <a:rPr lang="zh-CN" altLang="en-US"/>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C4DA59DA-DD33-4C87-A40E-512419E8D132}" type="slidenum">
              <a:rPr lang="zh-CN" altLang="en-US"/>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2FCB3172-B9CB-4F9C-A8B9-E62F65274503}" type="slidenum">
              <a:rPr lang="zh-CN" altLang="en-US"/>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90638284-39F4-4EC5-8936-93BB1CD50F98}" type="slidenum">
              <a:rPr lang="zh-CN" altLang="en-US"/>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090AB96C-023C-4E82-9F1F-EDEBBDECEBBC}" type="slidenum">
              <a:rPr lang="zh-CN" altLang="en-US"/>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2C2EA1FE-6EE2-4351-A35A-7B6B47853BC5}" type="slidenum">
              <a:rPr lang="zh-CN" altLang="en-US"/>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8872C8D1-49FA-4997-9BAD-77997CC34449}" type="slidenum">
              <a:rPr lang="zh-CN" altLang="en-US"/>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B08DD288-6AA8-42BF-B0DB-F988DD0EF20A}" type="slidenum">
              <a:rPr lang="zh-CN" altLang="en-US"/>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385D2F44-9B7C-46D1-B293-C3966665A51D}" type="slidenum">
              <a:rPr lang="zh-CN" altLang="en-US"/>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kumimoji="0" sz="1400"/>
            </a:lvl1pPr>
          </a:lstStyle>
          <a:p>
            <a:pPr>
              <a:defRPr/>
            </a:pPr>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kumimoji="0" sz="1400"/>
            </a:lvl1pPr>
          </a:lstStyle>
          <a:p>
            <a:pPr>
              <a:defRPr/>
            </a:pPr>
            <a:endParaRPr lang="en-US" altLang="zh-CN"/>
          </a:p>
        </p:txBody>
      </p:sp>
      <p:sp>
        <p:nvSpPr>
          <p:cNvPr id="1030" name="Rectangle 6"/>
          <p:cNvSpPr>
            <a:spLocks noGrp="1" noChangeArrowheads="1"/>
          </p:cNvSpPr>
          <p:nvPr>
            <p:ph type="sldNum" sz="quarter" idx="4"/>
          </p:nvPr>
        </p:nvSpPr>
        <p:spPr bwMode="auto">
          <a:xfrm>
            <a:off x="7239000" y="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kumimoji="0"/>
            </a:lvl1pPr>
          </a:lstStyle>
          <a:p>
            <a:pPr>
              <a:defRPr/>
            </a:pPr>
            <a:fld id="{42B8622F-45B4-4D61-88BA-1F5AA52908CA}"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slide" Target="slide41.xml"/><Relationship Id="rId7" Type="http://schemas.openxmlformats.org/officeDocument/2006/relationships/slide" Target="slide28.xml"/><Relationship Id="rId6" Type="http://schemas.openxmlformats.org/officeDocument/2006/relationships/slide" Target="slide33.xml"/><Relationship Id="rId5" Type="http://schemas.openxmlformats.org/officeDocument/2006/relationships/slide" Target="slide21.xml"/><Relationship Id="rId4" Type="http://schemas.openxmlformats.org/officeDocument/2006/relationships/slide" Target="slide11.xml"/><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 Target="slide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slide" Target="slide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7.xml"/><Relationship Id="rId4" Type="http://schemas.openxmlformats.org/officeDocument/2006/relationships/image" Target="../media/image21.png"/><Relationship Id="rId3" Type="http://schemas.openxmlformats.org/officeDocument/2006/relationships/image" Target="../media/image20.wmf"/><Relationship Id="rId2" Type="http://schemas.openxmlformats.org/officeDocument/2006/relationships/oleObject" Target="../embeddings/oleObject7.bin"/><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7.xml"/><Relationship Id="rId7" Type="http://schemas.openxmlformats.org/officeDocument/2006/relationships/image" Target="../media/image27.png"/><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19.png"/><Relationship Id="rId1"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png"/><Relationship Id="rId1"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3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3.png"/><Relationship Id="rId1" Type="http://schemas.openxmlformats.org/officeDocument/2006/relationships/slide" Target="slide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5" Type="http://schemas.openxmlformats.org/officeDocument/2006/relationships/vmlDrawing" Target="../drawings/vmlDrawing4.vml"/><Relationship Id="rId4" Type="http://schemas.openxmlformats.org/officeDocument/2006/relationships/slideLayout" Target="../slideLayouts/slideLayout7.xml"/><Relationship Id="rId3" Type="http://schemas.openxmlformats.org/officeDocument/2006/relationships/slide" Target="slide1.xml"/><Relationship Id="rId2" Type="http://schemas.openxmlformats.org/officeDocument/2006/relationships/image" Target="../media/image37.wmf"/><Relationship Id="rId1" Type="http://schemas.openxmlformats.org/officeDocument/2006/relationships/oleObject" Target="../embeddings/oleObject8.bin"/></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9.png"/><Relationship Id="rId1" Type="http://schemas.openxmlformats.org/officeDocument/2006/relationships/image" Target="../media/image38.png"/></Relationships>
</file>

<file path=ppt/slides/_rels/slide3.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7.xml"/><Relationship Id="rId4" Type="http://schemas.openxmlformats.org/officeDocument/2006/relationships/image" Target="../media/image2.wmf"/><Relationship Id="rId3" Type="http://schemas.openxmlformats.org/officeDocument/2006/relationships/oleObject" Target="../embeddings/oleObject2.bin"/><Relationship Id="rId2" Type="http://schemas.openxmlformats.org/officeDocument/2006/relationships/image" Target="../media/image1.wmf"/><Relationship Id="rId1"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1.png"/><Relationship Id="rId1" Type="http://schemas.openxmlformats.org/officeDocument/2006/relationships/image" Target="../media/image40.png"/></Relationships>
</file>

<file path=ppt/slides/_rels/slide34.xml.rels><?xml version="1.0" encoding="UTF-8" standalone="yes"?>
<Relationships xmlns="http://schemas.openxmlformats.org/package/2006/relationships"><Relationship Id="rId9" Type="http://schemas.openxmlformats.org/officeDocument/2006/relationships/vmlDrawing" Target="../drawings/vmlDrawing5.vml"/><Relationship Id="rId8" Type="http://schemas.openxmlformats.org/officeDocument/2006/relationships/slideLayout" Target="../slideLayouts/slideLayout7.xml"/><Relationship Id="rId7" Type="http://schemas.openxmlformats.org/officeDocument/2006/relationships/image" Target="../media/image45.png"/><Relationship Id="rId6" Type="http://schemas.openxmlformats.org/officeDocument/2006/relationships/image" Target="../media/image44.wmf"/><Relationship Id="rId5" Type="http://schemas.openxmlformats.org/officeDocument/2006/relationships/oleObject" Target="../embeddings/oleObject11.bin"/><Relationship Id="rId4" Type="http://schemas.openxmlformats.org/officeDocument/2006/relationships/image" Target="../media/image43.wmf"/><Relationship Id="rId3" Type="http://schemas.openxmlformats.org/officeDocument/2006/relationships/oleObject" Target="../embeddings/oleObject10.bin"/><Relationship Id="rId2" Type="http://schemas.openxmlformats.org/officeDocument/2006/relationships/image" Target="../media/image42.wmf"/><Relationship Id="rId1" Type="http://schemas.openxmlformats.org/officeDocument/2006/relationships/oleObject" Target="../embeddings/oleObject9.bin"/></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6.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7.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48.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1.xml"/><Relationship Id="rId1" Type="http://schemas.openxmlformats.org/officeDocument/2006/relationships/image" Target="../media/image4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1.xml"/><Relationship Id="rId1" Type="http://schemas.openxmlformats.org/officeDocument/2006/relationships/image" Target="../media/image50.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7.wmf"/><Relationship Id="rId7" Type="http://schemas.openxmlformats.org/officeDocument/2006/relationships/oleObject" Target="../embeddings/oleObject6.bin"/><Relationship Id="rId6" Type="http://schemas.openxmlformats.org/officeDocument/2006/relationships/image" Target="../media/image6.wmf"/><Relationship Id="rId5" Type="http://schemas.openxmlformats.org/officeDocument/2006/relationships/oleObject" Target="../embeddings/oleObject5.bin"/><Relationship Id="rId4" Type="http://schemas.openxmlformats.org/officeDocument/2006/relationships/image" Target="../media/image5.wmf"/><Relationship Id="rId3" Type="http://schemas.openxmlformats.org/officeDocument/2006/relationships/oleObject" Target="../embeddings/oleObject4.bin"/><Relationship Id="rId2" Type="http://schemas.openxmlformats.org/officeDocument/2006/relationships/image" Target="../media/image4.wmf"/><Relationship Id="rId10" Type="http://schemas.openxmlformats.org/officeDocument/2006/relationships/vmlDrawing" Target="../drawings/vmlDrawing2.vml"/><Relationship Id="rId1"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灯片编号占位符 3"/>
          <p:cNvSpPr>
            <a:spLocks noGrp="1"/>
          </p:cNvSpPr>
          <p:nvPr>
            <p:ph type="sldNum" sz="quarter" idx="12"/>
          </p:nvPr>
        </p:nvSpPr>
        <p:spPr>
          <a:xfrm>
            <a:off x="7020272" y="260350"/>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5A844E8D-3202-4932-AF77-E99C9B6EAEB8}" type="slidenum">
              <a:rPr kumimoji="0" lang="zh-CN" altLang="en-US" smtClean="0">
                <a:solidFill>
                  <a:srgbClr val="FF0000"/>
                </a:solidFill>
              </a:rPr>
            </a:fld>
            <a:endParaRPr kumimoji="0" lang="en-US" altLang="zh-CN" dirty="0" smtClean="0">
              <a:solidFill>
                <a:srgbClr val="FF0000"/>
              </a:solidFill>
            </a:endParaRPr>
          </a:p>
        </p:txBody>
      </p:sp>
      <p:sp>
        <p:nvSpPr>
          <p:cNvPr id="2051" name="Text Box 11"/>
          <p:cNvSpPr txBox="1">
            <a:spLocks noChangeArrowheads="1"/>
          </p:cNvSpPr>
          <p:nvPr/>
        </p:nvSpPr>
        <p:spPr bwMode="auto">
          <a:xfrm>
            <a:off x="1979613" y="548680"/>
            <a:ext cx="511266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b="1" dirty="0"/>
              <a:t>第2章   测 量 技 术 基 础(</a:t>
            </a:r>
            <a:r>
              <a:rPr lang="zh-CN" altLang="en-US" sz="2800" b="1" dirty="0" smtClean="0"/>
              <a:t>1</a:t>
            </a:r>
            <a:r>
              <a:rPr lang="en-US" altLang="zh-CN" sz="2800" b="1" dirty="0" smtClean="0"/>
              <a:t>/2</a:t>
            </a:r>
            <a:r>
              <a:rPr lang="zh-CN" altLang="en-US" sz="2800" b="1" dirty="0" smtClean="0"/>
              <a:t>)</a:t>
            </a:r>
            <a:endParaRPr lang="zh-CN" altLang="en-US" sz="2800" b="1" dirty="0"/>
          </a:p>
        </p:txBody>
      </p:sp>
      <p:sp>
        <p:nvSpPr>
          <p:cNvPr id="2052" name="Text Box 22">
            <a:hlinkClick r:id="rId1" action="ppaction://hlinksldjump"/>
          </p:cNvPr>
          <p:cNvSpPr txBox="1">
            <a:spLocks noChangeArrowheads="1"/>
          </p:cNvSpPr>
          <p:nvPr/>
        </p:nvSpPr>
        <p:spPr bwMode="auto">
          <a:xfrm>
            <a:off x="961256" y="1556792"/>
            <a:ext cx="70850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solidFill>
                  <a:srgbClr val="0066FF"/>
                </a:solidFill>
              </a:rPr>
              <a:t>2.1 测量的基本概念</a:t>
            </a:r>
            <a:r>
              <a:rPr lang="en-US" altLang="zh-CN" b="1" dirty="0" smtClean="0">
                <a:solidFill>
                  <a:srgbClr val="0066FF"/>
                </a:solidFill>
              </a:rPr>
              <a:t>----------------------------</a:t>
            </a:r>
            <a:r>
              <a:rPr lang="zh-CN" altLang="en-US" b="1" dirty="0" smtClean="0">
                <a:solidFill>
                  <a:srgbClr val="0066FF"/>
                </a:solidFill>
              </a:rPr>
              <a:t>（</a:t>
            </a:r>
            <a:r>
              <a:rPr lang="zh-CN" altLang="en-US" dirty="0">
                <a:solidFill>
                  <a:srgbClr val="0066FF"/>
                </a:solidFill>
              </a:rPr>
              <a:t>3）</a:t>
            </a:r>
            <a:endParaRPr lang="zh-CN" altLang="en-US" dirty="0">
              <a:solidFill>
                <a:srgbClr val="0066FF"/>
              </a:solidFill>
            </a:endParaRPr>
          </a:p>
        </p:txBody>
      </p:sp>
      <p:sp>
        <p:nvSpPr>
          <p:cNvPr id="2053" name="Text Box 23">
            <a:hlinkClick r:id="rId1" action="ppaction://hlinksldjump"/>
          </p:cNvPr>
          <p:cNvSpPr txBox="1">
            <a:spLocks noChangeArrowheads="1"/>
          </p:cNvSpPr>
          <p:nvPr/>
        </p:nvSpPr>
        <p:spPr bwMode="auto">
          <a:xfrm>
            <a:off x="1189856" y="2060848"/>
            <a:ext cx="66945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2.1.1 测量、检验与检定</a:t>
            </a:r>
            <a:r>
              <a:rPr lang="en-US" altLang="zh-CN" b="1" dirty="0" smtClean="0"/>
              <a:t>------------------</a:t>
            </a:r>
            <a:r>
              <a:rPr lang="zh-CN" altLang="en-US" b="1" dirty="0" smtClean="0"/>
              <a:t>（</a:t>
            </a:r>
            <a:r>
              <a:rPr lang="zh-CN" altLang="en-US" dirty="0" smtClean="0"/>
              <a:t>3</a:t>
            </a:r>
            <a:r>
              <a:rPr lang="zh-CN" altLang="en-US" dirty="0"/>
              <a:t>）</a:t>
            </a:r>
            <a:endParaRPr lang="en-US" altLang="zh-CN" dirty="0"/>
          </a:p>
        </p:txBody>
      </p:sp>
      <p:sp>
        <p:nvSpPr>
          <p:cNvPr id="2054" name="Text Box 24">
            <a:hlinkClick r:id="rId2" action="ppaction://hlinksldjump"/>
          </p:cNvPr>
          <p:cNvSpPr txBox="1">
            <a:spLocks noChangeArrowheads="1"/>
          </p:cNvSpPr>
          <p:nvPr/>
        </p:nvSpPr>
        <p:spPr bwMode="auto">
          <a:xfrm>
            <a:off x="961256" y="1124744"/>
            <a:ext cx="728315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solidFill>
                  <a:srgbClr val="0066FF"/>
                </a:solidFill>
              </a:rPr>
              <a:t>内  容  提  要</a:t>
            </a:r>
            <a:r>
              <a:rPr lang="en-US" altLang="zh-CN" b="1" dirty="0" smtClean="0">
                <a:solidFill>
                  <a:srgbClr val="0066FF"/>
                </a:solidFill>
              </a:rPr>
              <a:t>-------------------------------------</a:t>
            </a:r>
            <a:r>
              <a:rPr lang="zh-CN" altLang="en-US" dirty="0" smtClean="0">
                <a:solidFill>
                  <a:srgbClr val="0066FF"/>
                </a:solidFill>
              </a:rPr>
              <a:t>（2</a:t>
            </a:r>
            <a:r>
              <a:rPr lang="zh-CN" altLang="en-US" dirty="0">
                <a:solidFill>
                  <a:srgbClr val="0066FF"/>
                </a:solidFill>
              </a:rPr>
              <a:t>）</a:t>
            </a:r>
            <a:endParaRPr lang="zh-CN" altLang="en-US" dirty="0">
              <a:solidFill>
                <a:srgbClr val="0066FF"/>
              </a:solidFill>
            </a:endParaRPr>
          </a:p>
        </p:txBody>
      </p:sp>
      <p:sp>
        <p:nvSpPr>
          <p:cNvPr id="2055" name="Text Box 25">
            <a:hlinkClick r:id="rId3" action="ppaction://hlinksldjump"/>
          </p:cNvPr>
          <p:cNvSpPr txBox="1">
            <a:spLocks noChangeArrowheads="1"/>
          </p:cNvSpPr>
          <p:nvPr/>
        </p:nvSpPr>
        <p:spPr bwMode="auto">
          <a:xfrm>
            <a:off x="1189856" y="2518048"/>
            <a:ext cx="66945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dirty="0"/>
              <a:t>2.1.2  </a:t>
            </a:r>
            <a:r>
              <a:rPr lang="zh-CN" altLang="en-US" b="1" dirty="0"/>
              <a:t>测量基准和尺寸传递</a:t>
            </a:r>
            <a:r>
              <a:rPr lang="zh-CN" altLang="en-US" b="1" dirty="0" smtClean="0"/>
              <a:t>系统</a:t>
            </a:r>
            <a:r>
              <a:rPr lang="zh-CN" altLang="en-US" dirty="0" smtClean="0"/>
              <a:t>----------</a:t>
            </a:r>
            <a:r>
              <a:rPr lang="zh-CN" altLang="en-US" b="1" dirty="0" smtClean="0"/>
              <a:t>(</a:t>
            </a:r>
            <a:r>
              <a:rPr lang="zh-CN" altLang="en-US" b="1" dirty="0"/>
              <a:t>6)</a:t>
            </a:r>
            <a:endParaRPr lang="zh-CN" altLang="en-US" b="1" dirty="0"/>
          </a:p>
        </p:txBody>
      </p:sp>
      <p:sp>
        <p:nvSpPr>
          <p:cNvPr id="2056" name="Text Box 26">
            <a:hlinkClick r:id="rId4" action="ppaction://hlinksldjump"/>
          </p:cNvPr>
          <p:cNvSpPr txBox="1">
            <a:spLocks noChangeArrowheads="1"/>
          </p:cNvSpPr>
          <p:nvPr/>
        </p:nvSpPr>
        <p:spPr bwMode="auto">
          <a:xfrm>
            <a:off x="1187624" y="2975248"/>
            <a:ext cx="748883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2.1.3  定值长度和定值角度的基准</a:t>
            </a:r>
            <a:r>
              <a:rPr lang="zh-CN" altLang="en-US" dirty="0" smtClean="0"/>
              <a:t>-------(</a:t>
            </a:r>
            <a:r>
              <a:rPr lang="zh-CN" altLang="en-US" b="1" dirty="0" smtClean="0"/>
              <a:t>1</a:t>
            </a:r>
            <a:r>
              <a:rPr lang="en-US" altLang="zh-CN" b="1" dirty="0" smtClean="0"/>
              <a:t>1</a:t>
            </a:r>
            <a:r>
              <a:rPr lang="en-US" altLang="zh-CN" dirty="0" smtClean="0"/>
              <a:t>)</a:t>
            </a:r>
            <a:endParaRPr lang="en-US" altLang="zh-CN" b="1" dirty="0"/>
          </a:p>
        </p:txBody>
      </p:sp>
      <p:sp>
        <p:nvSpPr>
          <p:cNvPr id="2057" name="Rectangle 27">
            <a:hlinkClick r:id="rId5" action="ppaction://hlinksldjump"/>
          </p:cNvPr>
          <p:cNvSpPr>
            <a:spLocks noChangeArrowheads="1"/>
          </p:cNvSpPr>
          <p:nvPr/>
        </p:nvSpPr>
        <p:spPr bwMode="auto">
          <a:xfrm>
            <a:off x="1033264" y="3432448"/>
            <a:ext cx="721114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solidFill>
                  <a:srgbClr val="0066FF"/>
                </a:solidFill>
              </a:rPr>
              <a:t>2.2  计量器具和测量方法</a:t>
            </a:r>
            <a:r>
              <a:rPr lang="zh-CN" altLang="en-US" b="1" dirty="0" smtClean="0">
                <a:solidFill>
                  <a:srgbClr val="0066FF"/>
                </a:solidFill>
              </a:rPr>
              <a:t>-------------</a:t>
            </a:r>
            <a:r>
              <a:rPr lang="en-US" altLang="zh-CN" b="1" dirty="0" smtClean="0">
                <a:solidFill>
                  <a:srgbClr val="0066FF"/>
                </a:solidFill>
              </a:rPr>
              <a:t>---</a:t>
            </a:r>
            <a:r>
              <a:rPr lang="zh-CN" altLang="en-US" b="1" dirty="0" smtClean="0">
                <a:solidFill>
                  <a:srgbClr val="0066FF"/>
                </a:solidFill>
              </a:rPr>
              <a:t>-</a:t>
            </a:r>
            <a:r>
              <a:rPr lang="en-US" altLang="zh-CN" b="1" dirty="0" smtClean="0">
                <a:solidFill>
                  <a:srgbClr val="0066FF"/>
                </a:solidFill>
              </a:rPr>
              <a:t>---</a:t>
            </a:r>
            <a:r>
              <a:rPr lang="zh-CN" altLang="en-US" b="1" dirty="0" smtClean="0">
                <a:solidFill>
                  <a:srgbClr val="0066FF"/>
                </a:solidFill>
              </a:rPr>
              <a:t>----(2</a:t>
            </a:r>
            <a:r>
              <a:rPr lang="en-US" altLang="zh-CN" b="1" dirty="0" smtClean="0">
                <a:solidFill>
                  <a:srgbClr val="0066FF"/>
                </a:solidFill>
              </a:rPr>
              <a:t>1)</a:t>
            </a:r>
            <a:endParaRPr lang="en-US" altLang="zh-CN" b="1" dirty="0">
              <a:solidFill>
                <a:srgbClr val="0066FF"/>
              </a:solidFill>
            </a:endParaRPr>
          </a:p>
        </p:txBody>
      </p:sp>
      <p:sp>
        <p:nvSpPr>
          <p:cNvPr id="2058" name="Text Box 28">
            <a:hlinkClick r:id="rId5" action="ppaction://hlinksldjump"/>
          </p:cNvPr>
          <p:cNvSpPr txBox="1">
            <a:spLocks noChangeArrowheads="1"/>
          </p:cNvSpPr>
          <p:nvPr/>
        </p:nvSpPr>
        <p:spPr bwMode="auto">
          <a:xfrm>
            <a:off x="1189856" y="3965848"/>
            <a:ext cx="712656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2.2.1  计量器具及其分类</a:t>
            </a:r>
            <a:r>
              <a:rPr lang="zh-CN" altLang="en-US" dirty="0" smtClean="0"/>
              <a:t>---------------------</a:t>
            </a:r>
            <a:r>
              <a:rPr lang="zh-CN" altLang="en-US" b="1" dirty="0" smtClean="0"/>
              <a:t>(</a:t>
            </a:r>
            <a:r>
              <a:rPr lang="zh-CN" altLang="en-US" b="1" dirty="0" smtClean="0"/>
              <a:t>2</a:t>
            </a:r>
            <a:r>
              <a:rPr lang="en-US" altLang="zh-CN" b="1" dirty="0" smtClean="0"/>
              <a:t>1)</a:t>
            </a:r>
            <a:endParaRPr lang="en-US" altLang="zh-CN" b="1" dirty="0"/>
          </a:p>
        </p:txBody>
      </p:sp>
      <p:sp>
        <p:nvSpPr>
          <p:cNvPr id="2059" name="Text Box 29">
            <a:hlinkClick r:id="rId6" action="ppaction://hlinksldjump"/>
          </p:cNvPr>
          <p:cNvSpPr txBox="1">
            <a:spLocks noChangeArrowheads="1"/>
          </p:cNvSpPr>
          <p:nvPr/>
        </p:nvSpPr>
        <p:spPr bwMode="auto">
          <a:xfrm>
            <a:off x="1188269" y="4956448"/>
            <a:ext cx="712814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2.2.</a:t>
            </a:r>
            <a:r>
              <a:rPr lang="en-US" altLang="zh-CN" b="1" dirty="0"/>
              <a:t>3  </a:t>
            </a:r>
            <a:r>
              <a:rPr lang="zh-CN" altLang="en-US" b="1" dirty="0"/>
              <a:t>测量方法分类及其特点</a:t>
            </a:r>
            <a:r>
              <a:rPr lang="zh-CN" altLang="en-US" dirty="0" smtClean="0"/>
              <a:t>---------------</a:t>
            </a:r>
            <a:r>
              <a:rPr lang="zh-CN" altLang="en-US" b="1" dirty="0" smtClean="0"/>
              <a:t>(</a:t>
            </a:r>
            <a:r>
              <a:rPr lang="en-US" altLang="zh-CN" b="1" dirty="0" smtClean="0"/>
              <a:t>33)</a:t>
            </a:r>
            <a:endParaRPr lang="en-US" altLang="zh-CN" b="1" dirty="0"/>
          </a:p>
        </p:txBody>
      </p:sp>
      <p:sp>
        <p:nvSpPr>
          <p:cNvPr id="2060" name="Text Box 31">
            <a:hlinkClick r:id="rId7" action="ppaction://hlinksldjump"/>
          </p:cNvPr>
          <p:cNvSpPr txBox="1">
            <a:spLocks noChangeArrowheads="1"/>
          </p:cNvSpPr>
          <p:nvPr/>
        </p:nvSpPr>
        <p:spPr bwMode="auto">
          <a:xfrm>
            <a:off x="1188269" y="4453211"/>
            <a:ext cx="705613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2.2.</a:t>
            </a:r>
            <a:r>
              <a:rPr lang="en-US" altLang="zh-CN" b="1" dirty="0"/>
              <a:t>2 </a:t>
            </a:r>
            <a:r>
              <a:rPr lang="zh-CN" altLang="en-US" b="1" dirty="0"/>
              <a:t>三坐标测量简介</a:t>
            </a:r>
            <a:r>
              <a:rPr lang="en-US" altLang="zh-CN" b="1" dirty="0" smtClean="0"/>
              <a:t>-----------------------</a:t>
            </a:r>
            <a:r>
              <a:rPr lang="zh-CN" altLang="en-US" b="1" dirty="0" smtClean="0"/>
              <a:t>（</a:t>
            </a:r>
            <a:r>
              <a:rPr lang="en-US" altLang="zh-CN" b="1" smtClean="0"/>
              <a:t>28</a:t>
            </a:r>
            <a:r>
              <a:rPr lang="zh-CN" altLang="en-US" b="1" smtClean="0"/>
              <a:t>）</a:t>
            </a:r>
            <a:endParaRPr lang="zh-CN" altLang="en-US" b="1" dirty="0"/>
          </a:p>
        </p:txBody>
      </p:sp>
      <p:sp>
        <p:nvSpPr>
          <p:cNvPr id="13" name="Rectangle 27">
            <a:hlinkClick r:id="rId8" action="ppaction://hlinksldjump"/>
          </p:cNvPr>
          <p:cNvSpPr>
            <a:spLocks noChangeArrowheads="1"/>
          </p:cNvSpPr>
          <p:nvPr/>
        </p:nvSpPr>
        <p:spPr bwMode="auto">
          <a:xfrm>
            <a:off x="1033264" y="5373216"/>
            <a:ext cx="721114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solidFill>
                  <a:srgbClr val="0066FF"/>
                </a:solidFill>
              </a:rPr>
              <a:t>2.2  </a:t>
            </a:r>
            <a:r>
              <a:rPr lang="zh-CN" altLang="en-US" b="1" dirty="0" smtClean="0">
                <a:solidFill>
                  <a:srgbClr val="0066FF"/>
                </a:solidFill>
              </a:rPr>
              <a:t>习   题   二-------------</a:t>
            </a:r>
            <a:r>
              <a:rPr lang="en-US" altLang="zh-CN" b="1" dirty="0" smtClean="0">
                <a:solidFill>
                  <a:srgbClr val="0066FF"/>
                </a:solidFill>
              </a:rPr>
              <a:t>---</a:t>
            </a:r>
            <a:r>
              <a:rPr lang="zh-CN" altLang="en-US" b="1" dirty="0" smtClean="0">
                <a:solidFill>
                  <a:srgbClr val="0066FF"/>
                </a:solidFill>
              </a:rPr>
              <a:t>-</a:t>
            </a:r>
            <a:r>
              <a:rPr lang="en-US" altLang="zh-CN" b="1" dirty="0" smtClean="0">
                <a:solidFill>
                  <a:srgbClr val="0066FF"/>
                </a:solidFill>
              </a:rPr>
              <a:t>---</a:t>
            </a:r>
            <a:r>
              <a:rPr lang="zh-CN" altLang="en-US" b="1" dirty="0" smtClean="0">
                <a:solidFill>
                  <a:srgbClr val="0066FF"/>
                </a:solidFill>
              </a:rPr>
              <a:t>-</a:t>
            </a:r>
            <a:r>
              <a:rPr lang="en-US" altLang="zh-CN" b="1" dirty="0" smtClean="0">
                <a:solidFill>
                  <a:srgbClr val="0066FF"/>
                </a:solidFill>
              </a:rPr>
              <a:t>----------------</a:t>
            </a:r>
            <a:r>
              <a:rPr lang="zh-CN" altLang="en-US" b="1" dirty="0" smtClean="0">
                <a:solidFill>
                  <a:srgbClr val="0066FF"/>
                </a:solidFill>
              </a:rPr>
              <a:t>---(</a:t>
            </a:r>
            <a:r>
              <a:rPr lang="en-US" altLang="zh-CN" b="1" dirty="0" smtClean="0">
                <a:solidFill>
                  <a:srgbClr val="0066FF"/>
                </a:solidFill>
              </a:rPr>
              <a:t>41</a:t>
            </a:r>
            <a:r>
              <a:rPr lang="en-US" altLang="zh-CN" b="1" dirty="0" smtClean="0">
                <a:solidFill>
                  <a:srgbClr val="0066FF"/>
                </a:solidFill>
              </a:rPr>
              <a:t>)</a:t>
            </a:r>
            <a:endParaRPr lang="en-US" altLang="zh-CN" b="1" dirty="0">
              <a:solidFill>
                <a:srgbClr val="0066FF"/>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left)">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54"/>
                                        </p:tgtEl>
                                        <p:attrNameLst>
                                          <p:attrName>style.visibility</p:attrName>
                                        </p:attrNameLst>
                                      </p:cBhvr>
                                      <p:to>
                                        <p:strVal val="visible"/>
                                      </p:to>
                                    </p:set>
                                    <p:animEffect transition="in" filter="wipe(left)">
                                      <p:cBhvr>
                                        <p:cTn id="12" dur="500"/>
                                        <p:tgtEl>
                                          <p:spTgt spid="205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52"/>
                                        </p:tgtEl>
                                        <p:attrNameLst>
                                          <p:attrName>style.visibility</p:attrName>
                                        </p:attrNameLst>
                                      </p:cBhvr>
                                      <p:to>
                                        <p:strVal val="visible"/>
                                      </p:to>
                                    </p:set>
                                    <p:animEffect transition="in" filter="wipe(left)">
                                      <p:cBhvr>
                                        <p:cTn id="17" dur="500"/>
                                        <p:tgtEl>
                                          <p:spTgt spid="205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53"/>
                                        </p:tgtEl>
                                        <p:attrNameLst>
                                          <p:attrName>style.visibility</p:attrName>
                                        </p:attrNameLst>
                                      </p:cBhvr>
                                      <p:to>
                                        <p:strVal val="visible"/>
                                      </p:to>
                                    </p:set>
                                    <p:animEffect transition="in" filter="wipe(left)">
                                      <p:cBhvr>
                                        <p:cTn id="22" dur="500"/>
                                        <p:tgtEl>
                                          <p:spTgt spid="205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55"/>
                                        </p:tgtEl>
                                        <p:attrNameLst>
                                          <p:attrName>style.visibility</p:attrName>
                                        </p:attrNameLst>
                                      </p:cBhvr>
                                      <p:to>
                                        <p:strVal val="visible"/>
                                      </p:to>
                                    </p:set>
                                    <p:animEffect transition="in" filter="wipe(left)">
                                      <p:cBhvr>
                                        <p:cTn id="27" dur="500"/>
                                        <p:tgtEl>
                                          <p:spTgt spid="205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56"/>
                                        </p:tgtEl>
                                        <p:attrNameLst>
                                          <p:attrName>style.visibility</p:attrName>
                                        </p:attrNameLst>
                                      </p:cBhvr>
                                      <p:to>
                                        <p:strVal val="visible"/>
                                      </p:to>
                                    </p:set>
                                    <p:animEffect transition="in" filter="wipe(left)">
                                      <p:cBhvr>
                                        <p:cTn id="32" dur="500"/>
                                        <p:tgtEl>
                                          <p:spTgt spid="205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57"/>
                                        </p:tgtEl>
                                        <p:attrNameLst>
                                          <p:attrName>style.visibility</p:attrName>
                                        </p:attrNameLst>
                                      </p:cBhvr>
                                      <p:to>
                                        <p:strVal val="visible"/>
                                      </p:to>
                                    </p:set>
                                    <p:animEffect transition="in" filter="wipe(left)">
                                      <p:cBhvr>
                                        <p:cTn id="37" dur="500"/>
                                        <p:tgtEl>
                                          <p:spTgt spid="205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058"/>
                                        </p:tgtEl>
                                        <p:attrNameLst>
                                          <p:attrName>style.visibility</p:attrName>
                                        </p:attrNameLst>
                                      </p:cBhvr>
                                      <p:to>
                                        <p:strVal val="visible"/>
                                      </p:to>
                                    </p:set>
                                    <p:animEffect transition="in" filter="wipe(left)">
                                      <p:cBhvr>
                                        <p:cTn id="42" dur="500"/>
                                        <p:tgtEl>
                                          <p:spTgt spid="205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060"/>
                                        </p:tgtEl>
                                        <p:attrNameLst>
                                          <p:attrName>style.visibility</p:attrName>
                                        </p:attrNameLst>
                                      </p:cBhvr>
                                      <p:to>
                                        <p:strVal val="visible"/>
                                      </p:to>
                                    </p:set>
                                    <p:animEffect transition="in" filter="wipe(left)">
                                      <p:cBhvr>
                                        <p:cTn id="47" dur="500"/>
                                        <p:tgtEl>
                                          <p:spTgt spid="206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059"/>
                                        </p:tgtEl>
                                        <p:attrNameLst>
                                          <p:attrName>style.visibility</p:attrName>
                                        </p:attrNameLst>
                                      </p:cBhvr>
                                      <p:to>
                                        <p:strVal val="visible"/>
                                      </p:to>
                                    </p:set>
                                    <p:animEffect transition="in" filter="wipe(left)">
                                      <p:cBhvr>
                                        <p:cTn id="52" dur="500"/>
                                        <p:tgtEl>
                                          <p:spTgt spid="205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p:bldP spid="2052" grpId="0"/>
      <p:bldP spid="2053" grpId="0"/>
      <p:bldP spid="2054" grpId="0"/>
      <p:bldP spid="2055" grpId="0"/>
      <p:bldP spid="2056" grpId="0"/>
      <p:bldP spid="2057" grpId="0"/>
      <p:bldP spid="2058" grpId="0"/>
      <p:bldP spid="2059" grpId="0"/>
      <p:bldP spid="2060"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09A7B0B2-3299-4047-A3BB-57960BF9AAF4}" type="slidenum">
              <a:rPr kumimoji="0" lang="zh-CN" altLang="en-US" smtClean="0"/>
            </a:fld>
            <a:endParaRPr kumimoji="0" lang="en-US" altLang="zh-CN" smtClean="0"/>
          </a:p>
        </p:txBody>
      </p:sp>
      <p:sp>
        <p:nvSpPr>
          <p:cNvPr id="15364" name="Text Box 4"/>
          <p:cNvSpPr txBox="1">
            <a:spLocks noChangeArrowheads="1"/>
          </p:cNvSpPr>
          <p:nvPr/>
        </p:nvSpPr>
        <p:spPr bwMode="auto">
          <a:xfrm>
            <a:off x="1043608" y="401638"/>
            <a:ext cx="556346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a:t>
            </a:r>
            <a:r>
              <a:rPr lang="en-US" altLang="zh-CN" b="1" dirty="0"/>
              <a:t>3</a:t>
            </a:r>
            <a:r>
              <a:rPr lang="zh-CN" altLang="en-US" b="1" dirty="0"/>
              <a:t>）角度尺寸传递系统（见图2-3）</a:t>
            </a:r>
            <a:endParaRPr lang="zh-CN" altLang="en-US" b="1" dirty="0"/>
          </a:p>
        </p:txBody>
      </p:sp>
      <p:sp>
        <p:nvSpPr>
          <p:cNvPr id="8" name="流程图: 可选过程 7">
            <a:hlinkClick r:id="rId1" action="ppaction://hlinksldjump"/>
          </p:cNvPr>
          <p:cNvSpPr/>
          <p:nvPr/>
        </p:nvSpPr>
        <p:spPr bwMode="auto">
          <a:xfrm>
            <a:off x="7019925" y="6199188"/>
            <a:ext cx="1800225" cy="503237"/>
          </a:xfrm>
          <a:prstGeom prst="flowChartAlternateProcess">
            <a:avLst/>
          </a:prstGeom>
          <a:solidFill>
            <a:schemeClr val="accent1">
              <a:lumMod val="20000"/>
              <a:lumOff val="80000"/>
            </a:schemeClr>
          </a:solidFill>
          <a:ln w="38100" cap="flat" cmpd="sng" algn="ctr">
            <a:solidFill>
              <a:srgbClr val="FF0000"/>
            </a:solidFill>
            <a:prstDash val="solid"/>
            <a:round/>
            <a:headEnd type="none" w="med" len="med"/>
            <a:tailEnd type="none" w="med" len="med"/>
          </a:ln>
          <a:effectLst/>
        </p:spPr>
        <p:txBody>
          <a:bodyPr/>
          <a:lstStyle/>
          <a:p>
            <a:pPr algn="ctr">
              <a:defRPr/>
            </a:pPr>
            <a:r>
              <a:rPr lang="zh-CN" altLang="en-US" b="1" dirty="0"/>
              <a:t>返回</a:t>
            </a:r>
            <a:r>
              <a:rPr lang="zh-CN" altLang="en-US" b="1" dirty="0">
                <a:solidFill>
                  <a:srgbClr val="FF0000"/>
                </a:solidFill>
              </a:rPr>
              <a:t>目录</a:t>
            </a:r>
            <a:endParaRPr lang="zh-CN" altLang="en-US" b="1" dirty="0">
              <a:solidFill>
                <a:srgbClr val="FF0000"/>
              </a:solidFill>
            </a:endParaRPr>
          </a:p>
        </p:txBody>
      </p:sp>
      <p:pic>
        <p:nvPicPr>
          <p:cNvPr id="430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933450"/>
            <a:ext cx="6553200" cy="499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5364"/>
                                        </p:tgtEl>
                                        <p:attrNameLst>
                                          <p:attrName>style.visibility</p:attrName>
                                        </p:attrNameLst>
                                      </p:cBhvr>
                                      <p:to>
                                        <p:strVal val="visible"/>
                                      </p:to>
                                    </p:set>
                                    <p:animEffect transition="in" filter="wipe(left)">
                                      <p:cBhvr>
                                        <p:cTn id="7" dur="3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43010"/>
                                        </p:tgtEl>
                                        <p:attrNameLst>
                                          <p:attrName>style.visibility</p:attrName>
                                        </p:attrNameLst>
                                      </p:cBhvr>
                                      <p:to>
                                        <p:strVal val="visible"/>
                                      </p:to>
                                    </p:set>
                                    <p:animEffect transition="in" filter="circle(out)">
                                      <p:cBhvr>
                                        <p:cTn id="12" dur="2000"/>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71764A3F-7509-4776-A6CB-2E80F1026390}" type="slidenum">
              <a:rPr kumimoji="0" lang="zh-CN" altLang="en-US" smtClean="0"/>
            </a:fld>
            <a:endParaRPr kumimoji="0" lang="en-US" altLang="zh-CN" smtClean="0"/>
          </a:p>
        </p:txBody>
      </p:sp>
      <p:sp>
        <p:nvSpPr>
          <p:cNvPr id="16388" name="Text Box 4"/>
          <p:cNvSpPr txBox="1">
            <a:spLocks noChangeArrowheads="1"/>
          </p:cNvSpPr>
          <p:nvPr/>
        </p:nvSpPr>
        <p:spPr bwMode="auto">
          <a:xfrm>
            <a:off x="1283965" y="469815"/>
            <a:ext cx="51229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2.1.3  定值长度和定值角度的基准</a:t>
            </a:r>
            <a:endParaRPr lang="zh-CN" altLang="en-US" b="1" dirty="0"/>
          </a:p>
        </p:txBody>
      </p:sp>
      <p:sp>
        <p:nvSpPr>
          <p:cNvPr id="16389" name="Text Box 5"/>
          <p:cNvSpPr txBox="1">
            <a:spLocks noChangeArrowheads="1"/>
          </p:cNvSpPr>
          <p:nvPr/>
        </p:nvSpPr>
        <p:spPr bwMode="auto">
          <a:xfrm>
            <a:off x="1294309" y="866095"/>
            <a:ext cx="44354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1. 量块——长度基准</a:t>
            </a:r>
            <a:endParaRPr lang="zh-CN" altLang="en-US" b="1" dirty="0"/>
          </a:p>
        </p:txBody>
      </p:sp>
      <p:sp>
        <p:nvSpPr>
          <p:cNvPr id="16390" name="Text Box 6"/>
          <p:cNvSpPr txBox="1">
            <a:spLocks noChangeArrowheads="1"/>
          </p:cNvSpPr>
          <p:nvPr/>
        </p:nvSpPr>
        <p:spPr bwMode="auto">
          <a:xfrm>
            <a:off x="1078607" y="1298143"/>
            <a:ext cx="590433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a:t>
            </a:r>
            <a:r>
              <a:rPr lang="en-US" altLang="zh-CN" b="1" dirty="0"/>
              <a:t>1</a:t>
            </a:r>
            <a:r>
              <a:rPr lang="zh-CN" altLang="en-US" b="1" dirty="0"/>
              <a:t>）量块是一种无刻度的标准端面量具。</a:t>
            </a:r>
            <a:endParaRPr lang="zh-CN" altLang="en-US" b="1" dirty="0"/>
          </a:p>
        </p:txBody>
      </p:sp>
      <p:sp>
        <p:nvSpPr>
          <p:cNvPr id="16391" name="Text Box 7"/>
          <p:cNvSpPr txBox="1">
            <a:spLocks noChangeArrowheads="1"/>
          </p:cNvSpPr>
          <p:nvPr/>
        </p:nvSpPr>
        <p:spPr bwMode="auto">
          <a:xfrm>
            <a:off x="646237" y="1730191"/>
            <a:ext cx="7454155"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       </a:t>
            </a:r>
            <a:r>
              <a:rPr lang="zh-CN" altLang="en-US" b="1" dirty="0" smtClean="0"/>
              <a:t> 量</a:t>
            </a:r>
            <a:r>
              <a:rPr lang="zh-CN" altLang="en-US" b="1" dirty="0"/>
              <a:t>块按一定的尺寸系列成套生产。国家规定了17套量块，如表</a:t>
            </a:r>
            <a:r>
              <a:rPr lang="zh-CN" altLang="en-US" b="1" dirty="0" smtClean="0"/>
              <a:t>2</a:t>
            </a:r>
            <a:r>
              <a:rPr lang="en-US" altLang="zh-CN" b="1" dirty="0" smtClean="0"/>
              <a:t>.</a:t>
            </a:r>
            <a:r>
              <a:rPr lang="zh-CN" altLang="en-US" b="1" dirty="0" smtClean="0"/>
              <a:t>1</a:t>
            </a:r>
            <a:r>
              <a:rPr lang="zh-CN" altLang="en-US" b="1" dirty="0"/>
              <a:t>所示（摘录</a:t>
            </a:r>
            <a:r>
              <a:rPr lang="en-US" altLang="zh-CN" b="1" dirty="0"/>
              <a:t>4</a:t>
            </a:r>
            <a:r>
              <a:rPr lang="zh-CN" altLang="en-US" b="1" dirty="0"/>
              <a:t>套</a:t>
            </a:r>
            <a:r>
              <a:rPr lang="zh-CN" altLang="en-US" b="1" dirty="0" smtClean="0"/>
              <a:t>：</a:t>
            </a:r>
            <a:r>
              <a:rPr lang="zh-CN" altLang="en-US" b="1" dirty="0"/>
              <a:t>第</a:t>
            </a:r>
            <a:r>
              <a:rPr lang="en-US" altLang="zh-CN" b="1" dirty="0" smtClean="0"/>
              <a:t>2</a:t>
            </a:r>
            <a:r>
              <a:rPr lang="zh-CN" altLang="en-US" b="1" dirty="0"/>
              <a:t>、</a:t>
            </a:r>
            <a:r>
              <a:rPr lang="en-US" altLang="zh-CN" b="1" dirty="0"/>
              <a:t>3</a:t>
            </a:r>
            <a:r>
              <a:rPr lang="zh-CN" altLang="en-US" b="1" dirty="0"/>
              <a:t>、</a:t>
            </a:r>
            <a:r>
              <a:rPr lang="en-US" altLang="zh-CN" b="1" dirty="0"/>
              <a:t>5</a:t>
            </a:r>
            <a:r>
              <a:rPr lang="zh-CN" altLang="en-US" b="1" dirty="0"/>
              <a:t>、</a:t>
            </a:r>
            <a:r>
              <a:rPr lang="en-US" altLang="zh-CN" b="1" dirty="0" smtClean="0"/>
              <a:t>6</a:t>
            </a:r>
            <a:r>
              <a:rPr lang="zh-CN" altLang="en-US" b="1" dirty="0" smtClean="0"/>
              <a:t>套）</a:t>
            </a:r>
            <a:r>
              <a:rPr lang="zh-CN" altLang="en-US" b="1" dirty="0"/>
              <a:t>。</a:t>
            </a:r>
            <a:endParaRPr lang="zh-CN" altLang="en-US" b="1" dirty="0"/>
          </a:p>
        </p:txBody>
      </p:sp>
      <p:pic>
        <p:nvPicPr>
          <p:cNvPr id="4403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27584" y="2708920"/>
            <a:ext cx="6970737" cy="2998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6388"/>
                                        </p:tgtEl>
                                        <p:attrNameLst>
                                          <p:attrName>style.visibility</p:attrName>
                                        </p:attrNameLst>
                                      </p:cBhvr>
                                      <p:to>
                                        <p:strVal val="visible"/>
                                      </p:to>
                                    </p:set>
                                    <p:animEffect transition="in" filter="wipe(left)">
                                      <p:cBhvr>
                                        <p:cTn id="7" dur="300"/>
                                        <p:tgtEl>
                                          <p:spTgt spid="1638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6389"/>
                                        </p:tgtEl>
                                        <p:attrNameLst>
                                          <p:attrName>style.visibility</p:attrName>
                                        </p:attrNameLst>
                                      </p:cBhvr>
                                      <p:to>
                                        <p:strVal val="visible"/>
                                      </p:to>
                                    </p:set>
                                    <p:animEffect transition="in" filter="wipe(left)">
                                      <p:cBhvr>
                                        <p:cTn id="12" dur="300"/>
                                        <p:tgtEl>
                                          <p:spTgt spid="1638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6390"/>
                                        </p:tgtEl>
                                        <p:attrNameLst>
                                          <p:attrName>style.visibility</p:attrName>
                                        </p:attrNameLst>
                                      </p:cBhvr>
                                      <p:to>
                                        <p:strVal val="visible"/>
                                      </p:to>
                                    </p:set>
                                    <p:animEffect transition="in" filter="wipe(left)">
                                      <p:cBhvr>
                                        <p:cTn id="17" dur="300"/>
                                        <p:tgtEl>
                                          <p:spTgt spid="1639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6391"/>
                                        </p:tgtEl>
                                        <p:attrNameLst>
                                          <p:attrName>style.visibility</p:attrName>
                                        </p:attrNameLst>
                                      </p:cBhvr>
                                      <p:to>
                                        <p:strVal val="visible"/>
                                      </p:to>
                                    </p:set>
                                    <p:animEffect transition="in" filter="wipe(left)">
                                      <p:cBhvr>
                                        <p:cTn id="22" dur="300"/>
                                        <p:tgtEl>
                                          <p:spTgt spid="1639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44034"/>
                                        </p:tgtEl>
                                        <p:attrNameLst>
                                          <p:attrName>style.visibility</p:attrName>
                                        </p:attrNameLst>
                                      </p:cBhvr>
                                      <p:to>
                                        <p:strVal val="visible"/>
                                      </p:to>
                                    </p:set>
                                    <p:anim calcmode="lin" valueType="num">
                                      <p:cBhvr additive="base">
                                        <p:cTn id="27" dur="500" fill="hold"/>
                                        <p:tgtEl>
                                          <p:spTgt spid="44034"/>
                                        </p:tgtEl>
                                        <p:attrNameLst>
                                          <p:attrName>ppt_x</p:attrName>
                                        </p:attrNameLst>
                                      </p:cBhvr>
                                      <p:tavLst>
                                        <p:tav tm="0">
                                          <p:val>
                                            <p:strVal val="#ppt_x"/>
                                          </p:val>
                                        </p:tav>
                                        <p:tav tm="100000">
                                          <p:val>
                                            <p:strVal val="#ppt_x"/>
                                          </p:val>
                                        </p:tav>
                                      </p:tavLst>
                                    </p:anim>
                                    <p:anim calcmode="lin" valueType="num">
                                      <p:cBhvr additive="base">
                                        <p:cTn id="28" dur="500" fill="hold"/>
                                        <p:tgtEl>
                                          <p:spTgt spid="44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autoUpdateAnimBg="0"/>
      <p:bldP spid="16389" grpId="0" autoUpdateAnimBg="0"/>
      <p:bldP spid="16390" grpId="0" autoUpdateAnimBg="0"/>
      <p:bldP spid="16391"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8B43AB41-EC25-4C31-AD7E-5338A8E4F206}" type="slidenum">
              <a:rPr kumimoji="0" lang="zh-CN" altLang="en-US" smtClean="0"/>
            </a:fld>
            <a:endParaRPr kumimoji="0" lang="en-US" altLang="zh-CN" smtClean="0"/>
          </a:p>
        </p:txBody>
      </p:sp>
      <p:pic>
        <p:nvPicPr>
          <p:cNvPr id="450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11560" y="836712"/>
            <a:ext cx="7648575"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circle(in)">
                                      <p:cBhvr>
                                        <p:cTn id="7" dur="2000"/>
                                        <p:tgtEl>
                                          <p:spTgt spid="45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160FD9A7-5357-41AD-BA4A-A29335F15BFD}" type="slidenum">
              <a:rPr kumimoji="0" lang="zh-CN" altLang="en-US" smtClean="0"/>
            </a:fld>
            <a:endParaRPr kumimoji="0" lang="en-US" altLang="zh-CN" smtClean="0"/>
          </a:p>
        </p:txBody>
      </p:sp>
      <p:sp>
        <p:nvSpPr>
          <p:cNvPr id="23556" name="Text Box 4"/>
          <p:cNvSpPr txBox="1">
            <a:spLocks noChangeArrowheads="1"/>
          </p:cNvSpPr>
          <p:nvPr/>
        </p:nvSpPr>
        <p:spPr bwMode="auto">
          <a:xfrm>
            <a:off x="852289" y="1027584"/>
            <a:ext cx="684818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应用时，应力求用最少的块数组合所需的尺寸。</a:t>
            </a:r>
            <a:endParaRPr lang="zh-CN" altLang="en-US" b="1" dirty="0"/>
          </a:p>
        </p:txBody>
      </p:sp>
      <p:sp>
        <p:nvSpPr>
          <p:cNvPr id="23557" name="Text Box 5"/>
          <p:cNvSpPr txBox="1">
            <a:spLocks noChangeArrowheads="1"/>
          </p:cNvSpPr>
          <p:nvPr/>
        </p:nvSpPr>
        <p:spPr bwMode="auto">
          <a:xfrm>
            <a:off x="852288" y="1412776"/>
            <a:ext cx="638400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如需组合</a:t>
            </a:r>
            <a:r>
              <a:rPr lang="en-US" altLang="zh-CN" b="1" dirty="0">
                <a:solidFill>
                  <a:srgbClr val="FF0000"/>
                </a:solidFill>
              </a:rPr>
              <a:t>51.995</a:t>
            </a:r>
            <a:r>
              <a:rPr lang="zh-CN" altLang="en-US" b="1" dirty="0"/>
              <a:t>的尺寸,参照表</a:t>
            </a:r>
            <a:r>
              <a:rPr lang="zh-CN" altLang="en-US" b="1" dirty="0" smtClean="0"/>
              <a:t>2</a:t>
            </a:r>
            <a:r>
              <a:rPr lang="en-US" altLang="zh-CN" b="1" dirty="0" smtClean="0"/>
              <a:t>.</a:t>
            </a:r>
            <a:r>
              <a:rPr lang="zh-CN" altLang="en-US" b="1" dirty="0" smtClean="0"/>
              <a:t>1</a:t>
            </a:r>
            <a:r>
              <a:rPr lang="zh-CN" altLang="en-US" b="1" dirty="0"/>
              <a:t>组合</a:t>
            </a:r>
            <a:r>
              <a:rPr lang="zh-CN" altLang="en-US" b="1" dirty="0" smtClean="0"/>
              <a:t>如下：</a:t>
            </a:r>
            <a:endParaRPr lang="zh-CN" altLang="en-US" b="1" dirty="0"/>
          </a:p>
        </p:txBody>
      </p:sp>
      <p:sp>
        <p:nvSpPr>
          <p:cNvPr id="23559" name="Text Box 7"/>
          <p:cNvSpPr txBox="1">
            <a:spLocks noChangeArrowheads="1"/>
          </p:cNvSpPr>
          <p:nvPr/>
        </p:nvSpPr>
        <p:spPr bwMode="auto">
          <a:xfrm>
            <a:off x="909810" y="1844824"/>
            <a:ext cx="5199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dirty="0"/>
              <a:t>51.995    </a:t>
            </a:r>
            <a:r>
              <a:rPr lang="zh-CN" altLang="en-US" dirty="0" smtClean="0"/>
              <a:t> </a:t>
            </a:r>
            <a:r>
              <a:rPr lang="zh-CN" altLang="en-US" b="1" dirty="0"/>
              <a:t>需要的量块</a:t>
            </a:r>
            <a:r>
              <a:rPr lang="zh-CN" altLang="en-US" b="1" dirty="0" smtClean="0"/>
              <a:t>尺寸：</a:t>
            </a:r>
            <a:endParaRPr lang="zh-CN" altLang="en-US" b="1" dirty="0"/>
          </a:p>
        </p:txBody>
      </p:sp>
      <p:sp>
        <p:nvSpPr>
          <p:cNvPr id="23563" name="Text Box 11"/>
          <p:cNvSpPr txBox="1">
            <a:spLocks noChangeArrowheads="1"/>
          </p:cNvSpPr>
          <p:nvPr/>
        </p:nvSpPr>
        <p:spPr bwMode="auto">
          <a:xfrm>
            <a:off x="996305" y="5085184"/>
            <a:ext cx="366236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一般不超过四块。</a:t>
            </a:r>
            <a:endParaRPr lang="zh-CN" altLang="en-US" b="1" dirty="0"/>
          </a:p>
        </p:txBody>
      </p:sp>
      <p:sp>
        <p:nvSpPr>
          <p:cNvPr id="23579" name="Text Box 27"/>
          <p:cNvSpPr txBox="1">
            <a:spLocks noChangeArrowheads="1"/>
          </p:cNvSpPr>
          <p:nvPr/>
        </p:nvSpPr>
        <p:spPr bwMode="auto">
          <a:xfrm>
            <a:off x="636142" y="607120"/>
            <a:ext cx="388855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a:t>
            </a:r>
            <a:r>
              <a:rPr lang="en-US" altLang="zh-CN" b="1" dirty="0"/>
              <a:t>2</a:t>
            </a:r>
            <a:r>
              <a:rPr lang="zh-CN" altLang="en-US" b="1" dirty="0"/>
              <a:t>）量</a:t>
            </a:r>
            <a:r>
              <a:rPr lang="zh-CN" altLang="en-US" b="1" dirty="0" smtClean="0"/>
              <a:t>块尺寸</a:t>
            </a:r>
            <a:r>
              <a:rPr lang="zh-CN" altLang="en-US" b="1" dirty="0"/>
              <a:t>组合的方法</a:t>
            </a:r>
            <a:endParaRPr lang="zh-CN" altLang="en-US" b="1" dirty="0"/>
          </a:p>
        </p:txBody>
      </p:sp>
      <p:pic>
        <p:nvPicPr>
          <p:cNvPr id="15445" name="Picture 8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56146" y="2229222"/>
            <a:ext cx="3133725"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446" name="Picture 8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6305" y="3220839"/>
            <a:ext cx="2819623" cy="715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448" name="Picture 8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4297" y="3958361"/>
            <a:ext cx="3137853" cy="1054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449" name="Picture 8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4307" y="4581128"/>
            <a:ext cx="977613" cy="353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450" name="Picture 9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24697" y="1933922"/>
            <a:ext cx="4295775" cy="394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579"/>
                                        </p:tgtEl>
                                        <p:attrNameLst>
                                          <p:attrName>style.visibility</p:attrName>
                                        </p:attrNameLst>
                                      </p:cBhvr>
                                      <p:to>
                                        <p:strVal val="visible"/>
                                      </p:to>
                                    </p:set>
                                    <p:animEffect transition="in" filter="wipe(left)">
                                      <p:cBhvr>
                                        <p:cTn id="7" dur="500"/>
                                        <p:tgtEl>
                                          <p:spTgt spid="235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3556"/>
                                        </p:tgtEl>
                                        <p:attrNameLst>
                                          <p:attrName>style.visibility</p:attrName>
                                        </p:attrNameLst>
                                      </p:cBhvr>
                                      <p:to>
                                        <p:strVal val="visible"/>
                                      </p:to>
                                    </p:set>
                                    <p:animEffect transition="in" filter="wipe(left)">
                                      <p:cBhvr>
                                        <p:cTn id="12" dur="300"/>
                                        <p:tgtEl>
                                          <p:spTgt spid="2355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3557"/>
                                        </p:tgtEl>
                                        <p:attrNameLst>
                                          <p:attrName>style.visibility</p:attrName>
                                        </p:attrNameLst>
                                      </p:cBhvr>
                                      <p:to>
                                        <p:strVal val="visible"/>
                                      </p:to>
                                    </p:set>
                                    <p:animEffect transition="in" filter="wipe(left)">
                                      <p:cBhvr>
                                        <p:cTn id="17" dur="300"/>
                                        <p:tgtEl>
                                          <p:spTgt spid="2355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15450"/>
                                        </p:tgtEl>
                                        <p:attrNameLst>
                                          <p:attrName>style.visibility</p:attrName>
                                        </p:attrNameLst>
                                      </p:cBhvr>
                                      <p:to>
                                        <p:strVal val="visible"/>
                                      </p:to>
                                    </p:set>
                                    <p:anim calcmode="lin" valueType="num">
                                      <p:cBhvr additive="base">
                                        <p:cTn id="22" dur="500" fill="hold"/>
                                        <p:tgtEl>
                                          <p:spTgt spid="15450"/>
                                        </p:tgtEl>
                                        <p:attrNameLst>
                                          <p:attrName>ppt_x</p:attrName>
                                        </p:attrNameLst>
                                      </p:cBhvr>
                                      <p:tavLst>
                                        <p:tav tm="0">
                                          <p:val>
                                            <p:strVal val="1+#ppt_w/2"/>
                                          </p:val>
                                        </p:tav>
                                        <p:tav tm="100000">
                                          <p:val>
                                            <p:strVal val="#ppt_x"/>
                                          </p:val>
                                        </p:tav>
                                      </p:tavLst>
                                    </p:anim>
                                    <p:anim calcmode="lin" valueType="num">
                                      <p:cBhvr additive="base">
                                        <p:cTn id="23" dur="500" fill="hold"/>
                                        <p:tgtEl>
                                          <p:spTgt spid="15450"/>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23559"/>
                                        </p:tgtEl>
                                        <p:attrNameLst>
                                          <p:attrName>style.visibility</p:attrName>
                                        </p:attrNameLst>
                                      </p:cBhvr>
                                      <p:to>
                                        <p:strVal val="visible"/>
                                      </p:to>
                                    </p:set>
                                    <p:animEffect transition="in" filter="wipe(left)">
                                      <p:cBhvr>
                                        <p:cTn id="28" dur="300"/>
                                        <p:tgtEl>
                                          <p:spTgt spid="2355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5445"/>
                                        </p:tgtEl>
                                        <p:attrNameLst>
                                          <p:attrName>style.visibility</p:attrName>
                                        </p:attrNameLst>
                                      </p:cBhvr>
                                      <p:to>
                                        <p:strVal val="visible"/>
                                      </p:to>
                                    </p:set>
                                    <p:animEffect transition="in" filter="wipe(left)">
                                      <p:cBhvr>
                                        <p:cTn id="33" dur="500"/>
                                        <p:tgtEl>
                                          <p:spTgt spid="1544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5446"/>
                                        </p:tgtEl>
                                        <p:attrNameLst>
                                          <p:attrName>style.visibility</p:attrName>
                                        </p:attrNameLst>
                                      </p:cBhvr>
                                      <p:to>
                                        <p:strVal val="visible"/>
                                      </p:to>
                                    </p:set>
                                    <p:animEffect transition="in" filter="wipe(left)">
                                      <p:cBhvr>
                                        <p:cTn id="38" dur="500"/>
                                        <p:tgtEl>
                                          <p:spTgt spid="1544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5448"/>
                                        </p:tgtEl>
                                        <p:attrNameLst>
                                          <p:attrName>style.visibility</p:attrName>
                                        </p:attrNameLst>
                                      </p:cBhvr>
                                      <p:to>
                                        <p:strVal val="visible"/>
                                      </p:to>
                                    </p:set>
                                    <p:animEffect transition="in" filter="wipe(left)">
                                      <p:cBhvr>
                                        <p:cTn id="43" dur="500"/>
                                        <p:tgtEl>
                                          <p:spTgt spid="1544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5449"/>
                                        </p:tgtEl>
                                        <p:attrNameLst>
                                          <p:attrName>style.visibility</p:attrName>
                                        </p:attrNameLst>
                                      </p:cBhvr>
                                      <p:to>
                                        <p:strVal val="visible"/>
                                      </p:to>
                                    </p:set>
                                    <p:animEffect transition="in" filter="wipe(left)">
                                      <p:cBhvr>
                                        <p:cTn id="48" dur="500"/>
                                        <p:tgtEl>
                                          <p:spTgt spid="1544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23563"/>
                                        </p:tgtEl>
                                        <p:attrNameLst>
                                          <p:attrName>style.visibility</p:attrName>
                                        </p:attrNameLst>
                                      </p:cBhvr>
                                      <p:to>
                                        <p:strVal val="visible"/>
                                      </p:to>
                                    </p:set>
                                    <p:animEffect transition="in" filter="wipe(left)">
                                      <p:cBhvr>
                                        <p:cTn id="53" dur="300"/>
                                        <p:tgtEl>
                                          <p:spTgt spid="235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utoUpdateAnimBg="0"/>
      <p:bldP spid="23557" grpId="0" autoUpdateAnimBg="0"/>
      <p:bldP spid="23559" grpId="0" autoUpdateAnimBg="0"/>
      <p:bldP spid="23563" grpId="0" autoUpdateAnimBg="0"/>
      <p:bldP spid="23579"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B61DB598-E201-4B8D-98E2-657837D13951}" type="slidenum">
              <a:rPr kumimoji="0" lang="zh-CN" altLang="en-US" smtClean="0"/>
            </a:fld>
            <a:endParaRPr kumimoji="0" lang="en-US" altLang="zh-CN" smtClean="0"/>
          </a:p>
        </p:txBody>
      </p:sp>
      <p:sp>
        <p:nvSpPr>
          <p:cNvPr id="25604" name="Text Box 4"/>
          <p:cNvSpPr txBox="1">
            <a:spLocks noChangeArrowheads="1"/>
          </p:cNvSpPr>
          <p:nvPr/>
        </p:nvSpPr>
        <p:spPr bwMode="auto">
          <a:xfrm>
            <a:off x="1039093" y="980494"/>
            <a:ext cx="410897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a:t>
            </a:r>
            <a:r>
              <a:rPr lang="en-US" altLang="zh-CN" b="1" dirty="0"/>
              <a:t>3</a:t>
            </a:r>
            <a:r>
              <a:rPr lang="zh-CN" altLang="en-US" b="1" dirty="0"/>
              <a:t>） 有关量块的精度术语</a:t>
            </a:r>
            <a:endParaRPr lang="zh-CN" altLang="en-US" b="1" dirty="0"/>
          </a:p>
        </p:txBody>
      </p:sp>
      <p:sp>
        <p:nvSpPr>
          <p:cNvPr id="25605" name="Text Box 5"/>
          <p:cNvSpPr txBox="1">
            <a:spLocks noChangeArrowheads="1"/>
          </p:cNvSpPr>
          <p:nvPr/>
        </p:nvSpPr>
        <p:spPr bwMode="auto">
          <a:xfrm>
            <a:off x="1270992" y="1484550"/>
            <a:ext cx="39490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①  量块长度 </a:t>
            </a:r>
            <a:r>
              <a:rPr lang="en-US" altLang="zh-CN" b="1" i="1" dirty="0"/>
              <a:t>l </a:t>
            </a:r>
            <a:r>
              <a:rPr lang="en-US" altLang="zh-CN" b="1" dirty="0"/>
              <a:t>(</a:t>
            </a:r>
            <a:r>
              <a:rPr lang="zh-CN" altLang="en-US" b="1" dirty="0" smtClean="0"/>
              <a:t>见右图</a:t>
            </a:r>
            <a:r>
              <a:rPr lang="zh-CN" altLang="en-US" b="1" dirty="0"/>
              <a:t>)</a:t>
            </a:r>
            <a:endParaRPr lang="zh-CN" altLang="en-US" b="1" dirty="0"/>
          </a:p>
        </p:txBody>
      </p:sp>
      <p:sp>
        <p:nvSpPr>
          <p:cNvPr id="25616" name="Text Box 16"/>
          <p:cNvSpPr txBox="1">
            <a:spLocks noChangeArrowheads="1"/>
          </p:cNvSpPr>
          <p:nvPr/>
        </p:nvSpPr>
        <p:spPr bwMode="auto">
          <a:xfrm>
            <a:off x="1187624" y="3746415"/>
            <a:ext cx="37338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②  量块的中心长度 </a:t>
            </a:r>
            <a:r>
              <a:rPr lang="en-US" altLang="zh-CN" b="1" i="1" dirty="0" err="1"/>
              <a:t>l</a:t>
            </a:r>
            <a:r>
              <a:rPr lang="en-US" altLang="zh-CN" b="1" baseline="-25000" dirty="0" err="1"/>
              <a:t>c</a:t>
            </a:r>
            <a:endParaRPr lang="en-US" altLang="zh-CN" b="1" baseline="-25000" dirty="0"/>
          </a:p>
        </p:txBody>
      </p:sp>
      <p:sp>
        <p:nvSpPr>
          <p:cNvPr id="25617" name="Text Box 17"/>
          <p:cNvSpPr txBox="1">
            <a:spLocks noChangeArrowheads="1"/>
          </p:cNvSpPr>
          <p:nvPr/>
        </p:nvSpPr>
        <p:spPr bwMode="auto">
          <a:xfrm>
            <a:off x="613371" y="4178463"/>
            <a:ext cx="466219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dirty="0"/>
              <a:t>        </a:t>
            </a:r>
            <a:r>
              <a:rPr lang="zh-CN" altLang="en-US" b="1" dirty="0">
                <a:solidFill>
                  <a:srgbClr val="FF33CC"/>
                </a:solidFill>
              </a:rPr>
              <a:t>量块中心长度</a:t>
            </a:r>
            <a:r>
              <a:rPr lang="zh-CN" altLang="en-US" b="1" dirty="0"/>
              <a:t> 是指对应于量块未研合测量面中心点的长度</a:t>
            </a:r>
            <a:r>
              <a:rPr lang="en-US" altLang="zh-CN" b="1" i="1" dirty="0" err="1"/>
              <a:t>l</a:t>
            </a:r>
            <a:r>
              <a:rPr lang="en-US" altLang="zh-CN" b="1" baseline="-25000" dirty="0" err="1"/>
              <a:t>c</a:t>
            </a:r>
            <a:r>
              <a:rPr lang="zh-CN" altLang="en-US" b="1" dirty="0"/>
              <a:t>。</a:t>
            </a:r>
            <a:endParaRPr lang="en-US" altLang="zh-CN" b="1" dirty="0"/>
          </a:p>
        </p:txBody>
      </p:sp>
      <p:sp>
        <p:nvSpPr>
          <p:cNvPr id="11" name="Text Box 8"/>
          <p:cNvSpPr txBox="1">
            <a:spLocks noChangeArrowheads="1"/>
          </p:cNvSpPr>
          <p:nvPr/>
        </p:nvSpPr>
        <p:spPr bwMode="auto">
          <a:xfrm>
            <a:off x="611560" y="1946215"/>
            <a:ext cx="4680520" cy="186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dirty="0"/>
              <a:t>       </a:t>
            </a:r>
            <a:r>
              <a:rPr lang="zh-CN" altLang="en-US" dirty="0" smtClean="0"/>
              <a:t> </a:t>
            </a:r>
            <a:r>
              <a:rPr lang="zh-CN" altLang="en-US" b="1" dirty="0" smtClean="0">
                <a:solidFill>
                  <a:srgbClr val="FF33CC"/>
                </a:solidFill>
              </a:rPr>
              <a:t>量</a:t>
            </a:r>
            <a:r>
              <a:rPr lang="zh-CN" altLang="en-US" b="1" dirty="0">
                <a:solidFill>
                  <a:srgbClr val="FF33CC"/>
                </a:solidFill>
              </a:rPr>
              <a:t>块长度</a:t>
            </a:r>
            <a:r>
              <a:rPr lang="zh-CN" altLang="en-US" b="1" dirty="0"/>
              <a:t>是指量块一个测量面上的任意点到与其相对的另一测量面相研合的辅助平板表面之间的垂直距离 </a:t>
            </a:r>
            <a:r>
              <a:rPr lang="en-US" altLang="zh-CN" b="1" i="1" dirty="0"/>
              <a:t>l </a:t>
            </a:r>
            <a:r>
              <a:rPr lang="zh-CN" altLang="en-US" b="1" dirty="0"/>
              <a:t>。</a:t>
            </a:r>
            <a:endParaRPr lang="zh-CN" altLang="en-US" b="1" dirty="0"/>
          </a:p>
        </p:txBody>
      </p:sp>
      <p:pic>
        <p:nvPicPr>
          <p:cNvPr id="4608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20072" y="908720"/>
            <a:ext cx="3046027" cy="422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Line 18"/>
          <p:cNvSpPr>
            <a:spLocks noChangeShapeType="1"/>
          </p:cNvSpPr>
          <p:nvPr/>
        </p:nvSpPr>
        <p:spPr bwMode="auto">
          <a:xfrm>
            <a:off x="6876256" y="2060849"/>
            <a:ext cx="0" cy="1685566"/>
          </a:xfrm>
          <a:prstGeom prst="line">
            <a:avLst/>
          </a:prstGeom>
          <a:noFill/>
          <a:ln w="38100">
            <a:solidFill>
              <a:srgbClr val="FF33CC"/>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 name="Line 21"/>
          <p:cNvSpPr>
            <a:spLocks noChangeShapeType="1"/>
          </p:cNvSpPr>
          <p:nvPr/>
        </p:nvSpPr>
        <p:spPr bwMode="auto">
          <a:xfrm>
            <a:off x="6228184" y="1772816"/>
            <a:ext cx="0" cy="1728192"/>
          </a:xfrm>
          <a:prstGeom prst="line">
            <a:avLst/>
          </a:prstGeom>
          <a:noFill/>
          <a:ln w="38100">
            <a:solidFill>
              <a:srgbClr val="FF33CC"/>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5604"/>
                                        </p:tgtEl>
                                        <p:attrNameLst>
                                          <p:attrName>style.visibility</p:attrName>
                                        </p:attrNameLst>
                                      </p:cBhvr>
                                      <p:to>
                                        <p:strVal val="visible"/>
                                      </p:to>
                                    </p:set>
                                    <p:animEffect transition="in" filter="wipe(left)">
                                      <p:cBhvr>
                                        <p:cTn id="7" dur="300"/>
                                        <p:tgtEl>
                                          <p:spTgt spid="2560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5605"/>
                                        </p:tgtEl>
                                        <p:attrNameLst>
                                          <p:attrName>style.visibility</p:attrName>
                                        </p:attrNameLst>
                                      </p:cBhvr>
                                      <p:to>
                                        <p:strVal val="visible"/>
                                      </p:to>
                                    </p:set>
                                    <p:animEffect transition="in" filter="wipe(left)">
                                      <p:cBhvr>
                                        <p:cTn id="12" dur="300"/>
                                        <p:tgtEl>
                                          <p:spTgt spid="2560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46082"/>
                                        </p:tgtEl>
                                        <p:attrNameLst>
                                          <p:attrName>style.visibility</p:attrName>
                                        </p:attrNameLst>
                                      </p:cBhvr>
                                      <p:to>
                                        <p:strVal val="visible"/>
                                      </p:to>
                                    </p:set>
                                    <p:anim calcmode="lin" valueType="num">
                                      <p:cBhvr additive="base">
                                        <p:cTn id="17" dur="500" fill="hold"/>
                                        <p:tgtEl>
                                          <p:spTgt spid="46082"/>
                                        </p:tgtEl>
                                        <p:attrNameLst>
                                          <p:attrName>ppt_x</p:attrName>
                                        </p:attrNameLst>
                                      </p:cBhvr>
                                      <p:tavLst>
                                        <p:tav tm="0">
                                          <p:val>
                                            <p:strVal val="1+#ppt_w/2"/>
                                          </p:val>
                                        </p:tav>
                                        <p:tav tm="100000">
                                          <p:val>
                                            <p:strVal val="#ppt_x"/>
                                          </p:val>
                                        </p:tav>
                                      </p:tavLst>
                                    </p:anim>
                                    <p:anim calcmode="lin" valueType="num">
                                      <p:cBhvr additive="base">
                                        <p:cTn id="18" dur="500" fill="hold"/>
                                        <p:tgtEl>
                                          <p:spTgt spid="4608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100000">
                                          <p:val>
                                            <p:strVal val="#ppt_x"/>
                                          </p:val>
                                        </p:tav>
                                      </p:tavLst>
                                    </p:anim>
                                    <p:anim calcmode="lin" valueType="num">
                                      <p:cBhvr>
                                        <p:cTn id="24" dur="500" fill="hold"/>
                                        <p:tgtEl>
                                          <p:spTgt spid="13"/>
                                        </p:tgtEl>
                                        <p:attrNameLst>
                                          <p:attrName>ppt_y</p:attrName>
                                        </p:attrNameLst>
                                      </p:cBhvr>
                                      <p:tavLst>
                                        <p:tav tm="0">
                                          <p:val>
                                            <p:strVal val="#ppt_y-#ppt_h/2"/>
                                          </p:val>
                                        </p:tav>
                                        <p:tav tm="100000">
                                          <p:val>
                                            <p:strVal val="#ppt_y"/>
                                          </p:val>
                                        </p:tav>
                                      </p:tavLst>
                                    </p:anim>
                                    <p:anim calcmode="lin" valueType="num">
                                      <p:cBhvr>
                                        <p:cTn id="25" dur="500" fill="hold"/>
                                        <p:tgtEl>
                                          <p:spTgt spid="13"/>
                                        </p:tgtEl>
                                        <p:attrNameLst>
                                          <p:attrName>ppt_w</p:attrName>
                                        </p:attrNameLst>
                                      </p:cBhvr>
                                      <p:tavLst>
                                        <p:tav tm="0">
                                          <p:val>
                                            <p:strVal val="#ppt_w"/>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iterate type="wd">
                                    <p:tmPct val="100000"/>
                                  </p:iterate>
                                  <p:childTnLst>
                                    <p:set>
                                      <p:cBhvr>
                                        <p:cTn id="30" dur="1" fill="hold">
                                          <p:stCondLst>
                                            <p:cond delay="0"/>
                                          </p:stCondLst>
                                        </p:cTn>
                                        <p:tgtEl>
                                          <p:spTgt spid="11"/>
                                        </p:tgtEl>
                                        <p:attrNameLst>
                                          <p:attrName>style.visibility</p:attrName>
                                        </p:attrNameLst>
                                      </p:cBhvr>
                                      <p:to>
                                        <p:strVal val="visible"/>
                                      </p:to>
                                    </p:set>
                                    <p:animEffect transition="in" filter="wipe(left)">
                                      <p:cBhvr>
                                        <p:cTn id="31" dur="3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25616"/>
                                        </p:tgtEl>
                                        <p:attrNameLst>
                                          <p:attrName>style.visibility</p:attrName>
                                        </p:attrNameLst>
                                      </p:cBhvr>
                                      <p:to>
                                        <p:strVal val="visible"/>
                                      </p:to>
                                    </p:set>
                                    <p:animEffect transition="in" filter="wipe(left)">
                                      <p:cBhvr>
                                        <p:cTn id="36" dur="300"/>
                                        <p:tgtEl>
                                          <p:spTgt spid="25616"/>
                                        </p:tgtEl>
                                      </p:cBhvr>
                                    </p:animEffect>
                                  </p:childTnLst>
                                </p:cTn>
                              </p:par>
                            </p:childTnLst>
                          </p:cTn>
                        </p:par>
                      </p:childTnLst>
                    </p:cTn>
                  </p:par>
                  <p:par>
                    <p:cTn id="37" fill="hold">
                      <p:stCondLst>
                        <p:cond delay="indefinite"/>
                      </p:stCondLst>
                      <p:childTnLst>
                        <p:par>
                          <p:cTn id="38" fill="hold">
                            <p:stCondLst>
                              <p:cond delay="0"/>
                            </p:stCondLst>
                            <p:childTnLst>
                              <p:par>
                                <p:cTn id="39" presetID="17" presetClass="entr" presetSubtype="1"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ppt_x</p:attrName>
                                        </p:attrNameLst>
                                      </p:cBhvr>
                                      <p:tavLst>
                                        <p:tav tm="0">
                                          <p:val>
                                            <p:strVal val="#ppt_x"/>
                                          </p:val>
                                        </p:tav>
                                        <p:tav tm="100000">
                                          <p:val>
                                            <p:strVal val="#ppt_x"/>
                                          </p:val>
                                        </p:tav>
                                      </p:tavLst>
                                    </p:anim>
                                    <p:anim calcmode="lin" valueType="num">
                                      <p:cBhvr>
                                        <p:cTn id="42" dur="500" fill="hold"/>
                                        <p:tgtEl>
                                          <p:spTgt spid="16"/>
                                        </p:tgtEl>
                                        <p:attrNameLst>
                                          <p:attrName>ppt_y</p:attrName>
                                        </p:attrNameLst>
                                      </p:cBhvr>
                                      <p:tavLst>
                                        <p:tav tm="0">
                                          <p:val>
                                            <p:strVal val="#ppt_y-#ppt_h/2"/>
                                          </p:val>
                                        </p:tav>
                                        <p:tav tm="100000">
                                          <p:val>
                                            <p:strVal val="#ppt_y"/>
                                          </p:val>
                                        </p:tav>
                                      </p:tavLst>
                                    </p:anim>
                                    <p:anim calcmode="lin" valueType="num">
                                      <p:cBhvr>
                                        <p:cTn id="43" dur="500" fill="hold"/>
                                        <p:tgtEl>
                                          <p:spTgt spid="16"/>
                                        </p:tgtEl>
                                        <p:attrNameLst>
                                          <p:attrName>ppt_w</p:attrName>
                                        </p:attrNameLst>
                                      </p:cBhvr>
                                      <p:tavLst>
                                        <p:tav tm="0">
                                          <p:val>
                                            <p:strVal val="#ppt_w"/>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iterate type="wd">
                                    <p:tmPct val="100000"/>
                                  </p:iterate>
                                  <p:childTnLst>
                                    <p:set>
                                      <p:cBhvr>
                                        <p:cTn id="48" dur="1" fill="hold">
                                          <p:stCondLst>
                                            <p:cond delay="0"/>
                                          </p:stCondLst>
                                        </p:cTn>
                                        <p:tgtEl>
                                          <p:spTgt spid="25617"/>
                                        </p:tgtEl>
                                        <p:attrNameLst>
                                          <p:attrName>style.visibility</p:attrName>
                                        </p:attrNameLst>
                                      </p:cBhvr>
                                      <p:to>
                                        <p:strVal val="visible"/>
                                      </p:to>
                                    </p:set>
                                    <p:animEffect transition="in" filter="wipe(left)">
                                      <p:cBhvr>
                                        <p:cTn id="49" dur="300"/>
                                        <p:tgtEl>
                                          <p:spTgt spid="256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autoUpdateAnimBg="0"/>
      <p:bldP spid="25605" grpId="0" autoUpdateAnimBg="0"/>
      <p:bldP spid="25616" grpId="0" autoUpdateAnimBg="0"/>
      <p:bldP spid="25617" grpId="0" autoUpdateAnimBg="0"/>
      <p:bldP spid="11" grpId="0" autoUpdateAnimBg="0"/>
      <p:bldP spid="13" grpId="0" animBg="1"/>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2E8E4A0F-3CE5-431C-B564-920C847739A5}" type="slidenum">
              <a:rPr kumimoji="0" lang="zh-CN" altLang="en-US" smtClean="0"/>
            </a:fld>
            <a:endParaRPr kumimoji="0" lang="en-US" altLang="zh-CN" smtClean="0"/>
          </a:p>
        </p:txBody>
      </p:sp>
      <p:sp>
        <p:nvSpPr>
          <p:cNvPr id="26629" name="Text Box 5"/>
          <p:cNvSpPr txBox="1">
            <a:spLocks noChangeArrowheads="1"/>
          </p:cNvSpPr>
          <p:nvPr/>
        </p:nvSpPr>
        <p:spPr bwMode="auto">
          <a:xfrm>
            <a:off x="1249288" y="327362"/>
            <a:ext cx="46908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③  量块标称长度 </a:t>
            </a:r>
            <a:r>
              <a:rPr lang="en-US" altLang="zh-CN" b="1" i="1" dirty="0" err="1"/>
              <a:t>l</a:t>
            </a:r>
            <a:r>
              <a:rPr lang="en-US" altLang="zh-CN" b="1" baseline="-25000" dirty="0" err="1"/>
              <a:t>n</a:t>
            </a:r>
            <a:r>
              <a:rPr lang="en-US" altLang="zh-CN" b="1" dirty="0"/>
              <a:t>（</a:t>
            </a:r>
            <a:r>
              <a:rPr lang="zh-CN" altLang="en-US" b="1" dirty="0"/>
              <a:t>见下图）</a:t>
            </a:r>
            <a:endParaRPr lang="zh-CN" altLang="en-US" b="1" dirty="0"/>
          </a:p>
        </p:txBody>
      </p:sp>
      <p:sp>
        <p:nvSpPr>
          <p:cNvPr id="26630" name="Text Box 6"/>
          <p:cNvSpPr txBox="1">
            <a:spLocks noChangeArrowheads="1"/>
          </p:cNvSpPr>
          <p:nvPr/>
        </p:nvSpPr>
        <p:spPr bwMode="auto">
          <a:xfrm>
            <a:off x="588640" y="764704"/>
            <a:ext cx="7439744"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dirty="0"/>
              <a:t>        </a:t>
            </a:r>
            <a:r>
              <a:rPr lang="zh-CN" altLang="en-US" b="1" dirty="0">
                <a:solidFill>
                  <a:srgbClr val="FF33CC"/>
                </a:solidFill>
              </a:rPr>
              <a:t>量块标称长度</a:t>
            </a:r>
            <a:r>
              <a:rPr lang="en-US" altLang="zh-CN" b="1" i="1" dirty="0" err="1"/>
              <a:t>l</a:t>
            </a:r>
            <a:r>
              <a:rPr lang="en-US" altLang="zh-CN" b="1" baseline="-25000" dirty="0" err="1"/>
              <a:t>n</a:t>
            </a:r>
            <a:r>
              <a:rPr lang="zh-CN" altLang="en-US" b="1" dirty="0"/>
              <a:t>是</a:t>
            </a:r>
            <a:r>
              <a:rPr lang="zh-CN" altLang="en-US" b="1" dirty="0" smtClean="0"/>
              <a:t>指标记在</a:t>
            </a:r>
            <a:r>
              <a:rPr lang="zh-CN" altLang="en-US" b="1" dirty="0"/>
              <a:t>量块上，用以表明其与主单位（</a:t>
            </a:r>
            <a:r>
              <a:rPr lang="en-US" altLang="zh-CN" b="1" dirty="0"/>
              <a:t>m)</a:t>
            </a:r>
            <a:r>
              <a:rPr lang="zh-CN" altLang="en-US" b="1" dirty="0"/>
              <a:t>之间关系的量值（量块长度的示值）</a:t>
            </a:r>
            <a:r>
              <a:rPr lang="zh-CN" altLang="en-US" dirty="0"/>
              <a:t>。</a:t>
            </a:r>
            <a:endParaRPr lang="zh-CN" altLang="en-US" dirty="0"/>
          </a:p>
        </p:txBody>
      </p:sp>
      <p:sp>
        <p:nvSpPr>
          <p:cNvPr id="26635" name="Text Box 11"/>
          <p:cNvSpPr txBox="1">
            <a:spLocks noChangeArrowheads="1"/>
          </p:cNvSpPr>
          <p:nvPr/>
        </p:nvSpPr>
        <p:spPr bwMode="auto">
          <a:xfrm>
            <a:off x="1187624" y="1669333"/>
            <a:ext cx="4464496"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④   任意点的量块长度偏差 </a:t>
            </a:r>
            <a:r>
              <a:rPr lang="en-US" altLang="zh-CN" b="1" i="1" dirty="0"/>
              <a:t>e</a:t>
            </a:r>
            <a:endParaRPr lang="en-US" altLang="zh-CN" b="1" i="1" dirty="0"/>
          </a:p>
        </p:txBody>
      </p:sp>
      <p:sp>
        <p:nvSpPr>
          <p:cNvPr id="26636" name="Text Box 12"/>
          <p:cNvSpPr txBox="1">
            <a:spLocks noChangeArrowheads="1"/>
          </p:cNvSpPr>
          <p:nvPr/>
        </p:nvSpPr>
        <p:spPr bwMode="auto">
          <a:xfrm>
            <a:off x="560870" y="2132856"/>
            <a:ext cx="3579082"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dirty="0"/>
              <a:t>        </a:t>
            </a:r>
            <a:r>
              <a:rPr lang="zh-CN" altLang="en-US" b="1" dirty="0">
                <a:solidFill>
                  <a:srgbClr val="FF33CC"/>
                </a:solidFill>
              </a:rPr>
              <a:t>任意点的量</a:t>
            </a:r>
            <a:r>
              <a:rPr lang="zh-CN" altLang="en-US" b="1" dirty="0" smtClean="0">
                <a:solidFill>
                  <a:srgbClr val="FF33CC"/>
                </a:solidFill>
              </a:rPr>
              <a:t>块长度偏差</a:t>
            </a:r>
            <a:r>
              <a:rPr lang="en-US" altLang="zh-CN" b="1" i="1" dirty="0" smtClean="0">
                <a:solidFill>
                  <a:srgbClr val="FF33CC"/>
                </a:solidFill>
              </a:rPr>
              <a:t>e</a:t>
            </a:r>
            <a:r>
              <a:rPr lang="zh-CN" altLang="en-US" b="1" dirty="0" smtClean="0"/>
              <a:t>是</a:t>
            </a:r>
            <a:r>
              <a:rPr lang="zh-CN" altLang="en-US" b="1" dirty="0"/>
              <a:t>指</a:t>
            </a:r>
            <a:r>
              <a:rPr lang="zh-CN" altLang="en-US" b="1" dirty="0" smtClean="0"/>
              <a:t>任意点</a:t>
            </a:r>
            <a:r>
              <a:rPr lang="zh-CN" altLang="en-US" b="1" dirty="0"/>
              <a:t>的量块长度与</a:t>
            </a:r>
            <a:r>
              <a:rPr lang="zh-CN" altLang="en-US" b="1" dirty="0" smtClean="0"/>
              <a:t>标</a:t>
            </a:r>
            <a:r>
              <a:rPr lang="zh-CN" altLang="en-US" b="1" dirty="0"/>
              <a:t>称</a:t>
            </a:r>
            <a:r>
              <a:rPr lang="zh-CN" altLang="en-US" b="1" dirty="0" smtClean="0"/>
              <a:t>长度</a:t>
            </a:r>
            <a:r>
              <a:rPr lang="zh-CN" altLang="en-US" b="1" dirty="0"/>
              <a:t>的代数差。</a:t>
            </a:r>
            <a:endParaRPr lang="zh-CN" altLang="en-US" b="1" dirty="0"/>
          </a:p>
        </p:txBody>
      </p:sp>
      <p:sp>
        <p:nvSpPr>
          <p:cNvPr id="26643" name="Rectangle 19"/>
          <p:cNvSpPr>
            <a:spLocks noChangeArrowheads="1"/>
          </p:cNvSpPr>
          <p:nvPr/>
        </p:nvSpPr>
        <p:spPr bwMode="auto">
          <a:xfrm>
            <a:off x="1187624" y="3444677"/>
            <a:ext cx="2590800" cy="560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800" b="1" dirty="0"/>
              <a:t>即   </a:t>
            </a:r>
            <a:r>
              <a:rPr lang="en-US" altLang="zh-CN" sz="2800" b="1" i="1" dirty="0"/>
              <a:t>e </a:t>
            </a:r>
            <a:r>
              <a:rPr lang="en-US" altLang="zh-CN" sz="2800" b="1" dirty="0"/>
              <a:t>= </a:t>
            </a:r>
            <a:r>
              <a:rPr lang="en-US" altLang="zh-CN" sz="2800" b="1" i="1" dirty="0"/>
              <a:t>l </a:t>
            </a:r>
            <a:r>
              <a:rPr lang="en-US" altLang="zh-CN" sz="2800" b="1" dirty="0"/>
              <a:t>– </a:t>
            </a:r>
            <a:r>
              <a:rPr lang="en-US" altLang="zh-CN" sz="2800" b="1" i="1" dirty="0" err="1"/>
              <a:t>l</a:t>
            </a:r>
            <a:r>
              <a:rPr lang="en-US" altLang="zh-CN" sz="2800" b="1" baseline="-25000" dirty="0" err="1"/>
              <a:t>n</a:t>
            </a:r>
            <a:endParaRPr lang="en-US" altLang="zh-CN" sz="2800" b="1" baseline="-25000" dirty="0"/>
          </a:p>
        </p:txBody>
      </p:sp>
      <p:pic>
        <p:nvPicPr>
          <p:cNvPr id="471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054549" y="2294731"/>
            <a:ext cx="4333875" cy="343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Box 11"/>
          <p:cNvSpPr txBox="1">
            <a:spLocks noChangeArrowheads="1"/>
          </p:cNvSpPr>
          <p:nvPr/>
        </p:nvSpPr>
        <p:spPr bwMode="auto">
          <a:xfrm>
            <a:off x="1045096" y="4804568"/>
            <a:ext cx="25908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dirty="0"/>
              <a:t> </a:t>
            </a:r>
            <a:r>
              <a:rPr lang="zh-CN" altLang="en-US" b="1" dirty="0">
                <a:solidFill>
                  <a:srgbClr val="FF33CC"/>
                </a:solidFill>
              </a:rPr>
              <a:t>合格条件为</a:t>
            </a:r>
            <a:endParaRPr lang="zh-CN" altLang="en-US" b="1" dirty="0">
              <a:solidFill>
                <a:srgbClr val="FF33CC"/>
              </a:solidFill>
            </a:endParaRPr>
          </a:p>
        </p:txBody>
      </p:sp>
      <p:graphicFrame>
        <p:nvGraphicFramePr>
          <p:cNvPr id="15" name="Object 12"/>
          <p:cNvGraphicFramePr>
            <a:graphicFrameLocks noChangeAspect="1"/>
          </p:cNvGraphicFramePr>
          <p:nvPr/>
        </p:nvGraphicFramePr>
        <p:xfrm>
          <a:off x="849212" y="5236616"/>
          <a:ext cx="3200400" cy="928688"/>
        </p:xfrm>
        <a:graphic>
          <a:graphicData uri="http://schemas.openxmlformats.org/presentationml/2006/ole">
            <mc:AlternateContent xmlns:mc="http://schemas.openxmlformats.org/markup-compatibility/2006">
              <mc:Choice xmlns:v="urn:schemas-microsoft-com:vml" Requires="v">
                <p:oleObj spid="_x0000_s47132" name="Equation" r:id="rId2" imgW="787400" imgH="228600" progId="Equation.3">
                  <p:embed/>
                </p:oleObj>
              </mc:Choice>
              <mc:Fallback>
                <p:oleObj name="Equation" r:id="rId2" imgW="787400" imgH="228600" progId="Equation.3">
                  <p:embed/>
                  <p:pic>
                    <p:nvPicPr>
                      <p:cNvPr id="0" name="图片 471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212" y="5236616"/>
                        <a:ext cx="3200400" cy="928688"/>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4710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060" y="3983335"/>
            <a:ext cx="3771900"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8"/>
          <p:cNvSpPr>
            <a:spLocks noChangeArrowheads="1"/>
          </p:cNvSpPr>
          <p:nvPr/>
        </p:nvSpPr>
        <p:spPr bwMode="auto">
          <a:xfrm>
            <a:off x="4139952" y="3796187"/>
            <a:ext cx="533400" cy="609600"/>
          </a:xfrm>
          <a:prstGeom prst="rect">
            <a:avLst/>
          </a:prstGeom>
          <a:noFill/>
          <a:ln w="38100">
            <a:solidFill>
              <a:srgbClr val="FF33CC"/>
            </a:solidFill>
            <a:miter lim="800000"/>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6629"/>
                                        </p:tgtEl>
                                        <p:attrNameLst>
                                          <p:attrName>style.visibility</p:attrName>
                                        </p:attrNameLst>
                                      </p:cBhvr>
                                      <p:to>
                                        <p:strVal val="visible"/>
                                      </p:to>
                                    </p:set>
                                    <p:animEffect transition="in" filter="wipe(left)">
                                      <p:cBhvr>
                                        <p:cTn id="7" dur="300"/>
                                        <p:tgtEl>
                                          <p:spTgt spid="266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47106"/>
                                        </p:tgtEl>
                                        <p:attrNameLst>
                                          <p:attrName>style.visibility</p:attrName>
                                        </p:attrNameLst>
                                      </p:cBhvr>
                                      <p:to>
                                        <p:strVal val="visible"/>
                                      </p:to>
                                    </p:set>
                                    <p:anim calcmode="lin" valueType="num">
                                      <p:cBhvr additive="base">
                                        <p:cTn id="12" dur="500" fill="hold"/>
                                        <p:tgtEl>
                                          <p:spTgt spid="47106"/>
                                        </p:tgtEl>
                                        <p:attrNameLst>
                                          <p:attrName>ppt_x</p:attrName>
                                        </p:attrNameLst>
                                      </p:cBhvr>
                                      <p:tavLst>
                                        <p:tav tm="0">
                                          <p:val>
                                            <p:strVal val="1+#ppt_w/2"/>
                                          </p:val>
                                        </p:tav>
                                        <p:tav tm="100000">
                                          <p:val>
                                            <p:strVal val="#ppt_x"/>
                                          </p:val>
                                        </p:tav>
                                      </p:tavLst>
                                    </p:anim>
                                    <p:anim calcmode="lin" valueType="num">
                                      <p:cBhvr additive="base">
                                        <p:cTn id="13" dur="500" fill="hold"/>
                                        <p:tgtEl>
                                          <p:spTgt spid="4710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26630"/>
                                        </p:tgtEl>
                                        <p:attrNameLst>
                                          <p:attrName>style.visibility</p:attrName>
                                        </p:attrNameLst>
                                      </p:cBhvr>
                                      <p:to>
                                        <p:strVal val="visible"/>
                                      </p:to>
                                    </p:set>
                                    <p:animEffect transition="in" filter="wipe(left)">
                                      <p:cBhvr>
                                        <p:cTn id="18" dur="300"/>
                                        <p:tgtEl>
                                          <p:spTgt spid="2663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42"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arn(outHorizontal)">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26635"/>
                                        </p:tgtEl>
                                        <p:attrNameLst>
                                          <p:attrName>style.visibility</p:attrName>
                                        </p:attrNameLst>
                                      </p:cBhvr>
                                      <p:to>
                                        <p:strVal val="visible"/>
                                      </p:to>
                                    </p:set>
                                    <p:animEffect transition="in" filter="wipe(left)">
                                      <p:cBhvr>
                                        <p:cTn id="28" dur="300"/>
                                        <p:tgtEl>
                                          <p:spTgt spid="2663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26636"/>
                                        </p:tgtEl>
                                        <p:attrNameLst>
                                          <p:attrName>style.visibility</p:attrName>
                                        </p:attrNameLst>
                                      </p:cBhvr>
                                      <p:to>
                                        <p:strVal val="visible"/>
                                      </p:to>
                                    </p:set>
                                    <p:animEffect transition="in" filter="wipe(left)">
                                      <p:cBhvr>
                                        <p:cTn id="33" dur="300"/>
                                        <p:tgtEl>
                                          <p:spTgt spid="2663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6643"/>
                                        </p:tgtEl>
                                        <p:attrNameLst>
                                          <p:attrName>style.visibility</p:attrName>
                                        </p:attrNameLst>
                                      </p:cBhvr>
                                      <p:to>
                                        <p:strVal val="visible"/>
                                      </p:to>
                                    </p:set>
                                    <p:animEffect transition="in" filter="wipe(left)">
                                      <p:cBhvr>
                                        <p:cTn id="38" dur="500"/>
                                        <p:tgtEl>
                                          <p:spTgt spid="2664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47109"/>
                                        </p:tgtEl>
                                        <p:attrNameLst>
                                          <p:attrName>style.visibility</p:attrName>
                                        </p:attrNameLst>
                                      </p:cBhvr>
                                      <p:to>
                                        <p:strVal val="visible"/>
                                      </p:to>
                                    </p:set>
                                    <p:animEffect transition="in" filter="wipe(left)">
                                      <p:cBhvr>
                                        <p:cTn id="43" dur="500"/>
                                        <p:tgtEl>
                                          <p:spTgt spid="4710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14"/>
                                        </p:tgtEl>
                                        <p:attrNameLst>
                                          <p:attrName>style.visibility</p:attrName>
                                        </p:attrNameLst>
                                      </p:cBhvr>
                                      <p:to>
                                        <p:strVal val="visible"/>
                                      </p:to>
                                    </p:set>
                                    <p:animEffect transition="in" filter="wipe(left)">
                                      <p:cBhvr>
                                        <p:cTn id="48" dur="3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autoUpdateAnimBg="0"/>
      <p:bldP spid="26630" grpId="0" autoUpdateAnimBg="0"/>
      <p:bldP spid="26635" grpId="0" autoUpdateAnimBg="0"/>
      <p:bldP spid="26636" grpId="0" autoUpdateAnimBg="0"/>
      <p:bldP spid="26643" grpId="0" autoUpdateAnimBg="0"/>
      <p:bldP spid="14" grpId="0" autoUpdateAnimBg="0"/>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266FEE3A-9853-4B14-89EE-AEB3FF4BA394}" type="slidenum">
              <a:rPr kumimoji="0" lang="zh-CN" altLang="en-US" smtClean="0"/>
            </a:fld>
            <a:endParaRPr kumimoji="0" lang="en-US" altLang="zh-CN" smtClean="0"/>
          </a:p>
        </p:txBody>
      </p:sp>
      <p:sp>
        <p:nvSpPr>
          <p:cNvPr id="27661" name="Text Box 13"/>
          <p:cNvSpPr txBox="1">
            <a:spLocks noChangeArrowheads="1"/>
          </p:cNvSpPr>
          <p:nvPr/>
        </p:nvSpPr>
        <p:spPr bwMode="auto">
          <a:xfrm>
            <a:off x="971600" y="182740"/>
            <a:ext cx="374441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⑤  </a:t>
            </a:r>
            <a:r>
              <a:rPr lang="zh-CN" altLang="en-US" sz="2000" b="1" dirty="0" smtClean="0"/>
              <a:t>量</a:t>
            </a:r>
            <a:r>
              <a:rPr lang="zh-CN" altLang="en-US" sz="2000" b="1" dirty="0"/>
              <a:t>块的长度</a:t>
            </a:r>
            <a:r>
              <a:rPr lang="zh-CN" altLang="en-US" sz="2000" b="1" dirty="0" smtClean="0"/>
              <a:t>变动量</a:t>
            </a:r>
            <a:r>
              <a:rPr lang="en-US" altLang="zh-CN" sz="2000" b="1" i="1" dirty="0"/>
              <a:t>v</a:t>
            </a:r>
            <a:endParaRPr lang="en-US" altLang="zh-CN" sz="2000" b="1" i="1" dirty="0"/>
          </a:p>
        </p:txBody>
      </p:sp>
      <p:sp>
        <p:nvSpPr>
          <p:cNvPr id="27662" name="Text Box 14"/>
          <p:cNvSpPr txBox="1">
            <a:spLocks noChangeArrowheads="1"/>
          </p:cNvSpPr>
          <p:nvPr/>
        </p:nvSpPr>
        <p:spPr bwMode="auto">
          <a:xfrm>
            <a:off x="473968" y="548680"/>
            <a:ext cx="38100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量块测量面上任意点中</a:t>
            </a:r>
            <a:r>
              <a:rPr lang="zh-CN" altLang="en-US" sz="2000" b="1" dirty="0" smtClean="0"/>
              <a:t>的最大长度</a:t>
            </a:r>
            <a:r>
              <a:rPr lang="zh-CN" altLang="en-US" sz="2000" b="1" dirty="0"/>
              <a:t>与</a:t>
            </a:r>
            <a:r>
              <a:rPr lang="zh-CN" altLang="en-US" sz="2000" b="1" dirty="0" smtClean="0"/>
              <a:t>最小长度</a:t>
            </a:r>
            <a:r>
              <a:rPr lang="zh-CN" altLang="en-US" sz="2000" b="1" dirty="0"/>
              <a:t>之差。</a:t>
            </a:r>
            <a:endParaRPr lang="zh-CN" altLang="en-US" sz="2000" b="1" dirty="0"/>
          </a:p>
        </p:txBody>
      </p:sp>
      <p:sp>
        <p:nvSpPr>
          <p:cNvPr id="27663" name="Text Box 15"/>
          <p:cNvSpPr txBox="1">
            <a:spLocks noChangeArrowheads="1"/>
          </p:cNvSpPr>
          <p:nvPr/>
        </p:nvSpPr>
        <p:spPr bwMode="auto">
          <a:xfrm>
            <a:off x="1187624" y="1772816"/>
            <a:ext cx="26511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其允许值为 </a:t>
            </a:r>
            <a:r>
              <a:rPr lang="en-US" altLang="zh-CN" sz="2000" b="1" i="1" dirty="0" err="1" smtClean="0"/>
              <a:t>t</a:t>
            </a:r>
            <a:r>
              <a:rPr lang="en-US" altLang="zh-CN" sz="2000" b="1" i="1" baseline="-25000" dirty="0" err="1" smtClean="0"/>
              <a:t>v</a:t>
            </a:r>
            <a:r>
              <a:rPr lang="en-US" altLang="zh-CN" sz="2000" b="1" dirty="0" smtClean="0"/>
              <a:t>。</a:t>
            </a:r>
            <a:endParaRPr lang="en-US" altLang="zh-CN" sz="2000" b="1" baseline="-25000" dirty="0"/>
          </a:p>
        </p:txBody>
      </p:sp>
      <mc:AlternateContent xmlns:mc="http://schemas.openxmlformats.org/markup-compatibility/2006">
        <mc:Choice xmlns:a14="http://schemas.microsoft.com/office/drawing/2010/main" Requires="a14">
          <p:sp>
            <p:nvSpPr>
              <p:cNvPr id="3" name="TextBox 2"/>
              <p:cNvSpPr txBox="1"/>
              <p:nvPr/>
            </p:nvSpPr>
            <p:spPr>
              <a:xfrm>
                <a:off x="1187624" y="1268760"/>
                <a:ext cx="2629736" cy="523220"/>
              </a:xfrm>
              <a:prstGeom prst="rect">
                <a:avLst/>
              </a:prstGeom>
              <a:noFill/>
            </p:spPr>
            <p:txBody>
              <a:bodyPr wrap="square" rtlCol="0">
                <a:spAutoFit/>
              </a:bodyPr>
              <a:lstStyle/>
              <a:p>
                <a14:m>
                  <m:oMath xmlns:m="http://schemas.openxmlformats.org/officeDocument/2006/math">
                    <m:r>
                      <a:rPr lang="en-US" altLang="zh-CN" sz="2800" b="0" i="1" smtClean="0">
                        <a:latin typeface="Cambria Math"/>
                      </a:rPr>
                      <m:t>𝑣</m:t>
                    </m:r>
                  </m:oMath>
                </a14:m>
                <a:r>
                  <a:rPr lang="zh-CN" altLang="en-US" sz="2800" dirty="0" smtClean="0"/>
                  <a:t> </a:t>
                </a:r>
                <a:r>
                  <a:rPr lang="en-US" altLang="zh-CN" sz="2800" dirty="0" smtClean="0"/>
                  <a:t>= </a:t>
                </a:r>
                <a14:m>
                  <m:oMath xmlns:m="http://schemas.openxmlformats.org/officeDocument/2006/math">
                    <m:sSub>
                      <m:sSubPr>
                        <m:ctrlPr>
                          <a:rPr lang="en-US" altLang="zh-CN" sz="2800" i="1" smtClean="0">
                            <a:latin typeface="Cambria Math"/>
                          </a:rPr>
                        </m:ctrlPr>
                      </m:sSubPr>
                      <m:e>
                        <m:r>
                          <a:rPr lang="en-US" altLang="zh-CN" sz="2800" b="0" i="1" smtClean="0">
                            <a:latin typeface="Cambria Math"/>
                          </a:rPr>
                          <m:t>𝑙</m:t>
                        </m:r>
                      </m:e>
                      <m:sub>
                        <m:r>
                          <m:rPr>
                            <m:sty m:val="p"/>
                          </m:rPr>
                          <a:rPr lang="en-US" altLang="zh-CN" sz="2800" b="0" i="0" smtClean="0">
                            <a:latin typeface="Cambria Math"/>
                          </a:rPr>
                          <m:t>max</m:t>
                        </m:r>
                      </m:sub>
                    </m:sSub>
                  </m:oMath>
                </a14:m>
                <a:r>
                  <a:rPr lang="zh-CN" altLang="en-US" sz="2800" dirty="0" smtClean="0"/>
                  <a:t> </a:t>
                </a:r>
                <a:r>
                  <a:rPr lang="en-US" altLang="zh-CN" sz="2800" dirty="0" smtClean="0"/>
                  <a:t>- </a:t>
                </a:r>
                <a14:m>
                  <m:oMath xmlns:m="http://schemas.openxmlformats.org/officeDocument/2006/math">
                    <m:sSub>
                      <m:sSubPr>
                        <m:ctrlPr>
                          <a:rPr lang="en-US" altLang="zh-CN" sz="2800" i="1" smtClean="0">
                            <a:latin typeface="Cambria Math"/>
                          </a:rPr>
                        </m:ctrlPr>
                      </m:sSubPr>
                      <m:e>
                        <m:r>
                          <a:rPr lang="en-US" altLang="zh-CN" sz="2800" b="0" i="1" smtClean="0">
                            <a:latin typeface="Cambria Math"/>
                          </a:rPr>
                          <m:t>𝑙</m:t>
                        </m:r>
                      </m:e>
                      <m:sub>
                        <m:r>
                          <m:rPr>
                            <m:sty m:val="p"/>
                          </m:rPr>
                          <a:rPr lang="en-US" altLang="zh-CN" sz="2800" b="0" i="0" smtClean="0">
                            <a:latin typeface="Cambria Math"/>
                          </a:rPr>
                          <m:t>min</m:t>
                        </m:r>
                      </m:sub>
                    </m:sSub>
                  </m:oMath>
                </a14:m>
                <a:r>
                  <a:rPr lang="en-US" altLang="zh-CN" sz="2800" dirty="0" smtClean="0"/>
                  <a:t>  </a:t>
                </a:r>
                <a:endParaRPr lang="zh-CN" altLang="en-US" sz="2800" dirty="0"/>
              </a:p>
            </p:txBody>
          </p:sp>
        </mc:Choice>
        <mc:Fallback>
          <p:sp>
            <p:nvSpPr>
              <p:cNvPr id="3" name="TextBox 2"/>
              <p:cNvSpPr txBox="1">
                <a:spLocks noRot="1" noChangeAspect="1" noMove="1" noResize="1" noEditPoints="1" noAdjustHandles="1" noChangeArrowheads="1" noChangeShapeType="1" noTextEdit="1"/>
              </p:cNvSpPr>
              <p:nvPr/>
            </p:nvSpPr>
            <p:spPr>
              <a:xfrm>
                <a:off x="1187624" y="1268760"/>
                <a:ext cx="2629736" cy="523220"/>
              </a:xfrm>
              <a:prstGeom prst="rect">
                <a:avLst/>
              </a:prstGeom>
              <a:blipFill rotWithShape="1">
                <a:blip r:embed="rId1"/>
                <a:stretch>
                  <a:fillRect t="-11628" b="-31395"/>
                </a:stretch>
              </a:blipFill>
            </p:spPr>
            <p:txBody>
              <a:bodyPr/>
              <a:lstStyle/>
              <a:p>
                <a:r>
                  <a:rPr lang="zh-CN" altLang="en-US">
                    <a:noFill/>
                  </a:rPr>
                  <a:t> </a:t>
                </a:r>
                <a:endParaRPr lang="zh-CN" altLang="en-US">
                  <a:noFill/>
                </a:endParaRPr>
              </a:p>
            </p:txBody>
          </p:sp>
        </mc:Fallback>
      </mc:AlternateContent>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4" y="44624"/>
            <a:ext cx="3830813" cy="3039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532" name="Picture 1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982" y="2204864"/>
            <a:ext cx="2815264" cy="422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 Box 4"/>
          <p:cNvSpPr txBox="1">
            <a:spLocks noChangeArrowheads="1"/>
          </p:cNvSpPr>
          <p:nvPr/>
        </p:nvSpPr>
        <p:spPr bwMode="auto">
          <a:xfrm>
            <a:off x="611560" y="2708920"/>
            <a:ext cx="338437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 </a:t>
            </a:r>
            <a:r>
              <a:rPr lang="zh-CN" altLang="en-US" sz="2000" b="1" dirty="0" smtClean="0"/>
              <a:t>       ⑥ 量</a:t>
            </a:r>
            <a:r>
              <a:rPr lang="zh-CN" altLang="en-US" sz="2000" b="1" dirty="0"/>
              <a:t>块测量面的平面度误差 </a:t>
            </a:r>
            <a:r>
              <a:rPr lang="en-US" altLang="zh-CN" sz="2000" b="1" i="1" dirty="0" err="1" smtClean="0"/>
              <a:t>f</a:t>
            </a:r>
            <a:r>
              <a:rPr lang="en-US" altLang="zh-CN" sz="2000" b="1" baseline="-25000" dirty="0" err="1" smtClean="0"/>
              <a:t>d</a:t>
            </a:r>
            <a:r>
              <a:rPr lang="en-US" altLang="zh-CN" sz="2000" b="1" baseline="-25000" dirty="0" smtClean="0"/>
              <a:t> </a:t>
            </a:r>
            <a:r>
              <a:rPr lang="zh-CN" altLang="en-US" sz="2000" b="1" baseline="-25000" dirty="0" smtClean="0"/>
              <a:t>，</a:t>
            </a:r>
            <a:r>
              <a:rPr lang="zh-CN" altLang="en-US" sz="2000" b="1" dirty="0" smtClean="0"/>
              <a:t>见</a:t>
            </a:r>
            <a:r>
              <a:rPr lang="zh-CN" altLang="en-US" sz="2000" b="1" dirty="0"/>
              <a:t>图</a:t>
            </a:r>
            <a:r>
              <a:rPr lang="en-US" altLang="zh-CN" sz="2000" b="1" dirty="0"/>
              <a:t>2.4(c</a:t>
            </a:r>
            <a:r>
              <a:rPr lang="zh-CN" altLang="en-US" sz="2000" b="1" dirty="0" smtClean="0"/>
              <a:t>)</a:t>
            </a:r>
            <a:endParaRPr lang="zh-CN" altLang="en-US" sz="2000" b="1" dirty="0"/>
          </a:p>
        </p:txBody>
      </p:sp>
      <p:sp>
        <p:nvSpPr>
          <p:cNvPr id="17" name="Text Box 5"/>
          <p:cNvSpPr txBox="1">
            <a:spLocks noChangeArrowheads="1"/>
          </p:cNvSpPr>
          <p:nvPr/>
        </p:nvSpPr>
        <p:spPr bwMode="auto">
          <a:xfrm>
            <a:off x="473968" y="3429000"/>
            <a:ext cx="561545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量</a:t>
            </a:r>
            <a:r>
              <a:rPr lang="zh-CN" altLang="en-US" sz="2000" b="1" dirty="0"/>
              <a:t>块测量面的</a:t>
            </a:r>
            <a:r>
              <a:rPr lang="zh-CN" altLang="en-US" sz="2000" b="1" dirty="0">
                <a:solidFill>
                  <a:srgbClr val="FF33CC"/>
                </a:solidFill>
              </a:rPr>
              <a:t>平面度误差</a:t>
            </a:r>
            <a:r>
              <a:rPr lang="zh-CN" altLang="en-US" sz="2000" b="1" dirty="0"/>
              <a:t>是指包容量块测量面的实际表面且距离为最小的两个平行平面之间的距离。</a:t>
            </a:r>
            <a:endParaRPr lang="zh-CN" altLang="en-US" sz="2000" b="1" dirty="0"/>
          </a:p>
        </p:txBody>
      </p:sp>
      <p:sp>
        <p:nvSpPr>
          <p:cNvPr id="18" name="Text Box 9"/>
          <p:cNvSpPr txBox="1">
            <a:spLocks noChangeArrowheads="1"/>
          </p:cNvSpPr>
          <p:nvPr/>
        </p:nvSpPr>
        <p:spPr bwMode="auto">
          <a:xfrm>
            <a:off x="1403648" y="4181018"/>
            <a:ext cx="280831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其公差为  </a:t>
            </a:r>
            <a:r>
              <a:rPr lang="en-US" altLang="zh-CN" sz="2000" b="1" i="1" dirty="0"/>
              <a:t>t</a:t>
            </a:r>
            <a:r>
              <a:rPr lang="en-US" altLang="zh-CN" sz="2000" b="1" i="1" baseline="-25000" dirty="0"/>
              <a:t>d</a:t>
            </a:r>
            <a:r>
              <a:rPr lang="en-US" altLang="zh-CN" sz="2000" b="1" baseline="-25000" dirty="0"/>
              <a:t> </a:t>
            </a:r>
            <a:r>
              <a:rPr lang="en-US" altLang="zh-CN" sz="2000" b="1" dirty="0"/>
              <a:t>(</a:t>
            </a:r>
            <a:r>
              <a:rPr lang="zh-CN" altLang="en-US" sz="2000" b="1" dirty="0"/>
              <a:t>见表</a:t>
            </a:r>
            <a:r>
              <a:rPr lang="zh-CN" altLang="en-US" sz="2000" b="1" dirty="0" smtClean="0"/>
              <a:t>2</a:t>
            </a:r>
            <a:r>
              <a:rPr lang="en-US" altLang="zh-CN" sz="2000" b="1" dirty="0" smtClean="0"/>
              <a:t>.</a:t>
            </a:r>
            <a:r>
              <a:rPr lang="zh-CN" altLang="en-US" sz="2000" b="1" dirty="0" smtClean="0"/>
              <a:t>4</a:t>
            </a:r>
            <a:r>
              <a:rPr lang="zh-CN" altLang="en-US" sz="2000" b="1" dirty="0"/>
              <a:t>)。</a:t>
            </a:r>
            <a:r>
              <a:rPr lang="zh-CN" altLang="en-US" sz="2000" b="1" baseline="-25000" dirty="0"/>
              <a:t> </a:t>
            </a:r>
            <a:endParaRPr lang="zh-CN" altLang="en-US" sz="2000" b="1" baseline="-25000" dirty="0"/>
          </a:p>
        </p:txBody>
      </p:sp>
      <mc:AlternateContent xmlns:mc="http://schemas.openxmlformats.org/markup-compatibility/2006">
        <mc:Choice xmlns:a14="http://schemas.microsoft.com/office/drawing/2010/main" Requires="a14">
          <p:sp>
            <p:nvSpPr>
              <p:cNvPr id="19" name="TextBox 18"/>
              <p:cNvSpPr txBox="1"/>
              <p:nvPr/>
            </p:nvSpPr>
            <p:spPr>
              <a:xfrm>
                <a:off x="2627784" y="4509120"/>
                <a:ext cx="1960830" cy="400110"/>
              </a:xfrm>
              <a:prstGeom prst="rect">
                <a:avLst/>
              </a:prstGeom>
              <a:noFill/>
            </p:spPr>
            <p:txBody>
              <a:bodyPr wrap="square" rtlCol="0">
                <a:spAutoFit/>
              </a:bodyPr>
              <a:lstStyle/>
              <a:p>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𝒇</m:t>
                        </m:r>
                      </m:e>
                      <m:sub>
                        <m:r>
                          <a:rPr lang="en-US" altLang="zh-CN" sz="2000" b="1" i="1" smtClean="0">
                            <a:latin typeface="Cambria Math"/>
                          </a:rPr>
                          <m:t>𝒅</m:t>
                        </m:r>
                      </m:sub>
                    </m:sSub>
                  </m:oMath>
                </a14:m>
                <a:r>
                  <a:rPr lang="zh-CN" altLang="en-US" sz="2000" b="1" dirty="0" smtClean="0"/>
                  <a:t> </a:t>
                </a:r>
                <a:r>
                  <a:rPr lang="en-US" altLang="zh-CN" sz="2000" b="1" dirty="0" smtClean="0">
                    <a:latin typeface="宋体"/>
                    <a:ea typeface="宋体"/>
                  </a:rPr>
                  <a:t>≤</a:t>
                </a:r>
                <a:r>
                  <a:rPr lang="en-US" altLang="zh-CN" sz="2000" b="1" dirty="0" smtClean="0"/>
                  <a:t> </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𝒕</m:t>
                        </m:r>
                      </m:e>
                      <m:sub>
                        <m:r>
                          <a:rPr lang="en-US" altLang="zh-CN" sz="2000" b="1" i="1" smtClean="0">
                            <a:latin typeface="Cambria Math"/>
                          </a:rPr>
                          <m:t>𝒅</m:t>
                        </m:r>
                      </m:sub>
                    </m:sSub>
                  </m:oMath>
                </a14:m>
                <a:endParaRPr lang="zh-CN" altLang="en-US" sz="2000" b="1" dirty="0"/>
              </a:p>
            </p:txBody>
          </p:sp>
        </mc:Choice>
        <mc:Fallback>
          <p:sp>
            <p:nvSpPr>
              <p:cNvPr id="19" name="TextBox 18"/>
              <p:cNvSpPr txBox="1">
                <a:spLocks noRot="1" noChangeAspect="1" noMove="1" noResize="1" noEditPoints="1" noAdjustHandles="1" noChangeArrowheads="1" noChangeShapeType="1" noTextEdit="1"/>
              </p:cNvSpPr>
              <p:nvPr/>
            </p:nvSpPr>
            <p:spPr>
              <a:xfrm>
                <a:off x="2627784" y="4509120"/>
                <a:ext cx="1960830" cy="400110"/>
              </a:xfrm>
              <a:prstGeom prst="rect">
                <a:avLst/>
              </a:prstGeom>
              <a:blipFill rotWithShape="1">
                <a:blip r:embed="rId4"/>
                <a:stretch>
                  <a:fillRect l="-1242" t="-10769" b="-24615"/>
                </a:stretch>
              </a:blipFill>
            </p:spPr>
            <p:txBody>
              <a:bodyPr/>
              <a:lstStyle/>
              <a:p>
                <a:r>
                  <a:rPr lang="zh-CN" altLang="en-US">
                    <a:noFill/>
                  </a:rPr>
                  <a:t> </a:t>
                </a:r>
                <a:endParaRPr lang="zh-CN" altLang="en-US">
                  <a:noFill/>
                </a:endParaRPr>
              </a:p>
            </p:txBody>
          </p:sp>
        </mc:Fallback>
      </mc:AlternateContent>
      <p:pic>
        <p:nvPicPr>
          <p:cNvPr id="20" name="Picture 4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600" y="4581128"/>
            <a:ext cx="1386876" cy="28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533" name="Picture 1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00192" y="2996952"/>
            <a:ext cx="1819275" cy="208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4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4934" y="4941168"/>
            <a:ext cx="6781402"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7661"/>
                                        </p:tgtEl>
                                        <p:attrNameLst>
                                          <p:attrName>style.visibility</p:attrName>
                                        </p:attrNameLst>
                                      </p:cBhvr>
                                      <p:to>
                                        <p:strVal val="visible"/>
                                      </p:to>
                                    </p:set>
                                    <p:animEffect transition="in" filter="wipe(left)">
                                      <p:cBhvr>
                                        <p:cTn id="7" dur="300"/>
                                        <p:tgtEl>
                                          <p:spTgt spid="2766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7662"/>
                                        </p:tgtEl>
                                        <p:attrNameLst>
                                          <p:attrName>style.visibility</p:attrName>
                                        </p:attrNameLst>
                                      </p:cBhvr>
                                      <p:to>
                                        <p:strVal val="visible"/>
                                      </p:to>
                                    </p:set>
                                    <p:animEffect transition="in" filter="wipe(left)">
                                      <p:cBhvr>
                                        <p:cTn id="12" dur="300"/>
                                        <p:tgtEl>
                                          <p:spTgt spid="2766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27663"/>
                                        </p:tgtEl>
                                        <p:attrNameLst>
                                          <p:attrName>style.visibility</p:attrName>
                                        </p:attrNameLst>
                                      </p:cBhvr>
                                      <p:to>
                                        <p:strVal val="visible"/>
                                      </p:to>
                                    </p:set>
                                    <p:animEffect transition="in" filter="wipe(left)">
                                      <p:cBhvr>
                                        <p:cTn id="28" dur="300"/>
                                        <p:tgtEl>
                                          <p:spTgt spid="2766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8532"/>
                                        </p:tgtEl>
                                        <p:attrNameLst>
                                          <p:attrName>style.visibility</p:attrName>
                                        </p:attrNameLst>
                                      </p:cBhvr>
                                      <p:to>
                                        <p:strVal val="visible"/>
                                      </p:to>
                                    </p:set>
                                    <p:animEffect transition="in" filter="wipe(left)">
                                      <p:cBhvr>
                                        <p:cTn id="33" dur="500"/>
                                        <p:tgtEl>
                                          <p:spTgt spid="1853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18533"/>
                                        </p:tgtEl>
                                        <p:attrNameLst>
                                          <p:attrName>style.visibility</p:attrName>
                                        </p:attrNameLst>
                                      </p:cBhvr>
                                      <p:to>
                                        <p:strVal val="visible"/>
                                      </p:to>
                                    </p:set>
                                    <p:anim calcmode="lin" valueType="num">
                                      <p:cBhvr additive="base">
                                        <p:cTn id="43" dur="500" fill="hold"/>
                                        <p:tgtEl>
                                          <p:spTgt spid="18533"/>
                                        </p:tgtEl>
                                        <p:attrNameLst>
                                          <p:attrName>ppt_x</p:attrName>
                                        </p:attrNameLst>
                                      </p:cBhvr>
                                      <p:tavLst>
                                        <p:tav tm="0">
                                          <p:val>
                                            <p:strVal val="1+#ppt_w/2"/>
                                          </p:val>
                                        </p:tav>
                                        <p:tav tm="100000">
                                          <p:val>
                                            <p:strVal val="#ppt_x"/>
                                          </p:val>
                                        </p:tav>
                                      </p:tavLst>
                                    </p:anim>
                                    <p:anim calcmode="lin" valueType="num">
                                      <p:cBhvr additive="base">
                                        <p:cTn id="44" dur="500" fill="hold"/>
                                        <p:tgtEl>
                                          <p:spTgt spid="1853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iterate type="wd">
                                    <p:tmPct val="100000"/>
                                  </p:iterate>
                                  <p:childTnLst>
                                    <p:set>
                                      <p:cBhvr>
                                        <p:cTn id="48" dur="1" fill="hold">
                                          <p:stCondLst>
                                            <p:cond delay="0"/>
                                          </p:stCondLst>
                                        </p:cTn>
                                        <p:tgtEl>
                                          <p:spTgt spid="17"/>
                                        </p:tgtEl>
                                        <p:attrNameLst>
                                          <p:attrName>style.visibility</p:attrName>
                                        </p:attrNameLst>
                                      </p:cBhvr>
                                      <p:to>
                                        <p:strVal val="visible"/>
                                      </p:to>
                                    </p:set>
                                    <p:animEffect transition="in" filter="wipe(left)">
                                      <p:cBhvr>
                                        <p:cTn id="49" dur="3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iterate type="wd">
                                    <p:tmPct val="100000"/>
                                  </p:iterate>
                                  <p:childTnLst>
                                    <p:set>
                                      <p:cBhvr>
                                        <p:cTn id="53" dur="1" fill="hold">
                                          <p:stCondLst>
                                            <p:cond delay="0"/>
                                          </p:stCondLst>
                                        </p:cTn>
                                        <p:tgtEl>
                                          <p:spTgt spid="18"/>
                                        </p:tgtEl>
                                        <p:attrNameLst>
                                          <p:attrName>style.visibility</p:attrName>
                                        </p:attrNameLst>
                                      </p:cBhvr>
                                      <p:to>
                                        <p:strVal val="visible"/>
                                      </p:to>
                                    </p:set>
                                    <p:animEffect transition="in" filter="wipe(left)">
                                      <p:cBhvr>
                                        <p:cTn id="54" dur="300"/>
                                        <p:tgtEl>
                                          <p:spTgt spid="18"/>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ppt_x"/>
                                          </p:val>
                                        </p:tav>
                                        <p:tav tm="100000">
                                          <p:val>
                                            <p:strVal val="#ppt_x"/>
                                          </p:val>
                                        </p:tav>
                                      </p:tavLst>
                                    </p:anim>
                                    <p:anim calcmode="lin" valueType="num">
                                      <p:cBhvr additive="base">
                                        <p:cTn id="6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500"/>
                                        <p:tgtEl>
                                          <p:spTgt spid="20"/>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1" grpId="0" autoUpdateAnimBg="0"/>
      <p:bldP spid="27662" grpId="0" autoUpdateAnimBg="0"/>
      <p:bldP spid="27663" grpId="0" autoUpdateAnimBg="0"/>
      <p:bldP spid="3" grpId="0"/>
      <p:bldP spid="16" grpId="0"/>
      <p:bldP spid="17" grpId="0" autoUpdateAnimBg="0"/>
      <p:bldP spid="18" grpId="0" autoUpdateAnimBg="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EC2A5B50-77E8-4BD6-929A-0DA95A977C84}" type="slidenum">
              <a:rPr kumimoji="0" lang="zh-CN" altLang="en-US" smtClean="0"/>
            </a:fld>
            <a:endParaRPr kumimoji="0" lang="en-US" altLang="zh-CN" smtClean="0"/>
          </a:p>
        </p:txBody>
      </p:sp>
      <p:sp>
        <p:nvSpPr>
          <p:cNvPr id="33796" name="Text Box 4"/>
          <p:cNvSpPr txBox="1">
            <a:spLocks noChangeArrowheads="1"/>
          </p:cNvSpPr>
          <p:nvPr/>
        </p:nvSpPr>
        <p:spPr bwMode="auto">
          <a:xfrm>
            <a:off x="1020688" y="292586"/>
            <a:ext cx="369532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a:t>
            </a:r>
            <a:r>
              <a:rPr lang="en-US" altLang="zh-CN" sz="2000" b="1" dirty="0"/>
              <a:t>4</a:t>
            </a:r>
            <a:r>
              <a:rPr lang="zh-CN" altLang="en-US" sz="2000" b="1" dirty="0"/>
              <a:t>）量块的精度等级</a:t>
            </a:r>
            <a:endParaRPr lang="zh-CN" altLang="en-US" sz="2000" b="1" dirty="0"/>
          </a:p>
        </p:txBody>
      </p:sp>
      <p:sp>
        <p:nvSpPr>
          <p:cNvPr id="33797" name="Text Box 5"/>
          <p:cNvSpPr txBox="1">
            <a:spLocks noChangeArrowheads="1"/>
          </p:cNvSpPr>
          <p:nvPr/>
        </p:nvSpPr>
        <p:spPr bwMode="auto">
          <a:xfrm>
            <a:off x="1193602" y="1412875"/>
            <a:ext cx="546663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①  量块的分级（ 按</a:t>
            </a:r>
            <a:r>
              <a:rPr lang="en-US" altLang="zh-CN" sz="2000" b="1" dirty="0"/>
              <a:t>JJG146—2011</a:t>
            </a:r>
            <a:r>
              <a:rPr lang="zh-CN" altLang="en-US" sz="2000" b="1" dirty="0"/>
              <a:t>） </a:t>
            </a:r>
            <a:endParaRPr lang="zh-CN" altLang="en-US" sz="2000" b="1" dirty="0"/>
          </a:p>
        </p:txBody>
      </p:sp>
      <p:sp>
        <p:nvSpPr>
          <p:cNvPr id="33798" name="Text Box 6"/>
          <p:cNvSpPr txBox="1">
            <a:spLocks noChangeArrowheads="1"/>
          </p:cNvSpPr>
          <p:nvPr/>
        </p:nvSpPr>
        <p:spPr bwMode="auto">
          <a:xfrm>
            <a:off x="675829" y="1796623"/>
            <a:ext cx="692050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按</a:t>
            </a:r>
            <a:r>
              <a:rPr lang="zh-CN" altLang="en-US" sz="2000" b="1" dirty="0"/>
              <a:t>量块的</a:t>
            </a:r>
            <a:r>
              <a:rPr lang="zh-CN" altLang="en-US" sz="2000" b="1" dirty="0">
                <a:solidFill>
                  <a:srgbClr val="FF0000"/>
                </a:solidFill>
              </a:rPr>
              <a:t>制造精度</a:t>
            </a:r>
            <a:r>
              <a:rPr lang="zh-CN" altLang="en-US" sz="2000" b="1" dirty="0"/>
              <a:t>分</a:t>
            </a:r>
            <a:r>
              <a:rPr lang="zh-CN" altLang="en-US" sz="2000" b="1" dirty="0">
                <a:solidFill>
                  <a:srgbClr val="FF33CC"/>
                </a:solidFill>
              </a:rPr>
              <a:t>五级</a:t>
            </a:r>
            <a:r>
              <a:rPr lang="zh-CN" altLang="en-US" sz="2000" b="1" dirty="0"/>
              <a:t>：</a:t>
            </a:r>
            <a:r>
              <a:rPr lang="en-US" altLang="zh-CN" sz="2000" b="1" dirty="0"/>
              <a:t>K、0、1、2、3</a:t>
            </a:r>
            <a:r>
              <a:rPr lang="zh-CN" altLang="en-US" sz="2000" b="1" dirty="0"/>
              <a:t>级，其中</a:t>
            </a:r>
            <a:r>
              <a:rPr lang="en-US" altLang="zh-CN" sz="2000" b="1" dirty="0"/>
              <a:t>K</a:t>
            </a:r>
            <a:r>
              <a:rPr lang="zh-CN" altLang="en-US" sz="2000" b="1" dirty="0"/>
              <a:t>级精度最高，精度依次降低，3级最低。各级的精度指标如表2-2所示。</a:t>
            </a:r>
            <a:endParaRPr lang="zh-CN" altLang="en-US" sz="2000" b="1" dirty="0"/>
          </a:p>
        </p:txBody>
      </p:sp>
      <p:sp>
        <p:nvSpPr>
          <p:cNvPr id="20486" name="TextBox 1"/>
          <p:cNvSpPr txBox="1">
            <a:spLocks noChangeArrowheads="1"/>
          </p:cNvSpPr>
          <p:nvPr/>
        </p:nvSpPr>
        <p:spPr bwMode="auto">
          <a:xfrm>
            <a:off x="683320" y="692150"/>
            <a:ext cx="6841008"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ts val="2875"/>
              </a:lnSpc>
            </a:pPr>
            <a:r>
              <a:rPr lang="zh-CN" altLang="en-US" sz="2000" b="1" dirty="0"/>
              <a:t>       </a:t>
            </a:r>
            <a:r>
              <a:rPr lang="zh-CN" altLang="en-US" sz="2000" b="1" dirty="0" smtClean="0"/>
              <a:t>为了</a:t>
            </a:r>
            <a:r>
              <a:rPr lang="zh-CN" altLang="en-US" sz="2000" b="1" dirty="0"/>
              <a:t>满足工程上的实际需要，国家标准对量块规定了</a:t>
            </a:r>
            <a:r>
              <a:rPr lang="en-US" altLang="zh-CN" sz="2000" b="1" dirty="0"/>
              <a:t>5</a:t>
            </a:r>
            <a:r>
              <a:rPr lang="zh-CN" altLang="en-US" sz="2000" b="1" dirty="0"/>
              <a:t>个精度等级。</a:t>
            </a:r>
            <a:endParaRPr lang="zh-CN" altLang="en-US" sz="2000" b="1" dirty="0"/>
          </a:p>
        </p:txBody>
      </p:sp>
      <p:pic>
        <p:nvPicPr>
          <p:cNvPr id="450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66428" y="2996952"/>
            <a:ext cx="7433964" cy="1832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499992" y="6165304"/>
            <a:ext cx="1872208" cy="400110"/>
          </a:xfrm>
          <a:prstGeom prst="rect">
            <a:avLst/>
          </a:prstGeom>
          <a:noFill/>
        </p:spPr>
        <p:txBody>
          <a:bodyPr wrap="square" rtlCol="0">
            <a:spAutoFit/>
          </a:bodyPr>
          <a:lstStyle/>
          <a:p>
            <a:r>
              <a:rPr lang="zh-CN" altLang="en-US" sz="2000" b="1" dirty="0" smtClean="0"/>
              <a:t>表</a:t>
            </a:r>
            <a:r>
              <a:rPr lang="en-US" altLang="zh-CN" sz="2000" b="1" dirty="0" smtClean="0"/>
              <a:t>2.4</a:t>
            </a:r>
            <a:endParaRPr lang="zh-CN" altLang="en-US" sz="2000" b="1" dirty="0"/>
          </a:p>
        </p:txBody>
      </p:sp>
      <p:pic>
        <p:nvPicPr>
          <p:cNvPr id="4813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526" y="4829389"/>
            <a:ext cx="7181850" cy="100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3796"/>
                                        </p:tgtEl>
                                        <p:attrNameLst>
                                          <p:attrName>style.visibility</p:attrName>
                                        </p:attrNameLst>
                                      </p:cBhvr>
                                      <p:to>
                                        <p:strVal val="visible"/>
                                      </p:to>
                                    </p:set>
                                    <p:animEffect transition="in" filter="wipe(left)">
                                      <p:cBhvr>
                                        <p:cTn id="7" dur="300"/>
                                        <p:tgtEl>
                                          <p:spTgt spid="3379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486"/>
                                        </p:tgtEl>
                                        <p:attrNameLst>
                                          <p:attrName>style.visibility</p:attrName>
                                        </p:attrNameLst>
                                      </p:cBhvr>
                                      <p:to>
                                        <p:strVal val="visible"/>
                                      </p:to>
                                    </p:set>
                                    <p:animEffect transition="in" filter="wipe(left)">
                                      <p:cBhvr>
                                        <p:cTn id="12" dur="500"/>
                                        <p:tgtEl>
                                          <p:spTgt spid="2048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3797"/>
                                        </p:tgtEl>
                                        <p:attrNameLst>
                                          <p:attrName>style.visibility</p:attrName>
                                        </p:attrNameLst>
                                      </p:cBhvr>
                                      <p:to>
                                        <p:strVal val="visible"/>
                                      </p:to>
                                    </p:set>
                                    <p:animEffect transition="in" filter="wipe(left)">
                                      <p:cBhvr>
                                        <p:cTn id="17" dur="300"/>
                                        <p:tgtEl>
                                          <p:spTgt spid="3379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3798"/>
                                        </p:tgtEl>
                                        <p:attrNameLst>
                                          <p:attrName>style.visibility</p:attrName>
                                        </p:attrNameLst>
                                      </p:cBhvr>
                                      <p:to>
                                        <p:strVal val="visible"/>
                                      </p:to>
                                    </p:set>
                                    <p:animEffect transition="in" filter="wipe(left)">
                                      <p:cBhvr>
                                        <p:cTn id="22" dur="300"/>
                                        <p:tgtEl>
                                          <p:spTgt spid="3379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5058"/>
                                        </p:tgtEl>
                                        <p:attrNameLst>
                                          <p:attrName>style.visibility</p:attrName>
                                        </p:attrNameLst>
                                      </p:cBhvr>
                                      <p:to>
                                        <p:strVal val="visible"/>
                                      </p:to>
                                    </p:set>
                                    <p:animEffect transition="in" filter="wipe(left)">
                                      <p:cBhvr>
                                        <p:cTn id="27" dur="500"/>
                                        <p:tgtEl>
                                          <p:spTgt spid="4505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8133"/>
                                        </p:tgtEl>
                                        <p:attrNameLst>
                                          <p:attrName>style.visibility</p:attrName>
                                        </p:attrNameLst>
                                      </p:cBhvr>
                                      <p:to>
                                        <p:strVal val="visible"/>
                                      </p:to>
                                    </p:set>
                                    <p:animEffect transition="in" filter="wipe(left)">
                                      <p:cBhvr>
                                        <p:cTn id="32" dur="500"/>
                                        <p:tgtEl>
                                          <p:spTgt spid="48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autoUpdateAnimBg="0"/>
      <p:bldP spid="33797" grpId="0" autoUpdateAnimBg="0"/>
      <p:bldP spid="33798" grpId="0" autoUpdateAnimBg="0"/>
      <p:bldP spid="2048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BE5C9209-A4E6-4BA8-81F1-3504B82F4D64}" type="slidenum">
              <a:rPr kumimoji="0" lang="zh-CN" altLang="en-US" smtClean="0"/>
            </a:fld>
            <a:endParaRPr kumimoji="0" lang="en-US" altLang="zh-CN" smtClean="0"/>
          </a:p>
        </p:txBody>
      </p:sp>
      <p:sp>
        <p:nvSpPr>
          <p:cNvPr id="34820" name="Text Box 4"/>
          <p:cNvSpPr txBox="1">
            <a:spLocks noChangeArrowheads="1"/>
          </p:cNvSpPr>
          <p:nvPr/>
        </p:nvSpPr>
        <p:spPr bwMode="auto">
          <a:xfrm>
            <a:off x="1165659" y="730254"/>
            <a:ext cx="324060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②  量块的分等  </a:t>
            </a:r>
            <a:endParaRPr lang="zh-CN" altLang="en-US" sz="2000" b="1" dirty="0"/>
          </a:p>
        </p:txBody>
      </p:sp>
      <p:sp>
        <p:nvSpPr>
          <p:cNvPr id="5" name="Text Box 5"/>
          <p:cNvSpPr txBox="1">
            <a:spLocks noChangeArrowheads="1"/>
          </p:cNvSpPr>
          <p:nvPr/>
        </p:nvSpPr>
        <p:spPr bwMode="auto">
          <a:xfrm>
            <a:off x="683320" y="1052736"/>
            <a:ext cx="720104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根据</a:t>
            </a:r>
            <a:r>
              <a:rPr lang="en-US" altLang="zh-CN" sz="2000" b="1" dirty="0"/>
              <a:t>JJG146—2011《</a:t>
            </a:r>
            <a:r>
              <a:rPr lang="zh-CN" altLang="en-US" sz="2000" b="1" dirty="0"/>
              <a:t>量块</a:t>
            </a:r>
            <a:r>
              <a:rPr lang="en-US" altLang="zh-CN" sz="2000" b="1" dirty="0"/>
              <a:t>》</a:t>
            </a:r>
            <a:r>
              <a:rPr lang="zh-CN" altLang="en-US" sz="2000" b="1" dirty="0"/>
              <a:t>标准，按量块的</a:t>
            </a:r>
            <a:r>
              <a:rPr lang="zh-CN" altLang="en-US" sz="2000" b="1" dirty="0">
                <a:solidFill>
                  <a:srgbClr val="FF0000"/>
                </a:solidFill>
              </a:rPr>
              <a:t>检定精度</a:t>
            </a:r>
            <a:r>
              <a:rPr lang="zh-CN" altLang="en-US" sz="2000" b="1" dirty="0"/>
              <a:t>分五等，即1、2、3、4、5等。其中</a:t>
            </a:r>
            <a:r>
              <a:rPr lang="en-US" altLang="zh-CN" sz="2000" b="1" dirty="0"/>
              <a:t>1</a:t>
            </a:r>
            <a:r>
              <a:rPr lang="zh-CN" altLang="en-US" sz="2000" b="1" dirty="0"/>
              <a:t>等精度最高，其次精度依次降低，</a:t>
            </a:r>
            <a:r>
              <a:rPr lang="en-US" altLang="zh-CN" sz="2000" b="1" dirty="0"/>
              <a:t>5</a:t>
            </a:r>
            <a:r>
              <a:rPr lang="zh-CN" altLang="en-US" sz="2000" b="1" dirty="0"/>
              <a:t>级最低。各等的精度指标如表</a:t>
            </a:r>
            <a:r>
              <a:rPr lang="zh-CN" altLang="en-US" sz="2000" b="1" dirty="0" smtClean="0"/>
              <a:t>2</a:t>
            </a:r>
            <a:r>
              <a:rPr lang="en-US" altLang="zh-CN" sz="2000" b="1" dirty="0" smtClean="0"/>
              <a:t>.</a:t>
            </a:r>
            <a:r>
              <a:rPr lang="zh-CN" altLang="en-US" sz="2000" b="1" dirty="0" smtClean="0"/>
              <a:t>3</a:t>
            </a:r>
            <a:r>
              <a:rPr lang="zh-CN" altLang="en-US" sz="2000" b="1" dirty="0"/>
              <a:t>所示。</a:t>
            </a:r>
            <a:endParaRPr lang="zh-CN" altLang="en-US" sz="2000" b="1" dirty="0"/>
          </a:p>
        </p:txBody>
      </p:sp>
      <p:pic>
        <p:nvPicPr>
          <p:cNvPr id="4403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71600" y="4777762"/>
            <a:ext cx="7128792" cy="1099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3129" y="2257482"/>
            <a:ext cx="7365255" cy="2492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4820"/>
                                        </p:tgtEl>
                                        <p:attrNameLst>
                                          <p:attrName>style.visibility</p:attrName>
                                        </p:attrNameLst>
                                      </p:cBhvr>
                                      <p:to>
                                        <p:strVal val="visible"/>
                                      </p:to>
                                    </p:set>
                                    <p:animEffect transition="in" filter="wipe(left)">
                                      <p:cBhvr>
                                        <p:cTn id="7" dur="300"/>
                                        <p:tgtEl>
                                          <p:spTgt spid="348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
                                        </p:tgtEl>
                                        <p:attrNameLst>
                                          <p:attrName>style.visibility</p:attrName>
                                        </p:attrNameLst>
                                      </p:cBhvr>
                                      <p:to>
                                        <p:strVal val="visible"/>
                                      </p:to>
                                    </p:set>
                                    <p:animEffect transition="in" filter="wipe(left)">
                                      <p:cBhvr>
                                        <p:cTn id="12" dur="3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9155"/>
                                        </p:tgtEl>
                                        <p:attrNameLst>
                                          <p:attrName>style.visibility</p:attrName>
                                        </p:attrNameLst>
                                      </p:cBhvr>
                                      <p:to>
                                        <p:strVal val="visible"/>
                                      </p:to>
                                    </p:set>
                                    <p:animEffect transition="in" filter="wipe(left)">
                                      <p:cBhvr>
                                        <p:cTn id="17" dur="500"/>
                                        <p:tgtEl>
                                          <p:spTgt spid="4915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4035"/>
                                        </p:tgtEl>
                                        <p:attrNameLst>
                                          <p:attrName>style.visibility</p:attrName>
                                        </p:attrNameLst>
                                      </p:cBhvr>
                                      <p:to>
                                        <p:strVal val="visible"/>
                                      </p:to>
                                    </p:set>
                                    <p:animEffect transition="in" filter="wipe(left)">
                                      <p:cBhvr>
                                        <p:cTn id="22" dur="500"/>
                                        <p:tgtEl>
                                          <p:spTgt spid="44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autoUpdateAnimBg="0"/>
      <p:bldP spid="5"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744A0217-6596-4794-9897-3E2E2B019B1E}" type="slidenum">
              <a:rPr kumimoji="0" lang="zh-CN" altLang="en-US" smtClean="0"/>
            </a:fld>
            <a:endParaRPr kumimoji="0" lang="en-US" altLang="zh-CN" smtClean="0"/>
          </a:p>
        </p:txBody>
      </p:sp>
      <p:sp>
        <p:nvSpPr>
          <p:cNvPr id="35844" name="Text Box 4"/>
          <p:cNvSpPr txBox="1">
            <a:spLocks noChangeArrowheads="1"/>
          </p:cNvSpPr>
          <p:nvPr/>
        </p:nvSpPr>
        <p:spPr bwMode="auto">
          <a:xfrm>
            <a:off x="1181472" y="447055"/>
            <a:ext cx="40386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a:t>
            </a:r>
            <a:r>
              <a:rPr lang="en-US" altLang="zh-CN" b="1" dirty="0"/>
              <a:t>5</a:t>
            </a:r>
            <a:r>
              <a:rPr lang="zh-CN" altLang="en-US" b="1" dirty="0"/>
              <a:t>） 量块的使用和检验</a:t>
            </a:r>
            <a:endParaRPr lang="zh-CN" altLang="en-US" b="1" dirty="0"/>
          </a:p>
        </p:txBody>
      </p:sp>
      <p:sp>
        <p:nvSpPr>
          <p:cNvPr id="35845" name="Text Box 5"/>
          <p:cNvSpPr txBox="1">
            <a:spLocks noChangeArrowheads="1"/>
          </p:cNvSpPr>
          <p:nvPr/>
        </p:nvSpPr>
        <p:spPr bwMode="auto">
          <a:xfrm>
            <a:off x="1575048" y="1167135"/>
            <a:ext cx="256490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量块的使用可分</a:t>
            </a:r>
            <a:endParaRPr lang="zh-CN" altLang="en-US" b="1" dirty="0"/>
          </a:p>
        </p:txBody>
      </p:sp>
      <p:sp>
        <p:nvSpPr>
          <p:cNvPr id="35846" name="Text Box 6"/>
          <p:cNvSpPr txBox="1">
            <a:spLocks noChangeArrowheads="1"/>
          </p:cNvSpPr>
          <p:nvPr/>
        </p:nvSpPr>
        <p:spPr bwMode="auto">
          <a:xfrm>
            <a:off x="813048" y="1916832"/>
            <a:ext cx="7143328"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        </a:t>
            </a:r>
            <a:r>
              <a:rPr lang="zh-CN" altLang="en-US" b="1" dirty="0" smtClean="0"/>
              <a:t> </a:t>
            </a:r>
            <a:r>
              <a:rPr lang="zh-CN" altLang="en-US" b="1" dirty="0"/>
              <a:t>按</a:t>
            </a:r>
            <a:r>
              <a:rPr lang="zh-CN" altLang="en-US" b="1" dirty="0">
                <a:solidFill>
                  <a:srgbClr val="FF33CC"/>
                </a:solidFill>
              </a:rPr>
              <a:t>级</a:t>
            </a:r>
            <a:r>
              <a:rPr lang="zh-CN" altLang="en-US" b="1" dirty="0"/>
              <a:t>使用时，是以量块的</a:t>
            </a:r>
            <a:r>
              <a:rPr lang="zh-CN" altLang="en-US" b="1" dirty="0">
                <a:solidFill>
                  <a:srgbClr val="FF33CC"/>
                </a:solidFill>
              </a:rPr>
              <a:t>标称长度</a:t>
            </a:r>
            <a:r>
              <a:rPr lang="en-US" altLang="zh-CN" b="1" i="1" dirty="0" err="1">
                <a:solidFill>
                  <a:srgbClr val="FF33CC"/>
                </a:solidFill>
              </a:rPr>
              <a:t>l</a:t>
            </a:r>
            <a:r>
              <a:rPr lang="en-US" altLang="zh-CN" b="1" baseline="-25000" dirty="0" err="1">
                <a:solidFill>
                  <a:srgbClr val="FF33CC"/>
                </a:solidFill>
              </a:rPr>
              <a:t>n</a:t>
            </a:r>
            <a:r>
              <a:rPr lang="zh-CN" altLang="en-US" b="1" dirty="0"/>
              <a:t>为工作尺寸，不计量块的制造误差和磨损误差。</a:t>
            </a:r>
            <a:endParaRPr lang="zh-CN" altLang="en-US" b="1" dirty="0"/>
          </a:p>
        </p:txBody>
      </p:sp>
      <p:sp>
        <p:nvSpPr>
          <p:cNvPr id="35847" name="Text Box 7"/>
          <p:cNvSpPr txBox="1">
            <a:spLocks noChangeArrowheads="1"/>
          </p:cNvSpPr>
          <p:nvPr/>
        </p:nvSpPr>
        <p:spPr bwMode="auto">
          <a:xfrm>
            <a:off x="825624" y="2871788"/>
            <a:ext cx="7130752" cy="1420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       </a:t>
            </a:r>
            <a:r>
              <a:rPr lang="zh-CN" altLang="en-US" b="1" dirty="0" smtClean="0"/>
              <a:t>  按</a:t>
            </a:r>
            <a:r>
              <a:rPr lang="zh-CN" altLang="en-US" b="1" dirty="0">
                <a:solidFill>
                  <a:srgbClr val="FF33CC"/>
                </a:solidFill>
              </a:rPr>
              <a:t>等</a:t>
            </a:r>
            <a:r>
              <a:rPr lang="zh-CN" altLang="en-US" b="1" dirty="0"/>
              <a:t>使用时，是以量块经检定后给出的</a:t>
            </a:r>
            <a:r>
              <a:rPr lang="zh-CN" altLang="en-US" b="1" dirty="0">
                <a:solidFill>
                  <a:srgbClr val="FF33CC"/>
                </a:solidFill>
              </a:rPr>
              <a:t>实际中心长度</a:t>
            </a:r>
            <a:r>
              <a:rPr lang="en-US" altLang="zh-CN" b="1" i="1" dirty="0" err="1">
                <a:solidFill>
                  <a:srgbClr val="FF33CC"/>
                </a:solidFill>
              </a:rPr>
              <a:t>l</a:t>
            </a:r>
            <a:r>
              <a:rPr lang="en-US" altLang="zh-CN" b="1" baseline="-25000" dirty="0" err="1">
                <a:solidFill>
                  <a:srgbClr val="FF33CC"/>
                </a:solidFill>
              </a:rPr>
              <a:t>c</a:t>
            </a:r>
            <a:r>
              <a:rPr lang="zh-CN" altLang="en-US" b="1" dirty="0"/>
              <a:t>尺寸为</a:t>
            </a:r>
            <a:r>
              <a:rPr lang="zh-CN" altLang="en-US" b="1" dirty="0">
                <a:solidFill>
                  <a:srgbClr val="FF33CC"/>
                </a:solidFill>
              </a:rPr>
              <a:t>工作尺寸</a:t>
            </a:r>
            <a:r>
              <a:rPr lang="zh-CN" altLang="en-US" b="1" dirty="0"/>
              <a:t>。它排除了制造误差的影响，提高了测量精度。</a:t>
            </a:r>
            <a:endParaRPr lang="zh-CN" altLang="en-US" b="1" dirty="0"/>
          </a:p>
        </p:txBody>
      </p:sp>
      <p:sp>
        <p:nvSpPr>
          <p:cNvPr id="35848" name="Text Box 8"/>
          <p:cNvSpPr txBox="1">
            <a:spLocks noChangeArrowheads="1"/>
          </p:cNvSpPr>
          <p:nvPr/>
        </p:nvSpPr>
        <p:spPr bwMode="auto">
          <a:xfrm>
            <a:off x="1222375" y="5373216"/>
            <a:ext cx="71659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b="1" dirty="0"/>
              <a:t> </a:t>
            </a:r>
            <a:r>
              <a:rPr lang="zh-CN" altLang="en-US" b="1" dirty="0"/>
              <a:t>因此，</a:t>
            </a:r>
            <a:r>
              <a:rPr lang="zh-CN" altLang="en-US" b="1" dirty="0">
                <a:solidFill>
                  <a:srgbClr val="FF33CC"/>
                </a:solidFill>
              </a:rPr>
              <a:t>量块按等使用比按级使用的测量精度要高。</a:t>
            </a:r>
            <a:endParaRPr lang="zh-CN" altLang="en-US" b="1" dirty="0">
              <a:solidFill>
                <a:srgbClr val="FF33CC"/>
              </a:solidFill>
            </a:endParaRPr>
          </a:p>
        </p:txBody>
      </p:sp>
      <p:sp>
        <p:nvSpPr>
          <p:cNvPr id="35849" name="Text Box 9"/>
          <p:cNvSpPr txBox="1">
            <a:spLocks noChangeArrowheads="1"/>
          </p:cNvSpPr>
          <p:nvPr/>
        </p:nvSpPr>
        <p:spPr bwMode="auto">
          <a:xfrm>
            <a:off x="4211960" y="807095"/>
            <a:ext cx="2819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按</a:t>
            </a:r>
            <a:r>
              <a:rPr lang="zh-CN" altLang="en-US" b="1" dirty="0">
                <a:solidFill>
                  <a:srgbClr val="FF33CC"/>
                </a:solidFill>
              </a:rPr>
              <a:t>级</a:t>
            </a:r>
            <a:r>
              <a:rPr lang="zh-CN" altLang="en-US" b="1" dirty="0"/>
              <a:t>使用</a:t>
            </a:r>
            <a:endParaRPr lang="zh-CN" altLang="en-US" b="1" dirty="0"/>
          </a:p>
        </p:txBody>
      </p:sp>
      <p:sp>
        <p:nvSpPr>
          <p:cNvPr id="35852" name="Text Box 12"/>
          <p:cNvSpPr txBox="1">
            <a:spLocks noChangeArrowheads="1"/>
          </p:cNvSpPr>
          <p:nvPr/>
        </p:nvSpPr>
        <p:spPr bwMode="auto">
          <a:xfrm>
            <a:off x="4283968" y="1462088"/>
            <a:ext cx="2057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按</a:t>
            </a:r>
            <a:r>
              <a:rPr lang="zh-CN" altLang="en-US" b="1" dirty="0">
                <a:solidFill>
                  <a:srgbClr val="FF33CC"/>
                </a:solidFill>
              </a:rPr>
              <a:t>等</a:t>
            </a:r>
            <a:r>
              <a:rPr lang="zh-CN" altLang="en-US" b="1" dirty="0"/>
              <a:t>使用</a:t>
            </a:r>
            <a:endParaRPr lang="zh-CN" altLang="en-US" b="1" dirty="0"/>
          </a:p>
        </p:txBody>
      </p:sp>
      <p:sp>
        <p:nvSpPr>
          <p:cNvPr id="35853" name="AutoShape 13"/>
          <p:cNvSpPr/>
          <p:nvPr/>
        </p:nvSpPr>
        <p:spPr bwMode="auto">
          <a:xfrm>
            <a:off x="3886200" y="994296"/>
            <a:ext cx="325760" cy="778520"/>
          </a:xfrm>
          <a:prstGeom prst="leftBrace">
            <a:avLst>
              <a:gd name="adj1" fmla="val 20000"/>
              <a:gd name="adj2" fmla="val 50000"/>
            </a:avLst>
          </a:prstGeom>
          <a:noFill/>
          <a:ln w="2857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501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35694" y="4221088"/>
            <a:ext cx="7120682" cy="1111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5844"/>
                                        </p:tgtEl>
                                        <p:attrNameLst>
                                          <p:attrName>style.visibility</p:attrName>
                                        </p:attrNameLst>
                                      </p:cBhvr>
                                      <p:to>
                                        <p:strVal val="visible"/>
                                      </p:to>
                                    </p:set>
                                    <p:animEffect transition="in" filter="wipe(left)">
                                      <p:cBhvr>
                                        <p:cTn id="7" dur="300"/>
                                        <p:tgtEl>
                                          <p:spTgt spid="3584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5845"/>
                                        </p:tgtEl>
                                        <p:attrNameLst>
                                          <p:attrName>style.visibility</p:attrName>
                                        </p:attrNameLst>
                                      </p:cBhvr>
                                      <p:to>
                                        <p:strVal val="visible"/>
                                      </p:to>
                                    </p:set>
                                    <p:animEffect transition="in" filter="wipe(left)">
                                      <p:cBhvr>
                                        <p:cTn id="12" dur="300"/>
                                        <p:tgtEl>
                                          <p:spTgt spid="3584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5853"/>
                                        </p:tgtEl>
                                        <p:attrNameLst>
                                          <p:attrName>style.visibility</p:attrName>
                                        </p:attrNameLst>
                                      </p:cBhvr>
                                      <p:to>
                                        <p:strVal val="visible"/>
                                      </p:to>
                                    </p:set>
                                    <p:animEffect transition="in" filter="wipe(left)">
                                      <p:cBhvr>
                                        <p:cTn id="17" dur="500"/>
                                        <p:tgtEl>
                                          <p:spTgt spid="3585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5849"/>
                                        </p:tgtEl>
                                        <p:attrNameLst>
                                          <p:attrName>style.visibility</p:attrName>
                                        </p:attrNameLst>
                                      </p:cBhvr>
                                      <p:to>
                                        <p:strVal val="visible"/>
                                      </p:to>
                                    </p:set>
                                    <p:animEffect transition="in" filter="wipe(left)">
                                      <p:cBhvr>
                                        <p:cTn id="22" dur="300"/>
                                        <p:tgtEl>
                                          <p:spTgt spid="3584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35852"/>
                                        </p:tgtEl>
                                        <p:attrNameLst>
                                          <p:attrName>style.visibility</p:attrName>
                                        </p:attrNameLst>
                                      </p:cBhvr>
                                      <p:to>
                                        <p:strVal val="visible"/>
                                      </p:to>
                                    </p:set>
                                    <p:animEffect transition="in" filter="wipe(left)">
                                      <p:cBhvr>
                                        <p:cTn id="27" dur="300"/>
                                        <p:tgtEl>
                                          <p:spTgt spid="3585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35846"/>
                                        </p:tgtEl>
                                        <p:attrNameLst>
                                          <p:attrName>style.visibility</p:attrName>
                                        </p:attrNameLst>
                                      </p:cBhvr>
                                      <p:to>
                                        <p:strVal val="visible"/>
                                      </p:to>
                                    </p:set>
                                    <p:animEffect transition="in" filter="wipe(left)">
                                      <p:cBhvr>
                                        <p:cTn id="32" dur="300"/>
                                        <p:tgtEl>
                                          <p:spTgt spid="3584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35847"/>
                                        </p:tgtEl>
                                        <p:attrNameLst>
                                          <p:attrName>style.visibility</p:attrName>
                                        </p:attrNameLst>
                                      </p:cBhvr>
                                      <p:to>
                                        <p:strVal val="visible"/>
                                      </p:to>
                                    </p:set>
                                    <p:animEffect transition="in" filter="wipe(left)">
                                      <p:cBhvr>
                                        <p:cTn id="37" dur="300"/>
                                        <p:tgtEl>
                                          <p:spTgt spid="3584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50178"/>
                                        </p:tgtEl>
                                        <p:attrNameLst>
                                          <p:attrName>style.visibility</p:attrName>
                                        </p:attrNameLst>
                                      </p:cBhvr>
                                      <p:to>
                                        <p:strVal val="visible"/>
                                      </p:to>
                                    </p:set>
                                    <p:animEffect transition="in" filter="wipe(left)">
                                      <p:cBhvr>
                                        <p:cTn id="42" dur="500"/>
                                        <p:tgtEl>
                                          <p:spTgt spid="5017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35848"/>
                                        </p:tgtEl>
                                        <p:attrNameLst>
                                          <p:attrName>style.visibility</p:attrName>
                                        </p:attrNameLst>
                                      </p:cBhvr>
                                      <p:to>
                                        <p:strVal val="visible"/>
                                      </p:to>
                                    </p:set>
                                    <p:animEffect transition="in" filter="wipe(left)">
                                      <p:cBhvr>
                                        <p:cTn id="47" dur="300"/>
                                        <p:tgtEl>
                                          <p:spTgt spid="358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autoUpdateAnimBg="0"/>
      <p:bldP spid="35845" grpId="0" autoUpdateAnimBg="0"/>
      <p:bldP spid="35846" grpId="0" autoUpdateAnimBg="0"/>
      <p:bldP spid="35847" grpId="0" autoUpdateAnimBg="0"/>
      <p:bldP spid="35848" grpId="0" autoUpdateAnimBg="0"/>
      <p:bldP spid="35849" grpId="0" autoUpdateAnimBg="0"/>
      <p:bldP spid="35852" grpId="0" autoUpdateAnimBg="0"/>
      <p:bldP spid="3585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ED14CC2F-1D82-491C-9765-373D96FC2F99}" type="slidenum">
              <a:rPr kumimoji="0" lang="zh-CN" altLang="en-US" smtClean="0"/>
            </a:fld>
            <a:endParaRPr kumimoji="0" lang="en-US" altLang="zh-CN" smtClean="0"/>
          </a:p>
        </p:txBody>
      </p:sp>
      <p:sp>
        <p:nvSpPr>
          <p:cNvPr id="77828" name="Text Box 4"/>
          <p:cNvSpPr txBox="1">
            <a:spLocks noChangeArrowheads="1"/>
          </p:cNvSpPr>
          <p:nvPr/>
        </p:nvSpPr>
        <p:spPr bwMode="auto">
          <a:xfrm>
            <a:off x="2555776" y="1023119"/>
            <a:ext cx="29273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solidFill>
                  <a:srgbClr val="FF33CC"/>
                </a:solidFill>
              </a:rPr>
              <a:t>内  容  提  要</a:t>
            </a:r>
            <a:endParaRPr lang="zh-CN" altLang="en-US" b="1" dirty="0">
              <a:solidFill>
                <a:srgbClr val="FF33CC"/>
              </a:solidFill>
            </a:endParaRPr>
          </a:p>
        </p:txBody>
      </p:sp>
      <p:sp>
        <p:nvSpPr>
          <p:cNvPr id="77829" name="Text Box 5"/>
          <p:cNvSpPr txBox="1">
            <a:spLocks noChangeArrowheads="1"/>
          </p:cNvSpPr>
          <p:nvPr/>
        </p:nvSpPr>
        <p:spPr bwMode="auto">
          <a:xfrm>
            <a:off x="971600" y="1469107"/>
            <a:ext cx="6365875"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buFontTx/>
              <a:buAutoNum type="arabicPeriod"/>
            </a:pPr>
            <a:r>
              <a:rPr lang="zh-CN" altLang="en-US" b="1" dirty="0"/>
              <a:t>测量、检验和检定的概念；</a:t>
            </a:r>
            <a:endParaRPr lang="zh-CN" altLang="en-US" b="1" dirty="0"/>
          </a:p>
          <a:p>
            <a:pPr eaLnBrk="1" hangingPunct="1">
              <a:lnSpc>
                <a:spcPct val="120000"/>
              </a:lnSpc>
              <a:buFontTx/>
              <a:buAutoNum type="arabicPeriod"/>
            </a:pPr>
            <a:r>
              <a:rPr lang="zh-CN" altLang="en-US" b="1" dirty="0"/>
              <a:t>测量过程的四要素：测量对象、测量单位</a:t>
            </a:r>
            <a:r>
              <a:rPr lang="zh-CN" altLang="en-US" b="1" dirty="0" smtClean="0"/>
              <a:t>、测量方法</a:t>
            </a:r>
            <a:r>
              <a:rPr lang="zh-CN" altLang="en-US" b="1" dirty="0"/>
              <a:t>和测量精度；</a:t>
            </a:r>
            <a:endParaRPr lang="zh-CN" altLang="en-US" b="1" dirty="0"/>
          </a:p>
          <a:p>
            <a:pPr eaLnBrk="1" hangingPunct="1">
              <a:lnSpc>
                <a:spcPct val="120000"/>
              </a:lnSpc>
              <a:buFontTx/>
              <a:buAutoNum type="arabicPeriod"/>
            </a:pPr>
            <a:r>
              <a:rPr lang="zh-CN" altLang="en-US" b="1" dirty="0"/>
              <a:t>量块的 </a:t>
            </a:r>
            <a:r>
              <a:rPr lang="zh-CN" altLang="en-US" b="1" dirty="0">
                <a:cs typeface="Times New Roman" panose="02020603050405020304" pitchFamily="18" charset="0"/>
              </a:rPr>
              <a:t>“</a:t>
            </a:r>
            <a:r>
              <a:rPr lang="zh-CN" altLang="en-US" b="1" dirty="0"/>
              <a:t>等</a:t>
            </a:r>
            <a:r>
              <a:rPr lang="zh-CN" altLang="en-US" b="1" dirty="0">
                <a:cs typeface="Times New Roman" panose="02020603050405020304" pitchFamily="18" charset="0"/>
              </a:rPr>
              <a:t>” </a:t>
            </a:r>
            <a:r>
              <a:rPr lang="zh-CN" altLang="en-US" b="1" dirty="0"/>
              <a:t>和 </a:t>
            </a:r>
            <a:r>
              <a:rPr lang="zh-CN" altLang="en-US" b="1" dirty="0">
                <a:cs typeface="Times New Roman" panose="02020603050405020304" pitchFamily="18" charset="0"/>
              </a:rPr>
              <a:t> “</a:t>
            </a:r>
            <a:r>
              <a:rPr lang="zh-CN" altLang="en-US" b="1" dirty="0"/>
              <a:t>级</a:t>
            </a:r>
            <a:r>
              <a:rPr lang="zh-CN" altLang="en-US" b="1" dirty="0">
                <a:cs typeface="Times New Roman" panose="02020603050405020304" pitchFamily="18" charset="0"/>
              </a:rPr>
              <a:t>” </a:t>
            </a:r>
            <a:r>
              <a:rPr lang="zh-CN" altLang="en-US" b="1" dirty="0"/>
              <a:t>；</a:t>
            </a:r>
            <a:endParaRPr lang="zh-CN" altLang="en-US" b="1" dirty="0"/>
          </a:p>
          <a:p>
            <a:pPr eaLnBrk="1" hangingPunct="1">
              <a:lnSpc>
                <a:spcPct val="120000"/>
              </a:lnSpc>
              <a:buFontTx/>
              <a:buAutoNum type="arabicPeriod"/>
            </a:pPr>
            <a:r>
              <a:rPr lang="zh-CN" altLang="en-US" b="1" dirty="0"/>
              <a:t>计量器具的主要度量指标；</a:t>
            </a:r>
            <a:endParaRPr lang="zh-CN" altLang="en-US" b="1" dirty="0"/>
          </a:p>
          <a:p>
            <a:pPr eaLnBrk="1" hangingPunct="1">
              <a:lnSpc>
                <a:spcPct val="120000"/>
              </a:lnSpc>
              <a:buFontTx/>
              <a:buAutoNum type="arabicPeriod"/>
            </a:pPr>
            <a:r>
              <a:rPr lang="zh-CN" altLang="en-US" b="1" dirty="0"/>
              <a:t>产生测量误差的原因；</a:t>
            </a:r>
            <a:endParaRPr lang="zh-CN" altLang="en-US" b="1" dirty="0"/>
          </a:p>
          <a:p>
            <a:pPr eaLnBrk="1" hangingPunct="1">
              <a:lnSpc>
                <a:spcPct val="120000"/>
              </a:lnSpc>
              <a:buFontTx/>
              <a:buAutoNum type="arabicPeriod"/>
            </a:pPr>
            <a:r>
              <a:rPr lang="zh-CN" altLang="en-US" b="1" dirty="0"/>
              <a:t>系统误差的产生原因、发现和消除方法；</a:t>
            </a:r>
            <a:endParaRPr lang="zh-CN" altLang="en-US" b="1" dirty="0"/>
          </a:p>
          <a:p>
            <a:pPr eaLnBrk="1" hangingPunct="1">
              <a:lnSpc>
                <a:spcPct val="120000"/>
              </a:lnSpc>
              <a:buFontTx/>
              <a:buAutoNum type="arabicPeriod"/>
            </a:pPr>
            <a:r>
              <a:rPr lang="zh-CN" altLang="en-US" b="1" dirty="0"/>
              <a:t>随机误差的特性和处理方法；</a:t>
            </a:r>
            <a:endParaRPr lang="zh-CN" altLang="en-US" b="1" dirty="0"/>
          </a:p>
          <a:p>
            <a:pPr eaLnBrk="1" hangingPunct="1">
              <a:lnSpc>
                <a:spcPct val="120000"/>
              </a:lnSpc>
              <a:buFontTx/>
              <a:buAutoNum type="arabicPeriod"/>
            </a:pPr>
            <a:r>
              <a:rPr lang="zh-CN" altLang="en-US" b="1" dirty="0"/>
              <a:t>粗大误差的评定准则和处理方法；</a:t>
            </a:r>
            <a:endParaRPr lang="zh-CN" altLang="en-US" b="1" dirty="0"/>
          </a:p>
          <a:p>
            <a:pPr eaLnBrk="1" hangingPunct="1">
              <a:lnSpc>
                <a:spcPct val="120000"/>
              </a:lnSpc>
              <a:buFontTx/>
              <a:buAutoNum type="arabicPeriod"/>
            </a:pPr>
            <a:r>
              <a:rPr lang="zh-CN" altLang="en-US" b="1" dirty="0"/>
              <a:t>测量误差的合成方法和测量结果的表达式。</a:t>
            </a:r>
            <a:endParaRPr lang="zh-CN" altLang="en-US" b="1" dirty="0"/>
          </a:p>
        </p:txBody>
      </p:sp>
      <p:sp>
        <p:nvSpPr>
          <p:cNvPr id="77830" name="Text Box 6"/>
          <p:cNvSpPr txBox="1">
            <a:spLocks noChangeArrowheads="1"/>
          </p:cNvSpPr>
          <p:nvPr/>
        </p:nvSpPr>
        <p:spPr bwMode="auto">
          <a:xfrm>
            <a:off x="1889720" y="381000"/>
            <a:ext cx="5562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b="1" dirty="0"/>
              <a:t>第2章   测 量 技 术 基 础</a:t>
            </a:r>
            <a:endParaRPr lang="zh-CN" altLang="en-US" sz="2800" b="1" dirty="0"/>
          </a:p>
        </p:txBody>
      </p:sp>
      <p:sp>
        <p:nvSpPr>
          <p:cNvPr id="6" name="流程图: 可选过程 5">
            <a:hlinkClick r:id="rId1" action="ppaction://hlinksldjump"/>
          </p:cNvPr>
          <p:cNvSpPr/>
          <p:nvPr/>
        </p:nvSpPr>
        <p:spPr bwMode="auto">
          <a:xfrm>
            <a:off x="7019925" y="6199188"/>
            <a:ext cx="1800225" cy="503237"/>
          </a:xfrm>
          <a:prstGeom prst="flowChartAlternateProcess">
            <a:avLst/>
          </a:prstGeom>
          <a:solidFill>
            <a:schemeClr val="accent1">
              <a:lumMod val="20000"/>
              <a:lumOff val="80000"/>
            </a:schemeClr>
          </a:solidFill>
          <a:ln w="38100" cap="flat" cmpd="sng" algn="ctr">
            <a:solidFill>
              <a:srgbClr val="FF0000"/>
            </a:solidFill>
            <a:prstDash val="solid"/>
            <a:round/>
            <a:headEnd type="none" w="med" len="med"/>
            <a:tailEnd type="none" w="med" len="med"/>
          </a:ln>
          <a:effectLst/>
        </p:spPr>
        <p:txBody>
          <a:bodyPr/>
          <a:lstStyle/>
          <a:p>
            <a:pPr algn="ctr">
              <a:defRPr/>
            </a:pPr>
            <a:r>
              <a:rPr lang="zh-CN" altLang="en-US" b="1" dirty="0"/>
              <a:t>返回</a:t>
            </a:r>
            <a:r>
              <a:rPr lang="zh-CN" altLang="en-US" b="1" dirty="0">
                <a:solidFill>
                  <a:srgbClr val="FF0000"/>
                </a:solidFill>
              </a:rPr>
              <a:t>目录</a:t>
            </a:r>
            <a:endParaRPr lang="zh-CN" altLang="en-US" b="1" dirty="0">
              <a:solidFill>
                <a:srgbClr val="FF00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7830"/>
                                        </p:tgtEl>
                                        <p:attrNameLst>
                                          <p:attrName>style.visibility</p:attrName>
                                        </p:attrNameLst>
                                      </p:cBhvr>
                                      <p:to>
                                        <p:strVal val="visible"/>
                                      </p:to>
                                    </p:set>
                                    <p:animEffect transition="in" filter="wipe(left)">
                                      <p:cBhvr>
                                        <p:cTn id="7" dur="300"/>
                                        <p:tgtEl>
                                          <p:spTgt spid="778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7828"/>
                                        </p:tgtEl>
                                        <p:attrNameLst>
                                          <p:attrName>style.visibility</p:attrName>
                                        </p:attrNameLst>
                                      </p:cBhvr>
                                      <p:to>
                                        <p:strVal val="visible"/>
                                      </p:to>
                                    </p:set>
                                    <p:animEffect transition="in" filter="wipe(left)">
                                      <p:cBhvr>
                                        <p:cTn id="12" dur="300"/>
                                        <p:tgtEl>
                                          <p:spTgt spid="778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7829">
                                            <p:txEl>
                                              <p:pRg st="0" end="0"/>
                                            </p:txEl>
                                          </p:spTgt>
                                        </p:tgtEl>
                                        <p:attrNameLst>
                                          <p:attrName>style.visibility</p:attrName>
                                        </p:attrNameLst>
                                      </p:cBhvr>
                                      <p:to>
                                        <p:strVal val="visible"/>
                                      </p:to>
                                    </p:set>
                                    <p:animEffect transition="in" filter="wipe(left)">
                                      <p:cBhvr>
                                        <p:cTn id="17" dur="500"/>
                                        <p:tgtEl>
                                          <p:spTgt spid="7782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7829">
                                            <p:txEl>
                                              <p:pRg st="1" end="1"/>
                                            </p:txEl>
                                          </p:spTgt>
                                        </p:tgtEl>
                                        <p:attrNameLst>
                                          <p:attrName>style.visibility</p:attrName>
                                        </p:attrNameLst>
                                      </p:cBhvr>
                                      <p:to>
                                        <p:strVal val="visible"/>
                                      </p:to>
                                    </p:set>
                                    <p:animEffect transition="in" filter="wipe(left)">
                                      <p:cBhvr>
                                        <p:cTn id="22" dur="500"/>
                                        <p:tgtEl>
                                          <p:spTgt spid="77829">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7829">
                                            <p:txEl>
                                              <p:pRg st="2" end="2"/>
                                            </p:txEl>
                                          </p:spTgt>
                                        </p:tgtEl>
                                        <p:attrNameLst>
                                          <p:attrName>style.visibility</p:attrName>
                                        </p:attrNameLst>
                                      </p:cBhvr>
                                      <p:to>
                                        <p:strVal val="visible"/>
                                      </p:to>
                                    </p:set>
                                    <p:animEffect transition="in" filter="wipe(left)">
                                      <p:cBhvr>
                                        <p:cTn id="27" dur="500"/>
                                        <p:tgtEl>
                                          <p:spTgt spid="77829">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7829">
                                            <p:txEl>
                                              <p:pRg st="3" end="3"/>
                                            </p:txEl>
                                          </p:spTgt>
                                        </p:tgtEl>
                                        <p:attrNameLst>
                                          <p:attrName>style.visibility</p:attrName>
                                        </p:attrNameLst>
                                      </p:cBhvr>
                                      <p:to>
                                        <p:strVal val="visible"/>
                                      </p:to>
                                    </p:set>
                                    <p:animEffect transition="in" filter="wipe(left)">
                                      <p:cBhvr>
                                        <p:cTn id="32" dur="500"/>
                                        <p:tgtEl>
                                          <p:spTgt spid="77829">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7829">
                                            <p:txEl>
                                              <p:pRg st="4" end="4"/>
                                            </p:txEl>
                                          </p:spTgt>
                                        </p:tgtEl>
                                        <p:attrNameLst>
                                          <p:attrName>style.visibility</p:attrName>
                                        </p:attrNameLst>
                                      </p:cBhvr>
                                      <p:to>
                                        <p:strVal val="visible"/>
                                      </p:to>
                                    </p:set>
                                    <p:animEffect transition="in" filter="wipe(left)">
                                      <p:cBhvr>
                                        <p:cTn id="37" dur="500"/>
                                        <p:tgtEl>
                                          <p:spTgt spid="77829">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77829">
                                            <p:txEl>
                                              <p:pRg st="5" end="5"/>
                                            </p:txEl>
                                          </p:spTgt>
                                        </p:tgtEl>
                                        <p:attrNameLst>
                                          <p:attrName>style.visibility</p:attrName>
                                        </p:attrNameLst>
                                      </p:cBhvr>
                                      <p:to>
                                        <p:strVal val="visible"/>
                                      </p:to>
                                    </p:set>
                                    <p:animEffect transition="in" filter="wipe(left)">
                                      <p:cBhvr>
                                        <p:cTn id="42" dur="500"/>
                                        <p:tgtEl>
                                          <p:spTgt spid="77829">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77829">
                                            <p:txEl>
                                              <p:pRg st="6" end="6"/>
                                            </p:txEl>
                                          </p:spTgt>
                                        </p:tgtEl>
                                        <p:attrNameLst>
                                          <p:attrName>style.visibility</p:attrName>
                                        </p:attrNameLst>
                                      </p:cBhvr>
                                      <p:to>
                                        <p:strVal val="visible"/>
                                      </p:to>
                                    </p:set>
                                    <p:animEffect transition="in" filter="wipe(left)">
                                      <p:cBhvr>
                                        <p:cTn id="47" dur="500"/>
                                        <p:tgtEl>
                                          <p:spTgt spid="77829">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77829">
                                            <p:txEl>
                                              <p:pRg st="7" end="7"/>
                                            </p:txEl>
                                          </p:spTgt>
                                        </p:tgtEl>
                                        <p:attrNameLst>
                                          <p:attrName>style.visibility</p:attrName>
                                        </p:attrNameLst>
                                      </p:cBhvr>
                                      <p:to>
                                        <p:strVal val="visible"/>
                                      </p:to>
                                    </p:set>
                                    <p:animEffect transition="in" filter="wipe(left)">
                                      <p:cBhvr>
                                        <p:cTn id="52" dur="500"/>
                                        <p:tgtEl>
                                          <p:spTgt spid="77829">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77829">
                                            <p:txEl>
                                              <p:pRg st="8" end="8"/>
                                            </p:txEl>
                                          </p:spTgt>
                                        </p:tgtEl>
                                        <p:attrNameLst>
                                          <p:attrName>style.visibility</p:attrName>
                                        </p:attrNameLst>
                                      </p:cBhvr>
                                      <p:to>
                                        <p:strVal val="visible"/>
                                      </p:to>
                                    </p:set>
                                    <p:animEffect transition="in" filter="wipe(left)">
                                      <p:cBhvr>
                                        <p:cTn id="57" dur="500"/>
                                        <p:tgtEl>
                                          <p:spTgt spid="7782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8" grpId="0" autoUpdateAnimBg="0"/>
      <p:bldP spid="77830"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E0EAD168-F16D-4705-8C0A-D1C2CEC6F20E}" type="slidenum">
              <a:rPr kumimoji="0" lang="zh-CN" altLang="en-US" smtClean="0"/>
            </a:fld>
            <a:endParaRPr kumimoji="0" lang="en-US" altLang="zh-CN" smtClean="0"/>
          </a:p>
        </p:txBody>
      </p:sp>
      <p:sp>
        <p:nvSpPr>
          <p:cNvPr id="36868" name="Text Box 4"/>
          <p:cNvSpPr txBox="1">
            <a:spLocks noChangeArrowheads="1"/>
          </p:cNvSpPr>
          <p:nvPr/>
        </p:nvSpPr>
        <p:spPr bwMode="auto">
          <a:xfrm>
            <a:off x="1552228" y="632073"/>
            <a:ext cx="21606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2.  多面棱体</a:t>
            </a:r>
            <a:endParaRPr lang="zh-CN" altLang="en-US" b="1" dirty="0"/>
          </a:p>
        </p:txBody>
      </p:sp>
      <p:sp>
        <p:nvSpPr>
          <p:cNvPr id="36870" name="Text Box 6"/>
          <p:cNvSpPr txBox="1">
            <a:spLocks noChangeArrowheads="1"/>
          </p:cNvSpPr>
          <p:nvPr/>
        </p:nvSpPr>
        <p:spPr bwMode="auto">
          <a:xfrm>
            <a:off x="957064" y="981025"/>
            <a:ext cx="6999312"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       多面棱体是角度的最常用的实物基准。它是用特殊的合金钢或石英玻璃制成的多面棱体。</a:t>
            </a:r>
            <a:endParaRPr lang="zh-CN" altLang="en-US" b="1" dirty="0"/>
          </a:p>
        </p:txBody>
      </p:sp>
      <p:sp>
        <p:nvSpPr>
          <p:cNvPr id="36871" name="Text Box 7"/>
          <p:cNvSpPr txBox="1">
            <a:spLocks noChangeArrowheads="1"/>
          </p:cNvSpPr>
          <p:nvPr/>
        </p:nvSpPr>
        <p:spPr bwMode="auto">
          <a:xfrm>
            <a:off x="1562472" y="1898600"/>
            <a:ext cx="632189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常见的有4、6、8、12、24、36、72面体等。</a:t>
            </a:r>
            <a:endParaRPr lang="zh-CN" altLang="en-US" b="1" dirty="0"/>
          </a:p>
        </p:txBody>
      </p:sp>
      <p:sp>
        <p:nvSpPr>
          <p:cNvPr id="36872" name="Text Box 8"/>
          <p:cNvSpPr txBox="1">
            <a:spLocks noChangeArrowheads="1"/>
          </p:cNvSpPr>
          <p:nvPr/>
        </p:nvSpPr>
        <p:spPr bwMode="auto">
          <a:xfrm>
            <a:off x="948680" y="2360265"/>
            <a:ext cx="6863680" cy="977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      </a:t>
            </a:r>
            <a:r>
              <a:rPr lang="zh-CN" altLang="en-US" b="1" dirty="0" smtClean="0"/>
              <a:t>  </a:t>
            </a:r>
            <a:r>
              <a:rPr lang="zh-CN" altLang="en-US" b="1" dirty="0"/>
              <a:t>如 图2-5 为正八面棱体，它所有相邻两工作面法线间夹角为45</a:t>
            </a:r>
            <a:r>
              <a:rPr lang="en-US" altLang="zh-CN" b="1" dirty="0">
                <a:cs typeface="Times New Roman" panose="02020603050405020304" pitchFamily="18" charset="0"/>
                <a:sym typeface="+mn-ea"/>
              </a:rPr>
              <a:t>°</a:t>
            </a:r>
            <a:r>
              <a:rPr lang="zh-CN" altLang="en-US" b="1" dirty="0"/>
              <a:t>。</a:t>
            </a:r>
            <a:endParaRPr lang="en-US" altLang="zh-CN" b="1" baseline="30000" dirty="0"/>
          </a:p>
        </p:txBody>
      </p:sp>
      <p:sp>
        <p:nvSpPr>
          <p:cNvPr id="36877" name="Rectangle 13"/>
          <p:cNvSpPr>
            <a:spLocks noChangeArrowheads="1"/>
          </p:cNvSpPr>
          <p:nvPr/>
        </p:nvSpPr>
        <p:spPr bwMode="auto">
          <a:xfrm>
            <a:off x="931168" y="3368377"/>
            <a:ext cx="3352800" cy="1420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b="1" dirty="0"/>
              <a:t>        因此，可以用作基准来测量任意</a:t>
            </a:r>
            <a:r>
              <a:rPr lang="en-US" altLang="zh-CN" b="1" dirty="0"/>
              <a:t>n×</a:t>
            </a:r>
            <a:r>
              <a:rPr lang="zh-CN" altLang="en-US" b="1" dirty="0"/>
              <a:t>45</a:t>
            </a:r>
            <a:r>
              <a:rPr lang="en-US" altLang="zh-CN" b="1" dirty="0">
                <a:cs typeface="Times New Roman" panose="02020603050405020304" pitchFamily="18" charset="0"/>
                <a:sym typeface="+mn-ea"/>
              </a:rPr>
              <a:t>°</a:t>
            </a:r>
            <a:r>
              <a:rPr lang="zh-CN" altLang="en-US" b="1" dirty="0"/>
              <a:t>的角度。</a:t>
            </a:r>
            <a:endParaRPr lang="en-US" altLang="zh-CN" b="1" dirty="0"/>
          </a:p>
        </p:txBody>
      </p:sp>
      <p:sp>
        <p:nvSpPr>
          <p:cNvPr id="12" name="流程图: 可选过程 11">
            <a:hlinkClick r:id="rId1" action="ppaction://hlinksldjump"/>
          </p:cNvPr>
          <p:cNvSpPr/>
          <p:nvPr/>
        </p:nvSpPr>
        <p:spPr bwMode="auto">
          <a:xfrm>
            <a:off x="611188" y="6179577"/>
            <a:ext cx="1800225" cy="503237"/>
          </a:xfrm>
          <a:prstGeom prst="flowChartAlternateProcess">
            <a:avLst/>
          </a:prstGeom>
          <a:solidFill>
            <a:schemeClr val="accent1">
              <a:lumMod val="20000"/>
              <a:lumOff val="80000"/>
            </a:schemeClr>
          </a:solidFill>
          <a:ln w="38100" cap="flat" cmpd="sng" algn="ctr">
            <a:solidFill>
              <a:srgbClr val="FF0000"/>
            </a:solidFill>
            <a:prstDash val="solid"/>
            <a:round/>
            <a:headEnd type="none" w="med" len="med"/>
            <a:tailEnd type="none" w="med" len="med"/>
          </a:ln>
          <a:effectLst/>
        </p:spPr>
        <p:txBody>
          <a:bodyPr/>
          <a:lstStyle/>
          <a:p>
            <a:pPr algn="ctr">
              <a:defRPr/>
            </a:pPr>
            <a:r>
              <a:rPr lang="zh-CN" altLang="en-US" b="1" dirty="0"/>
              <a:t>返回</a:t>
            </a:r>
            <a:r>
              <a:rPr lang="zh-CN" altLang="en-US" b="1" dirty="0">
                <a:solidFill>
                  <a:srgbClr val="FF0000"/>
                </a:solidFill>
              </a:rPr>
              <a:t>目录</a:t>
            </a:r>
            <a:endParaRPr lang="zh-CN" altLang="en-US" b="1" dirty="0">
              <a:solidFill>
                <a:srgbClr val="FF0000"/>
              </a:solidFill>
            </a:endParaRPr>
          </a:p>
        </p:txBody>
      </p:sp>
      <p:pic>
        <p:nvPicPr>
          <p:cNvPr id="512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5190" y="3144520"/>
            <a:ext cx="2757170" cy="287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6868"/>
                                        </p:tgtEl>
                                        <p:attrNameLst>
                                          <p:attrName>style.visibility</p:attrName>
                                        </p:attrNameLst>
                                      </p:cBhvr>
                                      <p:to>
                                        <p:strVal val="visible"/>
                                      </p:to>
                                    </p:set>
                                    <p:animEffect transition="in" filter="wipe(left)">
                                      <p:cBhvr>
                                        <p:cTn id="7" dur="300"/>
                                        <p:tgtEl>
                                          <p:spTgt spid="3686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6870"/>
                                        </p:tgtEl>
                                        <p:attrNameLst>
                                          <p:attrName>style.visibility</p:attrName>
                                        </p:attrNameLst>
                                      </p:cBhvr>
                                      <p:to>
                                        <p:strVal val="visible"/>
                                      </p:to>
                                    </p:set>
                                    <p:animEffect transition="in" filter="wipe(left)">
                                      <p:cBhvr>
                                        <p:cTn id="12" dur="300"/>
                                        <p:tgtEl>
                                          <p:spTgt spid="3687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6871"/>
                                        </p:tgtEl>
                                        <p:attrNameLst>
                                          <p:attrName>style.visibility</p:attrName>
                                        </p:attrNameLst>
                                      </p:cBhvr>
                                      <p:to>
                                        <p:strVal val="visible"/>
                                      </p:to>
                                    </p:set>
                                    <p:animEffect transition="in" filter="wipe(left)">
                                      <p:cBhvr>
                                        <p:cTn id="17" dur="300"/>
                                        <p:tgtEl>
                                          <p:spTgt spid="36871"/>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1202"/>
                                        </p:tgtEl>
                                        <p:attrNameLst>
                                          <p:attrName>style.visibility</p:attrName>
                                        </p:attrNameLst>
                                      </p:cBhvr>
                                      <p:to>
                                        <p:strVal val="visible"/>
                                      </p:to>
                                    </p:set>
                                    <p:anim calcmode="lin" valueType="num">
                                      <p:cBhvr additive="base">
                                        <p:cTn id="22" dur="500" fill="hold"/>
                                        <p:tgtEl>
                                          <p:spTgt spid="51202"/>
                                        </p:tgtEl>
                                        <p:attrNameLst>
                                          <p:attrName>ppt_x</p:attrName>
                                        </p:attrNameLst>
                                      </p:cBhvr>
                                      <p:tavLst>
                                        <p:tav tm="0">
                                          <p:val>
                                            <p:strVal val="#ppt_x"/>
                                          </p:val>
                                        </p:tav>
                                        <p:tav tm="100000">
                                          <p:val>
                                            <p:strVal val="#ppt_x"/>
                                          </p:val>
                                        </p:tav>
                                      </p:tavLst>
                                    </p:anim>
                                    <p:anim calcmode="lin" valueType="num">
                                      <p:cBhvr additive="base">
                                        <p:cTn id="23" dur="500" fill="hold"/>
                                        <p:tgtEl>
                                          <p:spTgt spid="51202"/>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36872"/>
                                        </p:tgtEl>
                                        <p:attrNameLst>
                                          <p:attrName>style.visibility</p:attrName>
                                        </p:attrNameLst>
                                      </p:cBhvr>
                                      <p:to>
                                        <p:strVal val="visible"/>
                                      </p:to>
                                    </p:set>
                                    <p:animEffect transition="in" filter="wipe(left)">
                                      <p:cBhvr>
                                        <p:cTn id="28" dur="300"/>
                                        <p:tgtEl>
                                          <p:spTgt spid="3687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6877"/>
                                        </p:tgtEl>
                                        <p:attrNameLst>
                                          <p:attrName>style.visibility</p:attrName>
                                        </p:attrNameLst>
                                      </p:cBhvr>
                                      <p:to>
                                        <p:strVal val="visible"/>
                                      </p:to>
                                    </p:set>
                                    <p:animEffect transition="in" filter="wipe(left)">
                                      <p:cBhvr>
                                        <p:cTn id="33" dur="500"/>
                                        <p:tgtEl>
                                          <p:spTgt spid="36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autoUpdateAnimBg="0"/>
      <p:bldP spid="36870" grpId="0" autoUpdateAnimBg="0"/>
      <p:bldP spid="36871" grpId="0" autoUpdateAnimBg="0"/>
      <p:bldP spid="36872" grpId="0" bldLvl="0" animBg="1" autoUpdateAnimBg="0"/>
      <p:bldP spid="36877" grpId="0" bldLvl="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5B95432B-1C7C-41B4-A90A-D877AC1ADBD4}" type="slidenum">
              <a:rPr kumimoji="0" lang="zh-CN" altLang="en-US" smtClean="0"/>
            </a:fld>
            <a:endParaRPr kumimoji="0" lang="en-US" altLang="zh-CN" smtClean="0"/>
          </a:p>
        </p:txBody>
      </p:sp>
      <p:sp>
        <p:nvSpPr>
          <p:cNvPr id="17414" name="Text Box 6"/>
          <p:cNvSpPr txBox="1">
            <a:spLocks noChangeArrowheads="1"/>
          </p:cNvSpPr>
          <p:nvPr/>
        </p:nvSpPr>
        <p:spPr bwMode="auto">
          <a:xfrm>
            <a:off x="1619672" y="1091976"/>
            <a:ext cx="38131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2.2.1  计量器具及其分类</a:t>
            </a:r>
            <a:endParaRPr lang="zh-CN" altLang="en-US" b="1" dirty="0"/>
          </a:p>
        </p:txBody>
      </p:sp>
      <p:sp>
        <p:nvSpPr>
          <p:cNvPr id="17415" name="Text Box 7"/>
          <p:cNvSpPr txBox="1">
            <a:spLocks noChangeArrowheads="1"/>
          </p:cNvSpPr>
          <p:nvPr/>
        </p:nvSpPr>
        <p:spPr bwMode="auto">
          <a:xfrm>
            <a:off x="1619821" y="1565200"/>
            <a:ext cx="612053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solidFill>
                  <a:srgbClr val="FF33CC"/>
                </a:solidFill>
              </a:rPr>
              <a:t>计量器具</a:t>
            </a:r>
            <a:r>
              <a:rPr lang="zh-CN" altLang="en-US" b="1" dirty="0"/>
              <a:t>为测量仪器和测量工具的统称。</a:t>
            </a:r>
            <a:endParaRPr lang="zh-CN" altLang="en-US" b="1" dirty="0"/>
          </a:p>
        </p:txBody>
      </p:sp>
      <p:sp>
        <p:nvSpPr>
          <p:cNvPr id="17416" name="Text Box 8"/>
          <p:cNvSpPr txBox="1">
            <a:spLocks noChangeArrowheads="1"/>
          </p:cNvSpPr>
          <p:nvPr/>
        </p:nvSpPr>
        <p:spPr bwMode="auto">
          <a:xfrm>
            <a:off x="1647056" y="2022400"/>
            <a:ext cx="3429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1. 计量器具分类</a:t>
            </a:r>
            <a:endParaRPr lang="zh-CN" altLang="en-US" b="1" dirty="0"/>
          </a:p>
        </p:txBody>
      </p:sp>
      <p:sp>
        <p:nvSpPr>
          <p:cNvPr id="17417" name="Text Box 9"/>
          <p:cNvSpPr txBox="1">
            <a:spLocks noChangeArrowheads="1"/>
          </p:cNvSpPr>
          <p:nvPr/>
        </p:nvSpPr>
        <p:spPr bwMode="auto">
          <a:xfrm>
            <a:off x="1599282" y="2454448"/>
            <a:ext cx="5060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按其原理、结构和用途分为</a:t>
            </a:r>
            <a:r>
              <a:rPr lang="en-US" altLang="zh-CN" b="1" dirty="0"/>
              <a:t>:</a:t>
            </a:r>
            <a:endParaRPr lang="en-US" altLang="zh-CN" b="1" dirty="0"/>
          </a:p>
        </p:txBody>
      </p:sp>
      <p:sp>
        <p:nvSpPr>
          <p:cNvPr id="17418" name="Text Box 10"/>
          <p:cNvSpPr txBox="1">
            <a:spLocks noChangeArrowheads="1"/>
          </p:cNvSpPr>
          <p:nvPr/>
        </p:nvSpPr>
        <p:spPr bwMode="auto">
          <a:xfrm>
            <a:off x="1422846" y="2886496"/>
            <a:ext cx="30051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b="1" dirty="0"/>
              <a:t>（</a:t>
            </a:r>
            <a:r>
              <a:rPr lang="zh-CN" altLang="en-US" b="1" dirty="0"/>
              <a:t>1） </a:t>
            </a:r>
            <a:r>
              <a:rPr lang="zh-CN" altLang="en-US" b="1" dirty="0">
                <a:solidFill>
                  <a:srgbClr val="FF33CC"/>
                </a:solidFill>
              </a:rPr>
              <a:t>基准量具</a:t>
            </a:r>
            <a:endParaRPr lang="zh-CN" altLang="en-US" b="1" dirty="0">
              <a:solidFill>
                <a:srgbClr val="FF33CC"/>
              </a:solidFill>
            </a:endParaRPr>
          </a:p>
        </p:txBody>
      </p:sp>
      <p:sp>
        <p:nvSpPr>
          <p:cNvPr id="17420" name="Text Box 12"/>
          <p:cNvSpPr txBox="1">
            <a:spLocks noChangeArrowheads="1"/>
          </p:cNvSpPr>
          <p:nvPr/>
        </p:nvSpPr>
        <p:spPr bwMode="auto">
          <a:xfrm>
            <a:off x="2772470" y="4437112"/>
            <a:ext cx="424780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定值基准量具，如量块、</a:t>
            </a:r>
            <a:r>
              <a:rPr lang="en-US" altLang="zh-CN" sz="2000" b="1" dirty="0"/>
              <a:t> </a:t>
            </a:r>
            <a:r>
              <a:rPr lang="zh-CN" altLang="en-US" sz="2000" b="1" dirty="0"/>
              <a:t>角度块 </a:t>
            </a:r>
            <a:r>
              <a:rPr lang="zh-CN" altLang="en-US" sz="2000" b="1" dirty="0" smtClean="0"/>
              <a:t>。</a:t>
            </a:r>
            <a:endParaRPr lang="zh-CN" altLang="en-US" sz="2000" b="1" dirty="0"/>
          </a:p>
        </p:txBody>
      </p:sp>
      <p:sp>
        <p:nvSpPr>
          <p:cNvPr id="17422" name="Text Box 14"/>
          <p:cNvSpPr txBox="1">
            <a:spLocks noChangeArrowheads="1"/>
          </p:cNvSpPr>
          <p:nvPr/>
        </p:nvSpPr>
        <p:spPr bwMode="auto">
          <a:xfrm>
            <a:off x="2781398" y="5301208"/>
            <a:ext cx="416686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变值基准量具，如线纹刻线尺等。      </a:t>
            </a:r>
            <a:endParaRPr lang="zh-CN" altLang="en-US" sz="2000" b="1" dirty="0"/>
          </a:p>
        </p:txBody>
      </p:sp>
      <p:sp>
        <p:nvSpPr>
          <p:cNvPr id="17423" name="Rectangle 15"/>
          <p:cNvSpPr>
            <a:spLocks noChangeArrowheads="1"/>
          </p:cNvSpPr>
          <p:nvPr/>
        </p:nvSpPr>
        <p:spPr bwMode="auto">
          <a:xfrm>
            <a:off x="2176265" y="482376"/>
            <a:ext cx="462798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800" b="1" dirty="0">
                <a:solidFill>
                  <a:schemeClr val="tx2"/>
                </a:solidFill>
              </a:rPr>
              <a:t>2.2  计量器具和测量方法</a:t>
            </a:r>
            <a:endParaRPr lang="zh-CN" altLang="en-US" sz="2800" b="1" dirty="0">
              <a:solidFill>
                <a:schemeClr val="tx2"/>
              </a:solidFill>
            </a:endParaRPr>
          </a:p>
        </p:txBody>
      </p:sp>
      <p:sp>
        <p:nvSpPr>
          <p:cNvPr id="17426" name="Text Box 18"/>
          <p:cNvSpPr txBox="1">
            <a:spLocks noChangeArrowheads="1"/>
          </p:cNvSpPr>
          <p:nvPr/>
        </p:nvSpPr>
        <p:spPr bwMode="auto">
          <a:xfrm>
            <a:off x="970211" y="3347927"/>
            <a:ext cx="6914157"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         </a:t>
            </a:r>
            <a:r>
              <a:rPr lang="zh-CN" altLang="en-US" b="1" dirty="0">
                <a:solidFill>
                  <a:srgbClr val="FF33CC"/>
                </a:solidFill>
              </a:rPr>
              <a:t>基准量具</a:t>
            </a:r>
            <a:r>
              <a:rPr lang="zh-CN" altLang="en-US" b="1" dirty="0"/>
              <a:t>是指用来校对或调整计量器具，或者作为标准尺寸进行性对测量的量具。</a:t>
            </a:r>
            <a:endParaRPr lang="en-US" altLang="zh-CN" b="1" dirty="0"/>
          </a:p>
        </p:txBody>
      </p:sp>
      <p:pic>
        <p:nvPicPr>
          <p:cNvPr id="522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39528" y="4433664"/>
            <a:ext cx="150495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7423"/>
                                        </p:tgtEl>
                                        <p:attrNameLst>
                                          <p:attrName>style.visibility</p:attrName>
                                        </p:attrNameLst>
                                      </p:cBhvr>
                                      <p:to>
                                        <p:strVal val="visible"/>
                                      </p:to>
                                    </p:set>
                                    <p:animEffect transition="in" filter="wipe(left)">
                                      <p:cBhvr>
                                        <p:cTn id="7" dur="300"/>
                                        <p:tgtEl>
                                          <p:spTgt spid="174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7414"/>
                                        </p:tgtEl>
                                        <p:attrNameLst>
                                          <p:attrName>style.visibility</p:attrName>
                                        </p:attrNameLst>
                                      </p:cBhvr>
                                      <p:to>
                                        <p:strVal val="visible"/>
                                      </p:to>
                                    </p:set>
                                    <p:animEffect transition="in" filter="wipe(left)">
                                      <p:cBhvr>
                                        <p:cTn id="12" dur="300"/>
                                        <p:tgtEl>
                                          <p:spTgt spid="174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7415"/>
                                        </p:tgtEl>
                                        <p:attrNameLst>
                                          <p:attrName>style.visibility</p:attrName>
                                        </p:attrNameLst>
                                      </p:cBhvr>
                                      <p:to>
                                        <p:strVal val="visible"/>
                                      </p:to>
                                    </p:set>
                                    <p:animEffect transition="in" filter="wipe(left)">
                                      <p:cBhvr>
                                        <p:cTn id="17" dur="300"/>
                                        <p:tgtEl>
                                          <p:spTgt spid="174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7416"/>
                                        </p:tgtEl>
                                        <p:attrNameLst>
                                          <p:attrName>style.visibility</p:attrName>
                                        </p:attrNameLst>
                                      </p:cBhvr>
                                      <p:to>
                                        <p:strVal val="visible"/>
                                      </p:to>
                                    </p:set>
                                    <p:animEffect transition="in" filter="wipe(left)">
                                      <p:cBhvr>
                                        <p:cTn id="22" dur="300"/>
                                        <p:tgtEl>
                                          <p:spTgt spid="174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7417"/>
                                        </p:tgtEl>
                                        <p:attrNameLst>
                                          <p:attrName>style.visibility</p:attrName>
                                        </p:attrNameLst>
                                      </p:cBhvr>
                                      <p:to>
                                        <p:strVal val="visible"/>
                                      </p:to>
                                    </p:set>
                                    <p:animEffect transition="in" filter="wipe(left)">
                                      <p:cBhvr>
                                        <p:cTn id="27" dur="300"/>
                                        <p:tgtEl>
                                          <p:spTgt spid="1741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418"/>
                                        </p:tgtEl>
                                        <p:attrNameLst>
                                          <p:attrName>style.visibility</p:attrName>
                                        </p:attrNameLst>
                                      </p:cBhvr>
                                      <p:to>
                                        <p:strVal val="visible"/>
                                      </p:to>
                                    </p:set>
                                    <p:animEffect transition="in" filter="blinds(horizontal)">
                                      <p:cBhvr>
                                        <p:cTn id="32" dur="500"/>
                                        <p:tgtEl>
                                          <p:spTgt spid="174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7426"/>
                                        </p:tgtEl>
                                        <p:attrNameLst>
                                          <p:attrName>style.visibility</p:attrName>
                                        </p:attrNameLst>
                                      </p:cBhvr>
                                      <p:to>
                                        <p:strVal val="visible"/>
                                      </p:to>
                                    </p:set>
                                    <p:animEffect transition="in" filter="wipe(left)">
                                      <p:cBhvr>
                                        <p:cTn id="37" dur="2000"/>
                                        <p:tgtEl>
                                          <p:spTgt spid="1742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52226"/>
                                        </p:tgtEl>
                                        <p:attrNameLst>
                                          <p:attrName>style.visibility</p:attrName>
                                        </p:attrNameLst>
                                      </p:cBhvr>
                                      <p:to>
                                        <p:strVal val="visible"/>
                                      </p:to>
                                    </p:set>
                                    <p:animEffect transition="in" filter="wipe(left)">
                                      <p:cBhvr>
                                        <p:cTn id="42" dur="500"/>
                                        <p:tgtEl>
                                          <p:spTgt spid="5222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17420"/>
                                        </p:tgtEl>
                                        <p:attrNameLst>
                                          <p:attrName>style.visibility</p:attrName>
                                        </p:attrNameLst>
                                      </p:cBhvr>
                                      <p:to>
                                        <p:strVal val="visible"/>
                                      </p:to>
                                    </p:set>
                                    <p:animEffect transition="in" filter="wipe(left)">
                                      <p:cBhvr>
                                        <p:cTn id="47" dur="300"/>
                                        <p:tgtEl>
                                          <p:spTgt spid="1742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17422"/>
                                        </p:tgtEl>
                                        <p:attrNameLst>
                                          <p:attrName>style.visibility</p:attrName>
                                        </p:attrNameLst>
                                      </p:cBhvr>
                                      <p:to>
                                        <p:strVal val="visible"/>
                                      </p:to>
                                    </p:set>
                                    <p:animEffect transition="in" filter="wipe(left)">
                                      <p:cBhvr>
                                        <p:cTn id="52" dur="300"/>
                                        <p:tgtEl>
                                          <p:spTgt spid="17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autoUpdateAnimBg="0"/>
      <p:bldP spid="17415" grpId="0" autoUpdateAnimBg="0"/>
      <p:bldP spid="17416" grpId="0" autoUpdateAnimBg="0"/>
      <p:bldP spid="17417" grpId="0" autoUpdateAnimBg="0"/>
      <p:bldP spid="17418" grpId="0"/>
      <p:bldP spid="17420" grpId="0" autoUpdateAnimBg="0"/>
      <p:bldP spid="17422" grpId="0" autoUpdateAnimBg="0"/>
      <p:bldP spid="17423" grpId="0" autoUpdateAnimBg="0"/>
      <p:bldP spid="174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35499AD7-97E6-4B0D-A16C-F3B24F0130B7}" type="slidenum">
              <a:rPr kumimoji="0" lang="zh-CN" altLang="en-US" smtClean="0"/>
            </a:fld>
            <a:endParaRPr kumimoji="0" lang="en-US" altLang="zh-CN" smtClean="0"/>
          </a:p>
        </p:txBody>
      </p:sp>
      <p:sp>
        <p:nvSpPr>
          <p:cNvPr id="44036" name="Text Box 4"/>
          <p:cNvSpPr txBox="1">
            <a:spLocks noChangeArrowheads="1"/>
          </p:cNvSpPr>
          <p:nvPr/>
        </p:nvSpPr>
        <p:spPr bwMode="auto">
          <a:xfrm>
            <a:off x="1266949" y="375047"/>
            <a:ext cx="35210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(2) </a:t>
            </a:r>
            <a:r>
              <a:rPr lang="zh-CN" altLang="en-US" b="1" dirty="0">
                <a:solidFill>
                  <a:srgbClr val="FF33CC"/>
                </a:solidFill>
              </a:rPr>
              <a:t>通用计量器具</a:t>
            </a:r>
            <a:endParaRPr lang="en-US" altLang="zh-CN" b="1" dirty="0">
              <a:solidFill>
                <a:srgbClr val="FF33CC"/>
              </a:solidFill>
            </a:endParaRPr>
          </a:p>
        </p:txBody>
      </p:sp>
      <p:sp>
        <p:nvSpPr>
          <p:cNvPr id="44037" name="Text Box 5"/>
          <p:cNvSpPr txBox="1">
            <a:spLocks noChangeArrowheads="1"/>
          </p:cNvSpPr>
          <p:nvPr/>
        </p:nvSpPr>
        <p:spPr bwMode="auto">
          <a:xfrm>
            <a:off x="668040" y="804863"/>
            <a:ext cx="7072312"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solidFill>
                  <a:srgbClr val="FF33CC"/>
                </a:solidFill>
              </a:rPr>
              <a:t>        通用计量器具</a:t>
            </a:r>
            <a:r>
              <a:rPr lang="zh-CN" altLang="en-US" b="1" dirty="0"/>
              <a:t>是指将被测量转换成可直接观测的示值或等效信息的测量工具。</a:t>
            </a:r>
            <a:endParaRPr lang="zh-CN" altLang="en-US" b="1" dirty="0"/>
          </a:p>
        </p:txBody>
      </p:sp>
      <p:sp>
        <p:nvSpPr>
          <p:cNvPr id="44040" name="Text Box 8"/>
          <p:cNvSpPr txBox="1">
            <a:spLocks noChangeArrowheads="1"/>
          </p:cNvSpPr>
          <p:nvPr/>
        </p:nvSpPr>
        <p:spPr bwMode="auto">
          <a:xfrm>
            <a:off x="2117725" y="1772816"/>
            <a:ext cx="5730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①   游标类量具——如游标卡尺等。</a:t>
            </a:r>
            <a:endParaRPr lang="zh-CN" altLang="en-US" b="1" dirty="0"/>
          </a:p>
        </p:txBody>
      </p:sp>
      <p:sp>
        <p:nvSpPr>
          <p:cNvPr id="44041" name="Text Box 9"/>
          <p:cNvSpPr txBox="1">
            <a:spLocks noChangeArrowheads="1"/>
          </p:cNvSpPr>
          <p:nvPr/>
        </p:nvSpPr>
        <p:spPr bwMode="auto">
          <a:xfrm>
            <a:off x="2117725" y="2204864"/>
            <a:ext cx="60547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②  微动螺旋类量具——如千分尺等。</a:t>
            </a:r>
            <a:endParaRPr lang="zh-CN" altLang="en-US" b="1" dirty="0"/>
          </a:p>
        </p:txBody>
      </p:sp>
      <p:sp>
        <p:nvSpPr>
          <p:cNvPr id="44042" name="Text Box 10"/>
          <p:cNvSpPr txBox="1">
            <a:spLocks noChangeArrowheads="1"/>
          </p:cNvSpPr>
          <p:nvPr/>
        </p:nvSpPr>
        <p:spPr bwMode="auto">
          <a:xfrm>
            <a:off x="2117725" y="2636912"/>
            <a:ext cx="66309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③  机械比较仪——如齿轮杠杆比较仪等。</a:t>
            </a:r>
            <a:endParaRPr lang="zh-CN" altLang="en-US" b="1" dirty="0"/>
          </a:p>
        </p:txBody>
      </p:sp>
      <p:sp>
        <p:nvSpPr>
          <p:cNvPr id="44043" name="Text Box 11"/>
          <p:cNvSpPr txBox="1">
            <a:spLocks noChangeArrowheads="1"/>
          </p:cNvSpPr>
          <p:nvPr/>
        </p:nvSpPr>
        <p:spPr bwMode="auto">
          <a:xfrm>
            <a:off x="2117725" y="3068960"/>
            <a:ext cx="65579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④  光学量仪——如光学计、光学测角仪等。</a:t>
            </a:r>
            <a:endParaRPr lang="zh-CN" altLang="en-US" b="1" dirty="0"/>
          </a:p>
        </p:txBody>
      </p:sp>
      <p:sp>
        <p:nvSpPr>
          <p:cNvPr id="44044" name="Text Box 12"/>
          <p:cNvSpPr txBox="1">
            <a:spLocks noChangeArrowheads="1"/>
          </p:cNvSpPr>
          <p:nvPr/>
        </p:nvSpPr>
        <p:spPr bwMode="auto">
          <a:xfrm>
            <a:off x="2117725" y="3501008"/>
            <a:ext cx="6415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⑤  气动量仪——如浮标式气动量仪的。</a:t>
            </a:r>
            <a:endParaRPr lang="zh-CN" altLang="en-US" b="1" dirty="0"/>
          </a:p>
        </p:txBody>
      </p:sp>
      <p:sp>
        <p:nvSpPr>
          <p:cNvPr id="44045" name="Text Box 13"/>
          <p:cNvSpPr txBox="1">
            <a:spLocks noChangeArrowheads="1"/>
          </p:cNvSpPr>
          <p:nvPr/>
        </p:nvSpPr>
        <p:spPr bwMode="auto">
          <a:xfrm>
            <a:off x="2117725" y="4005064"/>
            <a:ext cx="5349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⑥  电动量仪——如电动轮廓仪等。</a:t>
            </a:r>
            <a:endParaRPr lang="zh-CN" altLang="en-US" b="1" dirty="0"/>
          </a:p>
        </p:txBody>
      </p:sp>
      <p:sp>
        <p:nvSpPr>
          <p:cNvPr id="44046" name="Text Box 14"/>
          <p:cNvSpPr txBox="1">
            <a:spLocks noChangeArrowheads="1"/>
          </p:cNvSpPr>
          <p:nvPr/>
        </p:nvSpPr>
        <p:spPr bwMode="auto">
          <a:xfrm>
            <a:off x="2117725" y="4509120"/>
            <a:ext cx="6172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⑦  微机化量仪（机电一体化量仪）——</a:t>
            </a:r>
            <a:endParaRPr lang="zh-CN" altLang="en-US" b="1" dirty="0"/>
          </a:p>
        </p:txBody>
      </p:sp>
      <p:sp>
        <p:nvSpPr>
          <p:cNvPr id="44047" name="Text Box 15"/>
          <p:cNvSpPr txBox="1">
            <a:spLocks noChangeArrowheads="1"/>
          </p:cNvSpPr>
          <p:nvPr/>
        </p:nvSpPr>
        <p:spPr bwMode="auto">
          <a:xfrm>
            <a:off x="2377281" y="5002346"/>
            <a:ext cx="5653088"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如微机控制的数显测量仪:数显光学计、数显测长仪、三坐标测量机等。</a:t>
            </a:r>
            <a:endParaRPr lang="zh-CN" altLang="en-US" b="1" dirty="0"/>
          </a:p>
        </p:txBody>
      </p:sp>
      <p:pic>
        <p:nvPicPr>
          <p:cNvPr id="532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71600" y="1844824"/>
            <a:ext cx="1224136"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4036"/>
                                        </p:tgtEl>
                                        <p:attrNameLst>
                                          <p:attrName>style.visibility</p:attrName>
                                        </p:attrNameLst>
                                      </p:cBhvr>
                                      <p:to>
                                        <p:strVal val="visible"/>
                                      </p:to>
                                    </p:set>
                                    <p:animEffect transition="in" filter="wipe(left)">
                                      <p:cBhvr>
                                        <p:cTn id="7" dur="300"/>
                                        <p:tgtEl>
                                          <p:spTgt spid="440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4037"/>
                                        </p:tgtEl>
                                        <p:attrNameLst>
                                          <p:attrName>style.visibility</p:attrName>
                                        </p:attrNameLst>
                                      </p:cBhvr>
                                      <p:to>
                                        <p:strVal val="visible"/>
                                      </p:to>
                                    </p:set>
                                    <p:animEffect transition="in" filter="wipe(left)">
                                      <p:cBhvr>
                                        <p:cTn id="12" dur="300"/>
                                        <p:tgtEl>
                                          <p:spTgt spid="440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53250"/>
                                        </p:tgtEl>
                                        <p:attrNameLst>
                                          <p:attrName>style.visibility</p:attrName>
                                        </p:attrNameLst>
                                      </p:cBhvr>
                                      <p:to>
                                        <p:strVal val="visible"/>
                                      </p:to>
                                    </p:set>
                                    <p:animEffect transition="in" filter="wipe(up)">
                                      <p:cBhvr>
                                        <p:cTn id="17" dur="500"/>
                                        <p:tgtEl>
                                          <p:spTgt spid="5325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4040"/>
                                        </p:tgtEl>
                                        <p:attrNameLst>
                                          <p:attrName>style.visibility</p:attrName>
                                        </p:attrNameLst>
                                      </p:cBhvr>
                                      <p:to>
                                        <p:strVal val="visible"/>
                                      </p:to>
                                    </p:set>
                                    <p:animEffect transition="in" filter="wipe(left)">
                                      <p:cBhvr>
                                        <p:cTn id="22" dur="300"/>
                                        <p:tgtEl>
                                          <p:spTgt spid="4404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4041"/>
                                        </p:tgtEl>
                                        <p:attrNameLst>
                                          <p:attrName>style.visibility</p:attrName>
                                        </p:attrNameLst>
                                      </p:cBhvr>
                                      <p:to>
                                        <p:strVal val="visible"/>
                                      </p:to>
                                    </p:set>
                                    <p:animEffect transition="in" filter="wipe(left)">
                                      <p:cBhvr>
                                        <p:cTn id="27" dur="300"/>
                                        <p:tgtEl>
                                          <p:spTgt spid="4404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44042"/>
                                        </p:tgtEl>
                                        <p:attrNameLst>
                                          <p:attrName>style.visibility</p:attrName>
                                        </p:attrNameLst>
                                      </p:cBhvr>
                                      <p:to>
                                        <p:strVal val="visible"/>
                                      </p:to>
                                    </p:set>
                                    <p:animEffect transition="in" filter="wipe(left)">
                                      <p:cBhvr>
                                        <p:cTn id="32" dur="300"/>
                                        <p:tgtEl>
                                          <p:spTgt spid="4404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44043"/>
                                        </p:tgtEl>
                                        <p:attrNameLst>
                                          <p:attrName>style.visibility</p:attrName>
                                        </p:attrNameLst>
                                      </p:cBhvr>
                                      <p:to>
                                        <p:strVal val="visible"/>
                                      </p:to>
                                    </p:set>
                                    <p:animEffect transition="in" filter="wipe(left)">
                                      <p:cBhvr>
                                        <p:cTn id="37" dur="300"/>
                                        <p:tgtEl>
                                          <p:spTgt spid="4404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44044"/>
                                        </p:tgtEl>
                                        <p:attrNameLst>
                                          <p:attrName>style.visibility</p:attrName>
                                        </p:attrNameLst>
                                      </p:cBhvr>
                                      <p:to>
                                        <p:strVal val="visible"/>
                                      </p:to>
                                    </p:set>
                                    <p:animEffect transition="in" filter="wipe(left)">
                                      <p:cBhvr>
                                        <p:cTn id="42" dur="300"/>
                                        <p:tgtEl>
                                          <p:spTgt spid="4404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44045"/>
                                        </p:tgtEl>
                                        <p:attrNameLst>
                                          <p:attrName>style.visibility</p:attrName>
                                        </p:attrNameLst>
                                      </p:cBhvr>
                                      <p:to>
                                        <p:strVal val="visible"/>
                                      </p:to>
                                    </p:set>
                                    <p:animEffect transition="in" filter="wipe(left)">
                                      <p:cBhvr>
                                        <p:cTn id="47" dur="300"/>
                                        <p:tgtEl>
                                          <p:spTgt spid="4404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44046"/>
                                        </p:tgtEl>
                                        <p:attrNameLst>
                                          <p:attrName>style.visibility</p:attrName>
                                        </p:attrNameLst>
                                      </p:cBhvr>
                                      <p:to>
                                        <p:strVal val="visible"/>
                                      </p:to>
                                    </p:set>
                                    <p:animEffect transition="in" filter="wipe(left)">
                                      <p:cBhvr>
                                        <p:cTn id="52" dur="300"/>
                                        <p:tgtEl>
                                          <p:spTgt spid="4404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44047"/>
                                        </p:tgtEl>
                                        <p:attrNameLst>
                                          <p:attrName>style.visibility</p:attrName>
                                        </p:attrNameLst>
                                      </p:cBhvr>
                                      <p:to>
                                        <p:strVal val="visible"/>
                                      </p:to>
                                    </p:set>
                                    <p:animEffect transition="in" filter="wipe(left)">
                                      <p:cBhvr>
                                        <p:cTn id="57" dur="300"/>
                                        <p:tgtEl>
                                          <p:spTgt spid="440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autoUpdateAnimBg="0"/>
      <p:bldP spid="44037" grpId="0" autoUpdateAnimBg="0"/>
      <p:bldP spid="44040" grpId="0" autoUpdateAnimBg="0"/>
      <p:bldP spid="44041" grpId="0" autoUpdateAnimBg="0"/>
      <p:bldP spid="44042" grpId="0" autoUpdateAnimBg="0"/>
      <p:bldP spid="44043" grpId="0" autoUpdateAnimBg="0"/>
      <p:bldP spid="44044" grpId="0" autoUpdateAnimBg="0"/>
      <p:bldP spid="44045" grpId="0" autoUpdateAnimBg="0"/>
      <p:bldP spid="44046" grpId="0" autoUpdateAnimBg="0"/>
      <p:bldP spid="44047"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90BBED80-51EF-4955-8C65-27E8A04808F8}" type="slidenum">
              <a:rPr kumimoji="0" lang="zh-CN" altLang="en-US" smtClean="0"/>
            </a:fld>
            <a:endParaRPr kumimoji="0" lang="en-US" altLang="zh-CN" smtClean="0"/>
          </a:p>
        </p:txBody>
      </p:sp>
      <p:sp>
        <p:nvSpPr>
          <p:cNvPr id="45060" name="Text Box 4"/>
          <p:cNvSpPr txBox="1">
            <a:spLocks noChangeArrowheads="1"/>
          </p:cNvSpPr>
          <p:nvPr/>
        </p:nvSpPr>
        <p:spPr bwMode="auto">
          <a:xfrm>
            <a:off x="1115615" y="344106"/>
            <a:ext cx="43957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（3）极限量规类</a:t>
            </a:r>
            <a:endParaRPr lang="zh-CN" altLang="en-US" b="1" dirty="0"/>
          </a:p>
        </p:txBody>
      </p:sp>
      <p:sp>
        <p:nvSpPr>
          <p:cNvPr id="45061" name="Text Box 5"/>
          <p:cNvSpPr txBox="1">
            <a:spLocks noChangeArrowheads="1"/>
          </p:cNvSpPr>
          <p:nvPr/>
        </p:nvSpPr>
        <p:spPr bwMode="auto">
          <a:xfrm>
            <a:off x="755898" y="721931"/>
            <a:ext cx="741650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solidFill>
                  <a:srgbClr val="FF33CC"/>
                </a:solidFill>
              </a:rPr>
              <a:t>        极限量规类</a:t>
            </a:r>
            <a:r>
              <a:rPr lang="zh-CN" altLang="en-US" sz="2000" b="1" dirty="0"/>
              <a:t>是指没有刻度（线）的用于检验被测量是否处于给定的极限偏差之内的专用量具。</a:t>
            </a:r>
            <a:endParaRPr lang="en-US" altLang="zh-CN" sz="2000" b="1" dirty="0"/>
          </a:p>
          <a:p>
            <a:pPr eaLnBrk="1" hangingPunct="1"/>
            <a:r>
              <a:rPr lang="zh-CN" altLang="en-US" sz="2000" b="1" dirty="0"/>
              <a:t>        如光滑极限量规、螺纹量规、功能量规等。</a:t>
            </a:r>
            <a:endParaRPr lang="zh-CN" altLang="en-US" sz="2000" b="1" dirty="0"/>
          </a:p>
        </p:txBody>
      </p:sp>
      <p:sp>
        <p:nvSpPr>
          <p:cNvPr id="45062" name="Text Box 6"/>
          <p:cNvSpPr txBox="1">
            <a:spLocks noChangeArrowheads="1"/>
          </p:cNvSpPr>
          <p:nvPr/>
        </p:nvSpPr>
        <p:spPr bwMode="auto">
          <a:xfrm>
            <a:off x="1141213" y="1713002"/>
            <a:ext cx="386238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（4） 检验夹具</a:t>
            </a:r>
            <a:endParaRPr lang="zh-CN" altLang="en-US" sz="2000" b="1" dirty="0"/>
          </a:p>
        </p:txBody>
      </p:sp>
      <p:sp>
        <p:nvSpPr>
          <p:cNvPr id="45063" name="Text Box 7"/>
          <p:cNvSpPr txBox="1">
            <a:spLocks noChangeArrowheads="1"/>
          </p:cNvSpPr>
          <p:nvPr/>
        </p:nvSpPr>
        <p:spPr bwMode="auto">
          <a:xfrm>
            <a:off x="828476" y="2073042"/>
            <a:ext cx="727191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solidFill>
                  <a:srgbClr val="FF33CC"/>
                </a:solidFill>
              </a:rPr>
              <a:t>        检验夹具</a:t>
            </a:r>
            <a:r>
              <a:rPr lang="zh-CN" altLang="en-US" sz="2000" b="1" dirty="0"/>
              <a:t>是一种专用的检验工具，它与相应的计量器具配套使用时，可方便地检验出被测件的各项参数。</a:t>
            </a:r>
            <a:endParaRPr lang="zh-CN" altLang="en-US" sz="2000" b="1" dirty="0"/>
          </a:p>
        </p:txBody>
      </p:sp>
      <p:sp>
        <p:nvSpPr>
          <p:cNvPr id="45064" name="Text Box 8"/>
          <p:cNvSpPr txBox="1">
            <a:spLocks noChangeArrowheads="1"/>
          </p:cNvSpPr>
          <p:nvPr/>
        </p:nvSpPr>
        <p:spPr bwMode="auto">
          <a:xfrm>
            <a:off x="1403523" y="2752729"/>
            <a:ext cx="49688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2.  计量器具的度量指标</a:t>
            </a:r>
            <a:endParaRPr lang="zh-CN" altLang="en-US" sz="2000" b="1" dirty="0"/>
          </a:p>
        </p:txBody>
      </p:sp>
      <p:sp>
        <p:nvSpPr>
          <p:cNvPr id="45065" name="Text Box 9"/>
          <p:cNvSpPr txBox="1">
            <a:spLocks noChangeArrowheads="1"/>
          </p:cNvSpPr>
          <p:nvPr/>
        </p:nvSpPr>
        <p:spPr bwMode="auto">
          <a:xfrm>
            <a:off x="1187623" y="3113092"/>
            <a:ext cx="39603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（1）分度值（</a:t>
            </a:r>
            <a:r>
              <a:rPr lang="en-US" altLang="zh-CN" sz="2000" b="1" i="1" dirty="0"/>
              <a:t>i</a:t>
            </a:r>
            <a:r>
              <a:rPr lang="en-US" altLang="zh-CN" sz="2000" b="1" dirty="0"/>
              <a:t> )</a:t>
            </a:r>
            <a:r>
              <a:rPr lang="zh-CN" altLang="en-US" sz="2000" b="1" dirty="0"/>
              <a:t>与分辨率</a:t>
            </a:r>
            <a:endParaRPr lang="en-US" altLang="zh-CN" sz="2000" b="1" dirty="0"/>
          </a:p>
        </p:txBody>
      </p:sp>
      <p:sp>
        <p:nvSpPr>
          <p:cNvPr id="45066" name="Text Box 10"/>
          <p:cNvSpPr txBox="1">
            <a:spLocks noChangeArrowheads="1"/>
          </p:cNvSpPr>
          <p:nvPr/>
        </p:nvSpPr>
        <p:spPr bwMode="auto">
          <a:xfrm>
            <a:off x="827459" y="3513202"/>
            <a:ext cx="712891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        </a:t>
            </a:r>
            <a:r>
              <a:rPr lang="zh-CN" altLang="en-US" sz="2000" b="1" dirty="0">
                <a:solidFill>
                  <a:srgbClr val="FF33CC"/>
                </a:solidFill>
              </a:rPr>
              <a:t>分度值</a:t>
            </a:r>
            <a:r>
              <a:rPr lang="zh-CN" altLang="en-US" sz="2000" b="1" dirty="0"/>
              <a:t>是指计量器具的刻尺或度盘上相邻两刻线所代表的量值之差。例如千分尺微分筒上分度值 </a:t>
            </a:r>
            <a:r>
              <a:rPr lang="en-US" altLang="zh-CN" sz="2000" b="1" i="1" dirty="0"/>
              <a:t>i </a:t>
            </a:r>
            <a:r>
              <a:rPr lang="en-US" altLang="zh-CN" sz="2000" b="1" dirty="0"/>
              <a:t>= 0.01mm </a:t>
            </a:r>
            <a:r>
              <a:rPr lang="zh-CN" altLang="en-US" sz="2000" b="1" dirty="0"/>
              <a:t>。</a:t>
            </a:r>
            <a:endParaRPr lang="zh-CN" altLang="en-US" sz="2000" b="1" dirty="0"/>
          </a:p>
        </p:txBody>
      </p:sp>
      <p:sp>
        <p:nvSpPr>
          <p:cNvPr id="45067" name="Text Box 11"/>
          <p:cNvSpPr txBox="1">
            <a:spLocks noChangeArrowheads="1"/>
          </p:cNvSpPr>
          <p:nvPr/>
        </p:nvSpPr>
        <p:spPr bwMode="auto">
          <a:xfrm>
            <a:off x="1241673" y="5157192"/>
            <a:ext cx="37623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  (2) 刻度间距（</a:t>
            </a:r>
            <a:r>
              <a:rPr lang="en-US" altLang="zh-CN" sz="2000" b="1" i="1" dirty="0"/>
              <a:t>a</a:t>
            </a:r>
            <a:r>
              <a:rPr lang="en-US" altLang="zh-CN" sz="2000" b="1" dirty="0"/>
              <a:t>）</a:t>
            </a:r>
            <a:endParaRPr lang="en-US" altLang="zh-CN" sz="2000" b="1" dirty="0"/>
          </a:p>
        </p:txBody>
      </p:sp>
      <p:sp>
        <p:nvSpPr>
          <p:cNvPr id="45068" name="Text Box 12"/>
          <p:cNvSpPr txBox="1">
            <a:spLocks noChangeArrowheads="1"/>
          </p:cNvSpPr>
          <p:nvPr/>
        </p:nvSpPr>
        <p:spPr bwMode="auto">
          <a:xfrm>
            <a:off x="827460" y="5517232"/>
            <a:ext cx="734494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         </a:t>
            </a:r>
            <a:r>
              <a:rPr lang="zh-CN" altLang="en-US" sz="2000" b="1" dirty="0">
                <a:solidFill>
                  <a:srgbClr val="FF33CC"/>
                </a:solidFill>
              </a:rPr>
              <a:t>刻度间距</a:t>
            </a:r>
            <a:r>
              <a:rPr lang="zh-CN" altLang="en-US" sz="2000" b="1" dirty="0"/>
              <a:t>是指计量器具的刻尺或度盘上相邻两刻线中心之间的距离和圆弧长。为便于估读，其值为1~2.5</a:t>
            </a:r>
            <a:r>
              <a:rPr lang="en-US" altLang="zh-CN" sz="2000" b="1" dirty="0"/>
              <a:t>mm。</a:t>
            </a:r>
            <a:endParaRPr lang="en-US" altLang="zh-CN" sz="2000" b="1" dirty="0"/>
          </a:p>
        </p:txBody>
      </p:sp>
      <p:sp>
        <p:nvSpPr>
          <p:cNvPr id="26636" name="矩形 1"/>
          <p:cNvSpPr>
            <a:spLocks noChangeArrowheads="1"/>
          </p:cNvSpPr>
          <p:nvPr/>
        </p:nvSpPr>
        <p:spPr bwMode="auto">
          <a:xfrm>
            <a:off x="827459" y="4161274"/>
            <a:ext cx="727293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rgbClr val="FF0000"/>
                </a:solidFill>
              </a:rPr>
              <a:t>        </a:t>
            </a:r>
            <a:r>
              <a:rPr lang="zh-CN" altLang="en-US" sz="2000" b="1" dirty="0" smtClean="0">
                <a:solidFill>
                  <a:srgbClr val="FF0000"/>
                </a:solidFill>
              </a:rPr>
              <a:t> 分辨力</a:t>
            </a:r>
            <a:r>
              <a:rPr lang="zh-CN" altLang="en-US" sz="2000" b="1" dirty="0"/>
              <a:t>是对于数字显示的仪器，它表示最末一位数字间隔所代表的量值之差。例如 </a:t>
            </a:r>
            <a:r>
              <a:rPr lang="en-US" altLang="zh-CN" sz="2000" b="1" dirty="0"/>
              <a:t>JDG - S1 </a:t>
            </a:r>
            <a:r>
              <a:rPr lang="zh-CN" altLang="en-US" sz="2000" b="1" dirty="0"/>
              <a:t>数字式立式光学计分辨为 </a:t>
            </a:r>
            <a:r>
              <a:rPr lang="en-US" altLang="zh-CN" sz="2000" b="1" dirty="0"/>
              <a:t>0.1 </a:t>
            </a:r>
            <a:r>
              <a:rPr lang="en-US" altLang="zh-CN" sz="2000" b="1" dirty="0" err="1"/>
              <a:t>μm</a:t>
            </a:r>
            <a:r>
              <a:rPr lang="zh-CN" altLang="en-US" sz="2000" b="1" dirty="0"/>
              <a:t>。一般说来</a:t>
            </a:r>
            <a:r>
              <a:rPr lang="en-US" altLang="zh-CN" sz="2000" b="1" dirty="0"/>
              <a:t>,</a:t>
            </a:r>
            <a:r>
              <a:rPr lang="zh-CN" altLang="en-US" sz="2000" b="1" dirty="0"/>
              <a:t>量仪的分度</a:t>
            </a:r>
            <a:r>
              <a:rPr lang="zh-CN" altLang="en-US" sz="2000" b="1" dirty="0" smtClean="0"/>
              <a:t>值越</a:t>
            </a:r>
            <a:r>
              <a:rPr lang="zh-CN" altLang="en-US" sz="2000" b="1" dirty="0"/>
              <a:t>小</a:t>
            </a:r>
            <a:r>
              <a:rPr lang="en-US" altLang="zh-CN" sz="2000" b="1" dirty="0"/>
              <a:t>,</a:t>
            </a:r>
            <a:r>
              <a:rPr lang="zh-CN" altLang="en-US" sz="2000" b="1" dirty="0"/>
              <a:t>其精度越高。</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5060"/>
                                        </p:tgtEl>
                                        <p:attrNameLst>
                                          <p:attrName>style.visibility</p:attrName>
                                        </p:attrNameLst>
                                      </p:cBhvr>
                                      <p:to>
                                        <p:strVal val="visible"/>
                                      </p:to>
                                    </p:set>
                                    <p:animEffect transition="in" filter="wipe(left)">
                                      <p:cBhvr>
                                        <p:cTn id="7" dur="300"/>
                                        <p:tgtEl>
                                          <p:spTgt spid="450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5061"/>
                                        </p:tgtEl>
                                        <p:attrNameLst>
                                          <p:attrName>style.visibility</p:attrName>
                                        </p:attrNameLst>
                                      </p:cBhvr>
                                      <p:to>
                                        <p:strVal val="visible"/>
                                      </p:to>
                                    </p:set>
                                    <p:animEffect transition="in" filter="wipe(left)">
                                      <p:cBhvr>
                                        <p:cTn id="12" dur="300"/>
                                        <p:tgtEl>
                                          <p:spTgt spid="4506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5062"/>
                                        </p:tgtEl>
                                        <p:attrNameLst>
                                          <p:attrName>style.visibility</p:attrName>
                                        </p:attrNameLst>
                                      </p:cBhvr>
                                      <p:to>
                                        <p:strVal val="visible"/>
                                      </p:to>
                                    </p:set>
                                    <p:animEffect transition="in" filter="wipe(left)">
                                      <p:cBhvr>
                                        <p:cTn id="17" dur="300"/>
                                        <p:tgtEl>
                                          <p:spTgt spid="4506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5063"/>
                                        </p:tgtEl>
                                        <p:attrNameLst>
                                          <p:attrName>style.visibility</p:attrName>
                                        </p:attrNameLst>
                                      </p:cBhvr>
                                      <p:to>
                                        <p:strVal val="visible"/>
                                      </p:to>
                                    </p:set>
                                    <p:animEffect transition="in" filter="wipe(left)">
                                      <p:cBhvr>
                                        <p:cTn id="22" dur="300"/>
                                        <p:tgtEl>
                                          <p:spTgt spid="4506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5064"/>
                                        </p:tgtEl>
                                        <p:attrNameLst>
                                          <p:attrName>style.visibility</p:attrName>
                                        </p:attrNameLst>
                                      </p:cBhvr>
                                      <p:to>
                                        <p:strVal val="visible"/>
                                      </p:to>
                                    </p:set>
                                    <p:animEffect transition="in" filter="wipe(left)">
                                      <p:cBhvr>
                                        <p:cTn id="27" dur="300"/>
                                        <p:tgtEl>
                                          <p:spTgt spid="4506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45065"/>
                                        </p:tgtEl>
                                        <p:attrNameLst>
                                          <p:attrName>style.visibility</p:attrName>
                                        </p:attrNameLst>
                                      </p:cBhvr>
                                      <p:to>
                                        <p:strVal val="visible"/>
                                      </p:to>
                                    </p:set>
                                    <p:animEffect transition="in" filter="wipe(left)">
                                      <p:cBhvr>
                                        <p:cTn id="32" dur="300"/>
                                        <p:tgtEl>
                                          <p:spTgt spid="4506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45066"/>
                                        </p:tgtEl>
                                        <p:attrNameLst>
                                          <p:attrName>style.visibility</p:attrName>
                                        </p:attrNameLst>
                                      </p:cBhvr>
                                      <p:to>
                                        <p:strVal val="visible"/>
                                      </p:to>
                                    </p:set>
                                    <p:animEffect transition="in" filter="wipe(left)">
                                      <p:cBhvr>
                                        <p:cTn id="37" dur="300"/>
                                        <p:tgtEl>
                                          <p:spTgt spid="4506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6636"/>
                                        </p:tgtEl>
                                        <p:attrNameLst>
                                          <p:attrName>style.visibility</p:attrName>
                                        </p:attrNameLst>
                                      </p:cBhvr>
                                      <p:to>
                                        <p:strVal val="visible"/>
                                      </p:to>
                                    </p:set>
                                    <p:animEffect transition="in" filter="wipe(left)">
                                      <p:cBhvr>
                                        <p:cTn id="42" dur="500"/>
                                        <p:tgtEl>
                                          <p:spTgt spid="2663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45067"/>
                                        </p:tgtEl>
                                        <p:attrNameLst>
                                          <p:attrName>style.visibility</p:attrName>
                                        </p:attrNameLst>
                                      </p:cBhvr>
                                      <p:to>
                                        <p:strVal val="visible"/>
                                      </p:to>
                                    </p:set>
                                    <p:animEffect transition="in" filter="wipe(left)">
                                      <p:cBhvr>
                                        <p:cTn id="47" dur="300"/>
                                        <p:tgtEl>
                                          <p:spTgt spid="4506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45068"/>
                                        </p:tgtEl>
                                        <p:attrNameLst>
                                          <p:attrName>style.visibility</p:attrName>
                                        </p:attrNameLst>
                                      </p:cBhvr>
                                      <p:to>
                                        <p:strVal val="visible"/>
                                      </p:to>
                                    </p:set>
                                    <p:animEffect transition="in" filter="wipe(left)">
                                      <p:cBhvr>
                                        <p:cTn id="52" dur="300"/>
                                        <p:tgtEl>
                                          <p:spTgt spid="45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autoUpdateAnimBg="0"/>
      <p:bldP spid="45061" grpId="0" autoUpdateAnimBg="0"/>
      <p:bldP spid="45062" grpId="0" autoUpdateAnimBg="0"/>
      <p:bldP spid="45063" grpId="0" autoUpdateAnimBg="0"/>
      <p:bldP spid="45064" grpId="0" autoUpdateAnimBg="0"/>
      <p:bldP spid="45065" grpId="0" autoUpdateAnimBg="0"/>
      <p:bldP spid="45066" grpId="0" autoUpdateAnimBg="0"/>
      <p:bldP spid="45067" grpId="0" autoUpdateAnimBg="0"/>
      <p:bldP spid="45068" grpId="0" autoUpdateAnimBg="0"/>
      <p:bldP spid="266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83046161-BB3E-4BD1-B1B7-53746CD4EF46}" type="slidenum">
              <a:rPr kumimoji="0" lang="zh-CN" altLang="en-US" smtClean="0"/>
            </a:fld>
            <a:endParaRPr kumimoji="0" lang="en-US" altLang="zh-CN" smtClean="0"/>
          </a:p>
        </p:txBody>
      </p:sp>
      <p:sp>
        <p:nvSpPr>
          <p:cNvPr id="46084" name="Text Box 4"/>
          <p:cNvSpPr txBox="1">
            <a:spLocks noChangeArrowheads="1"/>
          </p:cNvSpPr>
          <p:nvPr/>
        </p:nvSpPr>
        <p:spPr bwMode="auto">
          <a:xfrm>
            <a:off x="1259631" y="269875"/>
            <a:ext cx="31400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（3）示值范围</a:t>
            </a:r>
            <a:endParaRPr lang="zh-CN" altLang="en-US" sz="2000" b="1" dirty="0"/>
          </a:p>
        </p:txBody>
      </p:sp>
      <p:sp>
        <p:nvSpPr>
          <p:cNvPr id="46085" name="Text Box 5"/>
          <p:cNvSpPr txBox="1">
            <a:spLocks noChangeArrowheads="1"/>
          </p:cNvSpPr>
          <p:nvPr/>
        </p:nvSpPr>
        <p:spPr bwMode="auto">
          <a:xfrm>
            <a:off x="765299" y="548680"/>
            <a:ext cx="726308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b="1" dirty="0"/>
              <a:t>       </a:t>
            </a:r>
            <a:r>
              <a:rPr lang="zh-CN" altLang="en-US" sz="2000" b="1" dirty="0" smtClean="0">
                <a:solidFill>
                  <a:srgbClr val="FF33CC"/>
                </a:solidFill>
              </a:rPr>
              <a:t>示值</a:t>
            </a:r>
            <a:r>
              <a:rPr lang="zh-CN" altLang="en-US" sz="2000" b="1" dirty="0">
                <a:solidFill>
                  <a:srgbClr val="FF33CC"/>
                </a:solidFill>
              </a:rPr>
              <a:t>范围</a:t>
            </a:r>
            <a:r>
              <a:rPr lang="zh-CN" altLang="en-US" sz="2000" b="1" dirty="0"/>
              <a:t>是指计量器具标尺</a:t>
            </a:r>
            <a:r>
              <a:rPr lang="zh-CN" altLang="en-US" sz="2000" b="1" dirty="0" smtClean="0"/>
              <a:t>所能指示</a:t>
            </a:r>
            <a:r>
              <a:rPr lang="zh-CN" altLang="en-US" sz="2000" b="1" dirty="0"/>
              <a:t>或显示的最低值到最高值的范围。例如机械比较议的示值范围为</a:t>
            </a:r>
            <a:r>
              <a:rPr lang="en-US" altLang="zh-CN" sz="2000" b="1" dirty="0">
                <a:latin typeface="宋体" panose="02010600030101010101" pitchFamily="2" charset="-122"/>
              </a:rPr>
              <a:t>±100μm</a:t>
            </a:r>
            <a:r>
              <a:rPr lang="zh-CN" altLang="en-US" sz="2000" b="1" dirty="0">
                <a:latin typeface="宋体" panose="02010600030101010101" pitchFamily="2" charset="-122"/>
              </a:rPr>
              <a:t>。</a:t>
            </a:r>
            <a:endParaRPr lang="zh-CN" altLang="en-US" sz="2000" b="1" dirty="0">
              <a:latin typeface="宋体" panose="02010600030101010101" pitchFamily="2" charset="-122"/>
            </a:endParaRPr>
          </a:p>
        </p:txBody>
      </p:sp>
      <p:sp>
        <p:nvSpPr>
          <p:cNvPr id="46086" name="Text Box 6"/>
          <p:cNvSpPr txBox="1">
            <a:spLocks noChangeArrowheads="1"/>
          </p:cNvSpPr>
          <p:nvPr/>
        </p:nvSpPr>
        <p:spPr bwMode="auto">
          <a:xfrm>
            <a:off x="1287909" y="1340768"/>
            <a:ext cx="31400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（4） 测量范围</a:t>
            </a:r>
            <a:endParaRPr lang="zh-CN" altLang="en-US" sz="2000" b="1" dirty="0"/>
          </a:p>
        </p:txBody>
      </p:sp>
      <p:sp>
        <p:nvSpPr>
          <p:cNvPr id="46087" name="Text Box 7"/>
          <p:cNvSpPr txBox="1">
            <a:spLocks noChangeArrowheads="1"/>
          </p:cNvSpPr>
          <p:nvPr/>
        </p:nvSpPr>
        <p:spPr bwMode="auto">
          <a:xfrm>
            <a:off x="825624" y="1700808"/>
            <a:ext cx="713075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a:t>
            </a:r>
            <a:r>
              <a:rPr lang="zh-CN" altLang="en-US" sz="2000" b="1" dirty="0" smtClean="0">
                <a:solidFill>
                  <a:srgbClr val="FF33CC"/>
                </a:solidFill>
              </a:rPr>
              <a:t>测量范围</a:t>
            </a:r>
            <a:r>
              <a:rPr lang="zh-CN" altLang="en-US" sz="2000" b="1" dirty="0"/>
              <a:t>是指在允许误差范围内，测量器具所能测量零件的下限值到上限值的范围。例如某一千分尺的测量范围</a:t>
            </a:r>
            <a:r>
              <a:rPr lang="zh-CN" altLang="en-US" sz="2000" b="1" dirty="0" smtClean="0"/>
              <a:t>为</a:t>
            </a:r>
            <a:endParaRPr lang="en-US" altLang="zh-CN" sz="2000" b="1" dirty="0" smtClean="0"/>
          </a:p>
          <a:p>
            <a:pPr eaLnBrk="1" hangingPunct="1">
              <a:lnSpc>
                <a:spcPct val="120000"/>
              </a:lnSpc>
            </a:pPr>
            <a:r>
              <a:rPr lang="en-US" altLang="zh-CN" sz="2000" b="1" dirty="0" smtClean="0"/>
              <a:t>25  ~ 50mm</a:t>
            </a:r>
            <a:r>
              <a:rPr lang="zh-CN" altLang="en-US" sz="2000" b="1" dirty="0"/>
              <a:t>。</a:t>
            </a:r>
            <a:endParaRPr lang="en-US" altLang="zh-CN" sz="2000" b="1" dirty="0"/>
          </a:p>
        </p:txBody>
      </p:sp>
      <p:sp>
        <p:nvSpPr>
          <p:cNvPr id="46094" name="Text Box 14"/>
          <p:cNvSpPr txBox="1">
            <a:spLocks noChangeArrowheads="1"/>
          </p:cNvSpPr>
          <p:nvPr/>
        </p:nvSpPr>
        <p:spPr bwMode="auto">
          <a:xfrm>
            <a:off x="1330573" y="2780928"/>
            <a:ext cx="36734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（5）灵敏度 （</a:t>
            </a:r>
            <a:r>
              <a:rPr lang="en-US" altLang="zh-CN" sz="2000" b="1" i="1" dirty="0"/>
              <a:t>k</a:t>
            </a:r>
            <a:r>
              <a:rPr lang="en-US" altLang="zh-CN" sz="2000" b="1" dirty="0"/>
              <a:t>）</a:t>
            </a:r>
            <a:endParaRPr lang="en-US" altLang="zh-CN" sz="2000" b="1" dirty="0"/>
          </a:p>
        </p:txBody>
      </p:sp>
      <p:sp>
        <p:nvSpPr>
          <p:cNvPr id="46095" name="Text Box 15"/>
          <p:cNvSpPr txBox="1">
            <a:spLocks noChangeArrowheads="1"/>
          </p:cNvSpPr>
          <p:nvPr/>
        </p:nvSpPr>
        <p:spPr bwMode="auto">
          <a:xfrm>
            <a:off x="901824" y="3140968"/>
            <a:ext cx="691053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a:t>
            </a:r>
            <a:r>
              <a:rPr lang="zh-CN" altLang="en-US" sz="2000" b="1" dirty="0" smtClean="0">
                <a:solidFill>
                  <a:srgbClr val="FF33CC"/>
                </a:solidFill>
              </a:rPr>
              <a:t>灵敏度</a:t>
            </a:r>
            <a:r>
              <a:rPr lang="zh-CN" altLang="en-US" sz="2000" b="1" dirty="0"/>
              <a:t>是指计量器具示值装置对被测量变化的反应能力。灵敏度也称放大比，可用下式表示</a:t>
            </a:r>
            <a:endParaRPr lang="zh-CN" altLang="en-US" sz="2000" b="1" dirty="0"/>
          </a:p>
        </p:txBody>
      </p:sp>
      <p:pic>
        <p:nvPicPr>
          <p:cNvPr id="27694" name="Picture 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67310" y="3861048"/>
            <a:ext cx="2619375"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Box 4"/>
          <p:cNvSpPr txBox="1">
            <a:spLocks noChangeArrowheads="1"/>
          </p:cNvSpPr>
          <p:nvPr/>
        </p:nvSpPr>
        <p:spPr bwMode="auto">
          <a:xfrm>
            <a:off x="1520552" y="5078213"/>
            <a:ext cx="44196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(6) 灵敏限（灵敏阈）</a:t>
            </a:r>
            <a:endParaRPr lang="en-US" altLang="zh-CN" sz="2000" b="1" dirty="0"/>
          </a:p>
        </p:txBody>
      </p:sp>
      <p:sp>
        <p:nvSpPr>
          <p:cNvPr id="15" name="Text Box 5"/>
          <p:cNvSpPr txBox="1">
            <a:spLocks noChangeArrowheads="1"/>
          </p:cNvSpPr>
          <p:nvPr/>
        </p:nvSpPr>
        <p:spPr bwMode="auto">
          <a:xfrm>
            <a:off x="995164" y="5478323"/>
            <a:ext cx="724924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a:solidFill>
                  <a:srgbClr val="FF33CC"/>
                </a:solidFill>
              </a:rPr>
              <a:t>灵敏限</a:t>
            </a:r>
            <a:r>
              <a:rPr lang="zh-CN" altLang="en-US" sz="2000" b="1" dirty="0"/>
              <a:t>是指能引起计量器具示值可能觉察变化的被测量的最小变化值。</a:t>
            </a:r>
            <a:endParaRPr lang="zh-CN" altLang="en-US" sz="2000" b="1" dirty="0"/>
          </a:p>
        </p:txBody>
      </p:sp>
      <p:sp>
        <p:nvSpPr>
          <p:cNvPr id="16" name="Text Box 6"/>
          <p:cNvSpPr txBox="1">
            <a:spLocks noChangeArrowheads="1"/>
          </p:cNvSpPr>
          <p:nvPr/>
        </p:nvSpPr>
        <p:spPr bwMode="auto">
          <a:xfrm>
            <a:off x="2603562" y="5838363"/>
            <a:ext cx="403244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灵敏限越小，计量器具精度越高。</a:t>
            </a:r>
            <a:endParaRPr lang="zh-CN" altLang="en-US" sz="2000" b="1" dirty="0"/>
          </a:p>
        </p:txBody>
      </p:sp>
      <p:sp>
        <p:nvSpPr>
          <p:cNvPr id="3" name="矩形 2"/>
          <p:cNvSpPr/>
          <p:nvPr/>
        </p:nvSpPr>
        <p:spPr>
          <a:xfrm>
            <a:off x="1475656" y="4653136"/>
            <a:ext cx="6342670" cy="400110"/>
          </a:xfrm>
          <a:prstGeom prst="rect">
            <a:avLst/>
          </a:prstGeom>
        </p:spPr>
        <p:txBody>
          <a:bodyPr wrap="square">
            <a:spAutoFit/>
          </a:bodyPr>
          <a:lstStyle/>
          <a:p>
            <a:r>
              <a:rPr lang="zh-CN" altLang="en-US" sz="2000" b="1" dirty="0"/>
              <a:t>一般来说</a:t>
            </a:r>
            <a:r>
              <a:rPr lang="en-US" altLang="zh-CN" sz="2000" b="1" dirty="0"/>
              <a:t>,</a:t>
            </a:r>
            <a:r>
              <a:rPr lang="zh-CN" altLang="en-US" sz="2000" b="1" dirty="0"/>
              <a:t>分度值</a:t>
            </a:r>
            <a:r>
              <a:rPr lang="en-US" altLang="zh-CN" sz="2000" b="1" i="1" dirty="0"/>
              <a:t>i </a:t>
            </a:r>
            <a:r>
              <a:rPr lang="zh-CN" altLang="en-US" sz="2000" b="1" dirty="0"/>
              <a:t>越小</a:t>
            </a:r>
            <a:r>
              <a:rPr lang="en-US" altLang="zh-CN" sz="2000" b="1" dirty="0"/>
              <a:t>,</a:t>
            </a:r>
            <a:r>
              <a:rPr lang="zh-CN" altLang="en-US" sz="2000" b="1" dirty="0"/>
              <a:t>则计量器具的灵敏度就越高。</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6084"/>
                                        </p:tgtEl>
                                        <p:attrNameLst>
                                          <p:attrName>style.visibility</p:attrName>
                                        </p:attrNameLst>
                                      </p:cBhvr>
                                      <p:to>
                                        <p:strVal val="visible"/>
                                      </p:to>
                                    </p:set>
                                    <p:animEffect transition="in" filter="wipe(left)">
                                      <p:cBhvr>
                                        <p:cTn id="7" dur="300"/>
                                        <p:tgtEl>
                                          <p:spTgt spid="4608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6085"/>
                                        </p:tgtEl>
                                        <p:attrNameLst>
                                          <p:attrName>style.visibility</p:attrName>
                                        </p:attrNameLst>
                                      </p:cBhvr>
                                      <p:to>
                                        <p:strVal val="visible"/>
                                      </p:to>
                                    </p:set>
                                    <p:animEffect transition="in" filter="wipe(left)">
                                      <p:cBhvr>
                                        <p:cTn id="12" dur="300"/>
                                        <p:tgtEl>
                                          <p:spTgt spid="4608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6086"/>
                                        </p:tgtEl>
                                        <p:attrNameLst>
                                          <p:attrName>style.visibility</p:attrName>
                                        </p:attrNameLst>
                                      </p:cBhvr>
                                      <p:to>
                                        <p:strVal val="visible"/>
                                      </p:to>
                                    </p:set>
                                    <p:animEffect transition="in" filter="wipe(left)">
                                      <p:cBhvr>
                                        <p:cTn id="17" dur="300"/>
                                        <p:tgtEl>
                                          <p:spTgt spid="4608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6087"/>
                                        </p:tgtEl>
                                        <p:attrNameLst>
                                          <p:attrName>style.visibility</p:attrName>
                                        </p:attrNameLst>
                                      </p:cBhvr>
                                      <p:to>
                                        <p:strVal val="visible"/>
                                      </p:to>
                                    </p:set>
                                    <p:animEffect transition="in" filter="wipe(left)">
                                      <p:cBhvr>
                                        <p:cTn id="22" dur="300"/>
                                        <p:tgtEl>
                                          <p:spTgt spid="4608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6094"/>
                                        </p:tgtEl>
                                        <p:attrNameLst>
                                          <p:attrName>style.visibility</p:attrName>
                                        </p:attrNameLst>
                                      </p:cBhvr>
                                      <p:to>
                                        <p:strVal val="visible"/>
                                      </p:to>
                                    </p:set>
                                    <p:animEffect transition="in" filter="wipe(left)">
                                      <p:cBhvr>
                                        <p:cTn id="27" dur="300"/>
                                        <p:tgtEl>
                                          <p:spTgt spid="4609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46095"/>
                                        </p:tgtEl>
                                        <p:attrNameLst>
                                          <p:attrName>style.visibility</p:attrName>
                                        </p:attrNameLst>
                                      </p:cBhvr>
                                      <p:to>
                                        <p:strVal val="visible"/>
                                      </p:to>
                                    </p:set>
                                    <p:animEffect transition="in" filter="wipe(left)">
                                      <p:cBhvr>
                                        <p:cTn id="32" dur="300"/>
                                        <p:tgtEl>
                                          <p:spTgt spid="4609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27694"/>
                                        </p:tgtEl>
                                        <p:attrNameLst>
                                          <p:attrName>style.visibility</p:attrName>
                                        </p:attrNameLst>
                                      </p:cBhvr>
                                      <p:to>
                                        <p:strVal val="visible"/>
                                      </p:to>
                                    </p:set>
                                    <p:animEffect transition="in" filter="wipe(up)">
                                      <p:cBhvr>
                                        <p:cTn id="37" dur="500"/>
                                        <p:tgtEl>
                                          <p:spTgt spid="2769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15"/>
                                        </p:tgtEl>
                                        <p:attrNameLst>
                                          <p:attrName>style.visibility</p:attrName>
                                        </p:attrNameLst>
                                      </p:cBhvr>
                                      <p:to>
                                        <p:strVal val="visible"/>
                                      </p:to>
                                    </p:set>
                                    <p:animEffect transition="in" filter="wipe(left)">
                                      <p:cBhvr>
                                        <p:cTn id="52" dur="3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16"/>
                                        </p:tgtEl>
                                        <p:attrNameLst>
                                          <p:attrName>style.visibility</p:attrName>
                                        </p:attrNameLst>
                                      </p:cBhvr>
                                      <p:to>
                                        <p:strVal val="visible"/>
                                      </p:to>
                                    </p:set>
                                    <p:animEffect transition="in" filter="wipe(left)">
                                      <p:cBhvr>
                                        <p:cTn id="57" dur="3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autoUpdateAnimBg="0"/>
      <p:bldP spid="46085" grpId="0" autoUpdateAnimBg="0"/>
      <p:bldP spid="46086" grpId="0" autoUpdateAnimBg="0"/>
      <p:bldP spid="46087" grpId="0" autoUpdateAnimBg="0"/>
      <p:bldP spid="46094" grpId="0" autoUpdateAnimBg="0"/>
      <p:bldP spid="46095" grpId="0" autoUpdateAnimBg="0"/>
      <p:bldP spid="14" grpId="0"/>
      <p:bldP spid="15" grpId="0" autoUpdateAnimBg="0"/>
      <p:bldP spid="16" grpId="0" autoUpdateAnimBg="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A671BD9F-BC6D-4BE7-82B2-6A4533F46A53}" type="slidenum">
              <a:rPr kumimoji="0" lang="zh-CN" altLang="en-US" smtClean="0"/>
            </a:fld>
            <a:endParaRPr kumimoji="0" lang="en-US" altLang="zh-CN" smtClean="0"/>
          </a:p>
        </p:txBody>
      </p:sp>
      <p:sp>
        <p:nvSpPr>
          <p:cNvPr id="47122" name="Text Box 18"/>
          <p:cNvSpPr txBox="1">
            <a:spLocks noChangeArrowheads="1"/>
          </p:cNvSpPr>
          <p:nvPr/>
        </p:nvSpPr>
        <p:spPr bwMode="auto">
          <a:xfrm>
            <a:off x="1342257" y="798051"/>
            <a:ext cx="273505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（7）测量力</a:t>
            </a:r>
            <a:endParaRPr lang="zh-CN" altLang="en-US" sz="2000" b="1" dirty="0"/>
          </a:p>
        </p:txBody>
      </p:sp>
      <p:sp>
        <p:nvSpPr>
          <p:cNvPr id="47123" name="Text Box 19"/>
          <p:cNvSpPr txBox="1">
            <a:spLocks noChangeArrowheads="1"/>
          </p:cNvSpPr>
          <p:nvPr/>
        </p:nvSpPr>
        <p:spPr bwMode="auto">
          <a:xfrm>
            <a:off x="980256" y="1137131"/>
            <a:ext cx="7696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a:solidFill>
                  <a:srgbClr val="FF33CC"/>
                </a:solidFill>
              </a:rPr>
              <a:t>测量力</a:t>
            </a:r>
            <a:r>
              <a:rPr lang="zh-CN" altLang="en-US" sz="2000" b="1" dirty="0"/>
              <a:t>是指在测量过程中，计量器具与被测表面的接触力。</a:t>
            </a:r>
            <a:endParaRPr lang="zh-CN" altLang="en-US" sz="2000" b="1" dirty="0"/>
          </a:p>
        </p:txBody>
      </p:sp>
      <p:sp>
        <p:nvSpPr>
          <p:cNvPr id="47124" name="Text Box 20"/>
          <p:cNvSpPr txBox="1">
            <a:spLocks noChangeArrowheads="1"/>
          </p:cNvSpPr>
          <p:nvPr/>
        </p:nvSpPr>
        <p:spPr bwMode="auto">
          <a:xfrm>
            <a:off x="1326468" y="1518131"/>
            <a:ext cx="275084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（8）示值误差</a:t>
            </a:r>
            <a:endParaRPr lang="zh-CN" altLang="en-US" sz="2000" b="1" dirty="0"/>
          </a:p>
        </p:txBody>
      </p:sp>
      <p:sp>
        <p:nvSpPr>
          <p:cNvPr id="47125" name="Text Box 21"/>
          <p:cNvSpPr txBox="1">
            <a:spLocks noChangeArrowheads="1"/>
          </p:cNvSpPr>
          <p:nvPr/>
        </p:nvSpPr>
        <p:spPr bwMode="auto">
          <a:xfrm>
            <a:off x="897632" y="1842553"/>
            <a:ext cx="713075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a:t>
            </a:r>
            <a:r>
              <a:rPr lang="zh-CN" altLang="en-US" sz="2000" b="1" dirty="0" smtClean="0">
                <a:solidFill>
                  <a:srgbClr val="FF33CC"/>
                </a:solidFill>
              </a:rPr>
              <a:t>示值</a:t>
            </a:r>
            <a:r>
              <a:rPr lang="zh-CN" altLang="en-US" sz="2000" b="1" dirty="0">
                <a:solidFill>
                  <a:srgbClr val="FF33CC"/>
                </a:solidFill>
              </a:rPr>
              <a:t>误差</a:t>
            </a:r>
            <a:r>
              <a:rPr lang="zh-CN" altLang="en-US" sz="2000" b="1" dirty="0"/>
              <a:t>是指计量器具的示值与被测量真 值</a:t>
            </a:r>
            <a:r>
              <a:rPr lang="zh-CN" altLang="en-US" sz="2000" b="1" dirty="0" smtClean="0"/>
              <a:t>之代数差</a:t>
            </a:r>
            <a:r>
              <a:rPr lang="zh-CN" altLang="en-US" sz="2000" b="1" dirty="0"/>
              <a:t>。计量器具允许值可以从使用说明书或检定规程中查得，也可以用标准件检定出来。</a:t>
            </a:r>
            <a:endParaRPr lang="zh-CN" altLang="en-US" sz="2000" b="1" dirty="0"/>
          </a:p>
        </p:txBody>
      </p:sp>
      <p:sp>
        <p:nvSpPr>
          <p:cNvPr id="10" name="Text Box 4"/>
          <p:cNvSpPr txBox="1">
            <a:spLocks noChangeArrowheads="1"/>
          </p:cNvSpPr>
          <p:nvPr/>
        </p:nvSpPr>
        <p:spPr bwMode="auto">
          <a:xfrm>
            <a:off x="1252563" y="3030299"/>
            <a:ext cx="388382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（9）示值变动性</a:t>
            </a:r>
            <a:endParaRPr lang="zh-CN" altLang="en-US" sz="2000" b="1" dirty="0"/>
          </a:p>
        </p:txBody>
      </p:sp>
      <p:sp>
        <p:nvSpPr>
          <p:cNvPr id="11" name="Text Box 5"/>
          <p:cNvSpPr txBox="1">
            <a:spLocks noChangeArrowheads="1"/>
          </p:cNvSpPr>
          <p:nvPr/>
        </p:nvSpPr>
        <p:spPr bwMode="auto">
          <a:xfrm>
            <a:off x="827584" y="3391549"/>
            <a:ext cx="748883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a:t>
            </a:r>
            <a:r>
              <a:rPr lang="zh-CN" altLang="en-US" sz="2000" b="1" dirty="0" smtClean="0">
                <a:solidFill>
                  <a:srgbClr val="FF33CC"/>
                </a:solidFill>
              </a:rPr>
              <a:t>示值</a:t>
            </a:r>
            <a:r>
              <a:rPr lang="zh-CN" altLang="en-US" sz="2000" b="1" dirty="0">
                <a:solidFill>
                  <a:srgbClr val="FF33CC"/>
                </a:solidFill>
              </a:rPr>
              <a:t>变动性</a:t>
            </a:r>
            <a:r>
              <a:rPr lang="zh-CN" altLang="en-US" sz="2000" b="1" dirty="0"/>
              <a:t>是指在测量条件不变的情况下，对同一被测量进行多次重复测量读数时（5~10次），其读数的最大变动量。</a:t>
            </a:r>
            <a:endParaRPr lang="zh-CN" altLang="en-US" sz="2000" b="1" dirty="0"/>
          </a:p>
        </p:txBody>
      </p:sp>
      <p:sp>
        <p:nvSpPr>
          <p:cNvPr id="12" name="Text Box 15"/>
          <p:cNvSpPr txBox="1">
            <a:spLocks noChangeArrowheads="1"/>
          </p:cNvSpPr>
          <p:nvPr/>
        </p:nvSpPr>
        <p:spPr bwMode="auto">
          <a:xfrm>
            <a:off x="1218407" y="4182427"/>
            <a:ext cx="444107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（10）回程误差（滞后误差）</a:t>
            </a:r>
            <a:endParaRPr lang="zh-CN" altLang="en-US" sz="2000" b="1" dirty="0"/>
          </a:p>
        </p:txBody>
      </p:sp>
      <p:sp>
        <p:nvSpPr>
          <p:cNvPr id="13" name="Text Box 16"/>
          <p:cNvSpPr txBox="1">
            <a:spLocks noChangeArrowheads="1"/>
          </p:cNvSpPr>
          <p:nvPr/>
        </p:nvSpPr>
        <p:spPr bwMode="auto">
          <a:xfrm>
            <a:off x="827584" y="4614227"/>
            <a:ext cx="748883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a:t>
            </a:r>
            <a:r>
              <a:rPr lang="zh-CN" altLang="en-US" sz="2000" b="1" dirty="0" smtClean="0">
                <a:solidFill>
                  <a:srgbClr val="FF33CC"/>
                </a:solidFill>
              </a:rPr>
              <a:t>回程</a:t>
            </a:r>
            <a:r>
              <a:rPr lang="zh-CN" altLang="en-US" sz="2000" b="1" dirty="0">
                <a:solidFill>
                  <a:srgbClr val="FF33CC"/>
                </a:solidFill>
              </a:rPr>
              <a:t>误差</a:t>
            </a:r>
            <a:r>
              <a:rPr lang="zh-CN" altLang="en-US" sz="2000" b="1" dirty="0"/>
              <a:t>是指在相同测量条件下，对同一被测量进行往返两个方向测量时，测量器具的示值变化量。</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7122"/>
                                        </p:tgtEl>
                                        <p:attrNameLst>
                                          <p:attrName>style.visibility</p:attrName>
                                        </p:attrNameLst>
                                      </p:cBhvr>
                                      <p:to>
                                        <p:strVal val="visible"/>
                                      </p:to>
                                    </p:set>
                                    <p:animEffect transition="in" filter="wipe(left)">
                                      <p:cBhvr>
                                        <p:cTn id="7" dur="300"/>
                                        <p:tgtEl>
                                          <p:spTgt spid="471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7123"/>
                                        </p:tgtEl>
                                        <p:attrNameLst>
                                          <p:attrName>style.visibility</p:attrName>
                                        </p:attrNameLst>
                                      </p:cBhvr>
                                      <p:to>
                                        <p:strVal val="visible"/>
                                      </p:to>
                                    </p:set>
                                    <p:animEffect transition="in" filter="wipe(left)">
                                      <p:cBhvr>
                                        <p:cTn id="12" dur="300"/>
                                        <p:tgtEl>
                                          <p:spTgt spid="471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7124"/>
                                        </p:tgtEl>
                                        <p:attrNameLst>
                                          <p:attrName>style.visibility</p:attrName>
                                        </p:attrNameLst>
                                      </p:cBhvr>
                                      <p:to>
                                        <p:strVal val="visible"/>
                                      </p:to>
                                    </p:set>
                                    <p:animEffect transition="in" filter="wipe(left)">
                                      <p:cBhvr>
                                        <p:cTn id="17" dur="300"/>
                                        <p:tgtEl>
                                          <p:spTgt spid="471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7125"/>
                                        </p:tgtEl>
                                        <p:attrNameLst>
                                          <p:attrName>style.visibility</p:attrName>
                                        </p:attrNameLst>
                                      </p:cBhvr>
                                      <p:to>
                                        <p:strVal val="visible"/>
                                      </p:to>
                                    </p:set>
                                    <p:animEffect transition="in" filter="wipe(left)">
                                      <p:cBhvr>
                                        <p:cTn id="22" dur="300"/>
                                        <p:tgtEl>
                                          <p:spTgt spid="4712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1"/>
                                        </p:tgtEl>
                                        <p:attrNameLst>
                                          <p:attrName>style.visibility</p:attrName>
                                        </p:attrNameLst>
                                      </p:cBhvr>
                                      <p:to>
                                        <p:strVal val="visible"/>
                                      </p:to>
                                    </p:set>
                                    <p:animEffect transition="in" filter="wipe(left)">
                                      <p:cBhvr>
                                        <p:cTn id="32" dur="3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2"/>
                                        </p:tgtEl>
                                        <p:attrNameLst>
                                          <p:attrName>style.visibility</p:attrName>
                                        </p:attrNameLst>
                                      </p:cBhvr>
                                      <p:to>
                                        <p:strVal val="visible"/>
                                      </p:to>
                                    </p:set>
                                    <p:animEffect transition="in" filter="wipe(left)">
                                      <p:cBhvr>
                                        <p:cTn id="37" dur="3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3"/>
                                        </p:tgtEl>
                                        <p:attrNameLst>
                                          <p:attrName>style.visibility</p:attrName>
                                        </p:attrNameLst>
                                      </p:cBhvr>
                                      <p:to>
                                        <p:strVal val="visible"/>
                                      </p:to>
                                    </p:set>
                                    <p:animEffect transition="in" filter="wipe(left)">
                                      <p:cBhvr>
                                        <p:cTn id="42"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22" grpId="0" autoUpdateAnimBg="0"/>
      <p:bldP spid="47123" grpId="0" autoUpdateAnimBg="0"/>
      <p:bldP spid="47124" grpId="0" autoUpdateAnimBg="0"/>
      <p:bldP spid="47125" grpId="0" autoUpdateAnimBg="0"/>
      <p:bldP spid="10" grpId="0"/>
      <p:bldP spid="11" grpId="0" autoUpdateAnimBg="0"/>
      <p:bldP spid="12" grpId="0" autoUpdateAnimBg="0"/>
      <p:bldP spid="13"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006B981B-0B4E-42AA-A23E-E884314A6665}" type="slidenum">
              <a:rPr kumimoji="0" lang="zh-CN" altLang="en-US" smtClean="0"/>
            </a:fld>
            <a:endParaRPr kumimoji="0" lang="en-US" altLang="zh-CN" smtClean="0"/>
          </a:p>
        </p:txBody>
      </p:sp>
      <p:sp>
        <p:nvSpPr>
          <p:cNvPr id="48145" name="Text Box 17"/>
          <p:cNvSpPr txBox="1">
            <a:spLocks noChangeArrowheads="1"/>
          </p:cNvSpPr>
          <p:nvPr/>
        </p:nvSpPr>
        <p:spPr bwMode="auto">
          <a:xfrm>
            <a:off x="1084461" y="260648"/>
            <a:ext cx="29114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（11）修正值</a:t>
            </a:r>
            <a:endParaRPr lang="zh-CN" altLang="en-US" sz="2000" b="1" dirty="0"/>
          </a:p>
        </p:txBody>
      </p:sp>
      <p:sp>
        <p:nvSpPr>
          <p:cNvPr id="48146" name="Text Box 18"/>
          <p:cNvSpPr txBox="1">
            <a:spLocks noChangeArrowheads="1"/>
          </p:cNvSpPr>
          <p:nvPr/>
        </p:nvSpPr>
        <p:spPr bwMode="auto">
          <a:xfrm>
            <a:off x="687388" y="649585"/>
            <a:ext cx="7052963"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a:solidFill>
                  <a:srgbClr val="FF33CC"/>
                </a:solidFill>
              </a:rPr>
              <a:t>修正值</a:t>
            </a:r>
            <a:r>
              <a:rPr lang="zh-CN" altLang="en-US" sz="2000" b="1" dirty="0"/>
              <a:t>是指为了消除或减少系统误差，用代数法加到测量结果上的值。例如已知某千分尺的零位误差为</a:t>
            </a:r>
            <a:r>
              <a:rPr lang="en-US" altLang="zh-CN" sz="2000" b="1" dirty="0">
                <a:solidFill>
                  <a:srgbClr val="FF33CC"/>
                </a:solidFill>
              </a:rPr>
              <a:t>+0.01mm</a:t>
            </a:r>
            <a:r>
              <a:rPr lang="en-US" altLang="zh-CN" sz="2000" b="1" dirty="0"/>
              <a:t>,</a:t>
            </a:r>
            <a:r>
              <a:rPr lang="zh-CN" altLang="en-US" sz="2000" b="1" dirty="0"/>
              <a:t>则其零位的修正值</a:t>
            </a:r>
            <a:r>
              <a:rPr lang="zh-CN" altLang="en-US" sz="2000" b="1" dirty="0" smtClean="0"/>
              <a:t>为 </a:t>
            </a:r>
            <a:r>
              <a:rPr lang="en-US" altLang="zh-CN" sz="2000" b="1" dirty="0" smtClean="0">
                <a:solidFill>
                  <a:srgbClr val="FF33CC"/>
                </a:solidFill>
              </a:rPr>
              <a:t>- 0.01mm</a:t>
            </a:r>
            <a:r>
              <a:rPr lang="zh-CN" altLang="en-US" sz="2000" b="1" dirty="0">
                <a:solidFill>
                  <a:srgbClr val="FF33CC"/>
                </a:solidFill>
              </a:rPr>
              <a:t>。</a:t>
            </a:r>
            <a:r>
              <a:rPr lang="zh-CN" altLang="en-US" sz="2000" b="1" dirty="0"/>
              <a:t>若测量时千分尺读数为</a:t>
            </a:r>
            <a:r>
              <a:rPr lang="en-US" altLang="zh-CN" sz="2000" b="1" dirty="0"/>
              <a:t>20.04mm</a:t>
            </a:r>
            <a:r>
              <a:rPr lang="zh-CN" altLang="en-US" sz="2000" b="1" dirty="0"/>
              <a:t>，则该被测件的测量结果为</a:t>
            </a:r>
            <a:endParaRPr lang="zh-CN" altLang="en-US" sz="2000" b="1" dirty="0"/>
          </a:p>
        </p:txBody>
      </p:sp>
      <p:graphicFrame>
        <p:nvGraphicFramePr>
          <p:cNvPr id="48147" name="Object 19"/>
          <p:cNvGraphicFramePr>
            <a:graphicFrameLocks noChangeAspect="1"/>
          </p:cNvGraphicFramePr>
          <p:nvPr/>
        </p:nvGraphicFramePr>
        <p:xfrm>
          <a:off x="2016075" y="2244149"/>
          <a:ext cx="3959721" cy="410871"/>
        </p:xfrm>
        <a:graphic>
          <a:graphicData uri="http://schemas.openxmlformats.org/presentationml/2006/ole">
            <mc:AlternateContent xmlns:mc="http://schemas.openxmlformats.org/markup-compatibility/2006">
              <mc:Choice xmlns:v="urn:schemas-microsoft-com:vml" Requires="v">
                <p:oleObj spid="_x0000_s29754" name="公式" r:id="rId1" imgW="1713865" imgH="177800" progId="Equation.3">
                  <p:embed/>
                </p:oleObj>
              </mc:Choice>
              <mc:Fallback>
                <p:oleObj name="公式" r:id="rId1" imgW="1713865" imgH="177800" progId="Equation.3">
                  <p:embed/>
                  <p:pic>
                    <p:nvPicPr>
                      <p:cNvPr id="0" name="Object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6075" y="2244149"/>
                        <a:ext cx="3959721" cy="410871"/>
                      </a:xfrm>
                      <a:prstGeom prst="rect">
                        <a:avLst/>
                      </a:prstGeom>
                      <a:noFill/>
                      <a:ln>
                        <a:noFill/>
                      </a:ln>
                      <a:effectLst/>
                    </p:spPr>
                  </p:pic>
                </p:oleObj>
              </mc:Fallback>
            </mc:AlternateContent>
          </a:graphicData>
        </a:graphic>
      </p:graphicFrame>
      <p:sp>
        <p:nvSpPr>
          <p:cNvPr id="10" name="Text Box 4"/>
          <p:cNvSpPr txBox="1">
            <a:spLocks noChangeArrowheads="1"/>
          </p:cNvSpPr>
          <p:nvPr/>
        </p:nvSpPr>
        <p:spPr bwMode="auto">
          <a:xfrm>
            <a:off x="967987" y="2728545"/>
            <a:ext cx="314442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（12）不确定度</a:t>
            </a:r>
            <a:endParaRPr lang="zh-CN" altLang="en-US" sz="2000" b="1" dirty="0"/>
          </a:p>
        </p:txBody>
      </p:sp>
      <p:sp>
        <p:nvSpPr>
          <p:cNvPr id="11" name="Text Box 5"/>
          <p:cNvSpPr txBox="1">
            <a:spLocks noChangeArrowheads="1"/>
          </p:cNvSpPr>
          <p:nvPr/>
        </p:nvSpPr>
        <p:spPr bwMode="auto">
          <a:xfrm>
            <a:off x="683568" y="3128655"/>
            <a:ext cx="712879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a:t>
            </a:r>
            <a:r>
              <a:rPr lang="zh-CN" altLang="en-US" sz="2000" b="1" dirty="0" smtClean="0">
                <a:solidFill>
                  <a:srgbClr val="FF33CC"/>
                </a:solidFill>
              </a:rPr>
              <a:t>不确定度</a:t>
            </a:r>
            <a:r>
              <a:rPr lang="zh-CN" altLang="en-US" sz="2000" b="1" dirty="0"/>
              <a:t>是指由于测量误差的存在而对被测量量值不能确定的程度。</a:t>
            </a:r>
            <a:endParaRPr lang="zh-CN" altLang="en-US" sz="2000" b="1" dirty="0"/>
          </a:p>
        </p:txBody>
      </p:sp>
      <p:sp>
        <p:nvSpPr>
          <p:cNvPr id="12" name="Text Box 10"/>
          <p:cNvSpPr txBox="1">
            <a:spLocks noChangeArrowheads="1"/>
          </p:cNvSpPr>
          <p:nvPr/>
        </p:nvSpPr>
        <p:spPr bwMode="auto">
          <a:xfrm>
            <a:off x="707946" y="3933056"/>
            <a:ext cx="724843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计量</a:t>
            </a:r>
            <a:r>
              <a:rPr lang="zh-CN" altLang="en-US" sz="2000" b="1" dirty="0"/>
              <a:t>器具的不确定度是一项综合精度指标。它包括测量器具的示值误差、示值变动性、回程误差、灵敏限以及调整时用的标准件误差等。不确定度用误差界限表示。</a:t>
            </a:r>
            <a:endParaRPr lang="zh-CN" altLang="en-US" sz="2000" b="1" dirty="0"/>
          </a:p>
        </p:txBody>
      </p:sp>
      <p:sp>
        <p:nvSpPr>
          <p:cNvPr id="13" name="Text Box 11"/>
          <p:cNvSpPr txBox="1">
            <a:spLocks noChangeArrowheads="1"/>
          </p:cNvSpPr>
          <p:nvPr/>
        </p:nvSpPr>
        <p:spPr bwMode="auto">
          <a:xfrm>
            <a:off x="564500" y="5085184"/>
            <a:ext cx="695982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例如</a:t>
            </a:r>
            <a:r>
              <a:rPr lang="zh-CN" altLang="en-US" sz="2000" b="1" dirty="0"/>
              <a:t>分度值为</a:t>
            </a:r>
            <a:r>
              <a:rPr lang="en-US" altLang="zh-CN" sz="2000" b="1" dirty="0"/>
              <a:t>0.01</a:t>
            </a:r>
            <a:r>
              <a:rPr lang="zh-CN" altLang="en-US" sz="2000" b="1" dirty="0"/>
              <a:t>的千分尺，在车间条件下，测量范围为</a:t>
            </a:r>
            <a:r>
              <a:rPr lang="en-US" altLang="zh-CN" sz="2000" b="1" dirty="0"/>
              <a:t>0~50mm,</a:t>
            </a:r>
            <a:r>
              <a:rPr lang="zh-CN" altLang="en-US" sz="2000" b="1" dirty="0"/>
              <a:t>其不确定度为</a:t>
            </a:r>
            <a:r>
              <a:rPr lang="en-US" altLang="zh-CN" sz="2000" b="1" dirty="0">
                <a:latin typeface="宋体" panose="02010600030101010101" pitchFamily="2" charset="-122"/>
              </a:rPr>
              <a:t>±0.004mm</a:t>
            </a:r>
            <a:r>
              <a:rPr lang="zh-CN" altLang="en-US" sz="2000" b="1" dirty="0">
                <a:latin typeface="宋体" panose="02010600030101010101" pitchFamily="2" charset="-122"/>
              </a:rPr>
              <a:t>。</a:t>
            </a:r>
            <a:endParaRPr lang="zh-CN" altLang="en-US" sz="2000" b="1" dirty="0">
              <a:latin typeface="宋体" panose="02010600030101010101" pitchFamily="2" charset="-122"/>
            </a:endParaRPr>
          </a:p>
        </p:txBody>
      </p:sp>
      <p:sp>
        <p:nvSpPr>
          <p:cNvPr id="14" name="流程图: 可选过程 13">
            <a:hlinkClick r:id="rId3" action="ppaction://hlinksldjump"/>
          </p:cNvPr>
          <p:cNvSpPr/>
          <p:nvPr/>
        </p:nvSpPr>
        <p:spPr bwMode="auto">
          <a:xfrm>
            <a:off x="7019925" y="6199188"/>
            <a:ext cx="1800225" cy="503237"/>
          </a:xfrm>
          <a:prstGeom prst="flowChartAlternateProcess">
            <a:avLst/>
          </a:prstGeom>
          <a:solidFill>
            <a:schemeClr val="accent1">
              <a:lumMod val="20000"/>
              <a:lumOff val="80000"/>
            </a:schemeClr>
          </a:solidFill>
          <a:ln w="38100" cap="flat" cmpd="sng" algn="ctr">
            <a:solidFill>
              <a:srgbClr val="FF0000"/>
            </a:solidFill>
            <a:prstDash val="solid"/>
            <a:round/>
            <a:headEnd type="none" w="med" len="med"/>
            <a:tailEnd type="none" w="med" len="med"/>
          </a:ln>
          <a:effectLst/>
        </p:spPr>
        <p:txBody>
          <a:bodyPr/>
          <a:lstStyle/>
          <a:p>
            <a:pPr algn="ctr">
              <a:defRPr/>
            </a:pPr>
            <a:r>
              <a:rPr lang="zh-CN" altLang="en-US" b="1" dirty="0"/>
              <a:t>返回</a:t>
            </a:r>
            <a:r>
              <a:rPr lang="zh-CN" altLang="en-US" b="1" dirty="0">
                <a:solidFill>
                  <a:srgbClr val="FF0000"/>
                </a:solidFill>
              </a:rPr>
              <a:t>目录</a:t>
            </a:r>
            <a:endParaRPr lang="zh-CN" altLang="en-US" b="1" dirty="0">
              <a:solidFill>
                <a:srgbClr val="FF00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8145"/>
                                        </p:tgtEl>
                                        <p:attrNameLst>
                                          <p:attrName>style.visibility</p:attrName>
                                        </p:attrNameLst>
                                      </p:cBhvr>
                                      <p:to>
                                        <p:strVal val="visible"/>
                                      </p:to>
                                    </p:set>
                                    <p:animEffect transition="in" filter="wipe(left)">
                                      <p:cBhvr>
                                        <p:cTn id="7" dur="300"/>
                                        <p:tgtEl>
                                          <p:spTgt spid="481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8146"/>
                                        </p:tgtEl>
                                        <p:attrNameLst>
                                          <p:attrName>style.visibility</p:attrName>
                                        </p:attrNameLst>
                                      </p:cBhvr>
                                      <p:to>
                                        <p:strVal val="visible"/>
                                      </p:to>
                                    </p:set>
                                    <p:animEffect transition="in" filter="wipe(left)">
                                      <p:cBhvr>
                                        <p:cTn id="12" dur="300"/>
                                        <p:tgtEl>
                                          <p:spTgt spid="4814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8147"/>
                                        </p:tgtEl>
                                        <p:attrNameLst>
                                          <p:attrName>style.visibility</p:attrName>
                                        </p:attrNameLst>
                                      </p:cBhvr>
                                      <p:to>
                                        <p:strVal val="visible"/>
                                      </p:to>
                                    </p:set>
                                    <p:animEffect transition="in" filter="wipe(left)">
                                      <p:cBhvr>
                                        <p:cTn id="17" dur="2000"/>
                                        <p:tgtEl>
                                          <p:spTgt spid="48147"/>
                                        </p:tgtEl>
                                      </p:cBhvr>
                                    </p:animEffect>
                                  </p:childTnLst>
                                </p:cTn>
                              </p:par>
                            </p:childTnLst>
                          </p:cTn>
                        </p:par>
                        <p:par>
                          <p:cTn id="18" fill="hold">
                            <p:stCondLst>
                              <p:cond delay="2000"/>
                            </p:stCondLst>
                            <p:childTnLst>
                              <p:par>
                                <p:cTn id="19" presetID="22" presetClass="entr" presetSubtype="8" fill="hold" grpId="0" nodeType="afterEffect">
                                  <p:stCondLst>
                                    <p:cond delay="0"/>
                                  </p:stCondLst>
                                  <p:iterate type="wd">
                                    <p:tmPct val="100000"/>
                                  </p:iterate>
                                  <p:childTnLst>
                                    <p:set>
                                      <p:cBhvr>
                                        <p:cTn id="20" dur="1" fill="hold">
                                          <p:stCondLst>
                                            <p:cond delay="0"/>
                                          </p:stCondLst>
                                        </p:cTn>
                                        <p:tgtEl>
                                          <p:spTgt spid="10"/>
                                        </p:tgtEl>
                                        <p:attrNameLst>
                                          <p:attrName>style.visibility</p:attrName>
                                        </p:attrNameLst>
                                      </p:cBhvr>
                                      <p:to>
                                        <p:strVal val="visible"/>
                                      </p:to>
                                    </p:set>
                                    <p:animEffect transition="in" filter="wipe(left)">
                                      <p:cBhvr>
                                        <p:cTn id="21" dur="3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iterate type="wd">
                                    <p:tmPct val="100000"/>
                                  </p:iterate>
                                  <p:childTnLst>
                                    <p:set>
                                      <p:cBhvr>
                                        <p:cTn id="25" dur="1" fill="hold">
                                          <p:stCondLst>
                                            <p:cond delay="0"/>
                                          </p:stCondLst>
                                        </p:cTn>
                                        <p:tgtEl>
                                          <p:spTgt spid="11"/>
                                        </p:tgtEl>
                                        <p:attrNameLst>
                                          <p:attrName>style.visibility</p:attrName>
                                        </p:attrNameLst>
                                      </p:cBhvr>
                                      <p:to>
                                        <p:strVal val="visible"/>
                                      </p:to>
                                    </p:set>
                                    <p:animEffect transition="in" filter="wipe(left)">
                                      <p:cBhvr>
                                        <p:cTn id="26" dur="3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iterate type="wd">
                                    <p:tmPct val="100000"/>
                                  </p:iterate>
                                  <p:childTnLst>
                                    <p:set>
                                      <p:cBhvr>
                                        <p:cTn id="30" dur="1" fill="hold">
                                          <p:stCondLst>
                                            <p:cond delay="0"/>
                                          </p:stCondLst>
                                        </p:cTn>
                                        <p:tgtEl>
                                          <p:spTgt spid="12"/>
                                        </p:tgtEl>
                                        <p:attrNameLst>
                                          <p:attrName>style.visibility</p:attrName>
                                        </p:attrNameLst>
                                      </p:cBhvr>
                                      <p:to>
                                        <p:strVal val="visible"/>
                                      </p:to>
                                    </p:set>
                                    <p:animEffect transition="in" filter="wipe(left)">
                                      <p:cBhvr>
                                        <p:cTn id="31" dur="3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13"/>
                                        </p:tgtEl>
                                        <p:attrNameLst>
                                          <p:attrName>style.visibility</p:attrName>
                                        </p:attrNameLst>
                                      </p:cBhvr>
                                      <p:to>
                                        <p:strVal val="visible"/>
                                      </p:to>
                                    </p:set>
                                    <p:animEffect transition="in" filter="wipe(left)">
                                      <p:cBhvr>
                                        <p:cTn id="36"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45" grpId="0" autoUpdateAnimBg="0"/>
      <p:bldP spid="48146" grpId="0" autoUpdateAnimBg="0"/>
      <p:bldP spid="10" grpId="0" autoUpdateAnimBg="0"/>
      <p:bldP spid="11" grpId="0" autoUpdateAnimBg="0"/>
      <p:bldP spid="12" grpId="0" autoUpdateAnimBg="0"/>
      <p:bldP spid="13"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ADFF49A6-5D3F-4E7E-AD2D-04FC19FA6BBB}" type="slidenum">
              <a:rPr kumimoji="0" lang="zh-CN" altLang="en-US" smtClean="0"/>
            </a:fld>
            <a:endParaRPr kumimoji="0" lang="en-US" altLang="zh-CN" smtClean="0"/>
          </a:p>
        </p:txBody>
      </p:sp>
      <p:sp>
        <p:nvSpPr>
          <p:cNvPr id="112645" name="Rectangle 5"/>
          <p:cNvSpPr>
            <a:spLocks noChangeArrowheads="1"/>
          </p:cNvSpPr>
          <p:nvPr/>
        </p:nvSpPr>
        <p:spPr bwMode="auto">
          <a:xfrm>
            <a:off x="1115491" y="620688"/>
            <a:ext cx="7200478"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indent="268605">
              <a:tabLst>
                <a:tab pos="533400" algn="l"/>
              </a:tabLst>
            </a:pPr>
            <a:r>
              <a:rPr lang="zh-CN" altLang="en-US" sz="2000" b="1" dirty="0"/>
              <a:t>     </a:t>
            </a:r>
            <a:r>
              <a:rPr lang="zh-CN" altLang="en-US" sz="2000" b="1" dirty="0" smtClean="0"/>
              <a:t>在</a:t>
            </a:r>
            <a:r>
              <a:rPr lang="zh-CN" altLang="en-US" sz="2000" b="1" dirty="0"/>
              <a:t>零件上选择与前两个平面垂直的第三个面，对此平面测量一点，过此点做一平面垂直于已确定的坐标轴（</a:t>
            </a:r>
            <a:r>
              <a:rPr lang="en-US" altLang="zh-CN" sz="2000" b="1" i="1" dirty="0"/>
              <a:t>Y</a:t>
            </a:r>
            <a:r>
              <a:rPr lang="zh-CN" altLang="en-US" sz="2000" b="1" dirty="0"/>
              <a:t>轴），就得到第三个坐标平面</a:t>
            </a:r>
            <a:r>
              <a:rPr lang="en-US" altLang="zh-CN" sz="2000" b="1" i="1" dirty="0"/>
              <a:t>XZ</a:t>
            </a:r>
            <a:r>
              <a:rPr lang="zh-CN" altLang="en-US" sz="2000" b="1" dirty="0"/>
              <a:t>平面，此平面与</a:t>
            </a:r>
            <a:r>
              <a:rPr lang="en-US" altLang="zh-CN" sz="2000" b="1" i="1" dirty="0"/>
              <a:t>Y</a:t>
            </a:r>
            <a:r>
              <a:rPr lang="zh-CN" altLang="en-US" sz="2000" b="1" dirty="0"/>
              <a:t>坐标轴的交点即为原点</a:t>
            </a:r>
            <a:r>
              <a:rPr lang="en-US" altLang="zh-CN" sz="2000" b="1" dirty="0"/>
              <a:t>O</a:t>
            </a:r>
            <a:r>
              <a:rPr lang="zh-CN" altLang="en-US" sz="2000" b="1" dirty="0"/>
              <a:t>。这样就建立了以面为基准的零件坐标系。</a:t>
            </a:r>
            <a:endParaRPr lang="zh-CN" altLang="en-US" sz="2000" dirty="0"/>
          </a:p>
        </p:txBody>
      </p:sp>
      <p:sp>
        <p:nvSpPr>
          <p:cNvPr id="112646" name="Rectangle 6"/>
          <p:cNvSpPr>
            <a:spLocks noChangeArrowheads="1"/>
          </p:cNvSpPr>
          <p:nvPr/>
        </p:nvSpPr>
        <p:spPr bwMode="auto">
          <a:xfrm>
            <a:off x="1115491" y="1949931"/>
            <a:ext cx="7200478" cy="79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2000" b="1" dirty="0"/>
              <a:t>        </a:t>
            </a:r>
            <a:r>
              <a:rPr lang="zh-CN" altLang="en-US" sz="2000" b="1" dirty="0" smtClean="0"/>
              <a:t> 对于</a:t>
            </a:r>
            <a:r>
              <a:rPr lang="zh-CN" altLang="en-US" sz="2000" b="1" dirty="0">
                <a:solidFill>
                  <a:srgbClr val="FF33CC"/>
                </a:solidFill>
              </a:rPr>
              <a:t>回转类</a:t>
            </a:r>
            <a:r>
              <a:rPr lang="zh-CN" altLang="en-US" sz="2000" b="1" dirty="0"/>
              <a:t>的零件一般应建立以线为基准的坐标系，这样测量比较方便。</a:t>
            </a:r>
            <a:endParaRPr lang="zh-CN" altLang="en-US" sz="2000" b="1" dirty="0"/>
          </a:p>
        </p:txBody>
      </p:sp>
      <p:sp>
        <p:nvSpPr>
          <p:cNvPr id="112647" name="Rectangle 7"/>
          <p:cNvSpPr>
            <a:spLocks noChangeArrowheads="1"/>
          </p:cNvSpPr>
          <p:nvPr/>
        </p:nvSpPr>
        <p:spPr bwMode="auto">
          <a:xfrm>
            <a:off x="1115492" y="2780928"/>
            <a:ext cx="6624860"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tabLst>
                <a:tab pos="533400" algn="l"/>
              </a:tabLst>
            </a:pPr>
            <a:r>
              <a:rPr lang="zh-CN" altLang="en-US" sz="2000" b="1" dirty="0"/>
              <a:t>     </a:t>
            </a:r>
            <a:r>
              <a:rPr lang="zh-CN" altLang="en-US" sz="2000" b="1" dirty="0" smtClean="0"/>
              <a:t>   以</a:t>
            </a:r>
            <a:r>
              <a:rPr lang="zh-CN" altLang="en-US" sz="2000" b="1" dirty="0">
                <a:solidFill>
                  <a:srgbClr val="FF33CC"/>
                </a:solidFill>
              </a:rPr>
              <a:t>线为基准</a:t>
            </a:r>
            <a:r>
              <a:rPr lang="zh-CN" altLang="en-US" sz="2000" b="1" dirty="0"/>
              <a:t>：一般情况下首先选定回转类零件的轴线作为一个坐标轴（</a:t>
            </a:r>
            <a:r>
              <a:rPr lang="en-US" altLang="zh-CN" sz="2000" b="1" i="1" dirty="0"/>
              <a:t>X</a:t>
            </a:r>
            <a:r>
              <a:rPr lang="zh-CN" altLang="en-US" sz="2000" b="1" dirty="0"/>
              <a:t>轴），然后在工件上任选一点，过该点作垂直于</a:t>
            </a:r>
            <a:r>
              <a:rPr lang="en-US" altLang="zh-CN" sz="2000" b="1" i="1" dirty="0"/>
              <a:t>X</a:t>
            </a:r>
            <a:r>
              <a:rPr lang="zh-CN" altLang="en-US" sz="2000" b="1" dirty="0"/>
              <a:t>轴的垂线，即为</a:t>
            </a:r>
            <a:r>
              <a:rPr lang="en-US" altLang="zh-CN" sz="2000" b="1" i="1" dirty="0"/>
              <a:t>Y</a:t>
            </a:r>
            <a:r>
              <a:rPr lang="zh-CN" altLang="en-US" sz="2000" b="1" dirty="0"/>
              <a:t>轴。</a:t>
            </a:r>
            <a:r>
              <a:rPr lang="en-US" altLang="zh-CN" sz="2000" b="1" i="1" dirty="0"/>
              <a:t>X</a:t>
            </a:r>
            <a:r>
              <a:rPr lang="zh-CN" altLang="en-US" sz="2000" b="1" dirty="0"/>
              <a:t>轴和</a:t>
            </a:r>
            <a:r>
              <a:rPr lang="en-US" altLang="zh-CN" sz="2000" b="1" i="1" dirty="0"/>
              <a:t>Y</a:t>
            </a:r>
            <a:r>
              <a:rPr lang="zh-CN" altLang="en-US" sz="2000" b="1" dirty="0"/>
              <a:t>轴的交点就是零件坐标系的原点</a:t>
            </a:r>
            <a:r>
              <a:rPr lang="en-US" altLang="zh-CN" sz="2000" b="1" i="1" dirty="0"/>
              <a:t>O</a:t>
            </a:r>
            <a:r>
              <a:rPr lang="zh-CN" altLang="en-US" sz="2000" b="1" dirty="0"/>
              <a:t>。过原点</a:t>
            </a:r>
            <a:r>
              <a:rPr lang="en-US" altLang="zh-CN" sz="2000" b="1" i="1" dirty="0"/>
              <a:t>O</a:t>
            </a:r>
            <a:r>
              <a:rPr lang="zh-CN" altLang="en-US" sz="2000" b="1" dirty="0"/>
              <a:t>作</a:t>
            </a:r>
            <a:r>
              <a:rPr lang="en-US" altLang="zh-CN" sz="2000" b="1" i="1" dirty="0"/>
              <a:t>X</a:t>
            </a:r>
            <a:r>
              <a:rPr lang="zh-CN" altLang="en-US" sz="2000" b="1" dirty="0"/>
              <a:t>轴和</a:t>
            </a:r>
            <a:r>
              <a:rPr lang="en-US" altLang="zh-CN" sz="2000" b="1" i="1" dirty="0"/>
              <a:t>Y</a:t>
            </a:r>
            <a:r>
              <a:rPr lang="zh-CN" altLang="en-US" sz="2000" b="1" dirty="0"/>
              <a:t>轴的垂线，就得到</a:t>
            </a:r>
            <a:r>
              <a:rPr lang="en-US" altLang="zh-CN" sz="2000" b="1" dirty="0"/>
              <a:t>Z</a:t>
            </a:r>
            <a:r>
              <a:rPr lang="zh-CN" altLang="en-US" sz="2000" b="1" dirty="0"/>
              <a:t>轴。这样就建立了以线为基准的零件坐标系。</a:t>
            </a:r>
            <a:endParaRPr lang="zh-CN" altLang="en-US" sz="2000" b="1" dirty="0"/>
          </a:p>
        </p:txBody>
      </p:sp>
      <p:sp>
        <p:nvSpPr>
          <p:cNvPr id="112648" name="Rectangle 8"/>
          <p:cNvSpPr>
            <a:spLocks noChangeArrowheads="1"/>
          </p:cNvSpPr>
          <p:nvPr/>
        </p:nvSpPr>
        <p:spPr bwMode="auto">
          <a:xfrm>
            <a:off x="1259953" y="4437112"/>
            <a:ext cx="640839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ct val="120000"/>
              </a:lnSpc>
              <a:tabLst>
                <a:tab pos="533400" algn="l"/>
              </a:tabLst>
            </a:pPr>
            <a:r>
              <a:rPr lang="zh-CN" altLang="en-US" sz="2000" b="1" dirty="0"/>
              <a:t>   </a:t>
            </a:r>
            <a:r>
              <a:rPr lang="zh-CN" altLang="en-US" sz="2000" b="1" dirty="0" smtClean="0"/>
              <a:t>     </a:t>
            </a:r>
            <a:r>
              <a:rPr lang="zh-CN" altLang="en-US" sz="2000" b="1" dirty="0"/>
              <a:t>关于零件坐标系和测量机坐标系的换算由测量机的测量软件完成。而零件坐标系是随着零件位置的变化而改变的。</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2645"/>
                                        </p:tgtEl>
                                        <p:attrNameLst>
                                          <p:attrName>style.visibility</p:attrName>
                                        </p:attrNameLst>
                                      </p:cBhvr>
                                      <p:to>
                                        <p:strVal val="visible"/>
                                      </p:to>
                                    </p:set>
                                    <p:animEffect transition="in" filter="wipe(left)">
                                      <p:cBhvr>
                                        <p:cTn id="7" dur="2000"/>
                                        <p:tgtEl>
                                          <p:spTgt spid="1126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646"/>
                                        </p:tgtEl>
                                        <p:attrNameLst>
                                          <p:attrName>style.visibility</p:attrName>
                                        </p:attrNameLst>
                                      </p:cBhvr>
                                      <p:to>
                                        <p:strVal val="visible"/>
                                      </p:to>
                                    </p:set>
                                    <p:animEffect transition="in" filter="wipe(left)">
                                      <p:cBhvr>
                                        <p:cTn id="12" dur="2000"/>
                                        <p:tgtEl>
                                          <p:spTgt spid="11264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2647"/>
                                        </p:tgtEl>
                                        <p:attrNameLst>
                                          <p:attrName>style.visibility</p:attrName>
                                        </p:attrNameLst>
                                      </p:cBhvr>
                                      <p:to>
                                        <p:strVal val="visible"/>
                                      </p:to>
                                    </p:set>
                                    <p:animEffect transition="in" filter="wipe(left)">
                                      <p:cBhvr>
                                        <p:cTn id="17" dur="2000"/>
                                        <p:tgtEl>
                                          <p:spTgt spid="11264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2648"/>
                                        </p:tgtEl>
                                        <p:attrNameLst>
                                          <p:attrName>style.visibility</p:attrName>
                                        </p:attrNameLst>
                                      </p:cBhvr>
                                      <p:to>
                                        <p:strVal val="visible"/>
                                      </p:to>
                                    </p:set>
                                    <p:animEffect transition="in" filter="wipe(left)">
                                      <p:cBhvr>
                                        <p:cTn id="22" dur="2000"/>
                                        <p:tgtEl>
                                          <p:spTgt spid="1126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5" grpId="0"/>
      <p:bldP spid="112646" grpId="0"/>
      <p:bldP spid="112647" grpId="0"/>
      <p:bldP spid="11264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DE25CDEB-E746-42F2-A2AB-50378E6902BF}" type="slidenum">
              <a:rPr kumimoji="0" lang="zh-CN" altLang="en-US" smtClean="0"/>
            </a:fld>
            <a:endParaRPr kumimoji="0" lang="en-US" altLang="zh-CN" smtClean="0"/>
          </a:p>
        </p:txBody>
      </p:sp>
      <p:sp>
        <p:nvSpPr>
          <p:cNvPr id="81924" name="Text Box 4"/>
          <p:cNvSpPr txBox="1">
            <a:spLocks noChangeArrowheads="1"/>
          </p:cNvSpPr>
          <p:nvPr/>
        </p:nvSpPr>
        <p:spPr bwMode="auto">
          <a:xfrm>
            <a:off x="1224781" y="451520"/>
            <a:ext cx="421131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2.2.</a:t>
            </a:r>
            <a:r>
              <a:rPr lang="en-US" altLang="zh-CN" b="1" dirty="0"/>
              <a:t>2  </a:t>
            </a:r>
            <a:r>
              <a:rPr lang="zh-CN" altLang="en-US" b="1" dirty="0"/>
              <a:t>三坐标测量简介</a:t>
            </a:r>
            <a:endParaRPr lang="zh-CN" altLang="en-US" b="1" dirty="0"/>
          </a:p>
        </p:txBody>
      </p:sp>
      <p:sp>
        <p:nvSpPr>
          <p:cNvPr id="81925" name="Rectangle 5"/>
          <p:cNvSpPr>
            <a:spLocks noChangeArrowheads="1"/>
          </p:cNvSpPr>
          <p:nvPr/>
        </p:nvSpPr>
        <p:spPr bwMode="auto">
          <a:xfrm>
            <a:off x="538857" y="1772816"/>
            <a:ext cx="7489527" cy="4081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ct val="120000"/>
              </a:lnSpc>
            </a:pPr>
            <a:r>
              <a:rPr lang="zh-CN" altLang="en-US" b="1" dirty="0">
                <a:latin typeface="宋体" panose="02010600030101010101" pitchFamily="2" charset="-122"/>
              </a:rPr>
              <a:t>    三坐标测量机是</a:t>
            </a:r>
            <a:r>
              <a:rPr lang="en-US" altLang="zh-CN" b="1" dirty="0">
                <a:latin typeface="宋体" panose="02010600030101010101" pitchFamily="2" charset="-122"/>
              </a:rPr>
              <a:t>20</a:t>
            </a:r>
            <a:r>
              <a:rPr lang="zh-CN" altLang="en-US" b="1" dirty="0">
                <a:latin typeface="宋体" panose="02010600030101010101" pitchFamily="2" charset="-122"/>
              </a:rPr>
              <a:t>世纪六十年代发展起来的一种高精度，高效率的精密测量仪器，它是以精密机械为基础，综合运用计算机、电子、和光栅，激光等先进技术为原理进行测量。它借助高性能的计算机软件，可以进行箱体、导轨、齿轮、螺纹等复杂结构的测量。它的特点在于只要测头能达到的地方就可以通过测量该地方的某些特征点的三维坐标值，来测量零件的几何尺寸和几何要素的形状误差以及几何要素间的相互位置关系的误差。</a:t>
            </a:r>
            <a:r>
              <a:rPr lang="zh-CN" altLang="en-US" dirty="0">
                <a:latin typeface="宋体" panose="02010600030101010101" pitchFamily="2" charset="-122"/>
              </a:rPr>
              <a:t> </a:t>
            </a:r>
            <a:endParaRPr lang="zh-CN" altLang="en-US" dirty="0">
              <a:latin typeface="宋体" panose="02010600030101010101" pitchFamily="2" charset="-122"/>
            </a:endParaRPr>
          </a:p>
        </p:txBody>
      </p:sp>
      <p:sp>
        <p:nvSpPr>
          <p:cNvPr id="81926" name="Rectangle 6"/>
          <p:cNvSpPr>
            <a:spLocks noChangeArrowheads="1"/>
          </p:cNvSpPr>
          <p:nvPr/>
        </p:nvSpPr>
        <p:spPr bwMode="auto">
          <a:xfrm>
            <a:off x="539428" y="866095"/>
            <a:ext cx="734494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b="1" dirty="0"/>
              <a:t>         三坐标测量是获得空间某点三维坐标值的测量方法，通常用三坐标测量机（简称测量机）进行测量。</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1924"/>
                                        </p:tgtEl>
                                        <p:attrNameLst>
                                          <p:attrName>style.visibility</p:attrName>
                                        </p:attrNameLst>
                                      </p:cBhvr>
                                      <p:to>
                                        <p:strVal val="visible"/>
                                      </p:to>
                                    </p:set>
                                    <p:animEffect transition="in" filter="wipe(left)">
                                      <p:cBhvr>
                                        <p:cTn id="7" dur="300"/>
                                        <p:tgtEl>
                                          <p:spTgt spid="819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1926"/>
                                        </p:tgtEl>
                                        <p:attrNameLst>
                                          <p:attrName>style.visibility</p:attrName>
                                        </p:attrNameLst>
                                      </p:cBhvr>
                                      <p:to>
                                        <p:strVal val="visible"/>
                                      </p:to>
                                    </p:set>
                                    <p:animEffect transition="in" filter="wipe(left)">
                                      <p:cBhvr>
                                        <p:cTn id="12" dur="2000"/>
                                        <p:tgtEl>
                                          <p:spTgt spid="819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1925"/>
                                        </p:tgtEl>
                                        <p:attrNameLst>
                                          <p:attrName>style.visibility</p:attrName>
                                        </p:attrNameLst>
                                      </p:cBhvr>
                                      <p:to>
                                        <p:strVal val="visible"/>
                                      </p:to>
                                    </p:set>
                                    <p:animEffect transition="in" filter="wipe(left)">
                                      <p:cBhvr>
                                        <p:cTn id="17" dur="2000"/>
                                        <p:tgtEl>
                                          <p:spTgt spid="819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4" grpId="0" autoUpdateAnimBg="0"/>
      <p:bldP spid="81925" grpId="0"/>
      <p:bldP spid="819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C9D7B00F-B01E-4396-9EDC-F4A8BA43F665}" type="slidenum">
              <a:rPr kumimoji="0" lang="zh-CN" altLang="en-US" smtClean="0"/>
            </a:fld>
            <a:endParaRPr kumimoji="0" lang="en-US" altLang="zh-CN" smtClean="0"/>
          </a:p>
        </p:txBody>
      </p:sp>
      <p:sp>
        <p:nvSpPr>
          <p:cNvPr id="82948" name="Rectangle 4"/>
          <p:cNvSpPr>
            <a:spLocks noChangeArrowheads="1"/>
          </p:cNvSpPr>
          <p:nvPr/>
        </p:nvSpPr>
        <p:spPr bwMode="auto">
          <a:xfrm>
            <a:off x="612142" y="1412776"/>
            <a:ext cx="3311525" cy="3120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indent="200025">
              <a:lnSpc>
                <a:spcPct val="120000"/>
              </a:lnSpc>
              <a:tabLst>
                <a:tab pos="533400" algn="l"/>
              </a:tabLst>
            </a:pPr>
            <a:r>
              <a:rPr lang="zh-CN" altLang="en-US" b="1" dirty="0"/>
              <a:t>     </a:t>
            </a:r>
            <a:r>
              <a:rPr lang="zh-CN" altLang="en-US" sz="2000" b="1" dirty="0" smtClean="0"/>
              <a:t>三</a:t>
            </a:r>
            <a:r>
              <a:rPr lang="zh-CN" altLang="en-US" sz="2000" b="1" dirty="0"/>
              <a:t>坐标测量机具有互相垂直的三个测量方向</a:t>
            </a:r>
            <a:r>
              <a:rPr lang="en-US" altLang="zh-CN" sz="2000" b="1" i="1" dirty="0"/>
              <a:t>X </a:t>
            </a:r>
            <a:r>
              <a:rPr lang="zh-CN" altLang="en-US" sz="2000" b="1" dirty="0"/>
              <a:t>轴，</a:t>
            </a:r>
            <a:r>
              <a:rPr lang="en-US" altLang="zh-CN" sz="2000" b="1" i="1" dirty="0"/>
              <a:t>Y </a:t>
            </a:r>
            <a:r>
              <a:rPr lang="zh-CN" altLang="en-US" sz="2000" b="1" dirty="0"/>
              <a:t>轴和</a:t>
            </a:r>
            <a:r>
              <a:rPr lang="en-US" altLang="zh-CN" sz="2000" b="1" i="1" dirty="0"/>
              <a:t>Z </a:t>
            </a:r>
            <a:r>
              <a:rPr lang="zh-CN" altLang="en-US" sz="2000" b="1" dirty="0"/>
              <a:t>轴。从结构型式上分一般有悬臂式、桥框式、龙门式等种类。其中龙门式由于刚性好，装卸工作方便，操作性能好，测量精度较高，所以应用较普遍。</a:t>
            </a:r>
            <a:endParaRPr lang="zh-CN" altLang="en-US" sz="2000" dirty="0"/>
          </a:p>
        </p:txBody>
      </p:sp>
      <p:sp>
        <p:nvSpPr>
          <p:cNvPr id="82949" name="Rectangle 5"/>
          <p:cNvSpPr>
            <a:spLocks noChangeArrowheads="1"/>
          </p:cNvSpPr>
          <p:nvPr/>
        </p:nvSpPr>
        <p:spPr bwMode="auto">
          <a:xfrm>
            <a:off x="1187946" y="980728"/>
            <a:ext cx="38881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000" b="1" dirty="0"/>
              <a:t>1. </a:t>
            </a:r>
            <a:r>
              <a:rPr lang="zh-CN" altLang="en-US" sz="2000" b="1" dirty="0"/>
              <a:t>三坐标测量机的基本结构</a:t>
            </a:r>
            <a:endParaRPr lang="zh-CN" altLang="en-US" sz="2000" b="1" dirty="0"/>
          </a:p>
        </p:txBody>
      </p:sp>
      <p:sp>
        <p:nvSpPr>
          <p:cNvPr id="82950" name="Rectangle 6"/>
          <p:cNvSpPr>
            <a:spLocks noChangeArrowheads="1"/>
          </p:cNvSpPr>
          <p:nvPr/>
        </p:nvSpPr>
        <p:spPr bwMode="auto">
          <a:xfrm>
            <a:off x="612403" y="4521314"/>
            <a:ext cx="338353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000" b="1" dirty="0"/>
              <a:t>        三坐标测量机</a:t>
            </a:r>
            <a:r>
              <a:rPr lang="zh-CN" altLang="en-US" sz="2000" b="1" dirty="0" smtClean="0"/>
              <a:t>基本结式</a:t>
            </a:r>
            <a:r>
              <a:rPr lang="zh-CN" altLang="en-US" sz="2000" b="1" dirty="0"/>
              <a:t>如图 </a:t>
            </a:r>
            <a:r>
              <a:rPr lang="en-US" altLang="zh-CN" sz="2000" b="1" dirty="0"/>
              <a:t>2.6</a:t>
            </a:r>
            <a:r>
              <a:rPr lang="zh-CN" altLang="en-US" sz="2000" b="1" dirty="0"/>
              <a:t>所示。</a:t>
            </a:r>
            <a:endParaRPr lang="zh-CN" altLang="en-US" sz="2000" b="1" dirty="0"/>
          </a:p>
        </p:txBody>
      </p:sp>
      <p:pic>
        <p:nvPicPr>
          <p:cNvPr id="481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19364" y="486122"/>
            <a:ext cx="4229100" cy="539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1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5301208"/>
            <a:ext cx="4555453" cy="720080"/>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2949"/>
                                        </p:tgtEl>
                                        <p:attrNameLst>
                                          <p:attrName>style.visibility</p:attrName>
                                        </p:attrNameLst>
                                      </p:cBhvr>
                                      <p:to>
                                        <p:strVal val="visible"/>
                                      </p:to>
                                    </p:set>
                                    <p:animEffect transition="in" filter="wipe(left)">
                                      <p:cBhvr>
                                        <p:cTn id="7" dur="2000"/>
                                        <p:tgtEl>
                                          <p:spTgt spid="8294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48130"/>
                                        </p:tgtEl>
                                        <p:attrNameLst>
                                          <p:attrName>style.visibility</p:attrName>
                                        </p:attrNameLst>
                                      </p:cBhvr>
                                      <p:to>
                                        <p:strVal val="visible"/>
                                      </p:to>
                                    </p:set>
                                    <p:anim calcmode="lin" valueType="num">
                                      <p:cBhvr additive="base">
                                        <p:cTn id="12" dur="500" fill="hold"/>
                                        <p:tgtEl>
                                          <p:spTgt spid="48130"/>
                                        </p:tgtEl>
                                        <p:attrNameLst>
                                          <p:attrName>ppt_x</p:attrName>
                                        </p:attrNameLst>
                                      </p:cBhvr>
                                      <p:tavLst>
                                        <p:tav tm="0">
                                          <p:val>
                                            <p:strVal val="1+#ppt_w/2"/>
                                          </p:val>
                                        </p:tav>
                                        <p:tav tm="100000">
                                          <p:val>
                                            <p:strVal val="#ppt_x"/>
                                          </p:val>
                                        </p:tav>
                                      </p:tavLst>
                                    </p:anim>
                                    <p:anim calcmode="lin" valueType="num">
                                      <p:cBhvr additive="base">
                                        <p:cTn id="13" dur="500" fill="hold"/>
                                        <p:tgtEl>
                                          <p:spTgt spid="4813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82948"/>
                                        </p:tgtEl>
                                        <p:attrNameLst>
                                          <p:attrName>style.visibility</p:attrName>
                                        </p:attrNameLst>
                                      </p:cBhvr>
                                      <p:to>
                                        <p:strVal val="visible"/>
                                      </p:to>
                                    </p:set>
                                    <p:animEffect transition="in" filter="wipe(up)">
                                      <p:cBhvr>
                                        <p:cTn id="18" dur="2000"/>
                                        <p:tgtEl>
                                          <p:spTgt spid="8294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2950"/>
                                        </p:tgtEl>
                                        <p:attrNameLst>
                                          <p:attrName>style.visibility</p:attrName>
                                        </p:attrNameLst>
                                      </p:cBhvr>
                                      <p:to>
                                        <p:strVal val="visible"/>
                                      </p:to>
                                    </p:set>
                                    <p:animEffect transition="in" filter="wipe(left)">
                                      <p:cBhvr>
                                        <p:cTn id="23" dur="2000"/>
                                        <p:tgtEl>
                                          <p:spTgt spid="8295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8131"/>
                                        </p:tgtEl>
                                        <p:attrNameLst>
                                          <p:attrName>style.visibility</p:attrName>
                                        </p:attrNameLst>
                                      </p:cBhvr>
                                      <p:to>
                                        <p:strVal val="visible"/>
                                      </p:to>
                                    </p:set>
                                    <p:animEffect transition="in" filter="wipe(left)">
                                      <p:cBhvr>
                                        <p:cTn id="28" dur="500"/>
                                        <p:tgtEl>
                                          <p:spTgt spid="48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8" grpId="0"/>
      <p:bldP spid="82949" grpId="0"/>
      <p:bldP spid="8295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7E49144B-180C-4A28-B153-E7DC756A8464}" type="slidenum">
              <a:rPr kumimoji="0" lang="zh-CN" altLang="en-US" smtClean="0"/>
            </a:fld>
            <a:endParaRPr kumimoji="0" lang="en-US" altLang="zh-CN" smtClean="0"/>
          </a:p>
        </p:txBody>
      </p:sp>
      <p:sp>
        <p:nvSpPr>
          <p:cNvPr id="70660" name="Text Box 3076"/>
          <p:cNvSpPr txBox="1">
            <a:spLocks noChangeArrowheads="1"/>
          </p:cNvSpPr>
          <p:nvPr/>
        </p:nvSpPr>
        <p:spPr bwMode="auto">
          <a:xfrm>
            <a:off x="1806575" y="329283"/>
            <a:ext cx="478164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b="1" dirty="0"/>
              <a:t>第 2 章   测 量 技 术 基 础</a:t>
            </a:r>
            <a:endParaRPr lang="zh-CN" altLang="en-US" sz="2800" b="1" dirty="0"/>
          </a:p>
        </p:txBody>
      </p:sp>
      <p:sp>
        <p:nvSpPr>
          <p:cNvPr id="70661" name="Text Box 3077"/>
          <p:cNvSpPr txBox="1">
            <a:spLocks noChangeArrowheads="1"/>
          </p:cNvSpPr>
          <p:nvPr/>
        </p:nvSpPr>
        <p:spPr bwMode="auto">
          <a:xfrm>
            <a:off x="1944649" y="965672"/>
            <a:ext cx="341943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2.1 测量的基本概念</a:t>
            </a:r>
            <a:endParaRPr lang="zh-CN" altLang="en-US" b="1" dirty="0"/>
          </a:p>
        </p:txBody>
      </p:sp>
      <p:sp>
        <p:nvSpPr>
          <p:cNvPr id="70662" name="Text Box 3078"/>
          <p:cNvSpPr txBox="1">
            <a:spLocks noChangeArrowheads="1"/>
          </p:cNvSpPr>
          <p:nvPr/>
        </p:nvSpPr>
        <p:spPr bwMode="auto">
          <a:xfrm>
            <a:off x="1152128" y="2395538"/>
            <a:ext cx="457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2.1.1 测量、检验与检定</a:t>
            </a:r>
            <a:endParaRPr lang="en-US" altLang="zh-CN" b="1" dirty="0"/>
          </a:p>
        </p:txBody>
      </p:sp>
      <p:sp>
        <p:nvSpPr>
          <p:cNvPr id="70663" name="Text Box 3079"/>
          <p:cNvSpPr txBox="1">
            <a:spLocks noChangeArrowheads="1"/>
          </p:cNvSpPr>
          <p:nvPr/>
        </p:nvSpPr>
        <p:spPr bwMode="auto">
          <a:xfrm>
            <a:off x="1206822" y="2852936"/>
            <a:ext cx="3005138" cy="457200"/>
          </a:xfrm>
          <a:prstGeom prst="rect">
            <a:avLst/>
          </a:prstGeom>
          <a:noFill/>
          <a:ln>
            <a:noFill/>
          </a:ln>
          <a:effec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1. 测量</a:t>
            </a:r>
            <a:endParaRPr lang="zh-CN" altLang="en-US" b="1" dirty="0"/>
          </a:p>
        </p:txBody>
      </p:sp>
      <p:sp>
        <p:nvSpPr>
          <p:cNvPr id="70664" name="Text Box 3080"/>
          <p:cNvSpPr txBox="1">
            <a:spLocks noChangeArrowheads="1"/>
          </p:cNvSpPr>
          <p:nvPr/>
        </p:nvSpPr>
        <p:spPr bwMode="auto">
          <a:xfrm>
            <a:off x="539552" y="3284984"/>
            <a:ext cx="72008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smtClean="0">
                <a:solidFill>
                  <a:srgbClr val="FF33CC"/>
                </a:solidFill>
              </a:rPr>
              <a:t>        测量</a:t>
            </a:r>
            <a:r>
              <a:rPr lang="zh-CN" altLang="en-US" b="1" dirty="0"/>
              <a:t>为确定被测量</a:t>
            </a:r>
            <a:r>
              <a:rPr lang="zh-CN" altLang="en-US" b="1" i="1" dirty="0"/>
              <a:t> </a:t>
            </a:r>
            <a:r>
              <a:rPr lang="en-US" altLang="zh-CN" b="1" i="1" dirty="0">
                <a:solidFill>
                  <a:srgbClr val="FF33CC"/>
                </a:solidFill>
              </a:rPr>
              <a:t>x </a:t>
            </a:r>
            <a:r>
              <a:rPr lang="zh-CN" altLang="en-US" b="1" dirty="0"/>
              <a:t>数值大小的过程。用公式表示为</a:t>
            </a:r>
            <a:endParaRPr lang="en-US" altLang="zh-CN" b="1" dirty="0"/>
          </a:p>
        </p:txBody>
      </p:sp>
      <p:graphicFrame>
        <p:nvGraphicFramePr>
          <p:cNvPr id="70666" name="Object 3082"/>
          <p:cNvGraphicFramePr>
            <a:graphicFrameLocks noChangeAspect="1"/>
          </p:cNvGraphicFramePr>
          <p:nvPr/>
        </p:nvGraphicFramePr>
        <p:xfrm>
          <a:off x="1663189" y="5085184"/>
          <a:ext cx="3973147" cy="1008112"/>
        </p:xfrm>
        <a:graphic>
          <a:graphicData uri="http://schemas.openxmlformats.org/presentationml/2006/ole">
            <mc:AlternateContent xmlns:mc="http://schemas.openxmlformats.org/markup-compatibility/2006">
              <mc:Choice xmlns:v="urn:schemas-microsoft-com:vml" Requires="v">
                <p:oleObj spid="_x0000_s4202" name="Equation" r:id="rId1" imgW="761365" imgH="393700" progId="Equation.3">
                  <p:embed/>
                </p:oleObj>
              </mc:Choice>
              <mc:Fallback>
                <p:oleObj name="Equation" r:id="rId1" imgW="761365" imgH="393700" progId="Equation.3">
                  <p:embed/>
                  <p:pic>
                    <p:nvPicPr>
                      <p:cNvPr id="0" name="Object 30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3189" y="5085184"/>
                        <a:ext cx="3973147" cy="1008112"/>
                      </a:xfrm>
                      <a:prstGeom prst="rect">
                        <a:avLst/>
                      </a:prstGeom>
                      <a:solidFill>
                        <a:srgbClr val="FFCCFF"/>
                      </a:solidFill>
                      <a:ln>
                        <a:noFill/>
                      </a:ln>
                      <a:effectLst/>
                    </p:spPr>
                  </p:pic>
                </p:oleObj>
              </mc:Fallback>
            </mc:AlternateContent>
          </a:graphicData>
        </a:graphic>
      </p:graphicFrame>
      <p:graphicFrame>
        <p:nvGraphicFramePr>
          <p:cNvPr id="70667" name="Object 3083"/>
          <p:cNvGraphicFramePr>
            <a:graphicFrameLocks noChangeAspect="1"/>
          </p:cNvGraphicFramePr>
          <p:nvPr/>
        </p:nvGraphicFramePr>
        <p:xfrm>
          <a:off x="1806575" y="4139183"/>
          <a:ext cx="4269340" cy="801985"/>
        </p:xfrm>
        <a:graphic>
          <a:graphicData uri="http://schemas.openxmlformats.org/presentationml/2006/ole">
            <mc:AlternateContent xmlns:mc="http://schemas.openxmlformats.org/markup-compatibility/2006">
              <mc:Choice xmlns:v="urn:schemas-microsoft-com:vml" Requires="v">
                <p:oleObj spid="_x0000_s4203" name="公式" r:id="rId3" imgW="41148000" imgH="10363200" progId="Equation.3">
                  <p:embed/>
                </p:oleObj>
              </mc:Choice>
              <mc:Fallback>
                <p:oleObj name="公式" r:id="rId3" imgW="41148000" imgH="10363200" progId="Equation.3">
                  <p:embed/>
                  <p:pic>
                    <p:nvPicPr>
                      <p:cNvPr id="0" name="Object 3083"/>
                      <p:cNvPicPr>
                        <a:picLocks noChangeAspect="1" noChangeArrowheads="1"/>
                      </p:cNvPicPr>
                      <p:nvPr/>
                    </p:nvPicPr>
                    <p:blipFill>
                      <a:blip r:embed="rId4"/>
                      <a:srcRect/>
                      <a:stretch>
                        <a:fillRect/>
                      </a:stretch>
                    </p:blipFill>
                    <p:spPr bwMode="auto">
                      <a:xfrm>
                        <a:off x="1806575" y="4139183"/>
                        <a:ext cx="4269340" cy="801985"/>
                      </a:xfrm>
                      <a:prstGeom prst="rect">
                        <a:avLst/>
                      </a:prstGeom>
                      <a:solidFill>
                        <a:srgbClr val="FFFFCC"/>
                      </a:solidFill>
                      <a:ln>
                        <a:noFill/>
                      </a:ln>
                      <a:effectLst/>
                    </p:spPr>
                  </p:pic>
                </p:oleObj>
              </mc:Fallback>
            </mc:AlternateContent>
          </a:graphicData>
        </a:graphic>
      </p:graphicFrame>
      <p:sp>
        <p:nvSpPr>
          <p:cNvPr id="70668" name="Text Box 3084"/>
          <p:cNvSpPr txBox="1">
            <a:spLocks noChangeArrowheads="1"/>
          </p:cNvSpPr>
          <p:nvPr/>
        </p:nvSpPr>
        <p:spPr bwMode="auto">
          <a:xfrm>
            <a:off x="540321" y="1452513"/>
            <a:ext cx="7344047"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        机器或仪器的零、部件加工后是否符合设计图样的技术要求，需要经过测量来判定。</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0660"/>
                                        </p:tgtEl>
                                        <p:attrNameLst>
                                          <p:attrName>style.visibility</p:attrName>
                                        </p:attrNameLst>
                                      </p:cBhvr>
                                      <p:to>
                                        <p:strVal val="visible"/>
                                      </p:to>
                                    </p:set>
                                    <p:animEffect transition="in" filter="wipe(left)">
                                      <p:cBhvr>
                                        <p:cTn id="7" dur="300"/>
                                        <p:tgtEl>
                                          <p:spTgt spid="706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0661"/>
                                        </p:tgtEl>
                                        <p:attrNameLst>
                                          <p:attrName>style.visibility</p:attrName>
                                        </p:attrNameLst>
                                      </p:cBhvr>
                                      <p:to>
                                        <p:strVal val="visible"/>
                                      </p:to>
                                    </p:set>
                                    <p:animEffect transition="in" filter="wipe(left)">
                                      <p:cBhvr>
                                        <p:cTn id="12" dur="300"/>
                                        <p:tgtEl>
                                          <p:spTgt spid="7066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0668"/>
                                        </p:tgtEl>
                                        <p:attrNameLst>
                                          <p:attrName>style.visibility</p:attrName>
                                        </p:attrNameLst>
                                      </p:cBhvr>
                                      <p:to>
                                        <p:strVal val="visible"/>
                                      </p:to>
                                    </p:set>
                                    <p:animEffect transition="in" filter="wipe(left)">
                                      <p:cBhvr>
                                        <p:cTn id="17" dur="300"/>
                                        <p:tgtEl>
                                          <p:spTgt spid="7066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0662"/>
                                        </p:tgtEl>
                                        <p:attrNameLst>
                                          <p:attrName>style.visibility</p:attrName>
                                        </p:attrNameLst>
                                      </p:cBhvr>
                                      <p:to>
                                        <p:strVal val="visible"/>
                                      </p:to>
                                    </p:set>
                                    <p:animEffect transition="in" filter="wipe(left)">
                                      <p:cBhvr>
                                        <p:cTn id="22" dur="300"/>
                                        <p:tgtEl>
                                          <p:spTgt spid="7066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70663"/>
                                        </p:tgtEl>
                                        <p:attrNameLst>
                                          <p:attrName>style.visibility</p:attrName>
                                        </p:attrNameLst>
                                      </p:cBhvr>
                                      <p:to>
                                        <p:strVal val="visible"/>
                                      </p:to>
                                    </p:set>
                                    <p:animEffect transition="in" filter="wipe(left)">
                                      <p:cBhvr>
                                        <p:cTn id="27" dur="300"/>
                                        <p:tgtEl>
                                          <p:spTgt spid="7066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70664"/>
                                        </p:tgtEl>
                                        <p:attrNameLst>
                                          <p:attrName>style.visibility</p:attrName>
                                        </p:attrNameLst>
                                      </p:cBhvr>
                                      <p:to>
                                        <p:strVal val="visible"/>
                                      </p:to>
                                    </p:set>
                                    <p:animEffect transition="in" filter="wipe(left)">
                                      <p:cBhvr>
                                        <p:cTn id="32" dur="300"/>
                                        <p:tgtEl>
                                          <p:spTgt spid="7066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0667"/>
                                        </p:tgtEl>
                                        <p:attrNameLst>
                                          <p:attrName>style.visibility</p:attrName>
                                        </p:attrNameLst>
                                      </p:cBhvr>
                                      <p:to>
                                        <p:strVal val="visible"/>
                                      </p:to>
                                    </p:set>
                                    <p:animEffect transition="in" filter="wipe(left)">
                                      <p:cBhvr>
                                        <p:cTn id="37" dur="500"/>
                                        <p:tgtEl>
                                          <p:spTgt spid="7066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70666"/>
                                        </p:tgtEl>
                                        <p:attrNameLst>
                                          <p:attrName>style.visibility</p:attrName>
                                        </p:attrNameLst>
                                      </p:cBhvr>
                                      <p:to>
                                        <p:strVal val="visible"/>
                                      </p:to>
                                    </p:set>
                                    <p:animEffect transition="in" filter="wipe(left)">
                                      <p:cBhvr>
                                        <p:cTn id="42" dur="500"/>
                                        <p:tgtEl>
                                          <p:spTgt spid="70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0" grpId="0" autoUpdateAnimBg="0"/>
      <p:bldP spid="70661" grpId="0" autoUpdateAnimBg="0"/>
      <p:bldP spid="70662" grpId="0" autoUpdateAnimBg="0"/>
      <p:bldP spid="70663" grpId="0"/>
      <p:bldP spid="70664" grpId="0" autoUpdateAnimBg="0"/>
      <p:bldP spid="70668"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712EB129-C335-4BF5-BD7E-CAA8AF38B5AF}" type="slidenum">
              <a:rPr kumimoji="0" lang="zh-CN" altLang="en-US" smtClean="0"/>
            </a:fld>
            <a:endParaRPr kumimoji="0" lang="en-US" altLang="zh-CN" smtClean="0"/>
          </a:p>
        </p:txBody>
      </p:sp>
      <p:sp>
        <p:nvSpPr>
          <p:cNvPr id="83972" name="Rectangle 4"/>
          <p:cNvSpPr>
            <a:spLocks noChangeArrowheads="1"/>
          </p:cNvSpPr>
          <p:nvPr/>
        </p:nvSpPr>
        <p:spPr bwMode="auto">
          <a:xfrm>
            <a:off x="899592" y="1113061"/>
            <a:ext cx="6986488"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indent="401955">
              <a:lnSpc>
                <a:spcPct val="120000"/>
              </a:lnSpc>
              <a:tabLst>
                <a:tab pos="533400" algn="l"/>
              </a:tabLst>
            </a:pPr>
            <a:r>
              <a:rPr lang="zh-CN" altLang="en-US" sz="2000" b="1" dirty="0"/>
              <a:t>    </a:t>
            </a:r>
            <a:r>
              <a:rPr lang="zh-CN" altLang="en-US" sz="2000" b="1" dirty="0" smtClean="0"/>
              <a:t>三</a:t>
            </a:r>
            <a:r>
              <a:rPr lang="zh-CN" altLang="en-US" sz="2000" b="1" dirty="0"/>
              <a:t>坐标机测量的特点是可以显示测头所在位置的三维坐标值，即测量机坐标系下的值（也可以认为是绝对坐标值），但是通常我们设计零件的有关尺寸，和要素的形状、方向和位置是相对于选定的零件上的一个坐标系的。</a:t>
            </a:r>
            <a:r>
              <a:rPr lang="zh-CN" altLang="en-US" sz="2000" dirty="0"/>
              <a:t> </a:t>
            </a:r>
            <a:endParaRPr lang="zh-CN" altLang="en-US" sz="2000" dirty="0"/>
          </a:p>
        </p:txBody>
      </p:sp>
      <p:sp>
        <p:nvSpPr>
          <p:cNvPr id="83973" name="Rectangle 5"/>
          <p:cNvSpPr>
            <a:spLocks noChangeArrowheads="1"/>
          </p:cNvSpPr>
          <p:nvPr/>
        </p:nvSpPr>
        <p:spPr bwMode="auto">
          <a:xfrm>
            <a:off x="1622029" y="332656"/>
            <a:ext cx="403180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000" b="1" dirty="0"/>
              <a:t>2.  </a:t>
            </a:r>
            <a:r>
              <a:rPr lang="zh-CN" altLang="en-US" sz="2000" b="1" dirty="0"/>
              <a:t>三坐标测量前的准备工作</a:t>
            </a:r>
            <a:endParaRPr lang="zh-CN" altLang="en-US" sz="2000" b="1" dirty="0"/>
          </a:p>
        </p:txBody>
      </p:sp>
      <p:sp>
        <p:nvSpPr>
          <p:cNvPr id="83974" name="Rectangle 6"/>
          <p:cNvSpPr>
            <a:spLocks noChangeArrowheads="1"/>
          </p:cNvSpPr>
          <p:nvPr/>
        </p:nvSpPr>
        <p:spPr bwMode="auto">
          <a:xfrm>
            <a:off x="1407146" y="764704"/>
            <a:ext cx="273451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000" b="1" dirty="0"/>
              <a:t>（</a:t>
            </a:r>
            <a:r>
              <a:rPr lang="en-US" altLang="zh-CN" sz="2000" b="1" dirty="0"/>
              <a:t>1</a:t>
            </a:r>
            <a:r>
              <a:rPr lang="zh-CN" altLang="en-US" sz="2000" b="1" dirty="0"/>
              <a:t>） 坐标变换</a:t>
            </a:r>
            <a:endParaRPr lang="zh-CN" altLang="en-US" sz="2000" b="1" dirty="0"/>
          </a:p>
        </p:txBody>
      </p:sp>
      <p:sp>
        <p:nvSpPr>
          <p:cNvPr id="83975" name="Rectangle 7"/>
          <p:cNvSpPr>
            <a:spLocks noChangeArrowheads="1"/>
          </p:cNvSpPr>
          <p:nvPr/>
        </p:nvSpPr>
        <p:spPr bwMode="auto">
          <a:xfrm>
            <a:off x="901180" y="2676982"/>
            <a:ext cx="7128916"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tabLst>
                <a:tab pos="533400" algn="l"/>
              </a:tabLst>
            </a:pPr>
            <a:r>
              <a:rPr lang="zh-CN" altLang="en-US" sz="2000" b="1" dirty="0"/>
              <a:t>      </a:t>
            </a:r>
            <a:r>
              <a:rPr lang="zh-CN" altLang="en-US" sz="2000" b="1" dirty="0" smtClean="0"/>
              <a:t>   希望</a:t>
            </a:r>
            <a:r>
              <a:rPr lang="zh-CN" altLang="en-US" sz="2000" b="1" dirty="0"/>
              <a:t>测量机显示的坐标值是我们选定的零件上的坐标值，这样就需要建立零件上坐标系和测量机坐标系的关系，这个坐标转换关系由测量机的测量软件来完成。确定零件坐标系这个工作可以分为以面为基准来建立零件坐标系和以线为基准建立零件坐标系。</a:t>
            </a:r>
            <a:endParaRPr lang="zh-CN" altLang="en-US" sz="2000" b="1" dirty="0"/>
          </a:p>
        </p:txBody>
      </p:sp>
      <p:sp>
        <p:nvSpPr>
          <p:cNvPr id="83976" name="Rectangle 8"/>
          <p:cNvSpPr>
            <a:spLocks noChangeArrowheads="1"/>
          </p:cNvSpPr>
          <p:nvPr/>
        </p:nvSpPr>
        <p:spPr bwMode="auto">
          <a:xfrm>
            <a:off x="901625" y="4261158"/>
            <a:ext cx="698445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tabLst>
                <a:tab pos="533400" algn="l"/>
              </a:tabLst>
            </a:pPr>
            <a:r>
              <a:rPr lang="zh-CN" altLang="en-US" sz="2000" b="1" dirty="0">
                <a:solidFill>
                  <a:srgbClr val="FF33CC"/>
                </a:solidFill>
              </a:rPr>
              <a:t>        以面为基准</a:t>
            </a:r>
            <a:r>
              <a:rPr lang="zh-CN" altLang="en-US" sz="2000" b="1" dirty="0"/>
              <a:t>：选择零件上的一个面，对该面测量</a:t>
            </a:r>
            <a:r>
              <a:rPr lang="en-US" altLang="zh-CN" sz="2000" b="1" dirty="0"/>
              <a:t>3</a:t>
            </a:r>
            <a:r>
              <a:rPr lang="zh-CN" altLang="en-US" sz="2000" b="1" dirty="0"/>
              <a:t>个点，这样就确定了一个坐标面（</a:t>
            </a:r>
            <a:r>
              <a:rPr lang="en-US" altLang="zh-CN" sz="2000" b="1" i="1" dirty="0"/>
              <a:t>YZ</a:t>
            </a:r>
            <a:r>
              <a:rPr lang="zh-CN" altLang="en-US" sz="2000" b="1" dirty="0"/>
              <a:t>平面），然后选择与该平面垂直的零件上的另一个平面，对该平面测量两点。</a:t>
            </a:r>
            <a:endParaRPr lang="zh-CN" altLang="en-US" sz="2000" b="1" dirty="0"/>
          </a:p>
        </p:txBody>
      </p:sp>
      <p:sp>
        <p:nvSpPr>
          <p:cNvPr id="8" name="Rectangle 4"/>
          <p:cNvSpPr>
            <a:spLocks noChangeArrowheads="1"/>
          </p:cNvSpPr>
          <p:nvPr/>
        </p:nvSpPr>
        <p:spPr bwMode="auto">
          <a:xfrm>
            <a:off x="981241" y="5283566"/>
            <a:ext cx="6687103"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000" b="1" dirty="0" smtClean="0"/>
              <a:t>         过</a:t>
            </a:r>
            <a:r>
              <a:rPr lang="zh-CN" altLang="en-US" sz="2000" b="1" dirty="0"/>
              <a:t>这两点做一个垂直于</a:t>
            </a:r>
            <a:r>
              <a:rPr lang="en-US" altLang="zh-CN" sz="2000" b="1" i="1" dirty="0"/>
              <a:t>YZ</a:t>
            </a:r>
            <a:r>
              <a:rPr lang="zh-CN" altLang="en-US" sz="2000" b="1" dirty="0"/>
              <a:t>平面的平面，就得到第二坐标平面</a:t>
            </a:r>
            <a:r>
              <a:rPr lang="en-US" altLang="zh-CN" sz="2000" b="1" i="1" dirty="0"/>
              <a:t>XY</a:t>
            </a:r>
            <a:r>
              <a:rPr lang="zh-CN" altLang="en-US" sz="2000" b="1" dirty="0"/>
              <a:t>平面，这两个确定的互相垂直的平面的交线确定为一个坐标轴（</a:t>
            </a:r>
            <a:r>
              <a:rPr lang="en-US" altLang="zh-CN" sz="2000" b="1" i="1" dirty="0"/>
              <a:t>Y</a:t>
            </a:r>
            <a:r>
              <a:rPr lang="zh-CN" altLang="en-US" sz="2000" b="1" dirty="0"/>
              <a:t>轴）。</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3973"/>
                                        </p:tgtEl>
                                        <p:attrNameLst>
                                          <p:attrName>style.visibility</p:attrName>
                                        </p:attrNameLst>
                                      </p:cBhvr>
                                      <p:to>
                                        <p:strVal val="visible"/>
                                      </p:to>
                                    </p:set>
                                    <p:animEffect transition="in" filter="wipe(left)">
                                      <p:cBhvr>
                                        <p:cTn id="7" dur="2000"/>
                                        <p:tgtEl>
                                          <p:spTgt spid="8397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3974"/>
                                        </p:tgtEl>
                                        <p:attrNameLst>
                                          <p:attrName>style.visibility</p:attrName>
                                        </p:attrNameLst>
                                      </p:cBhvr>
                                      <p:to>
                                        <p:strVal val="visible"/>
                                      </p:to>
                                    </p:set>
                                    <p:animEffect transition="in" filter="wipe(left)">
                                      <p:cBhvr>
                                        <p:cTn id="12" dur="2000"/>
                                        <p:tgtEl>
                                          <p:spTgt spid="8397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3972"/>
                                        </p:tgtEl>
                                        <p:attrNameLst>
                                          <p:attrName>style.visibility</p:attrName>
                                        </p:attrNameLst>
                                      </p:cBhvr>
                                      <p:to>
                                        <p:strVal val="visible"/>
                                      </p:to>
                                    </p:set>
                                    <p:animEffect transition="in" filter="wipe(left)">
                                      <p:cBhvr>
                                        <p:cTn id="17" dur="2000"/>
                                        <p:tgtEl>
                                          <p:spTgt spid="8397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3975"/>
                                        </p:tgtEl>
                                        <p:attrNameLst>
                                          <p:attrName>style.visibility</p:attrName>
                                        </p:attrNameLst>
                                      </p:cBhvr>
                                      <p:to>
                                        <p:strVal val="visible"/>
                                      </p:to>
                                    </p:set>
                                    <p:animEffect transition="in" filter="wipe(left)">
                                      <p:cBhvr>
                                        <p:cTn id="22" dur="2000"/>
                                        <p:tgtEl>
                                          <p:spTgt spid="8397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3976"/>
                                        </p:tgtEl>
                                        <p:attrNameLst>
                                          <p:attrName>style.visibility</p:attrName>
                                        </p:attrNameLst>
                                      </p:cBhvr>
                                      <p:to>
                                        <p:strVal val="visible"/>
                                      </p:to>
                                    </p:set>
                                    <p:animEffect transition="in" filter="wipe(left)">
                                      <p:cBhvr>
                                        <p:cTn id="27" dur="2000"/>
                                        <p:tgtEl>
                                          <p:spTgt spid="8397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2" grpId="0"/>
      <p:bldP spid="83973" grpId="0"/>
      <p:bldP spid="83974" grpId="0"/>
      <p:bldP spid="83975" grpId="0"/>
      <p:bldP spid="83976"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A7138577-E12B-40D4-A520-AB2CBBC9FE9C}" type="slidenum">
              <a:rPr kumimoji="0" lang="zh-CN" altLang="en-US" smtClean="0"/>
            </a:fld>
            <a:endParaRPr kumimoji="0" lang="en-US" altLang="zh-CN" smtClean="0"/>
          </a:p>
        </p:txBody>
      </p:sp>
      <p:sp>
        <p:nvSpPr>
          <p:cNvPr id="113668" name="Rectangle 4"/>
          <p:cNvSpPr>
            <a:spLocks noChangeArrowheads="1"/>
          </p:cNvSpPr>
          <p:nvPr/>
        </p:nvSpPr>
        <p:spPr bwMode="auto">
          <a:xfrm>
            <a:off x="611882" y="764704"/>
            <a:ext cx="7344494"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ct val="120000"/>
              </a:lnSpc>
              <a:tabLst>
                <a:tab pos="533400" algn="l"/>
                <a:tab pos="571500" algn="l"/>
              </a:tabLst>
            </a:pPr>
            <a:r>
              <a:rPr lang="zh-CN" altLang="en-US" sz="2000" b="1" dirty="0"/>
              <a:t>          测量机中，还有一个坐标系来表示测头中心位置的，对于多测头的测量，每个测头的中心位置的坐标值是不一样的，那么不同</a:t>
            </a:r>
            <a:r>
              <a:rPr lang="zh-CN" altLang="en-US" sz="2000" b="1" dirty="0" smtClean="0"/>
              <a:t>的</a:t>
            </a:r>
            <a:r>
              <a:rPr lang="zh-CN" altLang="en-US" sz="2000" b="1" dirty="0"/>
              <a:t>测</a:t>
            </a:r>
            <a:r>
              <a:rPr lang="zh-CN" altLang="en-US" sz="2000" b="1" dirty="0" smtClean="0"/>
              <a:t>头</a:t>
            </a:r>
            <a:r>
              <a:rPr lang="zh-CN" altLang="en-US" sz="2000" b="1" dirty="0"/>
              <a:t>测量同一个零件，就会得到不同的结果。所以在测量前要进行测头校验，使不同测头的坐标统一到一个虚拟的测头上，也就是用不同测头测量同一个零件，结果是一样的。</a:t>
            </a:r>
            <a:r>
              <a:rPr lang="zh-CN" altLang="en-US" sz="2000" dirty="0"/>
              <a:t> </a:t>
            </a:r>
            <a:endParaRPr lang="zh-CN" altLang="en-US" sz="2000" dirty="0"/>
          </a:p>
        </p:txBody>
      </p:sp>
      <p:sp>
        <p:nvSpPr>
          <p:cNvPr id="113669" name="Rectangle 5"/>
          <p:cNvSpPr>
            <a:spLocks noChangeArrowheads="1"/>
          </p:cNvSpPr>
          <p:nvPr/>
        </p:nvSpPr>
        <p:spPr bwMode="auto">
          <a:xfrm>
            <a:off x="1259632" y="388968"/>
            <a:ext cx="273667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000" b="1" dirty="0"/>
              <a:t>(2)  </a:t>
            </a:r>
            <a:r>
              <a:rPr lang="zh-CN" altLang="en-US" sz="2000" b="1" dirty="0"/>
              <a:t>选择基准件</a:t>
            </a:r>
            <a:endParaRPr lang="zh-CN" altLang="en-US" sz="2000" b="1" dirty="0"/>
          </a:p>
        </p:txBody>
      </p:sp>
      <p:sp>
        <p:nvSpPr>
          <p:cNvPr id="113670" name="Rectangle 6"/>
          <p:cNvSpPr>
            <a:spLocks noChangeArrowheads="1"/>
          </p:cNvSpPr>
          <p:nvPr/>
        </p:nvSpPr>
        <p:spPr bwMode="auto">
          <a:xfrm>
            <a:off x="682873" y="2636912"/>
            <a:ext cx="7345511"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ct val="120000"/>
              </a:lnSpc>
              <a:tabLst>
                <a:tab pos="533400" algn="l"/>
              </a:tabLst>
            </a:pPr>
            <a:r>
              <a:rPr lang="zh-CN" altLang="en-US" sz="2000" b="1" dirty="0"/>
              <a:t>  </a:t>
            </a:r>
            <a:r>
              <a:rPr lang="zh-CN" altLang="en-US" sz="2000" b="1" dirty="0" smtClean="0"/>
              <a:t>      </a:t>
            </a:r>
            <a:r>
              <a:rPr lang="zh-CN" altLang="en-US" sz="2000" b="1" dirty="0"/>
              <a:t>首先在测量机上固定一个选定的基准件，通常为基准球，</a:t>
            </a:r>
            <a:r>
              <a:rPr lang="en-US" altLang="zh-CN" sz="2000" b="1" dirty="0"/>
              <a:t>.</a:t>
            </a:r>
            <a:r>
              <a:rPr lang="zh-CN" altLang="en-US" sz="2000" b="1" dirty="0"/>
              <a:t>用不同的测头来测量这个基准球，每一个测头测量都得到一个基准球中心的坐标值</a:t>
            </a:r>
            <a:r>
              <a:rPr lang="en-US" altLang="zh-CN" sz="2000" b="1" i="1" dirty="0"/>
              <a:t>X</a:t>
            </a:r>
            <a:r>
              <a:rPr lang="en-US" altLang="zh-CN" sz="2000" b="1" dirty="0"/>
              <a:t>,</a:t>
            </a:r>
            <a:r>
              <a:rPr lang="en-US" altLang="zh-CN" sz="2000" b="1" i="1" dirty="0"/>
              <a:t>Y</a:t>
            </a:r>
            <a:r>
              <a:rPr lang="en-US" altLang="zh-CN" sz="2000" b="1" dirty="0"/>
              <a:t>,</a:t>
            </a:r>
            <a:r>
              <a:rPr lang="en-US" altLang="zh-CN" sz="2000" b="1" i="1" dirty="0"/>
              <a:t>Z</a:t>
            </a:r>
            <a:r>
              <a:rPr lang="en-US" altLang="zh-CN" sz="2000" b="1" dirty="0"/>
              <a:t>, </a:t>
            </a:r>
            <a:r>
              <a:rPr lang="zh-CN" altLang="en-US" sz="2000" b="1" dirty="0"/>
              <a:t>由于基准球的位置是固定的，所以测量机会知道各个测头的相对位置，在以后的测量中，会自动减去各测头的相互位置坐标值，这样就可以把不同测头统一到一个虚拟测头上，不论用哪个测头测量结果都是一样的。</a:t>
            </a:r>
            <a:endParaRPr lang="zh-CN" altLang="en-US" sz="2000" b="1" dirty="0"/>
          </a:p>
        </p:txBody>
      </p:sp>
      <p:sp>
        <p:nvSpPr>
          <p:cNvPr id="6" name="Rectangle 4"/>
          <p:cNvSpPr>
            <a:spLocks noChangeArrowheads="1"/>
          </p:cNvSpPr>
          <p:nvPr/>
        </p:nvSpPr>
        <p:spPr bwMode="auto">
          <a:xfrm>
            <a:off x="827584" y="4906093"/>
            <a:ext cx="727280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ct val="120000"/>
              </a:lnSpc>
            </a:pPr>
            <a:r>
              <a:rPr lang="zh-CN" altLang="en-US" sz="2000" b="1" dirty="0" smtClean="0"/>
              <a:t>        另外</a:t>
            </a:r>
            <a:r>
              <a:rPr lang="zh-CN" altLang="en-US" sz="2000" b="1" dirty="0"/>
              <a:t>，每个测头都是有大小的，而测头的坐标值显示的是测头中心的位置，测头中心位置与被测零件之间有一个测头半径的距离，所以我们在测量前要确定测头半径的大小。</a:t>
            </a:r>
            <a:r>
              <a:rPr lang="zh-CN" altLang="en-US" sz="2000" dirty="0"/>
              <a:t> </a:t>
            </a:r>
            <a:endParaRPr lang="zh-CN" altLang="en-US" sz="20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3669"/>
                                        </p:tgtEl>
                                        <p:attrNameLst>
                                          <p:attrName>style.visibility</p:attrName>
                                        </p:attrNameLst>
                                      </p:cBhvr>
                                      <p:to>
                                        <p:strVal val="visible"/>
                                      </p:to>
                                    </p:set>
                                    <p:animEffect transition="in" filter="wipe(left)">
                                      <p:cBhvr>
                                        <p:cTn id="7" dur="2000"/>
                                        <p:tgtEl>
                                          <p:spTgt spid="11366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3668"/>
                                        </p:tgtEl>
                                        <p:attrNameLst>
                                          <p:attrName>style.visibility</p:attrName>
                                        </p:attrNameLst>
                                      </p:cBhvr>
                                      <p:to>
                                        <p:strVal val="visible"/>
                                      </p:to>
                                    </p:set>
                                    <p:animEffect transition="in" filter="wipe(left)">
                                      <p:cBhvr>
                                        <p:cTn id="12" dur="2000"/>
                                        <p:tgtEl>
                                          <p:spTgt spid="11366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13670"/>
                                        </p:tgtEl>
                                        <p:attrNameLst>
                                          <p:attrName>style.visibility</p:attrName>
                                        </p:attrNameLst>
                                      </p:cBhvr>
                                      <p:to>
                                        <p:strVal val="visible"/>
                                      </p:to>
                                    </p:set>
                                    <p:animEffect transition="in" filter="wipe(up)">
                                      <p:cBhvr>
                                        <p:cTn id="17" dur="2000"/>
                                        <p:tgtEl>
                                          <p:spTgt spid="11367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8" grpId="0"/>
      <p:bldP spid="113669" grpId="0"/>
      <p:bldP spid="113670"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E82C263C-4A21-426F-8482-112A805B4BB5}" type="slidenum">
              <a:rPr kumimoji="0" lang="zh-CN" altLang="en-US" smtClean="0"/>
            </a:fld>
            <a:endParaRPr kumimoji="0" lang="en-US" altLang="zh-CN" dirty="0" smtClean="0"/>
          </a:p>
        </p:txBody>
      </p:sp>
      <p:sp>
        <p:nvSpPr>
          <p:cNvPr id="36868" name="Rectangle 5"/>
          <p:cNvSpPr>
            <a:spLocks noChangeArrowheads="1"/>
          </p:cNvSpPr>
          <p:nvPr/>
        </p:nvSpPr>
        <p:spPr bwMode="auto">
          <a:xfrm>
            <a:off x="1116124" y="188640"/>
            <a:ext cx="7056276"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ct val="120000"/>
              </a:lnSpc>
              <a:tabLst>
                <a:tab pos="533400" algn="l"/>
              </a:tabLst>
            </a:pPr>
            <a:r>
              <a:rPr lang="zh-CN" altLang="en-US" sz="2000" b="1" dirty="0"/>
              <a:t>     </a:t>
            </a:r>
            <a:r>
              <a:rPr lang="zh-CN" altLang="en-US" sz="2000" b="1" dirty="0" smtClean="0"/>
              <a:t>   首先</a:t>
            </a:r>
            <a:r>
              <a:rPr lang="zh-CN" altLang="en-US" sz="2000" b="1" dirty="0"/>
              <a:t>要选择一个</a:t>
            </a:r>
            <a:r>
              <a:rPr lang="zh-CN" altLang="en-US" sz="2000" b="1" dirty="0">
                <a:solidFill>
                  <a:srgbClr val="FF33CC"/>
                </a:solidFill>
              </a:rPr>
              <a:t>基准件</a:t>
            </a:r>
            <a:r>
              <a:rPr lang="zh-CN" altLang="en-US" sz="2000" b="1" dirty="0"/>
              <a:t>，一般有基准球和基准立方体。这里我们选择上述的基准球。由于该基准球的大小是已知的，那么我们用测头来测量基准球，测量基准球的球心坐标值</a:t>
            </a:r>
            <a:r>
              <a:rPr lang="zh-CN" altLang="en-US" sz="2000" b="1" i="1" dirty="0"/>
              <a:t> </a:t>
            </a:r>
            <a:r>
              <a:rPr lang="en-US" altLang="zh-CN" sz="2000" b="1" i="1" dirty="0"/>
              <a:t>x</a:t>
            </a:r>
            <a:r>
              <a:rPr lang="zh-CN" altLang="en-US" sz="2000" b="1" i="1" dirty="0"/>
              <a:t>、</a:t>
            </a:r>
            <a:r>
              <a:rPr lang="en-US" altLang="zh-CN" sz="2000" b="1" i="1" dirty="0"/>
              <a:t>y</a:t>
            </a:r>
            <a:r>
              <a:rPr lang="zh-CN" altLang="en-US" sz="2000" b="1" dirty="0"/>
              <a:t>、</a:t>
            </a:r>
            <a:r>
              <a:rPr lang="en-US" altLang="zh-CN" sz="2000" b="1" i="1" dirty="0"/>
              <a:t>z</a:t>
            </a:r>
            <a:r>
              <a:rPr lang="zh-CN" altLang="en-US" sz="2000" b="1" dirty="0"/>
              <a:t>及球心和测头中心构成的距离</a:t>
            </a:r>
            <a:r>
              <a:rPr lang="en-US" altLang="zh-CN" sz="2000" b="1" i="1" dirty="0"/>
              <a:t>R</a:t>
            </a:r>
            <a:r>
              <a:rPr lang="zh-CN" altLang="en-US" sz="2000" b="1" dirty="0"/>
              <a:t>。由于已知基准球半径</a:t>
            </a:r>
            <a:r>
              <a:rPr lang="en-US" altLang="zh-CN" sz="2000" b="1" i="1" dirty="0"/>
              <a:t>R</a:t>
            </a:r>
            <a:r>
              <a:rPr lang="en-US" altLang="zh-CN" sz="2000" b="1" baseline="-25000" dirty="0"/>
              <a:t>0</a:t>
            </a:r>
            <a:r>
              <a:rPr lang="zh-CN" altLang="en-US" sz="2000" b="1" dirty="0"/>
              <a:t>，则可以得到测头的半径：</a:t>
            </a:r>
            <a:r>
              <a:rPr lang="en-US" altLang="zh-CN" sz="2000" b="1" i="1" dirty="0" smtClean="0"/>
              <a:t>r </a:t>
            </a:r>
            <a:r>
              <a:rPr lang="en-US" altLang="zh-CN" sz="2000" b="1" dirty="0" smtClean="0"/>
              <a:t>= </a:t>
            </a:r>
            <a:r>
              <a:rPr lang="en-US" altLang="zh-CN" sz="2000" b="1" i="1" dirty="0" smtClean="0"/>
              <a:t>R</a:t>
            </a:r>
            <a:r>
              <a:rPr lang="en-US" altLang="zh-CN" sz="2000" b="1" dirty="0" smtClean="0"/>
              <a:t>-</a:t>
            </a:r>
            <a:r>
              <a:rPr lang="en-US" altLang="zh-CN" sz="2000" b="1" i="1" dirty="0" smtClean="0"/>
              <a:t>R</a:t>
            </a:r>
            <a:r>
              <a:rPr lang="en-US" altLang="zh-CN" sz="2000" b="1" baseline="-25000" dirty="0" smtClean="0"/>
              <a:t>0</a:t>
            </a:r>
            <a:r>
              <a:rPr lang="zh-CN" altLang="en-US" sz="2000" b="1" dirty="0"/>
              <a:t>。</a:t>
            </a:r>
            <a:endParaRPr lang="en-US" altLang="zh-CN" sz="2000" b="1" dirty="0"/>
          </a:p>
        </p:txBody>
      </p:sp>
      <p:sp>
        <p:nvSpPr>
          <p:cNvPr id="36869" name="Rectangle 6"/>
          <p:cNvSpPr>
            <a:spLocks noChangeArrowheads="1"/>
          </p:cNvSpPr>
          <p:nvPr/>
        </p:nvSpPr>
        <p:spPr bwMode="auto">
          <a:xfrm>
            <a:off x="1094426" y="2021939"/>
            <a:ext cx="751002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ct val="120000"/>
              </a:lnSpc>
            </a:pPr>
            <a:r>
              <a:rPr lang="zh-CN" altLang="en-US" sz="2000" b="1" dirty="0"/>
              <a:t>      </a:t>
            </a:r>
            <a:r>
              <a:rPr lang="zh-CN" altLang="en-US" sz="2000" b="1" dirty="0" smtClean="0"/>
              <a:t>  </a:t>
            </a:r>
            <a:r>
              <a:rPr lang="zh-CN" altLang="en-US" sz="2000" b="1" dirty="0"/>
              <a:t>不论我们是做准备工作还是进行测量，都要在测量软件中进行这些工作，把软件设置到你要进行的测量工作的相应状态。</a:t>
            </a:r>
            <a:r>
              <a:rPr lang="zh-CN" altLang="en-US" sz="2000" dirty="0"/>
              <a:t> </a:t>
            </a:r>
            <a:endParaRPr lang="zh-CN" altLang="en-US" sz="2000" dirty="0"/>
          </a:p>
        </p:txBody>
      </p:sp>
      <p:sp>
        <p:nvSpPr>
          <p:cNvPr id="6" name="Rectangle 4"/>
          <p:cNvSpPr>
            <a:spLocks noChangeArrowheads="1"/>
          </p:cNvSpPr>
          <p:nvPr/>
        </p:nvSpPr>
        <p:spPr bwMode="auto">
          <a:xfrm>
            <a:off x="1043608" y="2780928"/>
            <a:ext cx="741682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ct val="120000"/>
              </a:lnSpc>
              <a:tabLst>
                <a:tab pos="533400" algn="l"/>
              </a:tabLst>
            </a:pPr>
            <a:r>
              <a:rPr lang="zh-CN" altLang="en-US" sz="2000" b="1" dirty="0"/>
              <a:t>     </a:t>
            </a:r>
            <a:r>
              <a:rPr lang="zh-CN" altLang="en-US" sz="2000" b="1" dirty="0" smtClean="0"/>
              <a:t>    比如</a:t>
            </a:r>
            <a:r>
              <a:rPr lang="zh-CN" altLang="en-US" sz="2000" b="1" dirty="0"/>
              <a:t>，我们要测量圆度误差：</a:t>
            </a:r>
            <a:r>
              <a:rPr lang="zh-CN" altLang="en-US" sz="2000" b="1" dirty="0">
                <a:latin typeface="宋体" panose="02010600030101010101" pitchFamily="2" charset="-122"/>
              </a:rPr>
              <a:t>① </a:t>
            </a:r>
            <a:r>
              <a:rPr lang="zh-CN" altLang="en-US" sz="2000" b="1" dirty="0"/>
              <a:t>就要把测量软件设置到圆度测量状态。</a:t>
            </a:r>
            <a:r>
              <a:rPr lang="zh-CN" altLang="en-US" sz="2000" b="1" dirty="0">
                <a:latin typeface="宋体" panose="02010600030101010101" pitchFamily="2" charset="-122"/>
              </a:rPr>
              <a:t>② </a:t>
            </a:r>
            <a:r>
              <a:rPr lang="zh-CN" altLang="en-US" sz="2000" b="1" dirty="0"/>
              <a:t>然后用测头在圆形零件上测量至少</a:t>
            </a:r>
            <a:r>
              <a:rPr lang="en-US" altLang="zh-CN" sz="2000" b="1" dirty="0"/>
              <a:t>4</a:t>
            </a:r>
            <a:r>
              <a:rPr lang="zh-CN" altLang="en-US" sz="2000" b="1" dirty="0"/>
              <a:t>个点（在一个平面内），那么测量机就自动显示圆度误差。</a:t>
            </a:r>
            <a:endParaRPr lang="zh-CN" altLang="en-US" sz="2000" b="1" dirty="0"/>
          </a:p>
        </p:txBody>
      </p:sp>
      <p:sp>
        <p:nvSpPr>
          <p:cNvPr id="7" name="Rectangle 5"/>
          <p:cNvSpPr>
            <a:spLocks noChangeArrowheads="1"/>
          </p:cNvSpPr>
          <p:nvPr/>
        </p:nvSpPr>
        <p:spPr bwMode="auto">
          <a:xfrm>
            <a:off x="966993" y="3884855"/>
            <a:ext cx="720047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2000" b="1" dirty="0"/>
              <a:t>     </a:t>
            </a:r>
            <a:r>
              <a:rPr lang="zh-CN" altLang="en-US" sz="2000" b="1" dirty="0" smtClean="0"/>
              <a:t>    再</a:t>
            </a:r>
            <a:r>
              <a:rPr lang="zh-CN" altLang="en-US" sz="2000" b="1" dirty="0"/>
              <a:t>比如，我们要测量零件的长度：</a:t>
            </a:r>
            <a:r>
              <a:rPr lang="zh-CN" altLang="en-US" sz="2000" b="1" dirty="0">
                <a:latin typeface="宋体" panose="02010600030101010101" pitchFamily="2" charset="-122"/>
              </a:rPr>
              <a:t>④ </a:t>
            </a:r>
            <a:r>
              <a:rPr lang="zh-CN" altLang="en-US" sz="2000" b="1" dirty="0"/>
              <a:t>就要把测量软件中，设置长度测量状态。</a:t>
            </a:r>
            <a:r>
              <a:rPr lang="zh-CN" altLang="en-US" sz="2000" b="1" dirty="0">
                <a:latin typeface="宋体" panose="02010600030101010101" pitchFamily="2" charset="-122"/>
              </a:rPr>
              <a:t>② </a:t>
            </a:r>
            <a:r>
              <a:rPr lang="zh-CN" altLang="en-US" sz="2000" b="1" dirty="0"/>
              <a:t>然后用测头测量零件上的两点，测量机就能显示这两点的距离。</a:t>
            </a:r>
            <a:endParaRPr lang="zh-CN" altLang="en-US" sz="2000" b="1" dirty="0"/>
          </a:p>
        </p:txBody>
      </p:sp>
      <p:sp>
        <p:nvSpPr>
          <p:cNvPr id="8" name="Rectangle 6"/>
          <p:cNvSpPr>
            <a:spLocks noChangeArrowheads="1"/>
          </p:cNvSpPr>
          <p:nvPr/>
        </p:nvSpPr>
        <p:spPr bwMode="auto">
          <a:xfrm>
            <a:off x="935931" y="5013176"/>
            <a:ext cx="7236469"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2000" b="1" dirty="0"/>
              <a:t>    </a:t>
            </a:r>
            <a:r>
              <a:rPr lang="zh-CN" altLang="en-US" sz="2000" b="1" dirty="0" smtClean="0"/>
              <a:t>     总之</a:t>
            </a:r>
            <a:r>
              <a:rPr lang="zh-CN" altLang="en-US" sz="2000" b="1" dirty="0"/>
              <a:t>，三坐标测量是现代测量的重要方法已被广泛应用于工业生产的各个领域，而且，三坐标测量机测量是符合新一代产品几何技术规范（</a:t>
            </a:r>
            <a:r>
              <a:rPr lang="en-US" altLang="zh-CN" sz="2000" b="1" dirty="0"/>
              <a:t>GPS</a:t>
            </a:r>
            <a:r>
              <a:rPr lang="zh-CN" altLang="en-US" sz="2000" b="1" dirty="0"/>
              <a:t>）标准的，能按照新标准的严格定义来测量零件的实际尺寸和几何误差。</a:t>
            </a:r>
            <a:endParaRPr lang="zh-CN" altLang="en-US" sz="2000" b="1" dirty="0"/>
          </a:p>
        </p:txBody>
      </p:sp>
      <p:sp>
        <p:nvSpPr>
          <p:cNvPr id="9" name="流程图: 可选过程 8">
            <a:hlinkClick r:id="rId1" action="ppaction://hlinksldjump"/>
          </p:cNvPr>
          <p:cNvSpPr/>
          <p:nvPr/>
        </p:nvSpPr>
        <p:spPr bwMode="auto">
          <a:xfrm>
            <a:off x="7019925" y="6199188"/>
            <a:ext cx="1800225" cy="503237"/>
          </a:xfrm>
          <a:prstGeom prst="flowChartAlternateProcess">
            <a:avLst/>
          </a:prstGeom>
          <a:solidFill>
            <a:schemeClr val="accent1">
              <a:lumMod val="20000"/>
              <a:lumOff val="80000"/>
            </a:schemeClr>
          </a:solidFill>
          <a:ln w="38100" cap="flat" cmpd="sng" algn="ctr">
            <a:solidFill>
              <a:srgbClr val="FF0000"/>
            </a:solidFill>
            <a:prstDash val="solid"/>
            <a:round/>
            <a:headEnd type="none" w="med" len="med"/>
            <a:tailEnd type="none" w="med" len="med"/>
          </a:ln>
          <a:effectLst/>
        </p:spPr>
        <p:txBody>
          <a:bodyPr/>
          <a:lstStyle/>
          <a:p>
            <a:pPr algn="ctr">
              <a:defRPr/>
            </a:pPr>
            <a:r>
              <a:rPr lang="zh-CN" altLang="en-US" b="1" dirty="0"/>
              <a:t>返回</a:t>
            </a:r>
            <a:r>
              <a:rPr lang="zh-CN" altLang="en-US" b="1" dirty="0">
                <a:solidFill>
                  <a:srgbClr val="FF0000"/>
                </a:solidFill>
              </a:rPr>
              <a:t>目录</a:t>
            </a:r>
            <a:endParaRPr lang="zh-CN" altLang="en-US" b="1" dirty="0">
              <a:solidFill>
                <a:srgbClr val="FF00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6868"/>
                                        </p:tgtEl>
                                        <p:attrNameLst>
                                          <p:attrName>style.visibility</p:attrName>
                                        </p:attrNameLst>
                                      </p:cBhvr>
                                      <p:to>
                                        <p:strVal val="visible"/>
                                      </p:to>
                                    </p:set>
                                    <p:animEffect transition="in" filter="wipe(up)">
                                      <p:cBhvr>
                                        <p:cTn id="7" dur="500"/>
                                        <p:tgtEl>
                                          <p:spTgt spid="3686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6869"/>
                                        </p:tgtEl>
                                        <p:attrNameLst>
                                          <p:attrName>style.visibility</p:attrName>
                                        </p:attrNameLst>
                                      </p:cBhvr>
                                      <p:to>
                                        <p:strVal val="visible"/>
                                      </p:to>
                                    </p:set>
                                    <p:animEffect transition="in" filter="wipe(left)">
                                      <p:cBhvr>
                                        <p:cTn id="12" dur="500"/>
                                        <p:tgtEl>
                                          <p:spTgt spid="3686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P spid="36869" grpId="0"/>
      <p:bldP spid="6" grpId="0"/>
      <p:bldP spid="7"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663D1F81-6EA9-4CF7-A7D5-89E0E1AB7AC0}" type="slidenum">
              <a:rPr kumimoji="0" lang="zh-CN" altLang="en-US" smtClean="0"/>
            </a:fld>
            <a:endParaRPr kumimoji="0" lang="en-US" altLang="zh-CN" smtClean="0"/>
          </a:p>
        </p:txBody>
      </p:sp>
      <p:sp>
        <p:nvSpPr>
          <p:cNvPr id="55300" name="Text Box 4"/>
          <p:cNvSpPr txBox="1">
            <a:spLocks noChangeArrowheads="1"/>
          </p:cNvSpPr>
          <p:nvPr/>
        </p:nvSpPr>
        <p:spPr bwMode="auto">
          <a:xfrm>
            <a:off x="1008856" y="260648"/>
            <a:ext cx="449924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2.2.</a:t>
            </a:r>
            <a:r>
              <a:rPr lang="en-US" altLang="zh-CN" sz="2000" b="1" dirty="0"/>
              <a:t>3  </a:t>
            </a:r>
            <a:r>
              <a:rPr lang="zh-CN" altLang="en-US" sz="2000" b="1" dirty="0"/>
              <a:t>测量方法分类及其特点</a:t>
            </a:r>
            <a:endParaRPr lang="zh-CN" altLang="en-US" sz="2000" b="1" dirty="0"/>
          </a:p>
        </p:txBody>
      </p:sp>
      <p:sp>
        <p:nvSpPr>
          <p:cNvPr id="55301" name="Text Box 5"/>
          <p:cNvSpPr txBox="1">
            <a:spLocks noChangeArrowheads="1"/>
          </p:cNvSpPr>
          <p:nvPr/>
        </p:nvSpPr>
        <p:spPr bwMode="auto">
          <a:xfrm>
            <a:off x="395536" y="641140"/>
            <a:ext cx="5294511" cy="79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smtClean="0"/>
              <a:t>         按</a:t>
            </a:r>
            <a:r>
              <a:rPr lang="zh-CN" altLang="en-US" sz="2000" b="1" dirty="0"/>
              <a:t>测量值获得方式的的不同，</a:t>
            </a:r>
            <a:r>
              <a:rPr lang="zh-CN" altLang="en-US" sz="2000" b="1" dirty="0" smtClean="0"/>
              <a:t>测量方法</a:t>
            </a:r>
            <a:r>
              <a:rPr lang="zh-CN" altLang="en-US" sz="2000" b="1" dirty="0"/>
              <a:t>可分为：</a:t>
            </a:r>
            <a:endParaRPr lang="zh-CN" altLang="en-US" sz="2000" b="1" dirty="0"/>
          </a:p>
        </p:txBody>
      </p:sp>
      <p:sp>
        <p:nvSpPr>
          <p:cNvPr id="55302" name="Text Box 6"/>
          <p:cNvSpPr txBox="1">
            <a:spLocks noChangeArrowheads="1"/>
          </p:cNvSpPr>
          <p:nvPr/>
        </p:nvSpPr>
        <p:spPr bwMode="auto">
          <a:xfrm>
            <a:off x="1041225" y="1364575"/>
            <a:ext cx="497046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1. 绝对测量和相对</a:t>
            </a:r>
            <a:r>
              <a:rPr lang="en-US" altLang="zh-CN" sz="2000" b="1" dirty="0"/>
              <a:t>(</a:t>
            </a:r>
            <a:r>
              <a:rPr lang="zh-CN" altLang="en-US" sz="2000" b="1" dirty="0"/>
              <a:t>比较</a:t>
            </a:r>
            <a:r>
              <a:rPr lang="en-US" altLang="zh-CN" sz="2000" b="1" dirty="0"/>
              <a:t>)</a:t>
            </a:r>
            <a:r>
              <a:rPr lang="zh-CN" altLang="en-US" sz="2000" b="1" dirty="0"/>
              <a:t>测量法</a:t>
            </a:r>
            <a:endParaRPr lang="zh-CN" altLang="en-US" sz="2000" b="1" dirty="0"/>
          </a:p>
        </p:txBody>
      </p:sp>
      <p:sp>
        <p:nvSpPr>
          <p:cNvPr id="55303" name="Text Box 7"/>
          <p:cNvSpPr txBox="1">
            <a:spLocks noChangeArrowheads="1"/>
          </p:cNvSpPr>
          <p:nvPr/>
        </p:nvSpPr>
        <p:spPr bwMode="auto">
          <a:xfrm>
            <a:off x="899442" y="1694998"/>
            <a:ext cx="295200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（1）</a:t>
            </a:r>
            <a:r>
              <a:rPr lang="zh-CN" altLang="en-US" sz="2000" b="1" dirty="0">
                <a:solidFill>
                  <a:srgbClr val="FF33CC"/>
                </a:solidFill>
              </a:rPr>
              <a:t>绝对测量法</a:t>
            </a:r>
            <a:endParaRPr lang="zh-CN" altLang="en-US" sz="2000" b="1" dirty="0"/>
          </a:p>
        </p:txBody>
      </p:sp>
      <p:sp>
        <p:nvSpPr>
          <p:cNvPr id="55306" name="Text Box 10"/>
          <p:cNvSpPr txBox="1">
            <a:spLocks noChangeArrowheads="1"/>
          </p:cNvSpPr>
          <p:nvPr/>
        </p:nvSpPr>
        <p:spPr bwMode="auto">
          <a:xfrm>
            <a:off x="467072" y="2060848"/>
            <a:ext cx="43180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在</a:t>
            </a:r>
            <a:r>
              <a:rPr lang="zh-CN" altLang="en-US" sz="2000" b="1" dirty="0"/>
              <a:t>计量器具的示数装置上可表示出</a:t>
            </a:r>
            <a:r>
              <a:rPr lang="zh-CN" altLang="en-US" sz="2000" b="1" dirty="0">
                <a:solidFill>
                  <a:srgbClr val="FF33CC"/>
                </a:solidFill>
              </a:rPr>
              <a:t>被测量的全值</a:t>
            </a:r>
            <a:r>
              <a:rPr lang="zh-CN" altLang="en-US" sz="2000" b="1" dirty="0"/>
              <a:t>。例如用测长仪测量零件，如图</a:t>
            </a:r>
            <a:r>
              <a:rPr lang="en-US" altLang="zh-CN" sz="2000" b="1" dirty="0"/>
              <a:t>2.7</a:t>
            </a:r>
            <a:r>
              <a:rPr lang="zh-CN" altLang="en-US" sz="2000" b="1" dirty="0"/>
              <a:t>所示。</a:t>
            </a:r>
            <a:endParaRPr lang="zh-CN" altLang="en-US" sz="2000" b="1" dirty="0"/>
          </a:p>
        </p:txBody>
      </p:sp>
      <p:pic>
        <p:nvPicPr>
          <p:cNvPr id="481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34422" y="116633"/>
            <a:ext cx="2093962" cy="331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Box 4"/>
          <p:cNvSpPr txBox="1">
            <a:spLocks noChangeArrowheads="1"/>
          </p:cNvSpPr>
          <p:nvPr/>
        </p:nvSpPr>
        <p:spPr bwMode="auto">
          <a:xfrm>
            <a:off x="1088702" y="3140967"/>
            <a:ext cx="32924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(2) </a:t>
            </a:r>
            <a:r>
              <a:rPr lang="zh-CN" altLang="en-US" sz="2000" b="1" dirty="0">
                <a:solidFill>
                  <a:srgbClr val="FF33CC"/>
                </a:solidFill>
              </a:rPr>
              <a:t>相对测量法</a:t>
            </a:r>
            <a:endParaRPr lang="en-US" altLang="zh-CN" sz="2000" b="1" dirty="0"/>
          </a:p>
        </p:txBody>
      </p:sp>
      <p:sp>
        <p:nvSpPr>
          <p:cNvPr id="15" name="Text Box 5"/>
          <p:cNvSpPr txBox="1">
            <a:spLocks noChangeArrowheads="1"/>
          </p:cNvSpPr>
          <p:nvPr/>
        </p:nvSpPr>
        <p:spPr bwMode="auto">
          <a:xfrm>
            <a:off x="611560" y="3501008"/>
            <a:ext cx="43942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在计量器具的示数装置上只表示出被测量相对已知标准量的</a:t>
            </a:r>
            <a:r>
              <a:rPr lang="zh-CN" altLang="en-US" sz="2000" b="1" dirty="0">
                <a:solidFill>
                  <a:srgbClr val="FF33CC"/>
                </a:solidFill>
              </a:rPr>
              <a:t>偏差值，</a:t>
            </a:r>
            <a:r>
              <a:rPr lang="zh-CN" altLang="en-US" sz="2000" b="1" dirty="0"/>
              <a:t>即测出的值为尺寸实际的偏差。</a:t>
            </a:r>
            <a:endParaRPr lang="zh-CN" altLang="en-US" sz="2000" b="1" dirty="0"/>
          </a:p>
        </p:txBody>
      </p:sp>
      <p:sp>
        <p:nvSpPr>
          <p:cNvPr id="16" name="Text Box 12"/>
          <p:cNvSpPr txBox="1">
            <a:spLocks noChangeArrowheads="1"/>
          </p:cNvSpPr>
          <p:nvPr/>
        </p:nvSpPr>
        <p:spPr bwMode="auto">
          <a:xfrm>
            <a:off x="611560" y="4581128"/>
            <a:ext cx="5322862"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如</a:t>
            </a:r>
            <a:r>
              <a:rPr lang="zh-CN" altLang="en-US" sz="2000" b="1" dirty="0"/>
              <a:t>图</a:t>
            </a:r>
            <a:r>
              <a:rPr lang="en-US" altLang="zh-CN" sz="2000" b="1" dirty="0"/>
              <a:t>2.8</a:t>
            </a:r>
            <a:r>
              <a:rPr lang="zh-CN" altLang="en-US" sz="2000" b="1" dirty="0"/>
              <a:t>所示为机械比较议测量轴径。先用与轴径公称尺寸相等的量块（或标准件）调整比较议的零位，然后再换上被测件，指示表的示值为被测件相对标准件的偏差值。</a:t>
            </a:r>
            <a:endParaRPr lang="zh-CN" altLang="en-US" sz="2000" b="1" dirty="0"/>
          </a:p>
        </p:txBody>
      </p:sp>
      <p:pic>
        <p:nvPicPr>
          <p:cNvPr id="481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4716" y="3429000"/>
            <a:ext cx="2171700" cy="3096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 Box 13"/>
          <p:cNvSpPr txBox="1">
            <a:spLocks noChangeArrowheads="1"/>
          </p:cNvSpPr>
          <p:nvPr/>
        </p:nvSpPr>
        <p:spPr bwMode="auto">
          <a:xfrm>
            <a:off x="311882" y="6150788"/>
            <a:ext cx="5893196" cy="369332"/>
          </a:xfrm>
          <a:prstGeom prst="rect">
            <a:avLst/>
          </a:prstGeom>
          <a:noFill/>
          <a:ln w="3810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sz="1800" b="1" dirty="0">
                <a:solidFill>
                  <a:srgbClr val="CC0000"/>
                </a:solidFill>
              </a:rPr>
              <a:t>被测件的尺寸</a:t>
            </a:r>
            <a:r>
              <a:rPr lang="en-US" altLang="zh-CN" sz="1800" b="1" dirty="0">
                <a:solidFill>
                  <a:srgbClr val="CC0000"/>
                </a:solidFill>
              </a:rPr>
              <a:t>= </a:t>
            </a:r>
            <a:r>
              <a:rPr lang="zh-CN" altLang="en-US" sz="1800" b="1" dirty="0">
                <a:solidFill>
                  <a:srgbClr val="CC0000"/>
                </a:solidFill>
              </a:rPr>
              <a:t>标准件的尺寸</a:t>
            </a:r>
            <a:r>
              <a:rPr lang="en-US" altLang="zh-CN" sz="1800" b="1" dirty="0">
                <a:solidFill>
                  <a:srgbClr val="CC0000"/>
                </a:solidFill>
              </a:rPr>
              <a:t>+</a:t>
            </a:r>
            <a:r>
              <a:rPr lang="zh-CN" altLang="en-US" sz="1800" b="1" dirty="0">
                <a:solidFill>
                  <a:srgbClr val="CC0000"/>
                </a:solidFill>
              </a:rPr>
              <a:t>指示表的示值</a:t>
            </a:r>
            <a:r>
              <a:rPr lang="zh-CN" altLang="en-US" sz="1800" b="1" dirty="0"/>
              <a:t>（代数和）</a:t>
            </a:r>
            <a:endParaRPr lang="zh-CN" altLang="en-US" sz="18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5300"/>
                                        </p:tgtEl>
                                        <p:attrNameLst>
                                          <p:attrName>style.visibility</p:attrName>
                                        </p:attrNameLst>
                                      </p:cBhvr>
                                      <p:to>
                                        <p:strVal val="visible"/>
                                      </p:to>
                                    </p:set>
                                    <p:animEffect transition="in" filter="wipe(left)">
                                      <p:cBhvr>
                                        <p:cTn id="7" dur="300"/>
                                        <p:tgtEl>
                                          <p:spTgt spid="5530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5301"/>
                                        </p:tgtEl>
                                        <p:attrNameLst>
                                          <p:attrName>style.visibility</p:attrName>
                                        </p:attrNameLst>
                                      </p:cBhvr>
                                      <p:to>
                                        <p:strVal val="visible"/>
                                      </p:to>
                                    </p:set>
                                    <p:animEffect transition="in" filter="wipe(left)">
                                      <p:cBhvr>
                                        <p:cTn id="12" dur="300"/>
                                        <p:tgtEl>
                                          <p:spTgt spid="5530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5302"/>
                                        </p:tgtEl>
                                        <p:attrNameLst>
                                          <p:attrName>style.visibility</p:attrName>
                                        </p:attrNameLst>
                                      </p:cBhvr>
                                      <p:to>
                                        <p:strVal val="visible"/>
                                      </p:to>
                                    </p:set>
                                    <p:animEffect transition="in" filter="wipe(left)">
                                      <p:cBhvr>
                                        <p:cTn id="17" dur="300"/>
                                        <p:tgtEl>
                                          <p:spTgt spid="5530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5303"/>
                                        </p:tgtEl>
                                        <p:attrNameLst>
                                          <p:attrName>style.visibility</p:attrName>
                                        </p:attrNameLst>
                                      </p:cBhvr>
                                      <p:to>
                                        <p:strVal val="visible"/>
                                      </p:to>
                                    </p:set>
                                    <p:animEffect transition="in" filter="wipe(left)">
                                      <p:cBhvr>
                                        <p:cTn id="22" dur="300"/>
                                        <p:tgtEl>
                                          <p:spTgt spid="5530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48130"/>
                                        </p:tgtEl>
                                        <p:attrNameLst>
                                          <p:attrName>style.visibility</p:attrName>
                                        </p:attrNameLst>
                                      </p:cBhvr>
                                      <p:to>
                                        <p:strVal val="visible"/>
                                      </p:to>
                                    </p:set>
                                    <p:anim calcmode="lin" valueType="num">
                                      <p:cBhvr additive="base">
                                        <p:cTn id="27" dur="500" fill="hold"/>
                                        <p:tgtEl>
                                          <p:spTgt spid="48130"/>
                                        </p:tgtEl>
                                        <p:attrNameLst>
                                          <p:attrName>ppt_x</p:attrName>
                                        </p:attrNameLst>
                                      </p:cBhvr>
                                      <p:tavLst>
                                        <p:tav tm="0">
                                          <p:val>
                                            <p:strVal val="1+#ppt_w/2"/>
                                          </p:val>
                                        </p:tav>
                                        <p:tav tm="100000">
                                          <p:val>
                                            <p:strVal val="#ppt_x"/>
                                          </p:val>
                                        </p:tav>
                                      </p:tavLst>
                                    </p:anim>
                                    <p:anim calcmode="lin" valueType="num">
                                      <p:cBhvr additive="base">
                                        <p:cTn id="28" dur="500" fill="hold"/>
                                        <p:tgtEl>
                                          <p:spTgt spid="48130"/>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55306"/>
                                        </p:tgtEl>
                                        <p:attrNameLst>
                                          <p:attrName>style.visibility</p:attrName>
                                        </p:attrNameLst>
                                      </p:cBhvr>
                                      <p:to>
                                        <p:strVal val="visible"/>
                                      </p:to>
                                    </p:set>
                                    <p:animEffect transition="in" filter="wipe(left)">
                                      <p:cBhvr>
                                        <p:cTn id="33" dur="300"/>
                                        <p:tgtEl>
                                          <p:spTgt spid="55306"/>
                                        </p:tgtEl>
                                      </p:cBhvr>
                                    </p:animEffect>
                                  </p:childTnLst>
                                </p:cTn>
                              </p:par>
                            </p:childTnLst>
                          </p:cTn>
                        </p:par>
                        <p:par>
                          <p:cTn id="34" fill="hold">
                            <p:stCondLst>
                              <p:cond delay="15000"/>
                            </p:stCondLst>
                            <p:childTnLst>
                              <p:par>
                                <p:cTn id="35" presetID="22" presetClass="entr" presetSubtype="8" fill="hold" grpId="0" nodeType="afterEffect">
                                  <p:stCondLst>
                                    <p:cond delay="0"/>
                                  </p:stCondLst>
                                  <p:iterate type="wd">
                                    <p:tmPct val="100000"/>
                                  </p:iterate>
                                  <p:childTnLst>
                                    <p:set>
                                      <p:cBhvr>
                                        <p:cTn id="36" dur="1" fill="hold">
                                          <p:stCondLst>
                                            <p:cond delay="0"/>
                                          </p:stCondLst>
                                        </p:cTn>
                                        <p:tgtEl>
                                          <p:spTgt spid="14"/>
                                        </p:tgtEl>
                                        <p:attrNameLst>
                                          <p:attrName>style.visibility</p:attrName>
                                        </p:attrNameLst>
                                      </p:cBhvr>
                                      <p:to>
                                        <p:strVal val="visible"/>
                                      </p:to>
                                    </p:set>
                                    <p:animEffect transition="in" filter="wipe(left)">
                                      <p:cBhvr>
                                        <p:cTn id="37" dur="3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5"/>
                                        </p:tgtEl>
                                        <p:attrNameLst>
                                          <p:attrName>style.visibility</p:attrName>
                                        </p:attrNameLst>
                                      </p:cBhvr>
                                      <p:to>
                                        <p:strVal val="visible"/>
                                      </p:to>
                                    </p:set>
                                    <p:animEffect transition="in" filter="wipe(left)">
                                      <p:cBhvr>
                                        <p:cTn id="42" dur="3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48131"/>
                                        </p:tgtEl>
                                        <p:attrNameLst>
                                          <p:attrName>style.visibility</p:attrName>
                                        </p:attrNameLst>
                                      </p:cBhvr>
                                      <p:to>
                                        <p:strVal val="visible"/>
                                      </p:to>
                                    </p:set>
                                    <p:anim calcmode="lin" valueType="num">
                                      <p:cBhvr additive="base">
                                        <p:cTn id="47" dur="500" fill="hold"/>
                                        <p:tgtEl>
                                          <p:spTgt spid="48131"/>
                                        </p:tgtEl>
                                        <p:attrNameLst>
                                          <p:attrName>ppt_x</p:attrName>
                                        </p:attrNameLst>
                                      </p:cBhvr>
                                      <p:tavLst>
                                        <p:tav tm="0">
                                          <p:val>
                                            <p:strVal val="#ppt_x"/>
                                          </p:val>
                                        </p:tav>
                                        <p:tav tm="100000">
                                          <p:val>
                                            <p:strVal val="#ppt_x"/>
                                          </p:val>
                                        </p:tav>
                                      </p:tavLst>
                                    </p:anim>
                                    <p:anim calcmode="lin" valueType="num">
                                      <p:cBhvr additive="base">
                                        <p:cTn id="48" dur="500" fill="hold"/>
                                        <p:tgtEl>
                                          <p:spTgt spid="48131"/>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16"/>
                                        </p:tgtEl>
                                        <p:attrNameLst>
                                          <p:attrName>style.visibility</p:attrName>
                                        </p:attrNameLst>
                                      </p:cBhvr>
                                      <p:to>
                                        <p:strVal val="visible"/>
                                      </p:to>
                                    </p:set>
                                    <p:animEffect transition="in" filter="wipe(left)">
                                      <p:cBhvr>
                                        <p:cTn id="53" dur="3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autoUpdateAnimBg="0"/>
      <p:bldP spid="55301" grpId="0" autoUpdateAnimBg="0"/>
      <p:bldP spid="55302" grpId="0" autoUpdateAnimBg="0"/>
      <p:bldP spid="55303" grpId="0" autoUpdateAnimBg="0"/>
      <p:bldP spid="55306" grpId="0" autoUpdateAnimBg="0"/>
      <p:bldP spid="14" grpId="0" autoUpdateAnimBg="0"/>
      <p:bldP spid="15" grpId="0" autoUpdateAnimBg="0"/>
      <p:bldP spid="16" grpId="0" autoUpdateAnimBg="0"/>
      <p:bldP spid="1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70AF440B-660F-4B5E-A769-8A62B422923D}" type="slidenum">
              <a:rPr kumimoji="0" lang="zh-CN" altLang="en-US" smtClean="0"/>
            </a:fld>
            <a:endParaRPr kumimoji="0" lang="en-US" altLang="zh-CN" smtClean="0"/>
          </a:p>
        </p:txBody>
      </p:sp>
      <p:sp>
        <p:nvSpPr>
          <p:cNvPr id="60422" name="Text Box 6"/>
          <p:cNvSpPr txBox="1">
            <a:spLocks noChangeArrowheads="1"/>
          </p:cNvSpPr>
          <p:nvPr/>
        </p:nvSpPr>
        <p:spPr bwMode="auto">
          <a:xfrm>
            <a:off x="936997" y="142875"/>
            <a:ext cx="42830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2. 直接测量和间接测量法</a:t>
            </a:r>
            <a:endParaRPr lang="en-US" altLang="zh-CN" b="1" dirty="0"/>
          </a:p>
        </p:txBody>
      </p:sp>
      <p:sp>
        <p:nvSpPr>
          <p:cNvPr id="60423" name="Text Box 7"/>
          <p:cNvSpPr txBox="1">
            <a:spLocks noChangeArrowheads="1"/>
          </p:cNvSpPr>
          <p:nvPr/>
        </p:nvSpPr>
        <p:spPr bwMode="auto">
          <a:xfrm>
            <a:off x="228600" y="609600"/>
            <a:ext cx="7007696"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   </a:t>
            </a:r>
            <a:r>
              <a:rPr lang="zh-CN" altLang="en-US" b="1" dirty="0" smtClean="0"/>
              <a:t>   （</a:t>
            </a:r>
            <a:r>
              <a:rPr lang="zh-CN" altLang="en-US" b="1" dirty="0"/>
              <a:t>1） </a:t>
            </a:r>
            <a:r>
              <a:rPr lang="zh-CN" altLang="en-US" b="1" dirty="0">
                <a:solidFill>
                  <a:srgbClr val="FF33CC"/>
                </a:solidFill>
              </a:rPr>
              <a:t>直接测量法</a:t>
            </a:r>
            <a:r>
              <a:rPr lang="en-US" altLang="zh-CN" b="1" dirty="0"/>
              <a:t>——</a:t>
            </a:r>
            <a:r>
              <a:rPr lang="zh-CN" altLang="en-US" b="1" dirty="0"/>
              <a:t>用计量器具直接测量被测量的</a:t>
            </a:r>
            <a:r>
              <a:rPr lang="zh-CN" altLang="en-US" b="1" dirty="0">
                <a:solidFill>
                  <a:srgbClr val="FF33CC"/>
                </a:solidFill>
              </a:rPr>
              <a:t>整个数值或相当于标准量的偏差</a:t>
            </a:r>
            <a:r>
              <a:rPr lang="zh-CN" altLang="en-US" b="1" dirty="0"/>
              <a:t>。</a:t>
            </a:r>
            <a:endParaRPr lang="zh-CN" altLang="en-US" b="1" dirty="0"/>
          </a:p>
        </p:txBody>
      </p:sp>
      <p:sp>
        <p:nvSpPr>
          <p:cNvPr id="60424" name="Text Box 8"/>
          <p:cNvSpPr txBox="1">
            <a:spLocks noChangeArrowheads="1"/>
          </p:cNvSpPr>
          <p:nvPr/>
        </p:nvSpPr>
        <p:spPr bwMode="auto">
          <a:xfrm>
            <a:off x="323528" y="1556792"/>
            <a:ext cx="7143328"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smtClean="0"/>
              <a:t>     （</a:t>
            </a:r>
            <a:r>
              <a:rPr lang="zh-CN" altLang="en-US" b="1" dirty="0"/>
              <a:t>2）</a:t>
            </a:r>
            <a:r>
              <a:rPr lang="zh-CN" altLang="en-US" b="1" dirty="0">
                <a:solidFill>
                  <a:srgbClr val="FF33CC"/>
                </a:solidFill>
              </a:rPr>
              <a:t>间接测量法</a:t>
            </a:r>
            <a:r>
              <a:rPr lang="zh-CN" altLang="en-US" b="1" dirty="0"/>
              <a:t>——测得的量与被测量有函数关系的其他量，再</a:t>
            </a:r>
            <a:r>
              <a:rPr lang="zh-CN" altLang="en-US" b="1" dirty="0">
                <a:solidFill>
                  <a:srgbClr val="FF33CC"/>
                </a:solidFill>
              </a:rPr>
              <a:t>通过函数关系式求出被测量</a:t>
            </a:r>
            <a:r>
              <a:rPr lang="zh-CN" altLang="en-US" b="1" dirty="0"/>
              <a:t>。</a:t>
            </a:r>
            <a:endParaRPr lang="zh-CN" altLang="en-US" b="1" dirty="0"/>
          </a:p>
        </p:txBody>
      </p:sp>
      <p:sp>
        <p:nvSpPr>
          <p:cNvPr id="60426" name="Text Box 10"/>
          <p:cNvSpPr txBox="1">
            <a:spLocks noChangeArrowheads="1"/>
          </p:cNvSpPr>
          <p:nvPr/>
        </p:nvSpPr>
        <p:spPr bwMode="auto">
          <a:xfrm>
            <a:off x="971600" y="2492896"/>
            <a:ext cx="3581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如图 2-</a:t>
            </a:r>
            <a:r>
              <a:rPr lang="en-US" altLang="zh-CN" b="1" dirty="0"/>
              <a:t>9</a:t>
            </a:r>
            <a:r>
              <a:rPr lang="zh-CN" altLang="en-US" b="1" dirty="0"/>
              <a:t>所示测</a:t>
            </a:r>
            <a:r>
              <a:rPr lang="zh-CN" altLang="en-US" b="1" dirty="0">
                <a:solidFill>
                  <a:srgbClr val="FF33CC"/>
                </a:solidFill>
              </a:rPr>
              <a:t> </a:t>
            </a:r>
            <a:r>
              <a:rPr lang="en-US" altLang="zh-CN" b="1" i="1" dirty="0">
                <a:solidFill>
                  <a:srgbClr val="FF33CC"/>
                </a:solidFill>
              </a:rPr>
              <a:t>R</a:t>
            </a:r>
            <a:r>
              <a:rPr lang="en-US" altLang="zh-CN" b="1" dirty="0"/>
              <a:t>:</a:t>
            </a:r>
            <a:endParaRPr lang="en-US" altLang="zh-CN" b="1" dirty="0"/>
          </a:p>
        </p:txBody>
      </p:sp>
      <p:graphicFrame>
        <p:nvGraphicFramePr>
          <p:cNvPr id="60429" name="Object 13"/>
          <p:cNvGraphicFramePr>
            <a:graphicFrameLocks noChangeAspect="1"/>
          </p:cNvGraphicFramePr>
          <p:nvPr/>
        </p:nvGraphicFramePr>
        <p:xfrm>
          <a:off x="971600" y="4869160"/>
          <a:ext cx="2060848" cy="1214237"/>
        </p:xfrm>
        <a:graphic>
          <a:graphicData uri="http://schemas.openxmlformats.org/presentationml/2006/ole">
            <mc:AlternateContent xmlns:mc="http://schemas.openxmlformats.org/markup-compatibility/2006">
              <mc:Choice xmlns:v="urn:schemas-microsoft-com:vml" Requires="v">
                <p:oleObj spid="_x0000_s41121" name="Equation" r:id="rId1" imgW="711200" imgH="419100" progId="Equation.3">
                  <p:embed/>
                </p:oleObj>
              </mc:Choice>
              <mc:Fallback>
                <p:oleObj name="Equation" r:id="rId1" imgW="711200" imgH="419100" progId="Equation.3">
                  <p:embed/>
                  <p:pic>
                    <p:nvPicPr>
                      <p:cNvPr id="0" name="Object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4869160"/>
                        <a:ext cx="2060848" cy="1214237"/>
                      </a:xfrm>
                      <a:prstGeom prst="rect">
                        <a:avLst/>
                      </a:prstGeom>
                      <a:solidFill>
                        <a:srgbClr val="FFCCFF"/>
                      </a:solidFill>
                      <a:ln>
                        <a:noFill/>
                      </a:ln>
                      <a:effectLst/>
                    </p:spPr>
                  </p:pic>
                </p:oleObj>
              </mc:Fallback>
            </mc:AlternateContent>
          </a:graphicData>
        </a:graphic>
      </p:graphicFrame>
      <p:sp>
        <p:nvSpPr>
          <p:cNvPr id="60430" name="Text Box 14"/>
          <p:cNvSpPr txBox="1">
            <a:spLocks noChangeArrowheads="1"/>
          </p:cNvSpPr>
          <p:nvPr/>
        </p:nvSpPr>
        <p:spPr bwMode="auto">
          <a:xfrm>
            <a:off x="1011560" y="2996952"/>
            <a:ext cx="3200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通过测量 </a:t>
            </a:r>
            <a:r>
              <a:rPr lang="en-US" altLang="zh-CN" b="1" i="1" dirty="0" err="1">
                <a:solidFill>
                  <a:srgbClr val="FF33CC"/>
                </a:solidFill>
              </a:rPr>
              <a:t>s、h</a:t>
            </a:r>
            <a:endParaRPr lang="en-US" altLang="zh-CN" b="1" i="1" dirty="0">
              <a:solidFill>
                <a:srgbClr val="FF33CC"/>
              </a:solidFill>
            </a:endParaRPr>
          </a:p>
        </p:txBody>
      </p:sp>
      <p:graphicFrame>
        <p:nvGraphicFramePr>
          <p:cNvPr id="60431" name="Object 15"/>
          <p:cNvGraphicFramePr>
            <a:graphicFrameLocks noChangeAspect="1"/>
          </p:cNvGraphicFramePr>
          <p:nvPr/>
        </p:nvGraphicFramePr>
        <p:xfrm>
          <a:off x="896888" y="3573016"/>
          <a:ext cx="2667000" cy="547687"/>
        </p:xfrm>
        <a:graphic>
          <a:graphicData uri="http://schemas.openxmlformats.org/presentationml/2006/ole">
            <mc:AlternateContent xmlns:mc="http://schemas.openxmlformats.org/markup-compatibility/2006">
              <mc:Choice xmlns:v="urn:schemas-microsoft-com:vml" Requires="v">
                <p:oleObj spid="_x0000_s41122" name="Equation" r:id="rId3" imgW="989965" imgH="203200" progId="Equation.3">
                  <p:embed/>
                </p:oleObj>
              </mc:Choice>
              <mc:Fallback>
                <p:oleObj name="Equation" r:id="rId3" imgW="989965" imgH="203200" progId="Equation.3">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6888" y="3573016"/>
                        <a:ext cx="2667000" cy="547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0432" name="Object 16"/>
          <p:cNvGraphicFramePr>
            <a:graphicFrameLocks noChangeAspect="1"/>
          </p:cNvGraphicFramePr>
          <p:nvPr/>
        </p:nvGraphicFramePr>
        <p:xfrm>
          <a:off x="1011560" y="4145755"/>
          <a:ext cx="1295400" cy="696913"/>
        </p:xfrm>
        <a:graphic>
          <a:graphicData uri="http://schemas.openxmlformats.org/presentationml/2006/ole">
            <mc:AlternateContent xmlns:mc="http://schemas.openxmlformats.org/markup-compatibility/2006">
              <mc:Choice xmlns:v="urn:schemas-microsoft-com:vml" Requires="v">
                <p:oleObj spid="_x0000_s41123" name="Equation" r:id="rId5" imgW="330200" imgH="177800" progId="Equation.3">
                  <p:embed/>
                </p:oleObj>
              </mc:Choice>
              <mc:Fallback>
                <p:oleObj name="Equation" r:id="rId5" imgW="330200" imgH="177800" progId="Equation.3">
                  <p:embed/>
                  <p:pic>
                    <p:nvPicPr>
                      <p:cNvPr id="0"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1560" y="4145755"/>
                        <a:ext cx="1295400" cy="696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41096" name="Picture 13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11729" y="2673407"/>
            <a:ext cx="3989684" cy="33898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直接连接符 2"/>
          <p:cNvCxnSpPr/>
          <p:nvPr/>
        </p:nvCxnSpPr>
        <p:spPr bwMode="auto">
          <a:xfrm>
            <a:off x="4427984" y="3933056"/>
            <a:ext cx="2448272"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直接连接符 4"/>
          <p:cNvCxnSpPr/>
          <p:nvPr/>
        </p:nvCxnSpPr>
        <p:spPr bwMode="auto">
          <a:xfrm>
            <a:off x="7668344" y="3115816"/>
            <a:ext cx="0" cy="385192"/>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椭圆 6"/>
          <p:cNvSpPr/>
          <p:nvPr/>
        </p:nvSpPr>
        <p:spPr bwMode="auto">
          <a:xfrm>
            <a:off x="5004048" y="4077072"/>
            <a:ext cx="360040" cy="457200"/>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0422"/>
                                        </p:tgtEl>
                                        <p:attrNameLst>
                                          <p:attrName>style.visibility</p:attrName>
                                        </p:attrNameLst>
                                      </p:cBhvr>
                                      <p:to>
                                        <p:strVal val="visible"/>
                                      </p:to>
                                    </p:set>
                                    <p:animEffect transition="in" filter="wipe(left)">
                                      <p:cBhvr>
                                        <p:cTn id="7" dur="300"/>
                                        <p:tgtEl>
                                          <p:spTgt spid="604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0423"/>
                                        </p:tgtEl>
                                        <p:attrNameLst>
                                          <p:attrName>style.visibility</p:attrName>
                                        </p:attrNameLst>
                                      </p:cBhvr>
                                      <p:to>
                                        <p:strVal val="visible"/>
                                      </p:to>
                                    </p:set>
                                    <p:animEffect transition="in" filter="wipe(left)">
                                      <p:cBhvr>
                                        <p:cTn id="12" dur="300"/>
                                        <p:tgtEl>
                                          <p:spTgt spid="604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0424"/>
                                        </p:tgtEl>
                                        <p:attrNameLst>
                                          <p:attrName>style.visibility</p:attrName>
                                        </p:attrNameLst>
                                      </p:cBhvr>
                                      <p:to>
                                        <p:strVal val="visible"/>
                                      </p:to>
                                    </p:set>
                                    <p:animEffect transition="in" filter="wipe(left)">
                                      <p:cBhvr>
                                        <p:cTn id="17" dur="300"/>
                                        <p:tgtEl>
                                          <p:spTgt spid="604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0426"/>
                                        </p:tgtEl>
                                        <p:attrNameLst>
                                          <p:attrName>style.visibility</p:attrName>
                                        </p:attrNameLst>
                                      </p:cBhvr>
                                      <p:to>
                                        <p:strVal val="visible"/>
                                      </p:to>
                                    </p:set>
                                    <p:animEffect transition="in" filter="wipe(left)">
                                      <p:cBhvr>
                                        <p:cTn id="22" dur="300"/>
                                        <p:tgtEl>
                                          <p:spTgt spid="6042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41096"/>
                                        </p:tgtEl>
                                        <p:attrNameLst>
                                          <p:attrName>style.visibility</p:attrName>
                                        </p:attrNameLst>
                                      </p:cBhvr>
                                      <p:to>
                                        <p:strVal val="visible"/>
                                      </p:to>
                                    </p:set>
                                    <p:anim calcmode="lin" valueType="num">
                                      <p:cBhvr additive="base">
                                        <p:cTn id="27" dur="500" fill="hold"/>
                                        <p:tgtEl>
                                          <p:spTgt spid="41096"/>
                                        </p:tgtEl>
                                        <p:attrNameLst>
                                          <p:attrName>ppt_x</p:attrName>
                                        </p:attrNameLst>
                                      </p:cBhvr>
                                      <p:tavLst>
                                        <p:tav tm="0">
                                          <p:val>
                                            <p:strVal val="#ppt_x"/>
                                          </p:val>
                                        </p:tav>
                                        <p:tav tm="100000">
                                          <p:val>
                                            <p:strVal val="#ppt_x"/>
                                          </p:val>
                                        </p:tav>
                                      </p:tavLst>
                                    </p:anim>
                                    <p:anim calcmode="lin" valueType="num">
                                      <p:cBhvr additive="base">
                                        <p:cTn id="28" dur="500" fill="hold"/>
                                        <p:tgtEl>
                                          <p:spTgt spid="4109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60430"/>
                                        </p:tgtEl>
                                        <p:attrNameLst>
                                          <p:attrName>style.visibility</p:attrName>
                                        </p:attrNameLst>
                                      </p:cBhvr>
                                      <p:to>
                                        <p:strVal val="visible"/>
                                      </p:to>
                                    </p:set>
                                    <p:animEffect transition="in" filter="wipe(left)">
                                      <p:cBhvr>
                                        <p:cTn id="33" dur="300"/>
                                        <p:tgtEl>
                                          <p:spTgt spid="6043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left)">
                                      <p:cBhvr>
                                        <p:cTn id="38" dur="500"/>
                                        <p:tgtEl>
                                          <p:spTgt spid="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25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60431"/>
                                        </p:tgtEl>
                                        <p:attrNameLst>
                                          <p:attrName>style.visibility</p:attrName>
                                        </p:attrNameLst>
                                      </p:cBhvr>
                                      <p:to>
                                        <p:strVal val="visible"/>
                                      </p:to>
                                    </p:set>
                                    <p:animEffect transition="in" filter="wipe(left)">
                                      <p:cBhvr>
                                        <p:cTn id="48" dur="500"/>
                                        <p:tgtEl>
                                          <p:spTgt spid="6043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60432"/>
                                        </p:tgtEl>
                                        <p:attrNameLst>
                                          <p:attrName>style.visibility</p:attrName>
                                        </p:attrNameLst>
                                      </p:cBhvr>
                                      <p:to>
                                        <p:strVal val="visible"/>
                                      </p:to>
                                    </p:set>
                                    <p:animEffect transition="in" filter="wipe(left)">
                                      <p:cBhvr>
                                        <p:cTn id="53" dur="500"/>
                                        <p:tgtEl>
                                          <p:spTgt spid="60432"/>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60429"/>
                                        </p:tgtEl>
                                        <p:attrNameLst>
                                          <p:attrName>style.visibility</p:attrName>
                                        </p:attrNameLst>
                                      </p:cBhvr>
                                      <p:to>
                                        <p:strVal val="visible"/>
                                      </p:to>
                                    </p:set>
                                    <p:animEffect transition="in" filter="wipe(left)">
                                      <p:cBhvr>
                                        <p:cTn id="58" dur="500"/>
                                        <p:tgtEl>
                                          <p:spTgt spid="6042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left)">
                                      <p:cBhvr>
                                        <p:cTn id="6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2" grpId="0" autoUpdateAnimBg="0"/>
      <p:bldP spid="60423" grpId="0" autoUpdateAnimBg="0"/>
      <p:bldP spid="60424" grpId="0" autoUpdateAnimBg="0"/>
      <p:bldP spid="60426" grpId="0" autoUpdateAnimBg="0"/>
      <p:bldP spid="60430" grpId="0" autoUpdateAnimBg="0"/>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2F43F594-08B4-4FA2-9C43-5C27C2FE0EAD}" type="slidenum">
              <a:rPr kumimoji="0" lang="zh-CN" altLang="en-US" smtClean="0"/>
            </a:fld>
            <a:endParaRPr kumimoji="0" lang="en-US" altLang="zh-CN" smtClean="0"/>
          </a:p>
        </p:txBody>
      </p:sp>
      <p:sp>
        <p:nvSpPr>
          <p:cNvPr id="61444" name="Text Box 4"/>
          <p:cNvSpPr txBox="1">
            <a:spLocks noChangeArrowheads="1"/>
          </p:cNvSpPr>
          <p:nvPr/>
        </p:nvSpPr>
        <p:spPr bwMode="auto">
          <a:xfrm>
            <a:off x="1104751" y="364594"/>
            <a:ext cx="50514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3. 单项测量和综合测量法</a:t>
            </a:r>
            <a:endParaRPr lang="en-US" altLang="zh-CN" sz="2000" b="1" dirty="0"/>
          </a:p>
        </p:txBody>
      </p:sp>
      <p:sp>
        <p:nvSpPr>
          <p:cNvPr id="61445" name="Text Box 5"/>
          <p:cNvSpPr txBox="1">
            <a:spLocks noChangeArrowheads="1"/>
          </p:cNvSpPr>
          <p:nvPr/>
        </p:nvSpPr>
        <p:spPr bwMode="auto">
          <a:xfrm>
            <a:off x="880864" y="764704"/>
            <a:ext cx="71475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smtClean="0"/>
              <a:t> （</a:t>
            </a:r>
            <a:r>
              <a:rPr lang="zh-CN" altLang="en-US" sz="2000" b="1" dirty="0"/>
              <a:t>1）</a:t>
            </a:r>
            <a:r>
              <a:rPr lang="zh-CN" altLang="en-US" sz="2000" b="1" dirty="0">
                <a:solidFill>
                  <a:srgbClr val="FF33CC"/>
                </a:solidFill>
              </a:rPr>
              <a:t>单项测量法</a:t>
            </a:r>
            <a:r>
              <a:rPr lang="zh-CN" altLang="en-US" sz="2000" b="1" dirty="0"/>
              <a:t>——对被测件的个别参数分 别进行测量。</a:t>
            </a:r>
            <a:endParaRPr lang="zh-CN" altLang="en-US" sz="2000" b="1" dirty="0"/>
          </a:p>
        </p:txBody>
      </p:sp>
      <p:sp>
        <p:nvSpPr>
          <p:cNvPr id="61446" name="Text Box 6"/>
          <p:cNvSpPr txBox="1">
            <a:spLocks noChangeArrowheads="1"/>
          </p:cNvSpPr>
          <p:nvPr/>
        </p:nvSpPr>
        <p:spPr bwMode="auto">
          <a:xfrm>
            <a:off x="559797" y="1124744"/>
            <a:ext cx="699511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a:t>
            </a:r>
            <a:r>
              <a:rPr lang="zh-CN" altLang="en-US" sz="2000" b="1" dirty="0"/>
              <a:t>例如，用工具显微镜对外螺纹(量规</a:t>
            </a:r>
            <a:r>
              <a:rPr lang="en-US" altLang="zh-CN" sz="2000" b="1" dirty="0"/>
              <a:t>)</a:t>
            </a:r>
            <a:r>
              <a:rPr lang="zh-CN" altLang="en-US" sz="2000" b="1" dirty="0"/>
              <a:t>的单一中经、螺距和牙侧角分别进行测量。</a:t>
            </a:r>
            <a:endParaRPr lang="zh-CN" altLang="en-US" sz="2000" b="1" dirty="0"/>
          </a:p>
        </p:txBody>
      </p:sp>
      <p:sp>
        <p:nvSpPr>
          <p:cNvPr id="61447" name="Text Box 7"/>
          <p:cNvSpPr txBox="1">
            <a:spLocks noChangeArrowheads="1"/>
          </p:cNvSpPr>
          <p:nvPr/>
        </p:nvSpPr>
        <p:spPr bwMode="auto">
          <a:xfrm>
            <a:off x="562244" y="1877923"/>
            <a:ext cx="725011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a:t>
            </a:r>
            <a:r>
              <a:rPr lang="zh-CN" altLang="en-US" sz="2000" b="1" dirty="0"/>
              <a:t>2）</a:t>
            </a:r>
            <a:r>
              <a:rPr lang="zh-CN" altLang="en-US" sz="2000" b="1" dirty="0">
                <a:solidFill>
                  <a:srgbClr val="FF33CC"/>
                </a:solidFill>
              </a:rPr>
              <a:t>综合测量法</a:t>
            </a:r>
            <a:r>
              <a:rPr lang="en-US" altLang="zh-CN" sz="2000" b="1" dirty="0"/>
              <a:t>——</a:t>
            </a:r>
            <a:r>
              <a:rPr lang="zh-CN" altLang="en-US" sz="2000" b="1" dirty="0"/>
              <a:t>对被测件某些相关联参数的综合效果进行检验，以判断综合结果是否合格。</a:t>
            </a:r>
            <a:endParaRPr lang="zh-CN" altLang="en-US" sz="2000" b="1" dirty="0"/>
          </a:p>
        </p:txBody>
      </p:sp>
      <p:sp>
        <p:nvSpPr>
          <p:cNvPr id="61448" name="Text Box 8"/>
          <p:cNvSpPr txBox="1">
            <a:spLocks noChangeArrowheads="1"/>
          </p:cNvSpPr>
          <p:nvPr/>
        </p:nvSpPr>
        <p:spPr bwMode="auto">
          <a:xfrm>
            <a:off x="611560" y="2636912"/>
            <a:ext cx="705646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例如</a:t>
            </a:r>
            <a:r>
              <a:rPr lang="zh-CN" altLang="en-US" sz="2000" b="1" dirty="0"/>
              <a:t>，用螺纹量规通规检验普通螺纹的单一中经、螺距和牙侧角实际值的综合结果是否合格。</a:t>
            </a:r>
            <a:endParaRPr lang="zh-CN" altLang="en-US" sz="2000" b="1" dirty="0"/>
          </a:p>
        </p:txBody>
      </p:sp>
      <p:sp>
        <p:nvSpPr>
          <p:cNvPr id="8" name="Text Box 4"/>
          <p:cNvSpPr txBox="1">
            <a:spLocks noChangeArrowheads="1"/>
          </p:cNvSpPr>
          <p:nvPr/>
        </p:nvSpPr>
        <p:spPr bwMode="auto">
          <a:xfrm>
            <a:off x="971601" y="3490708"/>
            <a:ext cx="385184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4. 静态测量和动态测量法</a:t>
            </a:r>
            <a:endParaRPr lang="zh-CN" altLang="en-US" sz="2000" b="1" dirty="0"/>
          </a:p>
        </p:txBody>
      </p:sp>
      <p:sp>
        <p:nvSpPr>
          <p:cNvPr id="9" name="Text Box 5"/>
          <p:cNvSpPr txBox="1">
            <a:spLocks noChangeArrowheads="1"/>
          </p:cNvSpPr>
          <p:nvPr/>
        </p:nvSpPr>
        <p:spPr bwMode="auto">
          <a:xfrm>
            <a:off x="395413" y="3825631"/>
            <a:ext cx="741694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a:t>
            </a:r>
            <a:r>
              <a:rPr lang="zh-CN" altLang="en-US" sz="2000" b="1" dirty="0"/>
              <a:t>1）</a:t>
            </a:r>
            <a:r>
              <a:rPr lang="zh-CN" altLang="en-US" sz="2000" b="1" dirty="0">
                <a:solidFill>
                  <a:srgbClr val="FF33CC"/>
                </a:solidFill>
              </a:rPr>
              <a:t>静态测量法</a:t>
            </a:r>
            <a:r>
              <a:rPr lang="en-US" altLang="zh-CN" sz="2000" b="1" dirty="0"/>
              <a:t>——</a:t>
            </a:r>
            <a:r>
              <a:rPr lang="zh-CN" altLang="en-US" sz="2000" b="1" dirty="0"/>
              <a:t>对被测件在静止状态下进行的测量，被测件与测量头相对静止。例如用齿距仪测量齿轮的齿距偏差</a:t>
            </a:r>
            <a:r>
              <a:rPr lang="zh-CN" altLang="en-US" sz="2000" b="1" dirty="0" smtClean="0"/>
              <a:t>。</a:t>
            </a:r>
            <a:endParaRPr lang="zh-CN" altLang="en-US" sz="2000" b="1" dirty="0"/>
          </a:p>
        </p:txBody>
      </p:sp>
      <p:sp>
        <p:nvSpPr>
          <p:cNvPr id="10" name="Text Box 6"/>
          <p:cNvSpPr txBox="1">
            <a:spLocks noChangeArrowheads="1"/>
          </p:cNvSpPr>
          <p:nvPr/>
        </p:nvSpPr>
        <p:spPr bwMode="auto">
          <a:xfrm>
            <a:off x="395413" y="4610898"/>
            <a:ext cx="741694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a:t>
            </a:r>
            <a:r>
              <a:rPr lang="zh-CN" altLang="en-US" sz="2000" b="1" dirty="0"/>
              <a:t>2）</a:t>
            </a:r>
            <a:r>
              <a:rPr lang="zh-CN" altLang="en-US" sz="2000" b="1" dirty="0">
                <a:solidFill>
                  <a:srgbClr val="FF33CC"/>
                </a:solidFill>
              </a:rPr>
              <a:t>动态测量法</a:t>
            </a:r>
            <a:r>
              <a:rPr lang="zh-CN" altLang="en-US" sz="2000" b="1" dirty="0"/>
              <a:t>——对被测件在其运动状态下进行测量，被测件与测量头有相对运动</a:t>
            </a:r>
            <a:r>
              <a:rPr lang="zh-CN" altLang="en-US" sz="2000" b="1" dirty="0" smtClean="0"/>
              <a:t>。例如</a:t>
            </a:r>
            <a:r>
              <a:rPr lang="zh-CN" altLang="en-US" sz="2000" b="1" dirty="0"/>
              <a:t>用齿轮双面啮合测量仪测量齿轮的径向综合偏差。</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444"/>
                                        </p:tgtEl>
                                        <p:attrNameLst>
                                          <p:attrName>style.visibility</p:attrName>
                                        </p:attrNameLst>
                                      </p:cBhvr>
                                      <p:to>
                                        <p:strVal val="visible"/>
                                      </p:to>
                                    </p:set>
                                    <p:animEffect transition="in" filter="wipe(left)">
                                      <p:cBhvr>
                                        <p:cTn id="7" dur="300"/>
                                        <p:tgtEl>
                                          <p:spTgt spid="6144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1445"/>
                                        </p:tgtEl>
                                        <p:attrNameLst>
                                          <p:attrName>style.visibility</p:attrName>
                                        </p:attrNameLst>
                                      </p:cBhvr>
                                      <p:to>
                                        <p:strVal val="visible"/>
                                      </p:to>
                                    </p:set>
                                    <p:animEffect transition="in" filter="wipe(left)">
                                      <p:cBhvr>
                                        <p:cTn id="12" dur="300"/>
                                        <p:tgtEl>
                                          <p:spTgt spid="6144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1446"/>
                                        </p:tgtEl>
                                        <p:attrNameLst>
                                          <p:attrName>style.visibility</p:attrName>
                                        </p:attrNameLst>
                                      </p:cBhvr>
                                      <p:to>
                                        <p:strVal val="visible"/>
                                      </p:to>
                                    </p:set>
                                    <p:animEffect transition="in" filter="wipe(left)">
                                      <p:cBhvr>
                                        <p:cTn id="17" dur="300"/>
                                        <p:tgtEl>
                                          <p:spTgt spid="6144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1447"/>
                                        </p:tgtEl>
                                        <p:attrNameLst>
                                          <p:attrName>style.visibility</p:attrName>
                                        </p:attrNameLst>
                                      </p:cBhvr>
                                      <p:to>
                                        <p:strVal val="visible"/>
                                      </p:to>
                                    </p:set>
                                    <p:animEffect transition="in" filter="wipe(left)">
                                      <p:cBhvr>
                                        <p:cTn id="22" dur="300"/>
                                        <p:tgtEl>
                                          <p:spTgt spid="6144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61448"/>
                                        </p:tgtEl>
                                        <p:attrNameLst>
                                          <p:attrName>style.visibility</p:attrName>
                                        </p:attrNameLst>
                                      </p:cBhvr>
                                      <p:to>
                                        <p:strVal val="visible"/>
                                      </p:to>
                                    </p:set>
                                    <p:animEffect transition="in" filter="wipe(left)">
                                      <p:cBhvr>
                                        <p:cTn id="27" dur="300"/>
                                        <p:tgtEl>
                                          <p:spTgt spid="61448"/>
                                        </p:tgtEl>
                                      </p:cBhvr>
                                    </p:animEffect>
                                  </p:childTnLst>
                                </p:cTn>
                              </p:par>
                            </p:childTnLst>
                          </p:cTn>
                        </p:par>
                        <p:par>
                          <p:cTn id="28" fill="hold">
                            <p:stCondLst>
                              <p:cond delay="15000"/>
                            </p:stCondLst>
                            <p:childTnLst>
                              <p:par>
                                <p:cTn id="29" presetID="22" presetClass="entr" presetSubtype="8" fill="hold" grpId="0" nodeType="afterEffect">
                                  <p:stCondLst>
                                    <p:cond delay="0"/>
                                  </p:stCondLst>
                                  <p:iterate type="wd">
                                    <p:tmPct val="100000"/>
                                  </p:iterate>
                                  <p:childTnLst>
                                    <p:set>
                                      <p:cBhvr>
                                        <p:cTn id="30" dur="1" fill="hold">
                                          <p:stCondLst>
                                            <p:cond delay="0"/>
                                          </p:stCondLst>
                                        </p:cTn>
                                        <p:tgtEl>
                                          <p:spTgt spid="8"/>
                                        </p:tgtEl>
                                        <p:attrNameLst>
                                          <p:attrName>style.visibility</p:attrName>
                                        </p:attrNameLst>
                                      </p:cBhvr>
                                      <p:to>
                                        <p:strVal val="visible"/>
                                      </p:to>
                                    </p:set>
                                    <p:animEffect transition="in" filter="wipe(left)">
                                      <p:cBhvr>
                                        <p:cTn id="31" dur="3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9"/>
                                        </p:tgtEl>
                                        <p:attrNameLst>
                                          <p:attrName>style.visibility</p:attrName>
                                        </p:attrNameLst>
                                      </p:cBhvr>
                                      <p:to>
                                        <p:strVal val="visible"/>
                                      </p:to>
                                    </p:set>
                                    <p:animEffect transition="in" filter="wipe(left)">
                                      <p:cBhvr>
                                        <p:cTn id="36" dur="3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iterate type="wd">
                                    <p:tmPct val="100000"/>
                                  </p:iterate>
                                  <p:childTnLst>
                                    <p:set>
                                      <p:cBhvr>
                                        <p:cTn id="40" dur="1" fill="hold">
                                          <p:stCondLst>
                                            <p:cond delay="0"/>
                                          </p:stCondLst>
                                        </p:cTn>
                                        <p:tgtEl>
                                          <p:spTgt spid="10"/>
                                        </p:tgtEl>
                                        <p:attrNameLst>
                                          <p:attrName>style.visibility</p:attrName>
                                        </p:attrNameLst>
                                      </p:cBhvr>
                                      <p:to>
                                        <p:strVal val="visible"/>
                                      </p:to>
                                    </p:set>
                                    <p:animEffect transition="in" filter="wipe(left)">
                                      <p:cBhvr>
                                        <p:cTn id="41" dur="3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autoUpdateAnimBg="0"/>
      <p:bldP spid="61445" grpId="0" autoUpdateAnimBg="0"/>
      <p:bldP spid="61446" grpId="0" autoUpdateAnimBg="0"/>
      <p:bldP spid="61447" grpId="0" autoUpdateAnimBg="0"/>
      <p:bldP spid="61448" grpId="0" autoUpdateAnimBg="0"/>
      <p:bldP spid="8" grpId="0" autoUpdateAnimBg="0"/>
      <p:bldP spid="9" grpId="0" autoUpdateAnimBg="0"/>
      <p:bldP spid="10"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5D381C95-3104-4D01-A877-6143ECF542FF}" type="slidenum">
              <a:rPr kumimoji="0" lang="zh-CN" altLang="en-US" smtClean="0"/>
            </a:fld>
            <a:endParaRPr kumimoji="0" lang="en-US" altLang="zh-CN" smtClean="0"/>
          </a:p>
        </p:txBody>
      </p:sp>
      <p:sp>
        <p:nvSpPr>
          <p:cNvPr id="62471" name="Text Box 7"/>
          <p:cNvSpPr txBox="1">
            <a:spLocks noChangeArrowheads="1"/>
          </p:cNvSpPr>
          <p:nvPr/>
        </p:nvSpPr>
        <p:spPr bwMode="auto">
          <a:xfrm>
            <a:off x="1367979" y="788511"/>
            <a:ext cx="388843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5. 接触测量和非接触测量法</a:t>
            </a:r>
            <a:endParaRPr lang="en-US" altLang="zh-CN" sz="2000" b="1" dirty="0"/>
          </a:p>
        </p:txBody>
      </p:sp>
      <p:sp>
        <p:nvSpPr>
          <p:cNvPr id="62472" name="Text Box 8"/>
          <p:cNvSpPr txBox="1">
            <a:spLocks noChangeArrowheads="1"/>
          </p:cNvSpPr>
          <p:nvPr/>
        </p:nvSpPr>
        <p:spPr bwMode="auto">
          <a:xfrm>
            <a:off x="831628" y="1148551"/>
            <a:ext cx="708907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a:t>
            </a:r>
            <a:r>
              <a:rPr lang="zh-CN" altLang="en-US" sz="2000" b="1" dirty="0"/>
              <a:t>1）</a:t>
            </a:r>
            <a:r>
              <a:rPr lang="zh-CN" altLang="en-US" sz="2000" b="1" dirty="0">
                <a:solidFill>
                  <a:srgbClr val="FF33CC"/>
                </a:solidFill>
              </a:rPr>
              <a:t>接触测量法</a:t>
            </a:r>
            <a:r>
              <a:rPr lang="zh-CN" altLang="en-US" sz="2000" b="1" dirty="0"/>
              <a:t>——计量器具的测头与被测件表面相接触的测量。例如用电动轮廓仪测量表面粗糙度轮廓。</a:t>
            </a:r>
            <a:endParaRPr lang="zh-CN" altLang="en-US" sz="2000" b="1" dirty="0">
              <a:latin typeface="Batang" panose="02030600000101010101" pitchFamily="18" charset="-127"/>
              <a:ea typeface="Batang" panose="02030600000101010101" pitchFamily="18" charset="-127"/>
            </a:endParaRPr>
          </a:p>
        </p:txBody>
      </p:sp>
      <p:sp>
        <p:nvSpPr>
          <p:cNvPr id="62473" name="Text Box 9"/>
          <p:cNvSpPr txBox="1">
            <a:spLocks noChangeArrowheads="1"/>
          </p:cNvSpPr>
          <p:nvPr/>
        </p:nvSpPr>
        <p:spPr bwMode="auto">
          <a:xfrm>
            <a:off x="903636" y="1940639"/>
            <a:ext cx="741278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a:t>
            </a:r>
            <a:r>
              <a:rPr lang="zh-CN" altLang="en-US" sz="2000" b="1" dirty="0"/>
              <a:t>2）</a:t>
            </a:r>
            <a:r>
              <a:rPr lang="zh-CN" altLang="en-US" sz="2000" b="1" dirty="0">
                <a:solidFill>
                  <a:srgbClr val="FF33CC"/>
                </a:solidFill>
              </a:rPr>
              <a:t>非接触测量法</a:t>
            </a:r>
            <a:r>
              <a:rPr lang="zh-CN" altLang="en-US" sz="2000" b="1" dirty="0"/>
              <a:t>——计量器具的测头与被测表面不接触的测量。例如与双管显微镜测量表面粗糙度轮廓最大高度</a:t>
            </a:r>
            <a:r>
              <a:rPr lang="en-US" altLang="zh-CN" sz="2000" b="1" i="1" dirty="0" err="1"/>
              <a:t>Rz</a:t>
            </a:r>
            <a:r>
              <a:rPr lang="zh-CN" altLang="en-US" sz="2000" b="1" dirty="0"/>
              <a:t>。</a:t>
            </a:r>
            <a:endParaRPr lang="zh-CN" altLang="en-US" sz="2000" b="1" dirty="0"/>
          </a:p>
        </p:txBody>
      </p:sp>
      <p:sp>
        <p:nvSpPr>
          <p:cNvPr id="6" name="Text Box 4"/>
          <p:cNvSpPr txBox="1">
            <a:spLocks noChangeArrowheads="1"/>
          </p:cNvSpPr>
          <p:nvPr/>
        </p:nvSpPr>
        <p:spPr bwMode="auto">
          <a:xfrm>
            <a:off x="1439987" y="2771636"/>
            <a:ext cx="426211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6. 等精度测量和不精度测量法</a:t>
            </a:r>
            <a:endParaRPr lang="zh-CN" altLang="en-US" sz="2000" b="1" dirty="0"/>
          </a:p>
        </p:txBody>
      </p:sp>
      <p:sp>
        <p:nvSpPr>
          <p:cNvPr id="7" name="Text Box 5"/>
          <p:cNvSpPr txBox="1">
            <a:spLocks noChangeArrowheads="1"/>
          </p:cNvSpPr>
          <p:nvPr/>
        </p:nvSpPr>
        <p:spPr bwMode="auto">
          <a:xfrm>
            <a:off x="935931" y="3164775"/>
            <a:ext cx="684053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 </a:t>
            </a:r>
            <a:r>
              <a:rPr lang="zh-CN" altLang="en-US" sz="2000" b="1" dirty="0"/>
              <a:t>1）</a:t>
            </a:r>
            <a:r>
              <a:rPr lang="zh-CN" altLang="en-US" sz="2000" b="1" dirty="0">
                <a:solidFill>
                  <a:srgbClr val="FF33CC"/>
                </a:solidFill>
              </a:rPr>
              <a:t>等精度测量法</a:t>
            </a:r>
            <a:r>
              <a:rPr lang="en-US" altLang="zh-CN" sz="2000" b="1" dirty="0"/>
              <a:t>——</a:t>
            </a:r>
            <a:r>
              <a:rPr lang="zh-CN" altLang="en-US" sz="2000" b="1" dirty="0"/>
              <a:t>在测量过程中，影响测量精度的各因素不改变。例如测量环境、人员、仪器及测量方法等都不变的情况下，对同一被测量进行次数相等的重复测量。</a:t>
            </a:r>
            <a:endParaRPr lang="zh-CN" altLang="en-US" sz="2000" b="1" dirty="0"/>
          </a:p>
        </p:txBody>
      </p:sp>
      <p:sp>
        <p:nvSpPr>
          <p:cNvPr id="8" name="Text Box 7"/>
          <p:cNvSpPr txBox="1">
            <a:spLocks noChangeArrowheads="1"/>
          </p:cNvSpPr>
          <p:nvPr/>
        </p:nvSpPr>
        <p:spPr bwMode="auto">
          <a:xfrm>
            <a:off x="935931" y="4316903"/>
            <a:ext cx="69849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a:t>
            </a:r>
            <a:r>
              <a:rPr lang="zh-CN" altLang="en-US" sz="2000" b="1" dirty="0"/>
              <a:t>2）</a:t>
            </a:r>
            <a:r>
              <a:rPr lang="zh-CN" altLang="en-US" sz="2000" b="1" dirty="0">
                <a:solidFill>
                  <a:srgbClr val="FF33CC"/>
                </a:solidFill>
              </a:rPr>
              <a:t>不等精度测量</a:t>
            </a:r>
            <a:r>
              <a:rPr lang="zh-CN" altLang="en-US" sz="2000" b="1" dirty="0"/>
              <a:t>——在测量过程中，影响测量精度的各因素全部或部分改变。例如在其他条件不变的情况下，改变重复测量的次数，使取得的算术平均值的精度有所不同。</a:t>
            </a:r>
            <a:endParaRPr lang="en-US" altLang="zh-CN" sz="2000" b="1" dirty="0"/>
          </a:p>
        </p:txBody>
      </p:sp>
      <p:sp>
        <p:nvSpPr>
          <p:cNvPr id="9" name="流程图: 可选过程 8">
            <a:hlinkClick r:id="rId1" action="ppaction://hlinksldjump"/>
          </p:cNvPr>
          <p:cNvSpPr/>
          <p:nvPr/>
        </p:nvSpPr>
        <p:spPr bwMode="auto">
          <a:xfrm>
            <a:off x="7019925" y="6199188"/>
            <a:ext cx="1800225" cy="503237"/>
          </a:xfrm>
          <a:prstGeom prst="flowChartAlternateProcess">
            <a:avLst/>
          </a:prstGeom>
          <a:solidFill>
            <a:schemeClr val="accent1">
              <a:lumMod val="20000"/>
              <a:lumOff val="80000"/>
            </a:schemeClr>
          </a:solidFill>
          <a:ln w="38100" cap="flat" cmpd="sng" algn="ctr">
            <a:solidFill>
              <a:srgbClr val="FF0000"/>
            </a:solidFill>
            <a:prstDash val="solid"/>
            <a:round/>
            <a:headEnd type="none" w="med" len="med"/>
            <a:tailEnd type="none" w="med" len="med"/>
          </a:ln>
          <a:effectLst/>
        </p:spPr>
        <p:txBody>
          <a:bodyPr/>
          <a:lstStyle/>
          <a:p>
            <a:pPr algn="ctr">
              <a:defRPr/>
            </a:pPr>
            <a:r>
              <a:rPr lang="zh-CN" altLang="en-US" b="1" dirty="0"/>
              <a:t>返回</a:t>
            </a:r>
            <a:r>
              <a:rPr lang="zh-CN" altLang="en-US" b="1" dirty="0">
                <a:solidFill>
                  <a:srgbClr val="FF0000"/>
                </a:solidFill>
              </a:rPr>
              <a:t>目录</a:t>
            </a:r>
            <a:endParaRPr lang="zh-CN" altLang="en-US" b="1" dirty="0">
              <a:solidFill>
                <a:srgbClr val="FF00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2471"/>
                                        </p:tgtEl>
                                        <p:attrNameLst>
                                          <p:attrName>style.visibility</p:attrName>
                                        </p:attrNameLst>
                                      </p:cBhvr>
                                      <p:to>
                                        <p:strVal val="visible"/>
                                      </p:to>
                                    </p:set>
                                    <p:animEffect transition="in" filter="wipe(left)">
                                      <p:cBhvr>
                                        <p:cTn id="7" dur="300"/>
                                        <p:tgtEl>
                                          <p:spTgt spid="6247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2472"/>
                                        </p:tgtEl>
                                        <p:attrNameLst>
                                          <p:attrName>style.visibility</p:attrName>
                                        </p:attrNameLst>
                                      </p:cBhvr>
                                      <p:to>
                                        <p:strVal val="visible"/>
                                      </p:to>
                                    </p:set>
                                    <p:animEffect transition="in" filter="wipe(left)">
                                      <p:cBhvr>
                                        <p:cTn id="12" dur="300"/>
                                        <p:tgtEl>
                                          <p:spTgt spid="6247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2473"/>
                                        </p:tgtEl>
                                        <p:attrNameLst>
                                          <p:attrName>style.visibility</p:attrName>
                                        </p:attrNameLst>
                                      </p:cBhvr>
                                      <p:to>
                                        <p:strVal val="visible"/>
                                      </p:to>
                                    </p:set>
                                    <p:animEffect transition="in" filter="wipe(left)">
                                      <p:cBhvr>
                                        <p:cTn id="17" dur="300"/>
                                        <p:tgtEl>
                                          <p:spTgt spid="6247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7"/>
                                        </p:tgtEl>
                                        <p:attrNameLst>
                                          <p:attrName>style.visibility</p:attrName>
                                        </p:attrNameLst>
                                      </p:cBhvr>
                                      <p:to>
                                        <p:strVal val="visible"/>
                                      </p:to>
                                    </p:set>
                                    <p:animEffect transition="in" filter="wipe(left)">
                                      <p:cBhvr>
                                        <p:cTn id="27" dur="3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8"/>
                                        </p:tgtEl>
                                        <p:attrNameLst>
                                          <p:attrName>style.visibility</p:attrName>
                                        </p:attrNameLst>
                                      </p:cBhvr>
                                      <p:to>
                                        <p:strVal val="visible"/>
                                      </p:to>
                                    </p:set>
                                    <p:animEffect transition="in" filter="wipe(left)">
                                      <p:cBhvr>
                                        <p:cTn id="32"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1" grpId="0" autoUpdateAnimBg="0"/>
      <p:bldP spid="62472" grpId="0" autoUpdateAnimBg="0"/>
      <p:bldP spid="62473" grpId="0" autoUpdateAnimBg="0"/>
      <p:bldP spid="6" grpId="0"/>
      <p:bldP spid="7" grpId="0" autoUpdateAnimBg="0"/>
      <p:bldP spid="8"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1"/>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F9C22F58-FB8A-4352-8B43-B3B337F6BC67}" type="slidenum">
              <a:rPr kumimoji="0" lang="zh-CN" altLang="en-US" smtClean="0"/>
            </a:fld>
            <a:endParaRPr kumimoji="0" lang="en-US" altLang="zh-CN" smtClean="0"/>
          </a:p>
        </p:txBody>
      </p:sp>
      <p:pic>
        <p:nvPicPr>
          <p:cNvPr id="45059"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41742" y="1269231"/>
            <a:ext cx="6714634" cy="4392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5059"/>
                                        </p:tgtEl>
                                        <p:attrNameLst>
                                          <p:attrName>style.visibility</p:attrName>
                                        </p:attrNameLst>
                                      </p:cBhvr>
                                      <p:to>
                                        <p:strVal val="visible"/>
                                      </p:to>
                                    </p:set>
                                    <p:anim calcmode="lin" valueType="num">
                                      <p:cBhvr additive="base">
                                        <p:cTn id="7" dur="500" fill="hold"/>
                                        <p:tgtEl>
                                          <p:spTgt spid="45059"/>
                                        </p:tgtEl>
                                        <p:attrNameLst>
                                          <p:attrName>ppt_x</p:attrName>
                                        </p:attrNameLst>
                                      </p:cBhvr>
                                      <p:tavLst>
                                        <p:tav tm="0">
                                          <p:val>
                                            <p:strVal val="#ppt_x"/>
                                          </p:val>
                                        </p:tav>
                                        <p:tav tm="100000">
                                          <p:val>
                                            <p:strVal val="#ppt_x"/>
                                          </p:val>
                                        </p:tav>
                                      </p:tavLst>
                                    </p:anim>
                                    <p:anim calcmode="lin" valueType="num">
                                      <p:cBhvr additive="base">
                                        <p:cTn id="8" dur="500" fill="hold"/>
                                        <p:tgtEl>
                                          <p:spTgt spid="450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1"/>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181401DB-02F8-423C-804D-842273781A4E}" type="slidenum">
              <a:rPr kumimoji="0" lang="zh-CN" altLang="en-US" smtClean="0"/>
            </a:fld>
            <a:endParaRPr kumimoji="0" lang="en-US" altLang="zh-CN" smtClean="0"/>
          </a:p>
        </p:txBody>
      </p:sp>
      <p:pic>
        <p:nvPicPr>
          <p:cNvPr id="46083"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06624" y="620688"/>
            <a:ext cx="7653808"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6083"/>
                                        </p:tgtEl>
                                        <p:attrNameLst>
                                          <p:attrName>style.visibility</p:attrName>
                                        </p:attrNameLst>
                                      </p:cBhvr>
                                      <p:to>
                                        <p:strVal val="visible"/>
                                      </p:to>
                                    </p:set>
                                    <p:anim calcmode="lin" valueType="num">
                                      <p:cBhvr additive="base">
                                        <p:cTn id="7" dur="500" fill="hold"/>
                                        <p:tgtEl>
                                          <p:spTgt spid="46083"/>
                                        </p:tgtEl>
                                        <p:attrNameLst>
                                          <p:attrName>ppt_x</p:attrName>
                                        </p:attrNameLst>
                                      </p:cBhvr>
                                      <p:tavLst>
                                        <p:tav tm="0">
                                          <p:val>
                                            <p:strVal val="0-#ppt_w/2"/>
                                          </p:val>
                                        </p:tav>
                                        <p:tav tm="100000">
                                          <p:val>
                                            <p:strVal val="#ppt_x"/>
                                          </p:val>
                                        </p:tav>
                                      </p:tavLst>
                                    </p:anim>
                                    <p:anim calcmode="lin" valueType="num">
                                      <p:cBhvr additive="base">
                                        <p:cTn id="8" dur="500" fill="hold"/>
                                        <p:tgtEl>
                                          <p:spTgt spid="460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1"/>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FE0B7B08-9D07-4358-8D1D-DB8876BA88DA}" type="slidenum">
              <a:rPr kumimoji="0" lang="zh-CN" altLang="en-US" smtClean="0"/>
            </a:fld>
            <a:endParaRPr kumimoji="0" lang="en-US" altLang="zh-CN" smtClean="0"/>
          </a:p>
        </p:txBody>
      </p:sp>
      <p:pic>
        <p:nvPicPr>
          <p:cNvPr id="4710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0837" y="836613"/>
            <a:ext cx="7677587" cy="4608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7107"/>
                                        </p:tgtEl>
                                        <p:attrNameLst>
                                          <p:attrName>style.visibility</p:attrName>
                                        </p:attrNameLst>
                                      </p:cBhvr>
                                      <p:to>
                                        <p:strVal val="visible"/>
                                      </p:to>
                                    </p:set>
                                    <p:anim calcmode="lin" valueType="num">
                                      <p:cBhvr additive="base">
                                        <p:cTn id="7" dur="500" fill="hold"/>
                                        <p:tgtEl>
                                          <p:spTgt spid="47107"/>
                                        </p:tgtEl>
                                        <p:attrNameLst>
                                          <p:attrName>ppt_x</p:attrName>
                                        </p:attrNameLst>
                                      </p:cBhvr>
                                      <p:tavLst>
                                        <p:tav tm="0">
                                          <p:val>
                                            <p:strVal val="0-#ppt_w/2"/>
                                          </p:val>
                                        </p:tav>
                                        <p:tav tm="100000">
                                          <p:val>
                                            <p:strVal val="#ppt_x"/>
                                          </p:val>
                                        </p:tav>
                                      </p:tavLst>
                                    </p:anim>
                                    <p:anim calcmode="lin" valueType="num">
                                      <p:cBhvr additive="base">
                                        <p:cTn id="8" dur="500" fill="hold"/>
                                        <p:tgtEl>
                                          <p:spTgt spid="47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1633E939-D905-4CF2-8460-0D47DEBE3A47}" type="slidenum">
              <a:rPr kumimoji="0" lang="zh-CN" altLang="en-US" smtClean="0"/>
            </a:fld>
            <a:endParaRPr kumimoji="0" lang="en-US" altLang="zh-CN" smtClean="0"/>
          </a:p>
        </p:txBody>
      </p:sp>
      <p:sp>
        <p:nvSpPr>
          <p:cNvPr id="5124" name="Text Box 4"/>
          <p:cNvSpPr txBox="1">
            <a:spLocks noChangeArrowheads="1"/>
          </p:cNvSpPr>
          <p:nvPr/>
        </p:nvSpPr>
        <p:spPr bwMode="auto">
          <a:xfrm>
            <a:off x="1475084" y="494169"/>
            <a:ext cx="296120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000" b="1" dirty="0"/>
              <a:t>2. </a:t>
            </a:r>
            <a:r>
              <a:rPr lang="zh-CN" altLang="en-US" sz="2000" b="1" dirty="0"/>
              <a:t>测量的四要素：</a:t>
            </a:r>
            <a:endParaRPr lang="zh-CN" altLang="en-US" sz="2000" b="1" dirty="0"/>
          </a:p>
        </p:txBody>
      </p:sp>
      <p:sp>
        <p:nvSpPr>
          <p:cNvPr id="5125" name="Text Box 5"/>
          <p:cNvSpPr txBox="1">
            <a:spLocks noChangeArrowheads="1"/>
          </p:cNvSpPr>
          <p:nvPr/>
        </p:nvSpPr>
        <p:spPr bwMode="auto">
          <a:xfrm>
            <a:off x="1043608" y="1229851"/>
            <a:ext cx="6719936"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   </a:t>
            </a:r>
            <a:r>
              <a:rPr lang="zh-CN" altLang="en-US" sz="2000" b="1" dirty="0" smtClean="0"/>
              <a:t>  （</a:t>
            </a:r>
            <a:r>
              <a:rPr lang="zh-CN" altLang="en-US" sz="2000" b="1" dirty="0"/>
              <a:t>1） 被测对象 </a:t>
            </a:r>
            <a:r>
              <a:rPr lang="en-US" altLang="zh-CN" sz="2000" b="1" i="1" dirty="0"/>
              <a:t>x</a:t>
            </a:r>
            <a:r>
              <a:rPr lang="en-US" altLang="zh-CN" sz="2000" b="1" dirty="0"/>
              <a:t> —</a:t>
            </a:r>
            <a:r>
              <a:rPr lang="zh-CN" altLang="en-US" sz="2000" b="1" dirty="0"/>
              <a:t>几何参数（长度、角度、几何误差、表面粗糙度轮廓、及键、螺纹、齿轮等典型零件的各个几何参数）</a:t>
            </a:r>
            <a:endParaRPr lang="zh-CN" altLang="en-US" sz="2000" b="1" dirty="0"/>
          </a:p>
        </p:txBody>
      </p:sp>
      <p:sp>
        <p:nvSpPr>
          <p:cNvPr id="5126" name="Text Box 6"/>
          <p:cNvSpPr txBox="1">
            <a:spLocks noChangeArrowheads="1"/>
          </p:cNvSpPr>
          <p:nvPr/>
        </p:nvSpPr>
        <p:spPr bwMode="auto">
          <a:xfrm>
            <a:off x="1052809" y="2237963"/>
            <a:ext cx="683986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a:t>
            </a:r>
            <a:r>
              <a:rPr lang="zh-CN" altLang="en-US" sz="2000" b="1" dirty="0"/>
              <a:t>2）计量单位 — 长度</a:t>
            </a:r>
            <a:r>
              <a:rPr lang="en-US" altLang="zh-CN" sz="2000" b="1" dirty="0"/>
              <a:t>(m </a:t>
            </a:r>
            <a:r>
              <a:rPr lang="zh-CN" altLang="en-US" sz="2000" b="1" dirty="0"/>
              <a:t>，</a:t>
            </a:r>
            <a:r>
              <a:rPr lang="en-US" altLang="zh-CN" sz="2000" b="1" dirty="0"/>
              <a:t>mm</a:t>
            </a:r>
            <a:r>
              <a:rPr lang="zh-CN" altLang="en-US" sz="2000" b="1" dirty="0"/>
              <a:t>，</a:t>
            </a:r>
            <a:r>
              <a:rPr lang="en-US" altLang="zh-CN" sz="2000" b="1" dirty="0" err="1"/>
              <a:t>μm</a:t>
            </a:r>
            <a:r>
              <a:rPr lang="zh-CN" altLang="en-US" sz="2000" b="1" dirty="0"/>
              <a:t>，</a:t>
            </a:r>
            <a:r>
              <a:rPr lang="en-US" altLang="zh-CN" sz="2000" b="1" dirty="0"/>
              <a:t>nm)</a:t>
            </a:r>
            <a:r>
              <a:rPr lang="zh-CN" altLang="en-US" sz="2000" b="1" dirty="0"/>
              <a:t>；角度</a:t>
            </a:r>
            <a:r>
              <a:rPr lang="en-US" altLang="zh-CN" sz="2000" b="1" dirty="0"/>
              <a:t>【rad, </a:t>
            </a:r>
            <a:r>
              <a:rPr lang="en-US" altLang="zh-CN" sz="2000" b="1" dirty="0" err="1"/>
              <a:t>μrad</a:t>
            </a:r>
            <a:r>
              <a:rPr lang="en-US" altLang="zh-CN" sz="2000" b="1" dirty="0"/>
              <a:t>, (0</a:t>
            </a:r>
            <a:r>
              <a:rPr lang="en-US" altLang="zh-CN" sz="2000" b="1" dirty="0">
                <a:cs typeface="Times New Roman" panose="02020603050405020304" pitchFamily="18" charset="0"/>
              </a:rPr>
              <a:t>°</a:t>
            </a:r>
            <a:r>
              <a:rPr lang="en-US" altLang="zh-CN" sz="2000" b="1" dirty="0"/>
              <a:t>)、（</a:t>
            </a:r>
            <a:r>
              <a:rPr lang="en-US" altLang="zh-CN" sz="2000" b="1" dirty="0">
                <a:cs typeface="Times New Roman" panose="02020603050405020304" pitchFamily="18" charset="0"/>
              </a:rPr>
              <a:t>'</a:t>
            </a:r>
            <a:r>
              <a:rPr lang="en-US" altLang="zh-CN" sz="2000" b="1" dirty="0"/>
              <a:t>  ）、（  </a:t>
            </a:r>
            <a:r>
              <a:rPr lang="en-US" altLang="zh-CN" sz="2000" b="1" dirty="0">
                <a:cs typeface="Times New Roman" panose="02020603050405020304" pitchFamily="18" charset="0"/>
              </a:rPr>
              <a:t>"</a:t>
            </a:r>
            <a:r>
              <a:rPr lang="en-US" altLang="zh-CN" sz="2000" b="1" dirty="0"/>
              <a:t>）】</a:t>
            </a:r>
            <a:endParaRPr lang="en-US" altLang="zh-CN" sz="2000" b="1" dirty="0"/>
          </a:p>
        </p:txBody>
      </p:sp>
      <p:sp>
        <p:nvSpPr>
          <p:cNvPr id="5127" name="Text Box 7"/>
          <p:cNvSpPr txBox="1">
            <a:spLocks noChangeArrowheads="1"/>
          </p:cNvSpPr>
          <p:nvPr/>
        </p:nvSpPr>
        <p:spPr bwMode="auto">
          <a:xfrm>
            <a:off x="1051916" y="4326195"/>
            <a:ext cx="705690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a:t>
            </a:r>
            <a:r>
              <a:rPr lang="zh-CN" altLang="en-US" sz="2000" b="1" dirty="0"/>
              <a:t>3）测量方法 — 测量时所采用的测量原理、计量器具和测量条件的综合</a:t>
            </a:r>
            <a:r>
              <a:rPr lang="en-US" altLang="zh-CN" sz="2000" b="1" dirty="0"/>
              <a:t>,</a:t>
            </a:r>
            <a:r>
              <a:rPr lang="zh-CN" altLang="en-US" sz="2000" b="1" dirty="0"/>
              <a:t>亦即获得测量结果的方式。</a:t>
            </a:r>
            <a:endParaRPr lang="zh-CN" altLang="en-US" sz="2000" b="1" dirty="0"/>
          </a:p>
        </p:txBody>
      </p:sp>
      <p:sp>
        <p:nvSpPr>
          <p:cNvPr id="5128" name="Text Box 8"/>
          <p:cNvSpPr txBox="1">
            <a:spLocks noChangeArrowheads="1"/>
          </p:cNvSpPr>
          <p:nvPr/>
        </p:nvSpPr>
        <p:spPr bwMode="auto">
          <a:xfrm>
            <a:off x="971600" y="5118283"/>
            <a:ext cx="728111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a:t>
            </a:r>
            <a:r>
              <a:rPr lang="zh-CN" altLang="en-US" sz="2000" b="1" dirty="0" smtClean="0"/>
              <a:t>    （</a:t>
            </a:r>
            <a:r>
              <a:rPr lang="zh-CN" altLang="en-US" sz="2000" b="1" dirty="0"/>
              <a:t>4）测量精度 — 测量结果与真值相一致的程度。</a:t>
            </a:r>
            <a:r>
              <a:rPr lang="zh-CN" altLang="en-US" sz="2000" b="1" dirty="0">
                <a:solidFill>
                  <a:srgbClr val="CC0000"/>
                </a:solidFill>
              </a:rPr>
              <a:t>测量精度</a:t>
            </a:r>
            <a:r>
              <a:rPr lang="zh-CN" altLang="en-US" sz="2000" b="1" dirty="0"/>
              <a:t>的高低用测量极限误差或测量不确定度表示</a:t>
            </a:r>
            <a:r>
              <a:rPr lang="zh-CN" altLang="en-US" sz="2000" b="1" dirty="0" smtClean="0"/>
              <a:t>。</a:t>
            </a:r>
            <a:endParaRPr lang="zh-CN" altLang="en-US" sz="2000" b="1" dirty="0"/>
          </a:p>
        </p:txBody>
      </p:sp>
      <p:sp>
        <p:nvSpPr>
          <p:cNvPr id="5130" name="Text Box 10"/>
          <p:cNvSpPr txBox="1">
            <a:spLocks noChangeArrowheads="1"/>
          </p:cNvSpPr>
          <p:nvPr/>
        </p:nvSpPr>
        <p:spPr bwMode="auto">
          <a:xfrm>
            <a:off x="1486197" y="869811"/>
            <a:ext cx="53983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完整的几何量测量</a:t>
            </a:r>
            <a:r>
              <a:rPr lang="zh-CN" altLang="en-US" sz="2000" b="1" dirty="0" smtClean="0"/>
              <a:t>应有以下</a:t>
            </a:r>
            <a:r>
              <a:rPr lang="zh-CN" altLang="en-US" sz="2000" b="1" dirty="0"/>
              <a:t>四个要素。</a:t>
            </a:r>
            <a:endParaRPr lang="zh-CN" altLang="en-US" sz="2000" b="1" dirty="0"/>
          </a:p>
        </p:txBody>
      </p:sp>
      <p:pic>
        <p:nvPicPr>
          <p:cNvPr id="5148" name="Picture 2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55972" y="3102059"/>
            <a:ext cx="614362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wipe(left)">
                                      <p:cBhvr>
                                        <p:cTn id="7" dur="2000"/>
                                        <p:tgtEl>
                                          <p:spTgt spid="51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130"/>
                                        </p:tgtEl>
                                        <p:attrNameLst>
                                          <p:attrName>style.visibility</p:attrName>
                                        </p:attrNameLst>
                                      </p:cBhvr>
                                      <p:to>
                                        <p:strVal val="visible"/>
                                      </p:to>
                                    </p:set>
                                    <p:animEffect transition="in" filter="wipe(left)">
                                      <p:cBhvr>
                                        <p:cTn id="12" dur="3000"/>
                                        <p:tgtEl>
                                          <p:spTgt spid="51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125"/>
                                        </p:tgtEl>
                                        <p:attrNameLst>
                                          <p:attrName>style.visibility</p:attrName>
                                        </p:attrNameLst>
                                      </p:cBhvr>
                                      <p:to>
                                        <p:strVal val="visible"/>
                                      </p:to>
                                    </p:set>
                                    <p:animEffect transition="in" filter="wipe(left)">
                                      <p:cBhvr>
                                        <p:cTn id="17" dur="2000"/>
                                        <p:tgtEl>
                                          <p:spTgt spid="512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126"/>
                                        </p:tgtEl>
                                        <p:attrNameLst>
                                          <p:attrName>style.visibility</p:attrName>
                                        </p:attrNameLst>
                                      </p:cBhvr>
                                      <p:to>
                                        <p:strVal val="visible"/>
                                      </p:to>
                                    </p:set>
                                    <p:animEffect transition="in" filter="wipe(left)">
                                      <p:cBhvr>
                                        <p:cTn id="22" dur="2000"/>
                                        <p:tgtEl>
                                          <p:spTgt spid="512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148"/>
                                        </p:tgtEl>
                                        <p:attrNameLst>
                                          <p:attrName>style.visibility</p:attrName>
                                        </p:attrNameLst>
                                      </p:cBhvr>
                                      <p:to>
                                        <p:strVal val="visible"/>
                                      </p:to>
                                    </p:set>
                                    <p:animEffect transition="in" filter="wipe(left)">
                                      <p:cBhvr>
                                        <p:cTn id="27" dur="500"/>
                                        <p:tgtEl>
                                          <p:spTgt spid="514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127"/>
                                        </p:tgtEl>
                                        <p:attrNameLst>
                                          <p:attrName>style.visibility</p:attrName>
                                        </p:attrNameLst>
                                      </p:cBhvr>
                                      <p:to>
                                        <p:strVal val="visible"/>
                                      </p:to>
                                    </p:set>
                                    <p:animEffect transition="in" filter="wipe(left)">
                                      <p:cBhvr>
                                        <p:cTn id="32" dur="2000"/>
                                        <p:tgtEl>
                                          <p:spTgt spid="512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128"/>
                                        </p:tgtEl>
                                        <p:attrNameLst>
                                          <p:attrName>style.visibility</p:attrName>
                                        </p:attrNameLst>
                                      </p:cBhvr>
                                      <p:to>
                                        <p:strVal val="visible"/>
                                      </p:to>
                                    </p:set>
                                    <p:animEffect transition="in" filter="wipe(left)">
                                      <p:cBhvr>
                                        <p:cTn id="37" dur="20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P spid="5125" grpId="0"/>
      <p:bldP spid="5126" grpId="0"/>
      <p:bldP spid="5127" grpId="0"/>
      <p:bldP spid="5128" grpId="0"/>
      <p:bldP spid="513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1"/>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276DD5D7-C76D-4FC2-A3DF-66FDAC544EEC}" type="slidenum">
              <a:rPr kumimoji="0" lang="zh-CN" altLang="en-US" smtClean="0"/>
            </a:fld>
            <a:endParaRPr kumimoji="0" lang="en-US" altLang="zh-CN" smtClean="0"/>
          </a:p>
        </p:txBody>
      </p:sp>
      <p:pic>
        <p:nvPicPr>
          <p:cNvPr id="4813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99790" y="1773039"/>
            <a:ext cx="7128594" cy="223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流程图: 可选过程 3">
            <a:hlinkClick r:id="rId2" action="ppaction://hlinksldjump"/>
          </p:cNvPr>
          <p:cNvSpPr/>
          <p:nvPr/>
        </p:nvSpPr>
        <p:spPr bwMode="auto">
          <a:xfrm>
            <a:off x="7019925" y="6199188"/>
            <a:ext cx="1800225" cy="503237"/>
          </a:xfrm>
          <a:prstGeom prst="flowChartAlternateProcess">
            <a:avLst/>
          </a:prstGeom>
          <a:solidFill>
            <a:schemeClr val="accent1">
              <a:lumMod val="20000"/>
              <a:lumOff val="80000"/>
            </a:schemeClr>
          </a:solidFill>
          <a:ln w="38100" cap="flat" cmpd="sng" algn="ctr">
            <a:solidFill>
              <a:srgbClr val="FF0000"/>
            </a:solidFill>
            <a:prstDash val="solid"/>
            <a:round/>
            <a:headEnd type="none" w="med" len="med"/>
            <a:tailEnd type="none" w="med" len="med"/>
          </a:ln>
          <a:effectLst/>
        </p:spPr>
        <p:txBody>
          <a:bodyPr/>
          <a:lstStyle/>
          <a:p>
            <a:pPr algn="ctr">
              <a:defRPr/>
            </a:pPr>
            <a:r>
              <a:rPr lang="zh-CN" altLang="en-US" b="1" dirty="0"/>
              <a:t>返回</a:t>
            </a:r>
            <a:r>
              <a:rPr lang="zh-CN" altLang="en-US" b="1" dirty="0">
                <a:solidFill>
                  <a:srgbClr val="FF0000"/>
                </a:solidFill>
              </a:rPr>
              <a:t>目录</a:t>
            </a:r>
            <a:endParaRPr lang="zh-CN" altLang="en-US" b="1" dirty="0">
              <a:solidFill>
                <a:srgbClr val="FF00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48131"/>
                                        </p:tgtEl>
                                        <p:attrNameLst>
                                          <p:attrName>style.visibility</p:attrName>
                                        </p:attrNameLst>
                                      </p:cBhvr>
                                      <p:to>
                                        <p:strVal val="visible"/>
                                      </p:to>
                                    </p:set>
                                    <p:anim calcmode="lin" valueType="num">
                                      <p:cBhvr additive="base">
                                        <p:cTn id="7" dur="500" fill="hold"/>
                                        <p:tgtEl>
                                          <p:spTgt spid="48131"/>
                                        </p:tgtEl>
                                        <p:attrNameLst>
                                          <p:attrName>ppt_x</p:attrName>
                                        </p:attrNameLst>
                                      </p:cBhvr>
                                      <p:tavLst>
                                        <p:tav tm="0">
                                          <p:val>
                                            <p:strVal val="0-#ppt_w/2"/>
                                          </p:val>
                                        </p:tav>
                                        <p:tav tm="100000">
                                          <p:val>
                                            <p:strVal val="#ppt_x"/>
                                          </p:val>
                                        </p:tav>
                                      </p:tavLst>
                                    </p:anim>
                                    <p:anim calcmode="lin" valueType="num">
                                      <p:cBhvr additive="base">
                                        <p:cTn id="8" dur="500" fill="hold"/>
                                        <p:tgtEl>
                                          <p:spTgt spid="481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8872C8D1-49FA-4997-9BAD-77997CC34449}" type="slidenum">
              <a:rPr lang="zh-CN" altLang="en-US" smtClean="0"/>
            </a:fld>
            <a:endParaRPr lang="en-US" altLang="zh-CN"/>
          </a:p>
        </p:txBody>
      </p:sp>
      <p:sp>
        <p:nvSpPr>
          <p:cNvPr id="3" name="矩形 2"/>
          <p:cNvSpPr/>
          <p:nvPr/>
        </p:nvSpPr>
        <p:spPr>
          <a:xfrm>
            <a:off x="1115616" y="1371540"/>
            <a:ext cx="6696744" cy="3785652"/>
          </a:xfrm>
          <a:prstGeom prst="rect">
            <a:avLst/>
          </a:prstGeom>
        </p:spPr>
        <p:txBody>
          <a:bodyPr wrap="square">
            <a:spAutoFit/>
          </a:bodyPr>
          <a:lstStyle/>
          <a:p>
            <a:r>
              <a:rPr lang="zh-CN" altLang="en-US" sz="2000" b="1" dirty="0" smtClean="0"/>
              <a:t>                                   习   题   二</a:t>
            </a:r>
            <a:endParaRPr lang="zh-CN" altLang="en-US" sz="2000" b="1" dirty="0"/>
          </a:p>
          <a:p>
            <a:r>
              <a:rPr lang="zh-CN" altLang="en-US" sz="2000" b="1" dirty="0" smtClean="0"/>
              <a:t>         一</a:t>
            </a:r>
            <a:r>
              <a:rPr lang="zh-CN" altLang="en-US" sz="2000" b="1" dirty="0"/>
              <a:t>、思考题</a:t>
            </a:r>
            <a:endParaRPr lang="zh-CN" altLang="en-US" sz="2000" b="1" dirty="0"/>
          </a:p>
          <a:p>
            <a:r>
              <a:rPr lang="en-US" altLang="zh-CN" sz="2000" b="1" dirty="0" smtClean="0"/>
              <a:t>          1</a:t>
            </a:r>
            <a:r>
              <a:rPr lang="en-US" altLang="zh-CN" sz="2000" b="1" dirty="0"/>
              <a:t>. </a:t>
            </a:r>
            <a:r>
              <a:rPr lang="zh-CN" altLang="en-US" sz="2000" b="1" dirty="0"/>
              <a:t>何谓尺寸传递系统</a:t>
            </a:r>
            <a:r>
              <a:rPr lang="en-US" altLang="zh-CN" sz="2000" b="1" dirty="0"/>
              <a:t>? </a:t>
            </a:r>
            <a:r>
              <a:rPr lang="zh-CN" altLang="en-US" sz="2000" b="1" dirty="0"/>
              <a:t>建立尺寸传递系统有什么意义</a:t>
            </a:r>
            <a:r>
              <a:rPr lang="en-US" altLang="zh-CN" sz="2000" b="1" dirty="0"/>
              <a:t>? </a:t>
            </a:r>
            <a:r>
              <a:rPr lang="zh-CN" altLang="en-US" sz="2000" b="1" dirty="0"/>
              <a:t>目前长度和角度的最高</a:t>
            </a:r>
            <a:r>
              <a:rPr lang="zh-CN" altLang="en-US" sz="2000" b="1" dirty="0" smtClean="0"/>
              <a:t>基准是</a:t>
            </a:r>
            <a:r>
              <a:rPr lang="zh-CN" altLang="en-US" sz="2000" b="1" dirty="0"/>
              <a:t>什么</a:t>
            </a:r>
            <a:r>
              <a:rPr lang="en-US" altLang="zh-CN" sz="2000" b="1" dirty="0"/>
              <a:t>?</a:t>
            </a:r>
            <a:endParaRPr lang="en-US" altLang="zh-CN" sz="2000" b="1" dirty="0"/>
          </a:p>
          <a:p>
            <a:r>
              <a:rPr lang="en-US" altLang="zh-CN" sz="2000" b="1" dirty="0" smtClean="0"/>
              <a:t>          2</a:t>
            </a:r>
            <a:r>
              <a:rPr lang="en-US" altLang="zh-CN" sz="2000" b="1" dirty="0"/>
              <a:t>. </a:t>
            </a:r>
            <a:r>
              <a:rPr lang="zh-CN" altLang="en-US" sz="2000" b="1" dirty="0"/>
              <a:t>量块的</a:t>
            </a:r>
            <a:r>
              <a:rPr lang="zh-CN" altLang="en-US" sz="2000" b="1" dirty="0" smtClean="0"/>
              <a:t>“级”和“等</a:t>
            </a:r>
            <a:r>
              <a:rPr lang="en-US" altLang="zh-CN" sz="2000" b="1" dirty="0" smtClean="0"/>
              <a:t>”</a:t>
            </a:r>
            <a:r>
              <a:rPr lang="zh-CN" altLang="en-US" sz="2000" b="1" dirty="0" smtClean="0"/>
              <a:t>是</a:t>
            </a:r>
            <a:r>
              <a:rPr lang="zh-CN" altLang="en-US" sz="2000" b="1" dirty="0"/>
              <a:t>根据什么划分的</a:t>
            </a:r>
            <a:r>
              <a:rPr lang="en-US" altLang="zh-CN" sz="2000" b="1" dirty="0"/>
              <a:t>? </a:t>
            </a:r>
            <a:r>
              <a:rPr lang="zh-CN" altLang="en-US" sz="2000" b="1" dirty="0"/>
              <a:t>按</a:t>
            </a:r>
            <a:r>
              <a:rPr lang="zh-CN" altLang="en-US" sz="2000" b="1" dirty="0" smtClean="0"/>
              <a:t>“级”“使用</a:t>
            </a:r>
            <a:r>
              <a:rPr lang="zh-CN" altLang="en-US" sz="2000" b="1" dirty="0"/>
              <a:t>和按</a:t>
            </a:r>
            <a:r>
              <a:rPr lang="zh-CN" altLang="en-US" sz="2000" b="1" dirty="0" smtClean="0"/>
              <a:t>“等”使用</a:t>
            </a:r>
            <a:r>
              <a:rPr lang="zh-CN" altLang="en-US" sz="2000" b="1" dirty="0"/>
              <a:t>有何不同</a:t>
            </a:r>
            <a:r>
              <a:rPr lang="en-US" altLang="zh-CN" sz="2000" b="1" dirty="0"/>
              <a:t>?</a:t>
            </a:r>
            <a:endParaRPr lang="en-US" altLang="zh-CN" sz="2000" b="1" dirty="0"/>
          </a:p>
          <a:p>
            <a:r>
              <a:rPr lang="en-US" altLang="zh-CN" sz="2000" b="1" dirty="0" smtClean="0"/>
              <a:t>          3</a:t>
            </a:r>
            <a:r>
              <a:rPr lang="en-US" altLang="zh-CN" sz="2000" b="1" dirty="0"/>
              <a:t>. </a:t>
            </a:r>
            <a:r>
              <a:rPr lang="zh-CN" altLang="en-US" sz="2000" b="1" dirty="0"/>
              <a:t>计量器具的度量指标有哪些</a:t>
            </a:r>
            <a:r>
              <a:rPr lang="en-US" altLang="zh-CN" sz="2000" b="1" dirty="0"/>
              <a:t>? </a:t>
            </a:r>
            <a:r>
              <a:rPr lang="zh-CN" altLang="en-US" sz="2000" b="1" dirty="0"/>
              <a:t>其含义是什么</a:t>
            </a:r>
            <a:r>
              <a:rPr lang="en-US" altLang="zh-CN" sz="2000" b="1" dirty="0"/>
              <a:t>?</a:t>
            </a:r>
            <a:endParaRPr lang="en-US" altLang="zh-CN" sz="2000" b="1" dirty="0"/>
          </a:p>
          <a:p>
            <a:r>
              <a:rPr lang="en-US" altLang="zh-CN" sz="2000" b="1" dirty="0" smtClean="0"/>
              <a:t>          4</a:t>
            </a:r>
            <a:r>
              <a:rPr lang="en-US" altLang="zh-CN" sz="2000" b="1" dirty="0"/>
              <a:t>. </a:t>
            </a:r>
            <a:r>
              <a:rPr lang="zh-CN" altLang="en-US" sz="2000" b="1" dirty="0"/>
              <a:t>试述测量误差的分类、特性及其处理原则。</a:t>
            </a:r>
            <a:endParaRPr lang="zh-CN" altLang="en-US" sz="2000" b="1" dirty="0"/>
          </a:p>
          <a:p>
            <a:r>
              <a:rPr lang="en-US" altLang="zh-CN" sz="2000" b="1" dirty="0" smtClean="0"/>
              <a:t>          5</a:t>
            </a:r>
            <a:r>
              <a:rPr lang="en-US" altLang="zh-CN" sz="2000" b="1" dirty="0"/>
              <a:t>. </a:t>
            </a:r>
            <a:r>
              <a:rPr lang="zh-CN" altLang="en-US" sz="2000" b="1" dirty="0"/>
              <a:t>为什么要进行测量误差合成</a:t>
            </a:r>
            <a:r>
              <a:rPr lang="en-US" altLang="zh-CN" sz="2000" b="1" dirty="0"/>
              <a:t>? </a:t>
            </a:r>
            <a:r>
              <a:rPr lang="zh-CN" altLang="en-US" sz="2000" b="1" dirty="0"/>
              <a:t>已定系统误差如何合成</a:t>
            </a:r>
            <a:r>
              <a:rPr lang="en-US" altLang="zh-CN" sz="2000" b="1" dirty="0"/>
              <a:t>? </a:t>
            </a:r>
            <a:r>
              <a:rPr lang="zh-CN" altLang="en-US" sz="2000" b="1" dirty="0"/>
              <a:t>随机误差和未定</a:t>
            </a:r>
            <a:r>
              <a:rPr lang="zh-CN" altLang="en-US" sz="2000" b="1" dirty="0" smtClean="0"/>
              <a:t>系统误差如何</a:t>
            </a:r>
            <a:r>
              <a:rPr lang="zh-CN" altLang="en-US" sz="2000" b="1" dirty="0"/>
              <a:t>合成</a:t>
            </a:r>
            <a:r>
              <a:rPr lang="en-US" altLang="zh-CN" sz="2000" b="1" dirty="0"/>
              <a:t>?</a:t>
            </a:r>
            <a:endParaRPr lang="en-US" altLang="zh-CN" sz="2000" b="1" dirty="0"/>
          </a:p>
          <a:p>
            <a:r>
              <a:rPr lang="en-US" altLang="zh-CN" sz="2000" b="1" dirty="0" smtClean="0"/>
              <a:t>          6</a:t>
            </a:r>
            <a:r>
              <a:rPr lang="en-US" altLang="zh-CN" sz="2000" b="1" dirty="0"/>
              <a:t>. </a:t>
            </a:r>
            <a:r>
              <a:rPr lang="zh-CN" altLang="en-US" sz="2000" b="1" dirty="0"/>
              <a:t>结合在大型工具显微镜上测量螺纹的实验</a:t>
            </a:r>
            <a:r>
              <a:rPr lang="en-US" altLang="zh-CN" sz="2000" b="1" dirty="0"/>
              <a:t>,</a:t>
            </a:r>
            <a:r>
              <a:rPr lang="zh-CN" altLang="en-US" sz="2000" b="1" dirty="0"/>
              <a:t>说明测量过程中有哪些系统误差</a:t>
            </a:r>
            <a:r>
              <a:rPr lang="en-US" altLang="zh-CN" sz="2000" b="1" dirty="0"/>
              <a:t>? </a:t>
            </a:r>
            <a:r>
              <a:rPr lang="zh-CN" altLang="en-US" sz="2000" b="1" dirty="0" smtClean="0"/>
              <a:t>如何</a:t>
            </a:r>
            <a:r>
              <a:rPr lang="zh-CN" altLang="en-US" sz="2000" b="1" dirty="0"/>
              <a:t>减小和消除</a:t>
            </a:r>
            <a:r>
              <a:rPr lang="en-US" altLang="zh-CN" sz="2000" b="1" dirty="0"/>
              <a:t>?</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left)">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left)">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8872C8D1-49FA-4997-9BAD-77997CC34449}" type="slidenum">
              <a:rPr lang="zh-CN" altLang="en-US" smtClean="0"/>
            </a:fld>
            <a:endParaRPr lang="en-US" altLang="zh-CN"/>
          </a:p>
        </p:txBody>
      </p:sp>
      <p:sp>
        <p:nvSpPr>
          <p:cNvPr id="5" name="矩形 4"/>
          <p:cNvSpPr/>
          <p:nvPr/>
        </p:nvSpPr>
        <p:spPr>
          <a:xfrm>
            <a:off x="1187624" y="116632"/>
            <a:ext cx="1731564" cy="461665"/>
          </a:xfrm>
          <a:prstGeom prst="rect">
            <a:avLst/>
          </a:prstGeom>
        </p:spPr>
        <p:txBody>
          <a:bodyPr wrap="none">
            <a:spAutoFit/>
          </a:bodyPr>
          <a:lstStyle/>
          <a:p>
            <a:r>
              <a:rPr lang="zh-CN" altLang="en-US" b="1" dirty="0"/>
              <a:t>二、作业题</a:t>
            </a:r>
            <a:endParaRPr lang="zh-CN" altLang="en-US" b="1" dirty="0"/>
          </a:p>
        </p:txBody>
      </p:sp>
      <p:sp>
        <p:nvSpPr>
          <p:cNvPr id="6" name="矩形 5"/>
          <p:cNvSpPr/>
          <p:nvPr/>
        </p:nvSpPr>
        <p:spPr>
          <a:xfrm>
            <a:off x="611560" y="548680"/>
            <a:ext cx="7272808" cy="1200329"/>
          </a:xfrm>
          <a:prstGeom prst="rect">
            <a:avLst/>
          </a:prstGeom>
        </p:spPr>
        <p:txBody>
          <a:bodyPr wrap="square">
            <a:spAutoFit/>
          </a:bodyPr>
          <a:lstStyle/>
          <a:p>
            <a:r>
              <a:rPr lang="en-US" altLang="zh-CN" sz="1800" b="1" dirty="0" smtClean="0"/>
              <a:t>          1. </a:t>
            </a:r>
            <a:r>
              <a:rPr lang="zh-CN" altLang="en-US" sz="1800" b="1" dirty="0" smtClean="0"/>
              <a:t>用</a:t>
            </a:r>
            <a:r>
              <a:rPr lang="zh-CN" altLang="en-US" sz="1800" b="1" dirty="0"/>
              <a:t>杠杆千分尺测量某轴直径共</a:t>
            </a:r>
            <a:r>
              <a:rPr lang="en-US" altLang="zh-CN" sz="1800" b="1" dirty="0"/>
              <a:t>15 </a:t>
            </a:r>
            <a:r>
              <a:rPr lang="zh-CN" altLang="en-US" sz="1800" b="1" dirty="0"/>
              <a:t>次</a:t>
            </a:r>
            <a:r>
              <a:rPr lang="en-US" altLang="zh-CN" sz="1800" b="1" dirty="0"/>
              <a:t>, </a:t>
            </a:r>
            <a:r>
              <a:rPr lang="zh-CN" altLang="en-US" sz="1800" b="1" dirty="0"/>
              <a:t>各次测量值为</a:t>
            </a:r>
            <a:r>
              <a:rPr lang="en-US" altLang="zh-CN" sz="1800" b="1" dirty="0"/>
              <a:t>(mm</a:t>
            </a:r>
            <a:r>
              <a:rPr lang="en-US" altLang="zh-CN" sz="1800" b="1" dirty="0" smtClean="0"/>
              <a:t>):</a:t>
            </a:r>
            <a:endParaRPr lang="en-US" altLang="zh-CN" sz="1800" b="1" dirty="0" smtClean="0"/>
          </a:p>
          <a:p>
            <a:r>
              <a:rPr lang="en-US" altLang="zh-CN" sz="1800" b="1" dirty="0" smtClean="0"/>
              <a:t>10</a:t>
            </a:r>
            <a:r>
              <a:rPr lang="en-US" altLang="zh-CN" sz="1800" b="1" dirty="0"/>
              <a:t>. 492</a:t>
            </a:r>
            <a:r>
              <a:rPr lang="en-US" altLang="zh-CN" sz="1800" b="1" dirty="0" smtClean="0"/>
              <a:t>, 10</a:t>
            </a:r>
            <a:r>
              <a:rPr lang="en-US" altLang="zh-CN" sz="1800" b="1" dirty="0"/>
              <a:t>. 435</a:t>
            </a:r>
            <a:r>
              <a:rPr lang="en-US" altLang="zh-CN" sz="1800" b="1" dirty="0" smtClean="0"/>
              <a:t>, 10</a:t>
            </a:r>
            <a:r>
              <a:rPr lang="en-US" altLang="zh-CN" sz="1800" b="1" dirty="0"/>
              <a:t>. 432</a:t>
            </a:r>
            <a:r>
              <a:rPr lang="en-US" altLang="zh-CN" sz="1800" b="1" dirty="0" smtClean="0"/>
              <a:t>, 10</a:t>
            </a:r>
            <a:r>
              <a:rPr lang="en-US" altLang="zh-CN" sz="1800" b="1" dirty="0"/>
              <a:t>. 429</a:t>
            </a:r>
            <a:r>
              <a:rPr lang="en-US" altLang="zh-CN" sz="1800" b="1" dirty="0" smtClean="0"/>
              <a:t>, 10</a:t>
            </a:r>
            <a:r>
              <a:rPr lang="en-US" altLang="zh-CN" sz="1800" b="1" dirty="0"/>
              <a:t>. 427</a:t>
            </a:r>
            <a:r>
              <a:rPr lang="en-US" altLang="zh-CN" sz="1800" b="1" dirty="0" smtClean="0"/>
              <a:t>, 10</a:t>
            </a:r>
            <a:r>
              <a:rPr lang="en-US" altLang="zh-CN" sz="1800" b="1" dirty="0"/>
              <a:t>. 428,10. 430,10. 434</a:t>
            </a:r>
            <a:r>
              <a:rPr lang="en-US" altLang="zh-CN" sz="1800" b="1" dirty="0" smtClean="0"/>
              <a:t>,</a:t>
            </a:r>
            <a:endParaRPr lang="en-US" altLang="zh-CN" sz="1800" b="1" dirty="0" smtClean="0"/>
          </a:p>
          <a:p>
            <a:r>
              <a:rPr lang="en-US" altLang="zh-CN" sz="1800" b="1" dirty="0" smtClean="0"/>
              <a:t>10</a:t>
            </a:r>
            <a:r>
              <a:rPr lang="en-US" altLang="zh-CN" sz="1800" b="1" dirty="0"/>
              <a:t>. 428</a:t>
            </a:r>
            <a:r>
              <a:rPr lang="en-US" altLang="zh-CN" sz="1800" b="1" dirty="0" smtClean="0"/>
              <a:t>, 10</a:t>
            </a:r>
            <a:r>
              <a:rPr lang="en-US" altLang="zh-CN" sz="1800" b="1" dirty="0"/>
              <a:t>. 431</a:t>
            </a:r>
            <a:r>
              <a:rPr lang="en-US" altLang="zh-CN" sz="1800" b="1" dirty="0" smtClean="0"/>
              <a:t>, 10</a:t>
            </a:r>
            <a:r>
              <a:rPr lang="en-US" altLang="zh-CN" sz="1800" b="1" dirty="0"/>
              <a:t>. 430</a:t>
            </a:r>
            <a:r>
              <a:rPr lang="en-US" altLang="zh-CN" sz="1800" b="1" dirty="0" smtClean="0"/>
              <a:t>, 10</a:t>
            </a:r>
            <a:r>
              <a:rPr lang="en-US" altLang="zh-CN" sz="1800" b="1" dirty="0"/>
              <a:t>. 429</a:t>
            </a:r>
            <a:r>
              <a:rPr lang="en-US" altLang="zh-CN" sz="1800" b="1" dirty="0" smtClean="0"/>
              <a:t>, 10</a:t>
            </a:r>
            <a:r>
              <a:rPr lang="en-US" altLang="zh-CN" sz="1800" b="1" dirty="0"/>
              <a:t>. 432</a:t>
            </a:r>
            <a:r>
              <a:rPr lang="en-US" altLang="zh-CN" sz="1800" b="1" dirty="0" smtClean="0"/>
              <a:t>, 10</a:t>
            </a:r>
            <a:r>
              <a:rPr lang="en-US" altLang="zh-CN" sz="1800" b="1" dirty="0"/>
              <a:t>. 429,10. 429</a:t>
            </a:r>
            <a:r>
              <a:rPr lang="zh-CN" altLang="en-US" sz="1800" b="1" dirty="0"/>
              <a:t>。若测量</a:t>
            </a:r>
            <a:r>
              <a:rPr lang="zh-CN" altLang="en-US" sz="1800" b="1" dirty="0" smtClean="0"/>
              <a:t>中</a:t>
            </a:r>
            <a:endParaRPr lang="en-US" altLang="zh-CN" sz="1800" b="1" dirty="0" smtClean="0"/>
          </a:p>
          <a:p>
            <a:r>
              <a:rPr lang="zh-CN" altLang="en-US" sz="1800" b="1" dirty="0" smtClean="0"/>
              <a:t>没有</a:t>
            </a:r>
            <a:r>
              <a:rPr lang="zh-CN" altLang="en-US" sz="1800" b="1" dirty="0"/>
              <a:t>系统误差</a:t>
            </a:r>
            <a:r>
              <a:rPr lang="en-US" altLang="zh-CN" sz="1800" b="1" dirty="0"/>
              <a:t>,</a:t>
            </a:r>
            <a:r>
              <a:rPr lang="zh-CN" altLang="en-US" sz="1800" b="1" dirty="0"/>
              <a:t>试求</a:t>
            </a:r>
            <a:r>
              <a:rPr lang="en-US" altLang="zh-CN" sz="1800" b="1" dirty="0"/>
              <a:t>:</a:t>
            </a:r>
            <a:endParaRPr lang="zh-CN" altLang="en-US" sz="1800" dirty="0"/>
          </a:p>
        </p:txBody>
      </p:sp>
      <p:pic>
        <p:nvPicPr>
          <p:cNvPr id="48132"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99592" y="1700808"/>
            <a:ext cx="6529600" cy="4830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流程图: 可选过程 9">
            <a:hlinkClick r:id="rId2" action="ppaction://hlinksldjump"/>
          </p:cNvPr>
          <p:cNvSpPr/>
          <p:nvPr/>
        </p:nvSpPr>
        <p:spPr bwMode="auto">
          <a:xfrm>
            <a:off x="6876256" y="6012505"/>
            <a:ext cx="1800225" cy="503237"/>
          </a:xfrm>
          <a:prstGeom prst="flowChartAlternateProcess">
            <a:avLst/>
          </a:prstGeom>
          <a:solidFill>
            <a:schemeClr val="accent1">
              <a:lumMod val="20000"/>
              <a:lumOff val="80000"/>
            </a:schemeClr>
          </a:solidFill>
          <a:ln w="38100" cap="flat" cmpd="sng" algn="ctr">
            <a:solidFill>
              <a:srgbClr val="FF0000"/>
            </a:solidFill>
            <a:prstDash val="solid"/>
            <a:round/>
            <a:headEnd type="none" w="med" len="med"/>
            <a:tailEnd type="none" w="med" len="med"/>
          </a:ln>
          <a:effectLst/>
        </p:spPr>
        <p:txBody>
          <a:bodyPr/>
          <a:lstStyle/>
          <a:p>
            <a:pPr algn="ctr">
              <a:defRPr/>
            </a:pPr>
            <a:r>
              <a:rPr lang="zh-CN" altLang="en-US" b="1" dirty="0"/>
              <a:t>返回</a:t>
            </a:r>
            <a:r>
              <a:rPr lang="zh-CN" altLang="en-US" b="1" dirty="0">
                <a:solidFill>
                  <a:srgbClr val="FF0000"/>
                </a:solidFill>
              </a:rPr>
              <a:t>目录</a:t>
            </a:r>
            <a:endParaRPr lang="zh-CN" altLang="en-US" b="1" dirty="0">
              <a:solidFill>
                <a:srgbClr val="FF00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8132"/>
                                        </p:tgtEl>
                                        <p:attrNameLst>
                                          <p:attrName>style.visibility</p:attrName>
                                        </p:attrNameLst>
                                      </p:cBhvr>
                                      <p:to>
                                        <p:strVal val="visible"/>
                                      </p:to>
                                    </p:set>
                                    <p:animEffect transition="in" filter="wipe(up)">
                                      <p:cBhvr>
                                        <p:cTn id="17" dur="500"/>
                                        <p:tgtEl>
                                          <p:spTgt spid="48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B535FFB8-CE01-4569-B785-575BA843B127}" type="slidenum">
              <a:rPr kumimoji="0" lang="zh-CN" altLang="en-US" smtClean="0"/>
            </a:fld>
            <a:endParaRPr kumimoji="0" lang="en-US" altLang="zh-CN" smtClean="0"/>
          </a:p>
        </p:txBody>
      </p:sp>
      <p:sp>
        <p:nvSpPr>
          <p:cNvPr id="6148" name="Text Box 4"/>
          <p:cNvSpPr txBox="1">
            <a:spLocks noChangeArrowheads="1"/>
          </p:cNvSpPr>
          <p:nvPr/>
        </p:nvSpPr>
        <p:spPr bwMode="auto">
          <a:xfrm>
            <a:off x="1691680" y="955185"/>
            <a:ext cx="3741738" cy="461665"/>
          </a:xfrm>
          <a:prstGeom prst="rect">
            <a:avLst/>
          </a:prstGeom>
          <a:noFill/>
          <a:ln w="9525">
            <a:noFill/>
            <a:miter lim="800000"/>
          </a:ln>
          <a:effec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t>3.  </a:t>
            </a:r>
            <a:r>
              <a:rPr lang="zh-CN" altLang="en-US" b="1" dirty="0"/>
              <a:t>检验和检定</a:t>
            </a:r>
            <a:endParaRPr lang="zh-CN" altLang="en-US" b="1" dirty="0"/>
          </a:p>
        </p:txBody>
      </p:sp>
      <p:sp>
        <p:nvSpPr>
          <p:cNvPr id="6149" name="Text Box 5"/>
          <p:cNvSpPr txBox="1">
            <a:spLocks noChangeArrowheads="1"/>
          </p:cNvSpPr>
          <p:nvPr/>
        </p:nvSpPr>
        <p:spPr bwMode="auto">
          <a:xfrm>
            <a:off x="1115615" y="1431008"/>
            <a:ext cx="6840761" cy="186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      </a:t>
            </a:r>
            <a:r>
              <a:rPr lang="zh-CN" altLang="en-US" b="1" dirty="0" smtClean="0"/>
              <a:t>  </a:t>
            </a:r>
            <a:r>
              <a:rPr lang="zh-CN" altLang="en-US" b="1" dirty="0">
                <a:solidFill>
                  <a:srgbClr val="CC0000"/>
                </a:solidFill>
              </a:rPr>
              <a:t>检验</a:t>
            </a:r>
            <a:r>
              <a:rPr lang="zh-CN" altLang="en-US" b="1" dirty="0"/>
              <a:t>是判断被检对象是否合格的过程。不要求出实际测量值。一般用量规、样板等专用定值量具来判断被检对象的合格性。例如用光滑极限量规来检验孔和轴。</a:t>
            </a:r>
            <a:endParaRPr lang="zh-CN" altLang="en-US" b="1" dirty="0"/>
          </a:p>
        </p:txBody>
      </p:sp>
      <p:sp>
        <p:nvSpPr>
          <p:cNvPr id="6151" name="Text Box 7"/>
          <p:cNvSpPr txBox="1">
            <a:spLocks noChangeArrowheads="1"/>
          </p:cNvSpPr>
          <p:nvPr/>
        </p:nvSpPr>
        <p:spPr bwMode="auto">
          <a:xfrm>
            <a:off x="1119562" y="3303216"/>
            <a:ext cx="6696744"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solidFill>
                  <a:srgbClr val="CC0000"/>
                </a:solidFill>
              </a:rPr>
              <a:t>        检定</a:t>
            </a:r>
            <a:r>
              <a:rPr lang="zh-CN" altLang="en-US" b="1" dirty="0"/>
              <a:t>是指为评定计量器具的精度指标是否合乎该计量器具的检定规程的全部过程。</a:t>
            </a:r>
            <a:endParaRPr lang="zh-CN" altLang="en-US" b="1" dirty="0"/>
          </a:p>
          <a:p>
            <a:pPr eaLnBrk="1" hangingPunct="1">
              <a:lnSpc>
                <a:spcPct val="120000"/>
              </a:lnSpc>
            </a:pPr>
            <a:r>
              <a:rPr lang="zh-CN" altLang="en-US" b="1" dirty="0"/>
              <a:t>         例如用量块来检定千分尺的精度指标等。</a:t>
            </a:r>
            <a:endParaRPr lang="zh-CN" altLang="en-US" b="1" dirty="0"/>
          </a:p>
        </p:txBody>
      </p:sp>
      <p:sp>
        <p:nvSpPr>
          <p:cNvPr id="9" name="流程图: 可选过程 8">
            <a:hlinkClick r:id="rId1" action="ppaction://hlinksldjump"/>
          </p:cNvPr>
          <p:cNvSpPr/>
          <p:nvPr/>
        </p:nvSpPr>
        <p:spPr bwMode="auto">
          <a:xfrm>
            <a:off x="7019925" y="6199188"/>
            <a:ext cx="1800225" cy="503237"/>
          </a:xfrm>
          <a:prstGeom prst="flowChartAlternateProcess">
            <a:avLst/>
          </a:prstGeom>
          <a:solidFill>
            <a:schemeClr val="accent1">
              <a:lumMod val="20000"/>
              <a:lumOff val="80000"/>
            </a:schemeClr>
          </a:solidFill>
          <a:ln w="38100" cap="flat" cmpd="sng" algn="ctr">
            <a:solidFill>
              <a:srgbClr val="FF0000"/>
            </a:solidFill>
            <a:prstDash val="solid"/>
            <a:round/>
            <a:headEnd type="none" w="med" len="med"/>
            <a:tailEnd type="none" w="med" len="med"/>
          </a:ln>
          <a:effectLst/>
        </p:spPr>
        <p:txBody>
          <a:bodyPr/>
          <a:lstStyle/>
          <a:p>
            <a:pPr algn="ctr">
              <a:defRPr/>
            </a:pPr>
            <a:r>
              <a:rPr lang="zh-CN" altLang="en-US" b="1" dirty="0"/>
              <a:t>返回</a:t>
            </a:r>
            <a:r>
              <a:rPr lang="zh-CN" altLang="en-US" b="1" dirty="0">
                <a:solidFill>
                  <a:srgbClr val="FF0000"/>
                </a:solidFill>
              </a:rPr>
              <a:t>目录</a:t>
            </a:r>
            <a:endParaRPr lang="zh-CN" altLang="en-US" b="1" dirty="0">
              <a:solidFill>
                <a:srgbClr val="FF00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48"/>
                                        </p:tgtEl>
                                        <p:attrNameLst>
                                          <p:attrName>style.visibility</p:attrName>
                                        </p:attrNameLst>
                                      </p:cBhvr>
                                      <p:to>
                                        <p:strVal val="visible"/>
                                      </p:to>
                                    </p:set>
                                    <p:animEffect transition="in" filter="wipe(left)">
                                      <p:cBhvr>
                                        <p:cTn id="7" dur="300"/>
                                        <p:tgtEl>
                                          <p:spTgt spid="614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149"/>
                                        </p:tgtEl>
                                        <p:attrNameLst>
                                          <p:attrName>style.visibility</p:attrName>
                                        </p:attrNameLst>
                                      </p:cBhvr>
                                      <p:to>
                                        <p:strVal val="visible"/>
                                      </p:to>
                                    </p:set>
                                    <p:animEffect transition="in" filter="wipe(left)">
                                      <p:cBhvr>
                                        <p:cTn id="12" dur="300"/>
                                        <p:tgtEl>
                                          <p:spTgt spid="614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151">
                                            <p:txEl>
                                              <p:pRg st="0" end="0"/>
                                            </p:txEl>
                                          </p:spTgt>
                                        </p:tgtEl>
                                        <p:attrNameLst>
                                          <p:attrName>style.visibility</p:attrName>
                                        </p:attrNameLst>
                                      </p:cBhvr>
                                      <p:to>
                                        <p:strVal val="visible"/>
                                      </p:to>
                                    </p:set>
                                    <p:animEffect transition="in" filter="wipe(left)">
                                      <p:cBhvr>
                                        <p:cTn id="17" dur="500"/>
                                        <p:tgtEl>
                                          <p:spTgt spid="615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151">
                                            <p:txEl>
                                              <p:pRg st="1" end="1"/>
                                            </p:txEl>
                                          </p:spTgt>
                                        </p:tgtEl>
                                        <p:attrNameLst>
                                          <p:attrName>style.visibility</p:attrName>
                                        </p:attrNameLst>
                                      </p:cBhvr>
                                      <p:to>
                                        <p:strVal val="visible"/>
                                      </p:to>
                                    </p:set>
                                    <p:animEffect transition="in" filter="wipe(left)">
                                      <p:cBhvr>
                                        <p:cTn id="22" dur="500"/>
                                        <p:tgtEl>
                                          <p:spTgt spid="61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6149"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520D4B2F-F958-425F-A4CC-6A88F6DFE632}" type="slidenum">
              <a:rPr kumimoji="0" lang="zh-CN" altLang="en-US" smtClean="0"/>
            </a:fld>
            <a:endParaRPr kumimoji="0" lang="en-US" altLang="zh-CN" smtClean="0"/>
          </a:p>
        </p:txBody>
      </p:sp>
      <p:sp>
        <p:nvSpPr>
          <p:cNvPr id="7172" name="Text Box 4"/>
          <p:cNvSpPr txBox="1">
            <a:spLocks noChangeArrowheads="1"/>
          </p:cNvSpPr>
          <p:nvPr/>
        </p:nvSpPr>
        <p:spPr bwMode="auto">
          <a:xfrm>
            <a:off x="1306165" y="814760"/>
            <a:ext cx="54260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dirty="0"/>
              <a:t>2.1.2  </a:t>
            </a:r>
            <a:r>
              <a:rPr lang="zh-CN" altLang="en-US" b="1" dirty="0"/>
              <a:t>测量基准和尺寸传递系统</a:t>
            </a:r>
            <a:endParaRPr lang="zh-CN" altLang="en-US" b="1" dirty="0"/>
          </a:p>
        </p:txBody>
      </p:sp>
      <p:sp>
        <p:nvSpPr>
          <p:cNvPr id="7173" name="Text Box 5"/>
          <p:cNvSpPr txBox="1">
            <a:spLocks noChangeArrowheads="1"/>
          </p:cNvSpPr>
          <p:nvPr/>
        </p:nvSpPr>
        <p:spPr bwMode="auto">
          <a:xfrm>
            <a:off x="1054645" y="1701354"/>
            <a:ext cx="538956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dirty="0"/>
              <a:t>（1） </a:t>
            </a:r>
            <a:r>
              <a:rPr lang="zh-CN" altLang="en-US" b="1" dirty="0"/>
              <a:t>长度单位 — </a:t>
            </a:r>
            <a:r>
              <a:rPr lang="en-US" altLang="zh-CN" b="1" dirty="0"/>
              <a:t>m, mm</a:t>
            </a:r>
            <a:r>
              <a:rPr lang="zh-CN" altLang="en-US" b="1" dirty="0"/>
              <a:t>，</a:t>
            </a:r>
            <a:r>
              <a:rPr lang="en-US" altLang="zh-CN" b="1" dirty="0" err="1"/>
              <a:t>μm</a:t>
            </a:r>
            <a:r>
              <a:rPr lang="zh-CN" altLang="en-US" b="1" dirty="0"/>
              <a:t>，</a:t>
            </a:r>
            <a:r>
              <a:rPr lang="en-US" altLang="zh-CN" b="1" dirty="0"/>
              <a:t>nm</a:t>
            </a:r>
            <a:endParaRPr lang="en-US" altLang="zh-CN" b="1" dirty="0"/>
          </a:p>
        </p:txBody>
      </p:sp>
      <p:sp>
        <p:nvSpPr>
          <p:cNvPr id="7174" name="Text Box 6"/>
          <p:cNvSpPr txBox="1">
            <a:spLocks noChangeArrowheads="1"/>
          </p:cNvSpPr>
          <p:nvPr/>
        </p:nvSpPr>
        <p:spPr bwMode="auto">
          <a:xfrm>
            <a:off x="1063551" y="2884116"/>
            <a:ext cx="27163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（2） 长度基准 — </a:t>
            </a:r>
            <a:endParaRPr lang="en-US" altLang="zh-CN" b="1" dirty="0"/>
          </a:p>
        </p:txBody>
      </p:sp>
      <p:sp>
        <p:nvSpPr>
          <p:cNvPr id="7175" name="Text Box 7"/>
          <p:cNvSpPr txBox="1">
            <a:spLocks noChangeArrowheads="1"/>
          </p:cNvSpPr>
          <p:nvPr/>
        </p:nvSpPr>
        <p:spPr bwMode="auto">
          <a:xfrm>
            <a:off x="3651622" y="2884116"/>
            <a:ext cx="15684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实物基准</a:t>
            </a:r>
            <a:endParaRPr lang="zh-CN" altLang="en-US" b="1" dirty="0"/>
          </a:p>
        </p:txBody>
      </p:sp>
      <p:sp>
        <p:nvSpPr>
          <p:cNvPr id="7178" name="Text Box 10"/>
          <p:cNvSpPr txBox="1">
            <a:spLocks noChangeArrowheads="1"/>
          </p:cNvSpPr>
          <p:nvPr/>
        </p:nvSpPr>
        <p:spPr bwMode="auto">
          <a:xfrm>
            <a:off x="6300192" y="2852936"/>
            <a:ext cx="172849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自然基准</a:t>
            </a:r>
            <a:endParaRPr lang="en-US" altLang="zh-CN" b="1" dirty="0"/>
          </a:p>
        </p:txBody>
      </p:sp>
      <p:sp>
        <p:nvSpPr>
          <p:cNvPr id="7179" name="Text Box 11"/>
          <p:cNvSpPr txBox="1">
            <a:spLocks noChangeArrowheads="1"/>
          </p:cNvSpPr>
          <p:nvPr/>
        </p:nvSpPr>
        <p:spPr bwMode="auto">
          <a:xfrm>
            <a:off x="1161479" y="4407357"/>
            <a:ext cx="1219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dirty="0"/>
              <a:t>1 </a:t>
            </a:r>
            <a:r>
              <a:rPr lang="en-US" altLang="zh-CN" sz="2800" dirty="0"/>
              <a:t>m =</a:t>
            </a:r>
            <a:endParaRPr lang="en-US" altLang="zh-CN" sz="2800" dirty="0"/>
          </a:p>
        </p:txBody>
      </p:sp>
      <p:sp>
        <p:nvSpPr>
          <p:cNvPr id="7180" name="AutoShape 12"/>
          <p:cNvSpPr/>
          <p:nvPr/>
        </p:nvSpPr>
        <p:spPr bwMode="auto">
          <a:xfrm>
            <a:off x="2217191" y="3774342"/>
            <a:ext cx="379512" cy="1771749"/>
          </a:xfrm>
          <a:prstGeom prst="leftBrace">
            <a:avLst>
              <a:gd name="adj1" fmla="val 40278"/>
              <a:gd name="adj2" fmla="val 50000"/>
            </a:avLst>
          </a:prstGeom>
          <a:noFill/>
          <a:ln w="2857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7181" name="Object 13"/>
          <p:cNvGraphicFramePr>
            <a:graphicFrameLocks noChangeAspect="1"/>
          </p:cNvGraphicFramePr>
          <p:nvPr/>
        </p:nvGraphicFramePr>
        <p:xfrm>
          <a:off x="2668711" y="3446177"/>
          <a:ext cx="1205880" cy="692566"/>
        </p:xfrm>
        <a:graphic>
          <a:graphicData uri="http://schemas.openxmlformats.org/presentationml/2006/ole">
            <mc:AlternateContent xmlns:mc="http://schemas.openxmlformats.org/markup-compatibility/2006">
              <mc:Choice xmlns:v="urn:schemas-microsoft-com:vml" Requires="v">
                <p:oleObj spid="_x0000_s7372" name="Equation" r:id="rId1" imgW="685800" imgH="393700" progId="Equation.3">
                  <p:embed/>
                </p:oleObj>
              </mc:Choice>
              <mc:Fallback>
                <p:oleObj name="Equation" r:id="rId1" imgW="685800" imgH="393700" progId="Equation.3">
                  <p:embed/>
                  <p:pic>
                    <p:nvPicPr>
                      <p:cNvPr id="0" name="Object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8711" y="3446177"/>
                        <a:ext cx="1205880" cy="692566"/>
                      </a:xfrm>
                      <a:prstGeom prst="rect">
                        <a:avLst/>
                      </a:prstGeom>
                      <a:noFill/>
                      <a:ln>
                        <a:noFill/>
                      </a:ln>
                      <a:effectLst/>
                    </p:spPr>
                  </p:pic>
                </p:oleObj>
              </mc:Fallback>
            </mc:AlternateContent>
          </a:graphicData>
        </a:graphic>
      </p:graphicFrame>
      <p:sp>
        <p:nvSpPr>
          <p:cNvPr id="7182" name="Text Box 14"/>
          <p:cNvSpPr txBox="1">
            <a:spLocks noChangeArrowheads="1"/>
          </p:cNvSpPr>
          <p:nvPr/>
        </p:nvSpPr>
        <p:spPr bwMode="auto">
          <a:xfrm>
            <a:off x="3946599" y="3662264"/>
            <a:ext cx="44418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1889年（通过巴黎的地球  </a:t>
            </a:r>
            <a:r>
              <a:rPr lang="zh-CN" altLang="en-US" sz="2000" b="1" dirty="0" smtClean="0"/>
              <a:t>子午线</a:t>
            </a:r>
            <a:r>
              <a:rPr lang="zh-CN" altLang="en-US" sz="2000" b="1" dirty="0"/>
              <a:t>）</a:t>
            </a:r>
            <a:endParaRPr lang="zh-CN" altLang="en-US" sz="2000" b="1" dirty="0"/>
          </a:p>
        </p:txBody>
      </p:sp>
      <p:sp>
        <p:nvSpPr>
          <p:cNvPr id="7183" name="Text Box 15"/>
          <p:cNvSpPr txBox="1">
            <a:spLocks noChangeArrowheads="1"/>
          </p:cNvSpPr>
          <p:nvPr/>
        </p:nvSpPr>
        <p:spPr bwMode="auto">
          <a:xfrm>
            <a:off x="2740719" y="4566430"/>
            <a:ext cx="15135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dirty="0"/>
              <a:t>1650763.73</a:t>
            </a:r>
            <a:r>
              <a:rPr lang="en-US" altLang="zh-CN" sz="2000" i="1" dirty="0"/>
              <a:t>λ</a:t>
            </a:r>
            <a:endParaRPr lang="en-US" altLang="zh-CN" sz="2000" i="1" dirty="0"/>
          </a:p>
        </p:txBody>
      </p:sp>
      <p:graphicFrame>
        <p:nvGraphicFramePr>
          <p:cNvPr id="7185" name="Object 17"/>
          <p:cNvGraphicFramePr>
            <a:graphicFrameLocks noChangeAspect="1"/>
          </p:cNvGraphicFramePr>
          <p:nvPr/>
        </p:nvGraphicFramePr>
        <p:xfrm>
          <a:off x="4306639" y="4566431"/>
          <a:ext cx="3120327" cy="400110"/>
        </p:xfrm>
        <a:graphic>
          <a:graphicData uri="http://schemas.openxmlformats.org/presentationml/2006/ole">
            <mc:AlternateContent xmlns:mc="http://schemas.openxmlformats.org/markup-compatibility/2006">
              <mc:Choice xmlns:v="urn:schemas-microsoft-com:vml" Requires="v">
                <p:oleObj spid="_x0000_s7373" name="Equation" r:id="rId3" imgW="1524000" imgH="228600" progId="Equation.3">
                  <p:embed/>
                </p:oleObj>
              </mc:Choice>
              <mc:Fallback>
                <p:oleObj name="Equation" r:id="rId3" imgW="1524000" imgH="228600" progId="Equation.3">
                  <p:embed/>
                  <p:pic>
                    <p:nvPicPr>
                      <p:cNvPr id="0" name="Object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6639" y="4566431"/>
                        <a:ext cx="3120327" cy="400110"/>
                      </a:xfrm>
                      <a:prstGeom prst="rect">
                        <a:avLst/>
                      </a:prstGeom>
                      <a:noFill/>
                      <a:ln>
                        <a:noFill/>
                      </a:ln>
                      <a:effectLst/>
                    </p:spPr>
                  </p:pic>
                </p:oleObj>
              </mc:Fallback>
            </mc:AlternateContent>
          </a:graphicData>
        </a:graphic>
      </p:graphicFrame>
      <p:graphicFrame>
        <p:nvGraphicFramePr>
          <p:cNvPr id="7186" name="Object 18"/>
          <p:cNvGraphicFramePr>
            <a:graphicFrameLocks noChangeAspect="1"/>
          </p:cNvGraphicFramePr>
          <p:nvPr/>
        </p:nvGraphicFramePr>
        <p:xfrm>
          <a:off x="2668711" y="5142494"/>
          <a:ext cx="1561728" cy="662770"/>
        </p:xfrm>
        <a:graphic>
          <a:graphicData uri="http://schemas.openxmlformats.org/presentationml/2006/ole">
            <mc:AlternateContent xmlns:mc="http://schemas.openxmlformats.org/markup-compatibility/2006">
              <mc:Choice xmlns:v="urn:schemas-microsoft-com:vml" Requires="v">
                <p:oleObj spid="_x0000_s7374" name="Equation" r:id="rId5" imgW="926465" imgH="393700" progId="Equation.3">
                  <p:embed/>
                </p:oleObj>
              </mc:Choice>
              <mc:Fallback>
                <p:oleObj name="Equation" r:id="rId5" imgW="926465" imgH="393700"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8711" y="5142494"/>
                        <a:ext cx="1561728" cy="662770"/>
                      </a:xfrm>
                      <a:prstGeom prst="rect">
                        <a:avLst/>
                      </a:prstGeom>
                      <a:noFill/>
                      <a:ln>
                        <a:noFill/>
                      </a:ln>
                      <a:effectLst/>
                    </p:spPr>
                  </p:pic>
                </p:oleObj>
              </mc:Fallback>
            </mc:AlternateContent>
          </a:graphicData>
        </a:graphic>
      </p:graphicFrame>
      <p:sp>
        <p:nvSpPr>
          <p:cNvPr id="7188" name="Text Box 20"/>
          <p:cNvSpPr txBox="1">
            <a:spLocks noChangeArrowheads="1"/>
          </p:cNvSpPr>
          <p:nvPr/>
        </p:nvSpPr>
        <p:spPr bwMode="auto">
          <a:xfrm>
            <a:off x="4302447" y="5371093"/>
            <a:ext cx="39195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1983年（光在真空</a:t>
            </a:r>
            <a:r>
              <a:rPr lang="zh-CN" altLang="en-US" sz="2000" b="1" dirty="0" smtClean="0"/>
              <a:t>行程</a:t>
            </a:r>
            <a:r>
              <a:rPr lang="zh-CN" altLang="en-US" sz="2000" b="1" dirty="0"/>
              <a:t>的长度）</a:t>
            </a:r>
            <a:endParaRPr lang="en-US" altLang="zh-CN" sz="2000" b="1" dirty="0"/>
          </a:p>
        </p:txBody>
      </p:sp>
      <p:graphicFrame>
        <p:nvGraphicFramePr>
          <p:cNvPr id="7190" name="Object 22"/>
          <p:cNvGraphicFramePr>
            <a:graphicFrameLocks noChangeAspect="1"/>
          </p:cNvGraphicFramePr>
          <p:nvPr/>
        </p:nvGraphicFramePr>
        <p:xfrm>
          <a:off x="1286762" y="2276872"/>
          <a:ext cx="6669614" cy="503634"/>
        </p:xfrm>
        <a:graphic>
          <a:graphicData uri="http://schemas.openxmlformats.org/presentationml/2006/ole">
            <mc:AlternateContent xmlns:mc="http://schemas.openxmlformats.org/markup-compatibility/2006">
              <mc:Choice xmlns:v="urn:schemas-microsoft-com:vml" Requires="v">
                <p:oleObj spid="_x0000_s7375" name="公式" r:id="rId7" imgW="2755900" imgH="228600" progId="Equation.3">
                  <p:embed/>
                </p:oleObj>
              </mc:Choice>
              <mc:Fallback>
                <p:oleObj name="公式" r:id="rId7" imgW="2755900" imgH="228600" progId="Equation.3">
                  <p:embed/>
                  <p:pic>
                    <p:nvPicPr>
                      <p:cNvPr id="0" name="Object 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86762" y="2276872"/>
                        <a:ext cx="6669614" cy="503634"/>
                      </a:xfrm>
                      <a:prstGeom prst="rect">
                        <a:avLst/>
                      </a:prstGeom>
                      <a:noFill/>
                      <a:ln>
                        <a:noFill/>
                      </a:ln>
                      <a:effectLst/>
                    </p:spPr>
                  </p:pic>
                </p:oleObj>
              </mc:Fallback>
            </mc:AlternateContent>
          </a:graphicData>
        </a:graphic>
      </p:graphicFrame>
      <p:sp>
        <p:nvSpPr>
          <p:cNvPr id="7191" name="AutoShape 23"/>
          <p:cNvSpPr>
            <a:spLocks noChangeArrowheads="1"/>
          </p:cNvSpPr>
          <p:nvPr/>
        </p:nvSpPr>
        <p:spPr bwMode="auto">
          <a:xfrm>
            <a:off x="5077520" y="2780928"/>
            <a:ext cx="1150664" cy="648593"/>
          </a:xfrm>
          <a:prstGeom prst="rightArrow">
            <a:avLst>
              <a:gd name="adj1" fmla="val 50000"/>
              <a:gd name="adj2" fmla="val 38636"/>
            </a:avLst>
          </a:prstGeom>
          <a:solidFill>
            <a:srgbClr val="FFFFCC"/>
          </a:solidFill>
          <a:ln w="38100">
            <a:solidFill>
              <a:schemeClr val="accent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000" b="1" dirty="0">
                <a:solidFill>
                  <a:srgbClr val="FF33CC"/>
                </a:solidFill>
              </a:rPr>
              <a:t>过渡到</a:t>
            </a:r>
            <a:endParaRPr lang="zh-CN" altLang="en-US" sz="2000" b="1" dirty="0">
              <a:solidFill>
                <a:srgbClr val="FF33CC"/>
              </a:solidFill>
            </a:endParaRPr>
          </a:p>
        </p:txBody>
      </p:sp>
      <p:sp>
        <p:nvSpPr>
          <p:cNvPr id="7192" name="Text Box 24"/>
          <p:cNvSpPr txBox="1">
            <a:spLocks noChangeArrowheads="1"/>
          </p:cNvSpPr>
          <p:nvPr/>
        </p:nvSpPr>
        <p:spPr bwMode="auto">
          <a:xfrm>
            <a:off x="1330251" y="1276425"/>
            <a:ext cx="468190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t>1. </a:t>
            </a:r>
            <a:r>
              <a:rPr lang="zh-CN" altLang="en-US" b="1" dirty="0"/>
              <a:t>长度尺寸基准和转递系统</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172"/>
                                        </p:tgtEl>
                                        <p:attrNameLst>
                                          <p:attrName>style.visibility</p:attrName>
                                        </p:attrNameLst>
                                      </p:cBhvr>
                                      <p:to>
                                        <p:strVal val="visible"/>
                                      </p:to>
                                    </p:set>
                                    <p:animEffect transition="in" filter="wipe(left)">
                                      <p:cBhvr>
                                        <p:cTn id="7" dur="300"/>
                                        <p:tgtEl>
                                          <p:spTgt spid="717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192"/>
                                        </p:tgtEl>
                                        <p:attrNameLst>
                                          <p:attrName>style.visibility</p:attrName>
                                        </p:attrNameLst>
                                      </p:cBhvr>
                                      <p:to>
                                        <p:strVal val="visible"/>
                                      </p:to>
                                    </p:set>
                                    <p:animEffect transition="in" filter="wipe(left)">
                                      <p:cBhvr>
                                        <p:cTn id="12" dur="300"/>
                                        <p:tgtEl>
                                          <p:spTgt spid="719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173"/>
                                        </p:tgtEl>
                                        <p:attrNameLst>
                                          <p:attrName>style.visibility</p:attrName>
                                        </p:attrNameLst>
                                      </p:cBhvr>
                                      <p:to>
                                        <p:strVal val="visible"/>
                                      </p:to>
                                    </p:set>
                                    <p:animEffect transition="in" filter="wipe(left)">
                                      <p:cBhvr>
                                        <p:cTn id="17" dur="300"/>
                                        <p:tgtEl>
                                          <p:spTgt spid="717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190"/>
                                        </p:tgtEl>
                                        <p:attrNameLst>
                                          <p:attrName>style.visibility</p:attrName>
                                        </p:attrNameLst>
                                      </p:cBhvr>
                                      <p:to>
                                        <p:strVal val="visible"/>
                                      </p:to>
                                    </p:set>
                                    <p:animEffect transition="in" filter="wipe(left)">
                                      <p:cBhvr>
                                        <p:cTn id="22" dur="500"/>
                                        <p:tgtEl>
                                          <p:spTgt spid="719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7174"/>
                                        </p:tgtEl>
                                        <p:attrNameLst>
                                          <p:attrName>style.visibility</p:attrName>
                                        </p:attrNameLst>
                                      </p:cBhvr>
                                      <p:to>
                                        <p:strVal val="visible"/>
                                      </p:to>
                                    </p:set>
                                    <p:animEffect transition="in" filter="wipe(left)">
                                      <p:cBhvr>
                                        <p:cTn id="27" dur="300"/>
                                        <p:tgtEl>
                                          <p:spTgt spid="717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7175"/>
                                        </p:tgtEl>
                                        <p:attrNameLst>
                                          <p:attrName>style.visibility</p:attrName>
                                        </p:attrNameLst>
                                      </p:cBhvr>
                                      <p:to>
                                        <p:strVal val="visible"/>
                                      </p:to>
                                    </p:set>
                                    <p:animEffect transition="in" filter="wipe(left)">
                                      <p:cBhvr>
                                        <p:cTn id="32" dur="300"/>
                                        <p:tgtEl>
                                          <p:spTgt spid="7175"/>
                                        </p:tgtEl>
                                      </p:cBhvr>
                                    </p:animEffect>
                                  </p:childTnLst>
                                </p:cTn>
                              </p:par>
                            </p:childTnLst>
                          </p:cTn>
                        </p:par>
                      </p:childTnLst>
                    </p:cTn>
                  </p:par>
                  <p:par>
                    <p:cTn id="33" fill="hold">
                      <p:stCondLst>
                        <p:cond delay="indefinite"/>
                      </p:stCondLst>
                      <p:childTnLst>
                        <p:par>
                          <p:cTn id="34" fill="hold">
                            <p:stCondLst>
                              <p:cond delay="0"/>
                            </p:stCondLst>
                            <p:childTnLst>
                              <p:par>
                                <p:cTn id="35" presetID="17" presetClass="entr" presetSubtype="8" fill="hold" grpId="0" nodeType="clickEffect">
                                  <p:stCondLst>
                                    <p:cond delay="0"/>
                                  </p:stCondLst>
                                  <p:childTnLst>
                                    <p:set>
                                      <p:cBhvr>
                                        <p:cTn id="36" dur="1" fill="hold">
                                          <p:stCondLst>
                                            <p:cond delay="0"/>
                                          </p:stCondLst>
                                        </p:cTn>
                                        <p:tgtEl>
                                          <p:spTgt spid="7191"/>
                                        </p:tgtEl>
                                        <p:attrNameLst>
                                          <p:attrName>style.visibility</p:attrName>
                                        </p:attrNameLst>
                                      </p:cBhvr>
                                      <p:to>
                                        <p:strVal val="visible"/>
                                      </p:to>
                                    </p:set>
                                    <p:anim calcmode="lin" valueType="num">
                                      <p:cBhvr>
                                        <p:cTn id="37" dur="500" fill="hold"/>
                                        <p:tgtEl>
                                          <p:spTgt spid="7191"/>
                                        </p:tgtEl>
                                        <p:attrNameLst>
                                          <p:attrName>ppt_x</p:attrName>
                                        </p:attrNameLst>
                                      </p:cBhvr>
                                      <p:tavLst>
                                        <p:tav tm="0">
                                          <p:val>
                                            <p:strVal val="#ppt_x-#ppt_w/2"/>
                                          </p:val>
                                        </p:tav>
                                        <p:tav tm="100000">
                                          <p:val>
                                            <p:strVal val="#ppt_x"/>
                                          </p:val>
                                        </p:tav>
                                      </p:tavLst>
                                    </p:anim>
                                    <p:anim calcmode="lin" valueType="num">
                                      <p:cBhvr>
                                        <p:cTn id="38" dur="500" fill="hold"/>
                                        <p:tgtEl>
                                          <p:spTgt spid="7191"/>
                                        </p:tgtEl>
                                        <p:attrNameLst>
                                          <p:attrName>ppt_y</p:attrName>
                                        </p:attrNameLst>
                                      </p:cBhvr>
                                      <p:tavLst>
                                        <p:tav tm="0">
                                          <p:val>
                                            <p:strVal val="#ppt_y"/>
                                          </p:val>
                                        </p:tav>
                                        <p:tav tm="100000">
                                          <p:val>
                                            <p:strVal val="#ppt_y"/>
                                          </p:val>
                                        </p:tav>
                                      </p:tavLst>
                                    </p:anim>
                                    <p:anim calcmode="lin" valueType="num">
                                      <p:cBhvr>
                                        <p:cTn id="39" dur="500" fill="hold"/>
                                        <p:tgtEl>
                                          <p:spTgt spid="7191"/>
                                        </p:tgtEl>
                                        <p:attrNameLst>
                                          <p:attrName>ppt_w</p:attrName>
                                        </p:attrNameLst>
                                      </p:cBhvr>
                                      <p:tavLst>
                                        <p:tav tm="0">
                                          <p:val>
                                            <p:fltVal val="0"/>
                                          </p:val>
                                        </p:tav>
                                        <p:tav tm="100000">
                                          <p:val>
                                            <p:strVal val="#ppt_w"/>
                                          </p:val>
                                        </p:tav>
                                      </p:tavLst>
                                    </p:anim>
                                    <p:anim calcmode="lin" valueType="num">
                                      <p:cBhvr>
                                        <p:cTn id="40" dur="500" fill="hold"/>
                                        <p:tgtEl>
                                          <p:spTgt spid="7191"/>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iterate type="wd">
                                    <p:tmPct val="100000"/>
                                  </p:iterate>
                                  <p:childTnLst>
                                    <p:set>
                                      <p:cBhvr>
                                        <p:cTn id="44" dur="1" fill="hold">
                                          <p:stCondLst>
                                            <p:cond delay="0"/>
                                          </p:stCondLst>
                                        </p:cTn>
                                        <p:tgtEl>
                                          <p:spTgt spid="7178"/>
                                        </p:tgtEl>
                                        <p:attrNameLst>
                                          <p:attrName>style.visibility</p:attrName>
                                        </p:attrNameLst>
                                      </p:cBhvr>
                                      <p:to>
                                        <p:strVal val="visible"/>
                                      </p:to>
                                    </p:set>
                                    <p:animEffect transition="in" filter="wipe(left)">
                                      <p:cBhvr>
                                        <p:cTn id="45" dur="300"/>
                                        <p:tgtEl>
                                          <p:spTgt spid="717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iterate type="wd">
                                    <p:tmPct val="100000"/>
                                  </p:iterate>
                                  <p:childTnLst>
                                    <p:set>
                                      <p:cBhvr>
                                        <p:cTn id="49" dur="1" fill="hold">
                                          <p:stCondLst>
                                            <p:cond delay="0"/>
                                          </p:stCondLst>
                                        </p:cTn>
                                        <p:tgtEl>
                                          <p:spTgt spid="7179"/>
                                        </p:tgtEl>
                                        <p:attrNameLst>
                                          <p:attrName>style.visibility</p:attrName>
                                        </p:attrNameLst>
                                      </p:cBhvr>
                                      <p:to>
                                        <p:strVal val="visible"/>
                                      </p:to>
                                    </p:set>
                                    <p:animEffect transition="in" filter="wipe(left)">
                                      <p:cBhvr>
                                        <p:cTn id="50" dur="300"/>
                                        <p:tgtEl>
                                          <p:spTgt spid="717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7180"/>
                                        </p:tgtEl>
                                        <p:attrNameLst>
                                          <p:attrName>style.visibility</p:attrName>
                                        </p:attrNameLst>
                                      </p:cBhvr>
                                      <p:to>
                                        <p:strVal val="visible"/>
                                      </p:to>
                                    </p:set>
                                    <p:animEffect transition="in" filter="wipe(left)">
                                      <p:cBhvr>
                                        <p:cTn id="55" dur="500"/>
                                        <p:tgtEl>
                                          <p:spTgt spid="7180"/>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7181"/>
                                        </p:tgtEl>
                                        <p:attrNameLst>
                                          <p:attrName>style.visibility</p:attrName>
                                        </p:attrNameLst>
                                      </p:cBhvr>
                                      <p:to>
                                        <p:strVal val="visible"/>
                                      </p:to>
                                    </p:set>
                                    <p:animEffect transition="in" filter="wipe(left)">
                                      <p:cBhvr>
                                        <p:cTn id="60" dur="500"/>
                                        <p:tgtEl>
                                          <p:spTgt spid="7181"/>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iterate type="wd">
                                    <p:tmPct val="100000"/>
                                  </p:iterate>
                                  <p:childTnLst>
                                    <p:set>
                                      <p:cBhvr>
                                        <p:cTn id="64" dur="1" fill="hold">
                                          <p:stCondLst>
                                            <p:cond delay="0"/>
                                          </p:stCondLst>
                                        </p:cTn>
                                        <p:tgtEl>
                                          <p:spTgt spid="7182"/>
                                        </p:tgtEl>
                                        <p:attrNameLst>
                                          <p:attrName>style.visibility</p:attrName>
                                        </p:attrNameLst>
                                      </p:cBhvr>
                                      <p:to>
                                        <p:strVal val="visible"/>
                                      </p:to>
                                    </p:set>
                                    <p:animEffect transition="in" filter="wipe(left)">
                                      <p:cBhvr>
                                        <p:cTn id="65" dur="300"/>
                                        <p:tgtEl>
                                          <p:spTgt spid="7182"/>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iterate type="wd">
                                    <p:tmPct val="100000"/>
                                  </p:iterate>
                                  <p:childTnLst>
                                    <p:set>
                                      <p:cBhvr>
                                        <p:cTn id="69" dur="1" fill="hold">
                                          <p:stCondLst>
                                            <p:cond delay="0"/>
                                          </p:stCondLst>
                                        </p:cTn>
                                        <p:tgtEl>
                                          <p:spTgt spid="7183"/>
                                        </p:tgtEl>
                                        <p:attrNameLst>
                                          <p:attrName>style.visibility</p:attrName>
                                        </p:attrNameLst>
                                      </p:cBhvr>
                                      <p:to>
                                        <p:strVal val="visible"/>
                                      </p:to>
                                    </p:set>
                                    <p:animEffect transition="in" filter="wipe(left)">
                                      <p:cBhvr>
                                        <p:cTn id="70" dur="300"/>
                                        <p:tgtEl>
                                          <p:spTgt spid="7183"/>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7185"/>
                                        </p:tgtEl>
                                        <p:attrNameLst>
                                          <p:attrName>style.visibility</p:attrName>
                                        </p:attrNameLst>
                                      </p:cBhvr>
                                      <p:to>
                                        <p:strVal val="visible"/>
                                      </p:to>
                                    </p:set>
                                    <p:animEffect transition="in" filter="wipe(left)">
                                      <p:cBhvr>
                                        <p:cTn id="75" dur="500"/>
                                        <p:tgtEl>
                                          <p:spTgt spid="7185"/>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7186"/>
                                        </p:tgtEl>
                                        <p:attrNameLst>
                                          <p:attrName>style.visibility</p:attrName>
                                        </p:attrNameLst>
                                      </p:cBhvr>
                                      <p:to>
                                        <p:strVal val="visible"/>
                                      </p:to>
                                    </p:set>
                                    <p:animEffect transition="in" filter="wipe(left)">
                                      <p:cBhvr>
                                        <p:cTn id="80" dur="500"/>
                                        <p:tgtEl>
                                          <p:spTgt spid="7186"/>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iterate type="wd">
                                    <p:tmPct val="100000"/>
                                  </p:iterate>
                                  <p:childTnLst>
                                    <p:set>
                                      <p:cBhvr>
                                        <p:cTn id="84" dur="1" fill="hold">
                                          <p:stCondLst>
                                            <p:cond delay="0"/>
                                          </p:stCondLst>
                                        </p:cTn>
                                        <p:tgtEl>
                                          <p:spTgt spid="7188"/>
                                        </p:tgtEl>
                                        <p:attrNameLst>
                                          <p:attrName>style.visibility</p:attrName>
                                        </p:attrNameLst>
                                      </p:cBhvr>
                                      <p:to>
                                        <p:strVal val="visible"/>
                                      </p:to>
                                    </p:set>
                                    <p:animEffect transition="in" filter="wipe(left)">
                                      <p:cBhvr>
                                        <p:cTn id="85" dur="300"/>
                                        <p:tgtEl>
                                          <p:spTgt spid="7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utoUpdateAnimBg="0"/>
      <p:bldP spid="7173" grpId="0" autoUpdateAnimBg="0"/>
      <p:bldP spid="7174" grpId="0" autoUpdateAnimBg="0"/>
      <p:bldP spid="7175" grpId="0" autoUpdateAnimBg="0"/>
      <p:bldP spid="7178" grpId="0" autoUpdateAnimBg="0"/>
      <p:bldP spid="7179" grpId="0" autoUpdateAnimBg="0"/>
      <p:bldP spid="7180" grpId="0" animBg="1"/>
      <p:bldP spid="7182" grpId="0" autoUpdateAnimBg="0"/>
      <p:bldP spid="7183" grpId="0" autoUpdateAnimBg="0"/>
      <p:bldP spid="7188" grpId="0" autoUpdateAnimBg="0"/>
      <p:bldP spid="7191" grpId="0" animBg="1" autoUpdateAnimBg="0"/>
      <p:bldP spid="7192"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83D471E8-1750-4A90-8FDB-C1E2EAE173EE}" type="slidenum">
              <a:rPr kumimoji="0" lang="zh-CN" altLang="en-US" smtClean="0"/>
            </a:fld>
            <a:endParaRPr kumimoji="0" lang="en-US" altLang="zh-CN" smtClean="0"/>
          </a:p>
        </p:txBody>
      </p:sp>
      <p:sp>
        <p:nvSpPr>
          <p:cNvPr id="8196" name="Text Box 4"/>
          <p:cNvSpPr txBox="1">
            <a:spLocks noChangeArrowheads="1"/>
          </p:cNvSpPr>
          <p:nvPr/>
        </p:nvSpPr>
        <p:spPr bwMode="auto">
          <a:xfrm>
            <a:off x="1234430" y="304800"/>
            <a:ext cx="40576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t>(3) </a:t>
            </a:r>
            <a:r>
              <a:rPr lang="zh-CN" altLang="en-US" b="1" dirty="0"/>
              <a:t>长度尺寸传递系统</a:t>
            </a:r>
            <a:endParaRPr lang="zh-CN" altLang="en-US" b="1" dirty="0"/>
          </a:p>
        </p:txBody>
      </p:sp>
      <p:sp>
        <p:nvSpPr>
          <p:cNvPr id="8198" name="Text Box 6"/>
          <p:cNvSpPr txBox="1">
            <a:spLocks noChangeArrowheads="1"/>
          </p:cNvSpPr>
          <p:nvPr/>
        </p:nvSpPr>
        <p:spPr bwMode="auto">
          <a:xfrm>
            <a:off x="1408242" y="857697"/>
            <a:ext cx="2659702" cy="419695"/>
          </a:xfrm>
          <a:prstGeom prst="rect">
            <a:avLst/>
          </a:prstGeom>
          <a:noFill/>
          <a:ln w="38100">
            <a:solidFill>
              <a:srgbClr val="FF33CC"/>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主基准（副基准）</a:t>
            </a:r>
            <a:endParaRPr lang="zh-CN" altLang="en-US" b="1" dirty="0"/>
          </a:p>
        </p:txBody>
      </p:sp>
      <p:sp>
        <p:nvSpPr>
          <p:cNvPr id="8199" name="Line 7"/>
          <p:cNvSpPr>
            <a:spLocks noChangeShapeType="1"/>
          </p:cNvSpPr>
          <p:nvPr/>
        </p:nvSpPr>
        <p:spPr bwMode="auto">
          <a:xfrm>
            <a:off x="4139952" y="1050801"/>
            <a:ext cx="898525" cy="0"/>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200" name="Text Box 8"/>
          <p:cNvSpPr txBox="1">
            <a:spLocks noChangeArrowheads="1"/>
          </p:cNvSpPr>
          <p:nvPr/>
        </p:nvSpPr>
        <p:spPr bwMode="auto">
          <a:xfrm>
            <a:off x="5148064" y="857697"/>
            <a:ext cx="1820863" cy="419695"/>
          </a:xfrm>
          <a:prstGeom prst="rect">
            <a:avLst/>
          </a:prstGeom>
          <a:noFill/>
          <a:ln w="38100">
            <a:solidFill>
              <a:srgbClr val="FF33CC"/>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b="1" dirty="0"/>
              <a:t>工作基准</a:t>
            </a:r>
            <a:endParaRPr lang="zh-CN" altLang="en-US" b="1" dirty="0"/>
          </a:p>
        </p:txBody>
      </p:sp>
      <p:sp>
        <p:nvSpPr>
          <p:cNvPr id="8201" name="Line 9"/>
          <p:cNvSpPr>
            <a:spLocks noChangeShapeType="1"/>
          </p:cNvSpPr>
          <p:nvPr/>
        </p:nvSpPr>
        <p:spPr bwMode="auto">
          <a:xfrm flipV="1">
            <a:off x="1403648" y="1751838"/>
            <a:ext cx="936104" cy="157"/>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208" name="Group 16"/>
          <p:cNvGrpSpPr/>
          <p:nvPr/>
        </p:nvGrpSpPr>
        <p:grpSpPr bwMode="auto">
          <a:xfrm>
            <a:off x="2422525" y="1541228"/>
            <a:ext cx="2464617" cy="419965"/>
            <a:chOff x="1526" y="1243"/>
            <a:chExt cx="1473" cy="291"/>
          </a:xfrm>
        </p:grpSpPr>
        <p:sp>
          <p:nvSpPr>
            <p:cNvPr id="8207" name="Text Box 10"/>
            <p:cNvSpPr txBox="1">
              <a:spLocks noChangeArrowheads="1"/>
            </p:cNvSpPr>
            <p:nvPr/>
          </p:nvSpPr>
          <p:spPr bwMode="auto">
            <a:xfrm>
              <a:off x="1526" y="1243"/>
              <a:ext cx="850" cy="291"/>
            </a:xfrm>
            <a:prstGeom prst="rect">
              <a:avLst/>
            </a:prstGeom>
            <a:noFill/>
            <a:ln w="38100">
              <a:solidFill>
                <a:srgbClr val="FF33CC"/>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工作器具</a:t>
              </a:r>
              <a:endParaRPr lang="zh-CN" altLang="en-US" b="1" dirty="0"/>
            </a:p>
          </p:txBody>
        </p:sp>
        <p:sp>
          <p:nvSpPr>
            <p:cNvPr id="2" name="Line 11"/>
            <p:cNvSpPr>
              <a:spLocks noChangeShapeType="1"/>
            </p:cNvSpPr>
            <p:nvPr/>
          </p:nvSpPr>
          <p:spPr bwMode="auto">
            <a:xfrm>
              <a:off x="2423" y="1389"/>
              <a:ext cx="576" cy="0"/>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8204" name="Text Box 12"/>
          <p:cNvSpPr txBox="1">
            <a:spLocks noChangeArrowheads="1"/>
          </p:cNvSpPr>
          <p:nvPr/>
        </p:nvSpPr>
        <p:spPr bwMode="auto">
          <a:xfrm>
            <a:off x="4932040" y="1484784"/>
            <a:ext cx="1761579" cy="419695"/>
          </a:xfrm>
          <a:prstGeom prst="rect">
            <a:avLst/>
          </a:prstGeom>
          <a:noFill/>
          <a:ln w="38100">
            <a:solidFill>
              <a:srgbClr val="FF33CC"/>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b="1" dirty="0"/>
              <a:t>被测对象</a:t>
            </a:r>
            <a:endParaRPr lang="zh-CN" altLang="en-US" b="1" dirty="0"/>
          </a:p>
        </p:txBody>
      </p:sp>
      <p:sp>
        <p:nvSpPr>
          <p:cNvPr id="8205" name="Text Box 13"/>
          <p:cNvSpPr txBox="1">
            <a:spLocks noChangeArrowheads="1"/>
          </p:cNvSpPr>
          <p:nvPr/>
        </p:nvSpPr>
        <p:spPr bwMode="auto">
          <a:xfrm>
            <a:off x="2555776" y="2103239"/>
            <a:ext cx="302433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图2.1  尺寸传递系统</a:t>
            </a:r>
            <a:endParaRPr lang="zh-CN" altLang="en-US" b="1" dirty="0"/>
          </a:p>
        </p:txBody>
      </p:sp>
      <p:sp>
        <p:nvSpPr>
          <p:cNvPr id="8209" name="Text Box 17"/>
          <p:cNvSpPr txBox="1">
            <a:spLocks noChangeArrowheads="1"/>
          </p:cNvSpPr>
          <p:nvPr/>
        </p:nvSpPr>
        <p:spPr bwMode="auto">
          <a:xfrm>
            <a:off x="3301536" y="2492896"/>
            <a:ext cx="32265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国际基准、国家基准。</a:t>
            </a:r>
            <a:endParaRPr lang="zh-CN" altLang="en-US" b="1" dirty="0"/>
          </a:p>
        </p:txBody>
      </p:sp>
      <p:sp>
        <p:nvSpPr>
          <p:cNvPr id="8210" name="Text Box 18"/>
          <p:cNvSpPr txBox="1">
            <a:spLocks noChangeArrowheads="1"/>
          </p:cNvSpPr>
          <p:nvPr/>
        </p:nvSpPr>
        <p:spPr bwMode="auto">
          <a:xfrm>
            <a:off x="3258649" y="2996952"/>
            <a:ext cx="482222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为了复现“</a:t>
            </a:r>
            <a:r>
              <a:rPr lang="en-US" altLang="zh-CN" b="1" dirty="0"/>
              <a:t>m” ,</a:t>
            </a:r>
            <a:r>
              <a:rPr lang="zh-CN" altLang="en-US" b="1" dirty="0"/>
              <a:t>需建立的副基准。</a:t>
            </a:r>
            <a:endParaRPr lang="zh-CN" altLang="en-US" b="1" dirty="0"/>
          </a:p>
        </p:txBody>
      </p:sp>
      <p:sp>
        <p:nvSpPr>
          <p:cNvPr id="8213" name="Text Box 21"/>
          <p:cNvSpPr txBox="1">
            <a:spLocks noChangeArrowheads="1"/>
          </p:cNvSpPr>
          <p:nvPr/>
        </p:nvSpPr>
        <p:spPr bwMode="auto">
          <a:xfrm>
            <a:off x="1547664" y="2996952"/>
            <a:ext cx="214303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solidFill>
                  <a:srgbClr val="FF33CC"/>
                </a:solidFill>
              </a:rPr>
              <a:t>副基准</a:t>
            </a:r>
            <a:r>
              <a:rPr lang="zh-CN" altLang="en-US" b="1" dirty="0"/>
              <a:t> ——</a:t>
            </a:r>
            <a:endParaRPr lang="zh-CN" altLang="en-US" b="1" dirty="0"/>
          </a:p>
        </p:txBody>
      </p:sp>
      <p:sp>
        <p:nvSpPr>
          <p:cNvPr id="8214" name="Text Box 22"/>
          <p:cNvSpPr txBox="1">
            <a:spLocks noChangeArrowheads="1"/>
          </p:cNvSpPr>
          <p:nvPr/>
        </p:nvSpPr>
        <p:spPr bwMode="auto">
          <a:xfrm>
            <a:off x="1475656" y="2509172"/>
            <a:ext cx="214303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solidFill>
                  <a:srgbClr val="FF33CC"/>
                </a:solidFill>
              </a:rPr>
              <a:t>主基准</a:t>
            </a:r>
            <a:r>
              <a:rPr lang="zh-CN" altLang="en-US" b="1" dirty="0"/>
              <a:t> ——</a:t>
            </a:r>
            <a:endParaRPr lang="zh-CN" altLang="en-US" b="1" dirty="0"/>
          </a:p>
        </p:txBody>
      </p:sp>
      <p:sp>
        <p:nvSpPr>
          <p:cNvPr id="17" name="Text Box 4"/>
          <p:cNvSpPr txBox="1">
            <a:spLocks noChangeArrowheads="1"/>
          </p:cNvSpPr>
          <p:nvPr/>
        </p:nvSpPr>
        <p:spPr bwMode="auto">
          <a:xfrm>
            <a:off x="3419872" y="5125717"/>
            <a:ext cx="4102224"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dirty="0" smtClean="0"/>
              <a:t> </a:t>
            </a:r>
            <a:r>
              <a:rPr lang="zh-CN" altLang="en-US" b="1" dirty="0"/>
              <a:t>测量零件所用的计量器具。</a:t>
            </a:r>
            <a:endParaRPr lang="zh-CN" altLang="en-US" b="1" dirty="0"/>
          </a:p>
        </p:txBody>
      </p:sp>
      <p:sp>
        <p:nvSpPr>
          <p:cNvPr id="18" name="Text Box 5"/>
          <p:cNvSpPr txBox="1">
            <a:spLocks noChangeArrowheads="1"/>
          </p:cNvSpPr>
          <p:nvPr/>
        </p:nvSpPr>
        <p:spPr bwMode="auto">
          <a:xfrm>
            <a:off x="1475656" y="6021288"/>
            <a:ext cx="3810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solidFill>
                  <a:srgbClr val="FF33CC"/>
                </a:solidFill>
              </a:rPr>
              <a:t>被测对象 —— </a:t>
            </a:r>
            <a:endParaRPr lang="zh-CN" altLang="en-US" b="1" dirty="0">
              <a:solidFill>
                <a:srgbClr val="FF33CC"/>
              </a:solidFill>
            </a:endParaRPr>
          </a:p>
        </p:txBody>
      </p:sp>
      <p:sp>
        <p:nvSpPr>
          <p:cNvPr id="19" name="Text Box 6"/>
          <p:cNvSpPr txBox="1">
            <a:spLocks noChangeArrowheads="1"/>
          </p:cNvSpPr>
          <p:nvPr/>
        </p:nvSpPr>
        <p:spPr bwMode="auto">
          <a:xfrm>
            <a:off x="873968" y="3429000"/>
            <a:ext cx="7010400"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dirty="0"/>
              <a:t>        </a:t>
            </a:r>
            <a:r>
              <a:rPr lang="zh-CN" altLang="en-US" dirty="0" smtClean="0"/>
              <a:t>                      </a:t>
            </a:r>
            <a:r>
              <a:rPr lang="zh-CN" altLang="en-US" b="1" dirty="0" smtClean="0"/>
              <a:t>经过</a:t>
            </a:r>
            <a:r>
              <a:rPr lang="zh-CN" altLang="en-US" b="1" dirty="0"/>
              <a:t>与国家基准或副基准比对，用来检定较低准确度的基准，或检定工作器具用的计量器具。</a:t>
            </a:r>
            <a:endParaRPr lang="zh-CN" altLang="en-US" b="1" dirty="0"/>
          </a:p>
        </p:txBody>
      </p:sp>
      <p:sp>
        <p:nvSpPr>
          <p:cNvPr id="20" name="Text Box 7"/>
          <p:cNvSpPr txBox="1">
            <a:spLocks noChangeArrowheads="1"/>
          </p:cNvSpPr>
          <p:nvPr/>
        </p:nvSpPr>
        <p:spPr bwMode="auto">
          <a:xfrm>
            <a:off x="1475656" y="3430736"/>
            <a:ext cx="231040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solidFill>
                  <a:srgbClr val="FF33CC"/>
                </a:solidFill>
              </a:rPr>
              <a:t>工作</a:t>
            </a:r>
            <a:r>
              <a:rPr lang="zh-CN" altLang="en-US" b="1" dirty="0" smtClean="0">
                <a:solidFill>
                  <a:srgbClr val="FF33CC"/>
                </a:solidFill>
              </a:rPr>
              <a:t>基准 —</a:t>
            </a:r>
            <a:endParaRPr lang="zh-CN" altLang="en-US" b="1" dirty="0">
              <a:solidFill>
                <a:srgbClr val="FF33CC"/>
              </a:solidFill>
            </a:endParaRPr>
          </a:p>
        </p:txBody>
      </p:sp>
      <p:sp>
        <p:nvSpPr>
          <p:cNvPr id="21" name="Text Box 8"/>
          <p:cNvSpPr txBox="1">
            <a:spLocks noChangeArrowheads="1"/>
          </p:cNvSpPr>
          <p:nvPr/>
        </p:nvSpPr>
        <p:spPr bwMode="auto">
          <a:xfrm>
            <a:off x="1447800" y="5157192"/>
            <a:ext cx="3124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solidFill>
                  <a:srgbClr val="FF33CC"/>
                </a:solidFill>
              </a:rPr>
              <a:t>工作器具——</a:t>
            </a:r>
            <a:endParaRPr lang="zh-CN" altLang="en-US" b="1" dirty="0">
              <a:solidFill>
                <a:srgbClr val="FF33CC"/>
              </a:solidFill>
            </a:endParaRPr>
          </a:p>
        </p:txBody>
      </p:sp>
      <p:sp>
        <p:nvSpPr>
          <p:cNvPr id="22" name="Rectangle 9"/>
          <p:cNvSpPr>
            <a:spLocks noChangeArrowheads="1"/>
          </p:cNvSpPr>
          <p:nvPr/>
        </p:nvSpPr>
        <p:spPr bwMode="auto">
          <a:xfrm>
            <a:off x="1475656" y="4725144"/>
            <a:ext cx="506095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b="1" dirty="0"/>
              <a:t>例如量块、标准线纹尺等。</a:t>
            </a:r>
            <a:endParaRPr lang="zh-CN" altLang="en-US" b="1" dirty="0"/>
          </a:p>
        </p:txBody>
      </p:sp>
      <p:sp>
        <p:nvSpPr>
          <p:cNvPr id="23" name="Rectangle 10"/>
          <p:cNvSpPr>
            <a:spLocks noChangeArrowheads="1"/>
          </p:cNvSpPr>
          <p:nvPr/>
        </p:nvSpPr>
        <p:spPr bwMode="auto">
          <a:xfrm>
            <a:off x="1517774" y="5557765"/>
            <a:ext cx="4566394"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b="1" dirty="0"/>
              <a:t>如千分尺 、比较仪、测长仪等</a:t>
            </a:r>
            <a:r>
              <a:rPr lang="zh-CN" altLang="en-US" b="1" dirty="0" smtClean="0"/>
              <a:t>。</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wipe(left)">
                                      <p:cBhvr>
                                        <p:cTn id="7" dur="500"/>
                                        <p:tgtEl>
                                          <p:spTgt spid="819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198"/>
                                        </p:tgtEl>
                                        <p:attrNameLst>
                                          <p:attrName>style.visibility</p:attrName>
                                        </p:attrNameLst>
                                      </p:cBhvr>
                                      <p:to>
                                        <p:strVal val="visible"/>
                                      </p:to>
                                    </p:set>
                                    <p:animEffect transition="in" filter="wipe(left)">
                                      <p:cBhvr>
                                        <p:cTn id="12" dur="500"/>
                                        <p:tgtEl>
                                          <p:spTgt spid="819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199"/>
                                        </p:tgtEl>
                                        <p:attrNameLst>
                                          <p:attrName>style.visibility</p:attrName>
                                        </p:attrNameLst>
                                      </p:cBhvr>
                                      <p:to>
                                        <p:strVal val="visible"/>
                                      </p:to>
                                    </p:set>
                                    <p:animEffect transition="in" filter="wipe(left)">
                                      <p:cBhvr>
                                        <p:cTn id="17" dur="500"/>
                                        <p:tgtEl>
                                          <p:spTgt spid="819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8200"/>
                                        </p:tgtEl>
                                        <p:attrNameLst>
                                          <p:attrName>style.visibility</p:attrName>
                                        </p:attrNameLst>
                                      </p:cBhvr>
                                      <p:to>
                                        <p:strVal val="visible"/>
                                      </p:to>
                                    </p:set>
                                    <p:animEffect transition="in" filter="wipe(left)">
                                      <p:cBhvr>
                                        <p:cTn id="22" dur="300"/>
                                        <p:tgtEl>
                                          <p:spTgt spid="820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201"/>
                                        </p:tgtEl>
                                        <p:attrNameLst>
                                          <p:attrName>style.visibility</p:attrName>
                                        </p:attrNameLst>
                                      </p:cBhvr>
                                      <p:to>
                                        <p:strVal val="visible"/>
                                      </p:to>
                                    </p:set>
                                    <p:animEffect transition="in" filter="wipe(left)">
                                      <p:cBhvr>
                                        <p:cTn id="27" dur="500"/>
                                        <p:tgtEl>
                                          <p:spTgt spid="820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208"/>
                                        </p:tgtEl>
                                        <p:attrNameLst>
                                          <p:attrName>style.visibility</p:attrName>
                                        </p:attrNameLst>
                                      </p:cBhvr>
                                      <p:to>
                                        <p:strVal val="visible"/>
                                      </p:to>
                                    </p:set>
                                    <p:animEffect transition="in" filter="wipe(left)">
                                      <p:cBhvr>
                                        <p:cTn id="32" dur="500"/>
                                        <p:tgtEl>
                                          <p:spTgt spid="820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204"/>
                                        </p:tgtEl>
                                        <p:attrNameLst>
                                          <p:attrName>style.visibility</p:attrName>
                                        </p:attrNameLst>
                                      </p:cBhvr>
                                      <p:to>
                                        <p:strVal val="visible"/>
                                      </p:to>
                                    </p:set>
                                    <p:animEffect transition="in" filter="wipe(left)">
                                      <p:cBhvr>
                                        <p:cTn id="37" dur="500"/>
                                        <p:tgtEl>
                                          <p:spTgt spid="820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205"/>
                                        </p:tgtEl>
                                        <p:attrNameLst>
                                          <p:attrName>style.visibility</p:attrName>
                                        </p:attrNameLst>
                                      </p:cBhvr>
                                      <p:to>
                                        <p:strVal val="visible"/>
                                      </p:to>
                                    </p:set>
                                    <p:animEffect transition="in" filter="wipe(left)">
                                      <p:cBhvr>
                                        <p:cTn id="42" dur="500"/>
                                        <p:tgtEl>
                                          <p:spTgt spid="820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214"/>
                                        </p:tgtEl>
                                        <p:attrNameLst>
                                          <p:attrName>style.visibility</p:attrName>
                                        </p:attrNameLst>
                                      </p:cBhvr>
                                      <p:to>
                                        <p:strVal val="visible"/>
                                      </p:to>
                                    </p:set>
                                    <p:animEffect transition="in" filter="wipe(left)">
                                      <p:cBhvr>
                                        <p:cTn id="47" dur="500"/>
                                        <p:tgtEl>
                                          <p:spTgt spid="821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8209"/>
                                        </p:tgtEl>
                                        <p:attrNameLst>
                                          <p:attrName>style.visibility</p:attrName>
                                        </p:attrNameLst>
                                      </p:cBhvr>
                                      <p:to>
                                        <p:strVal val="visible"/>
                                      </p:to>
                                    </p:set>
                                    <p:animEffect transition="in" filter="wipe(left)">
                                      <p:cBhvr>
                                        <p:cTn id="52" dur="500"/>
                                        <p:tgtEl>
                                          <p:spTgt spid="820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8213"/>
                                        </p:tgtEl>
                                        <p:attrNameLst>
                                          <p:attrName>style.visibility</p:attrName>
                                        </p:attrNameLst>
                                      </p:cBhvr>
                                      <p:to>
                                        <p:strVal val="visible"/>
                                      </p:to>
                                    </p:set>
                                    <p:animEffect transition="in" filter="wipe(left)">
                                      <p:cBhvr>
                                        <p:cTn id="57" dur="500"/>
                                        <p:tgtEl>
                                          <p:spTgt spid="821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8210"/>
                                        </p:tgtEl>
                                        <p:attrNameLst>
                                          <p:attrName>style.visibility</p:attrName>
                                        </p:attrNameLst>
                                      </p:cBhvr>
                                      <p:to>
                                        <p:strVal val="visible"/>
                                      </p:to>
                                    </p:set>
                                    <p:animEffect transition="in" filter="wipe(left)">
                                      <p:cBhvr>
                                        <p:cTn id="62" dur="500"/>
                                        <p:tgtEl>
                                          <p:spTgt spid="8210"/>
                                        </p:tgtEl>
                                      </p:cBhvr>
                                    </p:animEffect>
                                  </p:childTnLst>
                                </p:cTn>
                              </p:par>
                            </p:childTnLst>
                          </p:cTn>
                        </p:par>
                        <p:par>
                          <p:cTn id="63" fill="hold">
                            <p:stCondLst>
                              <p:cond delay="500"/>
                            </p:stCondLst>
                            <p:childTnLst>
                              <p:par>
                                <p:cTn id="64" presetID="22" presetClass="entr" presetSubtype="8" fill="hold" grpId="0" nodeType="afterEffect">
                                  <p:stCondLst>
                                    <p:cond delay="0"/>
                                  </p:stCondLst>
                                  <p:iterate type="wd">
                                    <p:tmPct val="100000"/>
                                  </p:iterate>
                                  <p:childTnLst>
                                    <p:set>
                                      <p:cBhvr>
                                        <p:cTn id="65" dur="1" fill="hold">
                                          <p:stCondLst>
                                            <p:cond delay="0"/>
                                          </p:stCondLst>
                                        </p:cTn>
                                        <p:tgtEl>
                                          <p:spTgt spid="20"/>
                                        </p:tgtEl>
                                        <p:attrNameLst>
                                          <p:attrName>style.visibility</p:attrName>
                                        </p:attrNameLst>
                                      </p:cBhvr>
                                      <p:to>
                                        <p:strVal val="visible"/>
                                      </p:to>
                                    </p:set>
                                    <p:animEffect transition="in" filter="wipe(left)">
                                      <p:cBhvr>
                                        <p:cTn id="66" dur="300"/>
                                        <p:tgtEl>
                                          <p:spTgt spid="20"/>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iterate type="wd">
                                    <p:tmPct val="100000"/>
                                  </p:iterate>
                                  <p:childTnLst>
                                    <p:set>
                                      <p:cBhvr>
                                        <p:cTn id="70" dur="1" fill="hold">
                                          <p:stCondLst>
                                            <p:cond delay="0"/>
                                          </p:stCondLst>
                                        </p:cTn>
                                        <p:tgtEl>
                                          <p:spTgt spid="19"/>
                                        </p:tgtEl>
                                        <p:attrNameLst>
                                          <p:attrName>style.visibility</p:attrName>
                                        </p:attrNameLst>
                                      </p:cBhvr>
                                      <p:to>
                                        <p:strVal val="visible"/>
                                      </p:to>
                                    </p:set>
                                    <p:animEffect transition="in" filter="wipe(left)">
                                      <p:cBhvr>
                                        <p:cTn id="71" dur="300"/>
                                        <p:tgtEl>
                                          <p:spTgt spid="19"/>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wipe(left)">
                                      <p:cBhvr>
                                        <p:cTn id="76" dur="500"/>
                                        <p:tgtEl>
                                          <p:spTgt spid="22"/>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iterate type="wd">
                                    <p:tmPct val="100000"/>
                                  </p:iterate>
                                  <p:childTnLst>
                                    <p:set>
                                      <p:cBhvr>
                                        <p:cTn id="80" dur="1" fill="hold">
                                          <p:stCondLst>
                                            <p:cond delay="0"/>
                                          </p:stCondLst>
                                        </p:cTn>
                                        <p:tgtEl>
                                          <p:spTgt spid="21"/>
                                        </p:tgtEl>
                                        <p:attrNameLst>
                                          <p:attrName>style.visibility</p:attrName>
                                        </p:attrNameLst>
                                      </p:cBhvr>
                                      <p:to>
                                        <p:strVal val="visible"/>
                                      </p:to>
                                    </p:set>
                                    <p:animEffect transition="in" filter="wipe(left)">
                                      <p:cBhvr>
                                        <p:cTn id="81" dur="300"/>
                                        <p:tgtEl>
                                          <p:spTgt spid="21"/>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iterate type="wd">
                                    <p:tmPct val="100000"/>
                                  </p:iterate>
                                  <p:childTnLst>
                                    <p:set>
                                      <p:cBhvr>
                                        <p:cTn id="85" dur="1" fill="hold">
                                          <p:stCondLst>
                                            <p:cond delay="0"/>
                                          </p:stCondLst>
                                        </p:cTn>
                                        <p:tgtEl>
                                          <p:spTgt spid="17"/>
                                        </p:tgtEl>
                                        <p:attrNameLst>
                                          <p:attrName>style.visibility</p:attrName>
                                        </p:attrNameLst>
                                      </p:cBhvr>
                                      <p:to>
                                        <p:strVal val="visible"/>
                                      </p:to>
                                    </p:set>
                                    <p:animEffect transition="in" filter="wipe(left)">
                                      <p:cBhvr>
                                        <p:cTn id="86" dur="300"/>
                                        <p:tgtEl>
                                          <p:spTgt spid="17"/>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iterate type="wd">
                                    <p:tmPct val="100000"/>
                                  </p:iterate>
                                  <p:childTnLst>
                                    <p:set>
                                      <p:cBhvr>
                                        <p:cTn id="95" dur="1" fill="hold">
                                          <p:stCondLst>
                                            <p:cond delay="0"/>
                                          </p:stCondLst>
                                        </p:cTn>
                                        <p:tgtEl>
                                          <p:spTgt spid="18"/>
                                        </p:tgtEl>
                                        <p:attrNameLst>
                                          <p:attrName>style.visibility</p:attrName>
                                        </p:attrNameLst>
                                      </p:cBhvr>
                                      <p:to>
                                        <p:strVal val="visible"/>
                                      </p:to>
                                    </p:set>
                                    <p:animEffect transition="in" filter="wipe(left)">
                                      <p:cBhvr>
                                        <p:cTn id="96"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utoUpdateAnimBg="0"/>
      <p:bldP spid="8198" grpId="0" animBg="1" autoUpdateAnimBg="0"/>
      <p:bldP spid="8199" grpId="0" animBg="1"/>
      <p:bldP spid="8200" grpId="0" animBg="1" autoUpdateAnimBg="0"/>
      <p:bldP spid="8201" grpId="0" animBg="1"/>
      <p:bldP spid="8204" grpId="0" animBg="1" autoUpdateAnimBg="0"/>
      <p:bldP spid="8205" grpId="0" autoUpdateAnimBg="0"/>
      <p:bldP spid="8209" grpId="0" autoUpdateAnimBg="0"/>
      <p:bldP spid="8210" grpId="0" autoUpdateAnimBg="0"/>
      <p:bldP spid="8213" grpId="0" autoUpdateAnimBg="0"/>
      <p:bldP spid="8214" grpId="0"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41378B53-F94D-47E2-82F9-D2C4805576C1}" type="slidenum">
              <a:rPr kumimoji="0" lang="zh-CN" altLang="en-US" smtClean="0"/>
            </a:fld>
            <a:endParaRPr kumimoji="0" lang="en-US" altLang="zh-CN" smtClean="0"/>
          </a:p>
        </p:txBody>
      </p:sp>
      <p:sp>
        <p:nvSpPr>
          <p:cNvPr id="14340" name="Text Box 4"/>
          <p:cNvSpPr txBox="1">
            <a:spLocks noChangeArrowheads="1"/>
          </p:cNvSpPr>
          <p:nvPr/>
        </p:nvSpPr>
        <p:spPr bwMode="auto">
          <a:xfrm>
            <a:off x="1187450" y="246063"/>
            <a:ext cx="62642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长度量值传递</a:t>
            </a:r>
            <a:r>
              <a:rPr lang="zh-CN" altLang="en-US" b="1" dirty="0" smtClean="0"/>
              <a:t>系统图，见</a:t>
            </a:r>
            <a:r>
              <a:rPr lang="zh-CN" altLang="en-US" b="1" dirty="0"/>
              <a:t>图2-</a:t>
            </a:r>
            <a:r>
              <a:rPr lang="zh-CN" altLang="en-US" b="1" dirty="0" smtClean="0"/>
              <a:t>2。</a:t>
            </a:r>
            <a:endParaRPr lang="zh-CN" altLang="en-US" b="1" dirty="0"/>
          </a:p>
        </p:txBody>
      </p:sp>
      <p:pic>
        <p:nvPicPr>
          <p:cNvPr id="419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99592" y="620688"/>
            <a:ext cx="7181850" cy="581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4340"/>
                                        </p:tgtEl>
                                        <p:attrNameLst>
                                          <p:attrName>style.visibility</p:attrName>
                                        </p:attrNameLst>
                                      </p:cBhvr>
                                      <p:to>
                                        <p:strVal val="visible"/>
                                      </p:to>
                                    </p:set>
                                    <p:animEffect transition="in" filter="wipe(left)">
                                      <p:cBhvr>
                                        <p:cTn id="7" dur="300"/>
                                        <p:tgtEl>
                                          <p:spTgt spid="1434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1986"/>
                                        </p:tgtEl>
                                        <p:attrNameLst>
                                          <p:attrName>style.visibility</p:attrName>
                                        </p:attrNameLst>
                                      </p:cBhvr>
                                      <p:to>
                                        <p:strVal val="visible"/>
                                      </p:to>
                                    </p:set>
                                    <p:animEffect transition="in" filter="circle(in)">
                                      <p:cBhvr>
                                        <p:cTn id="12" dur="20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6"/>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CF7E86B5-0255-4C4F-9825-2E2D2D640011}" type="slidenum">
              <a:rPr kumimoji="0" lang="zh-CN" altLang="en-US" smtClean="0"/>
            </a:fld>
            <a:endParaRPr kumimoji="0" lang="en-US" altLang="zh-CN" smtClean="0"/>
          </a:p>
        </p:txBody>
      </p:sp>
      <p:sp>
        <p:nvSpPr>
          <p:cNvPr id="78854" name="Text Box 6"/>
          <p:cNvSpPr txBox="1">
            <a:spLocks noChangeArrowheads="1"/>
          </p:cNvSpPr>
          <p:nvPr/>
        </p:nvSpPr>
        <p:spPr bwMode="auto">
          <a:xfrm>
            <a:off x="1331640" y="1217252"/>
            <a:ext cx="599596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t>2. </a:t>
            </a:r>
            <a:r>
              <a:rPr lang="zh-CN" altLang="en-US" b="1" dirty="0"/>
              <a:t>角度尺寸基准和传递</a:t>
            </a:r>
            <a:r>
              <a:rPr lang="zh-CN" altLang="en-US" b="1" dirty="0" smtClean="0"/>
              <a:t>系统</a:t>
            </a:r>
            <a:endParaRPr lang="zh-CN" altLang="en-US" b="1" dirty="0"/>
          </a:p>
        </p:txBody>
      </p:sp>
      <p:sp>
        <p:nvSpPr>
          <p:cNvPr id="78855" name="Text Box 7"/>
          <p:cNvSpPr txBox="1">
            <a:spLocks noChangeArrowheads="1"/>
          </p:cNvSpPr>
          <p:nvPr/>
        </p:nvSpPr>
        <p:spPr bwMode="auto">
          <a:xfrm>
            <a:off x="1115616" y="1707890"/>
            <a:ext cx="691242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a:t>
            </a:r>
            <a:r>
              <a:rPr lang="en-US" altLang="zh-CN" b="1" dirty="0"/>
              <a:t>1</a:t>
            </a:r>
            <a:r>
              <a:rPr lang="zh-CN" altLang="en-US" b="1" dirty="0"/>
              <a:t>） 角度单位</a:t>
            </a:r>
            <a:r>
              <a:rPr lang="en-US" altLang="zh-CN" b="1" dirty="0"/>
              <a:t>—rad</a:t>
            </a:r>
            <a:r>
              <a:rPr lang="zh-CN" altLang="en-US" b="1" dirty="0"/>
              <a:t>、</a:t>
            </a:r>
            <a:r>
              <a:rPr lang="en-US" altLang="zh-CN" b="1" dirty="0" err="1"/>
              <a:t>μrad</a:t>
            </a:r>
            <a:r>
              <a:rPr lang="en-US" altLang="zh-CN" b="1" dirty="0"/>
              <a:t>,</a:t>
            </a:r>
            <a:r>
              <a:rPr lang="zh-CN" altLang="en-US" b="1" dirty="0"/>
              <a:t>度、分、秒</a:t>
            </a:r>
            <a:endParaRPr lang="zh-CN" altLang="en-US" b="1" dirty="0"/>
          </a:p>
        </p:txBody>
      </p:sp>
      <p:sp>
        <p:nvSpPr>
          <p:cNvPr id="78860" name="Text Box 12"/>
          <p:cNvSpPr txBox="1">
            <a:spLocks noChangeArrowheads="1"/>
          </p:cNvSpPr>
          <p:nvPr/>
        </p:nvSpPr>
        <p:spPr bwMode="auto">
          <a:xfrm>
            <a:off x="1188926" y="3148050"/>
            <a:ext cx="33848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a:t>
            </a:r>
            <a:r>
              <a:rPr lang="en-US" altLang="zh-CN" b="1" dirty="0"/>
              <a:t>2</a:t>
            </a:r>
            <a:r>
              <a:rPr lang="zh-CN" altLang="en-US" b="1" dirty="0"/>
              <a:t>） 角度基准 </a:t>
            </a:r>
            <a:r>
              <a:rPr lang="en-US" altLang="zh-CN" b="1" dirty="0"/>
              <a:t>—</a:t>
            </a:r>
            <a:endParaRPr lang="zh-CN" altLang="en-US" b="1" dirty="0"/>
          </a:p>
        </p:txBody>
      </p:sp>
      <p:sp>
        <p:nvSpPr>
          <p:cNvPr id="78861" name="Text Box 13"/>
          <p:cNvSpPr txBox="1">
            <a:spLocks noChangeArrowheads="1"/>
          </p:cNvSpPr>
          <p:nvPr/>
        </p:nvSpPr>
        <p:spPr bwMode="auto">
          <a:xfrm>
            <a:off x="755972" y="3148050"/>
            <a:ext cx="7416428" cy="186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        </a:t>
            </a:r>
            <a:r>
              <a:rPr lang="zh-CN" altLang="en-US" b="1" dirty="0" smtClean="0"/>
              <a:t>                               一</a:t>
            </a:r>
            <a:r>
              <a:rPr lang="zh-CN" altLang="en-US" b="1" dirty="0"/>
              <a:t>个圆周角为</a:t>
            </a:r>
            <a:r>
              <a:rPr lang="en-US" altLang="zh-CN" b="1" dirty="0"/>
              <a:t>360</a:t>
            </a:r>
            <a:r>
              <a:rPr lang="en-US" altLang="zh-CN" b="1" dirty="0">
                <a:cs typeface="Times New Roman" panose="02020603050405020304" pitchFamily="18" charset="0"/>
              </a:rPr>
              <a:t>°</a:t>
            </a:r>
            <a:r>
              <a:rPr lang="zh-CN" altLang="en-US" b="1" dirty="0">
                <a:cs typeface="Times New Roman" panose="02020603050405020304" pitchFamily="18" charset="0"/>
              </a:rPr>
              <a:t>，因此角度没有必要</a:t>
            </a:r>
            <a:r>
              <a:rPr lang="zh-CN" altLang="en-US" b="1" dirty="0" smtClean="0">
                <a:cs typeface="Times New Roman" panose="02020603050405020304" pitchFamily="18" charset="0"/>
              </a:rPr>
              <a:t>再建立一</a:t>
            </a:r>
            <a:r>
              <a:rPr lang="zh-CN" altLang="en-US" b="1" dirty="0">
                <a:cs typeface="Times New Roman" panose="02020603050405020304" pitchFamily="18" charset="0"/>
              </a:rPr>
              <a:t>个自然基准。但在实际应用中，</a:t>
            </a:r>
            <a:r>
              <a:rPr lang="zh-CN" altLang="en-US" b="1" dirty="0" smtClean="0">
                <a:cs typeface="Times New Roman" panose="02020603050405020304" pitchFamily="18" charset="0"/>
              </a:rPr>
              <a:t>为了稳定</a:t>
            </a:r>
            <a:r>
              <a:rPr lang="zh-CN" altLang="en-US" b="1" dirty="0">
                <a:cs typeface="Times New Roman" panose="02020603050405020304" pitchFamily="18" charset="0"/>
              </a:rPr>
              <a:t>和测量的需要，仍然需要建立角度量值基准（如量块）以及角度量值的转递系统。</a:t>
            </a:r>
            <a:endParaRPr lang="zh-CN" altLang="en-US" b="1" dirty="0">
              <a:cs typeface="Times New Roman" panose="02020603050405020304" pitchFamily="18" charset="0"/>
            </a:endParaRPr>
          </a:p>
        </p:txBody>
      </p:sp>
      <p:pic>
        <p:nvPicPr>
          <p:cNvPr id="11294" name="Picture 3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35696" y="2169554"/>
            <a:ext cx="5501051" cy="978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8854"/>
                                        </p:tgtEl>
                                        <p:attrNameLst>
                                          <p:attrName>style.visibility</p:attrName>
                                        </p:attrNameLst>
                                      </p:cBhvr>
                                      <p:to>
                                        <p:strVal val="visible"/>
                                      </p:to>
                                    </p:set>
                                    <p:animEffect transition="in" filter="blinds(horizontal)">
                                      <p:cBhvr>
                                        <p:cTn id="7" dur="500"/>
                                        <p:tgtEl>
                                          <p:spTgt spid="7885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8855"/>
                                        </p:tgtEl>
                                        <p:attrNameLst>
                                          <p:attrName>style.visibility</p:attrName>
                                        </p:attrNameLst>
                                      </p:cBhvr>
                                      <p:to>
                                        <p:strVal val="visible"/>
                                      </p:to>
                                    </p:set>
                                    <p:animEffect transition="in" filter="wipe(left)">
                                      <p:cBhvr>
                                        <p:cTn id="12" dur="2000"/>
                                        <p:tgtEl>
                                          <p:spTgt spid="7885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294"/>
                                        </p:tgtEl>
                                        <p:attrNameLst>
                                          <p:attrName>style.visibility</p:attrName>
                                        </p:attrNameLst>
                                      </p:cBhvr>
                                      <p:to>
                                        <p:strVal val="visible"/>
                                      </p:to>
                                    </p:set>
                                    <p:animEffect transition="in" filter="wipe(left)">
                                      <p:cBhvr>
                                        <p:cTn id="17" dur="500"/>
                                        <p:tgtEl>
                                          <p:spTgt spid="1129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8860"/>
                                        </p:tgtEl>
                                        <p:attrNameLst>
                                          <p:attrName>style.visibility</p:attrName>
                                        </p:attrNameLst>
                                      </p:cBhvr>
                                      <p:to>
                                        <p:strVal val="visible"/>
                                      </p:to>
                                    </p:set>
                                    <p:animEffect transition="in" filter="wipe(left)">
                                      <p:cBhvr>
                                        <p:cTn id="22" dur="3000"/>
                                        <p:tgtEl>
                                          <p:spTgt spid="7886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8861"/>
                                        </p:tgtEl>
                                        <p:attrNameLst>
                                          <p:attrName>style.visibility</p:attrName>
                                        </p:attrNameLst>
                                      </p:cBhvr>
                                      <p:to>
                                        <p:strVal val="visible"/>
                                      </p:to>
                                    </p:set>
                                    <p:animEffect transition="in" filter="wipe(left)">
                                      <p:cBhvr>
                                        <p:cTn id="27" dur="2000"/>
                                        <p:tgtEl>
                                          <p:spTgt spid="788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4" grpId="0"/>
      <p:bldP spid="78855" grpId="0"/>
      <p:bldP spid="78860" grpId="0"/>
      <p:bldP spid="78861"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8167</Words>
  <Application>WPS 演示</Application>
  <PresentationFormat>全屏显示(4:3)</PresentationFormat>
  <Paragraphs>561</Paragraphs>
  <Slides>42</Slides>
  <Notes>6</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11</vt:i4>
      </vt:variant>
      <vt:variant>
        <vt:lpstr>幻灯片标题</vt:lpstr>
      </vt:variant>
      <vt:variant>
        <vt:i4>42</vt:i4>
      </vt:variant>
    </vt:vector>
  </HeadingPairs>
  <TitlesOfParts>
    <vt:vector size="61" baseType="lpstr">
      <vt:lpstr>Arial</vt:lpstr>
      <vt:lpstr>宋体</vt:lpstr>
      <vt:lpstr>Wingdings</vt:lpstr>
      <vt:lpstr>Times New Roman</vt:lpstr>
      <vt:lpstr>微软雅黑</vt:lpstr>
      <vt:lpstr>Arial Unicode MS</vt:lpstr>
      <vt:lpstr>Batang</vt:lpstr>
      <vt:lpstr>默认设计模板</vt:lpstr>
      <vt:lpstr>Equation.3</vt:lpstr>
      <vt:lpstr>Equation.3</vt:lpstr>
      <vt:lpstr>Equation.3</vt:lpstr>
      <vt:lpstr>Equation.3</vt:lpstr>
      <vt:lpstr>Equation.3</vt:lpstr>
      <vt:lpstr>Equation.3</vt:lpstr>
      <vt:lpstr>Equation.3</vt:lpstr>
      <vt:lpstr>Equation.3</vt:lpstr>
      <vt:lpstr>Equation.3</vt:lpstr>
      <vt:lpstr>Equation.3</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刘瑶</cp:lastModifiedBy>
  <cp:revision>208</cp:revision>
  <dcterms:created xsi:type="dcterms:W3CDTF">2113-01-01T00:00:00Z</dcterms:created>
  <dcterms:modified xsi:type="dcterms:W3CDTF">2021-03-06T00:25:51Z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