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
  </p:notesMasterIdLst>
  <p:sldIdLst>
    <p:sldId id="256" r:id="rId3"/>
    <p:sldId id="312" r:id="rId4"/>
    <p:sldId id="320" r:id="rId5"/>
    <p:sldId id="257" r:id="rId6"/>
    <p:sldId id="313" r:id="rId7"/>
    <p:sldId id="258" r:id="rId8"/>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322" r:id="rId28"/>
    <p:sldId id="277" r:id="rId29"/>
    <p:sldId id="278" r:id="rId30"/>
    <p:sldId id="279" r:id="rId31"/>
    <p:sldId id="307" r:id="rId32"/>
    <p:sldId id="280" r:id="rId33"/>
    <p:sldId id="311" r:id="rId34"/>
    <p:sldId id="281" r:id="rId35"/>
    <p:sldId id="282" r:id="rId36"/>
    <p:sldId id="323" r:id="rId37"/>
    <p:sldId id="283" r:id="rId38"/>
    <p:sldId id="309" r:id="rId39"/>
    <p:sldId id="284" r:id="rId40"/>
    <p:sldId id="286" r:id="rId41"/>
    <p:sldId id="324" r:id="rId42"/>
    <p:sldId id="287" r:id="rId43"/>
    <p:sldId id="288" r:id="rId44"/>
    <p:sldId id="310" r:id="rId45"/>
    <p:sldId id="289" r:id="rId46"/>
    <p:sldId id="290" r:id="rId47"/>
    <p:sldId id="291" r:id="rId48"/>
    <p:sldId id="314" r:id="rId49"/>
    <p:sldId id="325" r:id="rId50"/>
    <p:sldId id="292" r:id="rId51"/>
    <p:sldId id="326" r:id="rId52"/>
    <p:sldId id="293" r:id="rId53"/>
    <p:sldId id="294" r:id="rId54"/>
    <p:sldId id="296" r:id="rId55"/>
    <p:sldId id="327" r:id="rId56"/>
    <p:sldId id="297" r:id="rId57"/>
    <p:sldId id="328" r:id="rId58"/>
    <p:sldId id="329" r:id="rId59"/>
    <p:sldId id="298" r:id="rId60"/>
    <p:sldId id="319" r:id="rId61"/>
    <p:sldId id="315" r:id="rId62"/>
    <p:sldId id="316" r:id="rId63"/>
    <p:sldId id="317" r:id="rId64"/>
    <p:sldId id="299" r:id="rId65"/>
    <p:sldId id="300" r:id="rId66"/>
    <p:sldId id="318" r:id="rId67"/>
    <p:sldId id="301" r:id="rId68"/>
    <p:sldId id="302" r:id="rId69"/>
    <p:sldId id="303" r:id="rId70"/>
    <p:sldId id="330" r:id="rId71"/>
    <p:sldId id="304" r:id="rId72"/>
    <p:sldId id="305" r:id="rId73"/>
    <p:sldId id="306" r:id="rId74"/>
    <p:sldId id="321" r:id="rId75"/>
    <p:sldId id="331" r:id="rId76"/>
    <p:sldId id="332" r:id="rId77"/>
  </p:sldIdLst>
  <p:sldSz cx="9906000" cy="6858000" type="A4"/>
  <p:notesSz cx="6858000" cy="9144000"/>
  <p:defaultTextStyle>
    <a:defPPr>
      <a:defRPr lang="en-US"/>
    </a:defPPr>
    <a:lvl1pPr algn="l" rtl="0" fontAlgn="base">
      <a:spcBef>
        <a:spcPct val="0"/>
      </a:spcBef>
      <a:spcAft>
        <a:spcPct val="0"/>
      </a:spcAft>
      <a:defRPr kumimoji="1" sz="2500" kern="1200">
        <a:solidFill>
          <a:schemeClr val="tx1"/>
        </a:solidFill>
        <a:latin typeface="Times New Roman" panose="02020603050405020304" pitchFamily="18" charset="0"/>
        <a:ea typeface="宋体" panose="02010600030101010101" pitchFamily="2" charset="-122"/>
        <a:cs typeface="+mn-cs"/>
      </a:defRPr>
    </a:lvl1pPr>
    <a:lvl2pPr marL="478790" algn="l" rtl="0" fontAlgn="base">
      <a:spcBef>
        <a:spcPct val="0"/>
      </a:spcBef>
      <a:spcAft>
        <a:spcPct val="0"/>
      </a:spcAft>
      <a:defRPr kumimoji="1" sz="2500" kern="1200">
        <a:solidFill>
          <a:schemeClr val="tx1"/>
        </a:solidFill>
        <a:latin typeface="Times New Roman" panose="02020603050405020304" pitchFamily="18" charset="0"/>
        <a:ea typeface="宋体" panose="02010600030101010101" pitchFamily="2" charset="-122"/>
        <a:cs typeface="+mn-cs"/>
      </a:defRPr>
    </a:lvl2pPr>
    <a:lvl3pPr marL="957580" algn="l" rtl="0" fontAlgn="base">
      <a:spcBef>
        <a:spcPct val="0"/>
      </a:spcBef>
      <a:spcAft>
        <a:spcPct val="0"/>
      </a:spcAft>
      <a:defRPr kumimoji="1" sz="2500" kern="1200">
        <a:solidFill>
          <a:schemeClr val="tx1"/>
        </a:solidFill>
        <a:latin typeface="Times New Roman" panose="02020603050405020304" pitchFamily="18" charset="0"/>
        <a:ea typeface="宋体" panose="02010600030101010101" pitchFamily="2" charset="-122"/>
        <a:cs typeface="+mn-cs"/>
      </a:defRPr>
    </a:lvl3pPr>
    <a:lvl4pPr marL="1436370" algn="l" rtl="0" fontAlgn="base">
      <a:spcBef>
        <a:spcPct val="0"/>
      </a:spcBef>
      <a:spcAft>
        <a:spcPct val="0"/>
      </a:spcAft>
      <a:defRPr kumimoji="1" sz="2500" kern="1200">
        <a:solidFill>
          <a:schemeClr val="tx1"/>
        </a:solidFill>
        <a:latin typeface="Times New Roman" panose="02020603050405020304" pitchFamily="18" charset="0"/>
        <a:ea typeface="宋体" panose="02010600030101010101" pitchFamily="2" charset="-122"/>
        <a:cs typeface="+mn-cs"/>
      </a:defRPr>
    </a:lvl4pPr>
    <a:lvl5pPr marL="1915160" algn="l" rtl="0" fontAlgn="base">
      <a:spcBef>
        <a:spcPct val="0"/>
      </a:spcBef>
      <a:spcAft>
        <a:spcPct val="0"/>
      </a:spcAft>
      <a:defRPr kumimoji="1" sz="2500" kern="1200">
        <a:solidFill>
          <a:schemeClr val="tx1"/>
        </a:solidFill>
        <a:latin typeface="Times New Roman" panose="02020603050405020304" pitchFamily="18" charset="0"/>
        <a:ea typeface="宋体" panose="02010600030101010101" pitchFamily="2" charset="-122"/>
        <a:cs typeface="+mn-cs"/>
      </a:defRPr>
    </a:lvl5pPr>
    <a:lvl6pPr marL="2394585" algn="l" defTabSz="957580" rtl="0" eaLnBrk="1" latinLnBrk="0" hangingPunct="1">
      <a:defRPr kumimoji="1" sz="2500" kern="1200">
        <a:solidFill>
          <a:schemeClr val="tx1"/>
        </a:solidFill>
        <a:latin typeface="Times New Roman" panose="02020603050405020304" pitchFamily="18" charset="0"/>
        <a:ea typeface="宋体" panose="02010600030101010101" pitchFamily="2" charset="-122"/>
        <a:cs typeface="+mn-cs"/>
      </a:defRPr>
    </a:lvl6pPr>
    <a:lvl7pPr marL="2873375" algn="l" defTabSz="957580" rtl="0" eaLnBrk="1" latinLnBrk="0" hangingPunct="1">
      <a:defRPr kumimoji="1" sz="2500" kern="1200">
        <a:solidFill>
          <a:schemeClr val="tx1"/>
        </a:solidFill>
        <a:latin typeface="Times New Roman" panose="02020603050405020304" pitchFamily="18" charset="0"/>
        <a:ea typeface="宋体" panose="02010600030101010101" pitchFamily="2" charset="-122"/>
        <a:cs typeface="+mn-cs"/>
      </a:defRPr>
    </a:lvl7pPr>
    <a:lvl8pPr marL="3352165" algn="l" defTabSz="957580" rtl="0" eaLnBrk="1" latinLnBrk="0" hangingPunct="1">
      <a:defRPr kumimoji="1" sz="2500" kern="1200">
        <a:solidFill>
          <a:schemeClr val="tx1"/>
        </a:solidFill>
        <a:latin typeface="Times New Roman" panose="02020603050405020304" pitchFamily="18" charset="0"/>
        <a:ea typeface="宋体" panose="02010600030101010101" pitchFamily="2" charset="-122"/>
        <a:cs typeface="+mn-cs"/>
      </a:defRPr>
    </a:lvl8pPr>
    <a:lvl9pPr marL="3830955" algn="l" defTabSz="957580" rtl="0" eaLnBrk="1" latinLnBrk="0" hangingPunct="1">
      <a:defRPr kumimoji="1" sz="2500" kern="1200">
        <a:solidFill>
          <a:schemeClr val="tx1"/>
        </a:solidFill>
        <a:latin typeface="Times New Roman" panose="02020603050405020304" pitchFamily="18"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FF"/>
    <a:srgbClr val="FFCCFF"/>
    <a:srgbClr val="FF99FF"/>
    <a:srgbClr val="D60093"/>
    <a:srgbClr val="CC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509" autoAdjust="0"/>
    <p:restoredTop sz="94477" autoAdjust="0"/>
  </p:normalViewPr>
  <p:slideViewPr>
    <p:cSldViewPr>
      <p:cViewPr>
        <p:scale>
          <a:sx n="100" d="100"/>
          <a:sy n="100" d="100"/>
        </p:scale>
        <p:origin x="-2028" y="-390"/>
      </p:cViewPr>
      <p:guideLst>
        <p:guide orient="horz" pos="2160"/>
        <p:guide pos="312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0" Type="http://schemas.openxmlformats.org/officeDocument/2006/relationships/tableStyles" Target="tableStyles.xml"/><Relationship Id="rId8" Type="http://schemas.openxmlformats.org/officeDocument/2006/relationships/slide" Target="slides/slide6.xml"/><Relationship Id="rId79" Type="http://schemas.openxmlformats.org/officeDocument/2006/relationships/viewProps" Target="viewProps.xml"/><Relationship Id="rId78" Type="http://schemas.openxmlformats.org/officeDocument/2006/relationships/presProps" Target="presProps.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5.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6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lvl1pPr>
          </a:lstStyle>
          <a:p>
            <a:endParaRPr lang="zh-CN" altLang="en-US"/>
          </a:p>
        </p:txBody>
      </p:sp>
      <p:sp>
        <p:nvSpPr>
          <p:cNvPr id="40963"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lvl1pPr>
          </a:lstStyle>
          <a:p>
            <a:endParaRPr lang="en-US" altLang="zh-CN"/>
          </a:p>
        </p:txBody>
      </p:sp>
      <p:sp>
        <p:nvSpPr>
          <p:cNvPr id="40964" name="Rectangle 4"/>
          <p:cNvSpPr>
            <a:spLocks noGrp="1" noRot="1" noChangeAspect="1" noChangeArrowheads="1" noTextEdit="1"/>
          </p:cNvSpPr>
          <p:nvPr>
            <p:ph type="sldImg" idx="2"/>
          </p:nvPr>
        </p:nvSpPr>
        <p:spPr bwMode="auto">
          <a:xfrm>
            <a:off x="952500" y="685800"/>
            <a:ext cx="4953000" cy="3429000"/>
          </a:xfrm>
          <a:prstGeom prst="rect">
            <a:avLst/>
          </a:prstGeom>
          <a:noFill/>
          <a:ln w="9525">
            <a:solidFill>
              <a:srgbClr val="00000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0965"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0966"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a:lvl1pPr>
          </a:lstStyle>
          <a:p>
            <a:endParaRPr lang="en-US" altLang="zh-CN"/>
          </a:p>
        </p:txBody>
      </p:sp>
      <p:sp>
        <p:nvSpPr>
          <p:cNvPr id="40967"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a:lvl1pPr>
          </a:lstStyle>
          <a:p>
            <a:fld id="{0026A1FA-6E64-441B-9E47-419F92769FBF}" type="slidenum">
              <a:rPr lang="zh-CN" altLang="en-US"/>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kumimoji="1" sz="1300" kern="1200">
        <a:solidFill>
          <a:schemeClr val="tx1"/>
        </a:solidFill>
        <a:latin typeface="Times New Roman" panose="02020603050405020304" pitchFamily="18" charset="0"/>
        <a:ea typeface="宋体" panose="02010600030101010101" pitchFamily="2" charset="-122"/>
        <a:cs typeface="+mn-cs"/>
      </a:defRPr>
    </a:lvl1pPr>
    <a:lvl2pPr marL="478790" algn="l" rtl="0" fontAlgn="base">
      <a:spcBef>
        <a:spcPct val="30000"/>
      </a:spcBef>
      <a:spcAft>
        <a:spcPct val="0"/>
      </a:spcAft>
      <a:defRPr kumimoji="1" sz="1300" kern="1200">
        <a:solidFill>
          <a:schemeClr val="tx1"/>
        </a:solidFill>
        <a:latin typeface="Times New Roman" panose="02020603050405020304" pitchFamily="18" charset="0"/>
        <a:ea typeface="宋体" panose="02010600030101010101" pitchFamily="2" charset="-122"/>
        <a:cs typeface="+mn-cs"/>
      </a:defRPr>
    </a:lvl2pPr>
    <a:lvl3pPr marL="957580" algn="l" rtl="0" fontAlgn="base">
      <a:spcBef>
        <a:spcPct val="30000"/>
      </a:spcBef>
      <a:spcAft>
        <a:spcPct val="0"/>
      </a:spcAft>
      <a:defRPr kumimoji="1" sz="1300" kern="1200">
        <a:solidFill>
          <a:schemeClr val="tx1"/>
        </a:solidFill>
        <a:latin typeface="Times New Roman" panose="02020603050405020304" pitchFamily="18" charset="0"/>
        <a:ea typeface="宋体" panose="02010600030101010101" pitchFamily="2" charset="-122"/>
        <a:cs typeface="+mn-cs"/>
      </a:defRPr>
    </a:lvl3pPr>
    <a:lvl4pPr marL="1436370" algn="l" rtl="0" fontAlgn="base">
      <a:spcBef>
        <a:spcPct val="30000"/>
      </a:spcBef>
      <a:spcAft>
        <a:spcPct val="0"/>
      </a:spcAft>
      <a:defRPr kumimoji="1" sz="1300" kern="1200">
        <a:solidFill>
          <a:schemeClr val="tx1"/>
        </a:solidFill>
        <a:latin typeface="Times New Roman" panose="02020603050405020304" pitchFamily="18" charset="0"/>
        <a:ea typeface="宋体" panose="02010600030101010101" pitchFamily="2" charset="-122"/>
        <a:cs typeface="+mn-cs"/>
      </a:defRPr>
    </a:lvl4pPr>
    <a:lvl5pPr marL="1915160" algn="l" rtl="0" fontAlgn="base">
      <a:spcBef>
        <a:spcPct val="30000"/>
      </a:spcBef>
      <a:spcAft>
        <a:spcPct val="0"/>
      </a:spcAft>
      <a:defRPr kumimoji="1" sz="1300" kern="1200">
        <a:solidFill>
          <a:schemeClr val="tx1"/>
        </a:solidFill>
        <a:latin typeface="Times New Roman" panose="02020603050405020304" pitchFamily="18" charset="0"/>
        <a:ea typeface="宋体" panose="02010600030101010101" pitchFamily="2" charset="-122"/>
        <a:cs typeface="+mn-cs"/>
      </a:defRPr>
    </a:lvl5pPr>
    <a:lvl6pPr marL="2394585" algn="l" defTabSz="957580" rtl="0" eaLnBrk="1" latinLnBrk="0" hangingPunct="1">
      <a:defRPr sz="1300" kern="1200">
        <a:solidFill>
          <a:schemeClr val="tx1"/>
        </a:solidFill>
        <a:latin typeface="+mn-lt"/>
        <a:ea typeface="+mn-ea"/>
        <a:cs typeface="+mn-cs"/>
      </a:defRPr>
    </a:lvl6pPr>
    <a:lvl7pPr marL="2873375" algn="l" defTabSz="957580" rtl="0" eaLnBrk="1" latinLnBrk="0" hangingPunct="1">
      <a:defRPr sz="1300" kern="1200">
        <a:solidFill>
          <a:schemeClr val="tx1"/>
        </a:solidFill>
        <a:latin typeface="+mn-lt"/>
        <a:ea typeface="+mn-ea"/>
        <a:cs typeface="+mn-cs"/>
      </a:defRPr>
    </a:lvl7pPr>
    <a:lvl8pPr marL="3352165" algn="l" defTabSz="957580" rtl="0" eaLnBrk="1" latinLnBrk="0" hangingPunct="1">
      <a:defRPr sz="1300" kern="1200">
        <a:solidFill>
          <a:schemeClr val="tx1"/>
        </a:solidFill>
        <a:latin typeface="+mn-lt"/>
        <a:ea typeface="+mn-ea"/>
        <a:cs typeface="+mn-cs"/>
      </a:defRPr>
    </a:lvl8pPr>
    <a:lvl9pPr marL="3830955" algn="l" defTabSz="95758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52500" y="685800"/>
            <a:ext cx="4953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026A1FA-6E64-441B-9E47-419F92769FBF}" type="slidenum">
              <a:rPr lang="zh-CN" altLang="en-US" smtClean="0"/>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52500" y="685800"/>
            <a:ext cx="4953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026A1FA-6E64-441B-9E47-419F92769FBF}" type="slidenum">
              <a:rPr lang="zh-CN" altLang="en-US" smtClean="0"/>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52500" y="685800"/>
            <a:ext cx="4953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026A1FA-6E64-441B-9E47-419F92769FBF}" type="slidenum">
              <a:rPr lang="zh-CN" altLang="en-US" smtClean="0"/>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42951" y="2130426"/>
            <a:ext cx="84201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485900" y="3886201"/>
            <a:ext cx="6934201" cy="1752600"/>
          </a:xfrm>
        </p:spPr>
        <p:txBody>
          <a:bodyPr/>
          <a:lstStyle>
            <a:lvl1pPr marL="0" indent="0" algn="ctr">
              <a:buNone/>
              <a:defRPr/>
            </a:lvl1pPr>
            <a:lvl2pPr marL="478790" indent="0" algn="ctr">
              <a:buNone/>
              <a:defRPr/>
            </a:lvl2pPr>
            <a:lvl3pPr marL="957580" indent="0" algn="ctr">
              <a:buNone/>
              <a:defRPr/>
            </a:lvl3pPr>
            <a:lvl4pPr marL="1436370" indent="0" algn="ctr">
              <a:buNone/>
              <a:defRPr/>
            </a:lvl4pPr>
            <a:lvl5pPr marL="1915160" indent="0" algn="ctr">
              <a:buNone/>
              <a:defRPr/>
            </a:lvl5pPr>
            <a:lvl6pPr marL="2394585" indent="0" algn="ctr">
              <a:buNone/>
              <a:defRPr/>
            </a:lvl6pPr>
            <a:lvl7pPr marL="2873375" indent="0" algn="ctr">
              <a:buNone/>
              <a:defRPr/>
            </a:lvl7pPr>
            <a:lvl8pPr marL="3352165" indent="0" algn="ctr">
              <a:buNone/>
              <a:defRPr/>
            </a:lvl8pPr>
            <a:lvl9pPr marL="3830955"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3FF566C5-9CA0-4132-A86F-3D43FA987F90}" type="datetime1">
              <a:rPr lang="zh-CN" altLang="en-US"/>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9E7FD583-F974-442B-AC5B-626FD97FF2AA}" type="slidenum">
              <a:rPr lang="zh-CN" altLang="en-US"/>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9F6E1F1F-241F-481E-A580-B1768EEF008C}" type="datetime1">
              <a:rPr lang="zh-CN" altLang="en-US"/>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49FD6642-D99C-47FE-837A-A946347B3C5B}" type="slidenum">
              <a:rPr lang="zh-CN" altLang="en-US"/>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58025" y="609600"/>
            <a:ext cx="2105025"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742951" y="609600"/>
            <a:ext cx="6149975" cy="54864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75DC3C13-3F8F-4AAD-956C-BE69F2C05335}" type="datetime1">
              <a:rPr lang="zh-CN" altLang="en-US"/>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FAF44D65-964D-486E-95A5-CE2D6FC41F40}" type="slidenum">
              <a:rPr lang="zh-CN" altLang="en-US"/>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742951" y="609600"/>
            <a:ext cx="8420100" cy="1143000"/>
          </a:xfrm>
        </p:spPr>
        <p:txBody>
          <a:bodyPr/>
          <a:lstStyle/>
          <a:p>
            <a:r>
              <a:rPr lang="zh-CN" altLang="en-US" smtClean="0"/>
              <a:t>单击此处编辑母版标题样式</a:t>
            </a:r>
            <a:endParaRPr lang="zh-CN" altLang="en-US"/>
          </a:p>
        </p:txBody>
      </p:sp>
      <p:sp>
        <p:nvSpPr>
          <p:cNvPr id="3" name="内容占位符 2"/>
          <p:cNvSpPr>
            <a:spLocks noGrp="1"/>
          </p:cNvSpPr>
          <p:nvPr>
            <p:ph sz="quarter" idx="1"/>
          </p:nvPr>
        </p:nvSpPr>
        <p:spPr>
          <a:xfrm>
            <a:off x="742951" y="1981201"/>
            <a:ext cx="4127499" cy="1981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5035551" y="1981201"/>
            <a:ext cx="4127499" cy="1981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742951" y="4114801"/>
            <a:ext cx="4127499" cy="1981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内容占位符 5"/>
          <p:cNvSpPr>
            <a:spLocks noGrp="1"/>
          </p:cNvSpPr>
          <p:nvPr>
            <p:ph sz="quarter" idx="4"/>
          </p:nvPr>
        </p:nvSpPr>
        <p:spPr>
          <a:xfrm>
            <a:off x="5035551" y="4114801"/>
            <a:ext cx="4127499" cy="1981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a:xfrm>
            <a:off x="742951" y="6248400"/>
            <a:ext cx="2063749" cy="457200"/>
          </a:xfrm>
        </p:spPr>
        <p:txBody>
          <a:bodyPr/>
          <a:lstStyle>
            <a:lvl1pPr>
              <a:defRPr/>
            </a:lvl1pPr>
          </a:lstStyle>
          <a:p>
            <a:fld id="{95073BC2-BB09-4A3F-9B06-D8610F02EF2E}" type="datetime1">
              <a:rPr lang="zh-CN" altLang="en-US"/>
            </a:fld>
            <a:endParaRPr lang="en-US" altLang="zh-CN"/>
          </a:p>
        </p:txBody>
      </p:sp>
      <p:sp>
        <p:nvSpPr>
          <p:cNvPr id="8" name="页脚占位符 7"/>
          <p:cNvSpPr>
            <a:spLocks noGrp="1"/>
          </p:cNvSpPr>
          <p:nvPr>
            <p:ph type="ftr" sz="quarter" idx="11"/>
          </p:nvPr>
        </p:nvSpPr>
        <p:spPr>
          <a:xfrm>
            <a:off x="3384551" y="6248400"/>
            <a:ext cx="3136900" cy="457200"/>
          </a:xfrm>
        </p:spPr>
        <p:txBody>
          <a:bodyPr/>
          <a:lstStyle>
            <a:lvl1pPr>
              <a:defRPr/>
            </a:lvl1pPr>
          </a:lstStyle>
          <a:p>
            <a:endParaRPr lang="en-US" altLang="zh-CN"/>
          </a:p>
        </p:txBody>
      </p:sp>
      <p:sp>
        <p:nvSpPr>
          <p:cNvPr id="9" name="灯片编号占位符 8"/>
          <p:cNvSpPr>
            <a:spLocks noGrp="1"/>
          </p:cNvSpPr>
          <p:nvPr>
            <p:ph type="sldNum" sz="quarter" idx="12"/>
          </p:nvPr>
        </p:nvSpPr>
        <p:spPr>
          <a:xfrm>
            <a:off x="7346951" y="228600"/>
            <a:ext cx="2063749" cy="457200"/>
          </a:xfrm>
        </p:spPr>
        <p:txBody>
          <a:bodyPr/>
          <a:lstStyle>
            <a:lvl1pPr>
              <a:defRPr/>
            </a:lvl1pPr>
          </a:lstStyle>
          <a:p>
            <a:fld id="{A838335B-82CF-439E-9878-653CF818CC90}" type="slidenum">
              <a:rPr lang="zh-CN" altLang="en-US"/>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742951" y="609600"/>
            <a:ext cx="8420100" cy="54864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a:xfrm>
            <a:off x="742951" y="6248400"/>
            <a:ext cx="2063749" cy="457200"/>
          </a:xfrm>
        </p:spPr>
        <p:txBody>
          <a:bodyPr/>
          <a:lstStyle>
            <a:lvl1pPr>
              <a:defRPr/>
            </a:lvl1pPr>
          </a:lstStyle>
          <a:p>
            <a:fld id="{87927054-1FDB-40D7-950B-124CBB83E91C}" type="datetime1">
              <a:rPr lang="zh-CN" altLang="en-US"/>
            </a:fld>
            <a:endParaRPr lang="en-US" altLang="zh-CN"/>
          </a:p>
        </p:txBody>
      </p:sp>
      <p:sp>
        <p:nvSpPr>
          <p:cNvPr id="4" name="页脚占位符 3"/>
          <p:cNvSpPr>
            <a:spLocks noGrp="1"/>
          </p:cNvSpPr>
          <p:nvPr>
            <p:ph type="ftr" sz="quarter" idx="11"/>
          </p:nvPr>
        </p:nvSpPr>
        <p:spPr>
          <a:xfrm>
            <a:off x="3384551" y="6248400"/>
            <a:ext cx="3136900" cy="457200"/>
          </a:xfrm>
        </p:spPr>
        <p:txBody>
          <a:bodyPr/>
          <a:lstStyle>
            <a:lvl1pPr>
              <a:defRPr/>
            </a:lvl1pPr>
          </a:lstStyle>
          <a:p>
            <a:endParaRPr lang="en-US" altLang="zh-CN"/>
          </a:p>
        </p:txBody>
      </p:sp>
      <p:sp>
        <p:nvSpPr>
          <p:cNvPr id="5" name="灯片编号占位符 4"/>
          <p:cNvSpPr>
            <a:spLocks noGrp="1"/>
          </p:cNvSpPr>
          <p:nvPr>
            <p:ph type="sldNum" sz="quarter" idx="12"/>
          </p:nvPr>
        </p:nvSpPr>
        <p:spPr>
          <a:xfrm>
            <a:off x="7346951" y="228600"/>
            <a:ext cx="2063749" cy="457200"/>
          </a:xfrm>
        </p:spPr>
        <p:txBody>
          <a:bodyPr/>
          <a:lstStyle>
            <a:lvl1pPr>
              <a:defRPr/>
            </a:lvl1pPr>
          </a:lstStyle>
          <a:p>
            <a:fld id="{C59CB130-31A7-43AA-8C86-46739E771C1D}" type="slidenum">
              <a:rPr lang="zh-CN" altLang="en-US"/>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EF0A58F2-0B72-41E7-9987-D6C4600D08DA}" type="datetime1">
              <a:rPr lang="zh-CN" altLang="en-US"/>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F1B54360-3607-4417-955B-C84AE5AEBF53}" type="slidenum">
              <a:rPr lang="zh-CN" altLang="en-US"/>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82506" y="4406901"/>
            <a:ext cx="8420100" cy="1362075"/>
          </a:xfrm>
        </p:spPr>
        <p:txBody>
          <a:bodyPr anchor="t"/>
          <a:lstStyle>
            <a:lvl1pPr algn="l">
              <a:defRPr sz="42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82506" y="2906714"/>
            <a:ext cx="8420100" cy="1500187"/>
          </a:xfrm>
        </p:spPr>
        <p:txBody>
          <a:bodyPr anchor="b"/>
          <a:lstStyle>
            <a:lvl1pPr marL="0" indent="0">
              <a:buNone/>
              <a:defRPr sz="2100"/>
            </a:lvl1pPr>
            <a:lvl2pPr marL="478790" indent="0">
              <a:buNone/>
              <a:defRPr sz="1800"/>
            </a:lvl2pPr>
            <a:lvl3pPr marL="957580" indent="0">
              <a:buNone/>
              <a:defRPr sz="1600"/>
            </a:lvl3pPr>
            <a:lvl4pPr marL="1436370" indent="0">
              <a:buNone/>
              <a:defRPr sz="1400"/>
            </a:lvl4pPr>
            <a:lvl5pPr marL="1915160" indent="0">
              <a:buNone/>
              <a:defRPr sz="1400"/>
            </a:lvl5pPr>
            <a:lvl6pPr marL="2394585" indent="0">
              <a:buNone/>
              <a:defRPr sz="1400"/>
            </a:lvl6pPr>
            <a:lvl7pPr marL="2873375" indent="0">
              <a:buNone/>
              <a:defRPr sz="1400"/>
            </a:lvl7pPr>
            <a:lvl8pPr marL="3352165" indent="0">
              <a:buNone/>
              <a:defRPr sz="1400"/>
            </a:lvl8pPr>
            <a:lvl9pPr marL="3830955"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fld id="{09333519-01BA-45CC-B023-F1AA4DCD7958}" type="datetime1">
              <a:rPr lang="zh-CN" altLang="en-US"/>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A6EC30CD-DD8C-449B-8E72-B31195AFD7CC}" type="slidenum">
              <a:rPr lang="zh-CN" altLang="en-US"/>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742951" y="1981201"/>
            <a:ext cx="4127499" cy="4114800"/>
          </a:xfrm>
        </p:spPr>
        <p:txBody>
          <a:bodyPr/>
          <a:lstStyle>
            <a:lvl1pPr>
              <a:defRPr sz="29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5035551" y="1981201"/>
            <a:ext cx="4127499" cy="4114800"/>
          </a:xfrm>
        </p:spPr>
        <p:txBody>
          <a:bodyPr/>
          <a:lstStyle>
            <a:lvl1pPr>
              <a:defRPr sz="29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5917A351-E9D5-4564-8E6A-8FA1B02E4E80}" type="datetime1">
              <a:rPr lang="zh-CN" altLang="en-US"/>
            </a:fld>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6911C10B-EA23-4E93-82E7-5AC181279CFF}" type="slidenum">
              <a:rPr lang="zh-CN" altLang="en-US"/>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638"/>
            <a:ext cx="8915401"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95301" y="1535114"/>
            <a:ext cx="4376870" cy="639762"/>
          </a:xfrm>
        </p:spPr>
        <p:txBody>
          <a:bodyPr anchor="b"/>
          <a:lstStyle>
            <a:lvl1pPr marL="0" indent="0">
              <a:buNone/>
              <a:defRPr sz="2500" b="1"/>
            </a:lvl1pPr>
            <a:lvl2pPr marL="478790" indent="0">
              <a:buNone/>
              <a:defRPr sz="2100" b="1"/>
            </a:lvl2pPr>
            <a:lvl3pPr marL="957580" indent="0">
              <a:buNone/>
              <a:defRPr sz="1800" b="1"/>
            </a:lvl3pPr>
            <a:lvl4pPr marL="1436370" indent="0">
              <a:buNone/>
              <a:defRPr sz="1600" b="1"/>
            </a:lvl4pPr>
            <a:lvl5pPr marL="1915160" indent="0">
              <a:buNone/>
              <a:defRPr sz="1600" b="1"/>
            </a:lvl5pPr>
            <a:lvl6pPr marL="2394585" indent="0">
              <a:buNone/>
              <a:defRPr sz="1600" b="1"/>
            </a:lvl6pPr>
            <a:lvl7pPr marL="2873375" indent="0">
              <a:buNone/>
              <a:defRPr sz="1600" b="1"/>
            </a:lvl7pPr>
            <a:lvl8pPr marL="3352165" indent="0">
              <a:buNone/>
              <a:defRPr sz="1600" b="1"/>
            </a:lvl8pPr>
            <a:lvl9pPr marL="3830955"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95301" y="2174876"/>
            <a:ext cx="4376870" cy="3951288"/>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5032111" y="1535114"/>
            <a:ext cx="4378589" cy="639762"/>
          </a:xfrm>
        </p:spPr>
        <p:txBody>
          <a:bodyPr anchor="b"/>
          <a:lstStyle>
            <a:lvl1pPr marL="0" indent="0">
              <a:buNone/>
              <a:defRPr sz="2500" b="1"/>
            </a:lvl1pPr>
            <a:lvl2pPr marL="478790" indent="0">
              <a:buNone/>
              <a:defRPr sz="2100" b="1"/>
            </a:lvl2pPr>
            <a:lvl3pPr marL="957580" indent="0">
              <a:buNone/>
              <a:defRPr sz="1800" b="1"/>
            </a:lvl3pPr>
            <a:lvl4pPr marL="1436370" indent="0">
              <a:buNone/>
              <a:defRPr sz="1600" b="1"/>
            </a:lvl4pPr>
            <a:lvl5pPr marL="1915160" indent="0">
              <a:buNone/>
              <a:defRPr sz="1600" b="1"/>
            </a:lvl5pPr>
            <a:lvl6pPr marL="2394585" indent="0">
              <a:buNone/>
              <a:defRPr sz="1600" b="1"/>
            </a:lvl6pPr>
            <a:lvl7pPr marL="2873375" indent="0">
              <a:buNone/>
              <a:defRPr sz="1600" b="1"/>
            </a:lvl7pPr>
            <a:lvl8pPr marL="3352165" indent="0">
              <a:buNone/>
              <a:defRPr sz="1600" b="1"/>
            </a:lvl8pPr>
            <a:lvl9pPr marL="3830955"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5032111" y="2174876"/>
            <a:ext cx="4378589" cy="3951288"/>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CDE6F450-BCC3-461C-BAA0-3B8CE149822C}" type="datetime1">
              <a:rPr lang="zh-CN" altLang="en-US"/>
            </a:fld>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57B1AF2D-8F74-4912-9637-AB38F2725E64}" type="slidenum">
              <a:rPr lang="zh-CN" altLang="en-US"/>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28E8AD62-F6F5-4D1A-A0E8-D34B13A7F71A}" type="datetime1">
              <a:rPr lang="zh-CN" altLang="en-US"/>
            </a:fld>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2AE44EFB-6B1F-4222-8222-C1845CECAA1A}" type="slidenum">
              <a:rPr lang="zh-CN" altLang="en-US"/>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E18708F2-CFF4-4322-9769-C7782696157B}" type="datetime1">
              <a:rPr lang="zh-CN" altLang="en-US"/>
            </a:fld>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5AD6601E-5B44-4651-A701-10B22BF6F9A1}" type="slidenum">
              <a:rPr lang="zh-CN" altLang="en-US"/>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95301" y="273050"/>
            <a:ext cx="3259006" cy="1162051"/>
          </a:xfrm>
        </p:spPr>
        <p:txBody>
          <a:bodyPr anchor="b"/>
          <a:lstStyle>
            <a:lvl1pPr algn="l">
              <a:defRPr sz="21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72972" y="273052"/>
            <a:ext cx="5537729" cy="5853113"/>
          </a:xfrm>
        </p:spPr>
        <p:txBody>
          <a:bodyPr/>
          <a:lstStyle>
            <a:lvl1pPr>
              <a:defRPr sz="3400"/>
            </a:lvl1pPr>
            <a:lvl2pPr>
              <a:defRPr sz="2900"/>
            </a:lvl2pPr>
            <a:lvl3pPr>
              <a:defRPr sz="25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95301" y="1435101"/>
            <a:ext cx="3259006" cy="4691063"/>
          </a:xfrm>
        </p:spPr>
        <p:txBody>
          <a:bodyPr/>
          <a:lstStyle>
            <a:lvl1pPr marL="0" indent="0">
              <a:buNone/>
              <a:defRPr sz="1400"/>
            </a:lvl1pPr>
            <a:lvl2pPr marL="478790" indent="0">
              <a:buNone/>
              <a:defRPr sz="1300"/>
            </a:lvl2pPr>
            <a:lvl3pPr marL="957580" indent="0">
              <a:buNone/>
              <a:defRPr sz="1100"/>
            </a:lvl3pPr>
            <a:lvl4pPr marL="1436370" indent="0">
              <a:buNone/>
              <a:defRPr sz="1000"/>
            </a:lvl4pPr>
            <a:lvl5pPr marL="1915160" indent="0">
              <a:buNone/>
              <a:defRPr sz="1000"/>
            </a:lvl5pPr>
            <a:lvl6pPr marL="2394585" indent="0">
              <a:buNone/>
              <a:defRPr sz="1000"/>
            </a:lvl6pPr>
            <a:lvl7pPr marL="2873375" indent="0">
              <a:buNone/>
              <a:defRPr sz="1000"/>
            </a:lvl7pPr>
            <a:lvl8pPr marL="3352165" indent="0">
              <a:buNone/>
              <a:defRPr sz="1000"/>
            </a:lvl8pPr>
            <a:lvl9pPr marL="3830955"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fld id="{5231F0F2-C72A-42DC-9FCF-BF3E31C75EBA}" type="datetime1">
              <a:rPr lang="zh-CN" altLang="en-US"/>
            </a:fld>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2676CCC5-7813-4650-87A6-908ACAE56144}" type="slidenum">
              <a:rPr lang="zh-CN" altLang="en-US"/>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41646" y="4800601"/>
            <a:ext cx="5943600" cy="566738"/>
          </a:xfrm>
        </p:spPr>
        <p:txBody>
          <a:bodyPr anchor="b"/>
          <a:lstStyle>
            <a:lvl1pPr algn="l">
              <a:defRPr sz="21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941646" y="612776"/>
            <a:ext cx="5943600" cy="4114800"/>
          </a:xfrm>
        </p:spPr>
        <p:txBody>
          <a:bodyPr/>
          <a:lstStyle>
            <a:lvl1pPr marL="0" indent="0">
              <a:buNone/>
              <a:defRPr sz="3400"/>
            </a:lvl1pPr>
            <a:lvl2pPr marL="478790" indent="0">
              <a:buNone/>
              <a:defRPr sz="2900"/>
            </a:lvl2pPr>
            <a:lvl3pPr marL="957580" indent="0">
              <a:buNone/>
              <a:defRPr sz="2500"/>
            </a:lvl3pPr>
            <a:lvl4pPr marL="1436370" indent="0">
              <a:buNone/>
              <a:defRPr sz="2100"/>
            </a:lvl4pPr>
            <a:lvl5pPr marL="1915160" indent="0">
              <a:buNone/>
              <a:defRPr sz="2100"/>
            </a:lvl5pPr>
            <a:lvl6pPr marL="2394585" indent="0">
              <a:buNone/>
              <a:defRPr sz="2100"/>
            </a:lvl6pPr>
            <a:lvl7pPr marL="2873375" indent="0">
              <a:buNone/>
              <a:defRPr sz="2100"/>
            </a:lvl7pPr>
            <a:lvl8pPr marL="3352165" indent="0">
              <a:buNone/>
              <a:defRPr sz="2100"/>
            </a:lvl8pPr>
            <a:lvl9pPr marL="3830955" indent="0">
              <a:buNone/>
              <a:defRPr sz="2100"/>
            </a:lvl9pPr>
          </a:lstStyle>
          <a:p>
            <a:endParaRPr lang="zh-CN" altLang="en-US"/>
          </a:p>
        </p:txBody>
      </p:sp>
      <p:sp>
        <p:nvSpPr>
          <p:cNvPr id="4" name="文本占位符 3"/>
          <p:cNvSpPr>
            <a:spLocks noGrp="1"/>
          </p:cNvSpPr>
          <p:nvPr>
            <p:ph type="body" sz="half" idx="2"/>
          </p:nvPr>
        </p:nvSpPr>
        <p:spPr>
          <a:xfrm>
            <a:off x="1941646" y="5367339"/>
            <a:ext cx="5943600" cy="804862"/>
          </a:xfrm>
        </p:spPr>
        <p:txBody>
          <a:bodyPr/>
          <a:lstStyle>
            <a:lvl1pPr marL="0" indent="0">
              <a:buNone/>
              <a:defRPr sz="1400"/>
            </a:lvl1pPr>
            <a:lvl2pPr marL="478790" indent="0">
              <a:buNone/>
              <a:defRPr sz="1300"/>
            </a:lvl2pPr>
            <a:lvl3pPr marL="957580" indent="0">
              <a:buNone/>
              <a:defRPr sz="1100"/>
            </a:lvl3pPr>
            <a:lvl4pPr marL="1436370" indent="0">
              <a:buNone/>
              <a:defRPr sz="1000"/>
            </a:lvl4pPr>
            <a:lvl5pPr marL="1915160" indent="0">
              <a:buNone/>
              <a:defRPr sz="1000"/>
            </a:lvl5pPr>
            <a:lvl6pPr marL="2394585" indent="0">
              <a:buNone/>
              <a:defRPr sz="1000"/>
            </a:lvl6pPr>
            <a:lvl7pPr marL="2873375" indent="0">
              <a:buNone/>
              <a:defRPr sz="1000"/>
            </a:lvl7pPr>
            <a:lvl8pPr marL="3352165" indent="0">
              <a:buNone/>
              <a:defRPr sz="1000"/>
            </a:lvl8pPr>
            <a:lvl9pPr marL="3830955"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fld id="{E3100CBB-D521-4E79-9443-4F8D56A13D27}" type="datetime1">
              <a:rPr lang="zh-CN" altLang="en-US"/>
            </a:fld>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1F75BC93-7805-4511-9C04-3F1F4D6D0755}" type="slidenum">
              <a:rPr lang="zh-CN" altLang="en-US"/>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742951" y="609600"/>
            <a:ext cx="84201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773" tIns="47887" rIns="95773" bIns="47887"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742951" y="1981201"/>
            <a:ext cx="84201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773" tIns="47887" rIns="95773" bIns="47887"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742951" y="6248400"/>
            <a:ext cx="2063749"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773" tIns="47887" rIns="95773" bIns="47887" numCol="1" anchor="t" anchorCtr="0" compatLnSpc="1"/>
          <a:lstStyle>
            <a:lvl1pPr>
              <a:defRPr kumimoji="0" sz="1400"/>
            </a:lvl1pPr>
          </a:lstStyle>
          <a:p>
            <a:fld id="{0B866978-50FF-4350-93AB-8C58DE1B5A29}" type="datetime1">
              <a:rPr lang="zh-CN" altLang="en-US"/>
            </a:fld>
            <a:endParaRPr lang="en-US" altLang="zh-CN"/>
          </a:p>
        </p:txBody>
      </p:sp>
      <p:sp>
        <p:nvSpPr>
          <p:cNvPr id="1029" name="Rectangle 5"/>
          <p:cNvSpPr>
            <a:spLocks noGrp="1" noChangeArrowheads="1"/>
          </p:cNvSpPr>
          <p:nvPr>
            <p:ph type="ftr" sz="quarter" idx="3"/>
          </p:nvPr>
        </p:nvSpPr>
        <p:spPr bwMode="auto">
          <a:xfrm>
            <a:off x="3384551" y="6248400"/>
            <a:ext cx="31369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773" tIns="47887" rIns="95773" bIns="47887" numCol="1" anchor="t" anchorCtr="0" compatLnSpc="1"/>
          <a:lstStyle>
            <a:lvl1pPr algn="ctr">
              <a:defRPr kumimoji="0" sz="1400"/>
            </a:lvl1pPr>
          </a:lstStyle>
          <a:p>
            <a:endParaRPr lang="en-US" altLang="zh-CN"/>
          </a:p>
        </p:txBody>
      </p:sp>
      <p:sp>
        <p:nvSpPr>
          <p:cNvPr id="1030" name="Rectangle 6"/>
          <p:cNvSpPr>
            <a:spLocks noGrp="1" noChangeArrowheads="1"/>
          </p:cNvSpPr>
          <p:nvPr>
            <p:ph type="sldNum" sz="quarter" idx="4"/>
          </p:nvPr>
        </p:nvSpPr>
        <p:spPr bwMode="auto">
          <a:xfrm>
            <a:off x="7346951" y="228600"/>
            <a:ext cx="2063749"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773" tIns="47887" rIns="95773" bIns="47887" numCol="1" anchor="t" anchorCtr="0" compatLnSpc="1"/>
          <a:lstStyle>
            <a:lvl1pPr algn="r">
              <a:defRPr kumimoji="0"/>
            </a:lvl1pPr>
          </a:lstStyle>
          <a:p>
            <a:fld id="{810EA6DE-E7F5-4792-B266-AC183FFF51A3}" type="slidenum">
              <a:rPr lang="zh-CN" altLang="en-US"/>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ctr" rtl="0" fontAlgn="base">
        <a:spcBef>
          <a:spcPct val="0"/>
        </a:spcBef>
        <a:spcAft>
          <a:spcPct val="0"/>
        </a:spcAft>
        <a:defRPr kumimoji="1" sz="4700">
          <a:solidFill>
            <a:schemeClr val="tx2"/>
          </a:solidFill>
          <a:latin typeface="+mj-lt"/>
          <a:ea typeface="+mj-ea"/>
          <a:cs typeface="+mj-cs"/>
        </a:defRPr>
      </a:lvl1pPr>
      <a:lvl2pPr algn="ctr" rtl="0" fontAlgn="base">
        <a:spcBef>
          <a:spcPct val="0"/>
        </a:spcBef>
        <a:spcAft>
          <a:spcPct val="0"/>
        </a:spcAft>
        <a:defRPr kumimoji="1" sz="4700">
          <a:solidFill>
            <a:schemeClr val="tx2"/>
          </a:solidFill>
          <a:latin typeface="Times New Roman" panose="02020603050405020304" pitchFamily="18" charset="0"/>
          <a:ea typeface="宋体" panose="02010600030101010101" pitchFamily="2" charset="-122"/>
        </a:defRPr>
      </a:lvl2pPr>
      <a:lvl3pPr algn="ctr" rtl="0" fontAlgn="base">
        <a:spcBef>
          <a:spcPct val="0"/>
        </a:spcBef>
        <a:spcAft>
          <a:spcPct val="0"/>
        </a:spcAft>
        <a:defRPr kumimoji="1" sz="4700">
          <a:solidFill>
            <a:schemeClr val="tx2"/>
          </a:solidFill>
          <a:latin typeface="Times New Roman" panose="02020603050405020304" pitchFamily="18" charset="0"/>
          <a:ea typeface="宋体" panose="02010600030101010101" pitchFamily="2" charset="-122"/>
        </a:defRPr>
      </a:lvl3pPr>
      <a:lvl4pPr algn="ctr" rtl="0" fontAlgn="base">
        <a:spcBef>
          <a:spcPct val="0"/>
        </a:spcBef>
        <a:spcAft>
          <a:spcPct val="0"/>
        </a:spcAft>
        <a:defRPr kumimoji="1" sz="4700">
          <a:solidFill>
            <a:schemeClr val="tx2"/>
          </a:solidFill>
          <a:latin typeface="Times New Roman" panose="02020603050405020304" pitchFamily="18" charset="0"/>
          <a:ea typeface="宋体" panose="02010600030101010101" pitchFamily="2" charset="-122"/>
        </a:defRPr>
      </a:lvl4pPr>
      <a:lvl5pPr algn="ctr" rtl="0" fontAlgn="base">
        <a:spcBef>
          <a:spcPct val="0"/>
        </a:spcBef>
        <a:spcAft>
          <a:spcPct val="0"/>
        </a:spcAft>
        <a:defRPr kumimoji="1" sz="4700">
          <a:solidFill>
            <a:schemeClr val="tx2"/>
          </a:solidFill>
          <a:latin typeface="Times New Roman" panose="02020603050405020304" pitchFamily="18" charset="0"/>
          <a:ea typeface="宋体" panose="02010600030101010101" pitchFamily="2" charset="-122"/>
        </a:defRPr>
      </a:lvl5pPr>
      <a:lvl6pPr marL="478790" algn="ctr" rtl="0" fontAlgn="base">
        <a:spcBef>
          <a:spcPct val="0"/>
        </a:spcBef>
        <a:spcAft>
          <a:spcPct val="0"/>
        </a:spcAft>
        <a:defRPr kumimoji="1" sz="4700">
          <a:solidFill>
            <a:schemeClr val="tx2"/>
          </a:solidFill>
          <a:latin typeface="Times New Roman" panose="02020603050405020304" pitchFamily="18" charset="0"/>
          <a:ea typeface="宋体" panose="02010600030101010101" pitchFamily="2" charset="-122"/>
        </a:defRPr>
      </a:lvl6pPr>
      <a:lvl7pPr marL="957580" algn="ctr" rtl="0" fontAlgn="base">
        <a:spcBef>
          <a:spcPct val="0"/>
        </a:spcBef>
        <a:spcAft>
          <a:spcPct val="0"/>
        </a:spcAft>
        <a:defRPr kumimoji="1" sz="4700">
          <a:solidFill>
            <a:schemeClr val="tx2"/>
          </a:solidFill>
          <a:latin typeface="Times New Roman" panose="02020603050405020304" pitchFamily="18" charset="0"/>
          <a:ea typeface="宋体" panose="02010600030101010101" pitchFamily="2" charset="-122"/>
        </a:defRPr>
      </a:lvl7pPr>
      <a:lvl8pPr marL="1436370" algn="ctr" rtl="0" fontAlgn="base">
        <a:spcBef>
          <a:spcPct val="0"/>
        </a:spcBef>
        <a:spcAft>
          <a:spcPct val="0"/>
        </a:spcAft>
        <a:defRPr kumimoji="1" sz="4700">
          <a:solidFill>
            <a:schemeClr val="tx2"/>
          </a:solidFill>
          <a:latin typeface="Times New Roman" panose="02020603050405020304" pitchFamily="18" charset="0"/>
          <a:ea typeface="宋体" panose="02010600030101010101" pitchFamily="2" charset="-122"/>
        </a:defRPr>
      </a:lvl8pPr>
      <a:lvl9pPr marL="1915160" algn="ctr" rtl="0" fontAlgn="base">
        <a:spcBef>
          <a:spcPct val="0"/>
        </a:spcBef>
        <a:spcAft>
          <a:spcPct val="0"/>
        </a:spcAft>
        <a:defRPr kumimoji="1" sz="4700">
          <a:solidFill>
            <a:schemeClr val="tx2"/>
          </a:solidFill>
          <a:latin typeface="Times New Roman" panose="02020603050405020304" pitchFamily="18" charset="0"/>
          <a:ea typeface="宋体" panose="02010600030101010101" pitchFamily="2" charset="-122"/>
        </a:defRPr>
      </a:lvl9pPr>
    </p:titleStyle>
    <p:bodyStyle>
      <a:lvl1pPr marL="359410" indent="-359410" algn="l" rtl="0" fontAlgn="base">
        <a:spcBef>
          <a:spcPct val="20000"/>
        </a:spcBef>
        <a:spcAft>
          <a:spcPct val="0"/>
        </a:spcAft>
        <a:buChar char="•"/>
        <a:defRPr kumimoji="1" sz="3400">
          <a:solidFill>
            <a:schemeClr val="tx1"/>
          </a:solidFill>
          <a:latin typeface="+mn-lt"/>
          <a:ea typeface="+mn-ea"/>
          <a:cs typeface="+mn-cs"/>
        </a:defRPr>
      </a:lvl1pPr>
      <a:lvl2pPr marL="777875" indent="-299085" algn="l" rtl="0" fontAlgn="base">
        <a:spcBef>
          <a:spcPct val="20000"/>
        </a:spcBef>
        <a:spcAft>
          <a:spcPct val="0"/>
        </a:spcAft>
        <a:buChar char="–"/>
        <a:defRPr kumimoji="1" sz="2900">
          <a:solidFill>
            <a:schemeClr val="tx1"/>
          </a:solidFill>
          <a:latin typeface="+mn-lt"/>
          <a:ea typeface="+mn-ea"/>
        </a:defRPr>
      </a:lvl2pPr>
      <a:lvl3pPr marL="1196975" indent="-239395" algn="l" rtl="0" fontAlgn="base">
        <a:spcBef>
          <a:spcPct val="20000"/>
        </a:spcBef>
        <a:spcAft>
          <a:spcPct val="0"/>
        </a:spcAft>
        <a:buChar char="•"/>
        <a:defRPr kumimoji="1" sz="2500">
          <a:solidFill>
            <a:schemeClr val="tx1"/>
          </a:solidFill>
          <a:latin typeface="+mn-lt"/>
          <a:ea typeface="+mn-ea"/>
        </a:defRPr>
      </a:lvl3pPr>
      <a:lvl4pPr marL="1675765" indent="-239395" algn="l" rtl="0" fontAlgn="base">
        <a:spcBef>
          <a:spcPct val="20000"/>
        </a:spcBef>
        <a:spcAft>
          <a:spcPct val="0"/>
        </a:spcAft>
        <a:buChar char="–"/>
        <a:defRPr kumimoji="1" sz="2100">
          <a:solidFill>
            <a:schemeClr val="tx1"/>
          </a:solidFill>
          <a:latin typeface="+mn-lt"/>
          <a:ea typeface="+mn-ea"/>
        </a:defRPr>
      </a:lvl4pPr>
      <a:lvl5pPr marL="2155190" indent="-239395" algn="l" rtl="0" fontAlgn="base">
        <a:spcBef>
          <a:spcPct val="20000"/>
        </a:spcBef>
        <a:spcAft>
          <a:spcPct val="0"/>
        </a:spcAft>
        <a:buChar char="»"/>
        <a:defRPr kumimoji="1" sz="2100">
          <a:solidFill>
            <a:schemeClr val="tx1"/>
          </a:solidFill>
          <a:latin typeface="+mn-lt"/>
          <a:ea typeface="+mn-ea"/>
        </a:defRPr>
      </a:lvl5pPr>
      <a:lvl6pPr marL="2633980" indent="-239395" algn="l" rtl="0" fontAlgn="base">
        <a:spcBef>
          <a:spcPct val="20000"/>
        </a:spcBef>
        <a:spcAft>
          <a:spcPct val="0"/>
        </a:spcAft>
        <a:buChar char="»"/>
        <a:defRPr kumimoji="1" sz="2100">
          <a:solidFill>
            <a:schemeClr val="tx1"/>
          </a:solidFill>
          <a:latin typeface="+mn-lt"/>
          <a:ea typeface="+mn-ea"/>
        </a:defRPr>
      </a:lvl6pPr>
      <a:lvl7pPr marL="3112770" indent="-239395" algn="l" rtl="0" fontAlgn="base">
        <a:spcBef>
          <a:spcPct val="20000"/>
        </a:spcBef>
        <a:spcAft>
          <a:spcPct val="0"/>
        </a:spcAft>
        <a:buChar char="»"/>
        <a:defRPr kumimoji="1" sz="2100">
          <a:solidFill>
            <a:schemeClr val="tx1"/>
          </a:solidFill>
          <a:latin typeface="+mn-lt"/>
          <a:ea typeface="+mn-ea"/>
        </a:defRPr>
      </a:lvl7pPr>
      <a:lvl8pPr marL="3591560" indent="-239395" algn="l" rtl="0" fontAlgn="base">
        <a:spcBef>
          <a:spcPct val="20000"/>
        </a:spcBef>
        <a:spcAft>
          <a:spcPct val="0"/>
        </a:spcAft>
        <a:buChar char="»"/>
        <a:defRPr kumimoji="1" sz="2100">
          <a:solidFill>
            <a:schemeClr val="tx1"/>
          </a:solidFill>
          <a:latin typeface="+mn-lt"/>
          <a:ea typeface="+mn-ea"/>
        </a:defRPr>
      </a:lvl8pPr>
      <a:lvl9pPr marL="4070350" indent="-239395" algn="l" rtl="0" fontAlgn="base">
        <a:spcBef>
          <a:spcPct val="20000"/>
        </a:spcBef>
        <a:spcAft>
          <a:spcPct val="0"/>
        </a:spcAft>
        <a:buChar char="»"/>
        <a:defRPr kumimoji="1" sz="2100">
          <a:solidFill>
            <a:schemeClr val="tx1"/>
          </a:solidFill>
          <a:latin typeface="+mn-lt"/>
          <a:ea typeface="+mn-ea"/>
        </a:defRPr>
      </a:lvl9pPr>
    </p:bodyStyle>
    <p:otherStyle>
      <a:defPPr>
        <a:defRPr lang="zh-CN"/>
      </a:defPPr>
      <a:lvl1pPr marL="0" algn="l" defTabSz="957580" rtl="0" eaLnBrk="1" latinLnBrk="0" hangingPunct="1">
        <a:defRPr sz="1800" kern="1200">
          <a:solidFill>
            <a:schemeClr val="tx1"/>
          </a:solidFill>
          <a:latin typeface="+mn-lt"/>
          <a:ea typeface="+mn-ea"/>
          <a:cs typeface="+mn-cs"/>
        </a:defRPr>
      </a:lvl1pPr>
      <a:lvl2pPr marL="478790" algn="l" defTabSz="957580" rtl="0" eaLnBrk="1" latinLnBrk="0" hangingPunct="1">
        <a:defRPr sz="1800" kern="1200">
          <a:solidFill>
            <a:schemeClr val="tx1"/>
          </a:solidFill>
          <a:latin typeface="+mn-lt"/>
          <a:ea typeface="+mn-ea"/>
          <a:cs typeface="+mn-cs"/>
        </a:defRPr>
      </a:lvl2pPr>
      <a:lvl3pPr marL="957580" algn="l" defTabSz="957580" rtl="0" eaLnBrk="1" latinLnBrk="0" hangingPunct="1">
        <a:defRPr sz="1800" kern="1200">
          <a:solidFill>
            <a:schemeClr val="tx1"/>
          </a:solidFill>
          <a:latin typeface="+mn-lt"/>
          <a:ea typeface="+mn-ea"/>
          <a:cs typeface="+mn-cs"/>
        </a:defRPr>
      </a:lvl3pPr>
      <a:lvl4pPr marL="1436370" algn="l" defTabSz="957580" rtl="0" eaLnBrk="1" latinLnBrk="0" hangingPunct="1">
        <a:defRPr sz="1800" kern="1200">
          <a:solidFill>
            <a:schemeClr val="tx1"/>
          </a:solidFill>
          <a:latin typeface="+mn-lt"/>
          <a:ea typeface="+mn-ea"/>
          <a:cs typeface="+mn-cs"/>
        </a:defRPr>
      </a:lvl4pPr>
      <a:lvl5pPr marL="1915160" algn="l" defTabSz="957580" rtl="0" eaLnBrk="1" latinLnBrk="0" hangingPunct="1">
        <a:defRPr sz="1800" kern="1200">
          <a:solidFill>
            <a:schemeClr val="tx1"/>
          </a:solidFill>
          <a:latin typeface="+mn-lt"/>
          <a:ea typeface="+mn-ea"/>
          <a:cs typeface="+mn-cs"/>
        </a:defRPr>
      </a:lvl5pPr>
      <a:lvl6pPr marL="2394585" algn="l" defTabSz="957580" rtl="0" eaLnBrk="1" latinLnBrk="0" hangingPunct="1">
        <a:defRPr sz="1800" kern="1200">
          <a:solidFill>
            <a:schemeClr val="tx1"/>
          </a:solidFill>
          <a:latin typeface="+mn-lt"/>
          <a:ea typeface="+mn-ea"/>
          <a:cs typeface="+mn-cs"/>
        </a:defRPr>
      </a:lvl6pPr>
      <a:lvl7pPr marL="2873375" algn="l" defTabSz="957580" rtl="0" eaLnBrk="1" latinLnBrk="0" hangingPunct="1">
        <a:defRPr sz="1800" kern="1200">
          <a:solidFill>
            <a:schemeClr val="tx1"/>
          </a:solidFill>
          <a:latin typeface="+mn-lt"/>
          <a:ea typeface="+mn-ea"/>
          <a:cs typeface="+mn-cs"/>
        </a:defRPr>
      </a:lvl7pPr>
      <a:lvl8pPr marL="3352165" algn="l" defTabSz="957580" rtl="0" eaLnBrk="1" latinLnBrk="0" hangingPunct="1">
        <a:defRPr sz="1800" kern="1200">
          <a:solidFill>
            <a:schemeClr val="tx1"/>
          </a:solidFill>
          <a:latin typeface="+mn-lt"/>
          <a:ea typeface="+mn-ea"/>
          <a:cs typeface="+mn-cs"/>
        </a:defRPr>
      </a:lvl8pPr>
      <a:lvl9pPr marL="3830955" algn="l" defTabSz="95758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 Target="slide71.xml"/><Relationship Id="rId8" Type="http://schemas.openxmlformats.org/officeDocument/2006/relationships/slide" Target="slide70.xml"/><Relationship Id="rId7" Type="http://schemas.openxmlformats.org/officeDocument/2006/relationships/slide" Target="slide63.xml"/><Relationship Id="rId6" Type="http://schemas.openxmlformats.org/officeDocument/2006/relationships/slide" Target="slide62.xml"/><Relationship Id="rId5" Type="http://schemas.openxmlformats.org/officeDocument/2006/relationships/slide" Target="slide45.xml"/><Relationship Id="rId4" Type="http://schemas.openxmlformats.org/officeDocument/2006/relationships/slide" Target="slide32.xml"/><Relationship Id="rId3" Type="http://schemas.openxmlformats.org/officeDocument/2006/relationships/slide" Target="slide6.xml"/><Relationship Id="rId2" Type="http://schemas.openxmlformats.org/officeDocument/2006/relationships/slide" Target="slide4.xml"/><Relationship Id="rId12" Type="http://schemas.openxmlformats.org/officeDocument/2006/relationships/slideLayout" Target="../slideLayouts/slideLayout1.xml"/><Relationship Id="rId11" Type="http://schemas.openxmlformats.org/officeDocument/2006/relationships/slide" Target="slide72.xml"/><Relationship Id="rId10" Type="http://schemas.openxmlformats.org/officeDocument/2006/relationships/slide" Target="slide59.xml"/><Relationship Id="rId1" Type="http://schemas.openxmlformats.org/officeDocument/2006/relationships/slide" Target="slide2.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png"/><Relationship Id="rId1" Type="http://schemas.openxmlformats.org/officeDocument/2006/relationships/image" Target="../media/image12.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1.png"/><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s>
</file>

<file path=ppt/slides/_rels/slide15.xml.rels><?xml version="1.0" encoding="UTF-8" standalone="yes"?>
<Relationships xmlns="http://schemas.openxmlformats.org/package/2006/relationships"><Relationship Id="rId9" Type="http://schemas.openxmlformats.org/officeDocument/2006/relationships/image" Target="../media/image33.png"/><Relationship Id="rId8" Type="http://schemas.openxmlformats.org/officeDocument/2006/relationships/image" Target="../media/image32.png"/><Relationship Id="rId7" Type="http://schemas.openxmlformats.org/officeDocument/2006/relationships/image" Target="../media/image31.png"/><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 Id="rId3" Type="http://schemas.openxmlformats.org/officeDocument/2006/relationships/image" Target="../media/image27.png"/><Relationship Id="rId2" Type="http://schemas.openxmlformats.org/officeDocument/2006/relationships/image" Target="../media/image26.png"/><Relationship Id="rId10" Type="http://schemas.openxmlformats.org/officeDocument/2006/relationships/slideLayout" Target="../slideLayouts/slideLayout2.xml"/><Relationship Id="rId1" Type="http://schemas.openxmlformats.org/officeDocument/2006/relationships/image" Target="../media/image25.jpe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image" Target="../media/image34.png"/></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41.png"/><Relationship Id="rId4" Type="http://schemas.openxmlformats.org/officeDocument/2006/relationships/image" Target="../media/image40.png"/><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37.png"/></Relationships>
</file>

<file path=ppt/slides/_rels/slide18.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48.png"/><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image" Target="../media/image42.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image" Target="../media/image4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image" Target="../media/image52.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image" Target="../media/image50.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7.png"/><Relationship Id="rId2" Type="http://schemas.openxmlformats.org/officeDocument/2006/relationships/image" Target="../media/image61.png"/><Relationship Id="rId1" Type="http://schemas.openxmlformats.org/officeDocument/2006/relationships/image" Target="../media/image60.png"/></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65.png"/><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image" Target="../media/image6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6.png"/><Relationship Id="rId1" Type="http://schemas.openxmlformats.org/officeDocument/2006/relationships/image" Target="../media/image21.png"/></Relationships>
</file>

<file path=ppt/slides/_rels/slide2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71.png"/><Relationship Id="rId4" Type="http://schemas.openxmlformats.org/officeDocument/2006/relationships/image" Target="../media/image70.png"/><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image" Target="../media/image67.pn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image" Target="../media/image72.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5.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6.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1.xml"/><Relationship Id="rId1" Type="http://schemas.openxmlformats.org/officeDocument/2006/relationships/image" Target="../media/image78.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9.png"/></Relationships>
</file>

<file path=ppt/slides/_rels/slide33.xml.rels><?xml version="1.0" encoding="UTF-8" standalone="yes"?>
<Relationships xmlns="http://schemas.openxmlformats.org/package/2006/relationships"><Relationship Id="rId9" Type="http://schemas.openxmlformats.org/officeDocument/2006/relationships/image" Target="../media/image88.png"/><Relationship Id="rId8" Type="http://schemas.openxmlformats.org/officeDocument/2006/relationships/image" Target="../media/image87.png"/><Relationship Id="rId7" Type="http://schemas.openxmlformats.org/officeDocument/2006/relationships/image" Target="../media/image86.png"/><Relationship Id="rId6" Type="http://schemas.openxmlformats.org/officeDocument/2006/relationships/image" Target="../media/image85.png"/><Relationship Id="rId5" Type="http://schemas.openxmlformats.org/officeDocument/2006/relationships/image" Target="../media/image84.png"/><Relationship Id="rId4" Type="http://schemas.openxmlformats.org/officeDocument/2006/relationships/image" Target="../media/image83.png"/><Relationship Id="rId3" Type="http://schemas.openxmlformats.org/officeDocument/2006/relationships/image" Target="../media/image82.png"/><Relationship Id="rId2" Type="http://schemas.openxmlformats.org/officeDocument/2006/relationships/image" Target="../media/image81.png"/><Relationship Id="rId12" Type="http://schemas.openxmlformats.org/officeDocument/2006/relationships/slideLayout" Target="../slideLayouts/slideLayout2.xml"/><Relationship Id="rId11" Type="http://schemas.openxmlformats.org/officeDocument/2006/relationships/image" Target="../media/image90.png"/><Relationship Id="rId10" Type="http://schemas.openxmlformats.org/officeDocument/2006/relationships/image" Target="../media/image89.png"/><Relationship Id="rId1" Type="http://schemas.openxmlformats.org/officeDocument/2006/relationships/image" Target="../media/image80.png"/></Relationships>
</file>

<file path=ppt/slides/_rels/slide3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94.png"/><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image" Target="../media/image91.png"/></Relationships>
</file>

<file path=ppt/slides/_rels/slide35.xml.rels><?xml version="1.0" encoding="UTF-8" standalone="yes"?>
<Relationships xmlns="http://schemas.openxmlformats.org/package/2006/relationships"><Relationship Id="rId8" Type="http://schemas.openxmlformats.org/officeDocument/2006/relationships/vmlDrawing" Target="../drawings/vmlDrawing1.vml"/><Relationship Id="rId7" Type="http://schemas.openxmlformats.org/officeDocument/2006/relationships/slideLayout" Target="../slideLayouts/slideLayout12.xml"/><Relationship Id="rId6" Type="http://schemas.openxmlformats.org/officeDocument/2006/relationships/image" Target="../media/image98.png"/><Relationship Id="rId5" Type="http://schemas.openxmlformats.org/officeDocument/2006/relationships/image" Target="../media/image97.png"/><Relationship Id="rId4" Type="http://schemas.openxmlformats.org/officeDocument/2006/relationships/oleObject" Target="../embeddings/oleObject2.bin"/><Relationship Id="rId3" Type="http://schemas.openxmlformats.org/officeDocument/2006/relationships/image" Target="../media/image96.wmf"/><Relationship Id="rId2" Type="http://schemas.openxmlformats.org/officeDocument/2006/relationships/oleObject" Target="../embeddings/oleObject1.bin"/><Relationship Id="rId1" Type="http://schemas.openxmlformats.org/officeDocument/2006/relationships/image" Target="../media/image95.png"/></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01.png"/><Relationship Id="rId2" Type="http://schemas.openxmlformats.org/officeDocument/2006/relationships/image" Target="../media/image100.png"/><Relationship Id="rId1" Type="http://schemas.openxmlformats.org/officeDocument/2006/relationships/image" Target="../media/image99.png"/></Relationships>
</file>

<file path=ppt/slides/_rels/slide3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05.png"/><Relationship Id="rId3" Type="http://schemas.openxmlformats.org/officeDocument/2006/relationships/image" Target="../media/image104.png"/><Relationship Id="rId2" Type="http://schemas.openxmlformats.org/officeDocument/2006/relationships/image" Target="../media/image103.png"/><Relationship Id="rId1" Type="http://schemas.openxmlformats.org/officeDocument/2006/relationships/image" Target="../media/image102.png"/></Relationships>
</file>

<file path=ppt/slides/_rels/slide3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09.png"/><Relationship Id="rId3" Type="http://schemas.openxmlformats.org/officeDocument/2006/relationships/image" Target="../media/image108.png"/><Relationship Id="rId2" Type="http://schemas.openxmlformats.org/officeDocument/2006/relationships/image" Target="../media/image107.png"/><Relationship Id="rId1" Type="http://schemas.openxmlformats.org/officeDocument/2006/relationships/image" Target="../media/image106.png"/></Relationships>
</file>

<file path=ppt/slides/_rels/slide3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13.png"/><Relationship Id="rId3" Type="http://schemas.openxmlformats.org/officeDocument/2006/relationships/image" Target="../media/image112.png"/><Relationship Id="rId2" Type="http://schemas.openxmlformats.org/officeDocument/2006/relationships/image" Target="../media/image111.png"/><Relationship Id="rId1" Type="http://schemas.openxmlformats.org/officeDocument/2006/relationships/image" Target="../media/image110.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4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15.png"/><Relationship Id="rId2" Type="http://schemas.openxmlformats.org/officeDocument/2006/relationships/image" Target="../media/image110.png"/><Relationship Id="rId1" Type="http://schemas.openxmlformats.org/officeDocument/2006/relationships/image" Target="../media/image114.png"/></Relationships>
</file>

<file path=ppt/slides/_rels/slide41.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120.png"/><Relationship Id="rId4" Type="http://schemas.openxmlformats.org/officeDocument/2006/relationships/image" Target="../media/image119.png"/><Relationship Id="rId3" Type="http://schemas.openxmlformats.org/officeDocument/2006/relationships/image" Target="../media/image118.png"/><Relationship Id="rId2" Type="http://schemas.openxmlformats.org/officeDocument/2006/relationships/image" Target="../media/image117.png"/><Relationship Id="rId1" Type="http://schemas.openxmlformats.org/officeDocument/2006/relationships/image" Target="../media/image116.png"/></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19.png"/><Relationship Id="rId2" Type="http://schemas.openxmlformats.org/officeDocument/2006/relationships/image" Target="../media/image122.png"/><Relationship Id="rId1" Type="http://schemas.openxmlformats.org/officeDocument/2006/relationships/image" Target="../media/image121.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9.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1.xml"/><Relationship Id="rId1" Type="http://schemas.openxmlformats.org/officeDocument/2006/relationships/image" Target="../media/image123.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4.png"/></Relationships>
</file>

<file path=ppt/slides/_rels/slide46.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image" Target="../media/image127.png"/><Relationship Id="rId2" Type="http://schemas.openxmlformats.org/officeDocument/2006/relationships/image" Target="../media/image126.png"/><Relationship Id="rId1" Type="http://schemas.openxmlformats.org/officeDocument/2006/relationships/image" Target="../media/image125.pn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129.png"/><Relationship Id="rId1" Type="http://schemas.openxmlformats.org/officeDocument/2006/relationships/image" Target="../media/image128.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0.png"/></Relationships>
</file>

<file path=ppt/slides/_rels/slide4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33.png"/><Relationship Id="rId2" Type="http://schemas.openxmlformats.org/officeDocument/2006/relationships/image" Target="../media/image132.png"/><Relationship Id="rId1" Type="http://schemas.openxmlformats.org/officeDocument/2006/relationships/image" Target="../media/image131.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1.xml"/><Relationship Id="rId2" Type="http://schemas.openxmlformats.org/officeDocument/2006/relationships/image" Target="../media/image3.png"/><Relationship Id="rId1" Type="http://schemas.openxmlformats.org/officeDocument/2006/relationships/image" Target="../media/image2.png"/></Relationships>
</file>

<file path=ppt/slides/_rels/slide50.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2.xml"/><Relationship Id="rId6" Type="http://schemas.openxmlformats.org/officeDocument/2006/relationships/image" Target="../media/image139.png"/><Relationship Id="rId5" Type="http://schemas.openxmlformats.org/officeDocument/2006/relationships/image" Target="../media/image138.png"/><Relationship Id="rId4" Type="http://schemas.openxmlformats.org/officeDocument/2006/relationships/image" Target="../media/image137.png"/><Relationship Id="rId3" Type="http://schemas.openxmlformats.org/officeDocument/2006/relationships/image" Target="../media/image136.png"/><Relationship Id="rId2" Type="http://schemas.openxmlformats.org/officeDocument/2006/relationships/image" Target="../media/image135.png"/><Relationship Id="rId1" Type="http://schemas.openxmlformats.org/officeDocument/2006/relationships/image" Target="../media/image134.png"/></Relationships>
</file>

<file path=ppt/slides/_rels/slide5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42.png"/><Relationship Id="rId2" Type="http://schemas.openxmlformats.org/officeDocument/2006/relationships/image" Target="../media/image141.png"/><Relationship Id="rId1" Type="http://schemas.openxmlformats.org/officeDocument/2006/relationships/image" Target="../media/image140.png"/></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44.png"/><Relationship Id="rId1" Type="http://schemas.openxmlformats.org/officeDocument/2006/relationships/image" Target="../media/image143.pn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46.png"/><Relationship Id="rId1" Type="http://schemas.openxmlformats.org/officeDocument/2006/relationships/image" Target="../media/image145.pn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7.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8.pn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9.png"/></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1.xml"/><Relationship Id="rId1" Type="http://schemas.openxmlformats.org/officeDocument/2006/relationships/image" Target="../media/image150.png"/></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2.png"/><Relationship Id="rId1" Type="http://schemas.openxmlformats.org/officeDocument/2006/relationships/image" Target="../media/image151.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60.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57.png"/><Relationship Id="rId4" Type="http://schemas.openxmlformats.org/officeDocument/2006/relationships/image" Target="../media/image156.png"/><Relationship Id="rId3" Type="http://schemas.openxmlformats.org/officeDocument/2006/relationships/image" Target="../media/image155.png"/><Relationship Id="rId2" Type="http://schemas.openxmlformats.org/officeDocument/2006/relationships/image" Target="../media/image154.png"/><Relationship Id="rId1" Type="http://schemas.openxmlformats.org/officeDocument/2006/relationships/image" Target="../media/image153.png"/></Relationships>
</file>

<file path=ppt/slides/_rels/slide61.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slide" Target="slide1.xml"/><Relationship Id="rId1" Type="http://schemas.openxmlformats.org/officeDocument/2006/relationships/image" Target="../media/image158.png"/></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9.png"/></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0.png"/></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62.png"/><Relationship Id="rId1" Type="http://schemas.openxmlformats.org/officeDocument/2006/relationships/image" Target="../media/image161.png"/></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2.png"/></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2.png"/><Relationship Id="rId1" Type="http://schemas.openxmlformats.org/officeDocument/2006/relationships/image" Target="../media/image160.png"/></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2.png"/></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0.png"/></Relationships>
</file>

<file path=ppt/slides/_rels/slide6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slide" Target="slide1.xml"/><Relationship Id="rId3" Type="http://schemas.openxmlformats.org/officeDocument/2006/relationships/image" Target="../media/image164.png"/><Relationship Id="rId2" Type="http://schemas.openxmlformats.org/officeDocument/2006/relationships/image" Target="../media/image163.png"/><Relationship Id="rId1" Type="http://schemas.openxmlformats.org/officeDocument/2006/relationships/image" Target="../media/image160.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image" Target="../media/image5.png"/></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1.xml"/><Relationship Id="rId1" Type="http://schemas.openxmlformats.org/officeDocument/2006/relationships/image" Target="../media/image160.png"/></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1.xml"/><Relationship Id="rId1" Type="http://schemas.openxmlformats.org/officeDocument/2006/relationships/image" Target="../media/image165.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6.png"/></Relationships>
</file>

<file path=ppt/slides/_rels/slide7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1.xml"/><Relationship Id="rId1" Type="http://schemas.openxmlformats.org/officeDocument/2006/relationships/image" Target="../media/image167.png"/></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3.pn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灯片编号占位符 5"/>
          <p:cNvSpPr>
            <a:spLocks noGrp="1"/>
          </p:cNvSpPr>
          <p:nvPr>
            <p:ph type="sldNum" sz="quarter" idx="12"/>
          </p:nvPr>
        </p:nvSpPr>
        <p:spPr>
          <a:xfrm>
            <a:off x="8337550" y="228600"/>
            <a:ext cx="1073150" cy="457200"/>
          </a:xfrm>
        </p:spPr>
        <p:txBody>
          <a:bodyPr/>
          <a:lstStyle/>
          <a:p>
            <a:fld id="{F369D621-2DB7-468B-8447-A6C77DDA1316}" type="slidenum">
              <a:rPr lang="zh-CN" altLang="en-US">
                <a:solidFill>
                  <a:srgbClr val="FF0000"/>
                </a:solidFill>
              </a:rPr>
            </a:fld>
            <a:endParaRPr lang="en-US" altLang="zh-CN" dirty="0">
              <a:solidFill>
                <a:srgbClr val="FF0000"/>
              </a:solidFill>
            </a:endParaRPr>
          </a:p>
        </p:txBody>
      </p:sp>
      <p:sp>
        <p:nvSpPr>
          <p:cNvPr id="5124" name="Text Box 4"/>
          <p:cNvSpPr txBox="1">
            <a:spLocks noChangeArrowheads="1"/>
          </p:cNvSpPr>
          <p:nvPr/>
        </p:nvSpPr>
        <p:spPr bwMode="auto">
          <a:xfrm>
            <a:off x="1280795" y="391795"/>
            <a:ext cx="7494905" cy="525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800" b="1" dirty="0"/>
              <a:t>第 12 章  典型的机 械 零 件 的 精 度 设 计</a:t>
            </a:r>
            <a:endParaRPr lang="zh-CN" altLang="en-US" sz="2800" b="1" dirty="0"/>
          </a:p>
        </p:txBody>
      </p:sp>
      <p:sp>
        <p:nvSpPr>
          <p:cNvPr id="5136" name="Text Box 16">
            <a:hlinkClick r:id="rId1" action="ppaction://hlinksldjump"/>
          </p:cNvPr>
          <p:cNvSpPr txBox="1">
            <a:spLocks noChangeArrowheads="1"/>
          </p:cNvSpPr>
          <p:nvPr/>
        </p:nvSpPr>
        <p:spPr bwMode="auto">
          <a:xfrm>
            <a:off x="1231443" y="981028"/>
            <a:ext cx="7393965" cy="4660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solidFill>
                  <a:schemeClr val="accent1">
                    <a:lumMod val="75000"/>
                  </a:schemeClr>
                </a:solidFill>
              </a:rPr>
              <a:t>内  容  提  要</a:t>
            </a:r>
            <a:r>
              <a:rPr lang="zh-CN" altLang="en-US" sz="2400" b="1" dirty="0" smtClean="0">
                <a:solidFill>
                  <a:schemeClr val="accent1">
                    <a:lumMod val="75000"/>
                  </a:schemeClr>
                </a:solidFill>
              </a:rPr>
              <a:t>-</a:t>
            </a:r>
            <a:r>
              <a:rPr lang="zh-CN" altLang="en-US" sz="2400" dirty="0" smtClean="0">
                <a:solidFill>
                  <a:schemeClr val="accent1">
                    <a:lumMod val="75000"/>
                  </a:schemeClr>
                </a:solidFill>
              </a:rPr>
              <a:t>---------------------------------------</a:t>
            </a:r>
            <a:r>
              <a:rPr lang="zh-CN" altLang="en-US" sz="2400" b="1" dirty="0" smtClean="0">
                <a:solidFill>
                  <a:schemeClr val="accent1">
                    <a:lumMod val="75000"/>
                  </a:schemeClr>
                </a:solidFill>
              </a:rPr>
              <a:t>(</a:t>
            </a:r>
            <a:r>
              <a:rPr lang="zh-CN" altLang="en-US" sz="2400" b="1" dirty="0">
                <a:solidFill>
                  <a:schemeClr val="accent1">
                    <a:lumMod val="75000"/>
                  </a:schemeClr>
                </a:solidFill>
              </a:rPr>
              <a:t>2)</a:t>
            </a:r>
            <a:endParaRPr lang="zh-CN" altLang="en-US" sz="2400" b="1" dirty="0">
              <a:solidFill>
                <a:schemeClr val="accent1">
                  <a:lumMod val="75000"/>
                </a:schemeClr>
              </a:solidFill>
            </a:endParaRPr>
          </a:p>
        </p:txBody>
      </p:sp>
      <p:sp>
        <p:nvSpPr>
          <p:cNvPr id="5137" name="Text Box 17">
            <a:hlinkClick r:id="rId2" action="ppaction://hlinksldjump"/>
          </p:cNvPr>
          <p:cNvSpPr txBox="1">
            <a:spLocks noChangeArrowheads="1"/>
          </p:cNvSpPr>
          <p:nvPr/>
        </p:nvSpPr>
        <p:spPr bwMode="auto">
          <a:xfrm>
            <a:off x="1278393" y="1418164"/>
            <a:ext cx="7130991" cy="4660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solidFill>
                  <a:schemeClr val="accent1">
                    <a:lumMod val="75000"/>
                  </a:schemeClr>
                </a:solidFill>
              </a:rPr>
              <a:t>12.1 典 型 零 件 的 精 度 设 计</a:t>
            </a:r>
            <a:r>
              <a:rPr lang="zh-CN" altLang="en-US" sz="2400" dirty="0" smtClean="0">
                <a:solidFill>
                  <a:schemeClr val="accent1">
                    <a:lumMod val="75000"/>
                  </a:schemeClr>
                </a:solidFill>
              </a:rPr>
              <a:t>-----------------</a:t>
            </a:r>
            <a:r>
              <a:rPr lang="zh-CN" altLang="en-US" sz="2400" b="1" dirty="0" smtClean="0">
                <a:solidFill>
                  <a:schemeClr val="accent1">
                    <a:lumMod val="75000"/>
                  </a:schemeClr>
                </a:solidFill>
              </a:rPr>
              <a:t>(</a:t>
            </a:r>
            <a:r>
              <a:rPr lang="en-US" altLang="zh-CN" sz="2400" b="1" dirty="0" smtClean="0">
                <a:solidFill>
                  <a:schemeClr val="accent1">
                    <a:lumMod val="75000"/>
                  </a:schemeClr>
                </a:solidFill>
              </a:rPr>
              <a:t>4</a:t>
            </a:r>
            <a:r>
              <a:rPr lang="zh-CN" altLang="en-US" sz="2400" b="1" dirty="0" smtClean="0">
                <a:solidFill>
                  <a:schemeClr val="accent1">
                    <a:lumMod val="75000"/>
                  </a:schemeClr>
                </a:solidFill>
              </a:rPr>
              <a:t>)</a:t>
            </a:r>
            <a:endParaRPr lang="zh-CN" altLang="en-US" sz="2400" b="1" dirty="0">
              <a:solidFill>
                <a:schemeClr val="accent1">
                  <a:lumMod val="75000"/>
                </a:schemeClr>
              </a:solidFill>
            </a:endParaRPr>
          </a:p>
        </p:txBody>
      </p:sp>
      <p:sp>
        <p:nvSpPr>
          <p:cNvPr id="5138" name="Text Box 18">
            <a:hlinkClick r:id="rId3" action="ppaction://hlinksldjump"/>
          </p:cNvPr>
          <p:cNvSpPr txBox="1">
            <a:spLocks noChangeArrowheads="1"/>
          </p:cNvSpPr>
          <p:nvPr/>
        </p:nvSpPr>
        <p:spPr bwMode="auto">
          <a:xfrm>
            <a:off x="1262687" y="1847872"/>
            <a:ext cx="6930673" cy="4660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12.1.1 齿轮的精度设计</a:t>
            </a:r>
            <a:r>
              <a:rPr lang="zh-CN" altLang="en-US" sz="2400" dirty="0" smtClean="0"/>
              <a:t>------------------------</a:t>
            </a:r>
            <a:r>
              <a:rPr lang="zh-CN" altLang="en-US" sz="2400" b="1" dirty="0" smtClean="0"/>
              <a:t>(</a:t>
            </a:r>
            <a:r>
              <a:rPr lang="en-US" altLang="zh-CN" sz="2400" b="1" dirty="0" smtClean="0"/>
              <a:t>6</a:t>
            </a:r>
            <a:r>
              <a:rPr lang="zh-CN" altLang="en-US" sz="2400" b="1" dirty="0" smtClean="0"/>
              <a:t>)</a:t>
            </a:r>
            <a:endParaRPr lang="zh-CN" altLang="en-US" sz="2400" b="1" dirty="0"/>
          </a:p>
        </p:txBody>
      </p:sp>
      <p:sp>
        <p:nvSpPr>
          <p:cNvPr id="5139" name="Text Box 19">
            <a:hlinkClick r:id="rId4" action="ppaction://hlinksldjump"/>
          </p:cNvPr>
          <p:cNvSpPr txBox="1">
            <a:spLocks noChangeArrowheads="1"/>
          </p:cNvSpPr>
          <p:nvPr/>
        </p:nvSpPr>
        <p:spPr bwMode="auto">
          <a:xfrm>
            <a:off x="1225608" y="2345579"/>
            <a:ext cx="6967752" cy="4660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dirty="0"/>
              <a:t>12.1.2  </a:t>
            </a:r>
            <a:r>
              <a:rPr lang="zh-CN" altLang="en-US" sz="2400" b="1" dirty="0"/>
              <a:t>轴 的 精 度 设 计</a:t>
            </a:r>
            <a:r>
              <a:rPr lang="zh-CN" altLang="en-US" sz="2400" dirty="0" smtClean="0"/>
              <a:t>-------------------</a:t>
            </a:r>
            <a:r>
              <a:rPr lang="en-US" altLang="zh-CN" sz="2400" dirty="0" smtClean="0"/>
              <a:t>--</a:t>
            </a:r>
            <a:r>
              <a:rPr lang="zh-CN" altLang="en-US" sz="2400" dirty="0" smtClean="0"/>
              <a:t>--</a:t>
            </a:r>
            <a:r>
              <a:rPr lang="zh-CN" altLang="en-US" sz="2400" b="1" dirty="0" smtClean="0"/>
              <a:t>(3</a:t>
            </a:r>
            <a:r>
              <a:rPr lang="en-US" altLang="zh-CN" sz="2400" b="1" dirty="0"/>
              <a:t>2</a:t>
            </a:r>
            <a:r>
              <a:rPr lang="en-US" altLang="zh-CN" sz="2400" b="1" dirty="0" smtClean="0"/>
              <a:t>)</a:t>
            </a:r>
            <a:endParaRPr lang="en-US" altLang="zh-CN" sz="2400" b="1" dirty="0"/>
          </a:p>
        </p:txBody>
      </p:sp>
      <p:sp>
        <p:nvSpPr>
          <p:cNvPr id="5140" name="Text Box 20">
            <a:hlinkClick r:id="rId5" action="ppaction://hlinksldjump"/>
          </p:cNvPr>
          <p:cNvSpPr txBox="1">
            <a:spLocks noChangeArrowheads="1"/>
          </p:cNvSpPr>
          <p:nvPr/>
        </p:nvSpPr>
        <p:spPr bwMode="auto">
          <a:xfrm>
            <a:off x="1225608" y="2818943"/>
            <a:ext cx="6751728" cy="4660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12.1.3  箱体的精度设计</a:t>
            </a:r>
            <a:r>
              <a:rPr lang="zh-CN" altLang="en-US" sz="2400" dirty="0" smtClean="0"/>
              <a:t>------------------------</a:t>
            </a:r>
            <a:r>
              <a:rPr lang="zh-CN" altLang="en-US" sz="2400" b="1" dirty="0" smtClean="0"/>
              <a:t>(4</a:t>
            </a:r>
            <a:r>
              <a:rPr lang="en-US" altLang="zh-CN" sz="2400" b="1" dirty="0" smtClean="0"/>
              <a:t>5)</a:t>
            </a:r>
            <a:endParaRPr lang="en-US" altLang="zh-CN" sz="2400" b="1" dirty="0"/>
          </a:p>
        </p:txBody>
      </p:sp>
      <p:sp>
        <p:nvSpPr>
          <p:cNvPr id="5141" name="Text Box 21">
            <a:hlinkClick r:id="rId6" action="ppaction://hlinksldjump"/>
          </p:cNvPr>
          <p:cNvSpPr txBox="1">
            <a:spLocks noChangeArrowheads="1"/>
          </p:cNvSpPr>
          <p:nvPr/>
        </p:nvSpPr>
        <p:spPr bwMode="auto">
          <a:xfrm>
            <a:off x="1200467" y="3789040"/>
            <a:ext cx="7280925" cy="4660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solidFill>
                  <a:schemeClr val="accent1">
                    <a:lumMod val="75000"/>
                  </a:schemeClr>
                </a:solidFill>
              </a:rPr>
              <a:t>12.2 装配图上标注的尺寸和配合代号</a:t>
            </a:r>
            <a:r>
              <a:rPr lang="zh-CN" altLang="en-US" sz="2400" dirty="0" smtClean="0">
                <a:solidFill>
                  <a:schemeClr val="accent1">
                    <a:lumMod val="75000"/>
                  </a:schemeClr>
                </a:solidFill>
              </a:rPr>
              <a:t>--</a:t>
            </a:r>
            <a:r>
              <a:rPr lang="en-US" altLang="zh-CN" sz="2400" dirty="0" smtClean="0">
                <a:solidFill>
                  <a:schemeClr val="accent1">
                    <a:lumMod val="75000"/>
                  </a:schemeClr>
                </a:solidFill>
              </a:rPr>
              <a:t>----</a:t>
            </a:r>
            <a:r>
              <a:rPr lang="zh-CN" altLang="en-US" sz="2400" dirty="0" smtClean="0">
                <a:solidFill>
                  <a:schemeClr val="accent1">
                    <a:lumMod val="75000"/>
                  </a:schemeClr>
                </a:solidFill>
              </a:rPr>
              <a:t>------</a:t>
            </a:r>
            <a:r>
              <a:rPr lang="zh-CN" altLang="en-US" sz="2400" b="1" dirty="0" smtClean="0">
                <a:solidFill>
                  <a:schemeClr val="accent1">
                    <a:lumMod val="75000"/>
                  </a:schemeClr>
                </a:solidFill>
              </a:rPr>
              <a:t>(</a:t>
            </a:r>
            <a:r>
              <a:rPr lang="en-US" altLang="zh-CN" sz="2400" b="1" dirty="0" smtClean="0">
                <a:solidFill>
                  <a:schemeClr val="accent1">
                    <a:lumMod val="75000"/>
                  </a:schemeClr>
                </a:solidFill>
              </a:rPr>
              <a:t>62)</a:t>
            </a:r>
            <a:endParaRPr lang="en-US" altLang="zh-CN" sz="2400" b="1" dirty="0">
              <a:solidFill>
                <a:schemeClr val="accent1">
                  <a:lumMod val="75000"/>
                </a:schemeClr>
              </a:solidFill>
            </a:endParaRPr>
          </a:p>
        </p:txBody>
      </p:sp>
      <p:sp>
        <p:nvSpPr>
          <p:cNvPr id="5143" name="Text Box 23">
            <a:hlinkClick r:id="rId7" action="ppaction://hlinksldjump"/>
          </p:cNvPr>
          <p:cNvSpPr txBox="1">
            <a:spLocks noChangeArrowheads="1"/>
          </p:cNvSpPr>
          <p:nvPr/>
        </p:nvSpPr>
        <p:spPr bwMode="auto">
          <a:xfrm>
            <a:off x="1208584" y="4259103"/>
            <a:ext cx="7224623" cy="4660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12.2.1 减速器中重要结合面的配合尺寸</a:t>
            </a:r>
            <a:r>
              <a:rPr lang="en-US" altLang="zh-CN" sz="2400" b="1" dirty="0"/>
              <a:t> </a:t>
            </a:r>
            <a:r>
              <a:rPr lang="en-US" altLang="zh-CN" sz="2400" dirty="0" smtClean="0"/>
              <a:t>----</a:t>
            </a:r>
            <a:r>
              <a:rPr lang="en-US" altLang="zh-CN" sz="2400" b="1" dirty="0" smtClean="0"/>
              <a:t>(63) </a:t>
            </a:r>
            <a:endParaRPr lang="en-US" altLang="zh-CN" sz="2400" b="1" dirty="0"/>
          </a:p>
        </p:txBody>
      </p:sp>
      <p:sp>
        <p:nvSpPr>
          <p:cNvPr id="5144" name="Text Box 24">
            <a:hlinkClick r:id="rId8" action="ppaction://hlinksldjump"/>
          </p:cNvPr>
          <p:cNvSpPr txBox="1">
            <a:spLocks noChangeArrowheads="1"/>
          </p:cNvSpPr>
          <p:nvPr/>
        </p:nvSpPr>
        <p:spPr bwMode="auto">
          <a:xfrm>
            <a:off x="1184760" y="4725144"/>
            <a:ext cx="7296632" cy="4660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12.2.2  特性尺寸 </a:t>
            </a:r>
            <a:r>
              <a:rPr lang="zh-CN" altLang="en-US" sz="2400" dirty="0" smtClean="0"/>
              <a:t>----------------------------------</a:t>
            </a:r>
            <a:r>
              <a:rPr lang="zh-CN" altLang="en-US" sz="2400" b="1" dirty="0" smtClean="0"/>
              <a:t>(</a:t>
            </a:r>
            <a:r>
              <a:rPr lang="en-US" altLang="zh-CN" sz="2400" b="1" dirty="0" smtClean="0"/>
              <a:t>70)</a:t>
            </a:r>
            <a:endParaRPr lang="en-US" altLang="zh-CN" sz="2400" b="1" dirty="0"/>
          </a:p>
        </p:txBody>
      </p:sp>
      <p:sp>
        <p:nvSpPr>
          <p:cNvPr id="5145" name="Text Box 25">
            <a:hlinkClick r:id="rId9" action="ppaction://hlinksldjump"/>
          </p:cNvPr>
          <p:cNvSpPr txBox="1">
            <a:spLocks noChangeArrowheads="1"/>
          </p:cNvSpPr>
          <p:nvPr/>
        </p:nvSpPr>
        <p:spPr bwMode="auto">
          <a:xfrm>
            <a:off x="1184760" y="5162495"/>
            <a:ext cx="7440648" cy="4660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12.2.3  安 装 尺 寸</a:t>
            </a:r>
            <a:r>
              <a:rPr lang="zh-CN" altLang="en-US" sz="2400" b="1" dirty="0" smtClean="0"/>
              <a:t>-</a:t>
            </a:r>
            <a:r>
              <a:rPr lang="zh-CN" altLang="en-US" sz="2400" dirty="0" smtClean="0"/>
              <a:t>-------------------------------</a:t>
            </a:r>
            <a:r>
              <a:rPr lang="zh-CN" altLang="en-US" sz="2400" b="1" dirty="0" smtClean="0"/>
              <a:t>(</a:t>
            </a:r>
            <a:r>
              <a:rPr lang="en-US" altLang="zh-CN" sz="2400" b="1" dirty="0" smtClean="0"/>
              <a:t>71)</a:t>
            </a:r>
            <a:endParaRPr lang="en-US" altLang="zh-CN" sz="2400" b="1" dirty="0"/>
          </a:p>
        </p:txBody>
      </p:sp>
      <p:sp>
        <p:nvSpPr>
          <p:cNvPr id="5146" name="Text Box 26">
            <a:hlinkClick r:id="rId10" action="ppaction://hlinksldjump"/>
          </p:cNvPr>
          <p:cNvSpPr txBox="1">
            <a:spLocks noChangeArrowheads="1"/>
          </p:cNvSpPr>
          <p:nvPr/>
        </p:nvSpPr>
        <p:spPr bwMode="auto">
          <a:xfrm>
            <a:off x="1223888" y="3321805"/>
            <a:ext cx="6897464" cy="4660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en-US" altLang="zh-CN" sz="2400" b="1" dirty="0"/>
              <a:t>12.1.4</a:t>
            </a:r>
            <a:r>
              <a:rPr lang="zh-CN" altLang="en-US" sz="2400" b="1" dirty="0"/>
              <a:t>轴承端盖的精度设计</a:t>
            </a:r>
            <a:r>
              <a:rPr lang="en-US" altLang="zh-CN" sz="2400" b="1" dirty="0" smtClean="0"/>
              <a:t>-----------------</a:t>
            </a:r>
            <a:r>
              <a:rPr lang="zh-CN" altLang="en-US" sz="2400" b="1" dirty="0"/>
              <a:t>（</a:t>
            </a:r>
            <a:r>
              <a:rPr lang="en-US" altLang="zh-CN" sz="2400" b="1" dirty="0" smtClean="0"/>
              <a:t>59</a:t>
            </a:r>
            <a:r>
              <a:rPr lang="zh-CN" altLang="en-US" sz="2400" b="1" dirty="0" smtClean="0"/>
              <a:t>）</a:t>
            </a:r>
            <a:endParaRPr lang="zh-CN" altLang="en-US" sz="2400" b="1" dirty="0"/>
          </a:p>
        </p:txBody>
      </p:sp>
      <p:sp>
        <p:nvSpPr>
          <p:cNvPr id="14" name="TextBox 13">
            <a:hlinkClick r:id="rId11" action="ppaction://hlinksldjump"/>
          </p:cNvPr>
          <p:cNvSpPr txBox="1"/>
          <p:nvPr/>
        </p:nvSpPr>
        <p:spPr>
          <a:xfrm>
            <a:off x="1136576" y="5616541"/>
            <a:ext cx="7992888" cy="461665"/>
          </a:xfrm>
          <a:prstGeom prst="rect">
            <a:avLst/>
          </a:prstGeom>
          <a:noFill/>
        </p:spPr>
        <p:txBody>
          <a:bodyPr wrap="square" rtlCol="0">
            <a:spAutoFit/>
          </a:bodyPr>
          <a:lstStyle/>
          <a:p>
            <a:r>
              <a:rPr lang="zh-CN" altLang="en-US" sz="2400" b="1" dirty="0" smtClean="0">
                <a:solidFill>
                  <a:schemeClr val="accent1">
                    <a:lumMod val="75000"/>
                  </a:schemeClr>
                </a:solidFill>
              </a:rPr>
              <a:t>习   题   十   二 </a:t>
            </a:r>
            <a:r>
              <a:rPr lang="en-US" altLang="zh-CN" sz="2400" b="1" dirty="0" smtClean="0">
                <a:solidFill>
                  <a:schemeClr val="accent1">
                    <a:lumMod val="75000"/>
                  </a:schemeClr>
                </a:solidFill>
              </a:rPr>
              <a:t>-----------------------------------------(72)</a:t>
            </a:r>
            <a:endParaRPr lang="zh-CN" altLang="en-US" sz="2400" b="1" dirty="0">
              <a:solidFill>
                <a:schemeClr val="accent1">
                  <a:lumMod val="75000"/>
                </a:schemeClr>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124"/>
                                        </p:tgtEl>
                                        <p:attrNameLst>
                                          <p:attrName>style.visibility</p:attrName>
                                        </p:attrNameLst>
                                      </p:cBhvr>
                                      <p:to>
                                        <p:strVal val="visible"/>
                                      </p:to>
                                    </p:set>
                                    <p:animEffect transition="in" filter="wipe(left)">
                                      <p:cBhvr>
                                        <p:cTn id="7" dur="500"/>
                                        <p:tgtEl>
                                          <p:spTgt spid="51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136"/>
                                        </p:tgtEl>
                                        <p:attrNameLst>
                                          <p:attrName>style.visibility</p:attrName>
                                        </p:attrNameLst>
                                      </p:cBhvr>
                                      <p:to>
                                        <p:strVal val="visible"/>
                                      </p:to>
                                    </p:set>
                                    <p:animEffect transition="in" filter="wipe(left)">
                                      <p:cBhvr>
                                        <p:cTn id="12" dur="500"/>
                                        <p:tgtEl>
                                          <p:spTgt spid="513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137"/>
                                        </p:tgtEl>
                                        <p:attrNameLst>
                                          <p:attrName>style.visibility</p:attrName>
                                        </p:attrNameLst>
                                      </p:cBhvr>
                                      <p:to>
                                        <p:strVal val="visible"/>
                                      </p:to>
                                    </p:set>
                                    <p:animEffect transition="in" filter="wipe(left)">
                                      <p:cBhvr>
                                        <p:cTn id="17" dur="500"/>
                                        <p:tgtEl>
                                          <p:spTgt spid="513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138"/>
                                        </p:tgtEl>
                                        <p:attrNameLst>
                                          <p:attrName>style.visibility</p:attrName>
                                        </p:attrNameLst>
                                      </p:cBhvr>
                                      <p:to>
                                        <p:strVal val="visible"/>
                                      </p:to>
                                    </p:set>
                                    <p:animEffect transition="in" filter="wipe(left)">
                                      <p:cBhvr>
                                        <p:cTn id="22" dur="500"/>
                                        <p:tgtEl>
                                          <p:spTgt spid="513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139"/>
                                        </p:tgtEl>
                                        <p:attrNameLst>
                                          <p:attrName>style.visibility</p:attrName>
                                        </p:attrNameLst>
                                      </p:cBhvr>
                                      <p:to>
                                        <p:strVal val="visible"/>
                                      </p:to>
                                    </p:set>
                                    <p:animEffect transition="in" filter="wipe(left)">
                                      <p:cBhvr>
                                        <p:cTn id="27" dur="500"/>
                                        <p:tgtEl>
                                          <p:spTgt spid="513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140"/>
                                        </p:tgtEl>
                                        <p:attrNameLst>
                                          <p:attrName>style.visibility</p:attrName>
                                        </p:attrNameLst>
                                      </p:cBhvr>
                                      <p:to>
                                        <p:strVal val="visible"/>
                                      </p:to>
                                    </p:set>
                                    <p:animEffect transition="in" filter="wipe(left)">
                                      <p:cBhvr>
                                        <p:cTn id="32" dur="500"/>
                                        <p:tgtEl>
                                          <p:spTgt spid="514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5146"/>
                                        </p:tgtEl>
                                        <p:attrNameLst>
                                          <p:attrName>style.visibility</p:attrName>
                                        </p:attrNameLst>
                                      </p:cBhvr>
                                      <p:to>
                                        <p:strVal val="visible"/>
                                      </p:to>
                                    </p:set>
                                    <p:animEffect transition="in" filter="wipe(left)">
                                      <p:cBhvr>
                                        <p:cTn id="37" dur="500"/>
                                        <p:tgtEl>
                                          <p:spTgt spid="514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5141"/>
                                        </p:tgtEl>
                                        <p:attrNameLst>
                                          <p:attrName>style.visibility</p:attrName>
                                        </p:attrNameLst>
                                      </p:cBhvr>
                                      <p:to>
                                        <p:strVal val="visible"/>
                                      </p:to>
                                    </p:set>
                                    <p:animEffect transition="in" filter="wipe(left)">
                                      <p:cBhvr>
                                        <p:cTn id="42" dur="500"/>
                                        <p:tgtEl>
                                          <p:spTgt spid="514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5143"/>
                                        </p:tgtEl>
                                        <p:attrNameLst>
                                          <p:attrName>style.visibility</p:attrName>
                                        </p:attrNameLst>
                                      </p:cBhvr>
                                      <p:to>
                                        <p:strVal val="visible"/>
                                      </p:to>
                                    </p:set>
                                    <p:animEffect transition="in" filter="wipe(left)">
                                      <p:cBhvr>
                                        <p:cTn id="47" dur="500"/>
                                        <p:tgtEl>
                                          <p:spTgt spid="5143"/>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5144"/>
                                        </p:tgtEl>
                                        <p:attrNameLst>
                                          <p:attrName>style.visibility</p:attrName>
                                        </p:attrNameLst>
                                      </p:cBhvr>
                                      <p:to>
                                        <p:strVal val="visible"/>
                                      </p:to>
                                    </p:set>
                                    <p:animEffect transition="in" filter="wipe(left)">
                                      <p:cBhvr>
                                        <p:cTn id="52" dur="500"/>
                                        <p:tgtEl>
                                          <p:spTgt spid="5144"/>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5145"/>
                                        </p:tgtEl>
                                        <p:attrNameLst>
                                          <p:attrName>style.visibility</p:attrName>
                                        </p:attrNameLst>
                                      </p:cBhvr>
                                      <p:to>
                                        <p:strVal val="visible"/>
                                      </p:to>
                                    </p:set>
                                    <p:animEffect transition="in" filter="wipe(left)">
                                      <p:cBhvr>
                                        <p:cTn id="57" dur="500"/>
                                        <p:tgtEl>
                                          <p:spTgt spid="5145"/>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wipe(left)">
                                      <p:cBhvr>
                                        <p:cTn id="6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4" grpId="0" bldLvl="0" animBg="1"/>
      <p:bldP spid="5136" grpId="0"/>
      <p:bldP spid="5137" grpId="0"/>
      <p:bldP spid="5138" grpId="0"/>
      <p:bldP spid="5139" grpId="0"/>
      <p:bldP spid="5140" grpId="0"/>
      <p:bldP spid="5141" grpId="0"/>
      <p:bldP spid="5143" grpId="0"/>
      <p:bldP spid="5144" grpId="0"/>
      <p:bldP spid="5145" grpId="0"/>
      <p:bldP spid="5146"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灯片编号占位符 5"/>
          <p:cNvSpPr>
            <a:spLocks noGrp="1"/>
          </p:cNvSpPr>
          <p:nvPr>
            <p:ph type="sldNum" sz="quarter" idx="12"/>
          </p:nvPr>
        </p:nvSpPr>
        <p:spPr/>
        <p:txBody>
          <a:bodyPr/>
          <a:lstStyle/>
          <a:p>
            <a:fld id="{7E4DB037-BFBB-46C5-AB5C-B17BDD1549C7}" type="slidenum">
              <a:rPr lang="zh-CN" altLang="en-US"/>
            </a:fld>
            <a:endParaRPr lang="en-US" altLang="zh-CN"/>
          </a:p>
        </p:txBody>
      </p:sp>
      <p:sp>
        <p:nvSpPr>
          <p:cNvPr id="11268" name="Text Box 4"/>
          <p:cNvSpPr txBox="1">
            <a:spLocks noChangeArrowheads="1"/>
          </p:cNvSpPr>
          <p:nvPr/>
        </p:nvSpPr>
        <p:spPr bwMode="auto">
          <a:xfrm>
            <a:off x="1022889" y="620688"/>
            <a:ext cx="6951399"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3" tIns="47887" rIns="95773" bIns="47887">
            <a:spAutoFit/>
          </a:bodyPr>
          <a:lstStyle/>
          <a:p>
            <a:r>
              <a:rPr lang="zh-CN" altLang="en-US" sz="2400" b="1" dirty="0"/>
              <a:t>2. 确定齿轮必检偏差</a:t>
            </a:r>
            <a:r>
              <a:rPr lang="zh-CN" altLang="en-US" sz="2400" b="1" dirty="0" smtClean="0"/>
              <a:t>项目及其允许值</a:t>
            </a:r>
            <a:endParaRPr lang="zh-CN" altLang="en-US" sz="2400" b="1" dirty="0"/>
          </a:p>
        </p:txBody>
      </p:sp>
      <p:sp>
        <p:nvSpPr>
          <p:cNvPr id="11269" name="Text Box 5"/>
          <p:cNvSpPr txBox="1">
            <a:spLocks noChangeArrowheads="1"/>
          </p:cNvSpPr>
          <p:nvPr/>
        </p:nvSpPr>
        <p:spPr bwMode="auto">
          <a:xfrm>
            <a:off x="1047037" y="1628800"/>
            <a:ext cx="4787900" cy="4660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3" tIns="47887" rIns="95773" bIns="47887">
            <a:spAutoFit/>
          </a:bodyPr>
          <a:lstStyle/>
          <a:p>
            <a:r>
              <a:rPr lang="zh-CN" altLang="en-US" sz="2400" b="1" dirty="0"/>
              <a:t>运动准确性:齿距累积总偏差  </a:t>
            </a:r>
            <a:r>
              <a:rPr lang="en-US" altLang="zh-CN" sz="2400" b="1" i="1" dirty="0"/>
              <a:t>F</a:t>
            </a:r>
            <a:r>
              <a:rPr lang="en-US" altLang="zh-CN" sz="2400" b="1" baseline="-25000" dirty="0"/>
              <a:t>P </a:t>
            </a:r>
            <a:r>
              <a:rPr lang="en-US" altLang="zh-CN" sz="2400" b="1" dirty="0"/>
              <a:t>=</a:t>
            </a:r>
            <a:r>
              <a:rPr lang="en-US" altLang="zh-CN" sz="2400" b="1" dirty="0">
                <a:solidFill>
                  <a:srgbClr val="D60093"/>
                </a:solidFill>
              </a:rPr>
              <a:t> </a:t>
            </a:r>
            <a:endParaRPr lang="en-US" altLang="zh-CN" sz="2400" b="1" dirty="0">
              <a:solidFill>
                <a:srgbClr val="D60093"/>
              </a:solidFill>
            </a:endParaRPr>
          </a:p>
        </p:txBody>
      </p:sp>
      <p:sp>
        <p:nvSpPr>
          <p:cNvPr id="11270" name="Text Box 6"/>
          <p:cNvSpPr txBox="1">
            <a:spLocks noChangeArrowheads="1"/>
          </p:cNvSpPr>
          <p:nvPr/>
        </p:nvSpPr>
        <p:spPr bwMode="auto">
          <a:xfrm>
            <a:off x="1006423" y="2132856"/>
            <a:ext cx="4421226" cy="4660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平稳性 : </a:t>
            </a:r>
            <a:r>
              <a:rPr lang="zh-CN" altLang="en-US" sz="2400" b="1" dirty="0">
                <a:latin typeface="宋体" panose="02010600030101010101" pitchFamily="2" charset="-122"/>
                <a:ea typeface="宋体" panose="02010600030101010101" pitchFamily="2" charset="-122"/>
              </a:rPr>
              <a:t>①</a:t>
            </a:r>
            <a:r>
              <a:rPr lang="zh-CN" altLang="en-US" sz="2400" b="1" dirty="0"/>
              <a:t>单个齿距偏差 </a:t>
            </a:r>
            <a:r>
              <a:rPr lang="zh-CN" altLang="en-US" sz="2400" b="1" dirty="0">
                <a:solidFill>
                  <a:srgbClr val="D60093"/>
                </a:solidFill>
              </a:rPr>
              <a:t> </a:t>
            </a:r>
            <a:r>
              <a:rPr lang="en-US" altLang="zh-CN" sz="2400" b="1" i="1" dirty="0" err="1"/>
              <a:t>f</a:t>
            </a:r>
            <a:r>
              <a:rPr lang="en-US" altLang="zh-CN" sz="2400" b="1" baseline="-25000" dirty="0" err="1"/>
              <a:t>pt</a:t>
            </a:r>
            <a:r>
              <a:rPr lang="en-US" altLang="zh-CN" sz="2400" b="1" dirty="0"/>
              <a:t>= </a:t>
            </a:r>
            <a:endParaRPr lang="en-US" altLang="zh-CN" sz="2400" b="1" baseline="-25000" dirty="0"/>
          </a:p>
        </p:txBody>
      </p:sp>
      <mc:AlternateContent xmlns:mc="http://schemas.openxmlformats.org/markup-compatibility/2006">
        <mc:Choice xmlns:a14="http://schemas.microsoft.com/office/drawing/2010/main" Requires="a14">
          <p:sp>
            <p:nvSpPr>
              <p:cNvPr id="11271" name="Text Box 7"/>
              <p:cNvSpPr txBox="1">
                <a:spLocks noChangeArrowheads="1"/>
              </p:cNvSpPr>
              <p:nvPr/>
            </p:nvSpPr>
            <p:spPr bwMode="auto">
              <a:xfrm>
                <a:off x="2169453" y="2605457"/>
                <a:ext cx="3714750" cy="466041"/>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lIns="95773" tIns="47887" rIns="95773" bIns="47887">
                <a:spAutoFit/>
              </a:bodyPr>
              <a:lstStyle/>
              <a:p>
                <a:r>
                  <a:rPr lang="zh-CN" altLang="en-US" sz="2400" b="1" dirty="0" smtClean="0">
                    <a:latin typeface="宋体"/>
                    <a:ea typeface="宋体"/>
                  </a:rPr>
                  <a:t>②</a:t>
                </a:r>
                <a:r>
                  <a:rPr lang="zh-CN" altLang="en-US" sz="2400" b="1" dirty="0"/>
                  <a:t>齿廓总偏差   </a:t>
                </a:r>
                <a:r>
                  <a:rPr lang="zh-CN" altLang="en-US" sz="2400" b="1" dirty="0">
                    <a:solidFill>
                      <a:srgbClr val="D60093"/>
                    </a:solidFill>
                  </a:rPr>
                  <a:t> </a:t>
                </a:r>
                <a14:m>
                  <m:oMath xmlns:m="http://schemas.openxmlformats.org/officeDocument/2006/math">
                    <m:sSub>
                      <m:sSubPr>
                        <m:ctrlPr>
                          <a:rPr lang="en-US" altLang="zh-CN" sz="2400" b="1" i="1" smtClean="0">
                            <a:solidFill>
                              <a:srgbClr val="D60093"/>
                            </a:solidFill>
                            <a:latin typeface="Cambria Math"/>
                          </a:rPr>
                        </m:ctrlPr>
                      </m:sSubPr>
                      <m:e>
                        <m:r>
                          <a:rPr lang="en-US" altLang="zh-CN" sz="2400" b="1" i="1" smtClean="0">
                            <a:solidFill>
                              <a:schemeClr val="tx1"/>
                            </a:solidFill>
                            <a:latin typeface="Cambria Math"/>
                          </a:rPr>
                          <m:t>𝑭</m:t>
                        </m:r>
                      </m:e>
                      <m:sub>
                        <m:r>
                          <m:rPr>
                            <m:nor/>
                          </m:rPr>
                          <a:rPr lang="en-US" altLang="zh-CN" sz="2400" b="1" dirty="0"/>
                          <m:t>α</m:t>
                        </m:r>
                      </m:sub>
                    </m:sSub>
                  </m:oMath>
                </a14:m>
                <a:r>
                  <a:rPr lang="en-US" altLang="zh-CN" sz="2400" b="1" dirty="0" smtClean="0"/>
                  <a:t> </a:t>
                </a:r>
                <a:r>
                  <a:rPr lang="en-US" altLang="zh-CN" sz="2400" b="1" dirty="0"/>
                  <a:t>=</a:t>
                </a:r>
                <a:r>
                  <a:rPr lang="en-US" altLang="zh-CN" sz="2400" dirty="0"/>
                  <a:t> </a:t>
                </a:r>
              </a:p>
            </p:txBody>
          </p:sp>
        </mc:Choice>
        <mc:Fallback>
          <p:sp>
            <p:nvSpPr>
              <p:cNvPr id="11271" name="Text Box 7"/>
              <p:cNvSpPr txBox="1">
                <a:spLocks noRot="1" noChangeAspect="1" noMove="1" noResize="1" noEditPoints="1" noAdjustHandles="1" noChangeArrowheads="1" noChangeShapeType="1" noTextEdit="1"/>
              </p:cNvSpPr>
              <p:nvPr/>
            </p:nvSpPr>
            <p:spPr bwMode="auto">
              <a:xfrm>
                <a:off x="2169453" y="2605457"/>
                <a:ext cx="3714750" cy="466041"/>
              </a:xfrm>
              <a:prstGeom prst="rect">
                <a:avLst/>
              </a:prstGeom>
              <a:blipFill rotWithShape="1">
                <a:blip r:embed="rId1"/>
                <a:stretch>
                  <a:fillRect l="-2463" t="-12987" b="-29870"/>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endParaRPr lang="zh-CN" altLang="en-US">
                  <a:noFill/>
                </a:endParaRPr>
              </a:p>
            </p:txBody>
          </p:sp>
        </mc:Fallback>
      </mc:AlternateContent>
      <p:sp>
        <p:nvSpPr>
          <p:cNvPr id="11273" name="Text Box 9"/>
          <p:cNvSpPr txBox="1">
            <a:spLocks noChangeArrowheads="1"/>
          </p:cNvSpPr>
          <p:nvPr/>
        </p:nvSpPr>
        <p:spPr bwMode="auto">
          <a:xfrm>
            <a:off x="1040185" y="1095526"/>
            <a:ext cx="6665754" cy="5399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pPr>
              <a:lnSpc>
                <a:spcPct val="120000"/>
              </a:lnSpc>
            </a:pPr>
            <a:r>
              <a:rPr lang="zh-CN" altLang="en-US" sz="2400" b="1" dirty="0"/>
              <a:t>根据</a:t>
            </a:r>
            <a:r>
              <a:rPr lang="en-US" altLang="zh-CN" sz="2400" b="1" i="1" dirty="0"/>
              <a:t>d</a:t>
            </a:r>
            <a:r>
              <a:rPr lang="en-US" altLang="zh-CN" sz="2400" b="1" baseline="-25000" dirty="0"/>
              <a:t>2</a:t>
            </a:r>
            <a:r>
              <a:rPr lang="en-US" altLang="zh-CN" sz="2400" b="1" dirty="0"/>
              <a:t>=239.394、</a:t>
            </a:r>
            <a:r>
              <a:rPr lang="en-US" altLang="zh-CN" sz="2400" b="1" i="1" dirty="0"/>
              <a:t>m</a:t>
            </a:r>
            <a:r>
              <a:rPr lang="en-US" altLang="zh-CN" sz="2400" b="1" baseline="-25000" dirty="0"/>
              <a:t>n</a:t>
            </a:r>
            <a:r>
              <a:rPr lang="en-US" altLang="zh-CN" sz="2400" b="1" dirty="0"/>
              <a:t>=3</a:t>
            </a:r>
            <a:r>
              <a:rPr lang="zh-CN" altLang="en-US" sz="2400" b="1" dirty="0"/>
              <a:t>和8级精度查表10.1得</a:t>
            </a:r>
            <a:endParaRPr lang="zh-CN" altLang="en-US" sz="2400" b="1" dirty="0"/>
          </a:p>
        </p:txBody>
      </p:sp>
      <p:sp>
        <p:nvSpPr>
          <p:cNvPr id="11281" name="Text Box 17"/>
          <p:cNvSpPr txBox="1">
            <a:spLocks noChangeArrowheads="1"/>
          </p:cNvSpPr>
          <p:nvPr/>
        </p:nvSpPr>
        <p:spPr bwMode="auto">
          <a:xfrm>
            <a:off x="5601072" y="1628800"/>
            <a:ext cx="1320800"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3" tIns="47887" rIns="95773" bIns="47887">
            <a:spAutoFit/>
          </a:bodyPr>
          <a:lstStyle/>
          <a:p>
            <a:r>
              <a:rPr lang="zh-CN" altLang="en-US" b="1" dirty="0">
                <a:solidFill>
                  <a:srgbClr val="CC0066"/>
                </a:solidFill>
              </a:rPr>
              <a:t>0.07</a:t>
            </a:r>
            <a:endParaRPr lang="zh-CN" altLang="en-US" b="1" dirty="0">
              <a:solidFill>
                <a:srgbClr val="CC0066"/>
              </a:solidFill>
            </a:endParaRPr>
          </a:p>
        </p:txBody>
      </p:sp>
      <p:sp>
        <p:nvSpPr>
          <p:cNvPr id="11282" name="Text Box 18"/>
          <p:cNvSpPr txBox="1">
            <a:spLocks noChangeArrowheads="1"/>
          </p:cNvSpPr>
          <p:nvPr/>
        </p:nvSpPr>
        <p:spPr bwMode="auto">
          <a:xfrm>
            <a:off x="5025008" y="2124918"/>
            <a:ext cx="1527168"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b="1" dirty="0">
                <a:solidFill>
                  <a:srgbClr val="CC0066"/>
                </a:solidFill>
                <a:cs typeface="Times New Roman" panose="02020603050405020304" pitchFamily="18" charset="0"/>
              </a:rPr>
              <a:t>± 0.018</a:t>
            </a:r>
            <a:endParaRPr lang="zh-CN" altLang="en-US" b="1" dirty="0">
              <a:solidFill>
                <a:srgbClr val="CC0066"/>
              </a:solidFill>
            </a:endParaRPr>
          </a:p>
        </p:txBody>
      </p:sp>
      <p:sp>
        <p:nvSpPr>
          <p:cNvPr id="11283" name="Text Box 19"/>
          <p:cNvSpPr txBox="1">
            <a:spLocks noChangeArrowheads="1"/>
          </p:cNvSpPr>
          <p:nvPr/>
        </p:nvSpPr>
        <p:spPr bwMode="auto">
          <a:xfrm>
            <a:off x="5007916" y="2616180"/>
            <a:ext cx="2063749"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3" tIns="47887" rIns="95773" bIns="47887">
            <a:spAutoFit/>
          </a:bodyPr>
          <a:lstStyle/>
          <a:p>
            <a:r>
              <a:rPr lang="zh-CN" altLang="en-US" b="1" dirty="0">
                <a:solidFill>
                  <a:srgbClr val="CC0066"/>
                </a:solidFill>
              </a:rPr>
              <a:t>0.025</a:t>
            </a:r>
            <a:endParaRPr lang="zh-CN" altLang="en-US" b="1" dirty="0">
              <a:solidFill>
                <a:srgbClr val="CC0066"/>
              </a:solidFill>
            </a:endParaRPr>
          </a:p>
        </p:txBody>
      </p:sp>
      <p:sp>
        <p:nvSpPr>
          <p:cNvPr id="11294" name="Rectangle 30"/>
          <p:cNvSpPr>
            <a:spLocks noChangeArrowheads="1"/>
          </p:cNvSpPr>
          <p:nvPr/>
        </p:nvSpPr>
        <p:spPr bwMode="auto">
          <a:xfrm>
            <a:off x="4853253" y="3878590"/>
            <a:ext cx="193481"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5773" tIns="47887" rIns="95773" bIns="47887">
            <a:spAutoFit/>
          </a:bodyPr>
          <a:lstStyle/>
          <a:p>
            <a:endParaRPr lang="zh-CN" altLang="en-US"/>
          </a:p>
        </p:txBody>
      </p:sp>
      <p:pic>
        <p:nvPicPr>
          <p:cNvPr id="8909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3009" y="3149549"/>
            <a:ext cx="8117417" cy="2630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Line 39"/>
          <p:cNvSpPr>
            <a:spLocks noChangeShapeType="1"/>
          </p:cNvSpPr>
          <p:nvPr/>
        </p:nvSpPr>
        <p:spPr bwMode="auto">
          <a:xfrm>
            <a:off x="693479" y="5524617"/>
            <a:ext cx="7924801" cy="0"/>
          </a:xfrm>
          <a:prstGeom prst="line">
            <a:avLst/>
          </a:prstGeom>
          <a:noFill/>
          <a:ln w="38100">
            <a:solidFill>
              <a:srgbClr val="D60093"/>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2609" tIns="31304" rIns="62609" bIns="31304"/>
          <a:lstStyle/>
          <a:p>
            <a:endParaRPr lang="zh-CN" altLang="en-US"/>
          </a:p>
        </p:txBody>
      </p:sp>
      <p:sp>
        <p:nvSpPr>
          <p:cNvPr id="31" name="Rectangle 41"/>
          <p:cNvSpPr>
            <a:spLocks noChangeArrowheads="1"/>
          </p:cNvSpPr>
          <p:nvPr/>
        </p:nvSpPr>
        <p:spPr bwMode="auto">
          <a:xfrm>
            <a:off x="3108121" y="5219817"/>
            <a:ext cx="412750" cy="304800"/>
          </a:xfrm>
          <a:prstGeom prst="rect">
            <a:avLst/>
          </a:prstGeom>
          <a:noFill/>
          <a:ln w="28575">
            <a:solidFill>
              <a:srgbClr val="D60093"/>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2609" tIns="31304" rIns="62609" bIns="31304" anchor="ctr"/>
          <a:lstStyle/>
          <a:p>
            <a:endParaRPr lang="zh-CN" altLang="en-US"/>
          </a:p>
        </p:txBody>
      </p:sp>
      <p:sp>
        <p:nvSpPr>
          <p:cNvPr id="32" name="Rectangle 40"/>
          <p:cNvSpPr>
            <a:spLocks noChangeArrowheads="1"/>
          </p:cNvSpPr>
          <p:nvPr/>
        </p:nvSpPr>
        <p:spPr bwMode="auto">
          <a:xfrm>
            <a:off x="4259701" y="5230689"/>
            <a:ext cx="412750" cy="304800"/>
          </a:xfrm>
          <a:prstGeom prst="rect">
            <a:avLst/>
          </a:prstGeom>
          <a:noFill/>
          <a:ln w="28575">
            <a:solidFill>
              <a:srgbClr val="D60093"/>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2609" tIns="31304" rIns="62609" bIns="31304" anchor="ctr"/>
          <a:lstStyle/>
          <a:p>
            <a:endParaRPr lang="zh-CN" altLang="en-US"/>
          </a:p>
        </p:txBody>
      </p:sp>
      <p:sp>
        <p:nvSpPr>
          <p:cNvPr id="33" name="Rectangle 42"/>
          <p:cNvSpPr>
            <a:spLocks noChangeArrowheads="1"/>
          </p:cNvSpPr>
          <p:nvPr/>
        </p:nvSpPr>
        <p:spPr bwMode="auto">
          <a:xfrm>
            <a:off x="5349235" y="5230689"/>
            <a:ext cx="412750" cy="304800"/>
          </a:xfrm>
          <a:prstGeom prst="rect">
            <a:avLst/>
          </a:prstGeom>
          <a:noFill/>
          <a:ln w="28575">
            <a:solidFill>
              <a:srgbClr val="D60093"/>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2609" tIns="31304" rIns="62609" bIns="31304" anchor="ct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1268"/>
                                        </p:tgtEl>
                                        <p:attrNameLst>
                                          <p:attrName>style.visibility</p:attrName>
                                        </p:attrNameLst>
                                      </p:cBhvr>
                                      <p:to>
                                        <p:strVal val="visible"/>
                                      </p:to>
                                    </p:set>
                                    <p:animEffect transition="in" filter="wipe(left)">
                                      <p:cBhvr>
                                        <p:cTn id="7" dur="300"/>
                                        <p:tgtEl>
                                          <p:spTgt spid="1126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1273"/>
                                        </p:tgtEl>
                                        <p:attrNameLst>
                                          <p:attrName>style.visibility</p:attrName>
                                        </p:attrNameLst>
                                      </p:cBhvr>
                                      <p:to>
                                        <p:strVal val="visible"/>
                                      </p:to>
                                    </p:set>
                                    <p:animEffect transition="in" filter="wipe(left)">
                                      <p:cBhvr>
                                        <p:cTn id="12" dur="300"/>
                                        <p:tgtEl>
                                          <p:spTgt spid="1127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89092"/>
                                        </p:tgtEl>
                                        <p:attrNameLst>
                                          <p:attrName>style.visibility</p:attrName>
                                        </p:attrNameLst>
                                      </p:cBhvr>
                                      <p:to>
                                        <p:strVal val="visible"/>
                                      </p:to>
                                    </p:set>
                                    <p:anim calcmode="lin" valueType="num">
                                      <p:cBhvr additive="base">
                                        <p:cTn id="17" dur="500" fill="hold"/>
                                        <p:tgtEl>
                                          <p:spTgt spid="89092"/>
                                        </p:tgtEl>
                                        <p:attrNameLst>
                                          <p:attrName>ppt_x</p:attrName>
                                        </p:attrNameLst>
                                      </p:cBhvr>
                                      <p:tavLst>
                                        <p:tav tm="0">
                                          <p:val>
                                            <p:strVal val="#ppt_x"/>
                                          </p:val>
                                        </p:tav>
                                        <p:tav tm="100000">
                                          <p:val>
                                            <p:strVal val="#ppt_x"/>
                                          </p:val>
                                        </p:tav>
                                      </p:tavLst>
                                    </p:anim>
                                    <p:anim calcmode="lin" valueType="num">
                                      <p:cBhvr additive="base">
                                        <p:cTn id="18" dur="500" fill="hold"/>
                                        <p:tgtEl>
                                          <p:spTgt spid="8909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11269"/>
                                        </p:tgtEl>
                                        <p:attrNameLst>
                                          <p:attrName>style.visibility</p:attrName>
                                        </p:attrNameLst>
                                      </p:cBhvr>
                                      <p:to>
                                        <p:strVal val="visible"/>
                                      </p:to>
                                    </p:set>
                                    <p:animEffect transition="in" filter="wipe(left)">
                                      <p:cBhvr>
                                        <p:cTn id="23" dur="300"/>
                                        <p:tgtEl>
                                          <p:spTgt spid="11269"/>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wipe(left)">
                                      <p:cBhvr>
                                        <p:cTn id="28" dur="500"/>
                                        <p:tgtEl>
                                          <p:spTgt spid="30"/>
                                        </p:tgtEl>
                                      </p:cBhvr>
                                    </p:animEffect>
                                  </p:childTnLst>
                                </p:cTn>
                              </p:par>
                            </p:childTnLst>
                          </p:cTn>
                        </p:par>
                      </p:childTnLst>
                    </p:cTn>
                  </p:par>
                  <p:par>
                    <p:cTn id="29" fill="hold">
                      <p:stCondLst>
                        <p:cond delay="indefinite"/>
                      </p:stCondLst>
                      <p:childTnLst>
                        <p:par>
                          <p:cTn id="30" fill="hold">
                            <p:stCondLst>
                              <p:cond delay="0"/>
                            </p:stCondLst>
                            <p:childTnLst>
                              <p:par>
                                <p:cTn id="31" presetID="45" presetClass="entr" presetSubtype="0" fill="hold" grpId="0" nodeType="click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2000"/>
                                        <p:tgtEl>
                                          <p:spTgt spid="32"/>
                                        </p:tgtEl>
                                      </p:cBhvr>
                                    </p:animEffect>
                                    <p:anim calcmode="lin" valueType="num">
                                      <p:cBhvr>
                                        <p:cTn id="34" dur="2000" fill="hold"/>
                                        <p:tgtEl>
                                          <p:spTgt spid="32"/>
                                        </p:tgtEl>
                                        <p:attrNameLst>
                                          <p:attrName>ppt_w</p:attrName>
                                        </p:attrNameLst>
                                      </p:cBhvr>
                                      <p:tavLst>
                                        <p:tav tm="0" fmla="#ppt_w*sin(2.5*pi*$)">
                                          <p:val>
                                            <p:fltVal val="0"/>
                                          </p:val>
                                        </p:tav>
                                        <p:tav tm="100000">
                                          <p:val>
                                            <p:fltVal val="1"/>
                                          </p:val>
                                        </p:tav>
                                      </p:tavLst>
                                    </p:anim>
                                    <p:anim calcmode="lin" valueType="num">
                                      <p:cBhvr>
                                        <p:cTn id="35" dur="2000" fill="hold"/>
                                        <p:tgtEl>
                                          <p:spTgt spid="32"/>
                                        </p:tgtEl>
                                        <p:attrNameLst>
                                          <p:attrName>ppt_h</p:attrName>
                                        </p:attrNameLst>
                                      </p:cBhvr>
                                      <p:tavLst>
                                        <p:tav tm="0">
                                          <p:val>
                                            <p:strVal val="#ppt_h"/>
                                          </p:val>
                                        </p:tav>
                                        <p:tav tm="100000">
                                          <p:val>
                                            <p:strVal val="#ppt_h"/>
                                          </p:val>
                                        </p:tav>
                                      </p:tavLst>
                                    </p:anim>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iterate type="wd">
                                    <p:tmPct val="100000"/>
                                  </p:iterate>
                                  <p:childTnLst>
                                    <p:set>
                                      <p:cBhvr>
                                        <p:cTn id="39" dur="1" fill="hold">
                                          <p:stCondLst>
                                            <p:cond delay="0"/>
                                          </p:stCondLst>
                                        </p:cTn>
                                        <p:tgtEl>
                                          <p:spTgt spid="11281"/>
                                        </p:tgtEl>
                                        <p:attrNameLst>
                                          <p:attrName>style.visibility</p:attrName>
                                        </p:attrNameLst>
                                      </p:cBhvr>
                                      <p:to>
                                        <p:strVal val="visible"/>
                                      </p:to>
                                    </p:set>
                                    <p:animEffect transition="in" filter="wipe(left)">
                                      <p:cBhvr>
                                        <p:cTn id="40" dur="300"/>
                                        <p:tgtEl>
                                          <p:spTgt spid="11281"/>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iterate type="wd">
                                    <p:tmPct val="100000"/>
                                  </p:iterate>
                                  <p:childTnLst>
                                    <p:set>
                                      <p:cBhvr>
                                        <p:cTn id="44" dur="1" fill="hold">
                                          <p:stCondLst>
                                            <p:cond delay="0"/>
                                          </p:stCondLst>
                                        </p:cTn>
                                        <p:tgtEl>
                                          <p:spTgt spid="11270"/>
                                        </p:tgtEl>
                                        <p:attrNameLst>
                                          <p:attrName>style.visibility</p:attrName>
                                        </p:attrNameLst>
                                      </p:cBhvr>
                                      <p:to>
                                        <p:strVal val="visible"/>
                                      </p:to>
                                    </p:set>
                                    <p:animEffect transition="in" filter="wipe(left)">
                                      <p:cBhvr>
                                        <p:cTn id="45" dur="300"/>
                                        <p:tgtEl>
                                          <p:spTgt spid="11270"/>
                                        </p:tgtEl>
                                      </p:cBhvr>
                                    </p:animEffect>
                                  </p:childTnLst>
                                </p:cTn>
                              </p:par>
                            </p:childTnLst>
                          </p:cTn>
                        </p:par>
                      </p:childTnLst>
                    </p:cTn>
                  </p:par>
                  <p:par>
                    <p:cTn id="46" fill="hold">
                      <p:stCondLst>
                        <p:cond delay="indefinite"/>
                      </p:stCondLst>
                      <p:childTnLst>
                        <p:par>
                          <p:cTn id="47" fill="hold">
                            <p:stCondLst>
                              <p:cond delay="0"/>
                            </p:stCondLst>
                            <p:childTnLst>
                              <p:par>
                                <p:cTn id="48" presetID="45" presetClass="entr" presetSubtype="0" fill="hold" grpId="0" nodeType="click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fade">
                                      <p:cBhvr>
                                        <p:cTn id="50" dur="2000"/>
                                        <p:tgtEl>
                                          <p:spTgt spid="31"/>
                                        </p:tgtEl>
                                      </p:cBhvr>
                                    </p:animEffect>
                                    <p:anim calcmode="lin" valueType="num">
                                      <p:cBhvr>
                                        <p:cTn id="51" dur="2000" fill="hold"/>
                                        <p:tgtEl>
                                          <p:spTgt spid="31"/>
                                        </p:tgtEl>
                                        <p:attrNameLst>
                                          <p:attrName>ppt_w</p:attrName>
                                        </p:attrNameLst>
                                      </p:cBhvr>
                                      <p:tavLst>
                                        <p:tav tm="0" fmla="#ppt_w*sin(2.5*pi*$)">
                                          <p:val>
                                            <p:fltVal val="0"/>
                                          </p:val>
                                        </p:tav>
                                        <p:tav tm="100000">
                                          <p:val>
                                            <p:fltVal val="1"/>
                                          </p:val>
                                        </p:tav>
                                      </p:tavLst>
                                    </p:anim>
                                    <p:anim calcmode="lin" valueType="num">
                                      <p:cBhvr>
                                        <p:cTn id="52" dur="2000" fill="hold"/>
                                        <p:tgtEl>
                                          <p:spTgt spid="31"/>
                                        </p:tgtEl>
                                        <p:attrNameLst>
                                          <p:attrName>ppt_h</p:attrName>
                                        </p:attrNameLst>
                                      </p:cBhvr>
                                      <p:tavLst>
                                        <p:tav tm="0">
                                          <p:val>
                                            <p:strVal val="#ppt_h"/>
                                          </p:val>
                                        </p:tav>
                                        <p:tav tm="100000">
                                          <p:val>
                                            <p:strVal val="#ppt_h"/>
                                          </p:val>
                                        </p:tav>
                                      </p:tavLst>
                                    </p:anim>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iterate type="wd">
                                    <p:tmPct val="100000"/>
                                  </p:iterate>
                                  <p:childTnLst>
                                    <p:set>
                                      <p:cBhvr>
                                        <p:cTn id="56" dur="1" fill="hold">
                                          <p:stCondLst>
                                            <p:cond delay="0"/>
                                          </p:stCondLst>
                                        </p:cTn>
                                        <p:tgtEl>
                                          <p:spTgt spid="11282"/>
                                        </p:tgtEl>
                                        <p:attrNameLst>
                                          <p:attrName>style.visibility</p:attrName>
                                        </p:attrNameLst>
                                      </p:cBhvr>
                                      <p:to>
                                        <p:strVal val="visible"/>
                                      </p:to>
                                    </p:set>
                                    <p:animEffect transition="in" filter="wipe(left)">
                                      <p:cBhvr>
                                        <p:cTn id="57" dur="300"/>
                                        <p:tgtEl>
                                          <p:spTgt spid="11282"/>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iterate type="wd">
                                    <p:tmPct val="100000"/>
                                  </p:iterate>
                                  <p:childTnLst>
                                    <p:set>
                                      <p:cBhvr>
                                        <p:cTn id="61" dur="1" fill="hold">
                                          <p:stCondLst>
                                            <p:cond delay="0"/>
                                          </p:stCondLst>
                                        </p:cTn>
                                        <p:tgtEl>
                                          <p:spTgt spid="11271"/>
                                        </p:tgtEl>
                                        <p:attrNameLst>
                                          <p:attrName>style.visibility</p:attrName>
                                        </p:attrNameLst>
                                      </p:cBhvr>
                                      <p:to>
                                        <p:strVal val="visible"/>
                                      </p:to>
                                    </p:set>
                                    <p:animEffect transition="in" filter="wipe(left)">
                                      <p:cBhvr>
                                        <p:cTn id="62" dur="300"/>
                                        <p:tgtEl>
                                          <p:spTgt spid="11271"/>
                                        </p:tgtEl>
                                      </p:cBhvr>
                                    </p:animEffect>
                                  </p:childTnLst>
                                </p:cTn>
                              </p:par>
                            </p:childTnLst>
                          </p:cTn>
                        </p:par>
                      </p:childTnLst>
                    </p:cTn>
                  </p:par>
                  <p:par>
                    <p:cTn id="63" fill="hold">
                      <p:stCondLst>
                        <p:cond delay="indefinite"/>
                      </p:stCondLst>
                      <p:childTnLst>
                        <p:par>
                          <p:cTn id="64" fill="hold">
                            <p:stCondLst>
                              <p:cond delay="0"/>
                            </p:stCondLst>
                            <p:childTnLst>
                              <p:par>
                                <p:cTn id="65" presetID="45" presetClass="entr" presetSubtype="0" fill="hold" grpId="0" nodeType="click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2000"/>
                                        <p:tgtEl>
                                          <p:spTgt spid="33"/>
                                        </p:tgtEl>
                                      </p:cBhvr>
                                    </p:animEffect>
                                    <p:anim calcmode="lin" valueType="num">
                                      <p:cBhvr>
                                        <p:cTn id="68" dur="2000" fill="hold"/>
                                        <p:tgtEl>
                                          <p:spTgt spid="33"/>
                                        </p:tgtEl>
                                        <p:attrNameLst>
                                          <p:attrName>ppt_w</p:attrName>
                                        </p:attrNameLst>
                                      </p:cBhvr>
                                      <p:tavLst>
                                        <p:tav tm="0" fmla="#ppt_w*sin(2.5*pi*$)">
                                          <p:val>
                                            <p:fltVal val="0"/>
                                          </p:val>
                                        </p:tav>
                                        <p:tav tm="100000">
                                          <p:val>
                                            <p:fltVal val="1"/>
                                          </p:val>
                                        </p:tav>
                                      </p:tavLst>
                                    </p:anim>
                                    <p:anim calcmode="lin" valueType="num">
                                      <p:cBhvr>
                                        <p:cTn id="69" dur="2000" fill="hold"/>
                                        <p:tgtEl>
                                          <p:spTgt spid="33"/>
                                        </p:tgtEl>
                                        <p:attrNameLst>
                                          <p:attrName>ppt_h</p:attrName>
                                        </p:attrNameLst>
                                      </p:cBhvr>
                                      <p:tavLst>
                                        <p:tav tm="0">
                                          <p:val>
                                            <p:strVal val="#ppt_h"/>
                                          </p:val>
                                        </p:tav>
                                        <p:tav tm="100000">
                                          <p:val>
                                            <p:strVal val="#ppt_h"/>
                                          </p:val>
                                        </p:tav>
                                      </p:tavLst>
                                    </p:anim>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grpId="0" nodeType="clickEffect">
                                  <p:stCondLst>
                                    <p:cond delay="0"/>
                                  </p:stCondLst>
                                  <p:childTnLst>
                                    <p:set>
                                      <p:cBhvr>
                                        <p:cTn id="73" dur="1" fill="hold">
                                          <p:stCondLst>
                                            <p:cond delay="0"/>
                                          </p:stCondLst>
                                        </p:cTn>
                                        <p:tgtEl>
                                          <p:spTgt spid="11283"/>
                                        </p:tgtEl>
                                        <p:attrNameLst>
                                          <p:attrName>style.visibility</p:attrName>
                                        </p:attrNameLst>
                                      </p:cBhvr>
                                      <p:to>
                                        <p:strVal val="visible"/>
                                      </p:to>
                                    </p:set>
                                    <p:animEffect transition="in" filter="wipe(left)">
                                      <p:cBhvr>
                                        <p:cTn id="74" dur="500"/>
                                        <p:tgtEl>
                                          <p:spTgt spid="112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8" grpId="0" autoUpdateAnimBg="0"/>
      <p:bldP spid="11269" grpId="0" autoUpdateAnimBg="0"/>
      <p:bldP spid="11270" grpId="0" autoUpdateAnimBg="0"/>
      <p:bldP spid="11271" grpId="0" autoUpdateAnimBg="0"/>
      <p:bldP spid="11273" grpId="0" autoUpdateAnimBg="0"/>
      <p:bldP spid="11281" grpId="0" autoUpdateAnimBg="0"/>
      <p:bldP spid="11282" grpId="0" autoUpdateAnimBg="0"/>
      <p:bldP spid="11283" grpId="0"/>
      <p:bldP spid="30" grpId="0" animBg="1"/>
      <p:bldP spid="31" grpId="0" animBg="1"/>
      <p:bldP spid="32" grpId="0" animBg="1"/>
      <p:bldP spid="3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灯片编号占位符 5"/>
          <p:cNvSpPr>
            <a:spLocks noGrp="1"/>
          </p:cNvSpPr>
          <p:nvPr>
            <p:ph type="sldNum" sz="quarter" idx="12"/>
          </p:nvPr>
        </p:nvSpPr>
        <p:spPr/>
        <p:txBody>
          <a:bodyPr/>
          <a:lstStyle/>
          <a:p>
            <a:fld id="{2F6C519B-A184-4263-93B2-70F708AA1256}" type="slidenum">
              <a:rPr lang="zh-CN" altLang="en-US"/>
            </a:fld>
            <a:endParaRPr lang="en-US" altLang="zh-CN"/>
          </a:p>
        </p:txBody>
      </p:sp>
      <p:sp>
        <p:nvSpPr>
          <p:cNvPr id="12305" name="Text Box 17"/>
          <p:cNvSpPr txBox="1">
            <a:spLocks noChangeArrowheads="1"/>
          </p:cNvSpPr>
          <p:nvPr/>
        </p:nvSpPr>
        <p:spPr bwMode="auto">
          <a:xfrm>
            <a:off x="1178993" y="1018743"/>
            <a:ext cx="5283200" cy="4660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3" tIns="47887" rIns="95773" bIns="47887">
            <a:spAutoFit/>
          </a:bodyPr>
          <a:lstStyle/>
          <a:p>
            <a:r>
              <a:rPr lang="zh-CN" altLang="en-US" sz="2400" b="1" dirty="0"/>
              <a:t>载荷分布均匀性：</a:t>
            </a:r>
            <a:r>
              <a:rPr lang="zh-CN" altLang="en-US" sz="2400" b="1" dirty="0">
                <a:solidFill>
                  <a:srgbClr val="D60093"/>
                </a:solidFill>
              </a:rPr>
              <a:t>螺旋线总偏差 </a:t>
            </a:r>
            <a:r>
              <a:rPr lang="en-US" altLang="zh-CN" sz="2400" b="1" i="1" dirty="0"/>
              <a:t>F</a:t>
            </a:r>
            <a:r>
              <a:rPr lang="en-US" altLang="zh-CN" sz="2400" b="1" baseline="-25000" dirty="0"/>
              <a:t>β</a:t>
            </a:r>
            <a:r>
              <a:rPr lang="en-US" altLang="zh-CN" sz="2400" b="1" dirty="0"/>
              <a:t>=</a:t>
            </a:r>
            <a:endParaRPr lang="en-US" altLang="zh-CN" sz="2400" b="1" dirty="0"/>
          </a:p>
        </p:txBody>
      </p:sp>
      <p:sp>
        <p:nvSpPr>
          <p:cNvPr id="12306" name="Text Box 18"/>
          <p:cNvSpPr txBox="1">
            <a:spLocks noChangeArrowheads="1"/>
          </p:cNvSpPr>
          <p:nvPr/>
        </p:nvSpPr>
        <p:spPr bwMode="auto">
          <a:xfrm>
            <a:off x="6088036" y="1011900"/>
            <a:ext cx="1485900"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3" tIns="47887" rIns="95773" bIns="47887">
            <a:spAutoFit/>
          </a:bodyPr>
          <a:lstStyle/>
          <a:p>
            <a:r>
              <a:rPr lang="zh-CN" altLang="en-US" b="1" dirty="0">
                <a:solidFill>
                  <a:srgbClr val="CC0066"/>
                </a:solidFill>
              </a:rPr>
              <a:t>0.021</a:t>
            </a:r>
            <a:endParaRPr lang="zh-CN" altLang="en-US" b="1" dirty="0">
              <a:solidFill>
                <a:srgbClr val="CC0066"/>
              </a:solidFill>
            </a:endParaRPr>
          </a:p>
        </p:txBody>
      </p:sp>
      <p:sp>
        <p:nvSpPr>
          <p:cNvPr id="12307" name="Text Box 19"/>
          <p:cNvSpPr txBox="1">
            <a:spLocks noChangeArrowheads="1"/>
          </p:cNvSpPr>
          <p:nvPr/>
        </p:nvSpPr>
        <p:spPr bwMode="auto">
          <a:xfrm>
            <a:off x="1203077" y="442112"/>
            <a:ext cx="7422331" cy="5399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pPr>
              <a:lnSpc>
                <a:spcPct val="120000"/>
              </a:lnSpc>
            </a:pPr>
            <a:r>
              <a:rPr lang="zh-CN" altLang="en-US" sz="2400" b="1" dirty="0"/>
              <a:t>根据</a:t>
            </a:r>
            <a:r>
              <a:rPr lang="en-US" altLang="zh-CN" sz="2400" b="1" i="1" dirty="0"/>
              <a:t>d</a:t>
            </a:r>
            <a:r>
              <a:rPr lang="en-US" altLang="zh-CN" sz="2400" b="1" baseline="-25000" dirty="0"/>
              <a:t>2 </a:t>
            </a:r>
            <a:r>
              <a:rPr lang="en-US" altLang="zh-CN" sz="2400" b="1" dirty="0"/>
              <a:t>= 239.394、</a:t>
            </a:r>
            <a:r>
              <a:rPr lang="zh-CN" altLang="en-US" sz="2400" b="1" dirty="0"/>
              <a:t>齿宽</a:t>
            </a:r>
            <a:r>
              <a:rPr lang="en-US" altLang="zh-CN" sz="2400" b="1" i="1" dirty="0"/>
              <a:t>b = </a:t>
            </a:r>
            <a:r>
              <a:rPr lang="en-US" altLang="zh-CN" sz="2400" b="1" dirty="0"/>
              <a:t>60</a:t>
            </a:r>
            <a:r>
              <a:rPr lang="zh-CN" altLang="en-US" sz="2400" b="1" dirty="0"/>
              <a:t>和7级精度查表10.2得：</a:t>
            </a:r>
            <a:endParaRPr lang="zh-CN" altLang="en-US" sz="2400" b="1" dirty="0"/>
          </a:p>
        </p:txBody>
      </p:sp>
      <p:pic>
        <p:nvPicPr>
          <p:cNvPr id="90115"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41126" y="1591804"/>
            <a:ext cx="7168072" cy="4580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 name="直接连接符 2"/>
          <p:cNvCxnSpPr/>
          <p:nvPr/>
        </p:nvCxnSpPr>
        <p:spPr bwMode="auto">
          <a:xfrm flipV="1">
            <a:off x="1188585" y="4849655"/>
            <a:ext cx="6884761" cy="48988"/>
          </a:xfrm>
          <a:prstGeom prst="lin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9" name="椭圆 18"/>
          <p:cNvSpPr/>
          <p:nvPr/>
        </p:nvSpPr>
        <p:spPr bwMode="auto">
          <a:xfrm>
            <a:off x="5943586" y="4555726"/>
            <a:ext cx="1139174" cy="342917"/>
          </a:xfrm>
          <a:prstGeom prst="ellipse">
            <a:avLst/>
          </a:prstGeom>
          <a:noFill/>
          <a:ln w="38100" cap="flat" cmpd="sng" algn="ctr">
            <a:solidFill>
              <a:srgbClr val="FF0000"/>
            </a:solidFill>
            <a:prstDash val="solid"/>
            <a:round/>
            <a:headEnd type="none" w="med" len="med"/>
            <a:tailEnd type="none" w="med" len="med"/>
          </a:ln>
          <a:effectLst/>
        </p:spPr>
        <p:txBody>
          <a:bodyPr vert="horz" wrap="square" lIns="62609" tIns="31304" rIns="62609" bIns="31304" numCol="1" rtlCol="0" anchor="t" anchorCtr="0" compatLnSpc="1"/>
          <a:lstStyle/>
          <a:p>
            <a:pPr defTabSz="626110"/>
            <a:endParaRPr lang="zh-CN" altLang="en-US" sz="160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2307"/>
                                        </p:tgtEl>
                                        <p:attrNameLst>
                                          <p:attrName>style.visibility</p:attrName>
                                        </p:attrNameLst>
                                      </p:cBhvr>
                                      <p:to>
                                        <p:strVal val="visible"/>
                                      </p:to>
                                    </p:set>
                                    <p:animEffect transition="in" filter="wipe(left)">
                                      <p:cBhvr>
                                        <p:cTn id="7" dur="300"/>
                                        <p:tgtEl>
                                          <p:spTgt spid="1230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90115"/>
                                        </p:tgtEl>
                                        <p:attrNameLst>
                                          <p:attrName>style.visibility</p:attrName>
                                        </p:attrNameLst>
                                      </p:cBhvr>
                                      <p:to>
                                        <p:strVal val="visible"/>
                                      </p:to>
                                    </p:set>
                                    <p:anim calcmode="lin" valueType="num">
                                      <p:cBhvr additive="base">
                                        <p:cTn id="12" dur="500" fill="hold"/>
                                        <p:tgtEl>
                                          <p:spTgt spid="90115"/>
                                        </p:tgtEl>
                                        <p:attrNameLst>
                                          <p:attrName>ppt_x</p:attrName>
                                        </p:attrNameLst>
                                      </p:cBhvr>
                                      <p:tavLst>
                                        <p:tav tm="0">
                                          <p:val>
                                            <p:strVal val="#ppt_x"/>
                                          </p:val>
                                        </p:tav>
                                        <p:tav tm="100000">
                                          <p:val>
                                            <p:strVal val="#ppt_x"/>
                                          </p:val>
                                        </p:tav>
                                      </p:tavLst>
                                    </p:anim>
                                    <p:anim calcmode="lin" valueType="num">
                                      <p:cBhvr additive="base">
                                        <p:cTn id="13" dur="500" fill="hold"/>
                                        <p:tgtEl>
                                          <p:spTgt spid="9011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12305"/>
                                        </p:tgtEl>
                                        <p:attrNameLst>
                                          <p:attrName>style.visibility</p:attrName>
                                        </p:attrNameLst>
                                      </p:cBhvr>
                                      <p:to>
                                        <p:strVal val="visible"/>
                                      </p:to>
                                    </p:set>
                                    <p:animEffect transition="in" filter="wipe(left)">
                                      <p:cBhvr>
                                        <p:cTn id="18" dur="300"/>
                                        <p:tgtEl>
                                          <p:spTgt spid="1230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45" presetClass="entr" presetSubtype="0" fill="hold" grpId="0" nodeType="click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2000"/>
                                        <p:tgtEl>
                                          <p:spTgt spid="19"/>
                                        </p:tgtEl>
                                      </p:cBhvr>
                                    </p:animEffect>
                                    <p:anim calcmode="lin" valueType="num">
                                      <p:cBhvr>
                                        <p:cTn id="29" dur="2000" fill="hold"/>
                                        <p:tgtEl>
                                          <p:spTgt spid="19"/>
                                        </p:tgtEl>
                                        <p:attrNameLst>
                                          <p:attrName>ppt_w</p:attrName>
                                        </p:attrNameLst>
                                      </p:cBhvr>
                                      <p:tavLst>
                                        <p:tav tm="0" fmla="#ppt_w*sin(2.5*pi*$)">
                                          <p:val>
                                            <p:fltVal val="0"/>
                                          </p:val>
                                        </p:tav>
                                        <p:tav tm="100000">
                                          <p:val>
                                            <p:fltVal val="1"/>
                                          </p:val>
                                        </p:tav>
                                      </p:tavLst>
                                    </p:anim>
                                    <p:anim calcmode="lin" valueType="num">
                                      <p:cBhvr>
                                        <p:cTn id="30" dur="2000" fill="hold"/>
                                        <p:tgtEl>
                                          <p:spTgt spid="19"/>
                                        </p:tgtEl>
                                        <p:attrNameLst>
                                          <p:attrName>ppt_h</p:attrName>
                                        </p:attrNameLst>
                                      </p:cBhvr>
                                      <p:tavLst>
                                        <p:tav tm="0">
                                          <p:val>
                                            <p:strVal val="#ppt_h"/>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iterate type="wd">
                                    <p:tmPct val="100000"/>
                                  </p:iterate>
                                  <p:childTnLst>
                                    <p:set>
                                      <p:cBhvr>
                                        <p:cTn id="34" dur="1" fill="hold">
                                          <p:stCondLst>
                                            <p:cond delay="0"/>
                                          </p:stCondLst>
                                        </p:cTn>
                                        <p:tgtEl>
                                          <p:spTgt spid="12306"/>
                                        </p:tgtEl>
                                        <p:attrNameLst>
                                          <p:attrName>style.visibility</p:attrName>
                                        </p:attrNameLst>
                                      </p:cBhvr>
                                      <p:to>
                                        <p:strVal val="visible"/>
                                      </p:to>
                                    </p:set>
                                    <p:animEffect transition="in" filter="wipe(left)">
                                      <p:cBhvr>
                                        <p:cTn id="35" dur="300"/>
                                        <p:tgtEl>
                                          <p:spTgt spid="123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05" grpId="0" autoUpdateAnimBg="0"/>
      <p:bldP spid="12306" grpId="0" autoUpdateAnimBg="0"/>
      <p:bldP spid="12307" grpId="0" autoUpdateAnimBg="0"/>
      <p:bldP spid="1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灯片编号占位符 5"/>
          <p:cNvSpPr>
            <a:spLocks noGrp="1"/>
          </p:cNvSpPr>
          <p:nvPr>
            <p:ph type="sldNum" sz="quarter" idx="12"/>
          </p:nvPr>
        </p:nvSpPr>
        <p:spPr/>
        <p:txBody>
          <a:bodyPr/>
          <a:lstStyle/>
          <a:p>
            <a:fld id="{09638E72-BC8A-4C52-A480-66B9143BB68C}" type="slidenum">
              <a:rPr lang="zh-CN" altLang="en-US"/>
            </a:fld>
            <a:endParaRPr lang="en-US" altLang="zh-CN"/>
          </a:p>
        </p:txBody>
      </p:sp>
      <p:sp>
        <p:nvSpPr>
          <p:cNvPr id="13316" name="Text Box 4"/>
          <p:cNvSpPr txBox="1">
            <a:spLocks noChangeArrowheads="1"/>
          </p:cNvSpPr>
          <p:nvPr/>
        </p:nvSpPr>
        <p:spPr bwMode="auto">
          <a:xfrm>
            <a:off x="1006393" y="236124"/>
            <a:ext cx="7763031"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3. 确定齿轮的最小法向侧隙和齿厚上、下极限偏差</a:t>
            </a:r>
            <a:endParaRPr lang="zh-CN" altLang="en-US" sz="2400" b="1" dirty="0"/>
          </a:p>
        </p:txBody>
      </p:sp>
      <p:sp>
        <p:nvSpPr>
          <p:cNvPr id="13321" name="Text Box 9"/>
          <p:cNvSpPr txBox="1">
            <a:spLocks noChangeArrowheads="1"/>
          </p:cNvSpPr>
          <p:nvPr/>
        </p:nvSpPr>
        <p:spPr bwMode="auto">
          <a:xfrm>
            <a:off x="1007237" y="1103116"/>
            <a:ext cx="5613399"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3" tIns="47887" rIns="95773" bIns="47887">
            <a:spAutoFit/>
          </a:bodyPr>
          <a:lstStyle/>
          <a:p>
            <a:r>
              <a:rPr lang="zh-CN" altLang="en-US" sz="2400" b="1" dirty="0" smtClean="0"/>
              <a:t>根据齿轮模数和中心距</a:t>
            </a:r>
            <a:r>
              <a:rPr lang="en-US" altLang="zh-CN" sz="2400" b="1" i="1" dirty="0"/>
              <a:t>a</a:t>
            </a:r>
            <a:r>
              <a:rPr lang="zh-CN" altLang="en-US" sz="2400" b="1" dirty="0"/>
              <a:t>查表10.6。</a:t>
            </a:r>
            <a:endParaRPr lang="zh-CN" altLang="en-US" sz="2400" b="1" dirty="0"/>
          </a:p>
        </p:txBody>
      </p:sp>
      <p:pic>
        <p:nvPicPr>
          <p:cNvPr id="15"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33546" y="5388524"/>
            <a:ext cx="6292155" cy="13057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413" name="Picture 1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7707" y="685665"/>
            <a:ext cx="4705285" cy="397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416" name="Picture 10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7996" y="1608673"/>
            <a:ext cx="4647944" cy="740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418" name="Picture 10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996" y="2351261"/>
            <a:ext cx="7038611" cy="25685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 name="直接连接符 2"/>
          <p:cNvCxnSpPr/>
          <p:nvPr/>
        </p:nvCxnSpPr>
        <p:spPr bwMode="auto">
          <a:xfrm>
            <a:off x="1047996" y="4136012"/>
            <a:ext cx="6876763" cy="0"/>
          </a:xfrm>
          <a:prstGeom prst="lin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椭圆 22"/>
          <p:cNvSpPr/>
          <p:nvPr/>
        </p:nvSpPr>
        <p:spPr bwMode="auto">
          <a:xfrm>
            <a:off x="2674652" y="3744107"/>
            <a:ext cx="2080231" cy="489881"/>
          </a:xfrm>
          <a:prstGeom prst="ellipse">
            <a:avLst/>
          </a:prstGeom>
          <a:noFill/>
          <a:ln w="28575" cap="flat" cmpd="sng" algn="ctr">
            <a:solidFill>
              <a:srgbClr val="FF0000"/>
            </a:solidFill>
            <a:prstDash val="solid"/>
            <a:round/>
            <a:headEnd type="none" w="med" len="med"/>
            <a:tailEnd type="none" w="med" len="med"/>
          </a:ln>
          <a:effectLst/>
        </p:spPr>
        <p:txBody>
          <a:bodyPr vert="horz" wrap="square" lIns="62609" tIns="31304" rIns="62609" bIns="31304" numCol="1" rtlCol="0" anchor="t" anchorCtr="0" compatLnSpc="1"/>
          <a:lstStyle/>
          <a:p>
            <a:pPr defTabSz="626110"/>
            <a:endParaRPr lang="zh-CN" altLang="en-US" sz="1600"/>
          </a:p>
        </p:txBody>
      </p:sp>
      <p:sp>
        <p:nvSpPr>
          <p:cNvPr id="24" name="Text Box 13"/>
          <p:cNvSpPr txBox="1">
            <a:spLocks noChangeArrowheads="1"/>
          </p:cNvSpPr>
          <p:nvPr/>
        </p:nvSpPr>
        <p:spPr bwMode="auto">
          <a:xfrm>
            <a:off x="1139243" y="4870834"/>
            <a:ext cx="4303228" cy="4936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7901" tIns="53950" rIns="107901" bIns="53950">
            <a:spAutoFit/>
          </a:bodyPr>
          <a:lstStyle/>
          <a:p>
            <a:r>
              <a:rPr lang="zh-CN" altLang="en-US" sz="2400" b="1" dirty="0"/>
              <a:t>用</a:t>
            </a:r>
            <a:r>
              <a:rPr lang="zh-CN" altLang="en-US" sz="2400" b="1" dirty="0" smtClean="0"/>
              <a:t>插入法得  </a:t>
            </a:r>
            <a:r>
              <a:rPr lang="en-US" altLang="zh-CN" sz="2400" b="1" i="1" dirty="0" err="1">
                <a:solidFill>
                  <a:srgbClr val="D60093"/>
                </a:solidFill>
              </a:rPr>
              <a:t>j</a:t>
            </a:r>
            <a:r>
              <a:rPr lang="en-US" altLang="zh-CN" sz="2400" b="1" baseline="-25000" dirty="0" err="1">
                <a:solidFill>
                  <a:srgbClr val="D60093"/>
                </a:solidFill>
              </a:rPr>
              <a:t>bnmin</a:t>
            </a:r>
            <a:r>
              <a:rPr lang="en-US" altLang="zh-CN" sz="2400" b="1" dirty="0">
                <a:solidFill>
                  <a:srgbClr val="D60093"/>
                </a:solidFill>
              </a:rPr>
              <a:t>= 0.155mm</a:t>
            </a:r>
            <a:r>
              <a:rPr lang="en-US" altLang="zh-CN" sz="2400" b="1" dirty="0"/>
              <a:t>。</a:t>
            </a:r>
            <a:endParaRPr lang="en-US" altLang="zh-CN" sz="24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3316"/>
                                        </p:tgtEl>
                                        <p:attrNameLst>
                                          <p:attrName>style.visibility</p:attrName>
                                        </p:attrNameLst>
                                      </p:cBhvr>
                                      <p:to>
                                        <p:strVal val="visible"/>
                                      </p:to>
                                    </p:set>
                                    <p:animEffect transition="in" filter="wipe(left)">
                                      <p:cBhvr>
                                        <p:cTn id="7" dur="300"/>
                                        <p:tgtEl>
                                          <p:spTgt spid="133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3413"/>
                                        </p:tgtEl>
                                        <p:attrNameLst>
                                          <p:attrName>style.visibility</p:attrName>
                                        </p:attrNameLst>
                                      </p:cBhvr>
                                      <p:to>
                                        <p:strVal val="visible"/>
                                      </p:to>
                                    </p:set>
                                    <p:animEffect transition="in" filter="wipe(left)">
                                      <p:cBhvr>
                                        <p:cTn id="12" dur="500"/>
                                        <p:tgtEl>
                                          <p:spTgt spid="134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3321"/>
                                        </p:tgtEl>
                                        <p:attrNameLst>
                                          <p:attrName>style.visibility</p:attrName>
                                        </p:attrNameLst>
                                      </p:cBhvr>
                                      <p:to>
                                        <p:strVal val="visible"/>
                                      </p:to>
                                    </p:set>
                                    <p:animEffect transition="in" filter="wipe(left)">
                                      <p:cBhvr>
                                        <p:cTn id="17" dur="300"/>
                                        <p:tgtEl>
                                          <p:spTgt spid="13321"/>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0-#ppt_w/2"/>
                                          </p:val>
                                        </p:tav>
                                        <p:tav tm="100000">
                                          <p:val>
                                            <p:strVal val="#ppt_x"/>
                                          </p:val>
                                        </p:tav>
                                      </p:tavLst>
                                    </p:anim>
                                    <p:anim calcmode="lin" valueType="num">
                                      <p:cBhvr additive="base">
                                        <p:cTn id="23"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13416"/>
                                        </p:tgtEl>
                                        <p:attrNameLst>
                                          <p:attrName>style.visibility</p:attrName>
                                        </p:attrNameLst>
                                      </p:cBhvr>
                                      <p:to>
                                        <p:strVal val="visible"/>
                                      </p:to>
                                    </p:set>
                                    <p:animEffect transition="in" filter="wipe(left)">
                                      <p:cBhvr>
                                        <p:cTn id="28" dur="500"/>
                                        <p:tgtEl>
                                          <p:spTgt spid="13416"/>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nodeType="clickEffect">
                                  <p:stCondLst>
                                    <p:cond delay="0"/>
                                  </p:stCondLst>
                                  <p:childTnLst>
                                    <p:set>
                                      <p:cBhvr>
                                        <p:cTn id="32" dur="1" fill="hold">
                                          <p:stCondLst>
                                            <p:cond delay="0"/>
                                          </p:stCondLst>
                                        </p:cTn>
                                        <p:tgtEl>
                                          <p:spTgt spid="13418"/>
                                        </p:tgtEl>
                                        <p:attrNameLst>
                                          <p:attrName>style.visibility</p:attrName>
                                        </p:attrNameLst>
                                      </p:cBhvr>
                                      <p:to>
                                        <p:strVal val="visible"/>
                                      </p:to>
                                    </p:set>
                                    <p:anim calcmode="lin" valueType="num">
                                      <p:cBhvr additive="base">
                                        <p:cTn id="33" dur="500" fill="hold"/>
                                        <p:tgtEl>
                                          <p:spTgt spid="13418"/>
                                        </p:tgtEl>
                                        <p:attrNameLst>
                                          <p:attrName>ppt_x</p:attrName>
                                        </p:attrNameLst>
                                      </p:cBhvr>
                                      <p:tavLst>
                                        <p:tav tm="0">
                                          <p:val>
                                            <p:strVal val="0-#ppt_w/2"/>
                                          </p:val>
                                        </p:tav>
                                        <p:tav tm="100000">
                                          <p:val>
                                            <p:strVal val="#ppt_x"/>
                                          </p:val>
                                        </p:tav>
                                      </p:tavLst>
                                    </p:anim>
                                    <p:anim calcmode="lin" valueType="num">
                                      <p:cBhvr additive="base">
                                        <p:cTn id="34" dur="500" fill="hold"/>
                                        <p:tgtEl>
                                          <p:spTgt spid="13418"/>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left)">
                                      <p:cBhvr>
                                        <p:cTn id="39" dur="500"/>
                                        <p:tgtEl>
                                          <p:spTgt spid="3"/>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wipe(left)">
                                      <p:cBhvr>
                                        <p:cTn id="44" dur="500"/>
                                        <p:tgtEl>
                                          <p:spTgt spid="23"/>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iterate type="wd">
                                    <p:tmPct val="100000"/>
                                  </p:iterate>
                                  <p:childTnLst>
                                    <p:set>
                                      <p:cBhvr>
                                        <p:cTn id="48" dur="1" fill="hold">
                                          <p:stCondLst>
                                            <p:cond delay="0"/>
                                          </p:stCondLst>
                                        </p:cTn>
                                        <p:tgtEl>
                                          <p:spTgt spid="24"/>
                                        </p:tgtEl>
                                        <p:attrNameLst>
                                          <p:attrName>style.visibility</p:attrName>
                                        </p:attrNameLst>
                                      </p:cBhvr>
                                      <p:to>
                                        <p:strVal val="visible"/>
                                      </p:to>
                                    </p:set>
                                    <p:animEffect transition="in" filter="wipe(left)">
                                      <p:cBhvr>
                                        <p:cTn id="49" dur="3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autoUpdateAnimBg="0"/>
      <p:bldP spid="13321" grpId="0" autoUpdateAnimBg="0"/>
      <p:bldP spid="23" grpId="0" animBg="1"/>
      <p:bldP spid="24"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灯片编号占位符 5"/>
          <p:cNvSpPr>
            <a:spLocks noGrp="1"/>
          </p:cNvSpPr>
          <p:nvPr>
            <p:ph type="sldNum" sz="quarter" idx="12"/>
          </p:nvPr>
        </p:nvSpPr>
        <p:spPr/>
        <p:txBody>
          <a:bodyPr/>
          <a:lstStyle/>
          <a:p>
            <a:fld id="{EFF87BED-4B93-45D1-A51B-BD9EB1BA3D62}" type="slidenum">
              <a:rPr lang="zh-CN" altLang="en-US"/>
            </a:fld>
            <a:endParaRPr lang="en-US" altLang="zh-CN"/>
          </a:p>
        </p:txBody>
      </p:sp>
      <p:sp>
        <p:nvSpPr>
          <p:cNvPr id="14340" name="Text Box 4"/>
          <p:cNvSpPr txBox="1">
            <a:spLocks noChangeArrowheads="1"/>
          </p:cNvSpPr>
          <p:nvPr/>
        </p:nvSpPr>
        <p:spPr bwMode="auto">
          <a:xfrm>
            <a:off x="1387407" y="297218"/>
            <a:ext cx="5314559"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(2) 齿厚上、下极限偏差的计算</a:t>
            </a:r>
            <a:endParaRPr lang="en-US" altLang="zh-CN" sz="2400" b="1" dirty="0"/>
          </a:p>
        </p:txBody>
      </p:sp>
      <p:sp>
        <p:nvSpPr>
          <p:cNvPr id="14345" name="Text Box 9"/>
          <p:cNvSpPr txBox="1">
            <a:spLocks noChangeArrowheads="1"/>
          </p:cNvSpPr>
          <p:nvPr/>
        </p:nvSpPr>
        <p:spPr bwMode="auto">
          <a:xfrm>
            <a:off x="544892" y="2400315"/>
            <a:ext cx="8412756" cy="10200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pPr>
              <a:lnSpc>
                <a:spcPct val="120000"/>
              </a:lnSpc>
            </a:pPr>
            <a:r>
              <a:rPr lang="zh-CN" altLang="en-US" sz="2400" b="1" dirty="0"/>
              <a:t>    </a:t>
            </a:r>
            <a:r>
              <a:rPr lang="zh-CN" altLang="en-US" sz="2400" b="1" dirty="0" smtClean="0"/>
              <a:t>        由</a:t>
            </a:r>
            <a:r>
              <a:rPr lang="zh-CN" altLang="en-US" sz="2400" b="1" dirty="0"/>
              <a:t>表10.1和表10.2查得</a:t>
            </a:r>
            <a:r>
              <a:rPr lang="zh-CN" altLang="en-US" sz="2400" b="1" i="1" dirty="0"/>
              <a:t> </a:t>
            </a:r>
            <a:r>
              <a:rPr lang="en-US" altLang="zh-CN" sz="2400" b="1" i="1" dirty="0"/>
              <a:t>f</a:t>
            </a:r>
            <a:r>
              <a:rPr lang="en-US" altLang="zh-CN" sz="2400" b="1" baseline="-25000" dirty="0"/>
              <a:t>pt1</a:t>
            </a:r>
            <a:r>
              <a:rPr lang="en-US" altLang="zh-CN" sz="2400" b="1" i="1" dirty="0"/>
              <a:t>=</a:t>
            </a:r>
            <a:r>
              <a:rPr lang="en-US" altLang="zh-CN" sz="2400" b="1" dirty="0"/>
              <a:t>17μm, </a:t>
            </a:r>
            <a:r>
              <a:rPr lang="en-US" altLang="zh-CN" sz="2400" b="1" i="1" dirty="0"/>
              <a:t>f</a:t>
            </a:r>
            <a:r>
              <a:rPr lang="en-US" altLang="zh-CN" sz="2400" b="1" baseline="-25000" dirty="0"/>
              <a:t>pt2</a:t>
            </a:r>
            <a:r>
              <a:rPr lang="en-US" altLang="zh-CN" sz="2400" b="1" i="1" dirty="0"/>
              <a:t>=</a:t>
            </a:r>
            <a:r>
              <a:rPr lang="en-US" altLang="zh-CN" sz="2400" b="1" dirty="0"/>
              <a:t>18μm, </a:t>
            </a:r>
            <a:r>
              <a:rPr lang="en-US" altLang="zh-CN" sz="2400" b="1" i="1" dirty="0"/>
              <a:t>F</a:t>
            </a:r>
            <a:r>
              <a:rPr lang="en-US" altLang="zh-CN" sz="2400" b="1" baseline="-25000" dirty="0"/>
              <a:t>β</a:t>
            </a:r>
            <a:r>
              <a:rPr lang="en-US" altLang="zh-CN" sz="2400" b="1" dirty="0"/>
              <a:t>=21 </a:t>
            </a:r>
            <a:r>
              <a:rPr lang="en-US" altLang="zh-CN" sz="2400" b="1" dirty="0" err="1"/>
              <a:t>μm</a:t>
            </a:r>
            <a:r>
              <a:rPr lang="en-US" altLang="zh-CN" sz="2400" b="1" dirty="0"/>
              <a:t> </a:t>
            </a:r>
            <a:r>
              <a:rPr lang="zh-CN" altLang="en-US" sz="2400" b="1" dirty="0"/>
              <a:t>和 </a:t>
            </a:r>
            <a:r>
              <a:rPr lang="en-US" altLang="zh-CN" sz="2400" b="1" i="1" dirty="0"/>
              <a:t>L </a:t>
            </a:r>
            <a:r>
              <a:rPr lang="en-US" altLang="zh-CN" sz="2400" b="1" dirty="0"/>
              <a:t>= 100 , </a:t>
            </a:r>
            <a:r>
              <a:rPr lang="en-US" altLang="zh-CN" sz="2400" b="1" i="1" dirty="0"/>
              <a:t>b </a:t>
            </a:r>
            <a:r>
              <a:rPr lang="en-US" altLang="zh-CN" sz="2400" b="1" dirty="0"/>
              <a:t>= 60 。</a:t>
            </a:r>
            <a:endParaRPr lang="en-US" altLang="zh-CN" sz="2400" b="1" dirty="0"/>
          </a:p>
        </p:txBody>
      </p:sp>
      <p:sp>
        <p:nvSpPr>
          <p:cNvPr id="14346" name="Text Box 10"/>
          <p:cNvSpPr txBox="1">
            <a:spLocks noChangeArrowheads="1"/>
          </p:cNvSpPr>
          <p:nvPr/>
        </p:nvSpPr>
        <p:spPr bwMode="auto">
          <a:xfrm>
            <a:off x="4556766" y="2931354"/>
            <a:ext cx="3945885"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b="1" dirty="0"/>
              <a:t>将上述数据代入上式(10.4)</a:t>
            </a:r>
            <a:endParaRPr lang="zh-CN" altLang="en-US" b="1" dirty="0"/>
          </a:p>
        </p:txBody>
      </p:sp>
      <p:sp>
        <p:nvSpPr>
          <p:cNvPr id="14348" name="Text Box 12"/>
          <p:cNvSpPr txBox="1">
            <a:spLocks noChangeArrowheads="1"/>
          </p:cNvSpPr>
          <p:nvPr/>
        </p:nvSpPr>
        <p:spPr bwMode="auto">
          <a:xfrm>
            <a:off x="881455" y="4308183"/>
            <a:ext cx="3072033" cy="8661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smtClean="0"/>
              <a:t>        由</a:t>
            </a:r>
            <a:r>
              <a:rPr lang="en-US" altLang="zh-CN" sz="2400" b="1" i="1" dirty="0" smtClean="0"/>
              <a:t>a </a:t>
            </a:r>
            <a:r>
              <a:rPr lang="en-US" altLang="zh-CN" sz="2400" b="1" dirty="0" smtClean="0">
                <a:latin typeface="Times New Roman" panose="02020603050405020304"/>
                <a:cs typeface="Times New Roman" panose="02020603050405020304"/>
              </a:rPr>
              <a:t>═150</a:t>
            </a:r>
            <a:r>
              <a:rPr lang="zh-CN" altLang="en-US" sz="2400" b="1" dirty="0" smtClean="0">
                <a:latin typeface="Times New Roman" panose="02020603050405020304"/>
                <a:cs typeface="Times New Roman" panose="02020603050405020304"/>
              </a:rPr>
              <a:t>和精度等级查</a:t>
            </a:r>
            <a:r>
              <a:rPr lang="zh-CN" altLang="en-US" sz="2400" b="1" dirty="0" smtClean="0"/>
              <a:t>表</a:t>
            </a:r>
            <a:r>
              <a:rPr lang="zh-CN" altLang="en-US" sz="2400" b="1" dirty="0"/>
              <a:t>10.8得 </a:t>
            </a:r>
            <a:endParaRPr lang="zh-CN" altLang="en-US" sz="2400" b="1" dirty="0"/>
          </a:p>
        </p:txBody>
      </p:sp>
      <p:sp>
        <p:nvSpPr>
          <p:cNvPr id="14356" name="Text Box 20"/>
          <p:cNvSpPr txBox="1">
            <a:spLocks noChangeArrowheads="1"/>
          </p:cNvSpPr>
          <p:nvPr/>
        </p:nvSpPr>
        <p:spPr bwMode="auto">
          <a:xfrm>
            <a:off x="1584969" y="5111495"/>
            <a:ext cx="2724150"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3" tIns="47887" rIns="95773" bIns="47887">
            <a:spAutoFit/>
          </a:bodyPr>
          <a:lstStyle/>
          <a:p>
            <a:r>
              <a:rPr lang="en-US" altLang="zh-CN" sz="2400" b="1" i="1" dirty="0" err="1">
                <a:solidFill>
                  <a:srgbClr val="CC0066"/>
                </a:solidFill>
              </a:rPr>
              <a:t>f</a:t>
            </a:r>
            <a:r>
              <a:rPr lang="en-US" altLang="zh-CN" sz="2400" b="1" i="1" baseline="-25000" dirty="0" err="1">
                <a:solidFill>
                  <a:srgbClr val="CC0066"/>
                </a:solidFill>
              </a:rPr>
              <a:t>a</a:t>
            </a:r>
            <a:r>
              <a:rPr lang="en-US" altLang="zh-CN" sz="2400" b="1" i="1" dirty="0">
                <a:solidFill>
                  <a:srgbClr val="CC0066"/>
                </a:solidFill>
              </a:rPr>
              <a:t>=</a:t>
            </a:r>
            <a:r>
              <a:rPr lang="en-US" altLang="zh-CN" sz="2400" b="1" dirty="0">
                <a:solidFill>
                  <a:srgbClr val="CC0066"/>
                </a:solidFill>
              </a:rPr>
              <a:t>31.5</a:t>
            </a:r>
            <a:r>
              <a:rPr lang="en-US" altLang="zh-CN" sz="2400" b="1" dirty="0"/>
              <a:t> </a:t>
            </a:r>
            <a:r>
              <a:rPr lang="en-US" altLang="zh-CN" sz="2400" b="1" dirty="0" err="1"/>
              <a:t>μm</a:t>
            </a:r>
            <a:r>
              <a:rPr lang="en-US" altLang="zh-CN" sz="2400" b="1" dirty="0"/>
              <a:t>。</a:t>
            </a:r>
            <a:endParaRPr lang="zh-CN" altLang="en-US" sz="2400" b="1" dirty="0"/>
          </a:p>
        </p:txBody>
      </p:sp>
      <p:sp>
        <p:nvSpPr>
          <p:cNvPr id="14357" name="Text Box 21"/>
          <p:cNvSpPr txBox="1">
            <a:spLocks noChangeArrowheads="1"/>
          </p:cNvSpPr>
          <p:nvPr/>
        </p:nvSpPr>
        <p:spPr bwMode="auto">
          <a:xfrm>
            <a:off x="1428347" y="1018968"/>
            <a:ext cx="2971801"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3" tIns="47887" rIns="95773" bIns="47887">
            <a:spAutoFit/>
          </a:bodyPr>
          <a:lstStyle/>
          <a:p>
            <a:r>
              <a:rPr lang="zh-CN" altLang="en-US" sz="2400" b="1" dirty="0"/>
              <a:t>① 上极限偏差：</a:t>
            </a:r>
            <a:endParaRPr lang="zh-CN" altLang="en-US" sz="2400" b="1" dirty="0"/>
          </a:p>
        </p:txBody>
      </p:sp>
      <p:pic>
        <p:nvPicPr>
          <p:cNvPr id="14479" name="Picture 14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953488" y="930606"/>
            <a:ext cx="4813269" cy="660972"/>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482" name="Picture 14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7322" y="1615866"/>
            <a:ext cx="6309179" cy="725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483" name="Picture 14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6258" y="3429000"/>
            <a:ext cx="5946890" cy="8817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484" name="Picture 14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99340" y="4446278"/>
            <a:ext cx="5215063" cy="158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4340"/>
                                        </p:tgtEl>
                                        <p:attrNameLst>
                                          <p:attrName>style.visibility</p:attrName>
                                        </p:attrNameLst>
                                      </p:cBhvr>
                                      <p:to>
                                        <p:strVal val="visible"/>
                                      </p:to>
                                    </p:set>
                                    <p:animEffect transition="in" filter="wipe(left)">
                                      <p:cBhvr>
                                        <p:cTn id="7" dur="300"/>
                                        <p:tgtEl>
                                          <p:spTgt spid="1434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4357"/>
                                        </p:tgtEl>
                                        <p:attrNameLst>
                                          <p:attrName>style.visibility</p:attrName>
                                        </p:attrNameLst>
                                      </p:cBhvr>
                                      <p:to>
                                        <p:strVal val="visible"/>
                                      </p:to>
                                    </p:set>
                                    <p:animEffect transition="in" filter="wipe(left)">
                                      <p:cBhvr>
                                        <p:cTn id="12" dur="300"/>
                                        <p:tgtEl>
                                          <p:spTgt spid="1435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4479"/>
                                        </p:tgtEl>
                                        <p:attrNameLst>
                                          <p:attrName>style.visibility</p:attrName>
                                        </p:attrNameLst>
                                      </p:cBhvr>
                                      <p:to>
                                        <p:strVal val="visible"/>
                                      </p:to>
                                    </p:set>
                                    <p:animEffect transition="in" filter="wipe(left)">
                                      <p:cBhvr>
                                        <p:cTn id="17" dur="500"/>
                                        <p:tgtEl>
                                          <p:spTgt spid="1447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4482"/>
                                        </p:tgtEl>
                                        <p:attrNameLst>
                                          <p:attrName>style.visibility</p:attrName>
                                        </p:attrNameLst>
                                      </p:cBhvr>
                                      <p:to>
                                        <p:strVal val="visible"/>
                                      </p:to>
                                    </p:set>
                                    <p:animEffect transition="in" filter="wipe(left)">
                                      <p:cBhvr>
                                        <p:cTn id="22" dur="500"/>
                                        <p:tgtEl>
                                          <p:spTgt spid="1448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14345"/>
                                        </p:tgtEl>
                                        <p:attrNameLst>
                                          <p:attrName>style.visibility</p:attrName>
                                        </p:attrNameLst>
                                      </p:cBhvr>
                                      <p:to>
                                        <p:strVal val="visible"/>
                                      </p:to>
                                    </p:set>
                                    <p:animEffect transition="in" filter="wipe(left)">
                                      <p:cBhvr>
                                        <p:cTn id="27" dur="300"/>
                                        <p:tgtEl>
                                          <p:spTgt spid="1434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14346"/>
                                        </p:tgtEl>
                                        <p:attrNameLst>
                                          <p:attrName>style.visibility</p:attrName>
                                        </p:attrNameLst>
                                      </p:cBhvr>
                                      <p:to>
                                        <p:strVal val="visible"/>
                                      </p:to>
                                    </p:set>
                                    <p:animEffect transition="in" filter="wipe(left)">
                                      <p:cBhvr>
                                        <p:cTn id="32" dur="300"/>
                                        <p:tgtEl>
                                          <p:spTgt spid="1434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4483"/>
                                        </p:tgtEl>
                                        <p:attrNameLst>
                                          <p:attrName>style.visibility</p:attrName>
                                        </p:attrNameLst>
                                      </p:cBhvr>
                                      <p:to>
                                        <p:strVal val="visible"/>
                                      </p:to>
                                    </p:set>
                                    <p:animEffect transition="in" filter="wipe(left)">
                                      <p:cBhvr>
                                        <p:cTn id="37" dur="500"/>
                                        <p:tgtEl>
                                          <p:spTgt spid="1448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14348"/>
                                        </p:tgtEl>
                                        <p:attrNameLst>
                                          <p:attrName>style.visibility</p:attrName>
                                        </p:attrNameLst>
                                      </p:cBhvr>
                                      <p:to>
                                        <p:strVal val="visible"/>
                                      </p:to>
                                    </p:set>
                                    <p:animEffect transition="in" filter="wipe(left)">
                                      <p:cBhvr>
                                        <p:cTn id="42" dur="300"/>
                                        <p:tgtEl>
                                          <p:spTgt spid="14348"/>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14484"/>
                                        </p:tgtEl>
                                        <p:attrNameLst>
                                          <p:attrName>style.visibility</p:attrName>
                                        </p:attrNameLst>
                                      </p:cBhvr>
                                      <p:to>
                                        <p:strVal val="visible"/>
                                      </p:to>
                                    </p:set>
                                    <p:anim calcmode="lin" valueType="num">
                                      <p:cBhvr additive="base">
                                        <p:cTn id="47" dur="500" fill="hold"/>
                                        <p:tgtEl>
                                          <p:spTgt spid="14484"/>
                                        </p:tgtEl>
                                        <p:attrNameLst>
                                          <p:attrName>ppt_x</p:attrName>
                                        </p:attrNameLst>
                                      </p:cBhvr>
                                      <p:tavLst>
                                        <p:tav tm="0">
                                          <p:val>
                                            <p:strVal val="#ppt_x"/>
                                          </p:val>
                                        </p:tav>
                                        <p:tav tm="100000">
                                          <p:val>
                                            <p:strVal val="#ppt_x"/>
                                          </p:val>
                                        </p:tav>
                                      </p:tavLst>
                                    </p:anim>
                                    <p:anim calcmode="lin" valueType="num">
                                      <p:cBhvr additive="base">
                                        <p:cTn id="48" dur="500" fill="hold"/>
                                        <p:tgtEl>
                                          <p:spTgt spid="14484"/>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iterate type="wd">
                                    <p:tmPct val="100000"/>
                                  </p:iterate>
                                  <p:childTnLst>
                                    <p:set>
                                      <p:cBhvr>
                                        <p:cTn id="52" dur="1" fill="hold">
                                          <p:stCondLst>
                                            <p:cond delay="0"/>
                                          </p:stCondLst>
                                        </p:cTn>
                                        <p:tgtEl>
                                          <p:spTgt spid="14356"/>
                                        </p:tgtEl>
                                        <p:attrNameLst>
                                          <p:attrName>style.visibility</p:attrName>
                                        </p:attrNameLst>
                                      </p:cBhvr>
                                      <p:to>
                                        <p:strVal val="visible"/>
                                      </p:to>
                                    </p:set>
                                    <p:animEffect transition="in" filter="wipe(left)">
                                      <p:cBhvr>
                                        <p:cTn id="53" dur="300"/>
                                        <p:tgtEl>
                                          <p:spTgt spid="143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0" grpId="0" autoUpdateAnimBg="0"/>
      <p:bldP spid="14345" grpId="0" autoUpdateAnimBg="0"/>
      <p:bldP spid="14346" grpId="0" autoUpdateAnimBg="0"/>
      <p:bldP spid="14348" grpId="0" autoUpdateAnimBg="0"/>
      <p:bldP spid="14356" grpId="0" autoUpdateAnimBg="0"/>
      <p:bldP spid="14357"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p:txBody>
          <a:bodyPr/>
          <a:lstStyle/>
          <a:p>
            <a:fld id="{ED2C6A5B-35C6-423C-8FD1-9CED485A2FB3}" type="slidenum">
              <a:rPr lang="zh-CN" altLang="en-US"/>
            </a:fld>
            <a:endParaRPr lang="en-US" altLang="zh-CN"/>
          </a:p>
        </p:txBody>
      </p:sp>
      <p:sp>
        <p:nvSpPr>
          <p:cNvPr id="15364" name="Text Box 4"/>
          <p:cNvSpPr txBox="1">
            <a:spLocks noChangeArrowheads="1"/>
          </p:cNvSpPr>
          <p:nvPr/>
        </p:nvSpPr>
        <p:spPr bwMode="auto">
          <a:xfrm>
            <a:off x="1485949" y="834052"/>
            <a:ext cx="3513533"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将上述数据</a:t>
            </a:r>
            <a:r>
              <a:rPr lang="zh-CN" altLang="en-US" b="1" dirty="0"/>
              <a:t>:</a:t>
            </a:r>
            <a:endParaRPr lang="zh-CN" altLang="en-US" b="1" dirty="0"/>
          </a:p>
        </p:txBody>
      </p:sp>
      <p:sp>
        <p:nvSpPr>
          <p:cNvPr id="15372" name="Rectangle 12"/>
          <p:cNvSpPr>
            <a:spLocks noChangeArrowheads="1"/>
          </p:cNvSpPr>
          <p:nvPr/>
        </p:nvSpPr>
        <p:spPr bwMode="auto">
          <a:xfrm>
            <a:off x="1386889" y="2938177"/>
            <a:ext cx="5601659"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b="1" dirty="0"/>
              <a:t>代人式(10.5)得齿厚上极限偏差为</a:t>
            </a:r>
            <a:endParaRPr lang="zh-CN" altLang="en-US" b="1" dirty="0"/>
          </a:p>
        </p:txBody>
      </p:sp>
      <p:pic>
        <p:nvPicPr>
          <p:cNvPr id="15461" name="Picture 10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167169" y="4630950"/>
            <a:ext cx="6567589" cy="10025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481" name="Picture 12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87831" y="3455236"/>
            <a:ext cx="5339544" cy="1121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70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6577" y="1341711"/>
            <a:ext cx="6192688" cy="14392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5364"/>
                                        </p:tgtEl>
                                        <p:attrNameLst>
                                          <p:attrName>style.visibility</p:attrName>
                                        </p:attrNameLst>
                                      </p:cBhvr>
                                      <p:to>
                                        <p:strVal val="visible"/>
                                      </p:to>
                                    </p:set>
                                    <p:animEffect transition="in" filter="wipe(left)">
                                      <p:cBhvr>
                                        <p:cTn id="7" dur="300"/>
                                        <p:tgtEl>
                                          <p:spTgt spid="1536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7042"/>
                                        </p:tgtEl>
                                        <p:attrNameLst>
                                          <p:attrName>style.visibility</p:attrName>
                                        </p:attrNameLst>
                                      </p:cBhvr>
                                      <p:to>
                                        <p:strVal val="visible"/>
                                      </p:to>
                                    </p:set>
                                    <p:animEffect transition="in" filter="wipe(left)">
                                      <p:cBhvr>
                                        <p:cTn id="12" dur="500"/>
                                        <p:tgtEl>
                                          <p:spTgt spid="8704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5372"/>
                                        </p:tgtEl>
                                        <p:attrNameLst>
                                          <p:attrName>style.visibility</p:attrName>
                                        </p:attrNameLst>
                                      </p:cBhvr>
                                      <p:to>
                                        <p:strVal val="visible"/>
                                      </p:to>
                                    </p:set>
                                    <p:animEffect transition="in" filter="wipe(left)">
                                      <p:cBhvr>
                                        <p:cTn id="17" dur="300"/>
                                        <p:tgtEl>
                                          <p:spTgt spid="1537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5481"/>
                                        </p:tgtEl>
                                        <p:attrNameLst>
                                          <p:attrName>style.visibility</p:attrName>
                                        </p:attrNameLst>
                                      </p:cBhvr>
                                      <p:to>
                                        <p:strVal val="visible"/>
                                      </p:to>
                                    </p:set>
                                    <p:animEffect transition="in" filter="wipe(left)">
                                      <p:cBhvr>
                                        <p:cTn id="22" dur="500"/>
                                        <p:tgtEl>
                                          <p:spTgt spid="1548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5461"/>
                                        </p:tgtEl>
                                        <p:attrNameLst>
                                          <p:attrName>style.visibility</p:attrName>
                                        </p:attrNameLst>
                                      </p:cBhvr>
                                      <p:to>
                                        <p:strVal val="visible"/>
                                      </p:to>
                                    </p:set>
                                    <p:animEffect transition="in" filter="wipe(left)">
                                      <p:cBhvr>
                                        <p:cTn id="27" dur="500"/>
                                        <p:tgtEl>
                                          <p:spTgt spid="154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autoUpdateAnimBg="0"/>
      <p:bldP spid="15372"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灯片编号占位符 5"/>
          <p:cNvSpPr>
            <a:spLocks noGrp="1"/>
          </p:cNvSpPr>
          <p:nvPr>
            <p:ph type="sldNum" sz="quarter" idx="12"/>
          </p:nvPr>
        </p:nvSpPr>
        <p:spPr/>
        <p:txBody>
          <a:bodyPr/>
          <a:lstStyle/>
          <a:p>
            <a:fld id="{3A2A1495-363C-46C7-A484-C1BBAA25918C}" type="slidenum">
              <a:rPr lang="zh-CN" altLang="en-US"/>
            </a:fld>
            <a:endParaRPr lang="en-US" altLang="zh-CN"/>
          </a:p>
        </p:txBody>
      </p:sp>
      <p:sp>
        <p:nvSpPr>
          <p:cNvPr id="16388" name="Text Box 4"/>
          <p:cNvSpPr txBox="1">
            <a:spLocks noChangeArrowheads="1"/>
          </p:cNvSpPr>
          <p:nvPr/>
        </p:nvSpPr>
        <p:spPr bwMode="auto">
          <a:xfrm>
            <a:off x="1460450" y="451036"/>
            <a:ext cx="3195374"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3" tIns="47887" rIns="95773" bIns="47887">
            <a:spAutoFit/>
          </a:bodyPr>
          <a:lstStyle/>
          <a:p>
            <a:r>
              <a:rPr lang="zh-CN" altLang="en-US" sz="2400" b="1" dirty="0"/>
              <a:t>②齿厚下极限偏差：</a:t>
            </a:r>
            <a:endParaRPr lang="zh-CN" altLang="en-US" sz="2400" b="1" dirty="0"/>
          </a:p>
        </p:txBody>
      </p:sp>
      <p:sp>
        <p:nvSpPr>
          <p:cNvPr id="16391" name="Text Box 7"/>
          <p:cNvSpPr txBox="1">
            <a:spLocks noChangeArrowheads="1"/>
          </p:cNvSpPr>
          <p:nvPr/>
        </p:nvSpPr>
        <p:spPr bwMode="auto">
          <a:xfrm>
            <a:off x="1452148" y="1676400"/>
            <a:ext cx="5531554"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由表10.7 求切齿径向进刀公差 </a:t>
            </a:r>
            <a:r>
              <a:rPr lang="en-US" altLang="zh-CN" sz="2400" b="1" i="1" dirty="0" err="1"/>
              <a:t>b</a:t>
            </a:r>
            <a:r>
              <a:rPr lang="en-US" altLang="zh-CN" sz="2400" b="1" baseline="-25000" dirty="0" err="1"/>
              <a:t>r</a:t>
            </a:r>
            <a:endParaRPr lang="en-US" altLang="zh-CN" sz="2400" b="1" dirty="0"/>
          </a:p>
        </p:txBody>
      </p:sp>
      <p:grpSp>
        <p:nvGrpSpPr>
          <p:cNvPr id="16394" name="Group 10"/>
          <p:cNvGrpSpPr/>
          <p:nvPr/>
        </p:nvGrpSpPr>
        <p:grpSpPr bwMode="auto">
          <a:xfrm>
            <a:off x="1023576" y="2209801"/>
            <a:ext cx="7099300" cy="1644651"/>
            <a:chOff x="480" y="1440"/>
            <a:chExt cx="4128" cy="1036"/>
          </a:xfrm>
        </p:grpSpPr>
        <p:pic>
          <p:nvPicPr>
            <p:cNvPr id="16392" name="Picture 8" descr="表10-07径向进刀公差"/>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80" y="1440"/>
              <a:ext cx="4128" cy="1036"/>
            </a:xfrm>
            <a:prstGeom prst="rect">
              <a:avLst/>
            </a:prstGeom>
            <a:noFill/>
            <a:extLst>
              <a:ext uri="{909E8E84-426E-40DD-AFC4-6F175D3DCCD1}">
                <a14:hiddenFill xmlns:a14="http://schemas.microsoft.com/office/drawing/2010/main">
                  <a:solidFill>
                    <a:srgbClr val="FFFFFF"/>
                  </a:solidFill>
                </a14:hiddenFill>
              </a:ext>
            </a:extLst>
          </p:spPr>
        </p:pic>
        <p:sp>
          <p:nvSpPr>
            <p:cNvPr id="16393" name="Rectangle 9"/>
            <p:cNvSpPr>
              <a:spLocks noChangeArrowheads="1"/>
            </p:cNvSpPr>
            <p:nvPr/>
          </p:nvSpPr>
          <p:spPr bwMode="auto">
            <a:xfrm>
              <a:off x="3456" y="2016"/>
              <a:ext cx="576" cy="192"/>
            </a:xfrm>
            <a:prstGeom prst="rect">
              <a:avLst/>
            </a:prstGeom>
            <a:noFill/>
            <a:ln w="38100">
              <a:solidFill>
                <a:srgbClr val="CC0066"/>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pic>
        <p:nvPicPr>
          <p:cNvPr id="82213" name="Picture 29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58648" y="383434"/>
            <a:ext cx="2974421" cy="596160"/>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220" name="Picture 3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9543" y="1108147"/>
            <a:ext cx="6178147" cy="557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222" name="Picture 30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8772" y="3967616"/>
            <a:ext cx="4402667" cy="38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227" name="Picture 30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23937" y="3918881"/>
            <a:ext cx="3092349" cy="440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229" name="Picture 30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88773" y="4459258"/>
            <a:ext cx="6735986" cy="4883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230" name="Picture 3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32076" y="5042233"/>
            <a:ext cx="2784425" cy="51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231" name="Picture 3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25014" y="5728067"/>
            <a:ext cx="4356806" cy="395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mc:Choice xmlns:a14="http://schemas.microsoft.com/office/drawing/2010/main" Requires="a14">
          <p:sp>
            <p:nvSpPr>
              <p:cNvPr id="3" name="TextBox 2"/>
              <p:cNvSpPr txBox="1"/>
              <p:nvPr/>
            </p:nvSpPr>
            <p:spPr>
              <a:xfrm>
                <a:off x="4457707" y="3479172"/>
                <a:ext cx="4507182" cy="447940"/>
              </a:xfrm>
              <a:prstGeom prst="rect">
                <a:avLst/>
              </a:prstGeom>
              <a:noFill/>
            </p:spPr>
            <p:txBody>
              <a:bodyPr wrap="square" lIns="62609" tIns="31304" rIns="62609" bIns="31304" rtlCol="0">
                <a:spAutoFit/>
              </a:bodyPr>
              <a:lstStyle/>
              <a:p>
                <a:r>
                  <a:rPr lang="zh-CN" altLang="en-US" sz="2400" b="1" dirty="0" smtClean="0"/>
                  <a:t>由</a:t>
                </a:r>
                <a14:m>
                  <m:oMath xmlns:m="http://schemas.openxmlformats.org/officeDocument/2006/math">
                    <m:sSub>
                      <m:sSubPr>
                        <m:ctrlPr>
                          <a:rPr lang="en-US" altLang="zh-CN" sz="2400" b="1" i="1">
                            <a:latin typeface="Cambria Math"/>
                          </a:rPr>
                        </m:ctrlPr>
                      </m:sSubPr>
                      <m:e>
                        <m:r>
                          <a:rPr lang="en-US" altLang="zh-CN" sz="2400" b="1" i="1">
                            <a:latin typeface="Cambria Math"/>
                          </a:rPr>
                          <m:t>𝒅</m:t>
                        </m:r>
                      </m:e>
                      <m:sub>
                        <m:r>
                          <a:rPr lang="en-US" altLang="zh-CN" sz="2400" b="1" i="1">
                            <a:latin typeface="Cambria Math"/>
                          </a:rPr>
                          <m:t>𝟐</m:t>
                        </m:r>
                      </m:sub>
                    </m:sSub>
                  </m:oMath>
                </a14:m>
                <a:r>
                  <a:rPr lang="zh-CN" altLang="en-US" sz="2400" b="1" dirty="0">
                    <a:latin typeface="Times New Roman"/>
                    <a:cs typeface="Times New Roman"/>
                  </a:rPr>
                  <a:t> </a:t>
                </a:r>
                <a:r>
                  <a:rPr lang="zh-CN" altLang="en-US" sz="2400" b="1" dirty="0" smtClean="0">
                    <a:latin typeface="Times New Roman"/>
                    <a:cs typeface="Times New Roman"/>
                  </a:rPr>
                  <a:t>═</a:t>
                </a:r>
                <a:r>
                  <a:rPr lang="el-GR" altLang="zh-CN" sz="2400" b="1" i="1" dirty="0" smtClean="0">
                    <a:latin typeface="Times New Roman"/>
                    <a:cs typeface="Times New Roman"/>
                  </a:rPr>
                  <a:t>ϕ</a:t>
                </a:r>
                <a:r>
                  <a:rPr lang="en-US" altLang="zh-CN" sz="2400" b="1" dirty="0" smtClean="0">
                    <a:latin typeface="Times New Roman"/>
                    <a:cs typeface="Times New Roman"/>
                  </a:rPr>
                  <a:t>239.394</a:t>
                </a:r>
                <a:r>
                  <a:rPr lang="zh-CN" altLang="en-US" sz="2400" b="1" dirty="0" smtClean="0"/>
                  <a:t>查表</a:t>
                </a:r>
                <a:r>
                  <a:rPr lang="en-US" altLang="zh-CN" sz="2400" b="1" dirty="0" smtClean="0"/>
                  <a:t>3.2</a:t>
                </a:r>
                <a:endParaRPr lang="zh-CN" altLang="en-US" sz="2400" b="1" dirty="0"/>
              </a:p>
            </p:txBody>
          </p:sp>
        </mc:Choice>
        <mc:Fallback>
          <p:sp>
            <p:nvSpPr>
              <p:cNvPr id="3" name="TextBox 2"/>
              <p:cNvSpPr txBox="1">
                <a:spLocks noRot="1" noChangeAspect="1" noMove="1" noResize="1" noEditPoints="1" noAdjustHandles="1" noChangeArrowheads="1" noChangeShapeType="1" noTextEdit="1"/>
              </p:cNvSpPr>
              <p:nvPr/>
            </p:nvSpPr>
            <p:spPr>
              <a:xfrm>
                <a:off x="4457707" y="3479172"/>
                <a:ext cx="4507182" cy="447940"/>
              </a:xfrm>
              <a:prstGeom prst="rect">
                <a:avLst/>
              </a:prstGeom>
              <a:blipFill rotWithShape="1">
                <a:blip r:embed="rId9"/>
                <a:stretch>
                  <a:fillRect l="-2703" t="-19178" b="-31507"/>
                </a:stretch>
              </a:blipFill>
            </p:spPr>
            <p:txBody>
              <a:bodyPr/>
              <a:lstStyle/>
              <a:p>
                <a:r>
                  <a:rPr lang="zh-CN" altLang="en-US">
                    <a:noFill/>
                  </a:rPr>
                  <a:t> </a:t>
                </a:r>
                <a:endParaRPr lang="zh-CN" altLang="en-US">
                  <a:noFill/>
                </a:endParaRPr>
              </a:p>
            </p:txBody>
          </p:sp>
        </mc:Fallback>
      </mc:AlternateContent>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6388"/>
                                        </p:tgtEl>
                                        <p:attrNameLst>
                                          <p:attrName>style.visibility</p:attrName>
                                        </p:attrNameLst>
                                      </p:cBhvr>
                                      <p:to>
                                        <p:strVal val="visible"/>
                                      </p:to>
                                    </p:set>
                                    <p:animEffect transition="in" filter="wipe(left)">
                                      <p:cBhvr>
                                        <p:cTn id="7" dur="300"/>
                                        <p:tgtEl>
                                          <p:spTgt spid="1638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2213"/>
                                        </p:tgtEl>
                                        <p:attrNameLst>
                                          <p:attrName>style.visibility</p:attrName>
                                        </p:attrNameLst>
                                      </p:cBhvr>
                                      <p:to>
                                        <p:strVal val="visible"/>
                                      </p:to>
                                    </p:set>
                                    <p:animEffect transition="in" filter="wipe(left)">
                                      <p:cBhvr>
                                        <p:cTn id="12" dur="500"/>
                                        <p:tgtEl>
                                          <p:spTgt spid="822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82220"/>
                                        </p:tgtEl>
                                        <p:attrNameLst>
                                          <p:attrName>style.visibility</p:attrName>
                                        </p:attrNameLst>
                                      </p:cBhvr>
                                      <p:to>
                                        <p:strVal val="visible"/>
                                      </p:to>
                                    </p:set>
                                    <p:animEffect transition="in" filter="wipe(left)">
                                      <p:cBhvr>
                                        <p:cTn id="17" dur="500"/>
                                        <p:tgtEl>
                                          <p:spTgt spid="8222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16391"/>
                                        </p:tgtEl>
                                        <p:attrNameLst>
                                          <p:attrName>style.visibility</p:attrName>
                                        </p:attrNameLst>
                                      </p:cBhvr>
                                      <p:to>
                                        <p:strVal val="visible"/>
                                      </p:to>
                                    </p:set>
                                    <p:animEffect transition="in" filter="wipe(left)">
                                      <p:cBhvr>
                                        <p:cTn id="22" dur="300"/>
                                        <p:tgtEl>
                                          <p:spTgt spid="16391"/>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nodeType="clickEffect">
                                  <p:stCondLst>
                                    <p:cond delay="0"/>
                                  </p:stCondLst>
                                  <p:childTnLst>
                                    <p:set>
                                      <p:cBhvr>
                                        <p:cTn id="26" dur="1" fill="hold">
                                          <p:stCondLst>
                                            <p:cond delay="0"/>
                                          </p:stCondLst>
                                        </p:cTn>
                                        <p:tgtEl>
                                          <p:spTgt spid="16394"/>
                                        </p:tgtEl>
                                        <p:attrNameLst>
                                          <p:attrName>style.visibility</p:attrName>
                                        </p:attrNameLst>
                                      </p:cBhvr>
                                      <p:to>
                                        <p:strVal val="visible"/>
                                      </p:to>
                                    </p:set>
                                    <p:anim calcmode="lin" valueType="num">
                                      <p:cBhvr additive="base">
                                        <p:cTn id="27" dur="500" fill="hold"/>
                                        <p:tgtEl>
                                          <p:spTgt spid="16394"/>
                                        </p:tgtEl>
                                        <p:attrNameLst>
                                          <p:attrName>ppt_x</p:attrName>
                                        </p:attrNameLst>
                                      </p:cBhvr>
                                      <p:tavLst>
                                        <p:tav tm="0">
                                          <p:val>
                                            <p:strVal val="1+#ppt_w/2"/>
                                          </p:val>
                                        </p:tav>
                                        <p:tav tm="100000">
                                          <p:val>
                                            <p:strVal val="#ppt_x"/>
                                          </p:val>
                                        </p:tav>
                                      </p:tavLst>
                                    </p:anim>
                                    <p:anim calcmode="lin" valueType="num">
                                      <p:cBhvr additive="base">
                                        <p:cTn id="28" dur="500" fill="hold"/>
                                        <p:tgtEl>
                                          <p:spTgt spid="16394"/>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left)">
                                      <p:cBhvr>
                                        <p:cTn id="33" dur="500"/>
                                        <p:tgtEl>
                                          <p:spTgt spid="3"/>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82222"/>
                                        </p:tgtEl>
                                        <p:attrNameLst>
                                          <p:attrName>style.visibility</p:attrName>
                                        </p:attrNameLst>
                                      </p:cBhvr>
                                      <p:to>
                                        <p:strVal val="visible"/>
                                      </p:to>
                                    </p:set>
                                    <p:animEffect transition="in" filter="wipe(left)">
                                      <p:cBhvr>
                                        <p:cTn id="38" dur="500"/>
                                        <p:tgtEl>
                                          <p:spTgt spid="82222"/>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82227"/>
                                        </p:tgtEl>
                                        <p:attrNameLst>
                                          <p:attrName>style.visibility</p:attrName>
                                        </p:attrNameLst>
                                      </p:cBhvr>
                                      <p:to>
                                        <p:strVal val="visible"/>
                                      </p:to>
                                    </p:set>
                                    <p:animEffect transition="in" filter="wipe(left)">
                                      <p:cBhvr>
                                        <p:cTn id="43" dur="500"/>
                                        <p:tgtEl>
                                          <p:spTgt spid="82227"/>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82229"/>
                                        </p:tgtEl>
                                        <p:attrNameLst>
                                          <p:attrName>style.visibility</p:attrName>
                                        </p:attrNameLst>
                                      </p:cBhvr>
                                      <p:to>
                                        <p:strVal val="visible"/>
                                      </p:to>
                                    </p:set>
                                    <p:animEffect transition="in" filter="wipe(left)">
                                      <p:cBhvr>
                                        <p:cTn id="48" dur="500"/>
                                        <p:tgtEl>
                                          <p:spTgt spid="82229"/>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82230"/>
                                        </p:tgtEl>
                                        <p:attrNameLst>
                                          <p:attrName>style.visibility</p:attrName>
                                        </p:attrNameLst>
                                      </p:cBhvr>
                                      <p:to>
                                        <p:strVal val="visible"/>
                                      </p:to>
                                    </p:set>
                                    <p:animEffect transition="in" filter="wipe(left)">
                                      <p:cBhvr>
                                        <p:cTn id="53" dur="500"/>
                                        <p:tgtEl>
                                          <p:spTgt spid="82230"/>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82231"/>
                                        </p:tgtEl>
                                        <p:attrNameLst>
                                          <p:attrName>style.visibility</p:attrName>
                                        </p:attrNameLst>
                                      </p:cBhvr>
                                      <p:to>
                                        <p:strVal val="visible"/>
                                      </p:to>
                                    </p:set>
                                    <p:animEffect transition="in" filter="wipe(left)">
                                      <p:cBhvr>
                                        <p:cTn id="58" dur="500"/>
                                        <p:tgtEl>
                                          <p:spTgt spid="822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autoUpdateAnimBg="0"/>
      <p:bldP spid="16391" grpId="0" autoUpdateAnimBg="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灯片编号占位符 5"/>
          <p:cNvSpPr>
            <a:spLocks noGrp="1"/>
          </p:cNvSpPr>
          <p:nvPr>
            <p:ph type="sldNum" sz="quarter" idx="12"/>
          </p:nvPr>
        </p:nvSpPr>
        <p:spPr/>
        <p:txBody>
          <a:bodyPr/>
          <a:lstStyle/>
          <a:p>
            <a:fld id="{2C41E739-B7A7-4655-9CE2-C9FB94C7C623}" type="slidenum">
              <a:rPr lang="zh-CN" altLang="en-US"/>
            </a:fld>
            <a:endParaRPr lang="en-US" altLang="zh-CN"/>
          </a:p>
        </p:txBody>
      </p:sp>
      <p:sp>
        <p:nvSpPr>
          <p:cNvPr id="17412" name="Text Box 4"/>
          <p:cNvSpPr txBox="1">
            <a:spLocks noChangeArrowheads="1"/>
          </p:cNvSpPr>
          <p:nvPr/>
        </p:nvSpPr>
        <p:spPr bwMode="auto">
          <a:xfrm>
            <a:off x="1291388" y="708989"/>
            <a:ext cx="7045988"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(3)  公法线长度及其上、下极限偏差的计算</a:t>
            </a:r>
            <a:endParaRPr lang="zh-CN" altLang="en-US" sz="2400" b="1" dirty="0"/>
          </a:p>
        </p:txBody>
      </p:sp>
      <p:sp>
        <p:nvSpPr>
          <p:cNvPr id="17413" name="Text Box 5"/>
          <p:cNvSpPr txBox="1">
            <a:spLocks noChangeArrowheads="1"/>
          </p:cNvSpPr>
          <p:nvPr/>
        </p:nvSpPr>
        <p:spPr bwMode="auto">
          <a:xfrm>
            <a:off x="719052" y="1208230"/>
            <a:ext cx="7618324" cy="8661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        对于中等模数的齿轮通常用公法线长度上、下极限偏差代替齿厚上、下极限偏差。</a:t>
            </a:r>
            <a:endParaRPr lang="zh-CN" altLang="en-US" sz="2400" b="1" dirty="0"/>
          </a:p>
        </p:txBody>
      </p:sp>
      <p:sp>
        <p:nvSpPr>
          <p:cNvPr id="17414" name="Text Box 6"/>
          <p:cNvSpPr txBox="1">
            <a:spLocks noChangeArrowheads="1"/>
          </p:cNvSpPr>
          <p:nvPr/>
        </p:nvSpPr>
        <p:spPr bwMode="auto">
          <a:xfrm>
            <a:off x="1284378" y="2073817"/>
            <a:ext cx="5382949"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3" tIns="47887" rIns="95773" bIns="47887">
            <a:spAutoFit/>
          </a:bodyPr>
          <a:lstStyle/>
          <a:p>
            <a:r>
              <a:rPr lang="zh-CN" altLang="en-US" b="1" dirty="0"/>
              <a:t>公法线长度</a:t>
            </a:r>
            <a:r>
              <a:rPr lang="zh-CN" altLang="en-US" b="1" dirty="0" smtClean="0"/>
              <a:t>按式（</a:t>
            </a:r>
            <a:r>
              <a:rPr lang="en-US" altLang="zh-CN" b="1" dirty="0" smtClean="0"/>
              <a:t>10.15</a:t>
            </a:r>
            <a:r>
              <a:rPr lang="zh-CN" altLang="en-US" b="1" dirty="0" smtClean="0"/>
              <a:t>）计算</a:t>
            </a:r>
            <a:endParaRPr lang="zh-CN" altLang="en-US" b="1" dirty="0"/>
          </a:p>
        </p:txBody>
      </p:sp>
      <p:sp>
        <p:nvSpPr>
          <p:cNvPr id="17416" name="Text Box 8"/>
          <p:cNvSpPr txBox="1">
            <a:spLocks noChangeArrowheads="1"/>
          </p:cNvSpPr>
          <p:nvPr/>
        </p:nvSpPr>
        <p:spPr bwMode="auto">
          <a:xfrm>
            <a:off x="1350977" y="3502397"/>
            <a:ext cx="4507910"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端面分度圆压力角</a:t>
            </a:r>
            <a:r>
              <a:rPr lang="en-US" altLang="zh-CN" sz="2400" b="1" i="1" dirty="0"/>
              <a:t>α</a:t>
            </a:r>
            <a:r>
              <a:rPr lang="en-US" altLang="zh-CN" sz="2400" b="1" baseline="-25000" dirty="0"/>
              <a:t> t</a:t>
            </a:r>
            <a:r>
              <a:rPr lang="en-US" altLang="zh-CN" sz="2400" b="1" dirty="0"/>
              <a:t> </a:t>
            </a:r>
            <a:r>
              <a:rPr lang="zh-CN" altLang="en-US" sz="2400" b="1" dirty="0"/>
              <a:t>为</a:t>
            </a:r>
            <a:endParaRPr lang="zh-CN" altLang="en-US" sz="2400" b="1" baseline="-25000" dirty="0"/>
          </a:p>
        </p:txBody>
      </p:sp>
      <p:pic>
        <p:nvPicPr>
          <p:cNvPr id="17566" name="Picture 15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30150" y="2546799"/>
            <a:ext cx="5832469" cy="751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569" name="Picture 16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18160" y="4033341"/>
            <a:ext cx="6630206" cy="959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570" name="Picture 16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62983" y="5307032"/>
            <a:ext cx="4428873" cy="570240"/>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7412"/>
                                        </p:tgtEl>
                                        <p:attrNameLst>
                                          <p:attrName>style.visibility</p:attrName>
                                        </p:attrNameLst>
                                      </p:cBhvr>
                                      <p:to>
                                        <p:strVal val="visible"/>
                                      </p:to>
                                    </p:set>
                                    <p:animEffect transition="in" filter="wipe(left)">
                                      <p:cBhvr>
                                        <p:cTn id="7" dur="300"/>
                                        <p:tgtEl>
                                          <p:spTgt spid="174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7413"/>
                                        </p:tgtEl>
                                        <p:attrNameLst>
                                          <p:attrName>style.visibility</p:attrName>
                                        </p:attrNameLst>
                                      </p:cBhvr>
                                      <p:to>
                                        <p:strVal val="visible"/>
                                      </p:to>
                                    </p:set>
                                    <p:animEffect transition="in" filter="wipe(left)">
                                      <p:cBhvr>
                                        <p:cTn id="12" dur="300"/>
                                        <p:tgtEl>
                                          <p:spTgt spid="174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7414"/>
                                        </p:tgtEl>
                                        <p:attrNameLst>
                                          <p:attrName>style.visibility</p:attrName>
                                        </p:attrNameLst>
                                      </p:cBhvr>
                                      <p:to>
                                        <p:strVal val="visible"/>
                                      </p:to>
                                    </p:set>
                                    <p:animEffect transition="in" filter="wipe(left)">
                                      <p:cBhvr>
                                        <p:cTn id="17" dur="300"/>
                                        <p:tgtEl>
                                          <p:spTgt spid="1741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7566"/>
                                        </p:tgtEl>
                                        <p:attrNameLst>
                                          <p:attrName>style.visibility</p:attrName>
                                        </p:attrNameLst>
                                      </p:cBhvr>
                                      <p:to>
                                        <p:strVal val="visible"/>
                                      </p:to>
                                    </p:set>
                                    <p:animEffect transition="in" filter="wipe(left)">
                                      <p:cBhvr>
                                        <p:cTn id="22" dur="500"/>
                                        <p:tgtEl>
                                          <p:spTgt spid="1756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17416"/>
                                        </p:tgtEl>
                                        <p:attrNameLst>
                                          <p:attrName>style.visibility</p:attrName>
                                        </p:attrNameLst>
                                      </p:cBhvr>
                                      <p:to>
                                        <p:strVal val="visible"/>
                                      </p:to>
                                    </p:set>
                                    <p:animEffect transition="in" filter="wipe(left)">
                                      <p:cBhvr>
                                        <p:cTn id="27" dur="300"/>
                                        <p:tgtEl>
                                          <p:spTgt spid="1741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7569"/>
                                        </p:tgtEl>
                                        <p:attrNameLst>
                                          <p:attrName>style.visibility</p:attrName>
                                        </p:attrNameLst>
                                      </p:cBhvr>
                                      <p:to>
                                        <p:strVal val="visible"/>
                                      </p:to>
                                    </p:set>
                                    <p:animEffect transition="in" filter="wipe(left)">
                                      <p:cBhvr>
                                        <p:cTn id="32" dur="500"/>
                                        <p:tgtEl>
                                          <p:spTgt spid="1756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7570"/>
                                        </p:tgtEl>
                                        <p:attrNameLst>
                                          <p:attrName>style.visibility</p:attrName>
                                        </p:attrNameLst>
                                      </p:cBhvr>
                                      <p:to>
                                        <p:strVal val="visible"/>
                                      </p:to>
                                    </p:set>
                                    <p:animEffect transition="in" filter="wipe(left)">
                                      <p:cBhvr>
                                        <p:cTn id="37" dur="500"/>
                                        <p:tgtEl>
                                          <p:spTgt spid="175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2" grpId="0" autoUpdateAnimBg="0"/>
      <p:bldP spid="17413" grpId="0" autoUpdateAnimBg="0"/>
      <p:bldP spid="17414" grpId="0" autoUpdateAnimBg="0"/>
      <p:bldP spid="17416"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灯片编号占位符 5"/>
          <p:cNvSpPr>
            <a:spLocks noGrp="1"/>
          </p:cNvSpPr>
          <p:nvPr>
            <p:ph type="sldNum" sz="quarter" idx="12"/>
          </p:nvPr>
        </p:nvSpPr>
        <p:spPr/>
        <p:txBody>
          <a:bodyPr/>
          <a:lstStyle/>
          <a:p>
            <a:fld id="{8BFA9EEA-24B9-449A-9DA8-8A4BC653F9CD}" type="slidenum">
              <a:rPr lang="zh-CN" altLang="en-US"/>
            </a:fld>
            <a:endParaRPr lang="en-US" altLang="zh-CN"/>
          </a:p>
        </p:txBody>
      </p:sp>
      <p:sp>
        <p:nvSpPr>
          <p:cNvPr id="18436" name="Text Box 4"/>
          <p:cNvSpPr txBox="1">
            <a:spLocks noChangeArrowheads="1"/>
          </p:cNvSpPr>
          <p:nvPr/>
        </p:nvSpPr>
        <p:spPr bwMode="auto">
          <a:xfrm>
            <a:off x="936198" y="803949"/>
            <a:ext cx="6026149"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3" tIns="47887" rIns="95773" bIns="47887">
            <a:spAutoFit/>
          </a:bodyPr>
          <a:lstStyle/>
          <a:p>
            <a:r>
              <a:rPr lang="zh-CN" altLang="en-US" sz="2400" b="1" dirty="0" smtClean="0"/>
              <a:t>按式（</a:t>
            </a:r>
            <a:r>
              <a:rPr lang="en-US" altLang="zh-CN" sz="2400" b="1" dirty="0" smtClean="0"/>
              <a:t>10.17</a:t>
            </a:r>
            <a:r>
              <a:rPr lang="zh-CN" altLang="en-US" sz="2400" b="1" dirty="0" smtClean="0"/>
              <a:t>）计算引用</a:t>
            </a:r>
            <a:r>
              <a:rPr lang="zh-CN" altLang="en-US" sz="2400" b="1" dirty="0"/>
              <a:t>齿数 </a:t>
            </a:r>
            <a:r>
              <a:rPr lang="en-US" altLang="zh-CN" sz="2400" b="1" i="1" dirty="0">
                <a:solidFill>
                  <a:srgbClr val="CC0066"/>
                </a:solidFill>
              </a:rPr>
              <a:t>z</a:t>
            </a:r>
            <a:r>
              <a:rPr lang="en-US" altLang="zh-CN" sz="2400" b="1" i="1" dirty="0" smtClean="0">
                <a:solidFill>
                  <a:srgbClr val="CC0066"/>
                </a:solidFill>
              </a:rPr>
              <a:t>′</a:t>
            </a:r>
            <a:endParaRPr lang="zh-CN" altLang="en-US" sz="2400" b="1" dirty="0"/>
          </a:p>
        </p:txBody>
      </p:sp>
      <p:sp>
        <p:nvSpPr>
          <p:cNvPr id="18439" name="Text Box 7"/>
          <p:cNvSpPr txBox="1">
            <a:spLocks noChangeArrowheads="1"/>
          </p:cNvSpPr>
          <p:nvPr/>
        </p:nvSpPr>
        <p:spPr bwMode="auto">
          <a:xfrm>
            <a:off x="938609" y="2198633"/>
            <a:ext cx="4486687"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按式</a:t>
            </a:r>
            <a:r>
              <a:rPr lang="en-US" altLang="zh-CN" sz="2400" b="1" dirty="0" smtClean="0"/>
              <a:t>(10.16</a:t>
            </a:r>
            <a:r>
              <a:rPr lang="zh-CN" altLang="en-US" sz="2400" b="1" dirty="0" smtClean="0"/>
              <a:t>）计算</a:t>
            </a:r>
            <a:r>
              <a:rPr lang="zh-CN" altLang="en-US" sz="2400" b="1" dirty="0"/>
              <a:t>卡量</a:t>
            </a:r>
            <a:r>
              <a:rPr lang="zh-CN" altLang="en-US" sz="2400" b="1" dirty="0" smtClean="0"/>
              <a:t>齿数 </a:t>
            </a:r>
            <a:r>
              <a:rPr lang="en-US" altLang="zh-CN" sz="2400" b="1" i="1" dirty="0" smtClean="0">
                <a:solidFill>
                  <a:srgbClr val="D60093"/>
                </a:solidFill>
              </a:rPr>
              <a:t>k</a:t>
            </a:r>
            <a:endParaRPr lang="en-US" altLang="zh-CN" sz="2400" b="1" i="1" dirty="0">
              <a:solidFill>
                <a:srgbClr val="D60093"/>
              </a:solidFill>
            </a:endParaRPr>
          </a:p>
        </p:txBody>
      </p:sp>
      <p:pic>
        <p:nvPicPr>
          <p:cNvPr id="18681" name="Picture 24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86765" y="1276931"/>
            <a:ext cx="5793892" cy="9217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683" name="Picture 25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1597" y="2694363"/>
            <a:ext cx="5177198" cy="1028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684" name="Picture 25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6421" y="3757134"/>
            <a:ext cx="6844823" cy="7006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688" name="Picture 25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87216" y="4550276"/>
            <a:ext cx="6872731" cy="642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690" name="Picture 25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6314" y="5115842"/>
            <a:ext cx="2063750" cy="615600"/>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8436"/>
                                        </p:tgtEl>
                                        <p:attrNameLst>
                                          <p:attrName>style.visibility</p:attrName>
                                        </p:attrNameLst>
                                      </p:cBhvr>
                                      <p:to>
                                        <p:strVal val="visible"/>
                                      </p:to>
                                    </p:set>
                                    <p:animEffect transition="in" filter="wipe(left)">
                                      <p:cBhvr>
                                        <p:cTn id="7" dur="300"/>
                                        <p:tgtEl>
                                          <p:spTgt spid="1843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8681"/>
                                        </p:tgtEl>
                                        <p:attrNameLst>
                                          <p:attrName>style.visibility</p:attrName>
                                        </p:attrNameLst>
                                      </p:cBhvr>
                                      <p:to>
                                        <p:strVal val="visible"/>
                                      </p:to>
                                    </p:set>
                                    <p:animEffect transition="in" filter="wipe(left)">
                                      <p:cBhvr>
                                        <p:cTn id="12" dur="500"/>
                                        <p:tgtEl>
                                          <p:spTgt spid="1868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8439"/>
                                        </p:tgtEl>
                                        <p:attrNameLst>
                                          <p:attrName>style.visibility</p:attrName>
                                        </p:attrNameLst>
                                      </p:cBhvr>
                                      <p:to>
                                        <p:strVal val="visible"/>
                                      </p:to>
                                    </p:set>
                                    <p:animEffect transition="in" filter="wipe(left)">
                                      <p:cBhvr>
                                        <p:cTn id="17" dur="300"/>
                                        <p:tgtEl>
                                          <p:spTgt spid="1843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8683"/>
                                        </p:tgtEl>
                                        <p:attrNameLst>
                                          <p:attrName>style.visibility</p:attrName>
                                        </p:attrNameLst>
                                      </p:cBhvr>
                                      <p:to>
                                        <p:strVal val="visible"/>
                                      </p:to>
                                    </p:set>
                                    <p:animEffect transition="in" filter="wipe(left)">
                                      <p:cBhvr>
                                        <p:cTn id="22" dur="500"/>
                                        <p:tgtEl>
                                          <p:spTgt spid="1868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8684"/>
                                        </p:tgtEl>
                                        <p:attrNameLst>
                                          <p:attrName>style.visibility</p:attrName>
                                        </p:attrNameLst>
                                      </p:cBhvr>
                                      <p:to>
                                        <p:strVal val="visible"/>
                                      </p:to>
                                    </p:set>
                                    <p:animEffect transition="in" filter="wipe(left)">
                                      <p:cBhvr>
                                        <p:cTn id="27" dur="500"/>
                                        <p:tgtEl>
                                          <p:spTgt spid="1868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8688"/>
                                        </p:tgtEl>
                                        <p:attrNameLst>
                                          <p:attrName>style.visibility</p:attrName>
                                        </p:attrNameLst>
                                      </p:cBhvr>
                                      <p:to>
                                        <p:strVal val="visible"/>
                                      </p:to>
                                    </p:set>
                                    <p:animEffect transition="in" filter="wipe(left)">
                                      <p:cBhvr>
                                        <p:cTn id="32" dur="500"/>
                                        <p:tgtEl>
                                          <p:spTgt spid="1868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8690"/>
                                        </p:tgtEl>
                                        <p:attrNameLst>
                                          <p:attrName>style.visibility</p:attrName>
                                        </p:attrNameLst>
                                      </p:cBhvr>
                                      <p:to>
                                        <p:strVal val="visible"/>
                                      </p:to>
                                    </p:set>
                                    <p:animEffect transition="in" filter="wipe(left)">
                                      <p:cBhvr>
                                        <p:cTn id="37" dur="500"/>
                                        <p:tgtEl>
                                          <p:spTgt spid="186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autoUpdateAnimBg="0"/>
      <p:bldP spid="18439"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灯片编号占位符 5"/>
          <p:cNvSpPr>
            <a:spLocks noGrp="1"/>
          </p:cNvSpPr>
          <p:nvPr>
            <p:ph type="sldNum" sz="quarter" idx="12"/>
          </p:nvPr>
        </p:nvSpPr>
        <p:spPr/>
        <p:txBody>
          <a:bodyPr/>
          <a:lstStyle/>
          <a:p>
            <a:fld id="{EF1CE7CA-B161-48FB-9362-68AC64EE4523}" type="slidenum">
              <a:rPr lang="zh-CN" altLang="en-US"/>
            </a:fld>
            <a:endParaRPr lang="en-US" altLang="zh-CN"/>
          </a:p>
        </p:txBody>
      </p:sp>
      <p:sp>
        <p:nvSpPr>
          <p:cNvPr id="19460" name="Text Box 4"/>
          <p:cNvSpPr txBox="1">
            <a:spLocks noChangeArrowheads="1"/>
          </p:cNvSpPr>
          <p:nvPr/>
        </p:nvSpPr>
        <p:spPr bwMode="auto">
          <a:xfrm>
            <a:off x="412054" y="358983"/>
            <a:ext cx="8404232" cy="10939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pPr>
              <a:lnSpc>
                <a:spcPct val="120000"/>
              </a:lnSpc>
            </a:pPr>
            <a:r>
              <a:rPr lang="zh-CN" altLang="en-US" sz="2900" b="1" dirty="0"/>
              <a:t>        </a:t>
            </a:r>
            <a:r>
              <a:rPr lang="zh-CN" altLang="en-US" sz="2400" b="1" dirty="0"/>
              <a:t>根据</a:t>
            </a:r>
            <a:r>
              <a:rPr lang="en-US" altLang="zh-CN" sz="2400" b="1" i="1" dirty="0" err="1"/>
              <a:t>E</a:t>
            </a:r>
            <a:r>
              <a:rPr lang="en-US" altLang="zh-CN" sz="2400" b="1" baseline="-25000" dirty="0" err="1"/>
              <a:t>sns</a:t>
            </a:r>
            <a:r>
              <a:rPr lang="en-US" altLang="zh-CN" sz="2400" b="1" dirty="0"/>
              <a:t>=-</a:t>
            </a:r>
            <a:r>
              <a:rPr lang="en-US" altLang="zh-CN" sz="2400" b="1" dirty="0" smtClean="0"/>
              <a:t>0.1167、 </a:t>
            </a:r>
            <a:r>
              <a:rPr lang="en-US" altLang="zh-CN" sz="2400" b="1" i="1" dirty="0" err="1"/>
              <a:t>E</a:t>
            </a:r>
            <a:r>
              <a:rPr lang="en-US" altLang="zh-CN" sz="2400" b="1" baseline="-25000" dirty="0" err="1"/>
              <a:t>sni</a:t>
            </a:r>
            <a:r>
              <a:rPr lang="en-US" altLang="zh-CN" sz="2400" b="1" dirty="0"/>
              <a:t>=-</a:t>
            </a:r>
            <a:r>
              <a:rPr lang="en-US" altLang="zh-CN" sz="2400" b="1" dirty="0" smtClean="0"/>
              <a:t>0.2297 </a:t>
            </a:r>
            <a:r>
              <a:rPr lang="zh-CN" altLang="en-US" sz="2400" b="1" dirty="0" smtClean="0"/>
              <a:t>和 </a:t>
            </a:r>
            <a:r>
              <a:rPr lang="en-US" altLang="zh-CN" sz="2400" b="1" i="1" dirty="0" err="1" smtClean="0"/>
              <a:t>F</a:t>
            </a:r>
            <a:r>
              <a:rPr lang="en-US" altLang="zh-CN" sz="2400" b="1" dirty="0" err="1" smtClean="0"/>
              <a:t>r</a:t>
            </a:r>
            <a:r>
              <a:rPr lang="en-US" altLang="zh-CN" sz="2400" b="1" dirty="0" smtClean="0"/>
              <a:t> = 0.056</a:t>
            </a:r>
            <a:r>
              <a:rPr lang="zh-CN" altLang="en-US" sz="2400" b="1" dirty="0" smtClean="0"/>
              <a:t>代入</a:t>
            </a:r>
            <a:endParaRPr lang="en-US" altLang="zh-CN" sz="2400" b="1" dirty="0" smtClean="0"/>
          </a:p>
          <a:p>
            <a:pPr>
              <a:lnSpc>
                <a:spcPct val="120000"/>
              </a:lnSpc>
            </a:pPr>
            <a:r>
              <a:rPr lang="zh-CN" altLang="en-US" sz="2400" b="1" dirty="0" smtClean="0"/>
              <a:t>式</a:t>
            </a:r>
            <a:r>
              <a:rPr lang="zh-CN" altLang="en-US" sz="2400" b="1" dirty="0"/>
              <a:t>（10.8</a:t>
            </a:r>
            <a:r>
              <a:rPr lang="zh-CN" altLang="en-US" sz="2400" b="1" dirty="0" smtClean="0"/>
              <a:t>）、式（</a:t>
            </a:r>
            <a:r>
              <a:rPr lang="en-US" altLang="zh-CN" sz="2400" b="1" dirty="0" smtClean="0"/>
              <a:t>10.9</a:t>
            </a:r>
            <a:r>
              <a:rPr lang="zh-CN" altLang="en-US" sz="2400" b="1" dirty="0" smtClean="0"/>
              <a:t>），得</a:t>
            </a:r>
            <a:r>
              <a:rPr lang="zh-CN" altLang="en-US" sz="2400" b="1" dirty="0"/>
              <a:t>公法线长度上、</a:t>
            </a:r>
            <a:r>
              <a:rPr lang="zh-CN" altLang="en-US" sz="2400" b="1" dirty="0" smtClean="0"/>
              <a:t>下偏差</a:t>
            </a:r>
            <a:r>
              <a:rPr lang="zh-CN" altLang="en-US" sz="2400" b="1" dirty="0"/>
              <a:t>为</a:t>
            </a:r>
            <a:endParaRPr lang="zh-CN" altLang="en-US" sz="2400" b="1" dirty="0"/>
          </a:p>
        </p:txBody>
      </p:sp>
      <p:sp>
        <p:nvSpPr>
          <p:cNvPr id="19463" name="Text Box 7"/>
          <p:cNvSpPr txBox="1">
            <a:spLocks noChangeArrowheads="1"/>
          </p:cNvSpPr>
          <p:nvPr/>
        </p:nvSpPr>
        <p:spPr bwMode="auto">
          <a:xfrm>
            <a:off x="4210060" y="4261798"/>
            <a:ext cx="3169876"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smtClean="0"/>
              <a:t>在</a:t>
            </a:r>
            <a:r>
              <a:rPr lang="zh-CN" altLang="en-US" sz="2400" b="1" dirty="0"/>
              <a:t>图样上的标注为</a:t>
            </a:r>
            <a:endParaRPr lang="zh-CN" altLang="en-US" sz="2400" b="1" dirty="0"/>
          </a:p>
        </p:txBody>
      </p:sp>
      <p:pic>
        <p:nvPicPr>
          <p:cNvPr id="19603" name="Picture 147"/>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982709" y="4898643"/>
            <a:ext cx="5446757" cy="1224703"/>
          </a:xfrm>
          <a:prstGeom prst="rect">
            <a:avLst/>
          </a:prstGeom>
          <a:solidFill>
            <a:srgbClr val="FF0000"/>
          </a:solidFill>
          <a:ln w="57150">
            <a:solidFill>
              <a:srgbClr val="FF0000"/>
            </a:solidFill>
          </a:ln>
          <a:effectLst/>
        </p:spPr>
      </p:pic>
      <p:pic>
        <p:nvPicPr>
          <p:cNvPr id="19648" name="Picture 19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02413" y="1404284"/>
            <a:ext cx="5186937" cy="6040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649" name="Picture 19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48763" y="2008344"/>
            <a:ext cx="6174113" cy="489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651" name="Picture 19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30771" y="2596202"/>
            <a:ext cx="1601448" cy="440893"/>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652" name="Picture 19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87830" y="3135071"/>
            <a:ext cx="5182072" cy="5207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653" name="Picture 19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05422" y="3691439"/>
            <a:ext cx="6216513" cy="4723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654" name="Picture 19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030771" y="4262926"/>
            <a:ext cx="1966224" cy="43976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9460"/>
                                        </p:tgtEl>
                                        <p:attrNameLst>
                                          <p:attrName>style.visibility</p:attrName>
                                        </p:attrNameLst>
                                      </p:cBhvr>
                                      <p:to>
                                        <p:strVal val="visible"/>
                                      </p:to>
                                    </p:set>
                                    <p:animEffect transition="in" filter="wipe(left)">
                                      <p:cBhvr>
                                        <p:cTn id="7" dur="300"/>
                                        <p:tgtEl>
                                          <p:spTgt spid="1946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9648"/>
                                        </p:tgtEl>
                                        <p:attrNameLst>
                                          <p:attrName>style.visibility</p:attrName>
                                        </p:attrNameLst>
                                      </p:cBhvr>
                                      <p:to>
                                        <p:strVal val="visible"/>
                                      </p:to>
                                    </p:set>
                                    <p:animEffect transition="in" filter="wipe(left)">
                                      <p:cBhvr>
                                        <p:cTn id="12" dur="500"/>
                                        <p:tgtEl>
                                          <p:spTgt spid="1964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9649"/>
                                        </p:tgtEl>
                                        <p:attrNameLst>
                                          <p:attrName>style.visibility</p:attrName>
                                        </p:attrNameLst>
                                      </p:cBhvr>
                                      <p:to>
                                        <p:strVal val="visible"/>
                                      </p:to>
                                    </p:set>
                                    <p:animEffect transition="in" filter="wipe(left)">
                                      <p:cBhvr>
                                        <p:cTn id="17" dur="500"/>
                                        <p:tgtEl>
                                          <p:spTgt spid="1964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9651"/>
                                        </p:tgtEl>
                                        <p:attrNameLst>
                                          <p:attrName>style.visibility</p:attrName>
                                        </p:attrNameLst>
                                      </p:cBhvr>
                                      <p:to>
                                        <p:strVal val="visible"/>
                                      </p:to>
                                    </p:set>
                                    <p:animEffect transition="in" filter="wipe(left)">
                                      <p:cBhvr>
                                        <p:cTn id="22" dur="500"/>
                                        <p:tgtEl>
                                          <p:spTgt spid="1965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9652"/>
                                        </p:tgtEl>
                                        <p:attrNameLst>
                                          <p:attrName>style.visibility</p:attrName>
                                        </p:attrNameLst>
                                      </p:cBhvr>
                                      <p:to>
                                        <p:strVal val="visible"/>
                                      </p:to>
                                    </p:set>
                                    <p:animEffect transition="in" filter="wipe(left)">
                                      <p:cBhvr>
                                        <p:cTn id="27" dur="500"/>
                                        <p:tgtEl>
                                          <p:spTgt spid="1965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9653"/>
                                        </p:tgtEl>
                                        <p:attrNameLst>
                                          <p:attrName>style.visibility</p:attrName>
                                        </p:attrNameLst>
                                      </p:cBhvr>
                                      <p:to>
                                        <p:strVal val="visible"/>
                                      </p:to>
                                    </p:set>
                                    <p:animEffect transition="in" filter="wipe(left)">
                                      <p:cBhvr>
                                        <p:cTn id="32" dur="500"/>
                                        <p:tgtEl>
                                          <p:spTgt spid="1965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9654"/>
                                        </p:tgtEl>
                                        <p:attrNameLst>
                                          <p:attrName>style.visibility</p:attrName>
                                        </p:attrNameLst>
                                      </p:cBhvr>
                                      <p:to>
                                        <p:strVal val="visible"/>
                                      </p:to>
                                    </p:set>
                                    <p:animEffect transition="in" filter="wipe(left)">
                                      <p:cBhvr>
                                        <p:cTn id="37" dur="500"/>
                                        <p:tgtEl>
                                          <p:spTgt spid="1965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19463"/>
                                        </p:tgtEl>
                                        <p:attrNameLst>
                                          <p:attrName>style.visibility</p:attrName>
                                        </p:attrNameLst>
                                      </p:cBhvr>
                                      <p:to>
                                        <p:strVal val="visible"/>
                                      </p:to>
                                    </p:set>
                                    <p:animEffect transition="in" filter="wipe(left)">
                                      <p:cBhvr>
                                        <p:cTn id="42" dur="300"/>
                                        <p:tgtEl>
                                          <p:spTgt spid="1946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9603"/>
                                        </p:tgtEl>
                                        <p:attrNameLst>
                                          <p:attrName>style.visibility</p:attrName>
                                        </p:attrNameLst>
                                      </p:cBhvr>
                                      <p:to>
                                        <p:strVal val="visible"/>
                                      </p:to>
                                    </p:set>
                                    <p:animEffect transition="in" filter="wipe(left)">
                                      <p:cBhvr>
                                        <p:cTn id="47" dur="500"/>
                                        <p:tgtEl>
                                          <p:spTgt spid="196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autoUpdateAnimBg="0"/>
      <p:bldP spid="19463"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灯片编号占位符 5"/>
          <p:cNvSpPr>
            <a:spLocks noGrp="1"/>
          </p:cNvSpPr>
          <p:nvPr>
            <p:ph type="sldNum" sz="quarter" idx="12"/>
          </p:nvPr>
        </p:nvSpPr>
        <p:spPr>
          <a:xfrm>
            <a:off x="7608582" y="188746"/>
            <a:ext cx="2063749" cy="457200"/>
          </a:xfrm>
        </p:spPr>
        <p:txBody>
          <a:bodyPr/>
          <a:lstStyle/>
          <a:p>
            <a:fld id="{4204FC19-588D-451A-B438-27DA48BB0E15}" type="slidenum">
              <a:rPr lang="zh-CN" altLang="en-US"/>
            </a:fld>
            <a:endParaRPr lang="en-US" altLang="zh-CN" dirty="0"/>
          </a:p>
        </p:txBody>
      </p:sp>
      <p:sp>
        <p:nvSpPr>
          <p:cNvPr id="20484" name="Text Box 4"/>
          <p:cNvSpPr txBox="1">
            <a:spLocks noChangeArrowheads="1"/>
          </p:cNvSpPr>
          <p:nvPr/>
        </p:nvSpPr>
        <p:spPr bwMode="auto">
          <a:xfrm>
            <a:off x="1091935" y="599535"/>
            <a:ext cx="4150205"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4. 确定齿坯精度</a:t>
            </a:r>
            <a:endParaRPr lang="zh-CN" altLang="en-US" sz="2400" b="1" dirty="0"/>
          </a:p>
        </p:txBody>
      </p:sp>
      <p:sp>
        <p:nvSpPr>
          <p:cNvPr id="20485" name="Text Box 5"/>
          <p:cNvSpPr txBox="1">
            <a:spLocks noChangeArrowheads="1"/>
          </p:cNvSpPr>
          <p:nvPr/>
        </p:nvSpPr>
        <p:spPr bwMode="auto">
          <a:xfrm>
            <a:off x="1074736" y="1005340"/>
            <a:ext cx="5760378"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(1)  基准孔的尺寸公差和几何公差</a:t>
            </a:r>
            <a:endParaRPr lang="en-US" altLang="zh-CN" sz="2400" b="1" dirty="0"/>
          </a:p>
        </p:txBody>
      </p:sp>
      <mc:AlternateContent xmlns:mc="http://schemas.openxmlformats.org/markup-compatibility/2006">
        <mc:Choice xmlns:a14="http://schemas.microsoft.com/office/drawing/2010/main" Requires="a14">
          <p:sp>
            <p:nvSpPr>
              <p:cNvPr id="20486" name="Text Box 6"/>
              <p:cNvSpPr txBox="1">
                <a:spLocks noChangeArrowheads="1"/>
              </p:cNvSpPr>
              <p:nvPr/>
            </p:nvSpPr>
            <p:spPr bwMode="auto">
              <a:xfrm>
                <a:off x="1071266" y="1867632"/>
                <a:ext cx="7447844" cy="481430"/>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smtClean="0"/>
                  <a:t>根据齿轮精度等级查表</a:t>
                </a:r>
                <a:r>
                  <a:rPr lang="zh-CN" altLang="en-US" sz="2400" b="1" dirty="0"/>
                  <a:t>10.10</a:t>
                </a:r>
                <a:r>
                  <a:rPr lang="zh-CN" altLang="en-US" sz="2400" b="1" dirty="0" smtClean="0"/>
                  <a:t>得</a:t>
                </a:r>
                <a14:m>
                  <m:oMath xmlns:m="http://schemas.openxmlformats.org/officeDocument/2006/math">
                    <m:r>
                      <a:rPr lang="en-US" altLang="zh-CN" sz="2400" b="1" i="1" dirty="0">
                        <a:latin typeface="Cambria Math"/>
                        <a:ea typeface="Cambria Math"/>
                      </a:rPr>
                      <m:t>∅</m:t>
                    </m:r>
                  </m:oMath>
                </a14:m>
                <a:r>
                  <a:rPr lang="en-US" altLang="zh-CN" sz="2400" b="1" i="1" dirty="0">
                    <a:ea typeface="Dotum" pitchFamily="34" charset="-127"/>
                  </a:rPr>
                  <a:t> </a:t>
                </a:r>
                <a:r>
                  <a:rPr lang="en-US" altLang="zh-CN" sz="2400" b="1" dirty="0"/>
                  <a:t>58</a:t>
                </a:r>
                <a:r>
                  <a:rPr lang="zh-CN" altLang="en-US" sz="2400" b="1" dirty="0"/>
                  <a:t>的尺寸公差为</a:t>
                </a:r>
              </a:p>
            </p:txBody>
          </p:sp>
        </mc:Choice>
        <mc:Fallback>
          <p:sp>
            <p:nvSpPr>
              <p:cNvPr id="20486" name="Text Box 6"/>
              <p:cNvSpPr txBox="1">
                <a:spLocks noRot="1" noChangeAspect="1" noMove="1" noResize="1" noEditPoints="1" noAdjustHandles="1" noChangeArrowheads="1" noChangeShapeType="1" noTextEdit="1"/>
              </p:cNvSpPr>
              <p:nvPr/>
            </p:nvSpPr>
            <p:spPr bwMode="auto">
              <a:xfrm>
                <a:off x="1071266" y="1867632"/>
                <a:ext cx="7447844" cy="481430"/>
              </a:xfrm>
              <a:prstGeom prst="rect">
                <a:avLst/>
              </a:prstGeom>
              <a:blipFill rotWithShape="1">
                <a:blip r:embed="rId1"/>
                <a:stretch>
                  <a:fillRect l="-1229" t="-12658" b="-26582"/>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endParaRPr lang="zh-CN" altLang="en-US">
                  <a:noFill/>
                </a:endParaRPr>
              </a:p>
            </p:txBody>
          </p:sp>
        </mc:Fallback>
      </mc:AlternateContent>
      <p:sp>
        <p:nvSpPr>
          <p:cNvPr id="20490" name="Text Box 10"/>
          <p:cNvSpPr txBox="1">
            <a:spLocks noChangeArrowheads="1"/>
          </p:cNvSpPr>
          <p:nvPr/>
        </p:nvSpPr>
        <p:spPr bwMode="auto">
          <a:xfrm>
            <a:off x="7833320" y="1874621"/>
            <a:ext cx="1170130" cy="5462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en-US" altLang="zh-CN" sz="2900" b="1" dirty="0">
                <a:solidFill>
                  <a:srgbClr val="CC0066"/>
                </a:solidFill>
              </a:rPr>
              <a:t>IT7</a:t>
            </a:r>
            <a:endParaRPr lang="en-US" altLang="zh-CN" sz="2900" b="1" dirty="0">
              <a:solidFill>
                <a:srgbClr val="CC0066"/>
              </a:solidFill>
            </a:endParaRPr>
          </a:p>
        </p:txBody>
      </p:sp>
      <p:sp>
        <p:nvSpPr>
          <p:cNvPr id="20498" name="Text Box 18"/>
          <p:cNvSpPr txBox="1">
            <a:spLocks noChangeArrowheads="1"/>
          </p:cNvSpPr>
          <p:nvPr/>
        </p:nvSpPr>
        <p:spPr bwMode="auto">
          <a:xfrm>
            <a:off x="1091935" y="1437388"/>
            <a:ext cx="4769251"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①  基准孔的尺寸公差</a:t>
            </a:r>
            <a:endParaRPr lang="en-US" altLang="zh-CN" sz="2400" b="1" dirty="0"/>
          </a:p>
        </p:txBody>
      </p:sp>
      <p:pic>
        <p:nvPicPr>
          <p:cNvPr id="82995" name="Picture 209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421" y="3380012"/>
            <a:ext cx="8199667" cy="2841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圆角矩形 18"/>
          <p:cNvSpPr/>
          <p:nvPr/>
        </p:nvSpPr>
        <p:spPr bwMode="auto">
          <a:xfrm>
            <a:off x="4457707" y="4065845"/>
            <a:ext cx="1238233" cy="293929"/>
          </a:xfrm>
          <a:prstGeom prst="roundRect">
            <a:avLst/>
          </a:prstGeom>
          <a:noFill/>
          <a:ln w="38100" cap="flat" cmpd="sng" algn="ctr">
            <a:solidFill>
              <a:srgbClr val="FF0000"/>
            </a:solidFill>
            <a:prstDash val="solid"/>
            <a:round/>
            <a:headEnd type="none" w="med" len="med"/>
            <a:tailEnd type="none" w="med" len="med"/>
          </a:ln>
          <a:effectLst/>
        </p:spPr>
        <p:txBody>
          <a:bodyPr vert="horz" wrap="square" lIns="62609" tIns="31304" rIns="62609" bIns="31304" numCol="1" rtlCol="0" anchor="t" anchorCtr="0" compatLnSpc="1"/>
          <a:lstStyle/>
          <a:p>
            <a:pPr defTabSz="626110"/>
            <a:endParaRPr lang="zh-CN" altLang="en-US" sz="1600"/>
          </a:p>
        </p:txBody>
      </p:sp>
      <p:pic>
        <p:nvPicPr>
          <p:cNvPr id="82996" name="Picture 21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0184" y="2498225"/>
            <a:ext cx="6415627" cy="783810"/>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0484"/>
                                        </p:tgtEl>
                                        <p:attrNameLst>
                                          <p:attrName>style.visibility</p:attrName>
                                        </p:attrNameLst>
                                      </p:cBhvr>
                                      <p:to>
                                        <p:strVal val="visible"/>
                                      </p:to>
                                    </p:set>
                                    <p:animEffect transition="in" filter="wipe(left)">
                                      <p:cBhvr>
                                        <p:cTn id="7" dur="300"/>
                                        <p:tgtEl>
                                          <p:spTgt spid="2048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0485"/>
                                        </p:tgtEl>
                                        <p:attrNameLst>
                                          <p:attrName>style.visibility</p:attrName>
                                        </p:attrNameLst>
                                      </p:cBhvr>
                                      <p:to>
                                        <p:strVal val="visible"/>
                                      </p:to>
                                    </p:set>
                                    <p:animEffect transition="in" filter="wipe(left)">
                                      <p:cBhvr>
                                        <p:cTn id="12" dur="300"/>
                                        <p:tgtEl>
                                          <p:spTgt spid="2048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20498"/>
                                        </p:tgtEl>
                                        <p:attrNameLst>
                                          <p:attrName>style.visibility</p:attrName>
                                        </p:attrNameLst>
                                      </p:cBhvr>
                                      <p:to>
                                        <p:strVal val="visible"/>
                                      </p:to>
                                    </p:set>
                                    <p:animEffect transition="in" filter="wipe(left)">
                                      <p:cBhvr>
                                        <p:cTn id="17" dur="300"/>
                                        <p:tgtEl>
                                          <p:spTgt spid="2049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20486"/>
                                        </p:tgtEl>
                                        <p:attrNameLst>
                                          <p:attrName>style.visibility</p:attrName>
                                        </p:attrNameLst>
                                      </p:cBhvr>
                                      <p:to>
                                        <p:strVal val="visible"/>
                                      </p:to>
                                    </p:set>
                                    <p:animEffect transition="in" filter="wipe(left)">
                                      <p:cBhvr>
                                        <p:cTn id="22" dur="300"/>
                                        <p:tgtEl>
                                          <p:spTgt spid="20486"/>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82995"/>
                                        </p:tgtEl>
                                        <p:attrNameLst>
                                          <p:attrName>style.visibility</p:attrName>
                                        </p:attrNameLst>
                                      </p:cBhvr>
                                      <p:to>
                                        <p:strVal val="visible"/>
                                      </p:to>
                                    </p:set>
                                    <p:anim calcmode="lin" valueType="num">
                                      <p:cBhvr additive="base">
                                        <p:cTn id="27" dur="500" fill="hold"/>
                                        <p:tgtEl>
                                          <p:spTgt spid="82995"/>
                                        </p:tgtEl>
                                        <p:attrNameLst>
                                          <p:attrName>ppt_x</p:attrName>
                                        </p:attrNameLst>
                                      </p:cBhvr>
                                      <p:tavLst>
                                        <p:tav tm="0">
                                          <p:val>
                                            <p:strVal val="#ppt_x"/>
                                          </p:val>
                                        </p:tav>
                                        <p:tav tm="100000">
                                          <p:val>
                                            <p:strVal val="#ppt_x"/>
                                          </p:val>
                                        </p:tav>
                                      </p:tavLst>
                                    </p:anim>
                                    <p:anim calcmode="lin" valueType="num">
                                      <p:cBhvr additive="base">
                                        <p:cTn id="28" dur="500" fill="hold"/>
                                        <p:tgtEl>
                                          <p:spTgt spid="82995"/>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500"/>
                                        <p:tgtEl>
                                          <p:spTgt spid="19"/>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20490"/>
                                        </p:tgtEl>
                                        <p:attrNameLst>
                                          <p:attrName>style.visibility</p:attrName>
                                        </p:attrNameLst>
                                      </p:cBhvr>
                                      <p:to>
                                        <p:strVal val="visible"/>
                                      </p:to>
                                    </p:set>
                                    <p:animEffect transition="in" filter="wipe(left)">
                                      <p:cBhvr>
                                        <p:cTn id="38" dur="300"/>
                                        <p:tgtEl>
                                          <p:spTgt spid="20490"/>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82996"/>
                                        </p:tgtEl>
                                        <p:attrNameLst>
                                          <p:attrName>style.visibility</p:attrName>
                                        </p:attrNameLst>
                                      </p:cBhvr>
                                      <p:to>
                                        <p:strVal val="visible"/>
                                      </p:to>
                                    </p:set>
                                    <p:animEffect transition="in" filter="wipe(left)">
                                      <p:cBhvr>
                                        <p:cTn id="43" dur="500"/>
                                        <p:tgtEl>
                                          <p:spTgt spid="829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autoUpdateAnimBg="0"/>
      <p:bldP spid="20485" grpId="0" autoUpdateAnimBg="0"/>
      <p:bldP spid="20486" grpId="0" autoUpdateAnimBg="0"/>
      <p:bldP spid="20490" grpId="0" autoUpdateAnimBg="0"/>
      <p:bldP spid="20498" grpId="0" autoUpdateAnimBg="0"/>
      <p:bldP spid="1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5"/>
          <p:cNvSpPr>
            <a:spLocks noGrp="1"/>
          </p:cNvSpPr>
          <p:nvPr>
            <p:ph type="sldNum" sz="quarter" idx="12"/>
          </p:nvPr>
        </p:nvSpPr>
        <p:spPr/>
        <p:txBody>
          <a:bodyPr/>
          <a:lstStyle/>
          <a:p>
            <a:fld id="{7015574D-26BD-4AED-89D4-D93C1A101140}" type="slidenum">
              <a:rPr lang="zh-CN" altLang="en-US"/>
            </a:fld>
            <a:endParaRPr lang="en-US" altLang="zh-CN"/>
          </a:p>
        </p:txBody>
      </p:sp>
      <p:sp>
        <p:nvSpPr>
          <p:cNvPr id="66564" name="Text Box 4"/>
          <p:cNvSpPr txBox="1">
            <a:spLocks noChangeArrowheads="1"/>
          </p:cNvSpPr>
          <p:nvPr/>
        </p:nvSpPr>
        <p:spPr bwMode="auto">
          <a:xfrm>
            <a:off x="1889387" y="886075"/>
            <a:ext cx="4309798" cy="527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3" tIns="47887" rIns="95773" bIns="47887">
            <a:spAutoFit/>
          </a:bodyPr>
          <a:lstStyle/>
          <a:p>
            <a:pPr algn="ctr"/>
            <a:r>
              <a:rPr lang="zh-CN" altLang="en-US" sz="2800" b="1" dirty="0">
                <a:solidFill>
                  <a:srgbClr val="CC0066"/>
                </a:solidFill>
              </a:rPr>
              <a:t>内  容  提  要</a:t>
            </a:r>
            <a:endParaRPr lang="zh-CN" altLang="en-US" sz="2800" b="1" dirty="0">
              <a:solidFill>
                <a:srgbClr val="CC0066"/>
              </a:solidFill>
            </a:endParaRPr>
          </a:p>
        </p:txBody>
      </p:sp>
      <p:sp>
        <p:nvSpPr>
          <p:cNvPr id="66565" name="Text Box 5"/>
          <p:cNvSpPr txBox="1">
            <a:spLocks noChangeArrowheads="1"/>
          </p:cNvSpPr>
          <p:nvPr/>
        </p:nvSpPr>
        <p:spPr bwMode="auto">
          <a:xfrm>
            <a:off x="1585007" y="1563197"/>
            <a:ext cx="6559266" cy="4043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nSpc>
                <a:spcPct val="120000"/>
              </a:lnSpc>
            </a:pPr>
            <a:r>
              <a:rPr lang="zh-CN" altLang="en-US" b="1" dirty="0"/>
              <a:t>1. 机械零件精度设计的内容及选用</a:t>
            </a:r>
            <a:endParaRPr lang="zh-CN" altLang="en-US" b="1" dirty="0"/>
          </a:p>
          <a:p>
            <a:pPr>
              <a:lnSpc>
                <a:spcPct val="120000"/>
              </a:lnSpc>
            </a:pPr>
            <a:r>
              <a:rPr lang="zh-CN" altLang="en-US" b="1" dirty="0"/>
              <a:t>2. 圆柱齿轮精度设计的内容及选用</a:t>
            </a:r>
            <a:endParaRPr lang="zh-CN" altLang="en-US" b="1" dirty="0"/>
          </a:p>
          <a:p>
            <a:pPr>
              <a:lnSpc>
                <a:spcPct val="120000"/>
              </a:lnSpc>
            </a:pPr>
            <a:r>
              <a:rPr lang="en-US" altLang="zh-CN" b="1" dirty="0"/>
              <a:t>(</a:t>
            </a:r>
            <a:r>
              <a:rPr lang="zh-CN" altLang="en-US" b="1" dirty="0"/>
              <a:t>1）单个齿轮的精度设计内容及选用</a:t>
            </a:r>
            <a:endParaRPr lang="zh-CN" altLang="en-US" b="1" dirty="0"/>
          </a:p>
          <a:p>
            <a:pPr>
              <a:lnSpc>
                <a:spcPct val="120000"/>
              </a:lnSpc>
            </a:pPr>
            <a:r>
              <a:rPr lang="en-US" altLang="zh-CN" b="1" dirty="0"/>
              <a:t>(</a:t>
            </a:r>
            <a:r>
              <a:rPr lang="zh-CN" altLang="en-US" b="1" dirty="0"/>
              <a:t>2）齿轮坯的精度设计内容及选用</a:t>
            </a:r>
            <a:endParaRPr lang="zh-CN" altLang="en-US" b="1" dirty="0"/>
          </a:p>
          <a:p>
            <a:pPr>
              <a:lnSpc>
                <a:spcPct val="120000"/>
              </a:lnSpc>
            </a:pPr>
            <a:r>
              <a:rPr lang="en-US" altLang="zh-CN" b="1" dirty="0"/>
              <a:t>(</a:t>
            </a:r>
            <a:r>
              <a:rPr lang="zh-CN" altLang="en-US" b="1" dirty="0"/>
              <a:t>3) 齿轮副的精度设计内容及选用</a:t>
            </a:r>
            <a:endParaRPr lang="zh-CN" altLang="en-US" b="1" dirty="0"/>
          </a:p>
          <a:p>
            <a:pPr>
              <a:lnSpc>
                <a:spcPct val="120000"/>
              </a:lnSpc>
            </a:pPr>
            <a:r>
              <a:rPr lang="en-US" altLang="zh-CN" b="1" dirty="0"/>
              <a:t>3. </a:t>
            </a:r>
            <a:r>
              <a:rPr lang="zh-CN" altLang="en-US" b="1" dirty="0"/>
              <a:t>轴的精度设计内容及选用</a:t>
            </a:r>
            <a:endParaRPr lang="zh-CN" altLang="en-US" b="1" dirty="0"/>
          </a:p>
          <a:p>
            <a:pPr>
              <a:lnSpc>
                <a:spcPct val="120000"/>
              </a:lnSpc>
            </a:pPr>
            <a:r>
              <a:rPr lang="zh-CN" altLang="en-US" b="1" dirty="0"/>
              <a:t>4. 齿轮减速器箱体的精度设计内容及选用</a:t>
            </a:r>
            <a:endParaRPr lang="zh-CN" altLang="en-US" b="1" dirty="0"/>
          </a:p>
          <a:p>
            <a:pPr>
              <a:lnSpc>
                <a:spcPct val="120000"/>
              </a:lnSpc>
            </a:pPr>
            <a:r>
              <a:rPr lang="zh-CN" altLang="en-US" b="1" dirty="0"/>
              <a:t>5. 轴承端盖的精度设计</a:t>
            </a:r>
            <a:endParaRPr lang="en-US" altLang="zh-CN" b="1" dirty="0"/>
          </a:p>
          <a:p>
            <a:pPr>
              <a:lnSpc>
                <a:spcPct val="120000"/>
              </a:lnSpc>
            </a:pPr>
            <a:r>
              <a:rPr lang="zh-CN" altLang="en-US" b="1" dirty="0"/>
              <a:t>6. 装配图上标注的尺寸和配合代号</a:t>
            </a:r>
            <a:endParaRPr lang="zh-CN" altLang="en-US"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6564"/>
                                        </p:tgtEl>
                                        <p:attrNameLst>
                                          <p:attrName>style.visibility</p:attrName>
                                        </p:attrNameLst>
                                      </p:cBhvr>
                                      <p:to>
                                        <p:strVal val="visible"/>
                                      </p:to>
                                    </p:set>
                                    <p:animEffect transition="in" filter="wipe(left)">
                                      <p:cBhvr>
                                        <p:cTn id="7" dur="300"/>
                                        <p:tgtEl>
                                          <p:spTgt spid="6656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6565">
                                            <p:txEl>
                                              <p:pRg st="0" end="0"/>
                                            </p:txEl>
                                          </p:spTgt>
                                        </p:tgtEl>
                                        <p:attrNameLst>
                                          <p:attrName>style.visibility</p:attrName>
                                        </p:attrNameLst>
                                      </p:cBhvr>
                                      <p:to>
                                        <p:strVal val="visible"/>
                                      </p:to>
                                    </p:set>
                                    <p:animEffect transition="in" filter="wipe(left)">
                                      <p:cBhvr>
                                        <p:cTn id="12" dur="500"/>
                                        <p:tgtEl>
                                          <p:spTgt spid="6656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6565">
                                            <p:txEl>
                                              <p:pRg st="1" end="1"/>
                                            </p:txEl>
                                          </p:spTgt>
                                        </p:tgtEl>
                                        <p:attrNameLst>
                                          <p:attrName>style.visibility</p:attrName>
                                        </p:attrNameLst>
                                      </p:cBhvr>
                                      <p:to>
                                        <p:strVal val="visible"/>
                                      </p:to>
                                    </p:set>
                                    <p:animEffect transition="in" filter="wipe(left)">
                                      <p:cBhvr>
                                        <p:cTn id="17" dur="500"/>
                                        <p:tgtEl>
                                          <p:spTgt spid="6656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6565">
                                            <p:txEl>
                                              <p:pRg st="2" end="2"/>
                                            </p:txEl>
                                          </p:spTgt>
                                        </p:tgtEl>
                                        <p:attrNameLst>
                                          <p:attrName>style.visibility</p:attrName>
                                        </p:attrNameLst>
                                      </p:cBhvr>
                                      <p:to>
                                        <p:strVal val="visible"/>
                                      </p:to>
                                    </p:set>
                                    <p:animEffect transition="in" filter="wipe(left)">
                                      <p:cBhvr>
                                        <p:cTn id="22" dur="500"/>
                                        <p:tgtEl>
                                          <p:spTgt spid="6656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66565">
                                            <p:txEl>
                                              <p:pRg st="3" end="3"/>
                                            </p:txEl>
                                          </p:spTgt>
                                        </p:tgtEl>
                                        <p:attrNameLst>
                                          <p:attrName>style.visibility</p:attrName>
                                        </p:attrNameLst>
                                      </p:cBhvr>
                                      <p:to>
                                        <p:strVal val="visible"/>
                                      </p:to>
                                    </p:set>
                                    <p:animEffect transition="in" filter="wipe(left)">
                                      <p:cBhvr>
                                        <p:cTn id="27" dur="500"/>
                                        <p:tgtEl>
                                          <p:spTgt spid="66565">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66565">
                                            <p:txEl>
                                              <p:pRg st="4" end="4"/>
                                            </p:txEl>
                                          </p:spTgt>
                                        </p:tgtEl>
                                        <p:attrNameLst>
                                          <p:attrName>style.visibility</p:attrName>
                                        </p:attrNameLst>
                                      </p:cBhvr>
                                      <p:to>
                                        <p:strVal val="visible"/>
                                      </p:to>
                                    </p:set>
                                    <p:animEffect transition="in" filter="wipe(left)">
                                      <p:cBhvr>
                                        <p:cTn id="32" dur="500"/>
                                        <p:tgtEl>
                                          <p:spTgt spid="66565">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66565">
                                            <p:txEl>
                                              <p:pRg st="5" end="5"/>
                                            </p:txEl>
                                          </p:spTgt>
                                        </p:tgtEl>
                                        <p:attrNameLst>
                                          <p:attrName>style.visibility</p:attrName>
                                        </p:attrNameLst>
                                      </p:cBhvr>
                                      <p:to>
                                        <p:strVal val="visible"/>
                                      </p:to>
                                    </p:set>
                                    <p:animEffect transition="in" filter="wipe(left)">
                                      <p:cBhvr>
                                        <p:cTn id="37" dur="500"/>
                                        <p:tgtEl>
                                          <p:spTgt spid="66565">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66565">
                                            <p:txEl>
                                              <p:pRg st="6" end="6"/>
                                            </p:txEl>
                                          </p:spTgt>
                                        </p:tgtEl>
                                        <p:attrNameLst>
                                          <p:attrName>style.visibility</p:attrName>
                                        </p:attrNameLst>
                                      </p:cBhvr>
                                      <p:to>
                                        <p:strVal val="visible"/>
                                      </p:to>
                                    </p:set>
                                    <p:animEffect transition="in" filter="wipe(left)">
                                      <p:cBhvr>
                                        <p:cTn id="42" dur="500"/>
                                        <p:tgtEl>
                                          <p:spTgt spid="66565">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66565">
                                            <p:txEl>
                                              <p:pRg st="7" end="7"/>
                                            </p:txEl>
                                          </p:spTgt>
                                        </p:tgtEl>
                                        <p:attrNameLst>
                                          <p:attrName>style.visibility</p:attrName>
                                        </p:attrNameLst>
                                      </p:cBhvr>
                                      <p:to>
                                        <p:strVal val="visible"/>
                                      </p:to>
                                    </p:set>
                                    <p:animEffect transition="in" filter="wipe(left)">
                                      <p:cBhvr>
                                        <p:cTn id="47" dur="500"/>
                                        <p:tgtEl>
                                          <p:spTgt spid="66565">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66565">
                                            <p:txEl>
                                              <p:pRg st="8" end="8"/>
                                            </p:txEl>
                                          </p:spTgt>
                                        </p:tgtEl>
                                        <p:attrNameLst>
                                          <p:attrName>style.visibility</p:attrName>
                                        </p:attrNameLst>
                                      </p:cBhvr>
                                      <p:to>
                                        <p:strVal val="visible"/>
                                      </p:to>
                                    </p:set>
                                    <p:animEffect transition="in" filter="wipe(left)">
                                      <p:cBhvr>
                                        <p:cTn id="52" dur="500"/>
                                        <p:tgtEl>
                                          <p:spTgt spid="6656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4"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灯片编号占位符 5"/>
          <p:cNvSpPr>
            <a:spLocks noGrp="1"/>
          </p:cNvSpPr>
          <p:nvPr>
            <p:ph type="sldNum" sz="quarter" idx="12"/>
          </p:nvPr>
        </p:nvSpPr>
        <p:spPr/>
        <p:txBody>
          <a:bodyPr/>
          <a:lstStyle/>
          <a:p>
            <a:fld id="{82B61143-EC35-4419-ABCE-D5170E3BBB99}" type="slidenum">
              <a:rPr lang="zh-CN" altLang="en-US"/>
            </a:fld>
            <a:endParaRPr lang="en-US" altLang="zh-CN"/>
          </a:p>
        </p:txBody>
      </p:sp>
      <p:sp>
        <p:nvSpPr>
          <p:cNvPr id="21508" name="Text Box 4"/>
          <p:cNvSpPr txBox="1">
            <a:spLocks noChangeArrowheads="1"/>
          </p:cNvSpPr>
          <p:nvPr/>
        </p:nvSpPr>
        <p:spPr bwMode="auto">
          <a:xfrm>
            <a:off x="1218401" y="488311"/>
            <a:ext cx="5085899"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②  基准孔的几何公差</a:t>
            </a:r>
            <a:endParaRPr lang="zh-CN" altLang="en-US" sz="2400" b="1" dirty="0"/>
          </a:p>
        </p:txBody>
      </p:sp>
      <p:sp>
        <p:nvSpPr>
          <p:cNvPr id="21509" name="Text Box 5"/>
          <p:cNvSpPr txBox="1">
            <a:spLocks noChangeArrowheads="1"/>
          </p:cNvSpPr>
          <p:nvPr/>
        </p:nvSpPr>
        <p:spPr bwMode="auto">
          <a:xfrm>
            <a:off x="1155644" y="945512"/>
            <a:ext cx="6323351" cy="5583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pPr>
              <a:lnSpc>
                <a:spcPct val="120000"/>
              </a:lnSpc>
            </a:pPr>
            <a:r>
              <a:rPr lang="zh-CN" altLang="en-US" sz="2400" b="1" dirty="0"/>
              <a:t> </a:t>
            </a:r>
            <a:r>
              <a:rPr lang="zh-CN" altLang="en-US" sz="2400" b="1" dirty="0" smtClean="0"/>
              <a:t>根据表</a:t>
            </a:r>
            <a:r>
              <a:rPr lang="en-US" altLang="zh-CN" sz="2400" b="1" dirty="0" smtClean="0"/>
              <a:t>10.10</a:t>
            </a:r>
            <a:r>
              <a:rPr lang="zh-CN" altLang="en-US" sz="2400" b="1" dirty="0" smtClean="0"/>
              <a:t>得基准孔</a:t>
            </a:r>
            <a:r>
              <a:rPr lang="zh-CN" altLang="en-US" sz="2400" b="1" dirty="0"/>
              <a:t>的圆柱度</a:t>
            </a:r>
            <a:r>
              <a:rPr lang="zh-CN" altLang="en-US" sz="2400" b="1" dirty="0" smtClean="0"/>
              <a:t>公差为</a:t>
            </a:r>
            <a:endParaRPr lang="zh-CN" altLang="en-US" sz="2400" b="1" dirty="0"/>
          </a:p>
        </p:txBody>
      </p:sp>
      <p:pic>
        <p:nvPicPr>
          <p:cNvPr id="83984" name="Picture 1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50811" y="2917313"/>
            <a:ext cx="2624670" cy="503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4075481" y="2965106"/>
            <a:ext cx="1716191" cy="481430"/>
          </a:xfrm>
          <a:prstGeom prst="rect">
            <a:avLst/>
          </a:prstGeom>
          <a:noFill/>
        </p:spPr>
        <p:txBody>
          <a:bodyPr wrap="square" lIns="95773" tIns="47887" rIns="95773" bIns="47887" rtlCol="0">
            <a:spAutoFit/>
          </a:bodyPr>
          <a:lstStyle/>
          <a:p>
            <a:r>
              <a:rPr lang="en-US" altLang="zh-CN" b="1" dirty="0" smtClean="0">
                <a:solidFill>
                  <a:srgbClr val="C00000"/>
                </a:solidFill>
              </a:rPr>
              <a:t>0.003</a:t>
            </a:r>
            <a:endParaRPr lang="zh-CN" altLang="en-US" b="1" dirty="0">
              <a:solidFill>
                <a:srgbClr val="C00000"/>
              </a:solidFill>
            </a:endParaRPr>
          </a:p>
        </p:txBody>
      </p:sp>
      <p:pic>
        <p:nvPicPr>
          <p:cNvPr id="84180" name="Picture 2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02325" y="1496343"/>
            <a:ext cx="1927392" cy="846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4181" name="Picture 2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78305" y="1505456"/>
            <a:ext cx="3169876" cy="802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4186" name="Picture 2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42948" y="2376241"/>
            <a:ext cx="1631345" cy="505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4187" name="Picture 21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29951" y="2342812"/>
            <a:ext cx="3121054" cy="538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806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08768" y="3477988"/>
            <a:ext cx="7735763" cy="2939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圆角矩形 12"/>
          <p:cNvSpPr/>
          <p:nvPr/>
        </p:nvSpPr>
        <p:spPr bwMode="auto">
          <a:xfrm>
            <a:off x="3368063" y="4239258"/>
            <a:ext cx="1799767" cy="904326"/>
          </a:xfrm>
          <a:prstGeom prst="roundRect">
            <a:avLst/>
          </a:prstGeom>
          <a:noFill/>
          <a:ln w="38100" cap="flat" cmpd="sng" algn="ctr">
            <a:solidFill>
              <a:srgbClr val="FF0000"/>
            </a:solidFill>
            <a:prstDash val="solid"/>
            <a:round/>
            <a:headEnd type="none" w="med" len="med"/>
            <a:tailEnd type="none" w="med" len="med"/>
          </a:ln>
          <a:effectLst/>
        </p:spPr>
        <p:txBody>
          <a:bodyPr vert="horz" wrap="square" lIns="95773" tIns="47887" rIns="95773" bIns="47887" numCol="1" rtlCol="0" anchor="t" anchorCtr="0" compatLnSpc="1"/>
          <a:lstStyle/>
          <a:p>
            <a:pPr defTabSz="957580"/>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1508"/>
                                        </p:tgtEl>
                                        <p:attrNameLst>
                                          <p:attrName>style.visibility</p:attrName>
                                        </p:attrNameLst>
                                      </p:cBhvr>
                                      <p:to>
                                        <p:strVal val="visible"/>
                                      </p:to>
                                    </p:set>
                                    <p:animEffect transition="in" filter="wipe(left)">
                                      <p:cBhvr>
                                        <p:cTn id="7" dur="300"/>
                                        <p:tgtEl>
                                          <p:spTgt spid="2150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1509"/>
                                        </p:tgtEl>
                                        <p:attrNameLst>
                                          <p:attrName>style.visibility</p:attrName>
                                        </p:attrNameLst>
                                      </p:cBhvr>
                                      <p:to>
                                        <p:strVal val="visible"/>
                                      </p:to>
                                    </p:set>
                                    <p:animEffect transition="in" filter="wipe(left)">
                                      <p:cBhvr>
                                        <p:cTn id="12" dur="300"/>
                                        <p:tgtEl>
                                          <p:spTgt spid="21509"/>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88066"/>
                                        </p:tgtEl>
                                        <p:attrNameLst>
                                          <p:attrName>style.visibility</p:attrName>
                                        </p:attrNameLst>
                                      </p:cBhvr>
                                      <p:to>
                                        <p:strVal val="visible"/>
                                      </p:to>
                                    </p:set>
                                    <p:anim calcmode="lin" valueType="num">
                                      <p:cBhvr additive="base">
                                        <p:cTn id="17" dur="500" fill="hold"/>
                                        <p:tgtEl>
                                          <p:spTgt spid="88066"/>
                                        </p:tgtEl>
                                        <p:attrNameLst>
                                          <p:attrName>ppt_x</p:attrName>
                                        </p:attrNameLst>
                                      </p:cBhvr>
                                      <p:tavLst>
                                        <p:tav tm="0">
                                          <p:val>
                                            <p:strVal val="#ppt_x"/>
                                          </p:val>
                                        </p:tav>
                                        <p:tav tm="100000">
                                          <p:val>
                                            <p:strVal val="#ppt_x"/>
                                          </p:val>
                                        </p:tav>
                                      </p:tavLst>
                                    </p:anim>
                                    <p:anim calcmode="lin" valueType="num">
                                      <p:cBhvr additive="base">
                                        <p:cTn id="18" dur="500" fill="hold"/>
                                        <p:tgtEl>
                                          <p:spTgt spid="88066"/>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randombar(horizontal)">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84180"/>
                                        </p:tgtEl>
                                        <p:attrNameLst>
                                          <p:attrName>style.visibility</p:attrName>
                                        </p:attrNameLst>
                                      </p:cBhvr>
                                      <p:to>
                                        <p:strVal val="visible"/>
                                      </p:to>
                                    </p:set>
                                    <p:animEffect transition="in" filter="wipe(left)">
                                      <p:cBhvr>
                                        <p:cTn id="28" dur="500"/>
                                        <p:tgtEl>
                                          <p:spTgt spid="84180"/>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84181"/>
                                        </p:tgtEl>
                                        <p:attrNameLst>
                                          <p:attrName>style.visibility</p:attrName>
                                        </p:attrNameLst>
                                      </p:cBhvr>
                                      <p:to>
                                        <p:strVal val="visible"/>
                                      </p:to>
                                    </p:set>
                                    <p:animEffect transition="in" filter="wipe(left)">
                                      <p:cBhvr>
                                        <p:cTn id="33" dur="500"/>
                                        <p:tgtEl>
                                          <p:spTgt spid="84181"/>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84186"/>
                                        </p:tgtEl>
                                        <p:attrNameLst>
                                          <p:attrName>style.visibility</p:attrName>
                                        </p:attrNameLst>
                                      </p:cBhvr>
                                      <p:to>
                                        <p:strVal val="visible"/>
                                      </p:to>
                                    </p:set>
                                    <p:animEffect transition="in" filter="wipe(left)">
                                      <p:cBhvr>
                                        <p:cTn id="38" dur="500"/>
                                        <p:tgtEl>
                                          <p:spTgt spid="84186"/>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84187"/>
                                        </p:tgtEl>
                                        <p:attrNameLst>
                                          <p:attrName>style.visibility</p:attrName>
                                        </p:attrNameLst>
                                      </p:cBhvr>
                                      <p:to>
                                        <p:strVal val="visible"/>
                                      </p:to>
                                    </p:set>
                                    <p:animEffect transition="in" filter="wipe(left)">
                                      <p:cBhvr>
                                        <p:cTn id="43" dur="500"/>
                                        <p:tgtEl>
                                          <p:spTgt spid="84187"/>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83984"/>
                                        </p:tgtEl>
                                        <p:attrNameLst>
                                          <p:attrName>style.visibility</p:attrName>
                                        </p:attrNameLst>
                                      </p:cBhvr>
                                      <p:to>
                                        <p:strVal val="visible"/>
                                      </p:to>
                                    </p:set>
                                    <p:animEffect transition="in" filter="wipe(left)">
                                      <p:cBhvr>
                                        <p:cTn id="48" dur="500"/>
                                        <p:tgtEl>
                                          <p:spTgt spid="83984"/>
                                        </p:tgtEl>
                                      </p:cBhvr>
                                    </p:animEffect>
                                  </p:childTnLst>
                                </p:cTn>
                              </p:par>
                            </p:childTnLst>
                          </p:cTn>
                        </p:par>
                      </p:childTnLst>
                    </p:cTn>
                  </p:par>
                  <p:par>
                    <p:cTn id="49" fill="hold">
                      <p:stCondLst>
                        <p:cond delay="indefinite"/>
                      </p:stCondLst>
                      <p:childTnLst>
                        <p:par>
                          <p:cTn id="50" fill="hold">
                            <p:stCondLst>
                              <p:cond delay="0"/>
                            </p:stCondLst>
                            <p:childTnLst>
                              <p:par>
                                <p:cTn id="51" presetID="45" presetClass="entr" presetSubtype="0" fill="hold" grpId="0" nodeType="clickEffect">
                                  <p:stCondLst>
                                    <p:cond delay="0"/>
                                  </p:stCondLst>
                                  <p:childTnLst>
                                    <p:set>
                                      <p:cBhvr>
                                        <p:cTn id="52" dur="1" fill="hold">
                                          <p:stCondLst>
                                            <p:cond delay="0"/>
                                          </p:stCondLst>
                                        </p:cTn>
                                        <p:tgtEl>
                                          <p:spTgt spid="3"/>
                                        </p:tgtEl>
                                        <p:attrNameLst>
                                          <p:attrName>style.visibility</p:attrName>
                                        </p:attrNameLst>
                                      </p:cBhvr>
                                      <p:to>
                                        <p:strVal val="visible"/>
                                      </p:to>
                                    </p:set>
                                    <p:animEffect transition="in" filter="fade">
                                      <p:cBhvr>
                                        <p:cTn id="53" dur="2000"/>
                                        <p:tgtEl>
                                          <p:spTgt spid="3"/>
                                        </p:tgtEl>
                                      </p:cBhvr>
                                    </p:animEffect>
                                    <p:anim calcmode="lin" valueType="num">
                                      <p:cBhvr>
                                        <p:cTn id="54" dur="2000" fill="hold"/>
                                        <p:tgtEl>
                                          <p:spTgt spid="3"/>
                                        </p:tgtEl>
                                        <p:attrNameLst>
                                          <p:attrName>ppt_w</p:attrName>
                                        </p:attrNameLst>
                                      </p:cBhvr>
                                      <p:tavLst>
                                        <p:tav tm="0" fmla="#ppt_w*sin(2.5*pi*$)">
                                          <p:val>
                                            <p:fltVal val="0"/>
                                          </p:val>
                                        </p:tav>
                                        <p:tav tm="100000">
                                          <p:val>
                                            <p:fltVal val="1"/>
                                          </p:val>
                                        </p:tav>
                                      </p:tavLst>
                                    </p:anim>
                                    <p:anim calcmode="lin" valueType="num">
                                      <p:cBhvr>
                                        <p:cTn id="55" dur="20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autoUpdateAnimBg="0"/>
      <p:bldP spid="21509" grpId="0" autoUpdateAnimBg="0"/>
      <p:bldP spid="3" grpId="0"/>
      <p:bldP spid="1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灯片编号占位符 5"/>
          <p:cNvSpPr>
            <a:spLocks noGrp="1"/>
          </p:cNvSpPr>
          <p:nvPr>
            <p:ph type="sldNum" sz="quarter" idx="12"/>
          </p:nvPr>
        </p:nvSpPr>
        <p:spPr/>
        <p:txBody>
          <a:bodyPr/>
          <a:lstStyle/>
          <a:p>
            <a:fld id="{39A67349-B755-4132-88FD-72109D472BBE}" type="slidenum">
              <a:rPr lang="zh-CN" altLang="en-US"/>
            </a:fld>
            <a:endParaRPr lang="en-US" altLang="zh-CN"/>
          </a:p>
        </p:txBody>
      </p:sp>
      <p:sp>
        <p:nvSpPr>
          <p:cNvPr id="22532" name="Text Box 4"/>
          <p:cNvSpPr txBox="1">
            <a:spLocks noChangeArrowheads="1"/>
          </p:cNvSpPr>
          <p:nvPr/>
        </p:nvSpPr>
        <p:spPr bwMode="auto">
          <a:xfrm>
            <a:off x="1140157" y="625644"/>
            <a:ext cx="6161363"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(2) 齿顶园的尺寸公差和几何公差</a:t>
            </a:r>
            <a:endParaRPr lang="en-US" altLang="zh-CN" sz="2400" b="1" dirty="0"/>
          </a:p>
        </p:txBody>
      </p:sp>
      <p:sp>
        <p:nvSpPr>
          <p:cNvPr id="22533" name="Text Box 5"/>
          <p:cNvSpPr txBox="1">
            <a:spLocks noChangeArrowheads="1"/>
          </p:cNvSpPr>
          <p:nvPr/>
        </p:nvSpPr>
        <p:spPr bwMode="auto">
          <a:xfrm>
            <a:off x="1152166" y="1094004"/>
            <a:ext cx="3635623"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①  齿顶园的尺寸公差</a:t>
            </a:r>
            <a:endParaRPr lang="zh-CN" altLang="en-US" sz="2400" b="1" dirty="0"/>
          </a:p>
        </p:txBody>
      </p:sp>
      <p:sp>
        <p:nvSpPr>
          <p:cNvPr id="22538" name="Text Box 10"/>
          <p:cNvSpPr txBox="1">
            <a:spLocks noChangeArrowheads="1"/>
          </p:cNvSpPr>
          <p:nvPr/>
        </p:nvSpPr>
        <p:spPr bwMode="auto">
          <a:xfrm>
            <a:off x="1039470" y="2091064"/>
            <a:ext cx="6757213"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由表10.10得齿顶园（作基准）的尺寸公差为</a:t>
            </a:r>
            <a:endParaRPr lang="zh-CN" altLang="en-US" sz="2400" b="1" dirty="0"/>
          </a:p>
        </p:txBody>
      </p:sp>
      <p:sp>
        <p:nvSpPr>
          <p:cNvPr id="22539" name="Text Box 11"/>
          <p:cNvSpPr txBox="1">
            <a:spLocks noChangeArrowheads="1"/>
          </p:cNvSpPr>
          <p:nvPr/>
        </p:nvSpPr>
        <p:spPr bwMode="auto">
          <a:xfrm>
            <a:off x="7428751" y="2091064"/>
            <a:ext cx="1833299" cy="5462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3" tIns="47887" rIns="95773" bIns="47887">
            <a:spAutoFit/>
          </a:bodyPr>
          <a:lstStyle/>
          <a:p>
            <a:r>
              <a:rPr lang="en-US" altLang="zh-CN" sz="2900" b="1" dirty="0">
                <a:solidFill>
                  <a:srgbClr val="D60093"/>
                </a:solidFill>
              </a:rPr>
              <a:t>IT8</a:t>
            </a:r>
            <a:endParaRPr lang="en-US" altLang="zh-CN" sz="2900" b="1" dirty="0">
              <a:solidFill>
                <a:srgbClr val="D60093"/>
              </a:solidFill>
            </a:endParaRPr>
          </a:p>
        </p:txBody>
      </p:sp>
      <p:pic>
        <p:nvPicPr>
          <p:cNvPr id="12" name="Picture 209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87955" y="3421196"/>
            <a:ext cx="8199667" cy="2841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椭圆 12"/>
          <p:cNvSpPr/>
          <p:nvPr/>
        </p:nvSpPr>
        <p:spPr bwMode="auto">
          <a:xfrm>
            <a:off x="4109750" y="4653703"/>
            <a:ext cx="1536661" cy="457200"/>
          </a:xfrm>
          <a:prstGeom prst="ellipse">
            <a:avLst/>
          </a:prstGeom>
          <a:noFill/>
          <a:ln w="38100" cap="flat" cmpd="sng" algn="ctr">
            <a:solidFill>
              <a:srgbClr val="C00000"/>
            </a:solidFill>
            <a:prstDash val="solid"/>
            <a:round/>
            <a:headEnd type="none" w="med" len="med"/>
            <a:tailEnd type="none" w="med" len="med"/>
          </a:ln>
          <a:effectLst/>
        </p:spPr>
        <p:txBody>
          <a:bodyPr vert="horz" wrap="square" lIns="95773" tIns="47887" rIns="95773" bIns="47887" numCol="1" rtlCol="0" anchor="t" anchorCtr="0" compatLnSpc="1"/>
          <a:lstStyle/>
          <a:p>
            <a:pPr defTabSz="957580"/>
            <a:endParaRPr lang="zh-CN" altLang="en-US"/>
          </a:p>
        </p:txBody>
      </p:sp>
      <mc:AlternateContent xmlns:mc="http://schemas.openxmlformats.org/markup-compatibility/2006">
        <mc:Choice xmlns:a14="http://schemas.microsoft.com/office/drawing/2010/main" Requires="a14">
          <p:sp>
            <p:nvSpPr>
              <p:cNvPr id="3" name="矩形 2"/>
              <p:cNvSpPr/>
              <p:nvPr/>
            </p:nvSpPr>
            <p:spPr>
              <a:xfrm>
                <a:off x="1156238" y="1566986"/>
                <a:ext cx="7560276" cy="447940"/>
              </a:xfrm>
              <a:prstGeom prst="rect">
                <a:avLst/>
              </a:prstGeom>
            </p:spPr>
            <p:txBody>
              <a:bodyPr wrap="square" lIns="62609" tIns="31304" rIns="62609" bIns="31304">
                <a:spAutoFit/>
              </a:bodyPr>
              <a:lstStyle/>
              <a:p>
                <a14:m>
                  <m:oMath xmlns:m="http://schemas.openxmlformats.org/officeDocument/2006/math">
                    <m:sSub>
                      <m:sSubPr>
                        <m:ctrlPr>
                          <a:rPr lang="en-US" altLang="zh-CN" b="1" i="1" smtClean="0">
                            <a:latin typeface="Cambria Math"/>
                          </a:rPr>
                        </m:ctrlPr>
                      </m:sSubPr>
                      <m:e>
                        <m:r>
                          <a:rPr lang="en-US" altLang="zh-CN" b="1" i="1" smtClean="0">
                            <a:latin typeface="Cambria Math"/>
                          </a:rPr>
                          <m:t>𝒅</m:t>
                        </m:r>
                      </m:e>
                      <m:sub>
                        <m:r>
                          <a:rPr lang="en-US" altLang="zh-CN" b="1" i="0" smtClean="0">
                            <a:latin typeface="Cambria Math"/>
                          </a:rPr>
                          <m:t>𝐚</m:t>
                        </m:r>
                      </m:sub>
                    </m:sSub>
                    <m:r>
                      <a:rPr lang="en-US" altLang="zh-CN" b="1" i="0" smtClean="0">
                        <a:latin typeface="Cambria Math"/>
                      </a:rPr>
                      <m:t> </m:t>
                    </m:r>
                  </m:oMath>
                </a14:m>
                <a:r>
                  <a:rPr lang="en-US" altLang="zh-CN" b="1" dirty="0" smtClean="0"/>
                  <a:t>= </a:t>
                </a:r>
                <a:r>
                  <a:rPr lang="en-US" altLang="zh-CN" b="1" i="1" dirty="0"/>
                  <a:t>d</a:t>
                </a:r>
                <a:r>
                  <a:rPr lang="en-US" altLang="zh-CN" b="1" dirty="0"/>
                  <a:t> + 2 </a:t>
                </a:r>
                <a:r>
                  <a:rPr lang="en-US" altLang="zh-CN" b="1" dirty="0" smtClean="0"/>
                  <a:t>×</a:t>
                </a:r>
                <a14:m>
                  <m:oMath xmlns:m="http://schemas.openxmlformats.org/officeDocument/2006/math">
                    <m:sSub>
                      <m:sSubPr>
                        <m:ctrlPr>
                          <a:rPr lang="en-US" altLang="zh-CN" b="1" i="1" smtClean="0">
                            <a:latin typeface="Cambria Math"/>
                          </a:rPr>
                        </m:ctrlPr>
                      </m:sSubPr>
                      <m:e>
                        <m:r>
                          <a:rPr lang="en-US" altLang="zh-CN" b="1" i="1" smtClean="0">
                            <a:latin typeface="Cambria Math"/>
                          </a:rPr>
                          <m:t>𝒉</m:t>
                        </m:r>
                      </m:e>
                      <m:sub>
                        <m:r>
                          <a:rPr lang="en-US" altLang="zh-CN" b="1" i="0" smtClean="0">
                            <a:latin typeface="Cambria Math"/>
                          </a:rPr>
                          <m:t>𝐚</m:t>
                        </m:r>
                      </m:sub>
                    </m:sSub>
                  </m:oMath>
                </a14:m>
                <a:r>
                  <a:rPr lang="en-US" altLang="zh-CN" b="1" dirty="0" smtClean="0"/>
                  <a:t>= </a:t>
                </a:r>
                <a:r>
                  <a:rPr lang="el-GR" altLang="zh-CN" b="1" i="1" dirty="0" smtClean="0">
                    <a:latin typeface="Times New Roman"/>
                    <a:cs typeface="Times New Roman"/>
                  </a:rPr>
                  <a:t>ϕ</a:t>
                </a:r>
                <a:r>
                  <a:rPr lang="en-US" altLang="zh-CN" b="1" dirty="0" smtClean="0"/>
                  <a:t>239</a:t>
                </a:r>
                <a:r>
                  <a:rPr lang="en-US" altLang="zh-CN" b="1" dirty="0"/>
                  <a:t>. 39 </a:t>
                </a:r>
                <a:r>
                  <a:rPr lang="en-US" altLang="zh-CN" b="1" dirty="0" smtClean="0"/>
                  <a:t>4+ </a:t>
                </a:r>
                <a:r>
                  <a:rPr lang="en-US" altLang="zh-CN" b="1" dirty="0"/>
                  <a:t>2 </a:t>
                </a:r>
                <a:r>
                  <a:rPr lang="en-US" altLang="zh-CN" b="1" dirty="0" smtClean="0"/>
                  <a:t>×3 </a:t>
                </a:r>
                <a:r>
                  <a:rPr lang="en-US" altLang="zh-CN" b="1" dirty="0"/>
                  <a:t>= </a:t>
                </a:r>
                <a:r>
                  <a:rPr lang="el-GR" altLang="zh-CN" b="1" i="1" dirty="0">
                    <a:latin typeface="Times New Roman"/>
                    <a:cs typeface="Times New Roman"/>
                  </a:rPr>
                  <a:t>ϕ </a:t>
                </a:r>
                <a:r>
                  <a:rPr lang="en-US" altLang="zh-CN" b="1" dirty="0" smtClean="0"/>
                  <a:t>24</a:t>
                </a:r>
                <a:r>
                  <a:rPr lang="el-GR" altLang="zh-CN" b="1" i="1" dirty="0" smtClean="0">
                    <a:latin typeface="Times New Roman"/>
                    <a:cs typeface="Times New Roman"/>
                  </a:rPr>
                  <a:t> </a:t>
                </a:r>
                <a:r>
                  <a:rPr lang="en-US" altLang="zh-CN" b="1" dirty="0" smtClean="0"/>
                  <a:t>5</a:t>
                </a:r>
                <a:r>
                  <a:rPr lang="en-US" altLang="zh-CN" b="1" dirty="0"/>
                  <a:t>. </a:t>
                </a:r>
                <a:r>
                  <a:rPr lang="en-US" altLang="zh-CN" b="1" dirty="0" smtClean="0"/>
                  <a:t>394</a:t>
                </a:r>
                <a:endParaRPr lang="zh-CN" altLang="en-US" b="1" dirty="0"/>
              </a:p>
            </p:txBody>
          </p:sp>
        </mc:Choice>
        <mc:Fallback>
          <p:sp>
            <p:nvSpPr>
              <p:cNvPr id="3" name="矩形 2"/>
              <p:cNvSpPr>
                <a:spLocks noRot="1" noChangeAspect="1" noMove="1" noResize="1" noEditPoints="1" noAdjustHandles="1" noChangeArrowheads="1" noChangeShapeType="1" noTextEdit="1"/>
              </p:cNvSpPr>
              <p:nvPr/>
            </p:nvSpPr>
            <p:spPr>
              <a:xfrm>
                <a:off x="1212850" y="2425065"/>
                <a:ext cx="7149465" cy="621030"/>
              </a:xfrm>
              <a:prstGeom prst="rect">
                <a:avLst/>
              </a:prstGeom>
              <a:blipFill rotWithShape="1">
                <a:blip r:embed="rId2"/>
                <a:stretch>
                  <a:fillRect t="-17925" b="-34906"/>
                </a:stretch>
              </a:blipFill>
            </p:spPr>
            <p:txBody>
              <a:bodyPr/>
              <a:lstStyle/>
              <a:p>
                <a:r>
                  <a:rPr lang="zh-CN" altLang="en-US">
                    <a:noFill/>
                  </a:rPr>
                  <a:t> </a:t>
                </a:r>
                <a:endParaRPr lang="zh-CN" altLang="en-US">
                  <a:noFill/>
                </a:endParaRPr>
              </a:p>
            </p:txBody>
          </p:sp>
        </mc:Fallback>
      </mc:AlternateContent>
      <p:sp>
        <p:nvSpPr>
          <p:cNvPr id="4" name="矩形 3"/>
          <p:cNvSpPr/>
          <p:nvPr/>
        </p:nvSpPr>
        <p:spPr>
          <a:xfrm>
            <a:off x="4506522" y="1126558"/>
            <a:ext cx="2498883" cy="447940"/>
          </a:xfrm>
          <a:prstGeom prst="rect">
            <a:avLst/>
          </a:prstGeom>
        </p:spPr>
        <p:txBody>
          <a:bodyPr wrap="square" lIns="62609" tIns="31304" rIns="62609" bIns="31304">
            <a:spAutoFit/>
          </a:bodyPr>
          <a:lstStyle/>
          <a:p>
            <a:r>
              <a:rPr lang="zh-CN" altLang="en-US" b="1" dirty="0"/>
              <a:t>齿顶圆直径为</a:t>
            </a:r>
            <a:endParaRPr lang="en-US" altLang="zh-CN" b="1" dirty="0"/>
          </a:p>
        </p:txBody>
      </p:sp>
      <p:pic>
        <p:nvPicPr>
          <p:cNvPr id="870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9495" y="2877820"/>
            <a:ext cx="6389370" cy="4737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2532"/>
                                        </p:tgtEl>
                                        <p:attrNameLst>
                                          <p:attrName>style.visibility</p:attrName>
                                        </p:attrNameLst>
                                      </p:cBhvr>
                                      <p:to>
                                        <p:strVal val="visible"/>
                                      </p:to>
                                    </p:set>
                                    <p:animEffect transition="in" filter="wipe(left)">
                                      <p:cBhvr>
                                        <p:cTn id="7" dur="300"/>
                                        <p:tgtEl>
                                          <p:spTgt spid="2253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2533"/>
                                        </p:tgtEl>
                                        <p:attrNameLst>
                                          <p:attrName>style.visibility</p:attrName>
                                        </p:attrNameLst>
                                      </p:cBhvr>
                                      <p:to>
                                        <p:strVal val="visible"/>
                                      </p:to>
                                    </p:set>
                                    <p:animEffect transition="in" filter="wipe(left)">
                                      <p:cBhvr>
                                        <p:cTn id="12" dur="300"/>
                                        <p:tgtEl>
                                          <p:spTgt spid="2253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22538"/>
                                        </p:tgtEl>
                                        <p:attrNameLst>
                                          <p:attrName>style.visibility</p:attrName>
                                        </p:attrNameLst>
                                      </p:cBhvr>
                                      <p:to>
                                        <p:strVal val="visible"/>
                                      </p:to>
                                    </p:set>
                                    <p:animEffect transition="in" filter="wipe(left)">
                                      <p:cBhvr>
                                        <p:cTn id="27" dur="300"/>
                                        <p:tgtEl>
                                          <p:spTgt spid="22538"/>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fill="hold"/>
                                        <p:tgtEl>
                                          <p:spTgt spid="12"/>
                                        </p:tgtEl>
                                        <p:attrNameLst>
                                          <p:attrName>ppt_x</p:attrName>
                                        </p:attrNameLst>
                                      </p:cBhvr>
                                      <p:tavLst>
                                        <p:tav tm="0">
                                          <p:val>
                                            <p:strVal val="#ppt_x"/>
                                          </p:val>
                                        </p:tav>
                                        <p:tav tm="100000">
                                          <p:val>
                                            <p:strVal val="#ppt_x"/>
                                          </p:val>
                                        </p:tav>
                                      </p:tavLst>
                                    </p:anim>
                                    <p:anim calcmode="lin" valueType="num">
                                      <p:cBhvr additive="base">
                                        <p:cTn id="3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p:cTn id="38" dur="1000" fill="hold"/>
                                        <p:tgtEl>
                                          <p:spTgt spid="13"/>
                                        </p:tgtEl>
                                        <p:attrNameLst>
                                          <p:attrName>ppt_w</p:attrName>
                                        </p:attrNameLst>
                                      </p:cBhvr>
                                      <p:tavLst>
                                        <p:tav tm="0">
                                          <p:val>
                                            <p:fltVal val="0"/>
                                          </p:val>
                                        </p:tav>
                                        <p:tav tm="100000">
                                          <p:val>
                                            <p:strVal val="#ppt_w"/>
                                          </p:val>
                                        </p:tav>
                                      </p:tavLst>
                                    </p:anim>
                                    <p:anim calcmode="lin" valueType="num">
                                      <p:cBhvr>
                                        <p:cTn id="39" dur="1000" fill="hold"/>
                                        <p:tgtEl>
                                          <p:spTgt spid="13"/>
                                        </p:tgtEl>
                                        <p:attrNameLst>
                                          <p:attrName>ppt_h</p:attrName>
                                        </p:attrNameLst>
                                      </p:cBhvr>
                                      <p:tavLst>
                                        <p:tav tm="0">
                                          <p:val>
                                            <p:fltVal val="0"/>
                                          </p:val>
                                        </p:tav>
                                        <p:tav tm="100000">
                                          <p:val>
                                            <p:strVal val="#ppt_h"/>
                                          </p:val>
                                        </p:tav>
                                      </p:tavLst>
                                    </p:anim>
                                    <p:anim calcmode="lin" valueType="num">
                                      <p:cBhvr>
                                        <p:cTn id="40" dur="1000" fill="hold"/>
                                        <p:tgtEl>
                                          <p:spTgt spid="13"/>
                                        </p:tgtEl>
                                        <p:attrNameLst>
                                          <p:attrName>style.rotation</p:attrName>
                                        </p:attrNameLst>
                                      </p:cBhvr>
                                      <p:tavLst>
                                        <p:tav tm="0">
                                          <p:val>
                                            <p:fltVal val="90"/>
                                          </p:val>
                                        </p:tav>
                                        <p:tav tm="100000">
                                          <p:val>
                                            <p:fltVal val="0"/>
                                          </p:val>
                                        </p:tav>
                                      </p:tavLst>
                                    </p:anim>
                                    <p:animEffect transition="in" filter="fade">
                                      <p:cBhvr>
                                        <p:cTn id="41" dur="1000"/>
                                        <p:tgtEl>
                                          <p:spTgt spid="13"/>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iterate type="wd">
                                    <p:tmPct val="100000"/>
                                  </p:iterate>
                                  <p:childTnLst>
                                    <p:set>
                                      <p:cBhvr>
                                        <p:cTn id="45" dur="1" fill="hold">
                                          <p:stCondLst>
                                            <p:cond delay="0"/>
                                          </p:stCondLst>
                                        </p:cTn>
                                        <p:tgtEl>
                                          <p:spTgt spid="22539"/>
                                        </p:tgtEl>
                                        <p:attrNameLst>
                                          <p:attrName>style.visibility</p:attrName>
                                        </p:attrNameLst>
                                      </p:cBhvr>
                                      <p:to>
                                        <p:strVal val="visible"/>
                                      </p:to>
                                    </p:set>
                                    <p:animEffect transition="in" filter="wipe(left)">
                                      <p:cBhvr>
                                        <p:cTn id="46" dur="300"/>
                                        <p:tgtEl>
                                          <p:spTgt spid="22539"/>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87042"/>
                                        </p:tgtEl>
                                        <p:attrNameLst>
                                          <p:attrName>style.visibility</p:attrName>
                                        </p:attrNameLst>
                                      </p:cBhvr>
                                      <p:to>
                                        <p:strVal val="visible"/>
                                      </p:to>
                                    </p:set>
                                    <p:animEffect transition="in" filter="wipe(left)">
                                      <p:cBhvr>
                                        <p:cTn id="51" dur="500"/>
                                        <p:tgtEl>
                                          <p:spTgt spid="870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autoUpdateAnimBg="0"/>
      <p:bldP spid="22533" grpId="0" autoUpdateAnimBg="0"/>
      <p:bldP spid="22538" grpId="0" autoUpdateAnimBg="0"/>
      <p:bldP spid="22539" grpId="0" autoUpdateAnimBg="0"/>
      <p:bldP spid="13" grpId="0" animBg="1"/>
      <p:bldP spid="3" grpId="0" bldLvl="0" animBg="1"/>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5"/>
          <p:cNvSpPr>
            <a:spLocks noGrp="1"/>
          </p:cNvSpPr>
          <p:nvPr>
            <p:ph type="sldNum" sz="quarter" idx="12"/>
          </p:nvPr>
        </p:nvSpPr>
        <p:spPr/>
        <p:txBody>
          <a:bodyPr/>
          <a:lstStyle/>
          <a:p>
            <a:fld id="{8C7FB569-6BC2-4424-B232-95DE71D8F88A}" type="slidenum">
              <a:rPr lang="zh-CN" altLang="en-US"/>
            </a:fld>
            <a:endParaRPr lang="en-US" altLang="zh-CN"/>
          </a:p>
        </p:txBody>
      </p:sp>
      <p:sp>
        <p:nvSpPr>
          <p:cNvPr id="23556" name="Text Box 4"/>
          <p:cNvSpPr txBox="1">
            <a:spLocks noChangeArrowheads="1"/>
          </p:cNvSpPr>
          <p:nvPr/>
        </p:nvSpPr>
        <p:spPr bwMode="auto">
          <a:xfrm>
            <a:off x="1097043" y="685665"/>
            <a:ext cx="6568476"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② 齿顶园的几何</a:t>
            </a:r>
            <a:r>
              <a:rPr lang="zh-CN" altLang="en-US" sz="2400" b="1" dirty="0" smtClean="0"/>
              <a:t>公差 （根据表</a:t>
            </a:r>
            <a:r>
              <a:rPr lang="en-US" altLang="zh-CN" sz="2400" b="1" dirty="0" smtClean="0"/>
              <a:t>10.10</a:t>
            </a:r>
            <a:r>
              <a:rPr lang="zh-CN" altLang="en-US" sz="2400" b="1" dirty="0" smtClean="0"/>
              <a:t>）</a:t>
            </a:r>
            <a:endParaRPr lang="en-US" altLang="zh-CN" sz="2400" b="1" dirty="0"/>
          </a:p>
        </p:txBody>
      </p:sp>
      <p:sp>
        <p:nvSpPr>
          <p:cNvPr id="23557" name="Text Box 5"/>
          <p:cNvSpPr txBox="1">
            <a:spLocks noChangeArrowheads="1"/>
          </p:cNvSpPr>
          <p:nvPr/>
        </p:nvSpPr>
        <p:spPr bwMode="auto">
          <a:xfrm>
            <a:off x="1112792" y="1159534"/>
            <a:ext cx="5995193"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3" tIns="47887" rIns="95773" bIns="47887">
            <a:spAutoFit/>
          </a:bodyPr>
          <a:lstStyle/>
          <a:p>
            <a:r>
              <a:rPr lang="zh-CN" altLang="en-US" sz="2400" b="1" dirty="0"/>
              <a:t>齿顶园的圆柱度公差值</a:t>
            </a:r>
            <a:r>
              <a:rPr lang="zh-CN" altLang="en-US" sz="2400" b="1" dirty="0" smtClean="0"/>
              <a:t>为：</a:t>
            </a:r>
            <a:endParaRPr lang="zh-CN" altLang="en-US" sz="2400" b="1" dirty="0"/>
          </a:p>
        </p:txBody>
      </p:sp>
      <p:sp>
        <p:nvSpPr>
          <p:cNvPr id="23568" name="Text Box 16"/>
          <p:cNvSpPr txBox="1">
            <a:spLocks noChangeArrowheads="1"/>
          </p:cNvSpPr>
          <p:nvPr/>
        </p:nvSpPr>
        <p:spPr bwMode="auto">
          <a:xfrm>
            <a:off x="1108543" y="1587343"/>
            <a:ext cx="7311509"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smtClean="0"/>
              <a:t>得</a:t>
            </a:r>
            <a:r>
              <a:rPr lang="zh-CN" altLang="en-US" sz="2400" b="1" dirty="0"/>
              <a:t>齿顶圆对基准孔轴线</a:t>
            </a:r>
            <a:r>
              <a:rPr lang="zh-CN" altLang="en-US" sz="2400" b="1" dirty="0" smtClean="0"/>
              <a:t>的径向圆</a:t>
            </a:r>
            <a:r>
              <a:rPr lang="zh-CN" altLang="en-US" sz="2400" b="1" dirty="0"/>
              <a:t>跳动公差为</a:t>
            </a:r>
            <a:endParaRPr lang="zh-CN" altLang="en-US" sz="2400" b="1" dirty="0"/>
          </a:p>
        </p:txBody>
      </p:sp>
      <p:sp>
        <p:nvSpPr>
          <p:cNvPr id="23578" name="Text Box 26"/>
          <p:cNvSpPr txBox="1">
            <a:spLocks noChangeArrowheads="1"/>
          </p:cNvSpPr>
          <p:nvPr/>
        </p:nvSpPr>
        <p:spPr bwMode="auto">
          <a:xfrm>
            <a:off x="723439" y="5486501"/>
            <a:ext cx="7993789" cy="9755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pPr>
              <a:lnSpc>
                <a:spcPct val="120000"/>
              </a:lnSpc>
            </a:pPr>
            <a:r>
              <a:rPr lang="zh-CN" altLang="en-US" sz="2400" b="1" dirty="0"/>
              <a:t>        如果齿顶园不做基准时，其尺寸公差带为 </a:t>
            </a:r>
            <a:r>
              <a:rPr lang="en-US" altLang="zh-CN" sz="2400" b="1" dirty="0">
                <a:solidFill>
                  <a:srgbClr val="FF0000"/>
                </a:solidFill>
              </a:rPr>
              <a:t>h11,</a:t>
            </a:r>
            <a:r>
              <a:rPr lang="zh-CN" altLang="en-US" sz="2400" b="1" dirty="0"/>
              <a:t>图样上不必给出注出几何公差。</a:t>
            </a:r>
            <a:endParaRPr lang="zh-CN" altLang="en-US" sz="2400" b="1" dirty="0"/>
          </a:p>
        </p:txBody>
      </p:sp>
      <p:pic>
        <p:nvPicPr>
          <p:cNvPr id="8704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170560" y="1177828"/>
            <a:ext cx="3037211" cy="376238"/>
          </a:xfrm>
          <a:prstGeom prst="rect">
            <a:avLst/>
          </a:prstGeom>
          <a:solidFill>
            <a:srgbClr val="FFC000"/>
          </a:solidFill>
          <a:ln w="38100">
            <a:solidFill>
              <a:srgbClr val="C00000"/>
            </a:solidFill>
          </a:ln>
          <a:effectLst/>
        </p:spPr>
      </p:pic>
      <p:pic>
        <p:nvPicPr>
          <p:cNvPr id="8704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14621" y="2055089"/>
            <a:ext cx="4585460" cy="443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5954731" y="2057332"/>
            <a:ext cx="1326147" cy="420636"/>
          </a:xfrm>
          <a:prstGeom prst="rect">
            <a:avLst/>
          </a:prstGeom>
          <a:noFill/>
        </p:spPr>
        <p:txBody>
          <a:bodyPr wrap="square" lIns="95773" tIns="47887" rIns="95773" bIns="47887" rtlCol="0">
            <a:spAutoFit/>
          </a:bodyPr>
          <a:lstStyle/>
          <a:p>
            <a:r>
              <a:rPr lang="en-US" altLang="zh-CN" sz="2100" b="1" dirty="0">
                <a:solidFill>
                  <a:srgbClr val="C00000"/>
                </a:solidFill>
              </a:rPr>
              <a:t>0.021</a:t>
            </a:r>
            <a:endParaRPr lang="zh-CN" altLang="en-US" sz="2100" b="1" dirty="0">
              <a:solidFill>
                <a:srgbClr val="C00000"/>
              </a:solidFill>
            </a:endParaRPr>
          </a:p>
        </p:txBody>
      </p:sp>
      <p:pic>
        <p:nvPicPr>
          <p:cNvPr id="890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1836" y="2596202"/>
            <a:ext cx="7735763" cy="2939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椭圆 12"/>
          <p:cNvSpPr/>
          <p:nvPr/>
        </p:nvSpPr>
        <p:spPr bwMode="auto">
          <a:xfrm>
            <a:off x="3120416" y="3233047"/>
            <a:ext cx="1788193" cy="1152128"/>
          </a:xfrm>
          <a:prstGeom prst="ellipse">
            <a:avLst/>
          </a:prstGeom>
          <a:noFill/>
          <a:ln w="38100" cap="flat" cmpd="sng" algn="ctr">
            <a:solidFill>
              <a:srgbClr val="C00000"/>
            </a:solidFill>
            <a:prstDash val="solid"/>
            <a:round/>
            <a:headEnd type="none" w="med" len="med"/>
            <a:tailEnd type="none" w="med" len="med"/>
          </a:ln>
          <a:effectLst/>
        </p:spPr>
        <p:txBody>
          <a:bodyPr vert="horz" wrap="square" lIns="95773" tIns="47887" rIns="95773" bIns="47887" numCol="1" rtlCol="0" anchor="t" anchorCtr="0" compatLnSpc="1"/>
          <a:lstStyle/>
          <a:p>
            <a:pPr defTabSz="957580"/>
            <a:endParaRPr lang="zh-CN" altLang="en-US"/>
          </a:p>
        </p:txBody>
      </p:sp>
      <p:sp>
        <p:nvSpPr>
          <p:cNvPr id="16" name="椭圆 15"/>
          <p:cNvSpPr/>
          <p:nvPr/>
        </p:nvSpPr>
        <p:spPr bwMode="auto">
          <a:xfrm>
            <a:off x="5279652" y="3323680"/>
            <a:ext cx="1654520" cy="938118"/>
          </a:xfrm>
          <a:prstGeom prst="ellipse">
            <a:avLst/>
          </a:prstGeom>
          <a:noFill/>
          <a:ln w="38100" cap="flat" cmpd="sng" algn="ctr">
            <a:solidFill>
              <a:srgbClr val="C00000"/>
            </a:solidFill>
            <a:prstDash val="solid"/>
            <a:round/>
            <a:headEnd type="none" w="med" len="med"/>
            <a:tailEnd type="none" w="med" len="med"/>
          </a:ln>
          <a:effectLst/>
        </p:spPr>
        <p:txBody>
          <a:bodyPr vert="horz" wrap="square" lIns="95773" tIns="47887" rIns="95773" bIns="47887" numCol="1" rtlCol="0" anchor="t" anchorCtr="0" compatLnSpc="1"/>
          <a:lstStyle/>
          <a:p>
            <a:pPr defTabSz="957580"/>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3556"/>
                                        </p:tgtEl>
                                        <p:attrNameLst>
                                          <p:attrName>style.visibility</p:attrName>
                                        </p:attrNameLst>
                                      </p:cBhvr>
                                      <p:to>
                                        <p:strVal val="visible"/>
                                      </p:to>
                                    </p:set>
                                    <p:animEffect transition="in" filter="wipe(left)">
                                      <p:cBhvr>
                                        <p:cTn id="7" dur="300"/>
                                        <p:tgtEl>
                                          <p:spTgt spid="2355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89090"/>
                                        </p:tgtEl>
                                        <p:attrNameLst>
                                          <p:attrName>style.visibility</p:attrName>
                                        </p:attrNameLst>
                                      </p:cBhvr>
                                      <p:to>
                                        <p:strVal val="visible"/>
                                      </p:to>
                                    </p:set>
                                    <p:anim calcmode="lin" valueType="num">
                                      <p:cBhvr additive="base">
                                        <p:cTn id="12" dur="500" fill="hold"/>
                                        <p:tgtEl>
                                          <p:spTgt spid="89090"/>
                                        </p:tgtEl>
                                        <p:attrNameLst>
                                          <p:attrName>ppt_x</p:attrName>
                                        </p:attrNameLst>
                                      </p:cBhvr>
                                      <p:tavLst>
                                        <p:tav tm="0">
                                          <p:val>
                                            <p:strVal val="0-#ppt_w/2"/>
                                          </p:val>
                                        </p:tav>
                                        <p:tav tm="100000">
                                          <p:val>
                                            <p:strVal val="#ppt_x"/>
                                          </p:val>
                                        </p:tav>
                                      </p:tavLst>
                                    </p:anim>
                                    <p:anim calcmode="lin" valueType="num">
                                      <p:cBhvr additive="base">
                                        <p:cTn id="13" dur="500" fill="hold"/>
                                        <p:tgtEl>
                                          <p:spTgt spid="89090"/>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23557"/>
                                        </p:tgtEl>
                                        <p:attrNameLst>
                                          <p:attrName>style.visibility</p:attrName>
                                        </p:attrNameLst>
                                      </p:cBhvr>
                                      <p:to>
                                        <p:strVal val="visible"/>
                                      </p:to>
                                    </p:set>
                                    <p:animEffect transition="in" filter="wipe(left)">
                                      <p:cBhvr>
                                        <p:cTn id="18" dur="300"/>
                                        <p:tgtEl>
                                          <p:spTgt spid="23557"/>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1000" fill="hold"/>
                                        <p:tgtEl>
                                          <p:spTgt spid="13"/>
                                        </p:tgtEl>
                                        <p:attrNameLst>
                                          <p:attrName>ppt_w</p:attrName>
                                        </p:attrNameLst>
                                      </p:cBhvr>
                                      <p:tavLst>
                                        <p:tav tm="0">
                                          <p:val>
                                            <p:fltVal val="0"/>
                                          </p:val>
                                        </p:tav>
                                        <p:tav tm="100000">
                                          <p:val>
                                            <p:strVal val="#ppt_w"/>
                                          </p:val>
                                        </p:tav>
                                      </p:tavLst>
                                    </p:anim>
                                    <p:anim calcmode="lin" valueType="num">
                                      <p:cBhvr>
                                        <p:cTn id="24" dur="1000" fill="hold"/>
                                        <p:tgtEl>
                                          <p:spTgt spid="13"/>
                                        </p:tgtEl>
                                        <p:attrNameLst>
                                          <p:attrName>ppt_h</p:attrName>
                                        </p:attrNameLst>
                                      </p:cBhvr>
                                      <p:tavLst>
                                        <p:tav tm="0">
                                          <p:val>
                                            <p:fltVal val="0"/>
                                          </p:val>
                                        </p:tav>
                                        <p:tav tm="100000">
                                          <p:val>
                                            <p:strVal val="#ppt_h"/>
                                          </p:val>
                                        </p:tav>
                                      </p:tavLst>
                                    </p:anim>
                                    <p:anim calcmode="lin" valueType="num">
                                      <p:cBhvr>
                                        <p:cTn id="25" dur="1000" fill="hold"/>
                                        <p:tgtEl>
                                          <p:spTgt spid="13"/>
                                        </p:tgtEl>
                                        <p:attrNameLst>
                                          <p:attrName>style.rotation</p:attrName>
                                        </p:attrNameLst>
                                      </p:cBhvr>
                                      <p:tavLst>
                                        <p:tav tm="0">
                                          <p:val>
                                            <p:fltVal val="90"/>
                                          </p:val>
                                        </p:tav>
                                        <p:tav tm="100000">
                                          <p:val>
                                            <p:fltVal val="0"/>
                                          </p:val>
                                        </p:tav>
                                      </p:tavLst>
                                    </p:anim>
                                    <p:animEffect transition="in" filter="fade">
                                      <p:cBhvr>
                                        <p:cTn id="26" dur="10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87042"/>
                                        </p:tgtEl>
                                        <p:attrNameLst>
                                          <p:attrName>style.visibility</p:attrName>
                                        </p:attrNameLst>
                                      </p:cBhvr>
                                      <p:to>
                                        <p:strVal val="visible"/>
                                      </p:to>
                                    </p:set>
                                    <p:animEffect transition="in" filter="wipe(left)">
                                      <p:cBhvr>
                                        <p:cTn id="31" dur="500"/>
                                        <p:tgtEl>
                                          <p:spTgt spid="87042"/>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iterate type="wd">
                                    <p:tmPct val="100000"/>
                                  </p:iterate>
                                  <p:childTnLst>
                                    <p:set>
                                      <p:cBhvr>
                                        <p:cTn id="35" dur="1" fill="hold">
                                          <p:stCondLst>
                                            <p:cond delay="0"/>
                                          </p:stCondLst>
                                        </p:cTn>
                                        <p:tgtEl>
                                          <p:spTgt spid="23568"/>
                                        </p:tgtEl>
                                        <p:attrNameLst>
                                          <p:attrName>style.visibility</p:attrName>
                                        </p:attrNameLst>
                                      </p:cBhvr>
                                      <p:to>
                                        <p:strVal val="visible"/>
                                      </p:to>
                                    </p:set>
                                    <p:animEffect transition="in" filter="wipe(left)">
                                      <p:cBhvr>
                                        <p:cTn id="36" dur="300"/>
                                        <p:tgtEl>
                                          <p:spTgt spid="23568"/>
                                        </p:tgtEl>
                                      </p:cBhvr>
                                    </p:animEffect>
                                  </p:childTnLst>
                                </p:cTn>
                              </p:par>
                            </p:childTnLst>
                          </p:cTn>
                        </p:par>
                      </p:childTnLst>
                    </p:cTn>
                  </p:par>
                  <p:par>
                    <p:cTn id="37" fill="hold">
                      <p:stCondLst>
                        <p:cond delay="indefinite"/>
                      </p:stCondLst>
                      <p:childTnLst>
                        <p:par>
                          <p:cTn id="38" fill="hold">
                            <p:stCondLst>
                              <p:cond delay="0"/>
                            </p:stCondLst>
                            <p:childTnLst>
                              <p:par>
                                <p:cTn id="39" presetID="31" presetClass="entr" presetSubtype="0" fill="hold" grpId="0" nodeType="click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p:cTn id="41" dur="1000" fill="hold"/>
                                        <p:tgtEl>
                                          <p:spTgt spid="16"/>
                                        </p:tgtEl>
                                        <p:attrNameLst>
                                          <p:attrName>ppt_w</p:attrName>
                                        </p:attrNameLst>
                                      </p:cBhvr>
                                      <p:tavLst>
                                        <p:tav tm="0">
                                          <p:val>
                                            <p:fltVal val="0"/>
                                          </p:val>
                                        </p:tav>
                                        <p:tav tm="100000">
                                          <p:val>
                                            <p:strVal val="#ppt_w"/>
                                          </p:val>
                                        </p:tav>
                                      </p:tavLst>
                                    </p:anim>
                                    <p:anim calcmode="lin" valueType="num">
                                      <p:cBhvr>
                                        <p:cTn id="42" dur="1000" fill="hold"/>
                                        <p:tgtEl>
                                          <p:spTgt spid="16"/>
                                        </p:tgtEl>
                                        <p:attrNameLst>
                                          <p:attrName>ppt_h</p:attrName>
                                        </p:attrNameLst>
                                      </p:cBhvr>
                                      <p:tavLst>
                                        <p:tav tm="0">
                                          <p:val>
                                            <p:fltVal val="0"/>
                                          </p:val>
                                        </p:tav>
                                        <p:tav tm="100000">
                                          <p:val>
                                            <p:strVal val="#ppt_h"/>
                                          </p:val>
                                        </p:tav>
                                      </p:tavLst>
                                    </p:anim>
                                    <p:anim calcmode="lin" valueType="num">
                                      <p:cBhvr>
                                        <p:cTn id="43" dur="1000" fill="hold"/>
                                        <p:tgtEl>
                                          <p:spTgt spid="16"/>
                                        </p:tgtEl>
                                        <p:attrNameLst>
                                          <p:attrName>style.rotation</p:attrName>
                                        </p:attrNameLst>
                                      </p:cBhvr>
                                      <p:tavLst>
                                        <p:tav tm="0">
                                          <p:val>
                                            <p:fltVal val="90"/>
                                          </p:val>
                                        </p:tav>
                                        <p:tav tm="100000">
                                          <p:val>
                                            <p:fltVal val="0"/>
                                          </p:val>
                                        </p:tav>
                                      </p:tavLst>
                                    </p:anim>
                                    <p:animEffect transition="in" filter="fade">
                                      <p:cBhvr>
                                        <p:cTn id="44" dur="10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87043"/>
                                        </p:tgtEl>
                                        <p:attrNameLst>
                                          <p:attrName>style.visibility</p:attrName>
                                        </p:attrNameLst>
                                      </p:cBhvr>
                                      <p:to>
                                        <p:strVal val="visible"/>
                                      </p:to>
                                    </p:set>
                                    <p:animEffect transition="in" filter="wipe(left)">
                                      <p:cBhvr>
                                        <p:cTn id="49" dur="500"/>
                                        <p:tgtEl>
                                          <p:spTgt spid="87043"/>
                                        </p:tgtEl>
                                      </p:cBhvr>
                                    </p:animEffect>
                                  </p:childTnLst>
                                </p:cTn>
                              </p:par>
                            </p:childTnLst>
                          </p:cTn>
                        </p:par>
                      </p:childTnLst>
                    </p:cTn>
                  </p:par>
                  <p:par>
                    <p:cTn id="50" fill="hold">
                      <p:stCondLst>
                        <p:cond delay="indefinite"/>
                      </p:stCondLst>
                      <p:childTnLst>
                        <p:par>
                          <p:cTn id="51" fill="hold">
                            <p:stCondLst>
                              <p:cond delay="0"/>
                            </p:stCondLst>
                            <p:childTnLst>
                              <p:par>
                                <p:cTn id="52" presetID="31" presetClass="entr" presetSubtype="0" fill="hold" grpId="0" nodeType="clickEffect">
                                  <p:stCondLst>
                                    <p:cond delay="0"/>
                                  </p:stCondLst>
                                  <p:childTnLst>
                                    <p:set>
                                      <p:cBhvr>
                                        <p:cTn id="53" dur="1" fill="hold">
                                          <p:stCondLst>
                                            <p:cond delay="0"/>
                                          </p:stCondLst>
                                        </p:cTn>
                                        <p:tgtEl>
                                          <p:spTgt spid="3"/>
                                        </p:tgtEl>
                                        <p:attrNameLst>
                                          <p:attrName>style.visibility</p:attrName>
                                        </p:attrNameLst>
                                      </p:cBhvr>
                                      <p:to>
                                        <p:strVal val="visible"/>
                                      </p:to>
                                    </p:set>
                                    <p:anim calcmode="lin" valueType="num">
                                      <p:cBhvr>
                                        <p:cTn id="54" dur="1000" fill="hold"/>
                                        <p:tgtEl>
                                          <p:spTgt spid="3"/>
                                        </p:tgtEl>
                                        <p:attrNameLst>
                                          <p:attrName>ppt_w</p:attrName>
                                        </p:attrNameLst>
                                      </p:cBhvr>
                                      <p:tavLst>
                                        <p:tav tm="0">
                                          <p:val>
                                            <p:fltVal val="0"/>
                                          </p:val>
                                        </p:tav>
                                        <p:tav tm="100000">
                                          <p:val>
                                            <p:strVal val="#ppt_w"/>
                                          </p:val>
                                        </p:tav>
                                      </p:tavLst>
                                    </p:anim>
                                    <p:anim calcmode="lin" valueType="num">
                                      <p:cBhvr>
                                        <p:cTn id="55" dur="1000" fill="hold"/>
                                        <p:tgtEl>
                                          <p:spTgt spid="3"/>
                                        </p:tgtEl>
                                        <p:attrNameLst>
                                          <p:attrName>ppt_h</p:attrName>
                                        </p:attrNameLst>
                                      </p:cBhvr>
                                      <p:tavLst>
                                        <p:tav tm="0">
                                          <p:val>
                                            <p:fltVal val="0"/>
                                          </p:val>
                                        </p:tav>
                                        <p:tav tm="100000">
                                          <p:val>
                                            <p:strVal val="#ppt_h"/>
                                          </p:val>
                                        </p:tav>
                                      </p:tavLst>
                                    </p:anim>
                                    <p:anim calcmode="lin" valueType="num">
                                      <p:cBhvr>
                                        <p:cTn id="56" dur="1000" fill="hold"/>
                                        <p:tgtEl>
                                          <p:spTgt spid="3"/>
                                        </p:tgtEl>
                                        <p:attrNameLst>
                                          <p:attrName>style.rotation</p:attrName>
                                        </p:attrNameLst>
                                      </p:cBhvr>
                                      <p:tavLst>
                                        <p:tav tm="0">
                                          <p:val>
                                            <p:fltVal val="90"/>
                                          </p:val>
                                        </p:tav>
                                        <p:tav tm="100000">
                                          <p:val>
                                            <p:fltVal val="0"/>
                                          </p:val>
                                        </p:tav>
                                      </p:tavLst>
                                    </p:anim>
                                    <p:animEffect transition="in" filter="fade">
                                      <p:cBhvr>
                                        <p:cTn id="57" dur="1000"/>
                                        <p:tgtEl>
                                          <p:spTgt spid="3"/>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iterate type="wd">
                                    <p:tmPct val="100000"/>
                                  </p:iterate>
                                  <p:childTnLst>
                                    <p:set>
                                      <p:cBhvr>
                                        <p:cTn id="61" dur="1" fill="hold">
                                          <p:stCondLst>
                                            <p:cond delay="0"/>
                                          </p:stCondLst>
                                        </p:cTn>
                                        <p:tgtEl>
                                          <p:spTgt spid="23578"/>
                                        </p:tgtEl>
                                        <p:attrNameLst>
                                          <p:attrName>style.visibility</p:attrName>
                                        </p:attrNameLst>
                                      </p:cBhvr>
                                      <p:to>
                                        <p:strVal val="visible"/>
                                      </p:to>
                                    </p:set>
                                    <p:animEffect transition="in" filter="wipe(left)">
                                      <p:cBhvr>
                                        <p:cTn id="62" dur="300"/>
                                        <p:tgtEl>
                                          <p:spTgt spid="235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autoUpdateAnimBg="0"/>
      <p:bldP spid="23557" grpId="0" autoUpdateAnimBg="0"/>
      <p:bldP spid="23568" grpId="0" autoUpdateAnimBg="0"/>
      <p:bldP spid="23578" grpId="0" autoUpdateAnimBg="0"/>
      <p:bldP spid="3" grpId="0"/>
      <p:bldP spid="13" grpId="0" animBg="1"/>
      <p:bldP spid="1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灯片编号占位符 5"/>
          <p:cNvSpPr>
            <a:spLocks noGrp="1"/>
          </p:cNvSpPr>
          <p:nvPr>
            <p:ph type="sldNum" sz="quarter" idx="12"/>
          </p:nvPr>
        </p:nvSpPr>
        <p:spPr/>
        <p:txBody>
          <a:bodyPr/>
          <a:lstStyle/>
          <a:p>
            <a:fld id="{FD442E5F-F424-4BC7-834F-BA2DD5CEC84F}" type="slidenum">
              <a:rPr lang="zh-CN" altLang="en-US"/>
            </a:fld>
            <a:endParaRPr lang="en-US" altLang="zh-CN"/>
          </a:p>
        </p:txBody>
      </p:sp>
      <p:sp>
        <p:nvSpPr>
          <p:cNvPr id="24580" name="Text Box 4"/>
          <p:cNvSpPr txBox="1">
            <a:spLocks noChangeArrowheads="1"/>
          </p:cNvSpPr>
          <p:nvPr/>
        </p:nvSpPr>
        <p:spPr bwMode="auto">
          <a:xfrm>
            <a:off x="704455" y="443723"/>
            <a:ext cx="5536307"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(3) 基准端面的圆跳动公差</a:t>
            </a:r>
            <a:endParaRPr lang="en-US" altLang="zh-CN" sz="2400" b="1" dirty="0"/>
          </a:p>
        </p:txBody>
      </p:sp>
      <p:sp>
        <p:nvSpPr>
          <p:cNvPr id="24581" name="Text Box 5"/>
          <p:cNvSpPr txBox="1">
            <a:spLocks noChangeArrowheads="1"/>
          </p:cNvSpPr>
          <p:nvPr/>
        </p:nvSpPr>
        <p:spPr bwMode="auto">
          <a:xfrm>
            <a:off x="641981" y="831647"/>
            <a:ext cx="8556656" cy="5583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pPr>
              <a:lnSpc>
                <a:spcPct val="120000"/>
              </a:lnSpc>
            </a:pPr>
            <a:r>
              <a:rPr lang="zh-CN" altLang="en-US" sz="2400" b="1" dirty="0" smtClean="0"/>
              <a:t> 由表10.</a:t>
            </a:r>
            <a:r>
              <a:rPr lang="en-US" altLang="zh-CN" sz="2400" b="1" dirty="0" smtClean="0"/>
              <a:t>10</a:t>
            </a:r>
            <a:r>
              <a:rPr lang="zh-CN" altLang="en-US" sz="2400" b="1" dirty="0" smtClean="0"/>
              <a:t>得</a:t>
            </a:r>
            <a:r>
              <a:rPr lang="zh-CN" altLang="en-US" sz="2400" b="1" dirty="0"/>
              <a:t>基准端面对基准孔轴线的轴向圆跳动公差为</a:t>
            </a:r>
            <a:endParaRPr lang="zh-CN" altLang="en-US" sz="2400" b="1" dirty="0"/>
          </a:p>
        </p:txBody>
      </p:sp>
      <p:pic>
        <p:nvPicPr>
          <p:cNvPr id="12" name="Picture 205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06508" y="2420889"/>
            <a:ext cx="8365654" cy="3985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椭圆 12"/>
          <p:cNvSpPr/>
          <p:nvPr/>
        </p:nvSpPr>
        <p:spPr bwMode="auto">
          <a:xfrm>
            <a:off x="6836589" y="4318577"/>
            <a:ext cx="1536661" cy="720080"/>
          </a:xfrm>
          <a:prstGeom prst="ellipse">
            <a:avLst/>
          </a:prstGeom>
          <a:noFill/>
          <a:ln w="38100" cap="flat" cmpd="sng" algn="ctr">
            <a:solidFill>
              <a:srgbClr val="C00000"/>
            </a:solidFill>
            <a:prstDash val="solid"/>
            <a:round/>
            <a:headEnd type="none" w="med" len="med"/>
            <a:tailEnd type="none" w="med" len="med"/>
          </a:ln>
          <a:effectLst/>
        </p:spPr>
        <p:txBody>
          <a:bodyPr vert="horz" wrap="square" lIns="95773" tIns="47887" rIns="95773" bIns="47887" numCol="1" rtlCol="0" anchor="t" anchorCtr="0" compatLnSpc="1"/>
          <a:lstStyle/>
          <a:p>
            <a:pPr defTabSz="957580"/>
            <a:endParaRPr lang="zh-CN" altLang="en-US"/>
          </a:p>
        </p:txBody>
      </p:sp>
      <mc:AlternateContent xmlns:mc="http://schemas.openxmlformats.org/markup-compatibility/2006">
        <mc:Choice xmlns:a14="http://schemas.microsoft.com/office/drawing/2010/main" Requires="a14">
          <p:sp>
            <p:nvSpPr>
              <p:cNvPr id="2" name="矩形 1"/>
              <p:cNvSpPr/>
              <p:nvPr/>
            </p:nvSpPr>
            <p:spPr>
              <a:xfrm>
                <a:off x="726036" y="1306086"/>
                <a:ext cx="7411191" cy="481430"/>
              </a:xfrm>
              <a:prstGeom prst="rect">
                <a:avLst/>
              </a:prstGeom>
            </p:spPr>
            <p:txBody>
              <a:bodyPr wrap="square" lIns="95773" tIns="47887" rIns="95773" bIns="47887">
                <a:spAutoFit/>
              </a:bodyPr>
              <a:lstStyle/>
              <a:p>
                <a:r>
                  <a:rPr lang="zh-CN" altLang="en-US" sz="2400" b="1" dirty="0"/>
                  <a:t>基准端面直径</a:t>
                </a:r>
                <a:r>
                  <a:rPr lang="zh-CN" altLang="en-US" sz="2400" b="1" dirty="0" smtClean="0"/>
                  <a:t>取</a:t>
                </a:r>
                <a14:m>
                  <m:oMath xmlns:m="http://schemas.openxmlformats.org/officeDocument/2006/math">
                    <m:r>
                      <a:rPr lang="zh-CN" altLang="en-US" sz="2400" b="1" i="1" smtClean="0">
                        <a:latin typeface="Cambria Math"/>
                      </a:rPr>
                      <m:t>∅</m:t>
                    </m:r>
                  </m:oMath>
                </a14:m>
                <a:r>
                  <a:rPr lang="en-US" altLang="zh-CN" sz="2400" b="1" dirty="0" smtClean="0"/>
                  <a:t>228(</a:t>
                </a:r>
                <a:r>
                  <a:rPr lang="zh-CN" altLang="en-US" sz="2400" b="1" dirty="0" smtClean="0"/>
                  <a:t>小于</a:t>
                </a:r>
                <a:r>
                  <a:rPr lang="zh-CN" altLang="en-US" sz="2400" b="1" dirty="0"/>
                  <a:t>齿根圆直径 </a:t>
                </a:r>
                <a:r>
                  <a:rPr lang="en-US" altLang="zh-CN" sz="2400" b="1" dirty="0" smtClean="0"/>
                  <a:t>4~5 </a:t>
                </a:r>
                <a:r>
                  <a:rPr lang="en-US" altLang="zh-CN" sz="2400" b="1" dirty="0"/>
                  <a:t>mm)</a:t>
                </a:r>
                <a:r>
                  <a:rPr lang="zh-CN" altLang="en-US" sz="2400" b="1" dirty="0"/>
                  <a:t>。</a:t>
                </a:r>
              </a:p>
            </p:txBody>
          </p:sp>
        </mc:Choice>
        <mc:Fallback>
          <p:sp>
            <p:nvSpPr>
              <p:cNvPr id="2" name="矩形 1"/>
              <p:cNvSpPr>
                <a:spLocks noRot="1" noChangeAspect="1" noMove="1" noResize="1" noEditPoints="1" noAdjustHandles="1" noChangeArrowheads="1" noChangeShapeType="1" noTextEdit="1"/>
              </p:cNvSpPr>
              <p:nvPr/>
            </p:nvSpPr>
            <p:spPr>
              <a:xfrm>
                <a:off x="726036" y="1306086"/>
                <a:ext cx="7411191" cy="481430"/>
              </a:xfrm>
              <a:prstGeom prst="rect">
                <a:avLst/>
              </a:prstGeom>
              <a:blipFill rotWithShape="1">
                <a:blip r:embed="rId2"/>
                <a:stretch>
                  <a:fillRect l="-1234" t="-12658" b="-26582"/>
                </a:stretch>
              </a:blipFill>
            </p:spPr>
            <p:txBody>
              <a:bodyPr/>
              <a:lstStyle/>
              <a:p>
                <a:r>
                  <a:rPr lang="zh-CN" altLang="en-US">
                    <a:noFill/>
                  </a:rPr>
                  <a:t> </a:t>
                </a:r>
                <a:endParaRPr lang="zh-CN" altLang="en-US">
                  <a:noFill/>
                </a:endParaRPr>
              </a:p>
            </p:txBody>
          </p:sp>
        </mc:Fallback>
      </mc:AlternateContent>
      <p:pic>
        <p:nvPicPr>
          <p:cNvPr id="24710" name="Picture 13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653" y="1783873"/>
            <a:ext cx="3491996" cy="51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711" name="Picture 13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01830" y="1809793"/>
            <a:ext cx="4166810" cy="492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4580"/>
                                        </p:tgtEl>
                                        <p:attrNameLst>
                                          <p:attrName>style.visibility</p:attrName>
                                        </p:attrNameLst>
                                      </p:cBhvr>
                                      <p:to>
                                        <p:strVal val="visible"/>
                                      </p:to>
                                    </p:set>
                                    <p:animEffect transition="in" filter="wipe(left)">
                                      <p:cBhvr>
                                        <p:cTn id="7" dur="300"/>
                                        <p:tgtEl>
                                          <p:spTgt spid="2458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4581"/>
                                        </p:tgtEl>
                                        <p:attrNameLst>
                                          <p:attrName>style.visibility</p:attrName>
                                        </p:attrNameLst>
                                      </p:cBhvr>
                                      <p:to>
                                        <p:strVal val="visible"/>
                                      </p:to>
                                    </p:set>
                                    <p:animEffect transition="in" filter="wipe(left)">
                                      <p:cBhvr>
                                        <p:cTn id="12" dur="300"/>
                                        <p:tgtEl>
                                          <p:spTgt spid="24581"/>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1000" fill="hold"/>
                                        <p:tgtEl>
                                          <p:spTgt spid="13"/>
                                        </p:tgtEl>
                                        <p:attrNameLst>
                                          <p:attrName>ppt_w</p:attrName>
                                        </p:attrNameLst>
                                      </p:cBhvr>
                                      <p:tavLst>
                                        <p:tav tm="0">
                                          <p:val>
                                            <p:fltVal val="0"/>
                                          </p:val>
                                        </p:tav>
                                        <p:tav tm="100000">
                                          <p:val>
                                            <p:strVal val="#ppt_w"/>
                                          </p:val>
                                        </p:tav>
                                      </p:tavLst>
                                    </p:anim>
                                    <p:anim calcmode="lin" valueType="num">
                                      <p:cBhvr>
                                        <p:cTn id="24" dur="1000" fill="hold"/>
                                        <p:tgtEl>
                                          <p:spTgt spid="13"/>
                                        </p:tgtEl>
                                        <p:attrNameLst>
                                          <p:attrName>ppt_h</p:attrName>
                                        </p:attrNameLst>
                                      </p:cBhvr>
                                      <p:tavLst>
                                        <p:tav tm="0">
                                          <p:val>
                                            <p:fltVal val="0"/>
                                          </p:val>
                                        </p:tav>
                                        <p:tav tm="100000">
                                          <p:val>
                                            <p:strVal val="#ppt_h"/>
                                          </p:val>
                                        </p:tav>
                                      </p:tavLst>
                                    </p:anim>
                                    <p:anim calcmode="lin" valueType="num">
                                      <p:cBhvr>
                                        <p:cTn id="25" dur="1000" fill="hold"/>
                                        <p:tgtEl>
                                          <p:spTgt spid="13"/>
                                        </p:tgtEl>
                                        <p:attrNameLst>
                                          <p:attrName>style.rotation</p:attrName>
                                        </p:attrNameLst>
                                      </p:cBhvr>
                                      <p:tavLst>
                                        <p:tav tm="0">
                                          <p:val>
                                            <p:fltVal val="90"/>
                                          </p:val>
                                        </p:tav>
                                        <p:tav tm="100000">
                                          <p:val>
                                            <p:fltVal val="0"/>
                                          </p:val>
                                        </p:tav>
                                      </p:tavLst>
                                    </p:anim>
                                    <p:animEffect transition="in" filter="fade">
                                      <p:cBhvr>
                                        <p:cTn id="26" dur="10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ipe(left)">
                                      <p:cBhvr>
                                        <p:cTn id="31" dur="500"/>
                                        <p:tgtEl>
                                          <p:spTgt spid="2"/>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24710"/>
                                        </p:tgtEl>
                                        <p:attrNameLst>
                                          <p:attrName>style.visibility</p:attrName>
                                        </p:attrNameLst>
                                      </p:cBhvr>
                                      <p:to>
                                        <p:strVal val="visible"/>
                                      </p:to>
                                    </p:set>
                                    <p:animEffect transition="in" filter="wipe(left)">
                                      <p:cBhvr>
                                        <p:cTn id="36" dur="500"/>
                                        <p:tgtEl>
                                          <p:spTgt spid="24710"/>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24711"/>
                                        </p:tgtEl>
                                        <p:attrNameLst>
                                          <p:attrName>style.visibility</p:attrName>
                                        </p:attrNameLst>
                                      </p:cBhvr>
                                      <p:to>
                                        <p:strVal val="visible"/>
                                      </p:to>
                                    </p:set>
                                    <p:animEffect transition="in" filter="wipe(left)">
                                      <p:cBhvr>
                                        <p:cTn id="41" dur="500"/>
                                        <p:tgtEl>
                                          <p:spTgt spid="247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autoUpdateAnimBg="0"/>
      <p:bldP spid="24581" grpId="0" autoUpdateAnimBg="0"/>
      <p:bldP spid="13" grpId="0" animBg="1"/>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灯片编号占位符 5"/>
          <p:cNvSpPr>
            <a:spLocks noGrp="1"/>
          </p:cNvSpPr>
          <p:nvPr>
            <p:ph type="sldNum" sz="quarter" idx="12"/>
          </p:nvPr>
        </p:nvSpPr>
        <p:spPr>
          <a:xfrm>
            <a:off x="7627583" y="189887"/>
            <a:ext cx="2063749" cy="457200"/>
          </a:xfrm>
        </p:spPr>
        <p:txBody>
          <a:bodyPr/>
          <a:lstStyle/>
          <a:p>
            <a:fld id="{03603F67-80D4-4462-B54B-345C15DFCB04}" type="slidenum">
              <a:rPr lang="zh-CN" altLang="en-US"/>
            </a:fld>
            <a:endParaRPr lang="en-US" altLang="zh-CN"/>
          </a:p>
        </p:txBody>
      </p:sp>
      <p:sp>
        <p:nvSpPr>
          <p:cNvPr id="10" name="Text Box 7"/>
          <p:cNvSpPr txBox="1">
            <a:spLocks noChangeArrowheads="1"/>
          </p:cNvSpPr>
          <p:nvPr/>
        </p:nvSpPr>
        <p:spPr bwMode="auto">
          <a:xfrm>
            <a:off x="1700813" y="546080"/>
            <a:ext cx="4557448"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3" tIns="47887" rIns="95773" bIns="47887">
            <a:spAutoFit/>
          </a:bodyPr>
          <a:lstStyle/>
          <a:p>
            <a:r>
              <a:rPr lang="zh-CN" altLang="en-US" sz="2400" b="1" dirty="0"/>
              <a:t>5. 确定齿轮副精度</a:t>
            </a:r>
            <a:endParaRPr lang="en-US" altLang="zh-CN" sz="2400" b="1" dirty="0"/>
          </a:p>
        </p:txBody>
      </p:sp>
      <p:sp>
        <p:nvSpPr>
          <p:cNvPr id="11" name="Text Box 8"/>
          <p:cNvSpPr txBox="1">
            <a:spLocks noChangeArrowheads="1"/>
          </p:cNvSpPr>
          <p:nvPr/>
        </p:nvSpPr>
        <p:spPr bwMode="auto">
          <a:xfrm>
            <a:off x="1436419" y="979594"/>
            <a:ext cx="6043348"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3" tIns="47887" rIns="95773" bIns="47887">
            <a:spAutoFit/>
          </a:bodyPr>
          <a:lstStyle/>
          <a:p>
            <a:r>
              <a:rPr lang="zh-CN" altLang="en-US" sz="2400" b="1" dirty="0"/>
              <a:t>（1） 齿轮副中心距极限偏差</a:t>
            </a:r>
            <a:endParaRPr lang="zh-CN" altLang="en-US" sz="2400" b="1" dirty="0"/>
          </a:p>
        </p:txBody>
      </p:sp>
      <p:sp>
        <p:nvSpPr>
          <p:cNvPr id="13" name="Text Box 10"/>
          <p:cNvSpPr txBox="1">
            <a:spLocks noChangeArrowheads="1"/>
          </p:cNvSpPr>
          <p:nvPr/>
        </p:nvSpPr>
        <p:spPr bwMode="auto">
          <a:xfrm>
            <a:off x="1635308" y="1959356"/>
            <a:ext cx="3025222"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则在图样上标注为</a:t>
            </a:r>
            <a:endParaRPr lang="zh-CN" altLang="en-US" sz="2400" b="1" dirty="0"/>
          </a:p>
        </p:txBody>
      </p:sp>
      <p:sp>
        <p:nvSpPr>
          <p:cNvPr id="15" name="Text Box 12"/>
          <p:cNvSpPr txBox="1">
            <a:spLocks noChangeArrowheads="1"/>
          </p:cNvSpPr>
          <p:nvPr/>
        </p:nvSpPr>
        <p:spPr bwMode="auto">
          <a:xfrm>
            <a:off x="1536250" y="1420487"/>
            <a:ext cx="4968863"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smtClean="0"/>
              <a:t> 由</a:t>
            </a:r>
            <a:r>
              <a:rPr lang="en-US" altLang="zh-CN" sz="2400" b="1" i="1" dirty="0" smtClean="0"/>
              <a:t>a </a:t>
            </a:r>
            <a:r>
              <a:rPr lang="en-US" altLang="zh-CN" sz="2400" b="1" dirty="0" smtClean="0">
                <a:latin typeface="Times New Roman" panose="02020603050405020304"/>
                <a:cs typeface="Times New Roman" panose="02020603050405020304"/>
              </a:rPr>
              <a:t>═150</a:t>
            </a:r>
            <a:r>
              <a:rPr lang="zh-CN" altLang="en-US" sz="2400" b="1" dirty="0" smtClean="0">
                <a:latin typeface="Times New Roman" panose="02020603050405020304"/>
                <a:cs typeface="Times New Roman" panose="02020603050405020304"/>
              </a:rPr>
              <a:t>和精度等级查</a:t>
            </a:r>
            <a:r>
              <a:rPr lang="zh-CN" altLang="en-US" sz="2400" b="1" dirty="0" smtClean="0"/>
              <a:t>表</a:t>
            </a:r>
            <a:r>
              <a:rPr lang="zh-CN" altLang="en-US" sz="2400" b="1" dirty="0"/>
              <a:t>10.8得 </a:t>
            </a:r>
            <a:endParaRPr lang="zh-CN" altLang="en-US" sz="2400" b="1" dirty="0"/>
          </a:p>
        </p:txBody>
      </p:sp>
      <p:pic>
        <p:nvPicPr>
          <p:cNvPr id="16" name="Picture 14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97696" y="3471300"/>
            <a:ext cx="6458759" cy="1966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895" name="Picture 29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1241" y="2547213"/>
            <a:ext cx="4623775" cy="636846"/>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6142475" y="1421671"/>
            <a:ext cx="2469616" cy="447940"/>
          </a:xfrm>
          <a:prstGeom prst="rect">
            <a:avLst/>
          </a:prstGeom>
        </p:spPr>
        <p:txBody>
          <a:bodyPr wrap="square" lIns="62609" tIns="31304" rIns="62609" bIns="31304">
            <a:spAutoFit/>
          </a:bodyPr>
          <a:lstStyle/>
          <a:p>
            <a:r>
              <a:rPr lang="zh-CN" altLang="en-US" b="1" i="1" dirty="0" smtClean="0"/>
              <a:t> </a:t>
            </a:r>
            <a:r>
              <a:rPr lang="en-US" altLang="zh-CN" b="1" i="1" dirty="0" err="1">
                <a:solidFill>
                  <a:srgbClr val="D60093"/>
                </a:solidFill>
              </a:rPr>
              <a:t>f</a:t>
            </a:r>
            <a:r>
              <a:rPr lang="en-US" altLang="zh-CN" b="1" baseline="-25000" dirty="0" err="1">
                <a:solidFill>
                  <a:srgbClr val="D60093"/>
                </a:solidFill>
              </a:rPr>
              <a:t>a</a:t>
            </a:r>
            <a:r>
              <a:rPr lang="en-US" altLang="zh-CN" b="1" dirty="0">
                <a:solidFill>
                  <a:srgbClr val="D60093"/>
                </a:solidFill>
              </a:rPr>
              <a:t>=±0.0315</a:t>
            </a:r>
            <a:endParaRPr lang="zh-CN" altLang="en-US"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0"/>
                                        </p:tgtEl>
                                        <p:attrNameLst>
                                          <p:attrName>style.visibility</p:attrName>
                                        </p:attrNameLst>
                                      </p:cBhvr>
                                      <p:to>
                                        <p:strVal val="visible"/>
                                      </p:to>
                                    </p:set>
                                    <p:animEffect transition="in" filter="wipe(left)">
                                      <p:cBhvr>
                                        <p:cTn id="7" dur="3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1"/>
                                        </p:tgtEl>
                                        <p:attrNameLst>
                                          <p:attrName>style.visibility</p:attrName>
                                        </p:attrNameLst>
                                      </p:cBhvr>
                                      <p:to>
                                        <p:strVal val="visible"/>
                                      </p:to>
                                    </p:set>
                                    <p:animEffect transition="in" filter="wipe(left)">
                                      <p:cBhvr>
                                        <p:cTn id="12" dur="3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5"/>
                                        </p:tgtEl>
                                        <p:attrNameLst>
                                          <p:attrName>style.visibility</p:attrName>
                                        </p:attrNameLst>
                                      </p:cBhvr>
                                      <p:to>
                                        <p:strVal val="visible"/>
                                      </p:to>
                                    </p:set>
                                    <p:animEffect transition="in" filter="wipe(left)">
                                      <p:cBhvr>
                                        <p:cTn id="17" dur="3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500" fill="hold"/>
                                        <p:tgtEl>
                                          <p:spTgt spid="16"/>
                                        </p:tgtEl>
                                        <p:attrNameLst>
                                          <p:attrName>ppt_x</p:attrName>
                                        </p:attrNameLst>
                                      </p:cBhvr>
                                      <p:tavLst>
                                        <p:tav tm="0">
                                          <p:val>
                                            <p:strVal val="#ppt_x"/>
                                          </p:val>
                                        </p:tav>
                                        <p:tav tm="100000">
                                          <p:val>
                                            <p:strVal val="#ppt_x"/>
                                          </p:val>
                                        </p:tav>
                                      </p:tavLst>
                                    </p:anim>
                                    <p:anim calcmode="lin" valueType="num">
                                      <p:cBhvr additive="base">
                                        <p:cTn id="2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ipe(left)">
                                      <p:cBhvr>
                                        <p:cTn id="28" dur="500"/>
                                        <p:tgtEl>
                                          <p:spTgt spid="2"/>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13"/>
                                        </p:tgtEl>
                                        <p:attrNameLst>
                                          <p:attrName>style.visibility</p:attrName>
                                        </p:attrNameLst>
                                      </p:cBhvr>
                                      <p:to>
                                        <p:strVal val="visible"/>
                                      </p:to>
                                    </p:set>
                                    <p:animEffect transition="in" filter="wipe(left)">
                                      <p:cBhvr>
                                        <p:cTn id="33" dur="300"/>
                                        <p:tgtEl>
                                          <p:spTgt spid="13"/>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25895"/>
                                        </p:tgtEl>
                                        <p:attrNameLst>
                                          <p:attrName>style.visibility</p:attrName>
                                        </p:attrNameLst>
                                      </p:cBhvr>
                                      <p:to>
                                        <p:strVal val="visible"/>
                                      </p:to>
                                    </p:set>
                                    <p:animEffect transition="in" filter="wipe(left)">
                                      <p:cBhvr>
                                        <p:cTn id="38" dur="500"/>
                                        <p:tgtEl>
                                          <p:spTgt spid="258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utoUpdateAnimBg="0"/>
      <p:bldP spid="11" grpId="0" autoUpdateAnimBg="0"/>
      <p:bldP spid="13" grpId="0" autoUpdateAnimBg="0"/>
      <p:bldP spid="15" grpId="0" autoUpdateAnimBg="0"/>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F1B54360-3607-4417-955B-C84AE5AEBF53}" type="slidenum">
              <a:rPr lang="zh-CN" altLang="en-US" smtClean="0"/>
            </a:fld>
            <a:endParaRPr lang="en-US" altLang="zh-CN"/>
          </a:p>
        </p:txBody>
      </p:sp>
      <p:sp>
        <p:nvSpPr>
          <p:cNvPr id="6" name="Text Box 5"/>
          <p:cNvSpPr txBox="1">
            <a:spLocks noChangeArrowheads="1"/>
          </p:cNvSpPr>
          <p:nvPr/>
        </p:nvSpPr>
        <p:spPr bwMode="auto">
          <a:xfrm>
            <a:off x="597969" y="3502492"/>
            <a:ext cx="5402005" cy="10200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pPr>
              <a:lnSpc>
                <a:spcPct val="120000"/>
              </a:lnSpc>
            </a:pPr>
            <a:r>
              <a:rPr lang="zh-CN" altLang="en-US" sz="2400" b="1" dirty="0"/>
              <a:t> </a:t>
            </a:r>
            <a:r>
              <a:rPr lang="zh-CN" altLang="en-US" sz="2400" b="1" dirty="0" smtClean="0"/>
              <a:t>          </a:t>
            </a:r>
            <a:r>
              <a:rPr lang="zh-CN" altLang="en-US" sz="2400" b="1" dirty="0" smtClean="0">
                <a:latin typeface="宋体" panose="02010600030101010101" pitchFamily="2" charset="-122"/>
                <a:ea typeface="宋体" panose="02010600030101010101" pitchFamily="2" charset="-122"/>
              </a:rPr>
              <a:t>② </a:t>
            </a:r>
            <a:r>
              <a:rPr lang="zh-CN" altLang="en-US" sz="2400" b="1" dirty="0" smtClean="0"/>
              <a:t>由</a:t>
            </a:r>
            <a:r>
              <a:rPr lang="zh-CN" altLang="en-US" sz="2400" b="1" dirty="0"/>
              <a:t>式（10.11）得垂直</a:t>
            </a:r>
            <a:r>
              <a:rPr lang="zh-CN" altLang="en-US" sz="2400" b="1" dirty="0" smtClean="0"/>
              <a:t>平面</a:t>
            </a:r>
            <a:r>
              <a:rPr lang="en-US" altLang="zh-CN" sz="2400" b="1" dirty="0"/>
              <a:t>(</a:t>
            </a:r>
            <a:r>
              <a:rPr lang="zh-CN" altLang="en-US" sz="2400" b="1" dirty="0"/>
              <a:t>见图</a:t>
            </a:r>
            <a:r>
              <a:rPr lang="en-US" altLang="zh-CN" sz="2400" b="1" dirty="0"/>
              <a:t>10.11)</a:t>
            </a:r>
            <a:r>
              <a:rPr lang="zh-CN" altLang="en-US" sz="2400" b="1" dirty="0" smtClean="0"/>
              <a:t>上</a:t>
            </a:r>
            <a:r>
              <a:rPr lang="zh-CN" altLang="en-US" sz="2400" b="1" dirty="0"/>
              <a:t>的平行度偏差最大值为</a:t>
            </a:r>
            <a:endParaRPr lang="zh-CN" altLang="en-US" sz="2400" b="1" dirty="0"/>
          </a:p>
        </p:txBody>
      </p:sp>
      <p:sp>
        <p:nvSpPr>
          <p:cNvPr id="8" name="Text Box 7"/>
          <p:cNvSpPr txBox="1">
            <a:spLocks noChangeArrowheads="1"/>
          </p:cNvSpPr>
          <p:nvPr/>
        </p:nvSpPr>
        <p:spPr bwMode="auto">
          <a:xfrm>
            <a:off x="601279" y="1359692"/>
            <a:ext cx="5646341" cy="10200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pPr>
              <a:lnSpc>
                <a:spcPct val="120000"/>
              </a:lnSpc>
            </a:pPr>
            <a:r>
              <a:rPr lang="zh-CN" altLang="en-US" sz="2400" b="1" dirty="0"/>
              <a:t> </a:t>
            </a:r>
            <a:r>
              <a:rPr lang="zh-CN" altLang="en-US" sz="2400" b="1" dirty="0" smtClean="0"/>
              <a:t>          </a:t>
            </a:r>
            <a:r>
              <a:rPr lang="zh-CN" altLang="en-US" sz="2400" b="1" dirty="0" smtClean="0">
                <a:latin typeface="宋体" panose="02010600030101010101" pitchFamily="2" charset="-122"/>
                <a:ea typeface="宋体" panose="02010600030101010101" pitchFamily="2" charset="-122"/>
              </a:rPr>
              <a:t>① </a:t>
            </a:r>
            <a:r>
              <a:rPr lang="zh-CN" altLang="en-US" sz="2400" b="1" dirty="0" smtClean="0"/>
              <a:t>由</a:t>
            </a:r>
            <a:r>
              <a:rPr lang="zh-CN" altLang="en-US" sz="2400" b="1" dirty="0"/>
              <a:t>式（10.10）得轴线</a:t>
            </a:r>
            <a:r>
              <a:rPr lang="zh-CN" altLang="en-US" sz="2400" b="1" dirty="0" smtClean="0"/>
              <a:t>平面</a:t>
            </a:r>
            <a:r>
              <a:rPr lang="en-US" altLang="zh-CN" sz="2400" b="1" dirty="0" smtClean="0"/>
              <a:t>(</a:t>
            </a:r>
            <a:r>
              <a:rPr lang="zh-CN" altLang="en-US" sz="2400" b="1" dirty="0" smtClean="0"/>
              <a:t>见图</a:t>
            </a:r>
            <a:r>
              <a:rPr lang="en-US" altLang="zh-CN" sz="2400" b="1" dirty="0" smtClean="0"/>
              <a:t>10.11)</a:t>
            </a:r>
            <a:r>
              <a:rPr lang="zh-CN" altLang="en-US" sz="2400" b="1" dirty="0" smtClean="0"/>
              <a:t>上</a:t>
            </a:r>
            <a:r>
              <a:rPr lang="zh-CN" altLang="en-US" sz="2400" b="1" dirty="0"/>
              <a:t>的平行度偏差最大值为</a:t>
            </a:r>
            <a:endParaRPr lang="zh-CN" altLang="en-US" sz="2400" b="1" dirty="0"/>
          </a:p>
        </p:txBody>
      </p:sp>
      <p:pic>
        <p:nvPicPr>
          <p:cNvPr id="90119" name="Picture 7"/>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297149" y="1640943"/>
            <a:ext cx="3120347" cy="3812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Box 4"/>
          <p:cNvSpPr txBox="1">
            <a:spLocks noChangeArrowheads="1"/>
          </p:cNvSpPr>
          <p:nvPr/>
        </p:nvSpPr>
        <p:spPr bwMode="auto">
          <a:xfrm>
            <a:off x="1263814" y="906122"/>
            <a:ext cx="4934277"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（2） 轴线</a:t>
            </a:r>
            <a:r>
              <a:rPr lang="zh-CN" altLang="en-US" sz="2400" b="1" dirty="0" smtClean="0"/>
              <a:t>平行度偏差</a:t>
            </a:r>
            <a:endParaRPr lang="zh-CN" altLang="en-US" sz="2400" b="1" dirty="0"/>
          </a:p>
        </p:txBody>
      </p:sp>
      <p:pic>
        <p:nvPicPr>
          <p:cNvPr id="90130" name="Picture 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5160" y="2375765"/>
            <a:ext cx="2076853" cy="466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0131" name="Picture 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2565" y="2963623"/>
            <a:ext cx="4271635" cy="466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0134" name="Picture 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6101" y="4531243"/>
            <a:ext cx="3053040" cy="537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0135" name="Picture 2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13288" y="5070112"/>
            <a:ext cx="4317496" cy="447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椭圆 11"/>
          <p:cNvSpPr/>
          <p:nvPr/>
        </p:nvSpPr>
        <p:spPr bwMode="auto">
          <a:xfrm>
            <a:off x="5988605" y="3196902"/>
            <a:ext cx="1139174" cy="391905"/>
          </a:xfrm>
          <a:prstGeom prst="ellipse">
            <a:avLst/>
          </a:prstGeom>
          <a:noFill/>
          <a:ln w="38100" cap="flat" cmpd="sng" algn="ctr">
            <a:solidFill>
              <a:srgbClr val="FF0000"/>
            </a:solidFill>
            <a:prstDash val="solid"/>
            <a:round/>
            <a:headEnd type="none" w="med" len="med"/>
            <a:tailEnd type="none" w="med" len="med"/>
          </a:ln>
          <a:effectLst/>
        </p:spPr>
        <p:txBody>
          <a:bodyPr vert="horz" wrap="square" lIns="62609" tIns="31304" rIns="62609" bIns="31304" numCol="1" rtlCol="0" anchor="t" anchorCtr="0" compatLnSpc="1"/>
          <a:lstStyle/>
          <a:p>
            <a:pPr defTabSz="626110"/>
            <a:endParaRPr lang="zh-CN" altLang="en-US" sz="1600"/>
          </a:p>
        </p:txBody>
      </p:sp>
      <p:sp>
        <p:nvSpPr>
          <p:cNvPr id="20" name="椭圆 19"/>
          <p:cNvSpPr/>
          <p:nvPr/>
        </p:nvSpPr>
        <p:spPr bwMode="auto">
          <a:xfrm>
            <a:off x="6495267" y="3894397"/>
            <a:ext cx="1139174" cy="391905"/>
          </a:xfrm>
          <a:prstGeom prst="ellipse">
            <a:avLst/>
          </a:prstGeom>
          <a:noFill/>
          <a:ln w="38100" cap="flat" cmpd="sng" algn="ctr">
            <a:solidFill>
              <a:srgbClr val="FF0000"/>
            </a:solidFill>
            <a:prstDash val="solid"/>
            <a:round/>
            <a:headEnd type="none" w="med" len="med"/>
            <a:tailEnd type="none" w="med" len="med"/>
          </a:ln>
          <a:effectLst/>
        </p:spPr>
        <p:txBody>
          <a:bodyPr vert="horz" wrap="square" lIns="62609" tIns="31304" rIns="62609" bIns="31304" numCol="1" rtlCol="0" anchor="t" anchorCtr="0" compatLnSpc="1"/>
          <a:lstStyle/>
          <a:p>
            <a:pPr defTabSz="626110"/>
            <a:endParaRPr lang="zh-CN" altLang="en-US" sz="160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4"/>
                                        </p:tgtEl>
                                        <p:attrNameLst>
                                          <p:attrName>style.visibility</p:attrName>
                                        </p:attrNameLst>
                                      </p:cBhvr>
                                      <p:to>
                                        <p:strVal val="visible"/>
                                      </p:to>
                                    </p:set>
                                    <p:animEffect transition="in" filter="wipe(left)">
                                      <p:cBhvr>
                                        <p:cTn id="7" dur="3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8"/>
                                        </p:tgtEl>
                                        <p:attrNameLst>
                                          <p:attrName>style.visibility</p:attrName>
                                        </p:attrNameLst>
                                      </p:cBhvr>
                                      <p:to>
                                        <p:strVal val="visible"/>
                                      </p:to>
                                    </p:set>
                                    <p:animEffect transition="in" filter="wipe(left)">
                                      <p:cBhvr>
                                        <p:cTn id="12" dur="3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90119"/>
                                        </p:tgtEl>
                                        <p:attrNameLst>
                                          <p:attrName>style.visibility</p:attrName>
                                        </p:attrNameLst>
                                      </p:cBhvr>
                                      <p:to>
                                        <p:strVal val="visible"/>
                                      </p:to>
                                    </p:set>
                                    <p:anim calcmode="lin" valueType="num">
                                      <p:cBhvr additive="base">
                                        <p:cTn id="17" dur="500" fill="hold"/>
                                        <p:tgtEl>
                                          <p:spTgt spid="90119"/>
                                        </p:tgtEl>
                                        <p:attrNameLst>
                                          <p:attrName>ppt_x</p:attrName>
                                        </p:attrNameLst>
                                      </p:cBhvr>
                                      <p:tavLst>
                                        <p:tav tm="0">
                                          <p:val>
                                            <p:strVal val="1+#ppt_w/2"/>
                                          </p:val>
                                        </p:tav>
                                        <p:tav tm="100000">
                                          <p:val>
                                            <p:strVal val="#ppt_x"/>
                                          </p:val>
                                        </p:tav>
                                      </p:tavLst>
                                    </p:anim>
                                    <p:anim calcmode="lin" valueType="num">
                                      <p:cBhvr additive="base">
                                        <p:cTn id="18" dur="500" fill="hold"/>
                                        <p:tgtEl>
                                          <p:spTgt spid="90119"/>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left)">
                                      <p:cBhvr>
                                        <p:cTn id="23" dur="500"/>
                                        <p:tgtEl>
                                          <p:spTgt spid="20"/>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90130"/>
                                        </p:tgtEl>
                                        <p:attrNameLst>
                                          <p:attrName>style.visibility</p:attrName>
                                        </p:attrNameLst>
                                      </p:cBhvr>
                                      <p:to>
                                        <p:strVal val="visible"/>
                                      </p:to>
                                    </p:set>
                                    <p:animEffect transition="in" filter="wipe(left)">
                                      <p:cBhvr>
                                        <p:cTn id="28" dur="500"/>
                                        <p:tgtEl>
                                          <p:spTgt spid="90130"/>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90131"/>
                                        </p:tgtEl>
                                        <p:attrNameLst>
                                          <p:attrName>style.visibility</p:attrName>
                                        </p:attrNameLst>
                                      </p:cBhvr>
                                      <p:to>
                                        <p:strVal val="visible"/>
                                      </p:to>
                                    </p:set>
                                    <p:animEffect transition="in" filter="wipe(left)">
                                      <p:cBhvr>
                                        <p:cTn id="33" dur="500"/>
                                        <p:tgtEl>
                                          <p:spTgt spid="90131"/>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6"/>
                                        </p:tgtEl>
                                        <p:attrNameLst>
                                          <p:attrName>style.visibility</p:attrName>
                                        </p:attrNameLst>
                                      </p:cBhvr>
                                      <p:to>
                                        <p:strVal val="visible"/>
                                      </p:to>
                                    </p:set>
                                    <p:animEffect transition="in" filter="wipe(left)">
                                      <p:cBhvr>
                                        <p:cTn id="38" dur="300"/>
                                        <p:tgtEl>
                                          <p:spTgt spid="6"/>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left)">
                                      <p:cBhvr>
                                        <p:cTn id="43" dur="500"/>
                                        <p:tgtEl>
                                          <p:spTgt spid="12"/>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90134"/>
                                        </p:tgtEl>
                                        <p:attrNameLst>
                                          <p:attrName>style.visibility</p:attrName>
                                        </p:attrNameLst>
                                      </p:cBhvr>
                                      <p:to>
                                        <p:strVal val="visible"/>
                                      </p:to>
                                    </p:set>
                                    <p:animEffect transition="in" filter="wipe(left)">
                                      <p:cBhvr>
                                        <p:cTn id="48" dur="500"/>
                                        <p:tgtEl>
                                          <p:spTgt spid="90134"/>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90135"/>
                                        </p:tgtEl>
                                        <p:attrNameLst>
                                          <p:attrName>style.visibility</p:attrName>
                                        </p:attrNameLst>
                                      </p:cBhvr>
                                      <p:to>
                                        <p:strVal val="visible"/>
                                      </p:to>
                                    </p:set>
                                    <p:animEffect transition="in" filter="wipe(left)">
                                      <p:cBhvr>
                                        <p:cTn id="53" dur="500"/>
                                        <p:tgtEl>
                                          <p:spTgt spid="901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8" grpId="0" autoUpdateAnimBg="0"/>
      <p:bldP spid="14" grpId="0" autoUpdateAnimBg="0"/>
      <p:bldP spid="12" grpId="0" animBg="1"/>
      <p:bldP spid="2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灯片编号占位符 5"/>
          <p:cNvSpPr>
            <a:spLocks noGrp="1"/>
          </p:cNvSpPr>
          <p:nvPr>
            <p:ph type="sldNum" sz="quarter" idx="12"/>
          </p:nvPr>
        </p:nvSpPr>
        <p:spPr/>
        <p:txBody>
          <a:bodyPr/>
          <a:lstStyle/>
          <a:p>
            <a:fld id="{BB06FD4A-A7D7-42C2-A211-3D7D560250AB}" type="slidenum">
              <a:rPr lang="zh-CN" altLang="en-US"/>
            </a:fld>
            <a:endParaRPr lang="en-US" altLang="zh-CN"/>
          </a:p>
        </p:txBody>
      </p:sp>
      <p:sp>
        <p:nvSpPr>
          <p:cNvPr id="26628" name="Text Box 4"/>
          <p:cNvSpPr txBox="1">
            <a:spLocks noChangeArrowheads="1"/>
          </p:cNvSpPr>
          <p:nvPr/>
        </p:nvSpPr>
        <p:spPr bwMode="auto">
          <a:xfrm>
            <a:off x="1095186" y="260360"/>
            <a:ext cx="6450102"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6. 确定齿轮内孔键槽尺寸及其极限偏差</a:t>
            </a:r>
            <a:endParaRPr lang="zh-CN" altLang="en-US" sz="2400" b="1" dirty="0"/>
          </a:p>
        </p:txBody>
      </p:sp>
      <p:sp>
        <p:nvSpPr>
          <p:cNvPr id="26629" name="Text Box 5"/>
          <p:cNvSpPr txBox="1">
            <a:spLocks noChangeArrowheads="1"/>
          </p:cNvSpPr>
          <p:nvPr/>
        </p:nvSpPr>
        <p:spPr bwMode="auto">
          <a:xfrm>
            <a:off x="1079557" y="717560"/>
            <a:ext cx="6916151"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齿轮内孔与轴结合采用普通平键正常联结。</a:t>
            </a:r>
            <a:endParaRPr lang="zh-CN" altLang="en-US" sz="2400" b="1" dirty="0"/>
          </a:p>
        </p:txBody>
      </p:sp>
      <mc:AlternateContent xmlns:mc="http://schemas.openxmlformats.org/markup-compatibility/2006">
        <mc:Choice xmlns:a14="http://schemas.microsoft.com/office/drawing/2010/main" Requires="a14">
          <p:sp>
            <p:nvSpPr>
              <p:cNvPr id="26630" name="Text Box 6"/>
              <p:cNvSpPr txBox="1">
                <a:spLocks noChangeArrowheads="1"/>
              </p:cNvSpPr>
              <p:nvPr/>
            </p:nvSpPr>
            <p:spPr bwMode="auto">
              <a:xfrm>
                <a:off x="1079558" y="1136237"/>
                <a:ext cx="5359416" cy="481430"/>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根据齿轮内孔为</a:t>
                </a:r>
                <a14:m>
                  <m:oMath xmlns:m="http://schemas.openxmlformats.org/officeDocument/2006/math">
                    <m:r>
                      <a:rPr lang="en-US" altLang="zh-CN" sz="2400" b="1" i="1" dirty="0" smtClean="0">
                        <a:latin typeface="Cambria Math"/>
                        <a:ea typeface="Cambria Math"/>
                      </a:rPr>
                      <m:t>∅</m:t>
                    </m:r>
                  </m:oMath>
                </a14:m>
                <a:r>
                  <a:rPr lang="en-US" altLang="zh-CN" sz="2400" b="1" i="1" dirty="0">
                    <a:ea typeface="Dotum" pitchFamily="34" charset="-127"/>
                  </a:rPr>
                  <a:t> </a:t>
                </a:r>
                <a:r>
                  <a:rPr lang="en-US" altLang="zh-CN" sz="2400" b="1" dirty="0"/>
                  <a:t>58</a:t>
                </a:r>
                <a:r>
                  <a:rPr lang="zh-CN" altLang="en-US" sz="2400" b="1" dirty="0"/>
                  <a:t>查表8.1，</a:t>
                </a:r>
              </a:p>
            </p:txBody>
          </p:sp>
        </mc:Choice>
        <mc:Fallback>
          <p:sp>
            <p:nvSpPr>
              <p:cNvPr id="26630" name="Text Box 6"/>
              <p:cNvSpPr txBox="1">
                <a:spLocks noRot="1" noChangeAspect="1" noMove="1" noResize="1" noEditPoints="1" noAdjustHandles="1" noChangeArrowheads="1" noChangeShapeType="1" noTextEdit="1"/>
              </p:cNvSpPr>
              <p:nvPr/>
            </p:nvSpPr>
            <p:spPr bwMode="auto">
              <a:xfrm>
                <a:off x="1079558" y="1136237"/>
                <a:ext cx="5359416" cy="481430"/>
              </a:xfrm>
              <a:prstGeom prst="rect">
                <a:avLst/>
              </a:prstGeom>
              <a:blipFill rotWithShape="1">
                <a:blip r:embed="rId1"/>
                <a:stretch>
                  <a:fillRect l="-1706" t="-12658" b="-26582"/>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endParaRPr lang="zh-CN" altLang="en-US">
                  <a:noFill/>
                </a:endParaRPr>
              </a:p>
            </p:txBody>
          </p:sp>
        </mc:Fallback>
      </mc:AlternateContent>
      <p:sp>
        <p:nvSpPr>
          <p:cNvPr id="26634" name="Line 10"/>
          <p:cNvSpPr>
            <a:spLocks noChangeShapeType="1"/>
          </p:cNvSpPr>
          <p:nvPr/>
        </p:nvSpPr>
        <p:spPr bwMode="auto">
          <a:xfrm>
            <a:off x="931799" y="-50528"/>
            <a:ext cx="7099301" cy="0"/>
          </a:xfrm>
          <a:prstGeom prst="line">
            <a:avLst/>
          </a:prstGeom>
          <a:noFill/>
          <a:ln w="38100">
            <a:solidFill>
              <a:srgbClr val="CC0066"/>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2609" tIns="31304" rIns="62609" bIns="31304"/>
          <a:lstStyle/>
          <a:p>
            <a:endParaRPr lang="zh-CN" altLang="en-US"/>
          </a:p>
        </p:txBody>
      </p:sp>
      <p:sp>
        <p:nvSpPr>
          <p:cNvPr id="26636" name="Text Box 12"/>
          <p:cNvSpPr txBox="1">
            <a:spLocks noChangeArrowheads="1"/>
          </p:cNvSpPr>
          <p:nvPr/>
        </p:nvSpPr>
        <p:spPr bwMode="auto">
          <a:xfrm>
            <a:off x="1096753" y="1524000"/>
            <a:ext cx="7606559"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键槽宽度公差带为16</a:t>
            </a:r>
            <a:r>
              <a:rPr lang="en-US" altLang="zh-CN" sz="2400" b="1" dirty="0"/>
              <a:t>JS9 = 16±0.0215, </a:t>
            </a:r>
            <a:r>
              <a:rPr lang="en-US" altLang="zh-CN" sz="2400" b="1" i="1" dirty="0"/>
              <a:t>t</a:t>
            </a:r>
            <a:r>
              <a:rPr lang="en-US" altLang="zh-CN" sz="2400" b="1" baseline="-25000" dirty="0"/>
              <a:t>2 </a:t>
            </a:r>
            <a:r>
              <a:rPr lang="en-US" altLang="zh-CN" sz="2400" b="1" dirty="0"/>
              <a:t>= 4.3,</a:t>
            </a:r>
            <a:endParaRPr lang="en-US" altLang="zh-CN" sz="2400" b="1" dirty="0"/>
          </a:p>
        </p:txBody>
      </p:sp>
      <p:sp>
        <p:nvSpPr>
          <p:cNvPr id="26637" name="Text Box 13"/>
          <p:cNvSpPr txBox="1">
            <a:spLocks noChangeArrowheads="1"/>
          </p:cNvSpPr>
          <p:nvPr/>
        </p:nvSpPr>
        <p:spPr bwMode="auto">
          <a:xfrm>
            <a:off x="1136576" y="2016265"/>
            <a:ext cx="2622690"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图上尺寸标注为</a:t>
            </a:r>
            <a:endParaRPr lang="zh-CN" altLang="en-US" sz="2400" b="1" dirty="0"/>
          </a:p>
        </p:txBody>
      </p:sp>
      <p:pic>
        <p:nvPicPr>
          <p:cNvPr id="26702" name="Picture 7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92957" y="1988840"/>
            <a:ext cx="2520279" cy="548641"/>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703" name="Picture 7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8635" y="2688927"/>
            <a:ext cx="7908925" cy="3908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5" name="直接连接符 14"/>
          <p:cNvCxnSpPr/>
          <p:nvPr/>
        </p:nvCxnSpPr>
        <p:spPr bwMode="auto">
          <a:xfrm>
            <a:off x="848544" y="5733256"/>
            <a:ext cx="7887008" cy="0"/>
          </a:xfrm>
          <a:prstGeom prst="lin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椭圆 17"/>
          <p:cNvSpPr/>
          <p:nvPr/>
        </p:nvSpPr>
        <p:spPr bwMode="auto">
          <a:xfrm>
            <a:off x="3872880" y="4079713"/>
            <a:ext cx="864096" cy="293929"/>
          </a:xfrm>
          <a:prstGeom prst="ellipse">
            <a:avLst/>
          </a:prstGeom>
          <a:noFill/>
          <a:ln w="38100" cap="flat" cmpd="sng" algn="ctr">
            <a:solidFill>
              <a:srgbClr val="FF0000"/>
            </a:solidFill>
            <a:prstDash val="solid"/>
            <a:round/>
            <a:headEnd type="none" w="med" len="med"/>
            <a:tailEnd type="none" w="med" len="med"/>
          </a:ln>
          <a:effectLst/>
        </p:spPr>
        <p:txBody>
          <a:bodyPr vert="horz" wrap="square" lIns="62609" tIns="31304" rIns="62609" bIns="31304" numCol="1" rtlCol="0" anchor="t" anchorCtr="0" compatLnSpc="1"/>
          <a:lstStyle/>
          <a:p>
            <a:pPr defTabSz="626110"/>
            <a:endParaRPr lang="zh-CN" altLang="en-US" sz="1600"/>
          </a:p>
        </p:txBody>
      </p:sp>
      <p:sp>
        <p:nvSpPr>
          <p:cNvPr id="19" name="椭圆 18"/>
          <p:cNvSpPr/>
          <p:nvPr/>
        </p:nvSpPr>
        <p:spPr bwMode="auto">
          <a:xfrm>
            <a:off x="3777822" y="5301208"/>
            <a:ext cx="1139174" cy="293929"/>
          </a:xfrm>
          <a:prstGeom prst="ellipse">
            <a:avLst/>
          </a:prstGeom>
          <a:noFill/>
          <a:ln w="38100" cap="flat" cmpd="sng" algn="ctr">
            <a:solidFill>
              <a:srgbClr val="FF0000"/>
            </a:solidFill>
            <a:prstDash val="solid"/>
            <a:round/>
            <a:headEnd type="none" w="med" len="med"/>
            <a:tailEnd type="none" w="med" len="med"/>
          </a:ln>
          <a:effectLst/>
        </p:spPr>
        <p:txBody>
          <a:bodyPr vert="horz" wrap="square" lIns="62609" tIns="31304" rIns="62609" bIns="31304" numCol="1" rtlCol="0" anchor="t" anchorCtr="0" compatLnSpc="1"/>
          <a:lstStyle/>
          <a:p>
            <a:pPr defTabSz="626110"/>
            <a:endParaRPr lang="zh-CN" altLang="en-US" sz="1600"/>
          </a:p>
        </p:txBody>
      </p:sp>
      <p:sp>
        <p:nvSpPr>
          <p:cNvPr id="20" name="椭圆 19"/>
          <p:cNvSpPr/>
          <p:nvPr/>
        </p:nvSpPr>
        <p:spPr bwMode="auto">
          <a:xfrm>
            <a:off x="6897216" y="5448172"/>
            <a:ext cx="792088" cy="293929"/>
          </a:xfrm>
          <a:prstGeom prst="ellipse">
            <a:avLst/>
          </a:prstGeom>
          <a:noFill/>
          <a:ln w="38100" cap="flat" cmpd="sng" algn="ctr">
            <a:solidFill>
              <a:srgbClr val="FF0000"/>
            </a:solidFill>
            <a:prstDash val="solid"/>
            <a:round/>
            <a:headEnd type="none" w="med" len="med"/>
            <a:tailEnd type="none" w="med" len="med"/>
          </a:ln>
          <a:effectLst/>
        </p:spPr>
        <p:txBody>
          <a:bodyPr vert="horz" wrap="square" lIns="62609" tIns="31304" rIns="62609" bIns="31304" numCol="1" rtlCol="0" anchor="t" anchorCtr="0" compatLnSpc="1"/>
          <a:lstStyle/>
          <a:p>
            <a:pPr defTabSz="626110"/>
            <a:endParaRPr lang="zh-CN" altLang="en-US" sz="160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6628"/>
                                        </p:tgtEl>
                                        <p:attrNameLst>
                                          <p:attrName>style.visibility</p:attrName>
                                        </p:attrNameLst>
                                      </p:cBhvr>
                                      <p:to>
                                        <p:strVal val="visible"/>
                                      </p:to>
                                    </p:set>
                                    <p:animEffect transition="in" filter="wipe(left)">
                                      <p:cBhvr>
                                        <p:cTn id="7" dur="300"/>
                                        <p:tgtEl>
                                          <p:spTgt spid="2662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6629"/>
                                        </p:tgtEl>
                                        <p:attrNameLst>
                                          <p:attrName>style.visibility</p:attrName>
                                        </p:attrNameLst>
                                      </p:cBhvr>
                                      <p:to>
                                        <p:strVal val="visible"/>
                                      </p:to>
                                    </p:set>
                                    <p:animEffect transition="in" filter="wipe(left)">
                                      <p:cBhvr>
                                        <p:cTn id="12" dur="300"/>
                                        <p:tgtEl>
                                          <p:spTgt spid="2662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26630"/>
                                        </p:tgtEl>
                                        <p:attrNameLst>
                                          <p:attrName>style.visibility</p:attrName>
                                        </p:attrNameLst>
                                      </p:cBhvr>
                                      <p:to>
                                        <p:strVal val="visible"/>
                                      </p:to>
                                    </p:set>
                                    <p:animEffect transition="in" filter="wipe(left)">
                                      <p:cBhvr>
                                        <p:cTn id="17" dur="300"/>
                                        <p:tgtEl>
                                          <p:spTgt spid="26630"/>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26703"/>
                                        </p:tgtEl>
                                        <p:attrNameLst>
                                          <p:attrName>style.visibility</p:attrName>
                                        </p:attrNameLst>
                                      </p:cBhvr>
                                      <p:to>
                                        <p:strVal val="visible"/>
                                      </p:to>
                                    </p:set>
                                    <p:anim calcmode="lin" valueType="num">
                                      <p:cBhvr additive="base">
                                        <p:cTn id="22" dur="500" fill="hold"/>
                                        <p:tgtEl>
                                          <p:spTgt spid="26703"/>
                                        </p:tgtEl>
                                        <p:attrNameLst>
                                          <p:attrName>ppt_x</p:attrName>
                                        </p:attrNameLst>
                                      </p:cBhvr>
                                      <p:tavLst>
                                        <p:tav tm="0">
                                          <p:val>
                                            <p:strVal val="#ppt_x"/>
                                          </p:val>
                                        </p:tav>
                                        <p:tav tm="100000">
                                          <p:val>
                                            <p:strVal val="#ppt_x"/>
                                          </p:val>
                                        </p:tav>
                                      </p:tavLst>
                                    </p:anim>
                                    <p:anim calcmode="lin" valueType="num">
                                      <p:cBhvr additive="base">
                                        <p:cTn id="23" dur="500" fill="hold"/>
                                        <p:tgtEl>
                                          <p:spTgt spid="26703"/>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5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left)">
                                      <p:cBhvr>
                                        <p:cTn id="33" dur="500"/>
                                        <p:tgtEl>
                                          <p:spTgt spid="1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left)">
                                      <p:cBhvr>
                                        <p:cTn id="38" dur="500"/>
                                        <p:tgtEl>
                                          <p:spTgt spid="19"/>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left)">
                                      <p:cBhvr>
                                        <p:cTn id="43" dur="500"/>
                                        <p:tgtEl>
                                          <p:spTgt spid="20"/>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iterate type="wd">
                                    <p:tmPct val="100000"/>
                                  </p:iterate>
                                  <p:childTnLst>
                                    <p:set>
                                      <p:cBhvr>
                                        <p:cTn id="47" dur="1" fill="hold">
                                          <p:stCondLst>
                                            <p:cond delay="0"/>
                                          </p:stCondLst>
                                        </p:cTn>
                                        <p:tgtEl>
                                          <p:spTgt spid="26636"/>
                                        </p:tgtEl>
                                        <p:attrNameLst>
                                          <p:attrName>style.visibility</p:attrName>
                                        </p:attrNameLst>
                                      </p:cBhvr>
                                      <p:to>
                                        <p:strVal val="visible"/>
                                      </p:to>
                                    </p:set>
                                    <p:animEffect transition="in" filter="wipe(left)">
                                      <p:cBhvr>
                                        <p:cTn id="48" dur="300"/>
                                        <p:tgtEl>
                                          <p:spTgt spid="26636"/>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iterate type="wd">
                                    <p:tmPct val="100000"/>
                                  </p:iterate>
                                  <p:childTnLst>
                                    <p:set>
                                      <p:cBhvr>
                                        <p:cTn id="52" dur="1" fill="hold">
                                          <p:stCondLst>
                                            <p:cond delay="0"/>
                                          </p:stCondLst>
                                        </p:cTn>
                                        <p:tgtEl>
                                          <p:spTgt spid="26637"/>
                                        </p:tgtEl>
                                        <p:attrNameLst>
                                          <p:attrName>style.visibility</p:attrName>
                                        </p:attrNameLst>
                                      </p:cBhvr>
                                      <p:to>
                                        <p:strVal val="visible"/>
                                      </p:to>
                                    </p:set>
                                    <p:animEffect transition="in" filter="wipe(left)">
                                      <p:cBhvr>
                                        <p:cTn id="53" dur="300"/>
                                        <p:tgtEl>
                                          <p:spTgt spid="26637"/>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26702"/>
                                        </p:tgtEl>
                                        <p:attrNameLst>
                                          <p:attrName>style.visibility</p:attrName>
                                        </p:attrNameLst>
                                      </p:cBhvr>
                                      <p:to>
                                        <p:strVal val="visible"/>
                                      </p:to>
                                    </p:set>
                                    <p:animEffect transition="in" filter="wipe(left)">
                                      <p:cBhvr>
                                        <p:cTn id="58" dur="500"/>
                                        <p:tgtEl>
                                          <p:spTgt spid="267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autoUpdateAnimBg="0"/>
      <p:bldP spid="26629" grpId="0" autoUpdateAnimBg="0"/>
      <p:bldP spid="26630" grpId="0" autoUpdateAnimBg="0"/>
      <p:bldP spid="26636" grpId="0" autoUpdateAnimBg="0"/>
      <p:bldP spid="26637" grpId="0" autoUpdateAnimBg="0"/>
      <p:bldP spid="18" grpId="0" animBg="1"/>
      <p:bldP spid="19" grpId="0" animBg="1"/>
      <p:bldP spid="2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灯片编号占位符 5"/>
          <p:cNvSpPr>
            <a:spLocks noGrp="1"/>
          </p:cNvSpPr>
          <p:nvPr>
            <p:ph type="sldNum" sz="quarter" idx="12"/>
          </p:nvPr>
        </p:nvSpPr>
        <p:spPr/>
        <p:txBody>
          <a:bodyPr/>
          <a:lstStyle/>
          <a:p>
            <a:fld id="{18200AA3-7898-4467-A291-F04E5207ECCE}" type="slidenum">
              <a:rPr lang="zh-CN" altLang="en-US"/>
            </a:fld>
            <a:endParaRPr lang="en-US" altLang="zh-CN"/>
          </a:p>
        </p:txBody>
      </p:sp>
      <p:sp>
        <p:nvSpPr>
          <p:cNvPr id="27654" name="Text Box 6"/>
          <p:cNvSpPr txBox="1">
            <a:spLocks noChangeArrowheads="1"/>
          </p:cNvSpPr>
          <p:nvPr/>
        </p:nvSpPr>
        <p:spPr bwMode="auto">
          <a:xfrm>
            <a:off x="717804" y="536753"/>
            <a:ext cx="7547564" cy="10200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pPr>
              <a:lnSpc>
                <a:spcPct val="120000"/>
              </a:lnSpc>
            </a:pPr>
            <a:r>
              <a:rPr lang="zh-CN" altLang="en-US" sz="2400" dirty="0"/>
              <a:t>        </a:t>
            </a:r>
            <a:r>
              <a:rPr lang="zh-CN" altLang="en-US" sz="2400" dirty="0" smtClean="0"/>
              <a:t> </a:t>
            </a:r>
            <a:r>
              <a:rPr lang="zh-CN" altLang="en-US" sz="2400" b="1" dirty="0" smtClean="0"/>
              <a:t>键槽</a:t>
            </a:r>
            <a:r>
              <a:rPr lang="zh-CN" altLang="en-US" sz="2400" b="1" dirty="0"/>
              <a:t>配合表面的中心平面对基准孔轴线对称度公差取8级和 </a:t>
            </a:r>
            <a:r>
              <a:rPr lang="en-US" altLang="zh-CN" sz="2400" b="1" i="1" dirty="0"/>
              <a:t>b </a:t>
            </a:r>
            <a:r>
              <a:rPr lang="en-US" altLang="zh-CN" sz="2400" b="1" dirty="0"/>
              <a:t>= 16,</a:t>
            </a:r>
            <a:r>
              <a:rPr lang="zh-CN" altLang="en-US" sz="2400" b="1" dirty="0"/>
              <a:t>查表4.</a:t>
            </a:r>
            <a:r>
              <a:rPr lang="zh-CN" altLang="en-US" sz="2400" b="1" dirty="0" smtClean="0"/>
              <a:t>1</a:t>
            </a:r>
            <a:r>
              <a:rPr lang="en-US" altLang="zh-CN" sz="2400" b="1" dirty="0" smtClean="0"/>
              <a:t>7</a:t>
            </a:r>
            <a:r>
              <a:rPr lang="zh-CN" altLang="en-US" sz="2400" b="1" dirty="0" smtClean="0"/>
              <a:t>得</a:t>
            </a:r>
            <a:endParaRPr lang="zh-CN" altLang="en-US" sz="2400" b="1" dirty="0"/>
          </a:p>
        </p:txBody>
      </p:sp>
      <p:sp>
        <p:nvSpPr>
          <p:cNvPr id="27655" name="Text Box 7"/>
          <p:cNvSpPr txBox="1">
            <a:spLocks noChangeArrowheads="1"/>
          </p:cNvSpPr>
          <p:nvPr/>
        </p:nvSpPr>
        <p:spPr bwMode="auto">
          <a:xfrm>
            <a:off x="1417290" y="1444242"/>
            <a:ext cx="5695950"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3" tIns="47887" rIns="95773" bIns="47887">
            <a:spAutoFit/>
          </a:bodyPr>
          <a:lstStyle/>
          <a:p>
            <a:r>
              <a:rPr lang="zh-CN" altLang="en-US" sz="2400" b="1" dirty="0"/>
              <a:t>对称度公差值为 </a:t>
            </a:r>
            <a:r>
              <a:rPr lang="en-US" altLang="zh-CN" sz="2400" b="1" i="1" dirty="0">
                <a:solidFill>
                  <a:srgbClr val="CC0066"/>
                </a:solidFill>
              </a:rPr>
              <a:t>t</a:t>
            </a:r>
            <a:r>
              <a:rPr lang="en-US" altLang="zh-CN" sz="2400" b="1" dirty="0">
                <a:solidFill>
                  <a:srgbClr val="CC0066"/>
                </a:solidFill>
              </a:rPr>
              <a:t> = 0.02</a:t>
            </a:r>
            <a:r>
              <a:rPr lang="en-US" altLang="zh-CN" sz="2400" b="1" dirty="0"/>
              <a:t>。</a:t>
            </a:r>
            <a:endParaRPr lang="en-US" altLang="zh-CN" sz="2400" b="1" dirty="0"/>
          </a:p>
        </p:txBody>
      </p:sp>
      <p:pic>
        <p:nvPicPr>
          <p:cNvPr id="8806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76536" y="1930316"/>
            <a:ext cx="7430096" cy="41629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7654"/>
                                        </p:tgtEl>
                                        <p:attrNameLst>
                                          <p:attrName>style.visibility</p:attrName>
                                        </p:attrNameLst>
                                      </p:cBhvr>
                                      <p:to>
                                        <p:strVal val="visible"/>
                                      </p:to>
                                    </p:set>
                                    <p:animEffect transition="in" filter="wipe(left)">
                                      <p:cBhvr>
                                        <p:cTn id="7" dur="300"/>
                                        <p:tgtEl>
                                          <p:spTgt spid="2765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7655"/>
                                        </p:tgtEl>
                                        <p:attrNameLst>
                                          <p:attrName>style.visibility</p:attrName>
                                        </p:attrNameLst>
                                      </p:cBhvr>
                                      <p:to>
                                        <p:strVal val="visible"/>
                                      </p:to>
                                    </p:set>
                                    <p:animEffect transition="in" filter="wipe(left)">
                                      <p:cBhvr>
                                        <p:cTn id="12" dur="300"/>
                                        <p:tgtEl>
                                          <p:spTgt spid="2765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88066"/>
                                        </p:tgtEl>
                                        <p:attrNameLst>
                                          <p:attrName>style.visibility</p:attrName>
                                        </p:attrNameLst>
                                      </p:cBhvr>
                                      <p:to>
                                        <p:strVal val="visible"/>
                                      </p:to>
                                    </p:set>
                                    <p:anim calcmode="lin" valueType="num">
                                      <p:cBhvr additive="base">
                                        <p:cTn id="17" dur="500" fill="hold"/>
                                        <p:tgtEl>
                                          <p:spTgt spid="88066"/>
                                        </p:tgtEl>
                                        <p:attrNameLst>
                                          <p:attrName>ppt_x</p:attrName>
                                        </p:attrNameLst>
                                      </p:cBhvr>
                                      <p:tavLst>
                                        <p:tav tm="0">
                                          <p:val>
                                            <p:strVal val="#ppt_x"/>
                                          </p:val>
                                        </p:tav>
                                        <p:tav tm="100000">
                                          <p:val>
                                            <p:strVal val="#ppt_x"/>
                                          </p:val>
                                        </p:tav>
                                      </p:tavLst>
                                    </p:anim>
                                    <p:anim calcmode="lin" valueType="num">
                                      <p:cBhvr additive="base">
                                        <p:cTn id="18" dur="500" fill="hold"/>
                                        <p:tgtEl>
                                          <p:spTgt spid="880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4" grpId="0" autoUpdateAnimBg="0"/>
      <p:bldP spid="27655"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5"/>
          <p:cNvSpPr>
            <a:spLocks noGrp="1"/>
          </p:cNvSpPr>
          <p:nvPr>
            <p:ph type="sldNum" sz="quarter" idx="12"/>
          </p:nvPr>
        </p:nvSpPr>
        <p:spPr/>
        <p:txBody>
          <a:bodyPr/>
          <a:lstStyle/>
          <a:p>
            <a:fld id="{4F6C25DA-D49B-4E48-BE6C-0659FE020367}" type="slidenum">
              <a:rPr lang="zh-CN" altLang="en-US"/>
            </a:fld>
            <a:endParaRPr lang="en-US" altLang="zh-CN"/>
          </a:p>
        </p:txBody>
      </p:sp>
      <p:sp>
        <p:nvSpPr>
          <p:cNvPr id="28676" name="Text Box 4"/>
          <p:cNvSpPr txBox="1">
            <a:spLocks noChangeArrowheads="1"/>
          </p:cNvSpPr>
          <p:nvPr/>
        </p:nvSpPr>
        <p:spPr bwMode="auto">
          <a:xfrm>
            <a:off x="1179328" y="560314"/>
            <a:ext cx="6816379"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b="1" dirty="0"/>
              <a:t>7. 确定齿轮各部分的表面粗糙度轮廓参数值</a:t>
            </a:r>
            <a:endParaRPr lang="en-US" altLang="zh-CN" b="1" dirty="0"/>
          </a:p>
        </p:txBody>
      </p:sp>
      <p:sp>
        <p:nvSpPr>
          <p:cNvPr id="28680" name="Text Box 8"/>
          <p:cNvSpPr txBox="1">
            <a:spLocks noChangeArrowheads="1"/>
          </p:cNvSpPr>
          <p:nvPr/>
        </p:nvSpPr>
        <p:spPr bwMode="auto">
          <a:xfrm>
            <a:off x="1014227" y="1093716"/>
            <a:ext cx="6981479" cy="5583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pPr>
              <a:lnSpc>
                <a:spcPct val="120000"/>
              </a:lnSpc>
            </a:pPr>
            <a:r>
              <a:rPr lang="zh-CN" altLang="en-US" b="1" dirty="0"/>
              <a:t>（1）</a:t>
            </a:r>
            <a:r>
              <a:rPr lang="zh-CN" altLang="en-US" b="1" dirty="0">
                <a:solidFill>
                  <a:srgbClr val="CC0066"/>
                </a:solidFill>
              </a:rPr>
              <a:t>齿面</a:t>
            </a:r>
            <a:r>
              <a:rPr lang="zh-CN" altLang="en-US" b="1" dirty="0"/>
              <a:t>表面粗糙度轮廓参数值(表10.11）</a:t>
            </a:r>
            <a:r>
              <a:rPr lang="zh-CN" altLang="en-US" dirty="0"/>
              <a:t>：          </a:t>
            </a:r>
            <a:endParaRPr lang="en-US" altLang="zh-CN" dirty="0"/>
          </a:p>
        </p:txBody>
      </p:sp>
      <p:sp>
        <p:nvSpPr>
          <p:cNvPr id="28692" name="Rectangle 20"/>
          <p:cNvSpPr>
            <a:spLocks noChangeArrowheads="1"/>
          </p:cNvSpPr>
          <p:nvPr/>
        </p:nvSpPr>
        <p:spPr bwMode="auto">
          <a:xfrm>
            <a:off x="1658219" y="5085184"/>
            <a:ext cx="5102199" cy="5583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pPr>
              <a:lnSpc>
                <a:spcPct val="120000"/>
              </a:lnSpc>
            </a:pPr>
            <a:r>
              <a:rPr lang="zh-CN" altLang="en-US" b="1" dirty="0"/>
              <a:t>齿面表面粗糙度为   </a:t>
            </a:r>
            <a:r>
              <a:rPr lang="en-US" altLang="zh-CN" b="1" i="1" dirty="0" smtClean="0">
                <a:solidFill>
                  <a:srgbClr val="C00000"/>
                </a:solidFill>
              </a:rPr>
              <a:t>R</a:t>
            </a:r>
            <a:r>
              <a:rPr lang="en-US" altLang="zh-CN" b="1" i="1" dirty="0" smtClean="0">
                <a:solidFill>
                  <a:srgbClr val="CC0066"/>
                </a:solidFill>
              </a:rPr>
              <a:t>a</a:t>
            </a:r>
            <a:r>
              <a:rPr lang="en-US" altLang="zh-CN" b="1" dirty="0">
                <a:solidFill>
                  <a:srgbClr val="CC0066"/>
                </a:solidFill>
              </a:rPr>
              <a:t>≤1.25μm</a:t>
            </a:r>
            <a:endParaRPr lang="en-US" altLang="zh-CN" b="1" dirty="0">
              <a:solidFill>
                <a:srgbClr val="CC0066"/>
              </a:solidFill>
            </a:endParaRPr>
          </a:p>
        </p:txBody>
      </p:sp>
      <p:pic>
        <p:nvPicPr>
          <p:cNvPr id="8909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79546" y="1700808"/>
            <a:ext cx="7933894" cy="3311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8676"/>
                                        </p:tgtEl>
                                        <p:attrNameLst>
                                          <p:attrName>style.visibility</p:attrName>
                                        </p:attrNameLst>
                                      </p:cBhvr>
                                      <p:to>
                                        <p:strVal val="visible"/>
                                      </p:to>
                                    </p:set>
                                    <p:animEffect transition="in" filter="wipe(left)">
                                      <p:cBhvr>
                                        <p:cTn id="7" dur="300"/>
                                        <p:tgtEl>
                                          <p:spTgt spid="2867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8680"/>
                                        </p:tgtEl>
                                        <p:attrNameLst>
                                          <p:attrName>style.visibility</p:attrName>
                                        </p:attrNameLst>
                                      </p:cBhvr>
                                      <p:to>
                                        <p:strVal val="visible"/>
                                      </p:to>
                                    </p:set>
                                    <p:animEffect transition="in" filter="wipe(left)">
                                      <p:cBhvr>
                                        <p:cTn id="12" dur="300"/>
                                        <p:tgtEl>
                                          <p:spTgt spid="2868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89090"/>
                                        </p:tgtEl>
                                        <p:attrNameLst>
                                          <p:attrName>style.visibility</p:attrName>
                                        </p:attrNameLst>
                                      </p:cBhvr>
                                      <p:to>
                                        <p:strVal val="visible"/>
                                      </p:to>
                                    </p:set>
                                    <p:anim calcmode="lin" valueType="num">
                                      <p:cBhvr additive="base">
                                        <p:cTn id="17" dur="500" fill="hold"/>
                                        <p:tgtEl>
                                          <p:spTgt spid="89090"/>
                                        </p:tgtEl>
                                        <p:attrNameLst>
                                          <p:attrName>ppt_x</p:attrName>
                                        </p:attrNameLst>
                                      </p:cBhvr>
                                      <p:tavLst>
                                        <p:tav tm="0">
                                          <p:val>
                                            <p:strVal val="0-#ppt_w/2"/>
                                          </p:val>
                                        </p:tav>
                                        <p:tav tm="100000">
                                          <p:val>
                                            <p:strVal val="#ppt_x"/>
                                          </p:val>
                                        </p:tav>
                                      </p:tavLst>
                                    </p:anim>
                                    <p:anim calcmode="lin" valueType="num">
                                      <p:cBhvr additive="base">
                                        <p:cTn id="18" dur="500" fill="hold"/>
                                        <p:tgtEl>
                                          <p:spTgt spid="89090"/>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28692"/>
                                        </p:tgtEl>
                                        <p:attrNameLst>
                                          <p:attrName>style.visibility</p:attrName>
                                        </p:attrNameLst>
                                      </p:cBhvr>
                                      <p:to>
                                        <p:strVal val="visible"/>
                                      </p:to>
                                    </p:set>
                                    <p:animEffect transition="in" filter="wipe(left)">
                                      <p:cBhvr>
                                        <p:cTn id="23" dur="300"/>
                                        <p:tgtEl>
                                          <p:spTgt spid="286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6" grpId="0" autoUpdateAnimBg="0"/>
      <p:bldP spid="28680" grpId="0" autoUpdateAnimBg="0"/>
      <p:bldP spid="28692"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5"/>
          <p:cNvSpPr>
            <a:spLocks noGrp="1"/>
          </p:cNvSpPr>
          <p:nvPr>
            <p:ph type="sldNum" sz="quarter" idx="12"/>
          </p:nvPr>
        </p:nvSpPr>
        <p:spPr/>
        <p:txBody>
          <a:bodyPr/>
          <a:lstStyle/>
          <a:p>
            <a:fld id="{B8B2024A-FFE3-4CF9-BEBF-94FC2D1078C2}" type="slidenum">
              <a:rPr lang="zh-CN" altLang="en-US"/>
            </a:fld>
            <a:endParaRPr lang="en-US" altLang="zh-CN"/>
          </a:p>
        </p:txBody>
      </p:sp>
      <p:sp>
        <p:nvSpPr>
          <p:cNvPr id="59396" name="Text Box 4"/>
          <p:cNvSpPr txBox="1">
            <a:spLocks noChangeArrowheads="1"/>
          </p:cNvSpPr>
          <p:nvPr/>
        </p:nvSpPr>
        <p:spPr bwMode="auto">
          <a:xfrm>
            <a:off x="887160" y="737948"/>
            <a:ext cx="6946160"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（2</a:t>
            </a:r>
            <a:r>
              <a:rPr lang="zh-CN" altLang="en-US" sz="2400" b="1" dirty="0" smtClean="0"/>
              <a:t>）齿轮各基准面粗糙度</a:t>
            </a:r>
            <a:r>
              <a:rPr lang="zh-CN" altLang="en-US" sz="2400" b="1" dirty="0"/>
              <a:t>轮廓参数值</a:t>
            </a:r>
            <a:r>
              <a:rPr lang="zh-CN" altLang="en-US" sz="2400" dirty="0"/>
              <a:t>（表10.12</a:t>
            </a:r>
            <a:r>
              <a:rPr lang="zh-CN" altLang="en-US" sz="2400" dirty="0" smtClean="0"/>
              <a:t>）</a:t>
            </a:r>
            <a:endParaRPr lang="zh-CN" altLang="en-US" sz="2400" dirty="0"/>
          </a:p>
        </p:txBody>
      </p:sp>
      <p:sp>
        <p:nvSpPr>
          <p:cNvPr id="59397" name="Rectangle 5"/>
          <p:cNvSpPr>
            <a:spLocks noChangeArrowheads="1"/>
          </p:cNvSpPr>
          <p:nvPr/>
        </p:nvSpPr>
        <p:spPr bwMode="auto">
          <a:xfrm>
            <a:off x="1136576" y="1255534"/>
            <a:ext cx="3888432" cy="5399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pPr>
              <a:lnSpc>
                <a:spcPct val="120000"/>
              </a:lnSpc>
            </a:pPr>
            <a:r>
              <a:rPr lang="en-US" altLang="zh-CN" sz="2400" b="1" dirty="0" smtClean="0">
                <a:latin typeface="宋体" panose="02010600030101010101" pitchFamily="2" charset="-122"/>
                <a:ea typeface="宋体" panose="02010600030101010101" pitchFamily="2" charset="-122"/>
              </a:rPr>
              <a:t>① </a:t>
            </a:r>
            <a:r>
              <a:rPr lang="zh-CN" altLang="en-US" sz="2400" b="1" dirty="0" smtClean="0">
                <a:latin typeface="宋体" panose="02010600030101010101" pitchFamily="2" charset="-122"/>
                <a:ea typeface="宋体" panose="02010600030101010101" pitchFamily="2" charset="-122"/>
              </a:rPr>
              <a:t>基准孔的</a:t>
            </a:r>
            <a:r>
              <a:rPr lang="en-US" altLang="zh-CN" sz="2400" b="1" dirty="0" smtClean="0">
                <a:latin typeface="宋体" panose="02010600030101010101" pitchFamily="2" charset="-122"/>
                <a:ea typeface="宋体" panose="02010600030101010101" pitchFamily="2" charset="-122"/>
              </a:rPr>
              <a:t> </a:t>
            </a:r>
            <a:r>
              <a:rPr lang="en-US" altLang="zh-CN" sz="2400" b="1" i="1" dirty="0" smtClean="0"/>
              <a:t>Ra</a:t>
            </a:r>
            <a:r>
              <a:rPr lang="zh-CN" altLang="en-US" sz="2400" b="1" dirty="0" smtClean="0"/>
              <a:t>上限值</a:t>
            </a:r>
            <a:endParaRPr lang="zh-CN" altLang="en-US" sz="2400" b="1" dirty="0"/>
          </a:p>
        </p:txBody>
      </p:sp>
      <p:pic>
        <p:nvPicPr>
          <p:cNvPr id="59399" name="Picture 7"/>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2560" y="3789040"/>
            <a:ext cx="7241063" cy="2195668"/>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sp>
        <p:nvSpPr>
          <p:cNvPr id="12" name="椭圆 11"/>
          <p:cNvSpPr/>
          <p:nvPr/>
        </p:nvSpPr>
        <p:spPr bwMode="auto">
          <a:xfrm>
            <a:off x="5427389" y="5013176"/>
            <a:ext cx="1192113" cy="288032"/>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5" name="矩形 4"/>
          <p:cNvSpPr/>
          <p:nvPr/>
        </p:nvSpPr>
        <p:spPr>
          <a:xfrm>
            <a:off x="1153449" y="1776278"/>
            <a:ext cx="5115688" cy="523220"/>
          </a:xfrm>
          <a:prstGeom prst="rect">
            <a:avLst/>
          </a:prstGeom>
        </p:spPr>
        <p:txBody>
          <a:bodyPr wrap="square">
            <a:spAutoFit/>
          </a:bodyPr>
          <a:lstStyle/>
          <a:p>
            <a:r>
              <a:rPr lang="zh-CN" altLang="en-US" b="1" dirty="0" smtClean="0">
                <a:latin typeface="宋体" panose="02010600030101010101" pitchFamily="2" charset="-122"/>
                <a:ea typeface="宋体" panose="02010600030101010101" pitchFamily="2" charset="-122"/>
              </a:rPr>
              <a:t>② </a:t>
            </a:r>
            <a:r>
              <a:rPr lang="zh-CN" altLang="en-US" b="1" dirty="0" smtClean="0"/>
              <a:t>基准</a:t>
            </a:r>
            <a:r>
              <a:rPr lang="zh-CN" altLang="en-US" b="1" dirty="0"/>
              <a:t>端面和</a:t>
            </a:r>
            <a:r>
              <a:rPr lang="zh-CN" altLang="en-US" b="1" dirty="0" smtClean="0"/>
              <a:t>顶圆</a:t>
            </a:r>
            <a:r>
              <a:rPr lang="zh-CN" altLang="en-US" b="1" dirty="0"/>
              <a:t>的</a:t>
            </a:r>
            <a:r>
              <a:rPr lang="en-US" altLang="zh-CN" sz="2800" b="1" i="1" dirty="0" smtClean="0"/>
              <a:t>Ra</a:t>
            </a:r>
            <a:r>
              <a:rPr lang="zh-CN" altLang="en-US" sz="2800" b="1" dirty="0" smtClean="0"/>
              <a:t>上限值</a:t>
            </a:r>
            <a:endParaRPr lang="zh-CN" altLang="en-US" dirty="0"/>
          </a:p>
        </p:txBody>
      </p:sp>
      <p:sp>
        <p:nvSpPr>
          <p:cNvPr id="14" name="椭圆 13"/>
          <p:cNvSpPr/>
          <p:nvPr/>
        </p:nvSpPr>
        <p:spPr bwMode="auto">
          <a:xfrm>
            <a:off x="4347269" y="5445224"/>
            <a:ext cx="2344241" cy="504056"/>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15" name="Text Box 6"/>
          <p:cNvSpPr txBox="1">
            <a:spLocks noChangeArrowheads="1"/>
          </p:cNvSpPr>
          <p:nvPr/>
        </p:nvSpPr>
        <p:spPr bwMode="auto">
          <a:xfrm>
            <a:off x="1136576" y="2235888"/>
            <a:ext cx="7704856" cy="927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b="1" dirty="0" smtClean="0">
                <a:latin typeface="宋体" panose="02010600030101010101" pitchFamily="2" charset="-122"/>
                <a:ea typeface="宋体" panose="02010600030101010101" pitchFamily="2" charset="-122"/>
              </a:rPr>
              <a:t>③</a:t>
            </a:r>
            <a:r>
              <a:rPr lang="zh-CN" altLang="en-US" b="1" dirty="0" smtClean="0"/>
              <a:t> 键槽</a:t>
            </a:r>
            <a:r>
              <a:rPr lang="zh-CN" altLang="en-US" b="1" dirty="0"/>
              <a:t>配合</a:t>
            </a:r>
            <a:r>
              <a:rPr lang="zh-CN" altLang="en-US" b="1" dirty="0" smtClean="0"/>
              <a:t>表面（参照</a:t>
            </a:r>
            <a:r>
              <a:rPr lang="en-US" altLang="zh-CN" b="1" dirty="0" smtClean="0"/>
              <a:t>10.3.4</a:t>
            </a:r>
            <a:r>
              <a:rPr lang="zh-CN" altLang="en-US" b="1" dirty="0" smtClean="0"/>
              <a:t>示例）取 </a:t>
            </a:r>
            <a:r>
              <a:rPr lang="en-US" altLang="zh-CN" sz="2900" b="1" i="1" dirty="0" smtClean="0"/>
              <a:t>Ra</a:t>
            </a:r>
            <a:r>
              <a:rPr lang="en-US" altLang="zh-CN" sz="2900" b="1" dirty="0"/>
              <a:t>≤</a:t>
            </a:r>
            <a:r>
              <a:rPr lang="en-US" altLang="zh-CN" sz="2900" b="1" dirty="0" smtClean="0"/>
              <a:t>3.2μm</a:t>
            </a:r>
            <a:r>
              <a:rPr lang="zh-CN" altLang="en-US" sz="2900" b="1" dirty="0" smtClean="0"/>
              <a:t>，</a:t>
            </a:r>
            <a:endParaRPr lang="en-US" altLang="zh-CN" sz="2900" b="1" dirty="0" smtClean="0"/>
          </a:p>
          <a:p>
            <a:r>
              <a:rPr lang="zh-CN" altLang="en-US" sz="2400" b="1" dirty="0" smtClean="0"/>
              <a:t>     键槽</a:t>
            </a:r>
            <a:r>
              <a:rPr lang="zh-CN" altLang="en-US" b="1" dirty="0" smtClean="0"/>
              <a:t>非</a:t>
            </a:r>
            <a:r>
              <a:rPr lang="zh-CN" altLang="en-US" b="1" dirty="0"/>
              <a:t>配合</a:t>
            </a:r>
            <a:r>
              <a:rPr lang="zh-CN" altLang="en-US" b="1" dirty="0" smtClean="0"/>
              <a:t>表面取 </a:t>
            </a:r>
            <a:r>
              <a:rPr lang="en-US" altLang="zh-CN" b="1" i="1" dirty="0"/>
              <a:t>Ra</a:t>
            </a:r>
            <a:r>
              <a:rPr lang="en-US" altLang="zh-CN" b="1" dirty="0"/>
              <a:t>≤6.3μm</a:t>
            </a:r>
            <a:endParaRPr lang="zh-CN" altLang="en-US" dirty="0"/>
          </a:p>
        </p:txBody>
      </p:sp>
      <p:sp>
        <p:nvSpPr>
          <p:cNvPr id="16" name="Text Box 7"/>
          <p:cNvSpPr txBox="1">
            <a:spLocks noChangeArrowheads="1"/>
          </p:cNvSpPr>
          <p:nvPr/>
        </p:nvSpPr>
        <p:spPr bwMode="auto">
          <a:xfrm>
            <a:off x="923813" y="3163594"/>
            <a:ext cx="7773603"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b="1" dirty="0" smtClean="0"/>
              <a:t>（</a:t>
            </a:r>
            <a:r>
              <a:rPr lang="en-US" altLang="zh-CN" b="1" dirty="0" smtClean="0"/>
              <a:t>3</a:t>
            </a:r>
            <a:r>
              <a:rPr lang="zh-CN" altLang="en-US" b="1" dirty="0" smtClean="0"/>
              <a:t>）</a:t>
            </a:r>
            <a:r>
              <a:rPr lang="zh-CN" altLang="en-US" b="1" dirty="0">
                <a:solidFill>
                  <a:srgbClr val="CC0066"/>
                </a:solidFill>
              </a:rPr>
              <a:t>其余表面</a:t>
            </a:r>
            <a:r>
              <a:rPr lang="zh-CN" altLang="en-US" b="1" dirty="0"/>
              <a:t>粗糙度轮廓参数</a:t>
            </a:r>
            <a:r>
              <a:rPr lang="zh-CN" altLang="en-US" b="1" dirty="0" smtClean="0"/>
              <a:t>值取    </a:t>
            </a:r>
            <a:r>
              <a:rPr lang="en-US" altLang="zh-CN" b="1" i="1" dirty="0"/>
              <a:t>Ra</a:t>
            </a:r>
            <a:r>
              <a:rPr lang="en-US" altLang="zh-CN" b="1" dirty="0"/>
              <a:t>≤12.5μm。</a:t>
            </a:r>
            <a:endParaRPr lang="zh-CN" altLang="en-US" b="1" dirty="0"/>
          </a:p>
        </p:txBody>
      </p:sp>
      <p:sp>
        <p:nvSpPr>
          <p:cNvPr id="6" name="矩形 5"/>
          <p:cNvSpPr/>
          <p:nvPr/>
        </p:nvSpPr>
        <p:spPr>
          <a:xfrm>
            <a:off x="4604255" y="1255534"/>
            <a:ext cx="1156086" cy="535531"/>
          </a:xfrm>
          <a:prstGeom prst="rect">
            <a:avLst/>
          </a:prstGeom>
        </p:spPr>
        <p:txBody>
          <a:bodyPr wrap="none">
            <a:spAutoFit/>
          </a:bodyPr>
          <a:lstStyle/>
          <a:p>
            <a:pPr>
              <a:lnSpc>
                <a:spcPct val="120000"/>
              </a:lnSpc>
            </a:pPr>
            <a:r>
              <a:rPr lang="zh-CN" altLang="en-US" sz="2400" b="1" dirty="0"/>
              <a:t>取</a:t>
            </a:r>
            <a:r>
              <a:rPr lang="zh-CN" altLang="en-US" sz="2400" b="1" dirty="0">
                <a:solidFill>
                  <a:srgbClr val="CC0066"/>
                </a:solidFill>
              </a:rPr>
              <a:t>2 </a:t>
            </a:r>
            <a:r>
              <a:rPr lang="en-US" altLang="zh-CN" sz="2400" b="1" dirty="0" err="1">
                <a:solidFill>
                  <a:srgbClr val="CC0066"/>
                </a:solidFill>
              </a:rPr>
              <a:t>μm</a:t>
            </a:r>
            <a:endParaRPr lang="zh-CN" altLang="en-US" sz="2400" b="1" dirty="0"/>
          </a:p>
        </p:txBody>
      </p:sp>
      <p:sp>
        <p:nvSpPr>
          <p:cNvPr id="7" name="矩形 6"/>
          <p:cNvSpPr/>
          <p:nvPr/>
        </p:nvSpPr>
        <p:spPr>
          <a:xfrm>
            <a:off x="5889104" y="1799361"/>
            <a:ext cx="1467068" cy="477054"/>
          </a:xfrm>
          <a:prstGeom prst="rect">
            <a:avLst/>
          </a:prstGeom>
        </p:spPr>
        <p:txBody>
          <a:bodyPr wrap="none">
            <a:spAutoFit/>
          </a:bodyPr>
          <a:lstStyle/>
          <a:p>
            <a:r>
              <a:rPr lang="zh-CN" altLang="en-US" sz="2400" b="1" dirty="0"/>
              <a:t>取</a:t>
            </a:r>
            <a:r>
              <a:rPr lang="en-US" altLang="zh-CN" sz="2400" b="1" dirty="0">
                <a:solidFill>
                  <a:srgbClr val="FF0000"/>
                </a:solidFill>
              </a:rPr>
              <a:t>3.</a:t>
            </a:r>
            <a:r>
              <a:rPr lang="zh-CN" altLang="en-US" sz="2400" b="1" dirty="0">
                <a:solidFill>
                  <a:srgbClr val="CC0066"/>
                </a:solidFill>
              </a:rPr>
              <a:t>2 </a:t>
            </a:r>
            <a:r>
              <a:rPr lang="en-US" altLang="zh-CN" sz="2400" b="1" dirty="0" err="1">
                <a:solidFill>
                  <a:srgbClr val="CC0066"/>
                </a:solidFill>
              </a:rPr>
              <a:t>μm</a:t>
            </a:r>
            <a:r>
              <a:rPr lang="zh-CN" altLang="en-US" b="1" dirty="0"/>
              <a:t> </a:t>
            </a:r>
            <a:endParaRPr lang="zh-CN" altLang="en-US"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9396"/>
                                        </p:tgtEl>
                                        <p:attrNameLst>
                                          <p:attrName>style.visibility</p:attrName>
                                        </p:attrNameLst>
                                      </p:cBhvr>
                                      <p:to>
                                        <p:strVal val="visible"/>
                                      </p:to>
                                    </p:set>
                                    <p:animEffect transition="in" filter="wipe(left)">
                                      <p:cBhvr>
                                        <p:cTn id="7" dur="300"/>
                                        <p:tgtEl>
                                          <p:spTgt spid="5939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59397"/>
                                        </p:tgtEl>
                                        <p:attrNameLst>
                                          <p:attrName>style.visibility</p:attrName>
                                        </p:attrNameLst>
                                      </p:cBhvr>
                                      <p:to>
                                        <p:strVal val="visible"/>
                                      </p:to>
                                    </p:set>
                                    <p:animEffect transition="in" filter="wipe(left)">
                                      <p:cBhvr>
                                        <p:cTn id="12" dur="300"/>
                                        <p:tgtEl>
                                          <p:spTgt spid="5939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59399"/>
                                        </p:tgtEl>
                                        <p:attrNameLst>
                                          <p:attrName>style.visibility</p:attrName>
                                        </p:attrNameLst>
                                      </p:cBhvr>
                                      <p:to>
                                        <p:strVal val="visible"/>
                                      </p:to>
                                    </p:set>
                                    <p:anim calcmode="lin" valueType="num">
                                      <p:cBhvr additive="base">
                                        <p:cTn id="17" dur="500" fill="hold"/>
                                        <p:tgtEl>
                                          <p:spTgt spid="59399"/>
                                        </p:tgtEl>
                                        <p:attrNameLst>
                                          <p:attrName>ppt_x</p:attrName>
                                        </p:attrNameLst>
                                      </p:cBhvr>
                                      <p:tavLst>
                                        <p:tav tm="0">
                                          <p:val>
                                            <p:strVal val="#ppt_x"/>
                                          </p:val>
                                        </p:tav>
                                        <p:tav tm="100000">
                                          <p:val>
                                            <p:strVal val="#ppt_x"/>
                                          </p:val>
                                        </p:tav>
                                      </p:tavLst>
                                    </p:anim>
                                    <p:anim calcmode="lin" valueType="num">
                                      <p:cBhvr additive="base">
                                        <p:cTn id="18" dur="500" fill="hold"/>
                                        <p:tgtEl>
                                          <p:spTgt spid="59399"/>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left)">
                                      <p:cBhvr>
                                        <p:cTn id="33" dur="500"/>
                                        <p:tgtEl>
                                          <p:spTgt spid="5"/>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ipe(left)">
                                      <p:cBhvr>
                                        <p:cTn id="38" dur="500"/>
                                        <p:tgtEl>
                                          <p:spTgt spid="14"/>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left)">
                                      <p:cBhvr>
                                        <p:cTn id="43" dur="500"/>
                                        <p:tgtEl>
                                          <p:spTgt spid="7"/>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iterate type="wd">
                                    <p:tmPct val="100000"/>
                                  </p:iterate>
                                  <p:childTnLst>
                                    <p:set>
                                      <p:cBhvr>
                                        <p:cTn id="47" dur="1" fill="hold">
                                          <p:stCondLst>
                                            <p:cond delay="0"/>
                                          </p:stCondLst>
                                        </p:cTn>
                                        <p:tgtEl>
                                          <p:spTgt spid="15"/>
                                        </p:tgtEl>
                                        <p:attrNameLst>
                                          <p:attrName>style.visibility</p:attrName>
                                        </p:attrNameLst>
                                      </p:cBhvr>
                                      <p:to>
                                        <p:strVal val="visible"/>
                                      </p:to>
                                    </p:set>
                                    <p:animEffect transition="in" filter="wipe(left)">
                                      <p:cBhvr>
                                        <p:cTn id="48" dur="300"/>
                                        <p:tgtEl>
                                          <p:spTgt spid="15"/>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iterate type="wd">
                                    <p:tmPct val="100000"/>
                                  </p:iterate>
                                  <p:childTnLst>
                                    <p:set>
                                      <p:cBhvr>
                                        <p:cTn id="52" dur="1" fill="hold">
                                          <p:stCondLst>
                                            <p:cond delay="0"/>
                                          </p:stCondLst>
                                        </p:cTn>
                                        <p:tgtEl>
                                          <p:spTgt spid="16"/>
                                        </p:tgtEl>
                                        <p:attrNameLst>
                                          <p:attrName>style.visibility</p:attrName>
                                        </p:attrNameLst>
                                      </p:cBhvr>
                                      <p:to>
                                        <p:strVal val="visible"/>
                                      </p:to>
                                    </p:set>
                                    <p:animEffect transition="in" filter="wipe(left)">
                                      <p:cBhvr>
                                        <p:cTn id="53" dur="3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6" grpId="0" autoUpdateAnimBg="0"/>
      <p:bldP spid="59397" grpId="0" autoUpdateAnimBg="0"/>
      <p:bldP spid="12" grpId="0" animBg="1"/>
      <p:bldP spid="5" grpId="0"/>
      <p:bldP spid="14" grpId="0" animBg="1"/>
      <p:bldP spid="15" grpId="0" autoUpdateAnimBg="0"/>
      <p:bldP spid="16" grpId="0" autoUpdateAnimBg="0"/>
      <p:bldP spid="6"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F1B54360-3607-4417-955B-C84AE5AEBF53}" type="slidenum">
              <a:rPr lang="zh-CN" altLang="en-US" smtClean="0"/>
            </a:fld>
            <a:endParaRPr lang="en-US" altLang="zh-CN"/>
          </a:p>
        </p:txBody>
      </p:sp>
      <p:sp>
        <p:nvSpPr>
          <p:cNvPr id="5" name="矩形 4"/>
          <p:cNvSpPr/>
          <p:nvPr/>
        </p:nvSpPr>
        <p:spPr>
          <a:xfrm>
            <a:off x="992560" y="4365104"/>
            <a:ext cx="7066734" cy="1533442"/>
          </a:xfrm>
          <a:prstGeom prst="rect">
            <a:avLst/>
          </a:prstGeom>
        </p:spPr>
        <p:txBody>
          <a:bodyPr wrap="square" lIns="55572" tIns="27786" rIns="55572" bIns="27786">
            <a:spAutoFit/>
          </a:bodyPr>
          <a:lstStyle/>
          <a:p>
            <a:r>
              <a:rPr lang="zh-CN" altLang="en-US" sz="2400" b="1" dirty="0"/>
              <a:t>         机械零件精度设计的内容包括合理确定零件要素的尺寸精度、几何精度和表面粗糙度轮廓参数值以及装配图中零件相互结合表面间的配合代号的选择与标注。</a:t>
            </a:r>
            <a:endParaRPr lang="zh-CN" altLang="en-US" sz="2400" b="1" dirty="0"/>
          </a:p>
        </p:txBody>
      </p:sp>
      <p:sp>
        <p:nvSpPr>
          <p:cNvPr id="6" name="矩形 5"/>
          <p:cNvSpPr/>
          <p:nvPr/>
        </p:nvSpPr>
        <p:spPr>
          <a:xfrm>
            <a:off x="1031575" y="1574170"/>
            <a:ext cx="7255736" cy="1533442"/>
          </a:xfrm>
          <a:prstGeom prst="rect">
            <a:avLst/>
          </a:prstGeom>
        </p:spPr>
        <p:txBody>
          <a:bodyPr wrap="square" lIns="55572" tIns="27786" rIns="55572" bIns="27786">
            <a:spAutoFit/>
          </a:bodyPr>
          <a:lstStyle/>
          <a:p>
            <a:r>
              <a:rPr lang="zh-CN" altLang="en-US" sz="2400" b="1" dirty="0"/>
              <a:t>        机械产品的精度和使用性能在很大程度上取决于机械零件的精度及零件之间结合的正确性。机械零件的精度是零件的主要质量指标之一</a:t>
            </a:r>
            <a:r>
              <a:rPr lang="en-US" altLang="zh-CN" sz="2400" b="1" dirty="0"/>
              <a:t>,</a:t>
            </a:r>
            <a:r>
              <a:rPr lang="zh-CN" altLang="en-US" sz="2400" b="1" dirty="0"/>
              <a:t>因此</a:t>
            </a:r>
            <a:r>
              <a:rPr lang="en-US" altLang="zh-CN" sz="2400" b="1" dirty="0"/>
              <a:t>,</a:t>
            </a:r>
            <a:r>
              <a:rPr lang="zh-CN" altLang="en-US" sz="2400" b="1" dirty="0"/>
              <a:t>零件精度设计在机械设计中占有很重要的地位。</a:t>
            </a:r>
            <a:endParaRPr lang="zh-CN" altLang="en-US" sz="2400" dirty="0"/>
          </a:p>
        </p:txBody>
      </p:sp>
      <p:sp>
        <p:nvSpPr>
          <p:cNvPr id="7" name="矩形 6"/>
          <p:cNvSpPr/>
          <p:nvPr/>
        </p:nvSpPr>
        <p:spPr>
          <a:xfrm>
            <a:off x="1072424" y="3135071"/>
            <a:ext cx="7378281" cy="1210277"/>
          </a:xfrm>
          <a:prstGeom prst="rect">
            <a:avLst/>
          </a:prstGeom>
        </p:spPr>
        <p:txBody>
          <a:bodyPr wrap="square" lIns="55572" tIns="27786" rIns="55572" bIns="27786">
            <a:spAutoFit/>
          </a:bodyPr>
          <a:lstStyle/>
          <a:p>
            <a:r>
              <a:rPr lang="zh-CN" altLang="en-US" sz="2400" b="1" dirty="0"/>
              <a:t>        现以一级圆柱齿轮减速器为例</a:t>
            </a:r>
            <a:r>
              <a:rPr lang="en-US" altLang="zh-CN" sz="2400" b="1" dirty="0"/>
              <a:t>,</a:t>
            </a:r>
            <a:r>
              <a:rPr lang="zh-CN" altLang="en-US" sz="2400" b="1" dirty="0"/>
              <a:t>阐述机械零件精度设计的具体过程和方法</a:t>
            </a:r>
            <a:r>
              <a:rPr lang="en-US" altLang="zh-CN" sz="2400" b="1" dirty="0"/>
              <a:t>,</a:t>
            </a:r>
            <a:r>
              <a:rPr lang="zh-CN" altLang="en-US" sz="2400" b="1" dirty="0"/>
              <a:t>以便为后续课程的课程设计和机械类专业的毕业设计打下一定的基础。</a:t>
            </a:r>
            <a:endParaRPr lang="zh-CN" altLang="en-US" sz="2400" b="1" dirty="0"/>
          </a:p>
        </p:txBody>
      </p:sp>
      <p:sp>
        <p:nvSpPr>
          <p:cNvPr id="8" name="矩形 7"/>
          <p:cNvSpPr/>
          <p:nvPr/>
        </p:nvSpPr>
        <p:spPr>
          <a:xfrm>
            <a:off x="2526064" y="987890"/>
            <a:ext cx="4275299" cy="494107"/>
          </a:xfrm>
          <a:prstGeom prst="rect">
            <a:avLst/>
          </a:prstGeom>
        </p:spPr>
        <p:txBody>
          <a:bodyPr wrap="square" lIns="62609" tIns="31304" rIns="62609" bIns="31304">
            <a:spAutoFit/>
          </a:bodyPr>
          <a:lstStyle/>
          <a:p>
            <a:r>
              <a:rPr lang="zh-CN" altLang="en-US" sz="2800" b="1" dirty="0"/>
              <a:t>机械零件的精度设计</a:t>
            </a:r>
            <a:endParaRPr lang="zh-CN" altLang="en-US" sz="28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835F2D9C-BCD7-4066-A81F-D653A55D70E9}" type="slidenum">
              <a:rPr lang="zh-CN" altLang="en-US"/>
            </a:fld>
            <a:endParaRPr lang="en-US" altLang="zh-CN"/>
          </a:p>
        </p:txBody>
      </p:sp>
      <p:sp>
        <p:nvSpPr>
          <p:cNvPr id="29700" name="Text Box 4"/>
          <p:cNvSpPr txBox="1">
            <a:spLocks noChangeArrowheads="1"/>
          </p:cNvSpPr>
          <p:nvPr/>
        </p:nvSpPr>
        <p:spPr bwMode="auto">
          <a:xfrm>
            <a:off x="1061165" y="1220036"/>
            <a:ext cx="7611968" cy="5462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800" b="1" dirty="0"/>
              <a:t>8. 确定齿轮的未注尺寸公差和未注几何公差</a:t>
            </a:r>
            <a:endParaRPr lang="zh-CN" altLang="en-US" sz="2800" b="1" dirty="0"/>
          </a:p>
        </p:txBody>
      </p:sp>
      <p:sp>
        <p:nvSpPr>
          <p:cNvPr id="29701" name="Text Box 5"/>
          <p:cNvSpPr txBox="1">
            <a:spLocks noChangeArrowheads="1"/>
          </p:cNvSpPr>
          <p:nvPr/>
        </p:nvSpPr>
        <p:spPr bwMode="auto">
          <a:xfrm>
            <a:off x="778124" y="1830851"/>
            <a:ext cx="8354748" cy="13893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3" tIns="47887" rIns="95773" bIns="47887">
            <a:spAutoFit/>
          </a:bodyPr>
          <a:lstStyle/>
          <a:p>
            <a:pPr>
              <a:lnSpc>
                <a:spcPct val="150000"/>
              </a:lnSpc>
            </a:pPr>
            <a:r>
              <a:rPr lang="zh-CN" altLang="en-US" sz="2800" b="1"/>
              <a:t>（1） 未注尺寸公差按</a:t>
            </a:r>
            <a:r>
              <a:rPr lang="en-US" altLang="zh-CN" sz="2800" b="1"/>
              <a:t>GB/T1804</a:t>
            </a:r>
            <a:r>
              <a:rPr lang="zh-CN" altLang="en-US" sz="2800" b="1"/>
              <a:t>给出公差等级 </a:t>
            </a:r>
            <a:endParaRPr lang="zh-CN" altLang="en-US" sz="2800" b="1"/>
          </a:p>
          <a:p>
            <a:pPr>
              <a:lnSpc>
                <a:spcPct val="150000"/>
              </a:lnSpc>
            </a:pPr>
            <a:r>
              <a:rPr lang="zh-CN" altLang="en-US" sz="2800" b="1"/>
              <a:t>            中取中等级</a:t>
            </a:r>
            <a:r>
              <a:rPr lang="en-US" altLang="zh-CN" sz="2800" b="1"/>
              <a:t>m 。</a:t>
            </a:r>
            <a:endParaRPr lang="en-US" altLang="zh-CN" sz="2800" b="1"/>
          </a:p>
        </p:txBody>
      </p:sp>
      <p:sp>
        <p:nvSpPr>
          <p:cNvPr id="29702" name="Text Box 6"/>
          <p:cNvSpPr txBox="1">
            <a:spLocks noChangeArrowheads="1"/>
          </p:cNvSpPr>
          <p:nvPr/>
        </p:nvSpPr>
        <p:spPr bwMode="auto">
          <a:xfrm>
            <a:off x="778124" y="3126251"/>
            <a:ext cx="8354748" cy="13893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3" tIns="47887" rIns="95773" bIns="47887">
            <a:spAutoFit/>
          </a:bodyPr>
          <a:lstStyle/>
          <a:p>
            <a:pPr>
              <a:lnSpc>
                <a:spcPct val="150000"/>
              </a:lnSpc>
            </a:pPr>
            <a:r>
              <a:rPr lang="zh-CN" altLang="en-US" sz="2800" b="1" dirty="0"/>
              <a:t>（2） 未注几何公差按</a:t>
            </a:r>
            <a:r>
              <a:rPr lang="en-US" altLang="zh-CN" sz="2800" b="1" dirty="0"/>
              <a:t>GB/T1184</a:t>
            </a:r>
            <a:r>
              <a:rPr lang="zh-CN" altLang="en-US" sz="2800" b="1" dirty="0"/>
              <a:t>给出公差等级 </a:t>
            </a:r>
            <a:endParaRPr lang="zh-CN" altLang="en-US" sz="2800" b="1" dirty="0"/>
          </a:p>
          <a:p>
            <a:pPr>
              <a:lnSpc>
                <a:spcPct val="150000"/>
              </a:lnSpc>
            </a:pPr>
            <a:r>
              <a:rPr lang="zh-CN" altLang="en-US" sz="2800" b="1" dirty="0"/>
              <a:t>            中取中等级</a:t>
            </a:r>
            <a:r>
              <a:rPr lang="en-US" altLang="zh-CN" sz="2800" b="1" dirty="0"/>
              <a:t>K 。</a:t>
            </a:r>
            <a:endParaRPr lang="en-US" altLang="zh-CN" sz="2800" b="1" dirty="0"/>
          </a:p>
        </p:txBody>
      </p:sp>
      <p:sp>
        <p:nvSpPr>
          <p:cNvPr id="29703" name="Text Box 7"/>
          <p:cNvSpPr txBox="1">
            <a:spLocks noChangeArrowheads="1"/>
          </p:cNvSpPr>
          <p:nvPr/>
        </p:nvSpPr>
        <p:spPr bwMode="auto">
          <a:xfrm>
            <a:off x="1101747" y="4540255"/>
            <a:ext cx="6356350" cy="5462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3" tIns="47887" rIns="95773" bIns="47887">
            <a:spAutoFit/>
          </a:bodyPr>
          <a:lstStyle/>
          <a:p>
            <a:r>
              <a:rPr lang="zh-CN" altLang="en-US" sz="2800" b="1"/>
              <a:t>9. 齿轮工作图( 在下页</a:t>
            </a:r>
            <a:r>
              <a:rPr lang="en-US" altLang="zh-CN" sz="2800" b="1"/>
              <a:t>)</a:t>
            </a:r>
            <a:endParaRPr lang="en-US" altLang="zh-CN" sz="2800" b="1"/>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9700"/>
                                        </p:tgtEl>
                                        <p:attrNameLst>
                                          <p:attrName>style.visibility</p:attrName>
                                        </p:attrNameLst>
                                      </p:cBhvr>
                                      <p:to>
                                        <p:strVal val="visible"/>
                                      </p:to>
                                    </p:set>
                                    <p:animEffect transition="in" filter="wipe(left)">
                                      <p:cBhvr>
                                        <p:cTn id="7" dur="300"/>
                                        <p:tgtEl>
                                          <p:spTgt spid="2970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9701"/>
                                        </p:tgtEl>
                                        <p:attrNameLst>
                                          <p:attrName>style.visibility</p:attrName>
                                        </p:attrNameLst>
                                      </p:cBhvr>
                                      <p:to>
                                        <p:strVal val="visible"/>
                                      </p:to>
                                    </p:set>
                                    <p:animEffect transition="in" filter="wipe(left)">
                                      <p:cBhvr>
                                        <p:cTn id="12" dur="300"/>
                                        <p:tgtEl>
                                          <p:spTgt spid="2970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29702"/>
                                        </p:tgtEl>
                                        <p:attrNameLst>
                                          <p:attrName>style.visibility</p:attrName>
                                        </p:attrNameLst>
                                      </p:cBhvr>
                                      <p:to>
                                        <p:strVal val="visible"/>
                                      </p:to>
                                    </p:set>
                                    <p:animEffect transition="in" filter="wipe(left)">
                                      <p:cBhvr>
                                        <p:cTn id="17" dur="300"/>
                                        <p:tgtEl>
                                          <p:spTgt spid="2970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29703"/>
                                        </p:tgtEl>
                                        <p:attrNameLst>
                                          <p:attrName>style.visibility</p:attrName>
                                        </p:attrNameLst>
                                      </p:cBhvr>
                                      <p:to>
                                        <p:strVal val="visible"/>
                                      </p:to>
                                    </p:set>
                                    <p:animEffect transition="in" filter="wipe(left)">
                                      <p:cBhvr>
                                        <p:cTn id="22" dur="300"/>
                                        <p:tgtEl>
                                          <p:spTgt spid="297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0" grpId="0" autoUpdateAnimBg="0"/>
      <p:bldP spid="29701" grpId="0" autoUpdateAnimBg="0"/>
      <p:bldP spid="29702" grpId="0" autoUpdateAnimBg="0"/>
      <p:bldP spid="29703"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8464" y="157323"/>
            <a:ext cx="9156138" cy="64121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灯片编号占位符 5"/>
          <p:cNvSpPr>
            <a:spLocks noGrp="1"/>
          </p:cNvSpPr>
          <p:nvPr>
            <p:ph type="sldNum" sz="quarter" idx="12"/>
          </p:nvPr>
        </p:nvSpPr>
        <p:spPr>
          <a:xfrm>
            <a:off x="7730676" y="228600"/>
            <a:ext cx="2063749" cy="457200"/>
          </a:xfrm>
        </p:spPr>
        <p:txBody>
          <a:bodyPr/>
          <a:lstStyle/>
          <a:p>
            <a:fld id="{C869A6C7-B8FA-42C3-B23A-06BB8BA449C9}" type="slidenum">
              <a:rPr lang="zh-CN" altLang="en-US"/>
            </a:fld>
            <a:endParaRPr lang="en-US" altLang="zh-CN" dirty="0"/>
          </a:p>
        </p:txBody>
      </p:sp>
      <p:sp>
        <p:nvSpPr>
          <p:cNvPr id="5" name="图文框 4">
            <a:hlinkClick r:id="rId2" action="ppaction://hlinksldjump"/>
          </p:cNvPr>
          <p:cNvSpPr/>
          <p:nvPr/>
        </p:nvSpPr>
        <p:spPr bwMode="auto">
          <a:xfrm>
            <a:off x="7761312" y="6232447"/>
            <a:ext cx="1317946" cy="473075"/>
          </a:xfrm>
          <a:prstGeom prst="fram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r>
              <a:rPr kumimoji="1" lang="zh-CN" altLang="en-US" sz="1800" b="1" i="0" u="none" strike="noStrike" cap="none" normalizeH="0" baseline="0" dirty="0" smtClean="0">
                <a:ln>
                  <a:noFill/>
                </a:ln>
                <a:solidFill>
                  <a:schemeClr val="tx1"/>
                </a:solidFill>
                <a:effectLst/>
                <a:latin typeface="方正舒体" panose="02010601030101010101" pitchFamily="2" charset="-122"/>
                <a:ea typeface="方正舒体" panose="02010601030101010101" pitchFamily="2" charset="-122"/>
              </a:rPr>
              <a:t>返回目录</a:t>
            </a:r>
            <a:endParaRPr kumimoji="1" lang="zh-CN" altLang="en-US" sz="1800" b="1" i="0" u="none" strike="noStrike" cap="none" normalizeH="0" baseline="0" dirty="0" smtClean="0">
              <a:ln>
                <a:noFill/>
              </a:ln>
              <a:solidFill>
                <a:schemeClr val="tx1"/>
              </a:solidFill>
              <a:effectLst/>
              <a:latin typeface="方正舒体" panose="02010601030101010101" pitchFamily="2" charset="-122"/>
              <a:ea typeface="方正舒体" panose="02010601030101010101" pitchFamily="2" charset="-122"/>
            </a:endParaRPr>
          </a:p>
        </p:txBody>
      </p:sp>
    </p:spTree>
  </p:cSld>
  <p:clrMapOvr>
    <a:masterClrMapping/>
  </p:clrMapOvr>
  <p:transition spd="slow">
    <p:push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灯片编号占位符 5"/>
          <p:cNvSpPr>
            <a:spLocks noGrp="1"/>
          </p:cNvSpPr>
          <p:nvPr>
            <p:ph type="sldNum" sz="quarter" idx="12"/>
          </p:nvPr>
        </p:nvSpPr>
        <p:spPr/>
        <p:txBody>
          <a:bodyPr/>
          <a:lstStyle/>
          <a:p>
            <a:fld id="{ADAC9652-5E2B-45B9-9A9D-5E5E811B3937}" type="slidenum">
              <a:rPr lang="zh-CN" altLang="en-US"/>
            </a:fld>
            <a:endParaRPr lang="en-US" altLang="zh-CN"/>
          </a:p>
        </p:txBody>
      </p:sp>
      <p:sp>
        <p:nvSpPr>
          <p:cNvPr id="30724" name="Text Box 4"/>
          <p:cNvSpPr txBox="1">
            <a:spLocks noChangeArrowheads="1"/>
          </p:cNvSpPr>
          <p:nvPr/>
        </p:nvSpPr>
        <p:spPr bwMode="auto">
          <a:xfrm>
            <a:off x="1287702" y="404664"/>
            <a:ext cx="5465498" cy="4660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3" tIns="47887" rIns="95773" bIns="47887">
            <a:spAutoFit/>
          </a:bodyPr>
          <a:lstStyle/>
          <a:p>
            <a:r>
              <a:rPr lang="zh-CN" altLang="en-US" sz="2400" dirty="0"/>
              <a:t>12.1.2  </a:t>
            </a:r>
            <a:r>
              <a:rPr lang="zh-CN" altLang="en-US" sz="2400" b="1" dirty="0"/>
              <a:t>轴 的 精 度 设 计</a:t>
            </a:r>
            <a:endParaRPr lang="zh-CN" altLang="en-US" sz="2400" b="1" dirty="0"/>
          </a:p>
        </p:txBody>
      </p:sp>
      <p:sp>
        <p:nvSpPr>
          <p:cNvPr id="30725" name="Text Box 5"/>
          <p:cNvSpPr txBox="1">
            <a:spLocks noChangeArrowheads="1"/>
          </p:cNvSpPr>
          <p:nvPr/>
        </p:nvSpPr>
        <p:spPr bwMode="auto">
          <a:xfrm>
            <a:off x="602340" y="836712"/>
            <a:ext cx="8311100" cy="12047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dirty="0"/>
              <a:t>         </a:t>
            </a:r>
            <a:r>
              <a:rPr lang="zh-CN" altLang="en-US" sz="2400" b="1" dirty="0"/>
              <a:t>轴类零件的精度设计应根据与轴相配合零件（如滚动轴承、齿轮等）对轴的精度要求，合理地确定轴的各部位的</a:t>
            </a:r>
            <a:r>
              <a:rPr lang="zh-CN" altLang="en-US" sz="2400" b="1" dirty="0">
                <a:solidFill>
                  <a:srgbClr val="D60093"/>
                </a:solidFill>
              </a:rPr>
              <a:t>尺寸公差、几何公差和表面粗糙度参数值</a:t>
            </a:r>
            <a:r>
              <a:rPr lang="zh-CN" altLang="en-US" sz="2400" b="1" dirty="0"/>
              <a:t>。</a:t>
            </a:r>
            <a:endParaRPr lang="zh-CN" altLang="en-US" sz="2400" b="1" dirty="0"/>
          </a:p>
        </p:txBody>
      </p:sp>
      <p:sp>
        <p:nvSpPr>
          <p:cNvPr id="30726" name="Text Box 6"/>
          <p:cNvSpPr txBox="1">
            <a:spLocks noChangeArrowheads="1"/>
          </p:cNvSpPr>
          <p:nvPr/>
        </p:nvSpPr>
        <p:spPr bwMode="auto">
          <a:xfrm>
            <a:off x="1188945" y="1916832"/>
            <a:ext cx="8228551" cy="5583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pPr>
              <a:lnSpc>
                <a:spcPct val="120000"/>
              </a:lnSpc>
            </a:pPr>
            <a:r>
              <a:rPr lang="zh-CN" altLang="en-US" sz="2400" dirty="0" smtClean="0"/>
              <a:t> </a:t>
            </a:r>
            <a:r>
              <a:rPr lang="zh-CN" altLang="en-US" sz="2400" b="1" dirty="0"/>
              <a:t>我们以图12.1减速器的输出轴为例来说明轴的精度设计。</a:t>
            </a:r>
            <a:endParaRPr lang="zh-CN" altLang="en-US" sz="2400" b="1" dirty="0"/>
          </a:p>
        </p:txBody>
      </p:sp>
      <p:sp>
        <p:nvSpPr>
          <p:cNvPr id="2" name="矩形 1"/>
          <p:cNvSpPr/>
          <p:nvPr/>
        </p:nvSpPr>
        <p:spPr>
          <a:xfrm>
            <a:off x="632520" y="2348880"/>
            <a:ext cx="8784976" cy="1569660"/>
          </a:xfrm>
          <a:prstGeom prst="rect">
            <a:avLst/>
          </a:prstGeom>
        </p:spPr>
        <p:txBody>
          <a:bodyPr wrap="square">
            <a:spAutoFit/>
          </a:bodyPr>
          <a:lstStyle/>
          <a:p>
            <a:r>
              <a:rPr lang="en-US" altLang="zh-CN" sz="2400" b="1" dirty="0" smtClean="0"/>
              <a:t>        2</a:t>
            </a:r>
            <a:r>
              <a:rPr lang="en-US" altLang="zh-CN" sz="2400" dirty="0" smtClean="0"/>
              <a:t>×</a:t>
            </a:r>
            <a:r>
              <a:rPr lang="el-GR" altLang="zh-CN" sz="2400" b="1" i="1" dirty="0" smtClean="0">
                <a:latin typeface="Times New Roman" panose="02020603050405020304"/>
                <a:cs typeface="Times New Roman" panose="02020603050405020304"/>
              </a:rPr>
              <a:t>ϕ</a:t>
            </a:r>
            <a:r>
              <a:rPr lang="en-US" altLang="zh-CN" sz="2400" b="1" dirty="0" smtClean="0"/>
              <a:t>55 mm</a:t>
            </a:r>
            <a:r>
              <a:rPr lang="zh-CN" altLang="en-US" sz="2400" b="1" dirty="0" smtClean="0"/>
              <a:t>轴颈分别与两个规格相同的滚动轴承的内圈配合</a:t>
            </a:r>
            <a:r>
              <a:rPr lang="en-US" altLang="zh-CN" sz="2400" b="1" dirty="0" smtClean="0"/>
              <a:t>,</a:t>
            </a:r>
            <a:r>
              <a:rPr lang="el-GR" altLang="zh-CN" sz="2400" b="1" i="1" dirty="0" smtClean="0">
                <a:latin typeface="Times New Roman" panose="02020603050405020304"/>
                <a:cs typeface="Times New Roman" panose="02020603050405020304"/>
              </a:rPr>
              <a:t> ϕ </a:t>
            </a:r>
            <a:r>
              <a:rPr lang="en-US" altLang="zh-CN" sz="2400" b="1" dirty="0" smtClean="0"/>
              <a:t>58 mm</a:t>
            </a:r>
            <a:r>
              <a:rPr lang="zh-CN" altLang="en-US" sz="2400" b="1" dirty="0" smtClean="0"/>
              <a:t>与齿轮基孔配合</a:t>
            </a:r>
            <a:r>
              <a:rPr lang="en-US" altLang="zh-CN" sz="2400" b="1" dirty="0" smtClean="0"/>
              <a:t>,</a:t>
            </a:r>
            <a:r>
              <a:rPr lang="el-GR" altLang="zh-CN" sz="2400" b="1" i="1" dirty="0" smtClean="0">
                <a:latin typeface="Times New Roman" panose="02020603050405020304"/>
                <a:cs typeface="Times New Roman" panose="02020603050405020304"/>
              </a:rPr>
              <a:t> ϕ </a:t>
            </a:r>
            <a:r>
              <a:rPr lang="en-US" altLang="zh-CN" sz="2400" b="1" dirty="0" smtClean="0"/>
              <a:t>45 mm</a:t>
            </a:r>
            <a:r>
              <a:rPr lang="zh-CN" altLang="en-US" sz="2400" b="1" dirty="0" smtClean="0"/>
              <a:t>与减速器外开式齿轮传动的主动齿轮</a:t>
            </a:r>
            <a:r>
              <a:rPr lang="en-US" altLang="zh-CN" sz="2400" b="1" dirty="0" smtClean="0"/>
              <a:t>(</a:t>
            </a:r>
            <a:r>
              <a:rPr lang="zh-CN" altLang="en-US" sz="2400" b="1" dirty="0" smtClean="0"/>
              <a:t>图中未画出</a:t>
            </a:r>
            <a:r>
              <a:rPr lang="en-US" altLang="zh-CN" sz="2400" b="1" dirty="0" smtClean="0"/>
              <a:t>) </a:t>
            </a:r>
            <a:r>
              <a:rPr lang="zh-CN" altLang="en-US" sz="2400" b="1" dirty="0" smtClean="0"/>
              <a:t>基准孔配合</a:t>
            </a:r>
            <a:r>
              <a:rPr lang="en-US" altLang="zh-CN" sz="2400" b="1" dirty="0" smtClean="0"/>
              <a:t>,</a:t>
            </a:r>
            <a:r>
              <a:rPr lang="el-GR" altLang="zh-CN" sz="2400" b="1" i="1" dirty="0" smtClean="0">
                <a:latin typeface="Times New Roman" panose="02020603050405020304"/>
                <a:cs typeface="Times New Roman" panose="02020603050405020304"/>
              </a:rPr>
              <a:t> ϕ </a:t>
            </a:r>
            <a:r>
              <a:rPr lang="en-US" altLang="zh-CN" sz="2400" b="1" dirty="0" smtClean="0"/>
              <a:t>65 mm </a:t>
            </a:r>
            <a:r>
              <a:rPr lang="zh-CN" altLang="en-US" sz="2400" b="1" dirty="0" smtClean="0"/>
              <a:t>轴肩的两端面分别为齿轮和滚动轴承内圈的轴向定位基准面。</a:t>
            </a:r>
            <a:endParaRPr lang="zh-CN" altLang="en-US" sz="2400" b="1" dirty="0"/>
          </a:p>
        </p:txBody>
      </p:sp>
      <p:pic>
        <p:nvPicPr>
          <p:cNvPr id="3379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28827" y="3933056"/>
            <a:ext cx="7858125"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0724"/>
                                        </p:tgtEl>
                                        <p:attrNameLst>
                                          <p:attrName>style.visibility</p:attrName>
                                        </p:attrNameLst>
                                      </p:cBhvr>
                                      <p:to>
                                        <p:strVal val="visible"/>
                                      </p:to>
                                    </p:set>
                                    <p:animEffect transition="in" filter="wipe(left)">
                                      <p:cBhvr>
                                        <p:cTn id="7" dur="300"/>
                                        <p:tgtEl>
                                          <p:spTgt spid="307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30725"/>
                                        </p:tgtEl>
                                        <p:attrNameLst>
                                          <p:attrName>style.visibility</p:attrName>
                                        </p:attrNameLst>
                                      </p:cBhvr>
                                      <p:to>
                                        <p:strVal val="visible"/>
                                      </p:to>
                                    </p:set>
                                    <p:animEffect transition="in" filter="wipe(left)">
                                      <p:cBhvr>
                                        <p:cTn id="12" dur="300"/>
                                        <p:tgtEl>
                                          <p:spTgt spid="3072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30726"/>
                                        </p:tgtEl>
                                        <p:attrNameLst>
                                          <p:attrName>style.visibility</p:attrName>
                                        </p:attrNameLst>
                                      </p:cBhvr>
                                      <p:to>
                                        <p:strVal val="visible"/>
                                      </p:to>
                                    </p:set>
                                    <p:animEffect transition="in" filter="wipe(left)">
                                      <p:cBhvr>
                                        <p:cTn id="17" dur="300"/>
                                        <p:tgtEl>
                                          <p:spTgt spid="30726"/>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33794"/>
                                        </p:tgtEl>
                                        <p:attrNameLst>
                                          <p:attrName>style.visibility</p:attrName>
                                        </p:attrNameLst>
                                      </p:cBhvr>
                                      <p:to>
                                        <p:strVal val="visible"/>
                                      </p:to>
                                    </p:set>
                                    <p:anim calcmode="lin" valueType="num">
                                      <p:cBhvr additive="base">
                                        <p:cTn id="22" dur="500" fill="hold"/>
                                        <p:tgtEl>
                                          <p:spTgt spid="33794"/>
                                        </p:tgtEl>
                                        <p:attrNameLst>
                                          <p:attrName>ppt_x</p:attrName>
                                        </p:attrNameLst>
                                      </p:cBhvr>
                                      <p:tavLst>
                                        <p:tav tm="0">
                                          <p:val>
                                            <p:strVal val="#ppt_x"/>
                                          </p:val>
                                        </p:tav>
                                        <p:tav tm="100000">
                                          <p:val>
                                            <p:strVal val="#ppt_x"/>
                                          </p:val>
                                        </p:tav>
                                      </p:tavLst>
                                    </p:anim>
                                    <p:anim calcmode="lin" valueType="num">
                                      <p:cBhvr additive="base">
                                        <p:cTn id="23" dur="500" fill="hold"/>
                                        <p:tgtEl>
                                          <p:spTgt spid="33794"/>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ipe(left)">
                                      <p:cBhvr>
                                        <p:cTn id="2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4" grpId="0" autoUpdateAnimBg="0"/>
      <p:bldP spid="30725" grpId="0" autoUpdateAnimBg="0"/>
      <p:bldP spid="30726" grpId="0" autoUpdateAnimBg="0"/>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灯片编号占位符 5"/>
          <p:cNvSpPr>
            <a:spLocks noGrp="1"/>
          </p:cNvSpPr>
          <p:nvPr>
            <p:ph type="sldNum" sz="quarter" idx="12"/>
          </p:nvPr>
        </p:nvSpPr>
        <p:spPr/>
        <p:txBody>
          <a:bodyPr/>
          <a:lstStyle/>
          <a:p>
            <a:fld id="{EE62B29A-3D6F-4E69-B5C9-2E93E884B376}" type="slidenum">
              <a:rPr lang="zh-CN" altLang="en-US"/>
            </a:fld>
            <a:endParaRPr lang="en-US" altLang="zh-CN"/>
          </a:p>
        </p:txBody>
      </p:sp>
      <p:grpSp>
        <p:nvGrpSpPr>
          <p:cNvPr id="31823" name="Group 79"/>
          <p:cNvGrpSpPr/>
          <p:nvPr/>
        </p:nvGrpSpPr>
        <p:grpSpPr bwMode="auto">
          <a:xfrm>
            <a:off x="1079563" y="4320538"/>
            <a:ext cx="7010339" cy="1905000"/>
            <a:chOff x="532" y="2544"/>
            <a:chExt cx="4374" cy="1440"/>
          </a:xfrm>
        </p:grpSpPr>
        <p:grpSp>
          <p:nvGrpSpPr>
            <p:cNvPr id="31824" name="Group 80"/>
            <p:cNvGrpSpPr/>
            <p:nvPr/>
          </p:nvGrpSpPr>
          <p:grpSpPr bwMode="auto">
            <a:xfrm>
              <a:off x="532" y="2544"/>
              <a:ext cx="4374" cy="1440"/>
              <a:chOff x="532" y="2544"/>
              <a:chExt cx="4374" cy="1440"/>
            </a:xfrm>
          </p:grpSpPr>
          <p:sp>
            <p:nvSpPr>
              <p:cNvPr id="31825" name="Rectangle 81"/>
              <p:cNvSpPr>
                <a:spLocks noChangeArrowheads="1"/>
              </p:cNvSpPr>
              <p:nvPr/>
            </p:nvSpPr>
            <p:spPr bwMode="auto">
              <a:xfrm flipV="1">
                <a:off x="1007" y="2904"/>
                <a:ext cx="650" cy="720"/>
              </a:xfrm>
              <a:prstGeom prst="rect">
                <a:avLst/>
              </a:prstGeom>
              <a:noFill/>
              <a:ln w="38100">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826" name="Rectangle 82"/>
              <p:cNvSpPr>
                <a:spLocks noChangeArrowheads="1"/>
              </p:cNvSpPr>
              <p:nvPr/>
            </p:nvSpPr>
            <p:spPr bwMode="auto">
              <a:xfrm flipV="1">
                <a:off x="1657" y="2724"/>
                <a:ext cx="910" cy="1080"/>
              </a:xfrm>
              <a:prstGeom prst="rect">
                <a:avLst/>
              </a:prstGeom>
              <a:noFill/>
              <a:ln w="38100">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827" name="Rectangle 83"/>
              <p:cNvSpPr>
                <a:spLocks noChangeArrowheads="1"/>
              </p:cNvSpPr>
              <p:nvPr/>
            </p:nvSpPr>
            <p:spPr bwMode="auto">
              <a:xfrm flipV="1">
                <a:off x="2567" y="2679"/>
                <a:ext cx="519" cy="1170"/>
              </a:xfrm>
              <a:prstGeom prst="rect">
                <a:avLst/>
              </a:prstGeom>
              <a:noFill/>
              <a:ln w="38100">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828" name="Rectangle 84"/>
              <p:cNvSpPr>
                <a:spLocks noChangeArrowheads="1"/>
              </p:cNvSpPr>
              <p:nvPr/>
            </p:nvSpPr>
            <p:spPr bwMode="auto">
              <a:xfrm flipV="1">
                <a:off x="3086" y="2589"/>
                <a:ext cx="845" cy="1350"/>
              </a:xfrm>
              <a:prstGeom prst="rect">
                <a:avLst/>
              </a:prstGeom>
              <a:noFill/>
              <a:ln w="38100">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829" name="Rectangle 85"/>
              <p:cNvSpPr>
                <a:spLocks noChangeArrowheads="1"/>
              </p:cNvSpPr>
              <p:nvPr/>
            </p:nvSpPr>
            <p:spPr bwMode="auto">
              <a:xfrm flipV="1">
                <a:off x="3931" y="2544"/>
                <a:ext cx="195" cy="1440"/>
              </a:xfrm>
              <a:prstGeom prst="rect">
                <a:avLst/>
              </a:prstGeom>
              <a:noFill/>
              <a:ln w="38100">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830" name="Rectangle 86"/>
              <p:cNvSpPr>
                <a:spLocks noChangeArrowheads="1"/>
              </p:cNvSpPr>
              <p:nvPr/>
            </p:nvSpPr>
            <p:spPr bwMode="auto">
              <a:xfrm flipV="1">
                <a:off x="4126" y="2679"/>
                <a:ext cx="520" cy="1170"/>
              </a:xfrm>
              <a:prstGeom prst="rect">
                <a:avLst/>
              </a:prstGeom>
              <a:noFill/>
              <a:ln w="38100">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831" name="Line 87"/>
              <p:cNvSpPr>
                <a:spLocks noChangeShapeType="1"/>
              </p:cNvSpPr>
              <p:nvPr/>
            </p:nvSpPr>
            <p:spPr bwMode="auto">
              <a:xfrm flipH="1" flipV="1">
                <a:off x="942" y="3534"/>
                <a:ext cx="65" cy="90"/>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832" name="Line 88"/>
              <p:cNvSpPr>
                <a:spLocks noChangeShapeType="1"/>
              </p:cNvSpPr>
              <p:nvPr/>
            </p:nvSpPr>
            <p:spPr bwMode="auto">
              <a:xfrm flipH="1">
                <a:off x="942" y="2904"/>
                <a:ext cx="65" cy="90"/>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833" name="Line 89"/>
              <p:cNvSpPr>
                <a:spLocks noChangeShapeType="1"/>
              </p:cNvSpPr>
              <p:nvPr/>
            </p:nvSpPr>
            <p:spPr bwMode="auto">
              <a:xfrm flipV="1">
                <a:off x="942" y="2994"/>
                <a:ext cx="0" cy="540"/>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834" name="Line 90"/>
              <p:cNvSpPr>
                <a:spLocks noChangeShapeType="1"/>
              </p:cNvSpPr>
              <p:nvPr/>
            </p:nvSpPr>
            <p:spPr bwMode="auto">
              <a:xfrm flipV="1">
                <a:off x="4646" y="3624"/>
                <a:ext cx="65" cy="180"/>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835" name="Line 91"/>
              <p:cNvSpPr>
                <a:spLocks noChangeShapeType="1"/>
              </p:cNvSpPr>
              <p:nvPr/>
            </p:nvSpPr>
            <p:spPr bwMode="auto">
              <a:xfrm>
                <a:off x="4646" y="2724"/>
                <a:ext cx="65" cy="90"/>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836" name="Line 92"/>
              <p:cNvSpPr>
                <a:spLocks noChangeShapeType="1"/>
              </p:cNvSpPr>
              <p:nvPr/>
            </p:nvSpPr>
            <p:spPr bwMode="auto">
              <a:xfrm flipV="1">
                <a:off x="4711" y="2814"/>
                <a:ext cx="0" cy="810"/>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837" name="Line 93"/>
              <p:cNvSpPr>
                <a:spLocks noChangeShapeType="1"/>
              </p:cNvSpPr>
              <p:nvPr/>
            </p:nvSpPr>
            <p:spPr bwMode="auto">
              <a:xfrm>
                <a:off x="812" y="3264"/>
                <a:ext cx="4094" cy="0"/>
              </a:xfrm>
              <a:prstGeom prst="line">
                <a:avLst/>
              </a:prstGeom>
              <a:noFill/>
              <a:ln w="19050">
                <a:solidFill>
                  <a:schemeClr val="tx1"/>
                </a:solidFill>
                <a:prstDash val="lgDash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31838" name="Group 94"/>
              <p:cNvGrpSpPr/>
              <p:nvPr/>
            </p:nvGrpSpPr>
            <p:grpSpPr bwMode="auto">
              <a:xfrm>
                <a:off x="3151" y="3084"/>
                <a:ext cx="650" cy="360"/>
                <a:chOff x="2208" y="3120"/>
                <a:chExt cx="672" cy="192"/>
              </a:xfrm>
            </p:grpSpPr>
            <p:sp>
              <p:nvSpPr>
                <p:cNvPr id="31839" name="Oval 95"/>
                <p:cNvSpPr>
                  <a:spLocks noChangeArrowheads="1"/>
                </p:cNvSpPr>
                <p:nvPr/>
              </p:nvSpPr>
              <p:spPr bwMode="auto">
                <a:xfrm flipV="1">
                  <a:off x="2208" y="3120"/>
                  <a:ext cx="192" cy="192"/>
                </a:xfrm>
                <a:prstGeom prst="ellipse">
                  <a:avLst/>
                </a:prstGeom>
                <a:noFill/>
                <a:ln w="2857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840" name="Oval 96"/>
                <p:cNvSpPr>
                  <a:spLocks noChangeArrowheads="1"/>
                </p:cNvSpPr>
                <p:nvPr/>
              </p:nvSpPr>
              <p:spPr bwMode="auto">
                <a:xfrm flipV="1">
                  <a:off x="2688" y="3120"/>
                  <a:ext cx="192" cy="192"/>
                </a:xfrm>
                <a:prstGeom prst="ellipse">
                  <a:avLst/>
                </a:prstGeom>
                <a:noFill/>
                <a:ln w="2857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841" name="Rectangle 97"/>
                <p:cNvSpPr>
                  <a:spLocks noChangeArrowheads="1"/>
                </p:cNvSpPr>
                <p:nvPr/>
              </p:nvSpPr>
              <p:spPr bwMode="auto">
                <a:xfrm>
                  <a:off x="2304" y="3120"/>
                  <a:ext cx="432" cy="19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842" name="Line 98"/>
                <p:cNvSpPr>
                  <a:spLocks noChangeShapeType="1"/>
                </p:cNvSpPr>
                <p:nvPr/>
              </p:nvSpPr>
              <p:spPr bwMode="auto">
                <a:xfrm>
                  <a:off x="2304" y="3312"/>
                  <a:ext cx="480" cy="0"/>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843" name="Line 99"/>
                <p:cNvSpPr>
                  <a:spLocks noChangeShapeType="1"/>
                </p:cNvSpPr>
                <p:nvPr/>
              </p:nvSpPr>
              <p:spPr bwMode="auto">
                <a:xfrm>
                  <a:off x="2304" y="3120"/>
                  <a:ext cx="480" cy="0"/>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31844" name="Group 100"/>
              <p:cNvGrpSpPr/>
              <p:nvPr/>
            </p:nvGrpSpPr>
            <p:grpSpPr bwMode="auto">
              <a:xfrm>
                <a:off x="1072" y="3129"/>
                <a:ext cx="520" cy="270"/>
                <a:chOff x="2208" y="3120"/>
                <a:chExt cx="672" cy="192"/>
              </a:xfrm>
            </p:grpSpPr>
            <p:sp>
              <p:nvSpPr>
                <p:cNvPr id="31845" name="Oval 101"/>
                <p:cNvSpPr>
                  <a:spLocks noChangeArrowheads="1"/>
                </p:cNvSpPr>
                <p:nvPr/>
              </p:nvSpPr>
              <p:spPr bwMode="auto">
                <a:xfrm flipV="1">
                  <a:off x="2208" y="3120"/>
                  <a:ext cx="192" cy="192"/>
                </a:xfrm>
                <a:prstGeom prst="ellipse">
                  <a:avLst/>
                </a:prstGeom>
                <a:noFill/>
                <a:ln w="2857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846" name="Oval 102"/>
                <p:cNvSpPr>
                  <a:spLocks noChangeArrowheads="1"/>
                </p:cNvSpPr>
                <p:nvPr/>
              </p:nvSpPr>
              <p:spPr bwMode="auto">
                <a:xfrm flipV="1">
                  <a:off x="2688" y="3120"/>
                  <a:ext cx="192" cy="192"/>
                </a:xfrm>
                <a:prstGeom prst="ellipse">
                  <a:avLst/>
                </a:prstGeom>
                <a:noFill/>
                <a:ln w="2857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847" name="Rectangle 103"/>
                <p:cNvSpPr>
                  <a:spLocks noChangeArrowheads="1"/>
                </p:cNvSpPr>
                <p:nvPr/>
              </p:nvSpPr>
              <p:spPr bwMode="auto">
                <a:xfrm>
                  <a:off x="2304" y="3120"/>
                  <a:ext cx="432" cy="19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848" name="Line 104"/>
                <p:cNvSpPr>
                  <a:spLocks noChangeShapeType="1"/>
                </p:cNvSpPr>
                <p:nvPr/>
              </p:nvSpPr>
              <p:spPr bwMode="auto">
                <a:xfrm>
                  <a:off x="2304" y="3312"/>
                  <a:ext cx="480" cy="0"/>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849" name="Line 105"/>
                <p:cNvSpPr>
                  <a:spLocks noChangeShapeType="1"/>
                </p:cNvSpPr>
                <p:nvPr/>
              </p:nvSpPr>
              <p:spPr bwMode="auto">
                <a:xfrm>
                  <a:off x="2304" y="3120"/>
                  <a:ext cx="480" cy="0"/>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1850" name="Line 106"/>
              <p:cNvSpPr>
                <a:spLocks noChangeShapeType="1"/>
              </p:cNvSpPr>
              <p:nvPr/>
            </p:nvSpPr>
            <p:spPr bwMode="auto">
              <a:xfrm>
                <a:off x="682" y="2904"/>
                <a:ext cx="455"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851" name="Line 107"/>
              <p:cNvSpPr>
                <a:spLocks noChangeShapeType="1"/>
              </p:cNvSpPr>
              <p:nvPr/>
            </p:nvSpPr>
            <p:spPr bwMode="auto">
              <a:xfrm>
                <a:off x="682" y="3624"/>
                <a:ext cx="455"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852" name="Line 108"/>
              <p:cNvSpPr>
                <a:spLocks noChangeShapeType="1"/>
              </p:cNvSpPr>
              <p:nvPr/>
            </p:nvSpPr>
            <p:spPr bwMode="auto">
              <a:xfrm>
                <a:off x="747" y="2904"/>
                <a:ext cx="0" cy="72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853" name="Line 109"/>
              <p:cNvSpPr>
                <a:spLocks noChangeShapeType="1"/>
              </p:cNvSpPr>
              <p:nvPr/>
            </p:nvSpPr>
            <p:spPr bwMode="auto">
              <a:xfrm>
                <a:off x="2112" y="2724"/>
                <a:ext cx="0" cy="108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854" name="Line 110"/>
              <p:cNvSpPr>
                <a:spLocks noChangeShapeType="1"/>
              </p:cNvSpPr>
              <p:nvPr/>
            </p:nvSpPr>
            <p:spPr bwMode="auto">
              <a:xfrm flipH="1">
                <a:off x="2890" y="2682"/>
                <a:ext cx="1" cy="1158"/>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855" name="Line 111"/>
              <p:cNvSpPr>
                <a:spLocks noChangeShapeType="1"/>
              </p:cNvSpPr>
              <p:nvPr/>
            </p:nvSpPr>
            <p:spPr bwMode="auto">
              <a:xfrm>
                <a:off x="3671" y="2586"/>
                <a:ext cx="0" cy="135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856" name="Line 112"/>
              <p:cNvSpPr>
                <a:spLocks noChangeShapeType="1"/>
              </p:cNvSpPr>
              <p:nvPr/>
            </p:nvSpPr>
            <p:spPr bwMode="auto">
              <a:xfrm>
                <a:off x="3996" y="2544"/>
                <a:ext cx="0" cy="360"/>
              </a:xfrm>
              <a:prstGeom prst="line">
                <a:avLst/>
              </a:prstGeom>
              <a:noFill/>
              <a:ln w="9525">
                <a:solidFill>
                  <a:schemeClr val="tx1"/>
                </a:solidFill>
                <a:round/>
                <a:head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857" name="Line 113"/>
              <p:cNvSpPr>
                <a:spLocks noChangeShapeType="1"/>
              </p:cNvSpPr>
              <p:nvPr/>
            </p:nvSpPr>
            <p:spPr bwMode="auto">
              <a:xfrm>
                <a:off x="3996" y="3534"/>
                <a:ext cx="0" cy="450"/>
              </a:xfrm>
              <a:prstGeom prst="line">
                <a:avLst/>
              </a:prstGeom>
              <a:noFill/>
              <a:ln w="9525">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858" name="Line 114"/>
              <p:cNvSpPr>
                <a:spLocks noChangeShapeType="1"/>
              </p:cNvSpPr>
              <p:nvPr/>
            </p:nvSpPr>
            <p:spPr bwMode="auto">
              <a:xfrm>
                <a:off x="4516" y="2670"/>
                <a:ext cx="0" cy="117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mc:AlternateContent xmlns:mc="http://schemas.openxmlformats.org/markup-compatibility/2006">
            <mc:Choice xmlns:a14="http://schemas.microsoft.com/office/drawing/2010/main" Requires="a14">
              <p:sp>
                <p:nvSpPr>
                  <p:cNvPr id="31859" name="Text Box 115"/>
                  <p:cNvSpPr txBox="1">
                    <a:spLocks noChangeArrowheads="1"/>
                  </p:cNvSpPr>
                  <p:nvPr/>
                </p:nvSpPr>
                <p:spPr bwMode="auto">
                  <a:xfrm rot="16200000">
                    <a:off x="4082" y="3016"/>
                    <a:ext cx="665" cy="259"/>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14:m>
                      <m:oMath xmlns:m="http://schemas.openxmlformats.org/officeDocument/2006/math">
                        <m:r>
                          <a:rPr lang="en-US" altLang="zh-CN" sz="2100" b="1" i="1" dirty="0">
                            <a:latin typeface="Cambria Math"/>
                            <a:ea typeface="Cambria Math"/>
                          </a:rPr>
                          <m:t>∅ </m:t>
                        </m:r>
                      </m:oMath>
                    </a14:m>
                    <a:r>
                      <a:rPr lang="en-US" altLang="zh-CN" sz="2100" dirty="0"/>
                      <a:t>55</a:t>
                    </a:r>
                  </a:p>
                </p:txBody>
              </p:sp>
            </mc:Choice>
            <mc:Fallback>
              <p:sp>
                <p:nvSpPr>
                  <p:cNvPr id="31859" name="Text Box 115"/>
                  <p:cNvSpPr txBox="1">
                    <a:spLocks noRot="1" noChangeAspect="1" noMove="1" noResize="1" noEditPoints="1" noAdjustHandles="1" noChangeArrowheads="1" noChangeShapeType="1" noTextEdit="1"/>
                  </p:cNvSpPr>
                  <p:nvPr/>
                </p:nvSpPr>
                <p:spPr bwMode="auto">
                  <a:xfrm rot="16200000">
                    <a:off x="4082" y="3012"/>
                    <a:ext cx="665" cy="270"/>
                  </a:xfrm>
                  <a:prstGeom prst="rect">
                    <a:avLst/>
                  </a:prstGeom>
                  <a:blipFill rotWithShape="1">
                    <a:blip r:embed="rId1"/>
                    <a:stretch>
                      <a:fillRect l="-7692" r="-27692" b="-690"/>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endParaRPr lang="zh-CN" altLang="en-US">
                      <a:noFill/>
                    </a:endParaRPr>
                  </a:p>
                </p:txBody>
              </p:sp>
            </mc:Fallback>
          </mc:AlternateContent>
          <mc:AlternateContent xmlns:mc="http://schemas.openxmlformats.org/markup-compatibility/2006">
            <mc:Choice xmlns:a14="http://schemas.microsoft.com/office/drawing/2010/main" Requires="a14">
              <p:sp>
                <p:nvSpPr>
                  <p:cNvPr id="31860" name="Text Box 116"/>
                  <p:cNvSpPr txBox="1">
                    <a:spLocks noChangeArrowheads="1"/>
                  </p:cNvSpPr>
                  <p:nvPr/>
                </p:nvSpPr>
                <p:spPr bwMode="auto">
                  <a:xfrm rot="16200000">
                    <a:off x="315" y="3015"/>
                    <a:ext cx="693" cy="259"/>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14:m>
                      <m:oMath xmlns:m="http://schemas.openxmlformats.org/officeDocument/2006/math">
                        <m:r>
                          <a:rPr lang="en-US" altLang="zh-CN" sz="2100" b="1" i="1" dirty="0">
                            <a:latin typeface="Cambria Math"/>
                            <a:ea typeface="Cambria Math"/>
                          </a:rPr>
                          <m:t>∅ </m:t>
                        </m:r>
                      </m:oMath>
                    </a14:m>
                    <a:r>
                      <a:rPr lang="en-US" altLang="zh-CN" sz="2100" dirty="0"/>
                      <a:t>45</a:t>
                    </a:r>
                  </a:p>
                </p:txBody>
              </p:sp>
            </mc:Choice>
            <mc:Fallback>
              <p:sp>
                <p:nvSpPr>
                  <p:cNvPr id="31860" name="Text Box 116"/>
                  <p:cNvSpPr txBox="1">
                    <a:spLocks noRot="1" noChangeAspect="1" noMove="1" noResize="1" noEditPoints="1" noAdjustHandles="1" noChangeArrowheads="1" noChangeShapeType="1" noTextEdit="1"/>
                  </p:cNvSpPr>
                  <p:nvPr/>
                </p:nvSpPr>
                <p:spPr bwMode="auto">
                  <a:xfrm rot="16200000">
                    <a:off x="315" y="3011"/>
                    <a:ext cx="693" cy="270"/>
                  </a:xfrm>
                  <a:prstGeom prst="rect">
                    <a:avLst/>
                  </a:prstGeom>
                  <a:blipFill rotWithShape="1">
                    <a:blip r:embed="rId2"/>
                    <a:stretch>
                      <a:fillRect l="-7576" r="-25758" b="-1333"/>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endParaRPr lang="zh-CN" altLang="en-US">
                      <a:noFill/>
                    </a:endParaRPr>
                  </a:p>
                </p:txBody>
              </p:sp>
            </mc:Fallback>
          </mc:AlternateContent>
          <mc:AlternateContent xmlns:mc="http://schemas.openxmlformats.org/markup-compatibility/2006">
            <mc:Choice xmlns:a14="http://schemas.microsoft.com/office/drawing/2010/main" Requires="a14">
              <p:sp>
                <p:nvSpPr>
                  <p:cNvPr id="31861" name="Text Box 117"/>
                  <p:cNvSpPr txBox="1">
                    <a:spLocks noChangeArrowheads="1"/>
                  </p:cNvSpPr>
                  <p:nvPr/>
                </p:nvSpPr>
                <p:spPr bwMode="auto">
                  <a:xfrm rot="16200000">
                    <a:off x="1652" y="2816"/>
                    <a:ext cx="710" cy="259"/>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14:m>
                      <m:oMath xmlns:m="http://schemas.openxmlformats.org/officeDocument/2006/math">
                        <m:r>
                          <a:rPr lang="en-US" altLang="zh-CN" sz="2100" b="1" i="1" dirty="0">
                            <a:latin typeface="Cambria Math"/>
                            <a:ea typeface="Cambria Math"/>
                          </a:rPr>
                          <m:t>∅ </m:t>
                        </m:r>
                      </m:oMath>
                    </a14:m>
                    <a:r>
                      <a:rPr lang="en-US" altLang="zh-CN" sz="2100" dirty="0"/>
                      <a:t>52</a:t>
                    </a:r>
                  </a:p>
                </p:txBody>
              </p:sp>
            </mc:Choice>
            <mc:Fallback>
              <p:sp>
                <p:nvSpPr>
                  <p:cNvPr id="31861" name="Text Box 117"/>
                  <p:cNvSpPr txBox="1">
                    <a:spLocks noRot="1" noChangeAspect="1" noMove="1" noResize="1" noEditPoints="1" noAdjustHandles="1" noChangeArrowheads="1" noChangeShapeType="1" noTextEdit="1"/>
                  </p:cNvSpPr>
                  <p:nvPr/>
                </p:nvSpPr>
                <p:spPr bwMode="auto">
                  <a:xfrm rot="16200000">
                    <a:off x="1652" y="2812"/>
                    <a:ext cx="710" cy="270"/>
                  </a:xfrm>
                  <a:prstGeom prst="rect">
                    <a:avLst/>
                  </a:prstGeom>
                  <a:blipFill rotWithShape="1">
                    <a:blip r:embed="rId3"/>
                    <a:stretch>
                      <a:fillRect l="-7692" r="-27692" b="-649"/>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endParaRPr lang="zh-CN" altLang="en-US">
                      <a:noFill/>
                    </a:endParaRPr>
                  </a:p>
                </p:txBody>
              </p:sp>
            </mc:Fallback>
          </mc:AlternateContent>
          <mc:AlternateContent xmlns:mc="http://schemas.openxmlformats.org/markup-compatibility/2006">
            <mc:Choice xmlns:a14="http://schemas.microsoft.com/office/drawing/2010/main" Requires="a14">
              <p:sp>
                <p:nvSpPr>
                  <p:cNvPr id="31862" name="Text Box 118"/>
                  <p:cNvSpPr txBox="1">
                    <a:spLocks noChangeArrowheads="1"/>
                  </p:cNvSpPr>
                  <p:nvPr/>
                </p:nvSpPr>
                <p:spPr bwMode="auto">
                  <a:xfrm rot="16200000">
                    <a:off x="2348" y="2858"/>
                    <a:ext cx="872" cy="259"/>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14:m>
                      <m:oMath xmlns:m="http://schemas.openxmlformats.org/officeDocument/2006/math">
                        <m:r>
                          <a:rPr lang="en-US" altLang="zh-CN" sz="2100" b="1" i="1" dirty="0">
                            <a:latin typeface="Cambria Math"/>
                            <a:ea typeface="Cambria Math"/>
                          </a:rPr>
                          <m:t>∅ </m:t>
                        </m:r>
                      </m:oMath>
                    </a14:m>
                    <a:r>
                      <a:rPr lang="en-US" altLang="zh-CN" sz="2100" dirty="0"/>
                      <a:t>55</a:t>
                    </a:r>
                  </a:p>
                </p:txBody>
              </p:sp>
            </mc:Choice>
            <mc:Fallback>
              <p:sp>
                <p:nvSpPr>
                  <p:cNvPr id="31862" name="Text Box 118"/>
                  <p:cNvSpPr txBox="1">
                    <a:spLocks noRot="1" noChangeAspect="1" noMove="1" noResize="1" noEditPoints="1" noAdjustHandles="1" noChangeArrowheads="1" noChangeShapeType="1" noTextEdit="1"/>
                  </p:cNvSpPr>
                  <p:nvPr/>
                </p:nvSpPr>
                <p:spPr bwMode="auto">
                  <a:xfrm rot="16200000">
                    <a:off x="2348" y="2854"/>
                    <a:ext cx="872" cy="270"/>
                  </a:xfrm>
                  <a:prstGeom prst="rect">
                    <a:avLst/>
                  </a:prstGeom>
                  <a:blipFill rotWithShape="1">
                    <a:blip r:embed="rId4"/>
                    <a:stretch>
                      <a:fillRect l="-7576" r="-25758" b="-526"/>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endParaRPr lang="zh-CN" altLang="en-US">
                      <a:noFill/>
                    </a:endParaRPr>
                  </a:p>
                </p:txBody>
              </p:sp>
            </mc:Fallback>
          </mc:AlternateContent>
          <mc:AlternateContent xmlns:mc="http://schemas.openxmlformats.org/markup-compatibility/2006">
            <mc:Choice xmlns:a14="http://schemas.microsoft.com/office/drawing/2010/main" Requires="a14">
              <p:sp>
                <p:nvSpPr>
                  <p:cNvPr id="31863" name="Text Box 119"/>
                  <p:cNvSpPr txBox="1">
                    <a:spLocks noChangeArrowheads="1"/>
                  </p:cNvSpPr>
                  <p:nvPr/>
                </p:nvSpPr>
                <p:spPr bwMode="auto">
                  <a:xfrm rot="16200000">
                    <a:off x="3160" y="2975"/>
                    <a:ext cx="764" cy="259"/>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14:m>
                      <m:oMath xmlns:m="http://schemas.openxmlformats.org/officeDocument/2006/math">
                        <m:r>
                          <a:rPr lang="en-US" altLang="zh-CN" sz="2100" b="1" i="1" dirty="0">
                            <a:latin typeface="Cambria Math"/>
                            <a:ea typeface="Cambria Math"/>
                          </a:rPr>
                          <m:t>∅ </m:t>
                        </m:r>
                      </m:oMath>
                    </a14:m>
                    <a:r>
                      <a:rPr lang="en-US" altLang="zh-CN" sz="2100" dirty="0"/>
                      <a:t>58</a:t>
                    </a:r>
                  </a:p>
                </p:txBody>
              </p:sp>
            </mc:Choice>
            <mc:Fallback>
              <p:sp>
                <p:nvSpPr>
                  <p:cNvPr id="31863" name="Text Box 119"/>
                  <p:cNvSpPr txBox="1">
                    <a:spLocks noRot="1" noChangeAspect="1" noMove="1" noResize="1" noEditPoints="1" noAdjustHandles="1" noChangeArrowheads="1" noChangeShapeType="1" noTextEdit="1"/>
                  </p:cNvSpPr>
                  <p:nvPr/>
                </p:nvSpPr>
                <p:spPr bwMode="auto">
                  <a:xfrm rot="16200000">
                    <a:off x="3160" y="2971"/>
                    <a:ext cx="764" cy="270"/>
                  </a:xfrm>
                  <a:prstGeom prst="rect">
                    <a:avLst/>
                  </a:prstGeom>
                  <a:blipFill rotWithShape="1">
                    <a:blip r:embed="rId5"/>
                    <a:stretch>
                      <a:fillRect l="-7576" r="-25758" b="-1212"/>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endParaRPr lang="zh-CN" altLang="en-US">
                      <a:noFill/>
                    </a:endParaRPr>
                  </a:p>
                </p:txBody>
              </p:sp>
            </mc:Fallback>
          </mc:AlternateContent>
          <mc:AlternateContent xmlns:mc="http://schemas.openxmlformats.org/markup-compatibility/2006">
            <mc:Choice xmlns:a14="http://schemas.microsoft.com/office/drawing/2010/main" Requires="a14">
              <p:sp>
                <p:nvSpPr>
                  <p:cNvPr id="31864" name="Text Box 120"/>
                  <p:cNvSpPr txBox="1">
                    <a:spLocks noChangeArrowheads="1"/>
                  </p:cNvSpPr>
                  <p:nvPr/>
                </p:nvSpPr>
                <p:spPr bwMode="auto">
                  <a:xfrm rot="16200000">
                    <a:off x="3642" y="2971"/>
                    <a:ext cx="756" cy="259"/>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14:m>
                      <m:oMath xmlns:m="http://schemas.openxmlformats.org/officeDocument/2006/math">
                        <m:r>
                          <a:rPr lang="en-US" altLang="zh-CN" sz="2100" b="1" i="1" dirty="0">
                            <a:latin typeface="Cambria Math"/>
                            <a:ea typeface="Cambria Math"/>
                          </a:rPr>
                          <m:t>∅ </m:t>
                        </m:r>
                      </m:oMath>
                    </a14:m>
                    <a:r>
                      <a:rPr lang="en-US" altLang="zh-CN" sz="2100" dirty="0"/>
                      <a:t>65</a:t>
                    </a:r>
                  </a:p>
                </p:txBody>
              </p:sp>
            </mc:Choice>
            <mc:Fallback>
              <p:sp>
                <p:nvSpPr>
                  <p:cNvPr id="31864" name="Text Box 120"/>
                  <p:cNvSpPr txBox="1">
                    <a:spLocks noRot="1" noChangeAspect="1" noMove="1" noResize="1" noEditPoints="1" noAdjustHandles="1" noChangeArrowheads="1" noChangeShapeType="1" noTextEdit="1"/>
                  </p:cNvSpPr>
                  <p:nvPr/>
                </p:nvSpPr>
                <p:spPr bwMode="auto">
                  <a:xfrm rot="16200000">
                    <a:off x="3642" y="2967"/>
                    <a:ext cx="756" cy="270"/>
                  </a:xfrm>
                  <a:prstGeom prst="rect">
                    <a:avLst/>
                  </a:prstGeom>
                  <a:blipFill rotWithShape="1">
                    <a:blip r:embed="rId6"/>
                    <a:stretch>
                      <a:fillRect l="-7576" r="-25758" b="-610"/>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endParaRPr lang="zh-CN" altLang="en-US">
                      <a:noFill/>
                    </a:endParaRPr>
                  </a:p>
                </p:txBody>
              </p:sp>
            </mc:Fallback>
          </mc:AlternateContent>
        </p:grpSp>
        <p:sp>
          <p:nvSpPr>
            <p:cNvPr id="31865" name="Line 121"/>
            <p:cNvSpPr>
              <a:spLocks noChangeShapeType="1"/>
            </p:cNvSpPr>
            <p:nvPr/>
          </p:nvSpPr>
          <p:spPr bwMode="auto">
            <a:xfrm>
              <a:off x="2544" y="2688"/>
              <a:ext cx="528" cy="0"/>
            </a:xfrm>
            <a:prstGeom prst="line">
              <a:avLst/>
            </a:prstGeom>
            <a:noFill/>
            <a:ln w="57150">
              <a:solidFill>
                <a:srgbClr val="CC0066"/>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866" name="Line 122"/>
            <p:cNvSpPr>
              <a:spLocks noChangeShapeType="1"/>
            </p:cNvSpPr>
            <p:nvPr/>
          </p:nvSpPr>
          <p:spPr bwMode="auto">
            <a:xfrm>
              <a:off x="2544" y="3840"/>
              <a:ext cx="528" cy="0"/>
            </a:xfrm>
            <a:prstGeom prst="line">
              <a:avLst/>
            </a:prstGeom>
            <a:noFill/>
            <a:ln w="57150">
              <a:solidFill>
                <a:srgbClr val="CC0066"/>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867" name="Line 123"/>
            <p:cNvSpPr>
              <a:spLocks noChangeShapeType="1"/>
            </p:cNvSpPr>
            <p:nvPr/>
          </p:nvSpPr>
          <p:spPr bwMode="auto">
            <a:xfrm>
              <a:off x="4128" y="2688"/>
              <a:ext cx="528" cy="0"/>
            </a:xfrm>
            <a:prstGeom prst="line">
              <a:avLst/>
            </a:prstGeom>
            <a:noFill/>
            <a:ln w="57150">
              <a:solidFill>
                <a:srgbClr val="CC0066"/>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868" name="Line 124"/>
            <p:cNvSpPr>
              <a:spLocks noChangeShapeType="1"/>
            </p:cNvSpPr>
            <p:nvPr/>
          </p:nvSpPr>
          <p:spPr bwMode="auto">
            <a:xfrm>
              <a:off x="4128" y="3840"/>
              <a:ext cx="528" cy="0"/>
            </a:xfrm>
            <a:prstGeom prst="line">
              <a:avLst/>
            </a:prstGeom>
            <a:noFill/>
            <a:ln w="57150">
              <a:solidFill>
                <a:srgbClr val="CC0066"/>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873" name="Line 129"/>
            <p:cNvSpPr>
              <a:spLocks noChangeShapeType="1"/>
            </p:cNvSpPr>
            <p:nvPr/>
          </p:nvSpPr>
          <p:spPr bwMode="auto">
            <a:xfrm>
              <a:off x="1488" y="3120"/>
              <a:ext cx="0" cy="288"/>
            </a:xfrm>
            <a:prstGeom prst="line">
              <a:avLst/>
            </a:prstGeom>
            <a:noFill/>
            <a:ln w="28575">
              <a:solidFill>
                <a:srgbClr val="D60093"/>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874" name="Line 130"/>
            <p:cNvSpPr>
              <a:spLocks noChangeShapeType="1"/>
            </p:cNvSpPr>
            <p:nvPr/>
          </p:nvSpPr>
          <p:spPr bwMode="auto">
            <a:xfrm>
              <a:off x="3360" y="3072"/>
              <a:ext cx="0" cy="384"/>
            </a:xfrm>
            <a:prstGeom prst="line">
              <a:avLst/>
            </a:prstGeom>
            <a:noFill/>
            <a:ln w="28575">
              <a:solidFill>
                <a:srgbClr val="D60093"/>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1875" name="Text Box 131"/>
          <p:cNvSpPr txBox="1">
            <a:spLocks noChangeArrowheads="1"/>
          </p:cNvSpPr>
          <p:nvPr/>
        </p:nvSpPr>
        <p:spPr bwMode="auto">
          <a:xfrm>
            <a:off x="990728" y="489755"/>
            <a:ext cx="3714750"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3" tIns="47887" rIns="95773" bIns="47887">
            <a:spAutoFit/>
          </a:bodyPr>
          <a:lstStyle/>
          <a:p>
            <a:r>
              <a:rPr lang="zh-CN" altLang="en-US" sz="2400" b="1" dirty="0"/>
              <a:t>1. 确定尺寸精度</a:t>
            </a:r>
            <a:endParaRPr lang="zh-CN" altLang="en-US" sz="2400" b="1" dirty="0"/>
          </a:p>
        </p:txBody>
      </p:sp>
      <mc:AlternateContent xmlns:mc="http://schemas.openxmlformats.org/markup-compatibility/2006">
        <mc:Choice xmlns:a14="http://schemas.microsoft.com/office/drawing/2010/main" Requires="a14">
          <p:sp>
            <p:nvSpPr>
              <p:cNvPr id="31876" name="Text Box 132"/>
              <p:cNvSpPr txBox="1">
                <a:spLocks noChangeArrowheads="1"/>
              </p:cNvSpPr>
              <p:nvPr/>
            </p:nvSpPr>
            <p:spPr bwMode="auto">
              <a:xfrm>
                <a:off x="753793" y="961770"/>
                <a:ext cx="8515605" cy="481430"/>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（1） </a:t>
                </a:r>
                <a14:m>
                  <m:oMath xmlns:m="http://schemas.openxmlformats.org/officeDocument/2006/math">
                    <m:r>
                      <a:rPr lang="en-US" altLang="zh-CN" sz="2400" b="1" i="1" dirty="0" smtClean="0">
                        <a:latin typeface="Cambria Math"/>
                        <a:ea typeface="Cambria Math"/>
                      </a:rPr>
                      <m:t>∅</m:t>
                    </m:r>
                  </m:oMath>
                </a14:m>
                <a:r>
                  <a:rPr lang="en-US" altLang="zh-CN" sz="2400" b="1" dirty="0"/>
                  <a:t>55（</a:t>
                </a:r>
                <a:r>
                  <a:rPr lang="zh-CN" altLang="en-US" sz="2400" b="1" dirty="0" smtClean="0"/>
                  <a:t>与普通级</a:t>
                </a:r>
                <a:r>
                  <a:rPr lang="en-US" altLang="zh-CN" sz="2400" b="1" dirty="0" smtClean="0"/>
                  <a:t>30211</a:t>
                </a:r>
                <a:r>
                  <a:rPr lang="zh-CN" altLang="en-US" sz="2400" b="1" dirty="0" smtClean="0"/>
                  <a:t>轴承</a:t>
                </a:r>
                <a:r>
                  <a:rPr lang="zh-CN" altLang="en-US" sz="2400" b="1" dirty="0"/>
                  <a:t>内圈配合）轴颈</a:t>
                </a:r>
                <a:r>
                  <a:rPr lang="zh-CN" altLang="en-US" sz="2400" b="1" dirty="0" smtClean="0"/>
                  <a:t>尺寸</a:t>
                </a:r>
                <a:r>
                  <a:rPr lang="zh-CN" altLang="en-US" sz="2400" b="1" dirty="0"/>
                  <a:t>公差带</a:t>
                </a:r>
              </a:p>
            </p:txBody>
          </p:sp>
        </mc:Choice>
        <mc:Fallback>
          <p:sp>
            <p:nvSpPr>
              <p:cNvPr id="31876" name="Text Box 132"/>
              <p:cNvSpPr txBox="1">
                <a:spLocks noRot="1" noChangeAspect="1" noMove="1" noResize="1" noEditPoints="1" noAdjustHandles="1" noChangeArrowheads="1" noChangeShapeType="1" noTextEdit="1"/>
              </p:cNvSpPr>
              <p:nvPr/>
            </p:nvSpPr>
            <p:spPr bwMode="auto">
              <a:xfrm>
                <a:off x="753793" y="961770"/>
                <a:ext cx="8515605" cy="481430"/>
              </a:xfrm>
              <a:prstGeom prst="rect">
                <a:avLst/>
              </a:prstGeom>
              <a:blipFill rotWithShape="1">
                <a:blip r:embed="rId7"/>
                <a:stretch>
                  <a:fillRect l="-1074" t="-13924" b="-25316"/>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endParaRPr lang="zh-CN" altLang="en-US">
                  <a:noFill/>
                </a:endParaRPr>
              </a:p>
            </p:txBody>
          </p:sp>
        </mc:Fallback>
      </mc:AlternateContent>
      <p:sp>
        <p:nvSpPr>
          <p:cNvPr id="31892" name="Text Box 148"/>
          <p:cNvSpPr txBox="1">
            <a:spLocks noChangeArrowheads="1"/>
          </p:cNvSpPr>
          <p:nvPr/>
        </p:nvSpPr>
        <p:spPr bwMode="auto">
          <a:xfrm>
            <a:off x="992560" y="1363394"/>
            <a:ext cx="4447651"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计算轴承</a:t>
            </a:r>
            <a:r>
              <a:rPr lang="zh-CN" altLang="en-US" sz="2400" b="1" dirty="0" smtClean="0"/>
              <a:t>承受载荷类型</a:t>
            </a:r>
            <a:endParaRPr lang="zh-CN" altLang="en-US" sz="2400" b="1" dirty="0"/>
          </a:p>
        </p:txBody>
      </p:sp>
      <p:pic>
        <p:nvPicPr>
          <p:cNvPr id="31916" name="Picture 17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64568" y="2708920"/>
            <a:ext cx="4979405" cy="384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mc:Choice xmlns:a14="http://schemas.microsoft.com/office/drawing/2010/main" Requires="a14">
          <p:sp>
            <p:nvSpPr>
              <p:cNvPr id="2" name="矩形 1"/>
              <p:cNvSpPr/>
              <p:nvPr/>
            </p:nvSpPr>
            <p:spPr>
              <a:xfrm>
                <a:off x="1016646" y="2204864"/>
                <a:ext cx="7248722" cy="477054"/>
              </a:xfrm>
              <a:prstGeom prst="rect">
                <a:avLst/>
              </a:prstGeom>
            </p:spPr>
            <p:txBody>
              <a:bodyPr wrap="square">
                <a:spAutoFit/>
              </a:bodyPr>
              <a:lstStyle/>
              <a:p>
                <a14:m>
                  <m:oMath xmlns:m="http://schemas.openxmlformats.org/officeDocument/2006/math">
                    <m:sSub>
                      <m:sSubPr>
                        <m:ctrlPr>
                          <a:rPr lang="en-US" altLang="zh-CN" sz="2400" b="1" i="1" smtClean="0">
                            <a:latin typeface="Cambria Math"/>
                          </a:rPr>
                        </m:ctrlPr>
                      </m:sSubPr>
                      <m:e>
                        <m:r>
                          <a:rPr lang="en-US" altLang="zh-CN" sz="2400" b="1" i="1" smtClean="0">
                            <a:latin typeface="Cambria Math"/>
                          </a:rPr>
                          <m:t>𝑷</m:t>
                        </m:r>
                      </m:e>
                      <m:sub>
                        <m:r>
                          <a:rPr lang="en-US" altLang="zh-CN" sz="2400" b="1" i="0" smtClean="0">
                            <a:latin typeface="Cambria Math"/>
                          </a:rPr>
                          <m:t>𝐫</m:t>
                        </m:r>
                      </m:sub>
                    </m:sSub>
                  </m:oMath>
                </a14:m>
                <a:r>
                  <a:rPr lang="en-US" altLang="zh-CN" sz="2400" b="1" dirty="0" smtClean="0"/>
                  <a:t> </a:t>
                </a:r>
                <a:r>
                  <a:rPr lang="zh-CN" altLang="en-US" sz="2400" b="1" dirty="0" smtClean="0"/>
                  <a:t>由</a:t>
                </a:r>
                <a:r>
                  <a:rPr lang="zh-CN" altLang="en-US" sz="2400" b="1" dirty="0"/>
                  <a:t>公式</a:t>
                </a:r>
                <a:r>
                  <a:rPr lang="zh-CN" altLang="en-US" sz="2400" b="1" dirty="0" smtClean="0"/>
                  <a:t>计算</a:t>
                </a:r>
                <a:r>
                  <a:rPr lang="en-US" altLang="zh-CN" sz="2400" b="1" dirty="0" smtClean="0"/>
                  <a:t>,</a:t>
                </a:r>
                <a14:m>
                  <m:oMath xmlns:m="http://schemas.openxmlformats.org/officeDocument/2006/math">
                    <m:sSub>
                      <m:sSubPr>
                        <m:ctrlPr>
                          <a:rPr lang="en-US" altLang="zh-CN" sz="2400" b="1" i="1">
                            <a:latin typeface="Cambria Math"/>
                          </a:rPr>
                        </m:ctrlPr>
                      </m:sSubPr>
                      <m:e>
                        <m:r>
                          <a:rPr lang="en-US" altLang="zh-CN" sz="2400" b="1" i="1" smtClean="0">
                            <a:latin typeface="Cambria Math"/>
                          </a:rPr>
                          <m:t>𝑪</m:t>
                        </m:r>
                      </m:e>
                      <m:sub>
                        <m:r>
                          <a:rPr lang="en-US" altLang="zh-CN" sz="2400" b="1">
                            <a:latin typeface="Cambria Math"/>
                          </a:rPr>
                          <m:t>𝐫</m:t>
                        </m:r>
                      </m:sub>
                    </m:sSub>
                    <m:r>
                      <a:rPr lang="en-US" altLang="zh-CN" sz="2400" b="1" i="1">
                        <a:latin typeface="Cambria Math"/>
                      </a:rPr>
                      <m:t> </m:t>
                    </m:r>
                  </m:oMath>
                </a14:m>
                <a:r>
                  <a:rPr lang="zh-CN" altLang="en-US" sz="2400" b="1" dirty="0" smtClean="0"/>
                  <a:t>的</a:t>
                </a:r>
                <a:r>
                  <a:rPr lang="zh-CN" altLang="en-US" sz="2400" b="1" dirty="0"/>
                  <a:t>数值从轴承产品的样本中查出</a:t>
                </a:r>
                <a:r>
                  <a:rPr lang="zh-CN" altLang="en-US" dirty="0"/>
                  <a:t>。</a:t>
                </a:r>
              </a:p>
            </p:txBody>
          </p:sp>
        </mc:Choice>
        <mc:Fallback>
          <p:sp>
            <p:nvSpPr>
              <p:cNvPr id="2" name="矩形 1"/>
              <p:cNvSpPr>
                <a:spLocks noRot="1" noChangeAspect="1" noMove="1" noResize="1" noEditPoints="1" noAdjustHandles="1" noChangeArrowheads="1" noChangeShapeType="1" noTextEdit="1"/>
              </p:cNvSpPr>
              <p:nvPr/>
            </p:nvSpPr>
            <p:spPr>
              <a:xfrm>
                <a:off x="1016646" y="2204864"/>
                <a:ext cx="7248722" cy="477054"/>
              </a:xfrm>
              <a:prstGeom prst="rect">
                <a:avLst/>
              </a:prstGeom>
              <a:blipFill rotWithShape="1">
                <a:blip r:embed="rId9"/>
                <a:stretch>
                  <a:fillRect t="-14103" r="-673" b="-29487"/>
                </a:stretch>
              </a:blipFill>
            </p:spPr>
            <p:txBody>
              <a:bodyPr/>
              <a:lstStyle/>
              <a:p>
                <a:r>
                  <a:rPr lang="zh-CN" altLang="en-US">
                    <a:noFill/>
                  </a:rPr>
                  <a:t> </a:t>
                </a:r>
                <a:endParaRPr lang="zh-CN" altLang="en-US">
                  <a:noFill/>
                </a:endParaRPr>
              </a:p>
            </p:txBody>
          </p:sp>
        </mc:Fallback>
      </mc:AlternateContent>
      <p:pic>
        <p:nvPicPr>
          <p:cNvPr id="87043" name="Picture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64568" y="1772816"/>
            <a:ext cx="5838825"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7045" name="Picture 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193008" y="3140968"/>
            <a:ext cx="7156351" cy="100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1" name="椭圆 70"/>
          <p:cNvSpPr/>
          <p:nvPr/>
        </p:nvSpPr>
        <p:spPr bwMode="auto">
          <a:xfrm>
            <a:off x="2864768" y="3501008"/>
            <a:ext cx="1601646" cy="648072"/>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875"/>
                                        </p:tgtEl>
                                        <p:attrNameLst>
                                          <p:attrName>style.visibility</p:attrName>
                                        </p:attrNameLst>
                                      </p:cBhvr>
                                      <p:to>
                                        <p:strVal val="visible"/>
                                      </p:to>
                                    </p:set>
                                    <p:animEffect transition="in" filter="wipe(left)">
                                      <p:cBhvr>
                                        <p:cTn id="7" dur="500"/>
                                        <p:tgtEl>
                                          <p:spTgt spid="3187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31823"/>
                                        </p:tgtEl>
                                        <p:attrNameLst>
                                          <p:attrName>style.visibility</p:attrName>
                                        </p:attrNameLst>
                                      </p:cBhvr>
                                      <p:to>
                                        <p:strVal val="visible"/>
                                      </p:to>
                                    </p:set>
                                    <p:anim calcmode="lin" valueType="num">
                                      <p:cBhvr additive="base">
                                        <p:cTn id="12" dur="500" fill="hold"/>
                                        <p:tgtEl>
                                          <p:spTgt spid="31823"/>
                                        </p:tgtEl>
                                        <p:attrNameLst>
                                          <p:attrName>ppt_x</p:attrName>
                                        </p:attrNameLst>
                                      </p:cBhvr>
                                      <p:tavLst>
                                        <p:tav tm="0">
                                          <p:val>
                                            <p:strVal val="0-#ppt_w/2"/>
                                          </p:val>
                                        </p:tav>
                                        <p:tav tm="100000">
                                          <p:val>
                                            <p:strVal val="#ppt_x"/>
                                          </p:val>
                                        </p:tav>
                                      </p:tavLst>
                                    </p:anim>
                                    <p:anim calcmode="lin" valueType="num">
                                      <p:cBhvr additive="base">
                                        <p:cTn id="13" dur="500" fill="hold"/>
                                        <p:tgtEl>
                                          <p:spTgt spid="31823"/>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31876"/>
                                        </p:tgtEl>
                                        <p:attrNameLst>
                                          <p:attrName>style.visibility</p:attrName>
                                        </p:attrNameLst>
                                      </p:cBhvr>
                                      <p:to>
                                        <p:strVal val="visible"/>
                                      </p:to>
                                    </p:set>
                                    <p:animEffect transition="in" filter="wipe(left)">
                                      <p:cBhvr>
                                        <p:cTn id="18" dur="500"/>
                                        <p:tgtEl>
                                          <p:spTgt spid="3187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31892"/>
                                        </p:tgtEl>
                                        <p:attrNameLst>
                                          <p:attrName>style.visibility</p:attrName>
                                        </p:attrNameLst>
                                      </p:cBhvr>
                                      <p:to>
                                        <p:strVal val="visible"/>
                                      </p:to>
                                    </p:set>
                                    <p:animEffect transition="in" filter="wipe(left)">
                                      <p:cBhvr>
                                        <p:cTn id="23" dur="500"/>
                                        <p:tgtEl>
                                          <p:spTgt spid="3189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87043"/>
                                        </p:tgtEl>
                                        <p:attrNameLst>
                                          <p:attrName>style.visibility</p:attrName>
                                        </p:attrNameLst>
                                      </p:cBhvr>
                                      <p:to>
                                        <p:strVal val="visible"/>
                                      </p:to>
                                    </p:set>
                                    <p:animEffect transition="in" filter="wipe(left)">
                                      <p:cBhvr>
                                        <p:cTn id="28" dur="500"/>
                                        <p:tgtEl>
                                          <p:spTgt spid="87043"/>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left)">
                                      <p:cBhvr>
                                        <p:cTn id="33" dur="500"/>
                                        <p:tgtEl>
                                          <p:spTgt spid="2"/>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31916"/>
                                        </p:tgtEl>
                                        <p:attrNameLst>
                                          <p:attrName>style.visibility</p:attrName>
                                        </p:attrNameLst>
                                      </p:cBhvr>
                                      <p:to>
                                        <p:strVal val="visible"/>
                                      </p:to>
                                    </p:set>
                                    <p:animEffect transition="in" filter="wipe(left)">
                                      <p:cBhvr>
                                        <p:cTn id="38" dur="500"/>
                                        <p:tgtEl>
                                          <p:spTgt spid="31916"/>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87045"/>
                                        </p:tgtEl>
                                        <p:attrNameLst>
                                          <p:attrName>style.visibility</p:attrName>
                                        </p:attrNameLst>
                                      </p:cBhvr>
                                      <p:to>
                                        <p:strVal val="visible"/>
                                      </p:to>
                                    </p:set>
                                    <p:anim calcmode="lin" valueType="num">
                                      <p:cBhvr additive="base">
                                        <p:cTn id="43" dur="500" fill="hold"/>
                                        <p:tgtEl>
                                          <p:spTgt spid="87045"/>
                                        </p:tgtEl>
                                        <p:attrNameLst>
                                          <p:attrName>ppt_x</p:attrName>
                                        </p:attrNameLst>
                                      </p:cBhvr>
                                      <p:tavLst>
                                        <p:tav tm="0">
                                          <p:val>
                                            <p:strVal val="0-#ppt_w/2"/>
                                          </p:val>
                                        </p:tav>
                                        <p:tav tm="100000">
                                          <p:val>
                                            <p:strVal val="#ppt_x"/>
                                          </p:val>
                                        </p:tav>
                                      </p:tavLst>
                                    </p:anim>
                                    <p:anim calcmode="lin" valueType="num">
                                      <p:cBhvr additive="base">
                                        <p:cTn id="44" dur="500" fill="hold"/>
                                        <p:tgtEl>
                                          <p:spTgt spid="87045"/>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71"/>
                                        </p:tgtEl>
                                        <p:attrNameLst>
                                          <p:attrName>style.visibility</p:attrName>
                                        </p:attrNameLst>
                                      </p:cBhvr>
                                      <p:to>
                                        <p:strVal val="visible"/>
                                      </p:to>
                                    </p:set>
                                    <p:animEffect transition="in" filter="wipe(left)">
                                      <p:cBhvr>
                                        <p:cTn id="49"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875" grpId="0" autoUpdateAnimBg="0"/>
      <p:bldP spid="31876" grpId="0" autoUpdateAnimBg="0"/>
      <p:bldP spid="31892" grpId="0" autoUpdateAnimBg="0"/>
      <p:bldP spid="2" grpId="0"/>
      <p:bldP spid="71"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F1B54360-3607-4417-955B-C84AE5AEBF53}" type="slidenum">
              <a:rPr lang="zh-CN" altLang="en-US" smtClean="0"/>
            </a:fld>
            <a:endParaRPr lang="en-US" altLang="zh-CN"/>
          </a:p>
        </p:txBody>
      </p:sp>
      <p:pic>
        <p:nvPicPr>
          <p:cNvPr id="88068"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49469" y="404664"/>
            <a:ext cx="6924675"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806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22423" y="1171427"/>
            <a:ext cx="4229100" cy="428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8072"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6616" y="1672411"/>
            <a:ext cx="5985470" cy="31247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8073"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80592" y="4675645"/>
            <a:ext cx="6408712" cy="19217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8" name="椭圆 67"/>
          <p:cNvSpPr/>
          <p:nvPr/>
        </p:nvSpPr>
        <p:spPr bwMode="auto">
          <a:xfrm>
            <a:off x="6693446" y="3573016"/>
            <a:ext cx="788640" cy="324036"/>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8" name="TextBox 7"/>
          <p:cNvSpPr txBox="1"/>
          <p:nvPr/>
        </p:nvSpPr>
        <p:spPr>
          <a:xfrm>
            <a:off x="5987093" y="1152317"/>
            <a:ext cx="2011459" cy="476483"/>
          </a:xfrm>
          <a:prstGeom prst="rect">
            <a:avLst/>
          </a:prstGeom>
          <a:noFill/>
        </p:spPr>
        <p:txBody>
          <a:bodyPr wrap="square" rtlCol="0">
            <a:spAutoFit/>
          </a:bodyPr>
          <a:lstStyle/>
          <a:p>
            <a:r>
              <a:rPr lang="zh-CN" altLang="en-US" sz="2400" b="1" dirty="0" smtClean="0"/>
              <a:t>图样标注为</a:t>
            </a:r>
            <a:endParaRPr lang="zh-CN" altLang="en-US" sz="24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8068"/>
                                        </p:tgtEl>
                                        <p:attrNameLst>
                                          <p:attrName>style.visibility</p:attrName>
                                        </p:attrNameLst>
                                      </p:cBhvr>
                                      <p:to>
                                        <p:strVal val="visible"/>
                                      </p:to>
                                    </p:set>
                                    <p:animEffect transition="in" filter="wipe(left)">
                                      <p:cBhvr>
                                        <p:cTn id="7" dur="500"/>
                                        <p:tgtEl>
                                          <p:spTgt spid="8806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88072"/>
                                        </p:tgtEl>
                                        <p:attrNameLst>
                                          <p:attrName>style.visibility</p:attrName>
                                        </p:attrNameLst>
                                      </p:cBhvr>
                                      <p:to>
                                        <p:strVal val="visible"/>
                                      </p:to>
                                    </p:set>
                                    <p:anim calcmode="lin" valueType="num">
                                      <p:cBhvr additive="base">
                                        <p:cTn id="12" dur="500" fill="hold"/>
                                        <p:tgtEl>
                                          <p:spTgt spid="88072"/>
                                        </p:tgtEl>
                                        <p:attrNameLst>
                                          <p:attrName>ppt_x</p:attrName>
                                        </p:attrNameLst>
                                      </p:cBhvr>
                                      <p:tavLst>
                                        <p:tav tm="0">
                                          <p:val>
                                            <p:strVal val="0-#ppt_w/2"/>
                                          </p:val>
                                        </p:tav>
                                        <p:tav tm="100000">
                                          <p:val>
                                            <p:strVal val="#ppt_x"/>
                                          </p:val>
                                        </p:tav>
                                      </p:tavLst>
                                    </p:anim>
                                    <p:anim calcmode="lin" valueType="num">
                                      <p:cBhvr additive="base">
                                        <p:cTn id="13" dur="500" fill="hold"/>
                                        <p:tgtEl>
                                          <p:spTgt spid="88072"/>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68"/>
                                        </p:tgtEl>
                                        <p:attrNameLst>
                                          <p:attrName>style.visibility</p:attrName>
                                        </p:attrNameLst>
                                      </p:cBhvr>
                                      <p:to>
                                        <p:strVal val="visible"/>
                                      </p:to>
                                    </p:set>
                                    <p:animEffect transition="in" filter="wipe(left)">
                                      <p:cBhvr>
                                        <p:cTn id="18" dur="500"/>
                                        <p:tgtEl>
                                          <p:spTgt spid="6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88069"/>
                                        </p:tgtEl>
                                        <p:attrNameLst>
                                          <p:attrName>style.visibility</p:attrName>
                                        </p:attrNameLst>
                                      </p:cBhvr>
                                      <p:to>
                                        <p:strVal val="visible"/>
                                      </p:to>
                                    </p:set>
                                    <p:animEffect transition="in" filter="wipe(left)">
                                      <p:cBhvr>
                                        <p:cTn id="23" dur="500"/>
                                        <p:tgtEl>
                                          <p:spTgt spid="88069"/>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88073"/>
                                        </p:tgtEl>
                                        <p:attrNameLst>
                                          <p:attrName>style.visibility</p:attrName>
                                        </p:attrNameLst>
                                      </p:cBhvr>
                                      <p:to>
                                        <p:strVal val="visible"/>
                                      </p:to>
                                    </p:set>
                                    <p:anim calcmode="lin" valueType="num">
                                      <p:cBhvr additive="base">
                                        <p:cTn id="33" dur="500" fill="hold"/>
                                        <p:tgtEl>
                                          <p:spTgt spid="88073"/>
                                        </p:tgtEl>
                                        <p:attrNameLst>
                                          <p:attrName>ppt_x</p:attrName>
                                        </p:attrNameLst>
                                      </p:cBhvr>
                                      <p:tavLst>
                                        <p:tav tm="0">
                                          <p:val>
                                            <p:strVal val="#ppt_x"/>
                                          </p:val>
                                        </p:tav>
                                        <p:tav tm="100000">
                                          <p:val>
                                            <p:strVal val="#ppt_x"/>
                                          </p:val>
                                        </p:tav>
                                      </p:tavLst>
                                    </p:anim>
                                    <p:anim calcmode="lin" valueType="num">
                                      <p:cBhvr additive="base">
                                        <p:cTn id="34" dur="500" fill="hold"/>
                                        <p:tgtEl>
                                          <p:spTgt spid="8807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灯片编号占位符 8"/>
          <p:cNvSpPr>
            <a:spLocks noGrp="1"/>
          </p:cNvSpPr>
          <p:nvPr>
            <p:ph type="sldNum" sz="quarter" idx="12"/>
          </p:nvPr>
        </p:nvSpPr>
        <p:spPr/>
        <p:txBody>
          <a:bodyPr/>
          <a:lstStyle/>
          <a:p>
            <a:fld id="{4FAEFC54-46E1-4FE3-A04D-99C8D7928BEE}" type="slidenum">
              <a:rPr lang="zh-CN" altLang="en-US"/>
            </a:fld>
            <a:endParaRPr lang="en-US" altLang="zh-CN"/>
          </a:p>
        </p:txBody>
      </p:sp>
      <mc:AlternateContent xmlns:mc="http://schemas.openxmlformats.org/markup-compatibility/2006">
        <mc:Choice xmlns:a14="http://schemas.microsoft.com/office/drawing/2010/main" Requires="a14">
          <p:sp>
            <p:nvSpPr>
              <p:cNvPr id="32824" name="Text Box 56"/>
              <p:cNvSpPr txBox="1">
                <a:spLocks noChangeArrowheads="1"/>
              </p:cNvSpPr>
              <p:nvPr/>
            </p:nvSpPr>
            <p:spPr bwMode="auto">
              <a:xfrm>
                <a:off x="1431229" y="620688"/>
                <a:ext cx="7842251" cy="558374"/>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95773" tIns="47887" rIns="95773" bIns="47887">
                <a:spAutoFit/>
              </a:bodyPr>
              <a:lstStyle/>
              <a:p>
                <a:pPr>
                  <a:lnSpc>
                    <a:spcPct val="120000"/>
                  </a:lnSpc>
                </a:pPr>
                <a:r>
                  <a:rPr lang="zh-CN" altLang="en-US" sz="2400" b="1" dirty="0"/>
                  <a:t>(2) </a:t>
                </a:r>
                <a14:m>
                  <m:oMath xmlns:m="http://schemas.openxmlformats.org/officeDocument/2006/math">
                    <m:r>
                      <a:rPr lang="en-US" altLang="zh-CN" sz="2400" b="1" i="1" dirty="0">
                        <a:latin typeface="Cambria Math"/>
                        <a:ea typeface="Cambria Math"/>
                      </a:rPr>
                      <m:t>∅ </m:t>
                    </m:r>
                  </m:oMath>
                </a14:m>
                <a:r>
                  <a:rPr lang="en-US" altLang="zh-CN" sz="2400" b="1" dirty="0"/>
                  <a:t>58（</a:t>
                </a:r>
                <a:r>
                  <a:rPr lang="zh-CN" altLang="en-US" sz="2400" b="1" dirty="0"/>
                  <a:t>与齿轮基准孔的配合）轴径的尺寸公差带</a:t>
                </a:r>
              </a:p>
            </p:txBody>
          </p:sp>
        </mc:Choice>
        <mc:Fallback>
          <p:sp>
            <p:nvSpPr>
              <p:cNvPr id="32824" name="Text Box 56"/>
              <p:cNvSpPr txBox="1">
                <a:spLocks noRot="1" noChangeAspect="1" noMove="1" noResize="1" noEditPoints="1" noAdjustHandles="1" noChangeArrowheads="1" noChangeShapeType="1" noTextEdit="1"/>
              </p:cNvSpPr>
              <p:nvPr/>
            </p:nvSpPr>
            <p:spPr bwMode="auto">
              <a:xfrm>
                <a:off x="1431229" y="620688"/>
                <a:ext cx="7842251" cy="558374"/>
              </a:xfrm>
              <a:prstGeom prst="rect">
                <a:avLst/>
              </a:prstGeom>
              <a:blipFill rotWithShape="1">
                <a:blip r:embed="rId1"/>
                <a:stretch>
                  <a:fillRect l="-1166" t="-6593" b="-14286"/>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endParaRPr lang="zh-CN" altLang="en-US">
                  <a:noFill/>
                </a:endParaRPr>
              </a:p>
            </p:txBody>
          </p:sp>
        </mc:Fallback>
      </mc:AlternateContent>
      <p:sp>
        <p:nvSpPr>
          <p:cNvPr id="32825" name="Text Box 57"/>
          <p:cNvSpPr txBox="1">
            <a:spLocks noChangeArrowheads="1"/>
          </p:cNvSpPr>
          <p:nvPr/>
        </p:nvSpPr>
        <p:spPr bwMode="auto">
          <a:xfrm>
            <a:off x="829608" y="1150913"/>
            <a:ext cx="7578869" cy="8353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        根据齿轮最高精度等级为7级，查表10.10得齿轮基准内孔尺寸公差为</a:t>
            </a:r>
            <a:r>
              <a:rPr lang="en-US" altLang="zh-CN" sz="2400" b="1" dirty="0"/>
              <a:t>IT7 ，</a:t>
            </a:r>
            <a:r>
              <a:rPr lang="zh-CN" altLang="en-US" sz="2400" b="1" dirty="0"/>
              <a:t>与其配合的</a:t>
            </a:r>
            <a:r>
              <a:rPr lang="zh-CN" altLang="en-US" sz="2400" b="1" dirty="0" smtClean="0"/>
              <a:t>轴高</a:t>
            </a:r>
            <a:r>
              <a:rPr lang="en-US" altLang="zh-CN" sz="2400" b="1" dirty="0" smtClean="0"/>
              <a:t>1</a:t>
            </a:r>
            <a:r>
              <a:rPr lang="zh-CN" altLang="en-US" sz="2400" b="1" dirty="0" smtClean="0"/>
              <a:t>级为</a:t>
            </a:r>
            <a:r>
              <a:rPr lang="en-US" altLang="zh-CN" sz="2400" b="1" dirty="0"/>
              <a:t>IT6。</a:t>
            </a:r>
            <a:endParaRPr lang="en-US" altLang="zh-CN" sz="2400" b="1" dirty="0"/>
          </a:p>
        </p:txBody>
      </p:sp>
      <p:graphicFrame>
        <p:nvGraphicFramePr>
          <p:cNvPr id="32840" name="Object 72"/>
          <p:cNvGraphicFramePr>
            <a:graphicFrameLocks noGrp="1" noChangeAspect="1"/>
          </p:cNvGraphicFramePr>
          <p:nvPr>
            <p:ph sz="quarter" idx="1"/>
          </p:nvPr>
        </p:nvGraphicFramePr>
        <p:xfrm>
          <a:off x="2744788" y="3213100"/>
          <a:ext cx="123825" cy="215900"/>
        </p:xfrm>
        <a:graphic>
          <a:graphicData uri="http://schemas.openxmlformats.org/presentationml/2006/ole">
            <mc:AlternateContent xmlns:mc="http://schemas.openxmlformats.org/markup-compatibility/2006">
              <mc:Choice xmlns:v="urn:schemas-microsoft-com:vml" Requires="v">
                <p:oleObj spid="_x0000_s33127" name="公式" r:id="rId2" imgW="114300" imgH="215900" progId="Equation.3">
                  <p:embed/>
                </p:oleObj>
              </mc:Choice>
              <mc:Fallback>
                <p:oleObj name="公式" r:id="rId2" imgW="114300" imgH="215900" progId="Equation.3">
                  <p:embed/>
                  <p:pic>
                    <p:nvPicPr>
                      <p:cNvPr id="0" name="Object 7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4788" y="3213100"/>
                        <a:ext cx="123825" cy="215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2845" name="Object 77"/>
          <p:cNvGraphicFramePr>
            <a:graphicFrameLocks noGrp="1" noChangeAspect="1"/>
          </p:cNvGraphicFramePr>
          <p:nvPr>
            <p:ph sz="quarter" idx="3"/>
          </p:nvPr>
        </p:nvGraphicFramePr>
        <p:xfrm>
          <a:off x="2744788" y="4997452"/>
          <a:ext cx="123825" cy="215900"/>
        </p:xfrm>
        <a:graphic>
          <a:graphicData uri="http://schemas.openxmlformats.org/presentationml/2006/ole">
            <mc:AlternateContent xmlns:mc="http://schemas.openxmlformats.org/markup-compatibility/2006">
              <mc:Choice xmlns:v="urn:schemas-microsoft-com:vml" Requires="v">
                <p:oleObj spid="_x0000_s33128" name="公式" r:id="rId4" imgW="114300" imgH="215900" progId="Equation.3">
                  <p:embed/>
                </p:oleObj>
              </mc:Choice>
              <mc:Fallback>
                <p:oleObj name="公式" r:id="rId4" imgW="114300" imgH="215900" progId="Equation.3">
                  <p:embed/>
                  <p:pic>
                    <p:nvPicPr>
                      <p:cNvPr id="0" name="Object 7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4788" y="4997452"/>
                        <a:ext cx="123825" cy="215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 name="矩形 1"/>
          <p:cNvSpPr/>
          <p:nvPr/>
        </p:nvSpPr>
        <p:spPr>
          <a:xfrm>
            <a:off x="847637" y="1995008"/>
            <a:ext cx="7416824" cy="830997"/>
          </a:xfrm>
          <a:prstGeom prst="rect">
            <a:avLst/>
          </a:prstGeom>
        </p:spPr>
        <p:txBody>
          <a:bodyPr wrap="square">
            <a:spAutoFit/>
          </a:bodyPr>
          <a:lstStyle/>
          <a:p>
            <a:r>
              <a:rPr lang="zh-CN" altLang="en-US" sz="2400" b="1" dirty="0" smtClean="0"/>
              <a:t>        根据</a:t>
            </a:r>
            <a:r>
              <a:rPr lang="zh-CN" altLang="en-US" sz="2400" b="1" dirty="0"/>
              <a:t>表3.</a:t>
            </a:r>
            <a:r>
              <a:rPr lang="zh-CN" altLang="en-US" sz="2400" b="1" dirty="0" smtClean="0"/>
              <a:t>1</a:t>
            </a:r>
            <a:r>
              <a:rPr lang="en-US" altLang="zh-CN" sz="2400" b="1" dirty="0" smtClean="0"/>
              <a:t>3</a:t>
            </a:r>
            <a:r>
              <a:rPr lang="zh-CN" altLang="en-US" sz="2400" b="1" dirty="0" smtClean="0"/>
              <a:t> </a:t>
            </a:r>
            <a:r>
              <a:rPr lang="zh-CN" altLang="en-US" sz="2400" b="1" dirty="0"/>
              <a:t>可选轴的基本偏差代号为</a:t>
            </a:r>
            <a:r>
              <a:rPr lang="en-US" altLang="zh-CN" sz="2400" b="1" dirty="0"/>
              <a:t>r,</a:t>
            </a:r>
            <a:r>
              <a:rPr lang="zh-CN" altLang="en-US" sz="2400" b="1" dirty="0"/>
              <a:t>则轴的公差带</a:t>
            </a:r>
            <a:r>
              <a:rPr lang="zh-CN" altLang="en-US" sz="2400" b="1" dirty="0" smtClean="0"/>
              <a:t>代号与配合代号为</a:t>
            </a:r>
            <a:endParaRPr lang="zh-CN" altLang="en-US" sz="2400" dirty="0"/>
          </a:p>
        </p:txBody>
      </p:sp>
      <p:pic>
        <p:nvPicPr>
          <p:cNvPr id="32992" name="Picture 22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64734" y="2852936"/>
            <a:ext cx="5086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996" name="Picture 22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85279" y="3864843"/>
            <a:ext cx="6867525" cy="200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1533922" y="3384565"/>
            <a:ext cx="2011459" cy="476483"/>
          </a:xfrm>
          <a:prstGeom prst="rect">
            <a:avLst/>
          </a:prstGeom>
          <a:noFill/>
        </p:spPr>
        <p:txBody>
          <a:bodyPr wrap="square" rtlCol="0">
            <a:spAutoFit/>
          </a:bodyPr>
          <a:lstStyle/>
          <a:p>
            <a:r>
              <a:rPr lang="zh-CN" altLang="en-US" sz="2400" b="1" dirty="0" smtClean="0"/>
              <a:t>图样标注为</a:t>
            </a:r>
            <a:endParaRPr lang="zh-CN" altLang="en-US" sz="24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2824"/>
                                        </p:tgtEl>
                                        <p:attrNameLst>
                                          <p:attrName>style.visibility</p:attrName>
                                        </p:attrNameLst>
                                      </p:cBhvr>
                                      <p:to>
                                        <p:strVal val="visible"/>
                                      </p:to>
                                    </p:set>
                                    <p:animEffect transition="in" filter="wipe(left)">
                                      <p:cBhvr>
                                        <p:cTn id="7" dur="300"/>
                                        <p:tgtEl>
                                          <p:spTgt spid="328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32825"/>
                                        </p:tgtEl>
                                        <p:attrNameLst>
                                          <p:attrName>style.visibility</p:attrName>
                                        </p:attrNameLst>
                                      </p:cBhvr>
                                      <p:to>
                                        <p:strVal val="visible"/>
                                      </p:to>
                                    </p:set>
                                    <p:animEffect transition="in" filter="wipe(left)">
                                      <p:cBhvr>
                                        <p:cTn id="12" dur="300"/>
                                        <p:tgtEl>
                                          <p:spTgt spid="3282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2992"/>
                                        </p:tgtEl>
                                        <p:attrNameLst>
                                          <p:attrName>style.visibility</p:attrName>
                                        </p:attrNameLst>
                                      </p:cBhvr>
                                      <p:to>
                                        <p:strVal val="visible"/>
                                      </p:to>
                                    </p:set>
                                    <p:animEffect transition="in" filter="wipe(left)">
                                      <p:cBhvr>
                                        <p:cTn id="22" dur="500"/>
                                        <p:tgtEl>
                                          <p:spTgt spid="3299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32996"/>
                                        </p:tgtEl>
                                        <p:attrNameLst>
                                          <p:attrName>style.visibility</p:attrName>
                                        </p:attrNameLst>
                                      </p:cBhvr>
                                      <p:to>
                                        <p:strVal val="visible"/>
                                      </p:to>
                                    </p:set>
                                    <p:anim calcmode="lin" valueType="num">
                                      <p:cBhvr additive="base">
                                        <p:cTn id="32" dur="500" fill="hold"/>
                                        <p:tgtEl>
                                          <p:spTgt spid="32996"/>
                                        </p:tgtEl>
                                        <p:attrNameLst>
                                          <p:attrName>ppt_x</p:attrName>
                                        </p:attrNameLst>
                                      </p:cBhvr>
                                      <p:tavLst>
                                        <p:tav tm="0">
                                          <p:val>
                                            <p:strVal val="#ppt_x"/>
                                          </p:val>
                                        </p:tav>
                                        <p:tav tm="100000">
                                          <p:val>
                                            <p:strVal val="#ppt_x"/>
                                          </p:val>
                                        </p:tav>
                                      </p:tavLst>
                                    </p:anim>
                                    <p:anim calcmode="lin" valueType="num">
                                      <p:cBhvr additive="base">
                                        <p:cTn id="33" dur="500" fill="hold"/>
                                        <p:tgtEl>
                                          <p:spTgt spid="3299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824" grpId="0" autoUpdateAnimBg="0"/>
      <p:bldP spid="32825" grpId="0" autoUpdateAnimBg="0"/>
      <p:bldP spid="2" grpId="0"/>
      <p:bldP spid="1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灯片编号占位符 5"/>
          <p:cNvSpPr>
            <a:spLocks noGrp="1"/>
          </p:cNvSpPr>
          <p:nvPr>
            <p:ph type="sldNum" sz="quarter" idx="12"/>
          </p:nvPr>
        </p:nvSpPr>
        <p:spPr>
          <a:xfrm>
            <a:off x="8944078" y="228600"/>
            <a:ext cx="923469" cy="457200"/>
          </a:xfrm>
        </p:spPr>
        <p:txBody>
          <a:bodyPr/>
          <a:lstStyle/>
          <a:p>
            <a:fld id="{F56A5C0E-D8D2-4098-8F41-89DA7FEA31FF}" type="slidenum">
              <a:rPr lang="zh-CN" altLang="en-US"/>
            </a:fld>
            <a:endParaRPr lang="en-US" altLang="zh-CN" dirty="0"/>
          </a:p>
        </p:txBody>
      </p:sp>
      <mc:AlternateContent xmlns:mc="http://schemas.openxmlformats.org/markup-compatibility/2006">
        <mc:Choice xmlns:a14="http://schemas.microsoft.com/office/drawing/2010/main" Requires="a14">
          <p:sp>
            <p:nvSpPr>
              <p:cNvPr id="61444" name="Text Box 4"/>
              <p:cNvSpPr txBox="1">
                <a:spLocks noChangeArrowheads="1"/>
              </p:cNvSpPr>
              <p:nvPr/>
            </p:nvSpPr>
            <p:spPr bwMode="auto">
              <a:xfrm>
                <a:off x="1057576" y="494362"/>
                <a:ext cx="7575546" cy="558374"/>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95773" tIns="47887" rIns="95773" bIns="47887">
                <a:spAutoFit/>
              </a:bodyPr>
              <a:lstStyle/>
              <a:p>
                <a:pPr>
                  <a:lnSpc>
                    <a:spcPct val="120000"/>
                  </a:lnSpc>
                </a:pPr>
                <a:r>
                  <a:rPr lang="zh-CN" altLang="en-US" b="1" dirty="0" smtClean="0"/>
                  <a:t>（</a:t>
                </a:r>
                <a:r>
                  <a:rPr lang="zh-CN" altLang="en-US" b="1" dirty="0"/>
                  <a:t>3）</a:t>
                </a:r>
                <a:r>
                  <a:rPr lang="en-US" altLang="zh-CN" b="1" dirty="0">
                    <a:ea typeface="Cambria Math"/>
                  </a:rPr>
                  <a:t> </a:t>
                </a:r>
                <a14:m>
                  <m:oMath xmlns:m="http://schemas.openxmlformats.org/officeDocument/2006/math">
                    <m:r>
                      <a:rPr lang="en-US" altLang="zh-CN" b="1" i="1" dirty="0">
                        <a:latin typeface="Cambria Math"/>
                        <a:ea typeface="Cambria Math"/>
                      </a:rPr>
                      <m:t>∅ </m:t>
                    </m:r>
                  </m:oMath>
                </a14:m>
                <a:r>
                  <a:rPr lang="en-US" altLang="zh-CN" b="1" dirty="0"/>
                  <a:t>45（</a:t>
                </a:r>
                <a:r>
                  <a:rPr lang="zh-CN" altLang="en-US" b="1" dirty="0" smtClean="0"/>
                  <a:t>与</a:t>
                </a:r>
                <a:r>
                  <a:rPr lang="en-US" altLang="zh-CN" b="1" dirty="0" smtClean="0"/>
                  <a:t>9</a:t>
                </a:r>
                <a:r>
                  <a:rPr lang="zh-CN" altLang="en-US" b="1" dirty="0"/>
                  <a:t>级</a:t>
                </a:r>
                <a:r>
                  <a:rPr lang="zh-CN" altLang="en-US" b="1" dirty="0" smtClean="0"/>
                  <a:t>齿轮基准孔配合</a:t>
                </a:r>
                <a:r>
                  <a:rPr lang="zh-CN" altLang="en-US" b="1" dirty="0"/>
                  <a:t>）轴</a:t>
                </a:r>
                <a:r>
                  <a:rPr lang="zh-CN" altLang="en-US" b="1" dirty="0" smtClean="0"/>
                  <a:t>径尺寸公差</a:t>
                </a:r>
                <a:endParaRPr lang="zh-CN" altLang="en-US" b="1" dirty="0"/>
              </a:p>
            </p:txBody>
          </p:sp>
        </mc:Choice>
        <mc:Fallback>
          <p:sp>
            <p:nvSpPr>
              <p:cNvPr id="61444" name="Text Box 4"/>
              <p:cNvSpPr txBox="1">
                <a:spLocks noRot="1" noChangeAspect="1" noMove="1" noResize="1" noEditPoints="1" noAdjustHandles="1" noChangeArrowheads="1" noChangeShapeType="1" noTextEdit="1"/>
              </p:cNvSpPr>
              <p:nvPr/>
            </p:nvSpPr>
            <p:spPr bwMode="auto">
              <a:xfrm>
                <a:off x="1057576" y="494362"/>
                <a:ext cx="7575546" cy="558374"/>
              </a:xfrm>
              <a:prstGeom prst="rect">
                <a:avLst/>
              </a:prstGeom>
              <a:blipFill rotWithShape="1">
                <a:blip r:embed="rId1"/>
                <a:stretch>
                  <a:fillRect l="-1207" t="-6522" b="-16304"/>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endParaRPr lang="zh-CN" altLang="en-US">
                  <a:noFill/>
                </a:endParaRPr>
              </a:p>
            </p:txBody>
          </p:sp>
        </mc:Fallback>
      </mc:AlternateContent>
      <p:sp>
        <p:nvSpPr>
          <p:cNvPr id="60" name="Text Box 57"/>
          <p:cNvSpPr txBox="1">
            <a:spLocks noChangeArrowheads="1"/>
          </p:cNvSpPr>
          <p:nvPr/>
        </p:nvSpPr>
        <p:spPr bwMode="auto">
          <a:xfrm>
            <a:off x="897758" y="980728"/>
            <a:ext cx="7578869" cy="8353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        </a:t>
            </a:r>
            <a:r>
              <a:rPr lang="zh-CN" altLang="en-US" sz="2400" b="1" dirty="0" smtClean="0"/>
              <a:t>由</a:t>
            </a:r>
            <a:r>
              <a:rPr lang="en-US" altLang="zh-CN" sz="2400" b="1" dirty="0" smtClean="0"/>
              <a:t>9</a:t>
            </a:r>
            <a:r>
              <a:rPr lang="zh-CN" altLang="en-US" sz="2400" b="1" dirty="0" smtClean="0"/>
              <a:t>级开式齿轮精度，</a:t>
            </a:r>
            <a:r>
              <a:rPr lang="zh-CN" altLang="en-US" sz="2400" b="1" dirty="0"/>
              <a:t>查表10.10得齿轮基准内孔尺寸公差为</a:t>
            </a:r>
            <a:r>
              <a:rPr lang="en-US" altLang="zh-CN" sz="2400" b="1" dirty="0" smtClean="0"/>
              <a:t>IT8 </a:t>
            </a:r>
            <a:r>
              <a:rPr lang="en-US" altLang="zh-CN" sz="2400" b="1" dirty="0"/>
              <a:t>，</a:t>
            </a:r>
            <a:r>
              <a:rPr lang="zh-CN" altLang="en-US" sz="2400" b="1" dirty="0"/>
              <a:t>与其配合的</a:t>
            </a:r>
            <a:r>
              <a:rPr lang="zh-CN" altLang="en-US" sz="2400" b="1" dirty="0" smtClean="0"/>
              <a:t>轴高</a:t>
            </a:r>
            <a:r>
              <a:rPr lang="en-US" altLang="zh-CN" sz="2400" b="1" dirty="0" smtClean="0"/>
              <a:t>1</a:t>
            </a:r>
            <a:r>
              <a:rPr lang="zh-CN" altLang="en-US" sz="2400" b="1" dirty="0" smtClean="0"/>
              <a:t>级为</a:t>
            </a:r>
            <a:r>
              <a:rPr lang="en-US" altLang="zh-CN" sz="2400" b="1" dirty="0" smtClean="0"/>
              <a:t>IT7。</a:t>
            </a:r>
            <a:endParaRPr lang="en-US" altLang="zh-CN" sz="2400" b="1" dirty="0"/>
          </a:p>
        </p:txBody>
      </p:sp>
      <p:sp>
        <p:nvSpPr>
          <p:cNvPr id="62" name="矩形 61"/>
          <p:cNvSpPr/>
          <p:nvPr/>
        </p:nvSpPr>
        <p:spPr>
          <a:xfrm>
            <a:off x="885903" y="1805915"/>
            <a:ext cx="7379465" cy="830997"/>
          </a:xfrm>
          <a:prstGeom prst="rect">
            <a:avLst/>
          </a:prstGeom>
        </p:spPr>
        <p:txBody>
          <a:bodyPr wrap="square">
            <a:spAutoFit/>
          </a:bodyPr>
          <a:lstStyle/>
          <a:p>
            <a:r>
              <a:rPr lang="zh-CN" altLang="en-US" sz="2400" b="1" dirty="0" smtClean="0"/>
              <a:t>        考虑</a:t>
            </a:r>
            <a:r>
              <a:rPr lang="zh-CN" altLang="en-US" sz="2400" b="1" dirty="0"/>
              <a:t>该齿轮在轴头上装拆</a:t>
            </a:r>
            <a:r>
              <a:rPr lang="zh-CN" altLang="en-US" sz="2400" b="1" dirty="0" smtClean="0"/>
              <a:t>方便</a:t>
            </a:r>
            <a:r>
              <a:rPr lang="en-US" altLang="zh-CN" sz="2400" b="1" dirty="0" smtClean="0"/>
              <a:t>,</a:t>
            </a:r>
            <a:r>
              <a:rPr lang="zh-CN" altLang="en-US" sz="2400" b="1" dirty="0" smtClean="0"/>
              <a:t>根据</a:t>
            </a:r>
            <a:r>
              <a:rPr lang="zh-CN" altLang="en-US" sz="2400" b="1" dirty="0"/>
              <a:t>表3.</a:t>
            </a:r>
            <a:r>
              <a:rPr lang="zh-CN" altLang="en-US" sz="2400" b="1" dirty="0" smtClean="0"/>
              <a:t>1</a:t>
            </a:r>
            <a:r>
              <a:rPr lang="en-US" altLang="zh-CN" sz="2400" b="1" dirty="0" smtClean="0"/>
              <a:t>3</a:t>
            </a:r>
            <a:r>
              <a:rPr lang="zh-CN" altLang="en-US" sz="2400" b="1" dirty="0" smtClean="0"/>
              <a:t> </a:t>
            </a:r>
            <a:r>
              <a:rPr lang="zh-CN" altLang="en-US" sz="2400" b="1" dirty="0"/>
              <a:t>可选轴的基本偏差代号</a:t>
            </a:r>
            <a:r>
              <a:rPr lang="zh-CN" altLang="en-US" sz="2400" b="1" dirty="0" smtClean="0"/>
              <a:t>为</a:t>
            </a:r>
            <a:r>
              <a:rPr lang="en-US" altLang="zh-CN" sz="2400" b="1" dirty="0"/>
              <a:t>n</a:t>
            </a:r>
            <a:r>
              <a:rPr lang="en-US" altLang="zh-CN" sz="2400" b="1" dirty="0" smtClean="0"/>
              <a:t>,</a:t>
            </a:r>
            <a:r>
              <a:rPr lang="zh-CN" altLang="en-US" sz="2400" b="1" dirty="0"/>
              <a:t>则轴的</a:t>
            </a:r>
            <a:r>
              <a:rPr lang="zh-CN" altLang="en-US" sz="2400" b="1" dirty="0" smtClean="0"/>
              <a:t>公差带与配合代号代号为</a:t>
            </a:r>
            <a:endParaRPr lang="zh-CN" altLang="en-US" sz="2400" dirty="0"/>
          </a:p>
        </p:txBody>
      </p:sp>
      <p:pic>
        <p:nvPicPr>
          <p:cNvPr id="8704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68624" y="2708920"/>
            <a:ext cx="4657725"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704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2352" y="3528020"/>
            <a:ext cx="7534275" cy="278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533922" y="3289778"/>
            <a:ext cx="2011459" cy="476483"/>
          </a:xfrm>
          <a:prstGeom prst="rect">
            <a:avLst/>
          </a:prstGeom>
          <a:noFill/>
        </p:spPr>
        <p:txBody>
          <a:bodyPr wrap="square" rtlCol="0">
            <a:spAutoFit/>
          </a:bodyPr>
          <a:lstStyle/>
          <a:p>
            <a:r>
              <a:rPr lang="zh-CN" altLang="en-US" sz="2400" b="1" dirty="0" smtClean="0"/>
              <a:t>图样标注为</a:t>
            </a:r>
            <a:endParaRPr lang="zh-CN" altLang="en-US" sz="24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1444"/>
                                        </p:tgtEl>
                                        <p:attrNameLst>
                                          <p:attrName>style.visibility</p:attrName>
                                        </p:attrNameLst>
                                      </p:cBhvr>
                                      <p:to>
                                        <p:strVal val="visible"/>
                                      </p:to>
                                    </p:set>
                                    <p:animEffect transition="in" filter="wipe(left)">
                                      <p:cBhvr>
                                        <p:cTn id="7" dur="300"/>
                                        <p:tgtEl>
                                          <p:spTgt spid="6144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0"/>
                                        </p:tgtEl>
                                        <p:attrNameLst>
                                          <p:attrName>style.visibility</p:attrName>
                                        </p:attrNameLst>
                                      </p:cBhvr>
                                      <p:to>
                                        <p:strVal val="visible"/>
                                      </p:to>
                                    </p:set>
                                    <p:animEffect transition="in" filter="wipe(left)">
                                      <p:cBhvr>
                                        <p:cTn id="12" dur="300"/>
                                        <p:tgtEl>
                                          <p:spTgt spid="6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2"/>
                                        </p:tgtEl>
                                        <p:attrNameLst>
                                          <p:attrName>style.visibility</p:attrName>
                                        </p:attrNameLst>
                                      </p:cBhvr>
                                      <p:to>
                                        <p:strVal val="visible"/>
                                      </p:to>
                                    </p:set>
                                    <p:animEffect transition="in" filter="wipe(left)">
                                      <p:cBhvr>
                                        <p:cTn id="17" dur="500"/>
                                        <p:tgtEl>
                                          <p:spTgt spid="6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87043"/>
                                        </p:tgtEl>
                                        <p:attrNameLst>
                                          <p:attrName>style.visibility</p:attrName>
                                        </p:attrNameLst>
                                      </p:cBhvr>
                                      <p:to>
                                        <p:strVal val="visible"/>
                                      </p:to>
                                    </p:set>
                                    <p:animEffect transition="in" filter="wipe(left)">
                                      <p:cBhvr>
                                        <p:cTn id="22" dur="500"/>
                                        <p:tgtEl>
                                          <p:spTgt spid="8704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left)">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87045"/>
                                        </p:tgtEl>
                                        <p:attrNameLst>
                                          <p:attrName>style.visibility</p:attrName>
                                        </p:attrNameLst>
                                      </p:cBhvr>
                                      <p:to>
                                        <p:strVal val="visible"/>
                                      </p:to>
                                    </p:set>
                                    <p:anim calcmode="lin" valueType="num">
                                      <p:cBhvr additive="base">
                                        <p:cTn id="32" dur="500" fill="hold"/>
                                        <p:tgtEl>
                                          <p:spTgt spid="87045"/>
                                        </p:tgtEl>
                                        <p:attrNameLst>
                                          <p:attrName>ppt_x</p:attrName>
                                        </p:attrNameLst>
                                      </p:cBhvr>
                                      <p:tavLst>
                                        <p:tav tm="0">
                                          <p:val>
                                            <p:strVal val="#ppt_x"/>
                                          </p:val>
                                        </p:tav>
                                        <p:tav tm="100000">
                                          <p:val>
                                            <p:strVal val="#ppt_x"/>
                                          </p:val>
                                        </p:tav>
                                      </p:tavLst>
                                    </p:anim>
                                    <p:anim calcmode="lin" valueType="num">
                                      <p:cBhvr additive="base">
                                        <p:cTn id="33" dur="500" fill="hold"/>
                                        <p:tgtEl>
                                          <p:spTgt spid="870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4" grpId="0" autoUpdateAnimBg="0"/>
      <p:bldP spid="60" grpId="0" autoUpdateAnimBg="0"/>
      <p:bldP spid="62" grpId="0"/>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灯片编号占位符 5"/>
          <p:cNvSpPr>
            <a:spLocks noGrp="1"/>
          </p:cNvSpPr>
          <p:nvPr>
            <p:ph type="sldNum" sz="quarter" idx="12"/>
          </p:nvPr>
        </p:nvSpPr>
        <p:spPr/>
        <p:txBody>
          <a:bodyPr/>
          <a:lstStyle/>
          <a:p>
            <a:fld id="{0DBCE9E0-7F87-46DD-8C74-1EA41FBF6AB4}" type="slidenum">
              <a:rPr lang="zh-CN" altLang="en-US"/>
            </a:fld>
            <a:endParaRPr lang="en-US" altLang="zh-CN"/>
          </a:p>
        </p:txBody>
      </p:sp>
      <mc:AlternateContent xmlns:mc="http://schemas.openxmlformats.org/markup-compatibility/2006">
        <mc:Choice xmlns:a14="http://schemas.microsoft.com/office/drawing/2010/main" Requires="a14">
          <p:sp>
            <p:nvSpPr>
              <p:cNvPr id="33848" name="Text Box 56"/>
              <p:cNvSpPr txBox="1">
                <a:spLocks noChangeArrowheads="1"/>
              </p:cNvSpPr>
              <p:nvPr/>
            </p:nvSpPr>
            <p:spPr bwMode="auto">
              <a:xfrm>
                <a:off x="1035102" y="764704"/>
                <a:ext cx="7158258" cy="539908"/>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95773" tIns="47887" rIns="95773" bIns="47887">
                <a:spAutoFit/>
              </a:bodyPr>
              <a:lstStyle/>
              <a:p>
                <a:pPr>
                  <a:lnSpc>
                    <a:spcPct val="120000"/>
                  </a:lnSpc>
                </a:pPr>
                <a:r>
                  <a:rPr lang="zh-CN" altLang="en-US" sz="2400" dirty="0"/>
                  <a:t>(4) </a:t>
                </a:r>
                <a14:m>
                  <m:oMath xmlns:m="http://schemas.openxmlformats.org/officeDocument/2006/math">
                    <m:r>
                      <a:rPr lang="en-US" altLang="zh-CN" sz="2400" b="1" i="1" dirty="0">
                        <a:latin typeface="Cambria Math"/>
                        <a:ea typeface="Cambria Math"/>
                      </a:rPr>
                      <m:t>∅ </m:t>
                    </m:r>
                  </m:oMath>
                </a14:m>
                <a:r>
                  <a:rPr lang="en-US" altLang="zh-CN" sz="2400" b="1" dirty="0">
                    <a:solidFill>
                      <a:srgbClr val="CC0066"/>
                    </a:solidFill>
                  </a:rPr>
                  <a:t>58r6</a:t>
                </a:r>
                <a:r>
                  <a:rPr lang="zh-CN" altLang="en-US" sz="2400" dirty="0"/>
                  <a:t> 和</a:t>
                </a:r>
                <a14:m>
                  <m:oMath xmlns:m="http://schemas.openxmlformats.org/officeDocument/2006/math">
                    <m:r>
                      <a:rPr lang="en-US" altLang="zh-CN" sz="2400" b="1" i="1" dirty="0">
                        <a:latin typeface="Cambria Math"/>
                        <a:ea typeface="Cambria Math"/>
                      </a:rPr>
                      <m:t>∅ </m:t>
                    </m:r>
                  </m:oMath>
                </a14:m>
                <a:r>
                  <a:rPr lang="en-US" altLang="zh-CN" sz="2400" b="1" dirty="0">
                    <a:solidFill>
                      <a:srgbClr val="CC0066"/>
                    </a:solidFill>
                  </a:rPr>
                  <a:t>45n7</a:t>
                </a:r>
                <a:r>
                  <a:rPr lang="zh-CN" altLang="en-US" sz="2400" b="1" dirty="0"/>
                  <a:t>轴上</a:t>
                </a:r>
                <a:r>
                  <a:rPr lang="zh-CN" altLang="en-US" sz="2400" dirty="0"/>
                  <a:t> </a:t>
                </a:r>
                <a:r>
                  <a:rPr lang="zh-CN" altLang="en-US" sz="2400" b="1" dirty="0"/>
                  <a:t>的键槽宽度尺寸公差 </a:t>
                </a:r>
                <a:r>
                  <a:rPr lang="zh-CN" altLang="en-US" sz="2400" b="1" dirty="0" smtClean="0"/>
                  <a:t>带</a:t>
                </a:r>
                <a:endParaRPr lang="zh-CN" altLang="en-US" sz="2400" b="1" dirty="0"/>
              </a:p>
            </p:txBody>
          </p:sp>
        </mc:Choice>
        <mc:Fallback>
          <p:sp>
            <p:nvSpPr>
              <p:cNvPr id="33848" name="Text Box 56"/>
              <p:cNvSpPr txBox="1">
                <a:spLocks noRot="1" noChangeAspect="1" noMove="1" noResize="1" noEditPoints="1" noAdjustHandles="1" noChangeArrowheads="1" noChangeShapeType="1" noTextEdit="1"/>
              </p:cNvSpPr>
              <p:nvPr/>
            </p:nvSpPr>
            <p:spPr bwMode="auto">
              <a:xfrm>
                <a:off x="1035102" y="764704"/>
                <a:ext cx="7158258" cy="539908"/>
              </a:xfrm>
              <a:prstGeom prst="rect">
                <a:avLst/>
              </a:prstGeom>
              <a:blipFill rotWithShape="1">
                <a:blip r:embed="rId1"/>
                <a:stretch>
                  <a:fillRect l="-1278" t="-5618" b="-17978"/>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endParaRPr lang="zh-CN" altLang="en-US">
                  <a:noFill/>
                </a:endParaRPr>
              </a:p>
            </p:txBody>
          </p:sp>
        </mc:Fallback>
      </mc:AlternateContent>
      <p:sp>
        <p:nvSpPr>
          <p:cNvPr id="33850" name="Text Box 58"/>
          <p:cNvSpPr txBox="1">
            <a:spLocks noChangeArrowheads="1"/>
          </p:cNvSpPr>
          <p:nvPr/>
        </p:nvSpPr>
        <p:spPr bwMode="auto">
          <a:xfrm>
            <a:off x="1075076" y="1286413"/>
            <a:ext cx="6254188" cy="4660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若都采用普通平键联结，根据表8.1得</a:t>
            </a:r>
            <a:endParaRPr lang="zh-CN" altLang="en-US" sz="2400" b="1" dirty="0"/>
          </a:p>
        </p:txBody>
      </p:sp>
      <mc:AlternateContent xmlns:mc="http://schemas.openxmlformats.org/markup-compatibility/2006">
        <mc:Choice xmlns:a14="http://schemas.microsoft.com/office/drawing/2010/main" Requires="a14">
          <p:sp>
            <p:nvSpPr>
              <p:cNvPr id="33851" name="Rectangle 59"/>
              <p:cNvSpPr>
                <a:spLocks noChangeArrowheads="1"/>
              </p:cNvSpPr>
              <p:nvPr/>
            </p:nvSpPr>
            <p:spPr bwMode="auto">
              <a:xfrm>
                <a:off x="1168498" y="1790469"/>
                <a:ext cx="6769100" cy="466041"/>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lIns="95773" tIns="47887" rIns="95773" bIns="47887">
                <a:spAutoFit/>
              </a:bodyPr>
              <a:lstStyle/>
              <a:p>
                <a14:m>
                  <m:oMath xmlns:m="http://schemas.openxmlformats.org/officeDocument/2006/math">
                    <m:r>
                      <a:rPr lang="en-US" altLang="zh-CN" sz="2400" b="1" i="1" dirty="0">
                        <a:latin typeface="Cambria Math"/>
                        <a:ea typeface="Cambria Math"/>
                      </a:rPr>
                      <m:t>∅ </m:t>
                    </m:r>
                  </m:oMath>
                </a14:m>
                <a:r>
                  <a:rPr lang="en-US" altLang="zh-CN" sz="2400" b="1" dirty="0">
                    <a:solidFill>
                      <a:srgbClr val="CC0066"/>
                    </a:solidFill>
                  </a:rPr>
                  <a:t>58r6</a:t>
                </a:r>
                <a:r>
                  <a:rPr lang="zh-CN" altLang="en-US" sz="2400" dirty="0"/>
                  <a:t> </a:t>
                </a:r>
                <a:r>
                  <a:rPr lang="zh-CN" altLang="en-US" sz="2400" b="1" dirty="0"/>
                  <a:t>轴上的键槽公差带为</a:t>
                </a:r>
                <a:r>
                  <a:rPr lang="zh-CN" altLang="en-US" sz="2400" b="1" dirty="0">
                    <a:solidFill>
                      <a:srgbClr val="CC0066"/>
                    </a:solidFill>
                  </a:rPr>
                  <a:t>16</a:t>
                </a:r>
                <a:r>
                  <a:rPr lang="en-US" altLang="zh-CN" sz="2400" b="1" dirty="0">
                    <a:solidFill>
                      <a:srgbClr val="CC0066"/>
                    </a:solidFill>
                  </a:rPr>
                  <a:t>N9</a:t>
                </a:r>
                <a:r>
                  <a:rPr lang="en-US" altLang="zh-CN" sz="2400" b="1" dirty="0"/>
                  <a:t>。</a:t>
                </a:r>
              </a:p>
            </p:txBody>
          </p:sp>
        </mc:Choice>
        <mc:Fallback>
          <p:sp>
            <p:nvSpPr>
              <p:cNvPr id="33851" name="Rectangle 59"/>
              <p:cNvSpPr>
                <a:spLocks noRot="1" noChangeAspect="1" noMove="1" noResize="1" noEditPoints="1" noAdjustHandles="1" noChangeArrowheads="1" noChangeShapeType="1" noTextEdit="1"/>
              </p:cNvSpPr>
              <p:nvPr/>
            </p:nvSpPr>
            <p:spPr bwMode="auto">
              <a:xfrm>
                <a:off x="1168498" y="1790469"/>
                <a:ext cx="6769100" cy="466041"/>
              </a:xfrm>
              <a:prstGeom prst="rect">
                <a:avLst/>
              </a:prstGeom>
              <a:blipFill rotWithShape="1">
                <a:blip r:embed="rId2"/>
                <a:stretch>
                  <a:fillRect l="-450" t="-14474" b="-30263"/>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endParaRPr lang="zh-CN" altLang="en-US">
                  <a:noFill/>
                </a:endParaRPr>
              </a:p>
            </p:txBody>
          </p:sp>
        </mc:Fallback>
      </mc:AlternateContent>
      <mc:AlternateContent xmlns:mc="http://schemas.openxmlformats.org/markup-compatibility/2006">
        <mc:Choice xmlns:a14="http://schemas.microsoft.com/office/drawing/2010/main" Requires="a14">
          <p:sp>
            <p:nvSpPr>
              <p:cNvPr id="33852" name="Rectangle 60"/>
              <p:cNvSpPr>
                <a:spLocks noChangeArrowheads="1"/>
              </p:cNvSpPr>
              <p:nvPr/>
            </p:nvSpPr>
            <p:spPr bwMode="auto">
              <a:xfrm>
                <a:off x="1208236" y="2276872"/>
                <a:ext cx="5544964" cy="466041"/>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95773" tIns="47887" rIns="95773" bIns="47887">
                <a:spAutoFit/>
              </a:bodyPr>
              <a:lstStyle/>
              <a:p>
                <a14:m>
                  <m:oMath xmlns:m="http://schemas.openxmlformats.org/officeDocument/2006/math">
                    <m:r>
                      <a:rPr lang="en-US" altLang="zh-CN" sz="2400" b="1" i="1" dirty="0">
                        <a:latin typeface="Cambria Math"/>
                        <a:ea typeface="Cambria Math"/>
                      </a:rPr>
                      <m:t>∅ </m:t>
                    </m:r>
                  </m:oMath>
                </a14:m>
                <a:r>
                  <a:rPr lang="en-US" altLang="zh-CN" sz="2400" b="1" dirty="0">
                    <a:solidFill>
                      <a:srgbClr val="CC0066"/>
                    </a:solidFill>
                  </a:rPr>
                  <a:t>45n7</a:t>
                </a:r>
                <a:r>
                  <a:rPr lang="zh-CN" altLang="en-US" sz="2400" dirty="0"/>
                  <a:t> </a:t>
                </a:r>
                <a:r>
                  <a:rPr lang="zh-CN" altLang="en-US" sz="2400" b="1" dirty="0"/>
                  <a:t>轴上的键槽公差带为</a:t>
                </a:r>
                <a:r>
                  <a:rPr lang="zh-CN" altLang="en-US" sz="2400" b="1" dirty="0">
                    <a:solidFill>
                      <a:srgbClr val="CC0066"/>
                    </a:solidFill>
                  </a:rPr>
                  <a:t>14</a:t>
                </a:r>
                <a:r>
                  <a:rPr lang="en-US" altLang="zh-CN" sz="2400" b="1" dirty="0">
                    <a:solidFill>
                      <a:srgbClr val="CC0066"/>
                    </a:solidFill>
                  </a:rPr>
                  <a:t>N9</a:t>
                </a:r>
                <a:r>
                  <a:rPr lang="en-US" altLang="zh-CN" sz="2400" b="1" dirty="0"/>
                  <a:t>。</a:t>
                </a:r>
              </a:p>
            </p:txBody>
          </p:sp>
        </mc:Choice>
        <mc:Fallback>
          <p:sp>
            <p:nvSpPr>
              <p:cNvPr id="33852" name="Rectangle 60"/>
              <p:cNvSpPr>
                <a:spLocks noRot="1" noChangeAspect="1" noMove="1" noResize="1" noEditPoints="1" noAdjustHandles="1" noChangeArrowheads="1" noChangeShapeType="1" noTextEdit="1"/>
              </p:cNvSpPr>
              <p:nvPr/>
            </p:nvSpPr>
            <p:spPr bwMode="auto">
              <a:xfrm>
                <a:off x="1208236" y="2276872"/>
                <a:ext cx="5544964" cy="466041"/>
              </a:xfrm>
              <a:prstGeom prst="rect">
                <a:avLst/>
              </a:prstGeom>
              <a:blipFill rotWithShape="1">
                <a:blip r:embed="rId3"/>
                <a:stretch>
                  <a:fillRect l="-549" t="-14474" b="-30263"/>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endParaRPr lang="zh-CN" altLang="en-US">
                  <a:noFill/>
                </a:endParaRPr>
              </a:p>
            </p:txBody>
          </p:sp>
        </mc:Fallback>
      </mc:AlternateContent>
      <p:pic>
        <p:nvPicPr>
          <p:cNvPr id="8806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2520" y="3212976"/>
            <a:ext cx="7962900" cy="2809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2" name="TextBox 81"/>
          <p:cNvSpPr txBox="1"/>
          <p:nvPr/>
        </p:nvSpPr>
        <p:spPr>
          <a:xfrm>
            <a:off x="1208584" y="2736493"/>
            <a:ext cx="2011459" cy="476483"/>
          </a:xfrm>
          <a:prstGeom prst="rect">
            <a:avLst/>
          </a:prstGeom>
          <a:noFill/>
        </p:spPr>
        <p:txBody>
          <a:bodyPr wrap="square" rtlCol="0">
            <a:spAutoFit/>
          </a:bodyPr>
          <a:lstStyle/>
          <a:p>
            <a:r>
              <a:rPr lang="zh-CN" altLang="en-US" sz="2400" b="1" dirty="0" smtClean="0"/>
              <a:t>图样标注为</a:t>
            </a:r>
            <a:endParaRPr lang="zh-CN" altLang="en-US" sz="24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3848"/>
                                        </p:tgtEl>
                                        <p:attrNameLst>
                                          <p:attrName>style.visibility</p:attrName>
                                        </p:attrNameLst>
                                      </p:cBhvr>
                                      <p:to>
                                        <p:strVal val="visible"/>
                                      </p:to>
                                    </p:set>
                                    <p:animEffect transition="in" filter="wipe(left)">
                                      <p:cBhvr>
                                        <p:cTn id="7" dur="300"/>
                                        <p:tgtEl>
                                          <p:spTgt spid="3384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33850"/>
                                        </p:tgtEl>
                                        <p:attrNameLst>
                                          <p:attrName>style.visibility</p:attrName>
                                        </p:attrNameLst>
                                      </p:cBhvr>
                                      <p:to>
                                        <p:strVal val="visible"/>
                                      </p:to>
                                    </p:set>
                                    <p:animEffect transition="in" filter="wipe(left)">
                                      <p:cBhvr>
                                        <p:cTn id="12" dur="300"/>
                                        <p:tgtEl>
                                          <p:spTgt spid="3385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33851"/>
                                        </p:tgtEl>
                                        <p:attrNameLst>
                                          <p:attrName>style.visibility</p:attrName>
                                        </p:attrNameLst>
                                      </p:cBhvr>
                                      <p:to>
                                        <p:strVal val="visible"/>
                                      </p:to>
                                    </p:set>
                                    <p:animEffect transition="in" filter="wipe(left)">
                                      <p:cBhvr>
                                        <p:cTn id="17" dur="300"/>
                                        <p:tgtEl>
                                          <p:spTgt spid="3385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33852"/>
                                        </p:tgtEl>
                                        <p:attrNameLst>
                                          <p:attrName>style.visibility</p:attrName>
                                        </p:attrNameLst>
                                      </p:cBhvr>
                                      <p:to>
                                        <p:strVal val="visible"/>
                                      </p:to>
                                    </p:set>
                                    <p:animEffect transition="in" filter="wipe(left)">
                                      <p:cBhvr>
                                        <p:cTn id="22" dur="300"/>
                                        <p:tgtEl>
                                          <p:spTgt spid="3385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82"/>
                                        </p:tgtEl>
                                        <p:attrNameLst>
                                          <p:attrName>style.visibility</p:attrName>
                                        </p:attrNameLst>
                                      </p:cBhvr>
                                      <p:to>
                                        <p:strVal val="visible"/>
                                      </p:to>
                                    </p:set>
                                    <p:animEffect transition="in" filter="wipe(left)">
                                      <p:cBhvr>
                                        <p:cTn id="27" dur="500"/>
                                        <p:tgtEl>
                                          <p:spTgt spid="82"/>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88067"/>
                                        </p:tgtEl>
                                        <p:attrNameLst>
                                          <p:attrName>style.visibility</p:attrName>
                                        </p:attrNameLst>
                                      </p:cBhvr>
                                      <p:to>
                                        <p:strVal val="visible"/>
                                      </p:to>
                                    </p:set>
                                    <p:anim calcmode="lin" valueType="num">
                                      <p:cBhvr additive="base">
                                        <p:cTn id="32" dur="500" fill="hold"/>
                                        <p:tgtEl>
                                          <p:spTgt spid="88067"/>
                                        </p:tgtEl>
                                        <p:attrNameLst>
                                          <p:attrName>ppt_x</p:attrName>
                                        </p:attrNameLst>
                                      </p:cBhvr>
                                      <p:tavLst>
                                        <p:tav tm="0">
                                          <p:val>
                                            <p:strVal val="#ppt_x"/>
                                          </p:val>
                                        </p:tav>
                                        <p:tav tm="100000">
                                          <p:val>
                                            <p:strVal val="#ppt_x"/>
                                          </p:val>
                                        </p:tav>
                                      </p:tavLst>
                                    </p:anim>
                                    <p:anim calcmode="lin" valueType="num">
                                      <p:cBhvr additive="base">
                                        <p:cTn id="33" dur="500" fill="hold"/>
                                        <p:tgtEl>
                                          <p:spTgt spid="880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48" grpId="0" autoUpdateAnimBg="0"/>
      <p:bldP spid="33850" grpId="0" autoUpdateAnimBg="0"/>
      <p:bldP spid="33851" grpId="0" autoUpdateAnimBg="0"/>
      <p:bldP spid="33852" grpId="0" autoUpdateAnimBg="0"/>
      <p:bldP spid="8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灯片编号占位符 5"/>
          <p:cNvSpPr>
            <a:spLocks noGrp="1"/>
          </p:cNvSpPr>
          <p:nvPr>
            <p:ph type="sldNum" sz="quarter" idx="12"/>
          </p:nvPr>
        </p:nvSpPr>
        <p:spPr>
          <a:xfrm>
            <a:off x="7548160" y="391470"/>
            <a:ext cx="2063749" cy="457200"/>
          </a:xfrm>
        </p:spPr>
        <p:txBody>
          <a:bodyPr/>
          <a:lstStyle/>
          <a:p>
            <a:fld id="{B115559A-CBD1-4228-BE3C-EF9E4108631F}" type="slidenum">
              <a:rPr lang="zh-CN" altLang="en-US"/>
            </a:fld>
            <a:endParaRPr lang="en-US" altLang="zh-CN"/>
          </a:p>
        </p:txBody>
      </p:sp>
      <p:sp>
        <p:nvSpPr>
          <p:cNvPr id="35887" name="Text Box 47"/>
          <p:cNvSpPr txBox="1">
            <a:spLocks noChangeArrowheads="1"/>
          </p:cNvSpPr>
          <p:nvPr/>
        </p:nvSpPr>
        <p:spPr bwMode="auto">
          <a:xfrm>
            <a:off x="1221391" y="144194"/>
            <a:ext cx="4392348" cy="4044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3" tIns="47887" rIns="95773" bIns="47887">
            <a:spAutoFit/>
          </a:bodyPr>
          <a:lstStyle/>
          <a:p>
            <a:r>
              <a:rPr lang="zh-CN" altLang="en-US" sz="2000" b="1" dirty="0"/>
              <a:t>2. 确定几何公差</a:t>
            </a:r>
            <a:endParaRPr lang="en-US" altLang="zh-CN" sz="2000" b="1" dirty="0"/>
          </a:p>
        </p:txBody>
      </p:sp>
      <p:pic>
        <p:nvPicPr>
          <p:cNvPr id="89091"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113296" y="548680"/>
            <a:ext cx="7668935" cy="572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矩形 7"/>
          <p:cNvSpPr/>
          <p:nvPr/>
        </p:nvSpPr>
        <p:spPr>
          <a:xfrm>
            <a:off x="632520" y="997276"/>
            <a:ext cx="8352928" cy="769441"/>
          </a:xfrm>
          <a:prstGeom prst="rect">
            <a:avLst/>
          </a:prstGeom>
        </p:spPr>
        <p:txBody>
          <a:bodyPr wrap="square">
            <a:spAutoFit/>
          </a:bodyPr>
          <a:lstStyle/>
          <a:p>
            <a:r>
              <a:rPr lang="zh-CN" altLang="en-US" sz="2400" b="1" dirty="0" smtClean="0"/>
              <a:t>     </a:t>
            </a:r>
            <a:r>
              <a:rPr lang="zh-CN" altLang="en-US" sz="2000" b="1" dirty="0" smtClean="0"/>
              <a:t>（</a:t>
            </a:r>
            <a:r>
              <a:rPr lang="en-US" altLang="zh-CN" sz="2000" b="1" dirty="0" smtClean="0"/>
              <a:t>2</a:t>
            </a:r>
            <a:r>
              <a:rPr lang="zh-CN" altLang="en-US" sz="2000" b="1" dirty="0" smtClean="0"/>
              <a:t>）与滚动轴承</a:t>
            </a:r>
            <a:r>
              <a:rPr lang="zh-CN" altLang="en-US" sz="2000" b="1" dirty="0"/>
              <a:t>配合的轴颈形状精度要求较高</a:t>
            </a:r>
            <a:r>
              <a:rPr lang="en-US" altLang="zh-CN" sz="2000" b="1" dirty="0"/>
              <a:t>,</a:t>
            </a:r>
            <a:r>
              <a:rPr lang="zh-CN" altLang="en-US" sz="2000" b="1" dirty="0"/>
              <a:t>所以规定圆柱度公差。按普通级滚动轴承的</a:t>
            </a:r>
            <a:r>
              <a:rPr lang="zh-CN" altLang="en-US" sz="2000" b="1" dirty="0" smtClean="0"/>
              <a:t>要求</a:t>
            </a:r>
            <a:r>
              <a:rPr lang="en-US" altLang="zh-CN" sz="2000" b="1" dirty="0"/>
              <a:t>,</a:t>
            </a:r>
            <a:r>
              <a:rPr lang="zh-CN" altLang="en-US" sz="2000" b="1" dirty="0"/>
              <a:t>查表</a:t>
            </a:r>
            <a:r>
              <a:rPr lang="en-US" altLang="zh-CN" sz="2000" b="1" dirty="0"/>
              <a:t>6. 5 </a:t>
            </a:r>
            <a:r>
              <a:rPr lang="zh-CN" altLang="en-US" sz="2000" b="1" dirty="0" smtClean="0"/>
              <a:t>得轴颈</a:t>
            </a:r>
            <a:r>
              <a:rPr lang="zh-CN" altLang="en-US" sz="2000" b="1" dirty="0"/>
              <a:t>的圆柱度公差值为</a:t>
            </a:r>
            <a:r>
              <a:rPr lang="en-US" altLang="zh-CN" sz="2000" b="1" dirty="0"/>
              <a:t>0. 005 </a:t>
            </a:r>
            <a:r>
              <a:rPr lang="zh-CN" altLang="en-US" sz="2000" b="1" dirty="0" smtClean="0"/>
              <a:t>。</a:t>
            </a:r>
            <a:endParaRPr lang="zh-CN" altLang="en-US" sz="2000" b="1" dirty="0"/>
          </a:p>
        </p:txBody>
      </p:sp>
      <p:pic>
        <p:nvPicPr>
          <p:cNvPr id="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6430" y="2548111"/>
            <a:ext cx="5962650" cy="2105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椭圆 9"/>
          <p:cNvSpPr/>
          <p:nvPr/>
        </p:nvSpPr>
        <p:spPr bwMode="auto">
          <a:xfrm>
            <a:off x="2720752" y="4340666"/>
            <a:ext cx="914400" cy="297389"/>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pic>
        <p:nvPicPr>
          <p:cNvPr id="880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4649" y="1739892"/>
            <a:ext cx="6340640" cy="7530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椭圆 11"/>
          <p:cNvSpPr/>
          <p:nvPr/>
        </p:nvSpPr>
        <p:spPr bwMode="auto">
          <a:xfrm>
            <a:off x="5190728" y="4340666"/>
            <a:ext cx="914400" cy="297389"/>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pic>
        <p:nvPicPr>
          <p:cNvPr id="8806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6430" y="4797152"/>
            <a:ext cx="5467350" cy="1724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5887"/>
                                        </p:tgtEl>
                                        <p:attrNameLst>
                                          <p:attrName>style.visibility</p:attrName>
                                        </p:attrNameLst>
                                      </p:cBhvr>
                                      <p:to>
                                        <p:strVal val="visible"/>
                                      </p:to>
                                    </p:set>
                                    <p:animEffect transition="in" filter="wipe(left)">
                                      <p:cBhvr>
                                        <p:cTn id="7" dur="300"/>
                                        <p:tgtEl>
                                          <p:spTgt spid="3588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9091"/>
                                        </p:tgtEl>
                                        <p:attrNameLst>
                                          <p:attrName>style.visibility</p:attrName>
                                        </p:attrNameLst>
                                      </p:cBhvr>
                                      <p:to>
                                        <p:strVal val="visible"/>
                                      </p:to>
                                    </p:set>
                                    <p:animEffect transition="in" filter="wipe(left)">
                                      <p:cBhvr>
                                        <p:cTn id="12" dur="500"/>
                                        <p:tgtEl>
                                          <p:spTgt spid="89091"/>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88067"/>
                                        </p:tgtEl>
                                        <p:attrNameLst>
                                          <p:attrName>style.visibility</p:attrName>
                                        </p:attrNameLst>
                                      </p:cBhvr>
                                      <p:to>
                                        <p:strVal val="visible"/>
                                      </p:to>
                                    </p:set>
                                    <p:anim calcmode="lin" valueType="num">
                                      <p:cBhvr additive="base">
                                        <p:cTn id="17" dur="500" fill="hold"/>
                                        <p:tgtEl>
                                          <p:spTgt spid="88067"/>
                                        </p:tgtEl>
                                        <p:attrNameLst>
                                          <p:attrName>ppt_x</p:attrName>
                                        </p:attrNameLst>
                                      </p:cBhvr>
                                      <p:tavLst>
                                        <p:tav tm="0">
                                          <p:val>
                                            <p:strVal val="#ppt_x"/>
                                          </p:val>
                                        </p:tav>
                                        <p:tav tm="100000">
                                          <p:val>
                                            <p:strVal val="#ppt_x"/>
                                          </p:val>
                                        </p:tav>
                                      </p:tavLst>
                                    </p:anim>
                                    <p:anim calcmode="lin" valueType="num">
                                      <p:cBhvr additive="base">
                                        <p:cTn id="18" dur="500" fill="hold"/>
                                        <p:tgtEl>
                                          <p:spTgt spid="88067"/>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0-#ppt_w/2"/>
                                          </p:val>
                                        </p:tav>
                                        <p:tav tm="100000">
                                          <p:val>
                                            <p:strVal val="#ppt_x"/>
                                          </p:val>
                                        </p:tav>
                                      </p:tavLst>
                                    </p:anim>
                                    <p:anim calcmode="lin" valueType="num">
                                      <p:cBhvr additive="base">
                                        <p:cTn id="29"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1" presetClass="entr" presetSubtype="0"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1000" fill="hold"/>
                                        <p:tgtEl>
                                          <p:spTgt spid="10"/>
                                        </p:tgtEl>
                                        <p:attrNameLst>
                                          <p:attrName>ppt_w</p:attrName>
                                        </p:attrNameLst>
                                      </p:cBhvr>
                                      <p:tavLst>
                                        <p:tav tm="0">
                                          <p:val>
                                            <p:fltVal val="0"/>
                                          </p:val>
                                        </p:tav>
                                        <p:tav tm="100000">
                                          <p:val>
                                            <p:strVal val="#ppt_w"/>
                                          </p:val>
                                        </p:tav>
                                      </p:tavLst>
                                    </p:anim>
                                    <p:anim calcmode="lin" valueType="num">
                                      <p:cBhvr>
                                        <p:cTn id="35" dur="1000" fill="hold"/>
                                        <p:tgtEl>
                                          <p:spTgt spid="10"/>
                                        </p:tgtEl>
                                        <p:attrNameLst>
                                          <p:attrName>ppt_h</p:attrName>
                                        </p:attrNameLst>
                                      </p:cBhvr>
                                      <p:tavLst>
                                        <p:tav tm="0">
                                          <p:val>
                                            <p:fltVal val="0"/>
                                          </p:val>
                                        </p:tav>
                                        <p:tav tm="100000">
                                          <p:val>
                                            <p:strVal val="#ppt_h"/>
                                          </p:val>
                                        </p:tav>
                                      </p:tavLst>
                                    </p:anim>
                                    <p:anim calcmode="lin" valueType="num">
                                      <p:cBhvr>
                                        <p:cTn id="36" dur="1000" fill="hold"/>
                                        <p:tgtEl>
                                          <p:spTgt spid="10"/>
                                        </p:tgtEl>
                                        <p:attrNameLst>
                                          <p:attrName>style.rotation</p:attrName>
                                        </p:attrNameLst>
                                      </p:cBhvr>
                                      <p:tavLst>
                                        <p:tav tm="0">
                                          <p:val>
                                            <p:fltVal val="90"/>
                                          </p:val>
                                        </p:tav>
                                        <p:tav tm="100000">
                                          <p:val>
                                            <p:fltVal val="0"/>
                                          </p:val>
                                        </p:tav>
                                      </p:tavLst>
                                    </p:anim>
                                    <p:animEffect transition="in" filter="fade">
                                      <p:cBhvr>
                                        <p:cTn id="37" dur="10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88066"/>
                                        </p:tgtEl>
                                        <p:attrNameLst>
                                          <p:attrName>style.visibility</p:attrName>
                                        </p:attrNameLst>
                                      </p:cBhvr>
                                      <p:to>
                                        <p:strVal val="visible"/>
                                      </p:to>
                                    </p:set>
                                    <p:animEffect transition="in" filter="wipe(left)">
                                      <p:cBhvr>
                                        <p:cTn id="42" dur="500"/>
                                        <p:tgtEl>
                                          <p:spTgt spid="88066"/>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1000" fill="hold"/>
                                        <p:tgtEl>
                                          <p:spTgt spid="12"/>
                                        </p:tgtEl>
                                        <p:attrNameLst>
                                          <p:attrName>ppt_w</p:attrName>
                                        </p:attrNameLst>
                                      </p:cBhvr>
                                      <p:tavLst>
                                        <p:tav tm="0">
                                          <p:val>
                                            <p:fltVal val="0"/>
                                          </p:val>
                                        </p:tav>
                                        <p:tav tm="100000">
                                          <p:val>
                                            <p:strVal val="#ppt_w"/>
                                          </p:val>
                                        </p:tav>
                                      </p:tavLst>
                                    </p:anim>
                                    <p:anim calcmode="lin" valueType="num">
                                      <p:cBhvr>
                                        <p:cTn id="48" dur="1000" fill="hold"/>
                                        <p:tgtEl>
                                          <p:spTgt spid="12"/>
                                        </p:tgtEl>
                                        <p:attrNameLst>
                                          <p:attrName>ppt_h</p:attrName>
                                        </p:attrNameLst>
                                      </p:cBhvr>
                                      <p:tavLst>
                                        <p:tav tm="0">
                                          <p:val>
                                            <p:fltVal val="0"/>
                                          </p:val>
                                        </p:tav>
                                        <p:tav tm="100000">
                                          <p:val>
                                            <p:strVal val="#ppt_h"/>
                                          </p:val>
                                        </p:tav>
                                      </p:tavLst>
                                    </p:anim>
                                    <p:anim calcmode="lin" valueType="num">
                                      <p:cBhvr>
                                        <p:cTn id="49" dur="1000" fill="hold"/>
                                        <p:tgtEl>
                                          <p:spTgt spid="12"/>
                                        </p:tgtEl>
                                        <p:attrNameLst>
                                          <p:attrName>style.rotation</p:attrName>
                                        </p:attrNameLst>
                                      </p:cBhvr>
                                      <p:tavLst>
                                        <p:tav tm="0">
                                          <p:val>
                                            <p:fltVal val="90"/>
                                          </p:val>
                                        </p:tav>
                                        <p:tav tm="100000">
                                          <p:val>
                                            <p:fltVal val="0"/>
                                          </p:val>
                                        </p:tav>
                                      </p:tavLst>
                                    </p:anim>
                                    <p:animEffect transition="in" filter="fade">
                                      <p:cBhvr>
                                        <p:cTn id="50"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87" grpId="0" autoUpdateAnimBg="0"/>
      <p:bldP spid="8" grpId="0"/>
      <p:bldP spid="10" grpId="0" animBg="1"/>
      <p:bldP spid="12"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F1B54360-3607-4417-955B-C84AE5AEBF53}" type="slidenum">
              <a:rPr lang="zh-CN" altLang="en-US" smtClean="0"/>
            </a:fld>
            <a:endParaRPr lang="en-US" altLang="zh-CN"/>
          </a:p>
        </p:txBody>
      </p:sp>
      <p:pic>
        <p:nvPicPr>
          <p:cNvPr id="9"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75184" y="4164310"/>
            <a:ext cx="7115175" cy="2533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mc:Choice xmlns:a14="http://schemas.microsoft.com/office/drawing/2010/main" Requires="a14">
          <p:sp>
            <p:nvSpPr>
              <p:cNvPr id="7" name="矩形 6"/>
              <p:cNvSpPr/>
              <p:nvPr/>
            </p:nvSpPr>
            <p:spPr>
              <a:xfrm>
                <a:off x="488504" y="542870"/>
                <a:ext cx="8856984" cy="830997"/>
              </a:xfrm>
              <a:prstGeom prst="rect">
                <a:avLst/>
              </a:prstGeom>
            </p:spPr>
            <p:txBody>
              <a:bodyPr wrap="square">
                <a:spAutoFit/>
              </a:bodyPr>
              <a:lstStyle/>
              <a:p>
                <a:r>
                  <a:rPr lang="zh-CN" altLang="en-US" sz="2400" b="1" dirty="0"/>
                  <a:t> </a:t>
                </a:r>
                <a:r>
                  <a:rPr lang="zh-CN" altLang="en-US" sz="2400" b="1" dirty="0" smtClean="0"/>
                  <a:t>        (</a:t>
                </a:r>
                <a:r>
                  <a:rPr lang="zh-CN" altLang="en-US" sz="2400" b="1" dirty="0"/>
                  <a:t>4) 为保证</a:t>
                </a:r>
                <a14:m>
                  <m:oMath xmlns:m="http://schemas.openxmlformats.org/officeDocument/2006/math">
                    <m:r>
                      <a:rPr lang="en-US" altLang="zh-CN" sz="2400" b="1" i="1" dirty="0">
                        <a:latin typeface="Cambria Math"/>
                        <a:ea typeface="Cambria Math"/>
                      </a:rPr>
                      <m:t>∅ </m:t>
                    </m:r>
                  </m:oMath>
                </a14:m>
                <a:r>
                  <a:rPr lang="en-US" altLang="zh-CN" sz="2400" b="1" dirty="0"/>
                  <a:t>55、</a:t>
                </a:r>
                <a:r>
                  <a:rPr lang="en-US" altLang="zh-CN" sz="2400" b="1" dirty="0">
                    <a:ea typeface="Cambria Math"/>
                  </a:rPr>
                  <a:t> </a:t>
                </a:r>
                <a14:m>
                  <m:oMath xmlns:m="http://schemas.openxmlformats.org/officeDocument/2006/math">
                    <m:r>
                      <a:rPr lang="en-US" altLang="zh-CN" sz="2400" b="1" i="1" dirty="0">
                        <a:latin typeface="Cambria Math"/>
                        <a:ea typeface="Cambria Math"/>
                      </a:rPr>
                      <m:t>∅ </m:t>
                    </m:r>
                  </m:oMath>
                </a14:m>
                <a:r>
                  <a:rPr lang="en-US" altLang="zh-CN" sz="2400" b="1" dirty="0"/>
                  <a:t>58</a:t>
                </a:r>
                <a:r>
                  <a:rPr lang="zh-CN" altLang="en-US" sz="2400" b="1" dirty="0"/>
                  <a:t>和</a:t>
                </a:r>
                <a14:m>
                  <m:oMath xmlns:m="http://schemas.openxmlformats.org/officeDocument/2006/math">
                    <m:r>
                      <a:rPr lang="en-US" altLang="zh-CN" sz="2400" b="1" i="1" dirty="0">
                        <a:latin typeface="Cambria Math"/>
                        <a:ea typeface="Cambria Math"/>
                      </a:rPr>
                      <m:t>∅ </m:t>
                    </m:r>
                  </m:oMath>
                </a14:m>
                <a:r>
                  <a:rPr lang="en-US" altLang="zh-CN" sz="2400" b="1" dirty="0"/>
                  <a:t>45</a:t>
                </a:r>
                <a:r>
                  <a:rPr lang="zh-CN" altLang="en-US" sz="2400" b="1" dirty="0"/>
                  <a:t>轴线与</a:t>
                </a:r>
                <a:r>
                  <a:rPr lang="en-US" altLang="zh-CN" sz="2400" b="1" i="1" dirty="0"/>
                  <a:t>A</a:t>
                </a:r>
                <a:r>
                  <a:rPr lang="en-US" altLang="zh-CN" sz="2400" b="1" dirty="0"/>
                  <a:t>－</a:t>
                </a:r>
                <a:r>
                  <a:rPr lang="en-US" altLang="zh-CN" sz="2400" b="1" i="1" dirty="0"/>
                  <a:t>B</a:t>
                </a:r>
                <a:r>
                  <a:rPr lang="zh-CN" altLang="en-US" sz="2400" b="1" dirty="0"/>
                  <a:t>同轴，应规定它们的径向圆跳动公差。根据</a:t>
                </a:r>
                <a:r>
                  <a:rPr lang="zh-CN" altLang="en-US" sz="2400" b="1" dirty="0" smtClean="0"/>
                  <a:t>齿轮</a:t>
                </a:r>
                <a:r>
                  <a:rPr lang="zh-CN" altLang="en-US" sz="2400" b="1" dirty="0"/>
                  <a:t>运动</a:t>
                </a:r>
                <a:r>
                  <a:rPr lang="zh-CN" altLang="en-US" sz="2400" b="1" dirty="0" smtClean="0"/>
                  <a:t>精度</a:t>
                </a:r>
                <a:r>
                  <a:rPr lang="zh-CN" altLang="en-US" sz="2400" b="1" dirty="0"/>
                  <a:t>为8级</a:t>
                </a:r>
                <a:r>
                  <a:rPr lang="zh-CN" altLang="en-US" sz="2400" b="1" dirty="0" smtClean="0"/>
                  <a:t>和表</a:t>
                </a:r>
                <a:r>
                  <a:rPr lang="en-US" altLang="zh-CN" sz="2400" b="1" dirty="0" smtClean="0"/>
                  <a:t>(</a:t>
                </a:r>
                <a:r>
                  <a:rPr lang="zh-CN" altLang="en-US" sz="2400" b="1" dirty="0" smtClean="0"/>
                  <a:t>1</a:t>
                </a:r>
                <a:r>
                  <a:rPr lang="en-US" altLang="zh-CN" sz="2400" b="1" dirty="0" smtClean="0"/>
                  <a:t>0</a:t>
                </a:r>
                <a:r>
                  <a:rPr lang="en-US" altLang="zh-CN" sz="2400" b="1" dirty="0"/>
                  <a:t>.</a:t>
                </a:r>
                <a:r>
                  <a:rPr lang="zh-CN" altLang="en-US" sz="2400" b="1" dirty="0"/>
                  <a:t>1</a:t>
                </a:r>
                <a:r>
                  <a:rPr lang="en-US" altLang="zh-CN" sz="2400" b="1" dirty="0" smtClean="0"/>
                  <a:t>0)</a:t>
                </a:r>
                <a:r>
                  <a:rPr lang="zh-CN" altLang="en-US" sz="2400" b="1" dirty="0" smtClean="0"/>
                  <a:t>得</a:t>
                </a:r>
                <a:endParaRPr lang="zh-CN" altLang="en-US" sz="2400" dirty="0"/>
              </a:p>
            </p:txBody>
          </p:sp>
        </mc:Choice>
        <mc:Fallback>
          <p:sp>
            <p:nvSpPr>
              <p:cNvPr id="7" name="矩形 6"/>
              <p:cNvSpPr>
                <a:spLocks noRot="1" noChangeAspect="1" noMove="1" noResize="1" noEditPoints="1" noAdjustHandles="1" noChangeArrowheads="1" noChangeShapeType="1" noTextEdit="1"/>
              </p:cNvSpPr>
              <p:nvPr/>
            </p:nvSpPr>
            <p:spPr>
              <a:xfrm>
                <a:off x="488504" y="542870"/>
                <a:ext cx="8856984" cy="830997"/>
              </a:xfrm>
              <a:prstGeom prst="rect">
                <a:avLst/>
              </a:prstGeom>
              <a:blipFill rotWithShape="1">
                <a:blip r:embed="rId2"/>
                <a:stretch>
                  <a:fillRect l="-1032" t="-8088" b="-16912"/>
                </a:stretch>
              </a:blipFill>
            </p:spPr>
            <p:txBody>
              <a:bodyPr/>
              <a:lstStyle/>
              <a:p>
                <a:r>
                  <a:rPr lang="zh-CN" altLang="en-US">
                    <a:noFill/>
                  </a:rPr>
                  <a:t> </a:t>
                </a:r>
                <a:endParaRPr lang="zh-CN" altLang="en-US">
                  <a:noFill/>
                </a:endParaRPr>
              </a:p>
            </p:txBody>
          </p:sp>
        </mc:Fallback>
      </mc:AlternateContent>
      <mc:AlternateContent xmlns:mc="http://schemas.openxmlformats.org/markup-compatibility/2006">
        <mc:Choice xmlns:a14="http://schemas.microsoft.com/office/drawing/2010/main" Requires="a14">
          <p:sp>
            <p:nvSpPr>
              <p:cNvPr id="8" name="矩形 7"/>
              <p:cNvSpPr/>
              <p:nvPr/>
            </p:nvSpPr>
            <p:spPr>
              <a:xfrm>
                <a:off x="560512" y="1373867"/>
                <a:ext cx="8496944" cy="830997"/>
              </a:xfrm>
              <a:prstGeom prst="rect">
                <a:avLst/>
              </a:prstGeom>
            </p:spPr>
            <p:txBody>
              <a:bodyPr wrap="square">
                <a:spAutoFit/>
              </a:bodyPr>
              <a:lstStyle/>
              <a:p>
                <a:r>
                  <a:rPr lang="en-US" altLang="zh-CN" sz="2400" b="1" i="1" dirty="0" smtClean="0"/>
                  <a:t>         </a:t>
                </a:r>
                <a:r>
                  <a:rPr lang="en-US" altLang="zh-CN" sz="2400" b="1" i="1" dirty="0" err="1" smtClean="0"/>
                  <a:t>t</a:t>
                </a:r>
                <a:r>
                  <a:rPr lang="en-US" altLang="zh-CN" sz="2400" b="1" baseline="-25000" dirty="0" err="1" smtClean="0"/>
                  <a:t>r</a:t>
                </a:r>
                <a:r>
                  <a:rPr lang="en-US" altLang="zh-CN" sz="2400" b="1" dirty="0"/>
                  <a:t>= 0.3</a:t>
                </a:r>
                <a:r>
                  <a:rPr lang="en-US" altLang="zh-CN" sz="2400" b="1" i="1" dirty="0"/>
                  <a:t>F</a:t>
                </a:r>
                <a:r>
                  <a:rPr lang="en-US" altLang="zh-CN" sz="2400" b="1" baseline="-25000" dirty="0"/>
                  <a:t>P</a:t>
                </a:r>
                <a:r>
                  <a:rPr lang="en-US" altLang="zh-CN" sz="2400" b="1" dirty="0"/>
                  <a:t>=0.3×0.07=0.021,</a:t>
                </a:r>
                <a:r>
                  <a:rPr lang="zh-CN" altLang="en-US" sz="2400" b="1" dirty="0"/>
                  <a:t>按尺寸大小类比法，得</a:t>
                </a:r>
                <a14:m>
                  <m:oMath xmlns:m="http://schemas.openxmlformats.org/officeDocument/2006/math">
                    <m:r>
                      <a:rPr lang="en-US" altLang="zh-CN" sz="2400" b="1" i="1" dirty="0">
                        <a:latin typeface="Cambria Math"/>
                        <a:ea typeface="Cambria Math"/>
                      </a:rPr>
                      <m:t>∅ </m:t>
                    </m:r>
                  </m:oMath>
                </a14:m>
                <a:r>
                  <a:rPr lang="en-US" altLang="zh-CN" sz="2400" b="1" dirty="0"/>
                  <a:t>58</a:t>
                </a:r>
                <a:r>
                  <a:rPr lang="zh-CN" altLang="en-US" sz="2400" b="1" dirty="0"/>
                  <a:t>的径向圆</a:t>
                </a:r>
                <a:r>
                  <a:rPr lang="zh-CN" altLang="en-US" sz="2400" b="1" dirty="0" smtClean="0"/>
                  <a:t>跳动公差 </a:t>
                </a:r>
                <a:r>
                  <a:rPr lang="en-US" altLang="zh-CN" sz="2400" b="1" i="1" dirty="0" err="1" smtClean="0"/>
                  <a:t>t</a:t>
                </a:r>
                <a:r>
                  <a:rPr lang="en-US" altLang="zh-CN" sz="2400" b="1" baseline="-25000" dirty="0" err="1" smtClean="0"/>
                  <a:t>r</a:t>
                </a:r>
                <a:r>
                  <a:rPr lang="en-US" altLang="zh-CN" sz="2400" b="1" dirty="0"/>
                  <a:t>= 0.022</a:t>
                </a:r>
                <a:r>
                  <a:rPr lang="zh-CN" altLang="en-US" sz="2400" b="1" dirty="0" smtClean="0"/>
                  <a:t>，</a:t>
                </a:r>
                <a14:m>
                  <m:oMath xmlns:m="http://schemas.openxmlformats.org/officeDocument/2006/math">
                    <m:r>
                      <a:rPr lang="en-US" altLang="zh-CN" sz="2400" b="1" i="1" dirty="0">
                        <a:latin typeface="Cambria Math"/>
                        <a:ea typeface="Cambria Math"/>
                      </a:rPr>
                      <m:t>∅ </m:t>
                    </m:r>
                  </m:oMath>
                </a14:m>
                <a:r>
                  <a:rPr lang="en-US" altLang="zh-CN" sz="2400" b="1" dirty="0"/>
                  <a:t>45</a:t>
                </a:r>
                <a:r>
                  <a:rPr lang="zh-CN" altLang="en-US" sz="2400" b="1" dirty="0"/>
                  <a:t>的径向圆</a:t>
                </a:r>
                <a:r>
                  <a:rPr lang="zh-CN" altLang="en-US" sz="2400" b="1" dirty="0" smtClean="0"/>
                  <a:t>跳动公差 </a:t>
                </a:r>
                <a:r>
                  <a:rPr lang="en-US" altLang="zh-CN" sz="2400" b="1" i="1" dirty="0" err="1" smtClean="0"/>
                  <a:t>t</a:t>
                </a:r>
                <a:r>
                  <a:rPr lang="en-US" altLang="zh-CN" sz="2400" b="1" baseline="-25000" dirty="0" err="1" smtClean="0"/>
                  <a:t>r</a:t>
                </a:r>
                <a:r>
                  <a:rPr lang="en-US" altLang="zh-CN" sz="2400" b="1" dirty="0"/>
                  <a:t>= 0.017。</a:t>
                </a:r>
                <a:endParaRPr lang="zh-CN" altLang="en-US" sz="2400" dirty="0"/>
              </a:p>
            </p:txBody>
          </p:sp>
        </mc:Choice>
        <mc:Fallback>
          <p:sp>
            <p:nvSpPr>
              <p:cNvPr id="8" name="矩形 7"/>
              <p:cNvSpPr>
                <a:spLocks noRot="1" noChangeAspect="1" noMove="1" noResize="1" noEditPoints="1" noAdjustHandles="1" noChangeArrowheads="1" noChangeShapeType="1" noTextEdit="1"/>
              </p:cNvSpPr>
              <p:nvPr/>
            </p:nvSpPr>
            <p:spPr>
              <a:xfrm>
                <a:off x="560512" y="1373867"/>
                <a:ext cx="8496944" cy="830997"/>
              </a:xfrm>
              <a:prstGeom prst="rect">
                <a:avLst/>
              </a:prstGeom>
              <a:blipFill rotWithShape="1">
                <a:blip r:embed="rId3"/>
                <a:stretch>
                  <a:fillRect l="-1148" t="-8029" b="-16058"/>
                </a:stretch>
              </a:blipFill>
            </p:spPr>
            <p:txBody>
              <a:bodyPr/>
              <a:lstStyle/>
              <a:p>
                <a:r>
                  <a:rPr lang="zh-CN" altLang="en-US">
                    <a:noFill/>
                  </a:rPr>
                  <a:t> </a:t>
                </a:r>
                <a:endParaRPr lang="zh-CN" altLang="en-US">
                  <a:noFill/>
                </a:endParaRPr>
              </a:p>
            </p:txBody>
          </p:sp>
        </mc:Fallback>
      </mc:AlternateContent>
      <p:pic>
        <p:nvPicPr>
          <p:cNvPr id="8704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184" y="2348880"/>
            <a:ext cx="7467600" cy="174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椭圆 12"/>
          <p:cNvSpPr/>
          <p:nvPr/>
        </p:nvSpPr>
        <p:spPr bwMode="auto">
          <a:xfrm>
            <a:off x="5385048" y="3212976"/>
            <a:ext cx="1584176" cy="720080"/>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87044"/>
                                        </p:tgtEl>
                                        <p:attrNameLst>
                                          <p:attrName>style.visibility</p:attrName>
                                        </p:attrNameLst>
                                      </p:cBhvr>
                                      <p:to>
                                        <p:strVal val="visible"/>
                                      </p:to>
                                    </p:set>
                                    <p:anim calcmode="lin" valueType="num">
                                      <p:cBhvr additive="base">
                                        <p:cTn id="18" dur="500" fill="hold"/>
                                        <p:tgtEl>
                                          <p:spTgt spid="87044"/>
                                        </p:tgtEl>
                                        <p:attrNameLst>
                                          <p:attrName>ppt_x</p:attrName>
                                        </p:attrNameLst>
                                      </p:cBhvr>
                                      <p:tavLst>
                                        <p:tav tm="0">
                                          <p:val>
                                            <p:strVal val="0-#ppt_w/2"/>
                                          </p:val>
                                        </p:tav>
                                        <p:tav tm="100000">
                                          <p:val>
                                            <p:strVal val="#ppt_x"/>
                                          </p:val>
                                        </p:tav>
                                      </p:tavLst>
                                    </p:anim>
                                    <p:anim calcmode="lin" valueType="num">
                                      <p:cBhvr additive="base">
                                        <p:cTn id="19" dur="500" fill="hold"/>
                                        <p:tgtEl>
                                          <p:spTgt spid="87044"/>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1" presetClass="entr" presetSubtype="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p:cTn id="24" dur="1000" fill="hold"/>
                                        <p:tgtEl>
                                          <p:spTgt spid="13"/>
                                        </p:tgtEl>
                                        <p:attrNameLst>
                                          <p:attrName>ppt_w</p:attrName>
                                        </p:attrNameLst>
                                      </p:cBhvr>
                                      <p:tavLst>
                                        <p:tav tm="0">
                                          <p:val>
                                            <p:fltVal val="0"/>
                                          </p:val>
                                        </p:tav>
                                        <p:tav tm="100000">
                                          <p:val>
                                            <p:strVal val="#ppt_w"/>
                                          </p:val>
                                        </p:tav>
                                      </p:tavLst>
                                    </p:anim>
                                    <p:anim calcmode="lin" valueType="num">
                                      <p:cBhvr>
                                        <p:cTn id="25" dur="1000" fill="hold"/>
                                        <p:tgtEl>
                                          <p:spTgt spid="13"/>
                                        </p:tgtEl>
                                        <p:attrNameLst>
                                          <p:attrName>ppt_h</p:attrName>
                                        </p:attrNameLst>
                                      </p:cBhvr>
                                      <p:tavLst>
                                        <p:tav tm="0">
                                          <p:val>
                                            <p:fltVal val="0"/>
                                          </p:val>
                                        </p:tav>
                                        <p:tav tm="100000">
                                          <p:val>
                                            <p:strVal val="#ppt_h"/>
                                          </p:val>
                                        </p:tav>
                                      </p:tavLst>
                                    </p:anim>
                                    <p:anim calcmode="lin" valueType="num">
                                      <p:cBhvr>
                                        <p:cTn id="26" dur="1000" fill="hold"/>
                                        <p:tgtEl>
                                          <p:spTgt spid="13"/>
                                        </p:tgtEl>
                                        <p:attrNameLst>
                                          <p:attrName>style.rotation</p:attrName>
                                        </p:attrNameLst>
                                      </p:cBhvr>
                                      <p:tavLst>
                                        <p:tav tm="0">
                                          <p:val>
                                            <p:fltVal val="90"/>
                                          </p:val>
                                        </p:tav>
                                        <p:tav tm="100000">
                                          <p:val>
                                            <p:fltVal val="0"/>
                                          </p:val>
                                        </p:tav>
                                      </p:tavLst>
                                    </p:anim>
                                    <p:animEffect transition="in" filter="fade">
                                      <p:cBhvr>
                                        <p:cTn id="27" dur="10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p:txBody>
          <a:bodyPr/>
          <a:lstStyle/>
          <a:p>
            <a:fld id="{E1192A45-7801-4366-AA02-F2DF4524B158}" type="slidenum">
              <a:rPr lang="zh-CN" altLang="en-US"/>
            </a:fld>
            <a:endParaRPr lang="en-US" altLang="zh-CN"/>
          </a:p>
        </p:txBody>
      </p:sp>
      <p:sp>
        <p:nvSpPr>
          <p:cNvPr id="6148" name="Text Box 4"/>
          <p:cNvSpPr txBox="1">
            <a:spLocks noChangeArrowheads="1"/>
          </p:cNvSpPr>
          <p:nvPr/>
        </p:nvSpPr>
        <p:spPr bwMode="auto">
          <a:xfrm>
            <a:off x="2114676" y="369800"/>
            <a:ext cx="4782540" cy="4660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12.1 典 型 零 件 的 精 度 设 计</a:t>
            </a:r>
            <a:endParaRPr lang="zh-CN" altLang="en-US" sz="2400" b="1" dirty="0"/>
          </a:p>
        </p:txBody>
      </p:sp>
      <p:sp>
        <p:nvSpPr>
          <p:cNvPr id="6149" name="Text Box 5"/>
          <p:cNvSpPr txBox="1">
            <a:spLocks noChangeArrowheads="1"/>
          </p:cNvSpPr>
          <p:nvPr/>
        </p:nvSpPr>
        <p:spPr bwMode="auto">
          <a:xfrm>
            <a:off x="877182" y="834657"/>
            <a:ext cx="8038163" cy="8337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     </a:t>
            </a:r>
            <a:r>
              <a:rPr lang="zh-CN" altLang="en-US" sz="2400" b="1" dirty="0" smtClean="0"/>
              <a:t>   </a:t>
            </a:r>
            <a:r>
              <a:rPr lang="zh-CN" altLang="en-US" sz="2400" b="1" dirty="0"/>
              <a:t>以</a:t>
            </a:r>
            <a:r>
              <a:rPr lang="zh-CN" altLang="en-US" sz="2400" b="1" dirty="0" smtClean="0"/>
              <a:t>一级</a:t>
            </a:r>
            <a:r>
              <a:rPr lang="zh-CN" altLang="en-US" sz="2400" b="1" dirty="0"/>
              <a:t>斜齿</a:t>
            </a:r>
            <a:r>
              <a:rPr lang="zh-CN" altLang="en-US" sz="2400" b="1" dirty="0" smtClean="0"/>
              <a:t>圆柱齿轮</a:t>
            </a:r>
            <a:r>
              <a:rPr lang="zh-CN" altLang="en-US" sz="2400" b="1" dirty="0"/>
              <a:t>减速器(图12.1</a:t>
            </a:r>
            <a:r>
              <a:rPr lang="en-US" altLang="zh-CN" sz="2400" b="1" dirty="0"/>
              <a:t>)</a:t>
            </a:r>
            <a:r>
              <a:rPr lang="zh-CN" altLang="en-US" sz="2400" b="1" dirty="0"/>
              <a:t>的主要零件为例，来说明机械零件的精度设计的具体过程和</a:t>
            </a:r>
            <a:r>
              <a:rPr lang="zh-CN" altLang="en-US" sz="2400" b="1" dirty="0" smtClean="0"/>
              <a:t>方法。</a:t>
            </a:r>
            <a:endParaRPr lang="zh-CN" altLang="en-US" sz="2400" b="1" dirty="0"/>
          </a:p>
        </p:txBody>
      </p:sp>
      <p:pic>
        <p:nvPicPr>
          <p:cNvPr id="8704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60232" y="1606633"/>
            <a:ext cx="6561120" cy="4746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148"/>
                                        </p:tgtEl>
                                        <p:attrNameLst>
                                          <p:attrName>style.visibility</p:attrName>
                                        </p:attrNameLst>
                                      </p:cBhvr>
                                      <p:to>
                                        <p:strVal val="visible"/>
                                      </p:to>
                                    </p:set>
                                    <p:animEffect transition="in" filter="wipe(left)">
                                      <p:cBhvr>
                                        <p:cTn id="7" dur="300"/>
                                        <p:tgtEl>
                                          <p:spTgt spid="614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149"/>
                                        </p:tgtEl>
                                        <p:attrNameLst>
                                          <p:attrName>style.visibility</p:attrName>
                                        </p:attrNameLst>
                                      </p:cBhvr>
                                      <p:to>
                                        <p:strVal val="visible"/>
                                      </p:to>
                                    </p:set>
                                    <p:animEffect transition="in" filter="wipe(left)">
                                      <p:cBhvr>
                                        <p:cTn id="12" dur="300"/>
                                        <p:tgtEl>
                                          <p:spTgt spid="6149"/>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87042"/>
                                        </p:tgtEl>
                                        <p:attrNameLst>
                                          <p:attrName>style.visibility</p:attrName>
                                        </p:attrNameLst>
                                      </p:cBhvr>
                                      <p:to>
                                        <p:strVal val="visible"/>
                                      </p:to>
                                    </p:set>
                                    <p:anim calcmode="lin" valueType="num">
                                      <p:cBhvr additive="base">
                                        <p:cTn id="17" dur="500" fill="hold"/>
                                        <p:tgtEl>
                                          <p:spTgt spid="87042"/>
                                        </p:tgtEl>
                                        <p:attrNameLst>
                                          <p:attrName>ppt_x</p:attrName>
                                        </p:attrNameLst>
                                      </p:cBhvr>
                                      <p:tavLst>
                                        <p:tav tm="0">
                                          <p:val>
                                            <p:strVal val="#ppt_x"/>
                                          </p:val>
                                        </p:tav>
                                        <p:tav tm="100000">
                                          <p:val>
                                            <p:strVal val="#ppt_x"/>
                                          </p:val>
                                        </p:tav>
                                      </p:tavLst>
                                    </p:anim>
                                    <p:anim calcmode="lin" valueType="num">
                                      <p:cBhvr additive="base">
                                        <p:cTn id="18" dur="500" fill="hold"/>
                                        <p:tgtEl>
                                          <p:spTgt spid="870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autoUpdateAnimBg="0"/>
      <p:bldP spid="6149" grpId="0" bldLvl="0" animBg="1"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灯片编号占位符 5"/>
          <p:cNvSpPr>
            <a:spLocks noGrp="1"/>
          </p:cNvSpPr>
          <p:nvPr>
            <p:ph type="sldNum" sz="quarter" idx="12"/>
          </p:nvPr>
        </p:nvSpPr>
        <p:spPr>
          <a:xfrm>
            <a:off x="7647779" y="228600"/>
            <a:ext cx="2063749" cy="457200"/>
          </a:xfrm>
        </p:spPr>
        <p:txBody>
          <a:bodyPr/>
          <a:lstStyle/>
          <a:p>
            <a:fld id="{4487014A-C843-4B70-82A5-BC60BD1DD40A}" type="slidenum">
              <a:rPr lang="zh-CN" altLang="en-US"/>
            </a:fld>
            <a:endParaRPr lang="en-US" altLang="zh-CN" dirty="0"/>
          </a:p>
        </p:txBody>
      </p:sp>
      <mc:AlternateContent xmlns:mc="http://schemas.openxmlformats.org/markup-compatibility/2006">
        <mc:Choice xmlns:a14="http://schemas.microsoft.com/office/drawing/2010/main" Requires="a14">
          <p:sp>
            <p:nvSpPr>
              <p:cNvPr id="36963" name="Text Box 99"/>
              <p:cNvSpPr txBox="1">
                <a:spLocks noChangeArrowheads="1"/>
              </p:cNvSpPr>
              <p:nvPr/>
            </p:nvSpPr>
            <p:spPr bwMode="auto">
              <a:xfrm>
                <a:off x="708865" y="548680"/>
                <a:ext cx="7502032" cy="1020039"/>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95773" tIns="47887" rIns="95773" bIns="47887">
                <a:spAutoFit/>
              </a:bodyPr>
              <a:lstStyle/>
              <a:p>
                <a:pPr>
                  <a:lnSpc>
                    <a:spcPct val="120000"/>
                  </a:lnSpc>
                </a:pPr>
                <a:r>
                  <a:rPr lang="en-US" altLang="zh-CN" b="1" dirty="0"/>
                  <a:t>     （5）</a:t>
                </a:r>
                <a:r>
                  <a:rPr lang="en-US" altLang="zh-CN" b="1" dirty="0">
                    <a:ea typeface="Cambria Math"/>
                  </a:rPr>
                  <a:t> </a:t>
                </a:r>
                <a14:m>
                  <m:oMath xmlns:m="http://schemas.openxmlformats.org/officeDocument/2006/math">
                    <m:r>
                      <a:rPr lang="en-US" altLang="zh-CN" b="1" i="1" dirty="0">
                        <a:latin typeface="Cambria Math"/>
                        <a:ea typeface="Cambria Math"/>
                      </a:rPr>
                      <m:t>∅ </m:t>
                    </m:r>
                  </m:oMath>
                </a14:m>
                <a:r>
                  <a:rPr lang="en-US" altLang="zh-CN" b="1" dirty="0"/>
                  <a:t>58</a:t>
                </a:r>
                <a:r>
                  <a:rPr lang="zh-CN" altLang="en-US" b="1" dirty="0"/>
                  <a:t>和</a:t>
                </a:r>
                <a14:m>
                  <m:oMath xmlns:m="http://schemas.openxmlformats.org/officeDocument/2006/math">
                    <m:r>
                      <a:rPr lang="en-US" altLang="zh-CN" b="1" i="1" dirty="0">
                        <a:latin typeface="Cambria Math"/>
                        <a:ea typeface="Cambria Math"/>
                      </a:rPr>
                      <m:t>∅ </m:t>
                    </m:r>
                  </m:oMath>
                </a14:m>
                <a:r>
                  <a:rPr lang="en-US" altLang="zh-CN" b="1" dirty="0"/>
                  <a:t>45</a:t>
                </a:r>
                <a:r>
                  <a:rPr lang="zh-CN" altLang="en-US" b="1" dirty="0"/>
                  <a:t>轴上的键槽对称度公差，按</a:t>
                </a:r>
                <a:r>
                  <a:rPr lang="zh-CN" altLang="en-US" b="1" dirty="0" smtClean="0"/>
                  <a:t>键槽宽度和8级查表</a:t>
                </a:r>
                <a:r>
                  <a:rPr lang="zh-CN" altLang="en-US" b="1" dirty="0"/>
                  <a:t>4.</a:t>
                </a:r>
                <a:r>
                  <a:rPr lang="zh-CN" altLang="en-US" b="1" dirty="0" smtClean="0"/>
                  <a:t>1</a:t>
                </a:r>
                <a:r>
                  <a:rPr lang="en-US" altLang="zh-CN" b="1" dirty="0" smtClean="0"/>
                  <a:t>7</a:t>
                </a:r>
                <a:r>
                  <a:rPr lang="zh-CN" altLang="en-US" b="1" dirty="0" smtClean="0"/>
                  <a:t>。</a:t>
                </a:r>
                <a:endParaRPr lang="zh-CN" altLang="en-US" b="1" dirty="0"/>
              </a:p>
            </p:txBody>
          </p:sp>
        </mc:Choice>
        <mc:Fallback>
          <p:sp>
            <p:nvSpPr>
              <p:cNvPr id="36963" name="Text Box 99"/>
              <p:cNvSpPr txBox="1">
                <a:spLocks noRot="1" noChangeAspect="1" noMove="1" noResize="1" noEditPoints="1" noAdjustHandles="1" noChangeArrowheads="1" noChangeShapeType="1" noTextEdit="1"/>
              </p:cNvSpPr>
              <p:nvPr/>
            </p:nvSpPr>
            <p:spPr bwMode="auto">
              <a:xfrm>
                <a:off x="708865" y="548680"/>
                <a:ext cx="7502032" cy="1020039"/>
              </a:xfrm>
              <a:prstGeom prst="rect">
                <a:avLst/>
              </a:prstGeom>
              <a:blipFill rotWithShape="1">
                <a:blip r:embed="rId1"/>
                <a:stretch>
                  <a:fillRect l="-1300" t="-3593" r="-406" b="-8982"/>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endParaRPr lang="zh-CN" altLang="en-US">
                  <a:noFill/>
                </a:endParaRPr>
              </a:p>
            </p:txBody>
          </p:sp>
        </mc:Fallback>
      </mc:AlternateContent>
      <p:pic>
        <p:nvPicPr>
          <p:cNvPr id="93"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184" y="4164310"/>
            <a:ext cx="7115175" cy="2533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909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61121" y="2144783"/>
            <a:ext cx="7392279" cy="17162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6" name="椭圆 95"/>
          <p:cNvSpPr/>
          <p:nvPr/>
        </p:nvSpPr>
        <p:spPr bwMode="auto">
          <a:xfrm>
            <a:off x="5745088" y="3212976"/>
            <a:ext cx="864096" cy="360040"/>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cxnSp>
        <p:nvCxnSpPr>
          <p:cNvPr id="4" name="直接连接符 3"/>
          <p:cNvCxnSpPr/>
          <p:nvPr/>
        </p:nvCxnSpPr>
        <p:spPr bwMode="auto">
          <a:xfrm>
            <a:off x="1161121" y="3573016"/>
            <a:ext cx="7392279" cy="0"/>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 name="矩形 4"/>
          <p:cNvSpPr/>
          <p:nvPr/>
        </p:nvSpPr>
        <p:spPr>
          <a:xfrm>
            <a:off x="1424608" y="1583794"/>
            <a:ext cx="2952328" cy="477054"/>
          </a:xfrm>
          <a:prstGeom prst="rect">
            <a:avLst/>
          </a:prstGeom>
        </p:spPr>
        <p:txBody>
          <a:bodyPr wrap="square">
            <a:spAutoFit/>
          </a:bodyPr>
          <a:lstStyle/>
          <a:p>
            <a:r>
              <a:rPr lang="zh-CN" altLang="en-US" b="1" dirty="0"/>
              <a:t>得公差值为0.</a:t>
            </a:r>
            <a:r>
              <a:rPr lang="zh-CN" altLang="en-US" b="1" dirty="0" smtClean="0"/>
              <a:t>02。</a:t>
            </a:r>
            <a:endParaRPr lang="zh-CN" altLang="en-US"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3"/>
                                        </p:tgtEl>
                                        <p:attrNameLst>
                                          <p:attrName>style.visibility</p:attrName>
                                        </p:attrNameLst>
                                      </p:cBhvr>
                                      <p:to>
                                        <p:strVal val="visible"/>
                                      </p:to>
                                    </p:set>
                                    <p:anim calcmode="lin" valueType="num">
                                      <p:cBhvr additive="base">
                                        <p:cTn id="7" dur="500" fill="hold"/>
                                        <p:tgtEl>
                                          <p:spTgt spid="93"/>
                                        </p:tgtEl>
                                        <p:attrNameLst>
                                          <p:attrName>ppt_x</p:attrName>
                                        </p:attrNameLst>
                                      </p:cBhvr>
                                      <p:tavLst>
                                        <p:tav tm="0">
                                          <p:val>
                                            <p:strVal val="#ppt_x"/>
                                          </p:val>
                                        </p:tav>
                                        <p:tav tm="100000">
                                          <p:val>
                                            <p:strVal val="#ppt_x"/>
                                          </p:val>
                                        </p:tav>
                                      </p:tavLst>
                                    </p:anim>
                                    <p:anim calcmode="lin" valueType="num">
                                      <p:cBhvr additive="base">
                                        <p:cTn id="8" dur="500" fill="hold"/>
                                        <p:tgtEl>
                                          <p:spTgt spid="9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iterate type="wd">
                                    <p:tmPct val="100000"/>
                                  </p:iterate>
                                  <p:childTnLst>
                                    <p:set>
                                      <p:cBhvr>
                                        <p:cTn id="12" dur="1" fill="hold">
                                          <p:stCondLst>
                                            <p:cond delay="0"/>
                                          </p:stCondLst>
                                        </p:cTn>
                                        <p:tgtEl>
                                          <p:spTgt spid="36963"/>
                                        </p:tgtEl>
                                        <p:attrNameLst>
                                          <p:attrName>style.visibility</p:attrName>
                                        </p:attrNameLst>
                                      </p:cBhvr>
                                      <p:to>
                                        <p:strVal val="visible"/>
                                      </p:to>
                                    </p:set>
                                    <p:animEffect transition="in" filter="wipe(left)">
                                      <p:cBhvr>
                                        <p:cTn id="13" dur="300"/>
                                        <p:tgtEl>
                                          <p:spTgt spid="36963"/>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89091"/>
                                        </p:tgtEl>
                                        <p:attrNameLst>
                                          <p:attrName>style.visibility</p:attrName>
                                        </p:attrNameLst>
                                      </p:cBhvr>
                                      <p:to>
                                        <p:strVal val="visible"/>
                                      </p:to>
                                    </p:set>
                                    <p:animEffect transition="in" filter="wipe(left)">
                                      <p:cBhvr>
                                        <p:cTn id="18" dur="500"/>
                                        <p:tgtEl>
                                          <p:spTgt spid="89091"/>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grpId="0" nodeType="clickEffect">
                                  <p:stCondLst>
                                    <p:cond delay="0"/>
                                  </p:stCondLst>
                                  <p:childTnLst>
                                    <p:set>
                                      <p:cBhvr>
                                        <p:cTn id="27" dur="1" fill="hold">
                                          <p:stCondLst>
                                            <p:cond delay="0"/>
                                          </p:stCondLst>
                                        </p:cTn>
                                        <p:tgtEl>
                                          <p:spTgt spid="96"/>
                                        </p:tgtEl>
                                        <p:attrNameLst>
                                          <p:attrName>style.visibility</p:attrName>
                                        </p:attrNameLst>
                                      </p:cBhvr>
                                      <p:to>
                                        <p:strVal val="visible"/>
                                      </p:to>
                                    </p:set>
                                    <p:anim calcmode="lin" valueType="num">
                                      <p:cBhvr>
                                        <p:cTn id="28" dur="1000" fill="hold"/>
                                        <p:tgtEl>
                                          <p:spTgt spid="96"/>
                                        </p:tgtEl>
                                        <p:attrNameLst>
                                          <p:attrName>ppt_w</p:attrName>
                                        </p:attrNameLst>
                                      </p:cBhvr>
                                      <p:tavLst>
                                        <p:tav tm="0">
                                          <p:val>
                                            <p:fltVal val="0"/>
                                          </p:val>
                                        </p:tav>
                                        <p:tav tm="100000">
                                          <p:val>
                                            <p:strVal val="#ppt_w"/>
                                          </p:val>
                                        </p:tav>
                                      </p:tavLst>
                                    </p:anim>
                                    <p:anim calcmode="lin" valueType="num">
                                      <p:cBhvr>
                                        <p:cTn id="29" dur="1000" fill="hold"/>
                                        <p:tgtEl>
                                          <p:spTgt spid="96"/>
                                        </p:tgtEl>
                                        <p:attrNameLst>
                                          <p:attrName>ppt_h</p:attrName>
                                        </p:attrNameLst>
                                      </p:cBhvr>
                                      <p:tavLst>
                                        <p:tav tm="0">
                                          <p:val>
                                            <p:fltVal val="0"/>
                                          </p:val>
                                        </p:tav>
                                        <p:tav tm="100000">
                                          <p:val>
                                            <p:strVal val="#ppt_h"/>
                                          </p:val>
                                        </p:tav>
                                      </p:tavLst>
                                    </p:anim>
                                    <p:anim calcmode="lin" valueType="num">
                                      <p:cBhvr>
                                        <p:cTn id="30" dur="1000" fill="hold"/>
                                        <p:tgtEl>
                                          <p:spTgt spid="96"/>
                                        </p:tgtEl>
                                        <p:attrNameLst>
                                          <p:attrName>style.rotation</p:attrName>
                                        </p:attrNameLst>
                                      </p:cBhvr>
                                      <p:tavLst>
                                        <p:tav tm="0">
                                          <p:val>
                                            <p:fltVal val="90"/>
                                          </p:val>
                                        </p:tav>
                                        <p:tav tm="100000">
                                          <p:val>
                                            <p:fltVal val="0"/>
                                          </p:val>
                                        </p:tav>
                                      </p:tavLst>
                                    </p:anim>
                                    <p:animEffect transition="in" filter="fade">
                                      <p:cBhvr>
                                        <p:cTn id="31" dur="1000"/>
                                        <p:tgtEl>
                                          <p:spTgt spid="96"/>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wipe(left)">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963" grpId="0" autoUpdateAnimBg="0"/>
      <p:bldP spid="96" grpId="0" animBg="1"/>
      <p:bldP spid="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灯片编号占位符 3"/>
          <p:cNvSpPr>
            <a:spLocks noGrp="1"/>
          </p:cNvSpPr>
          <p:nvPr>
            <p:ph type="sldNum" sz="quarter" idx="12"/>
          </p:nvPr>
        </p:nvSpPr>
        <p:spPr/>
        <p:txBody>
          <a:bodyPr/>
          <a:lstStyle/>
          <a:p>
            <a:fld id="{67642E6D-BA13-4803-BD46-9580728A0CF7}" type="slidenum">
              <a:rPr lang="zh-CN" altLang="en-US"/>
            </a:fld>
            <a:endParaRPr lang="en-US" altLang="zh-CN"/>
          </a:p>
        </p:txBody>
      </p:sp>
      <p:sp>
        <p:nvSpPr>
          <p:cNvPr id="37892" name="Text Box 4"/>
          <p:cNvSpPr txBox="1">
            <a:spLocks noChangeArrowheads="1"/>
          </p:cNvSpPr>
          <p:nvPr/>
        </p:nvSpPr>
        <p:spPr bwMode="auto">
          <a:xfrm>
            <a:off x="1603788" y="306445"/>
            <a:ext cx="6373548"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3" tIns="47887" rIns="95773" bIns="47887">
            <a:spAutoFit/>
          </a:bodyPr>
          <a:lstStyle/>
          <a:p>
            <a:r>
              <a:rPr lang="zh-CN" altLang="en-US" sz="2400" b="1" dirty="0"/>
              <a:t>3. 确定表面粗糙度轮廓参数值</a:t>
            </a:r>
            <a:endParaRPr lang="zh-CN" altLang="en-US" sz="2400" b="1" dirty="0"/>
          </a:p>
        </p:txBody>
      </p:sp>
      <mc:AlternateContent xmlns:mc="http://schemas.openxmlformats.org/markup-compatibility/2006">
        <mc:Choice xmlns:a14="http://schemas.microsoft.com/office/drawing/2010/main" Requires="a14">
          <p:sp>
            <p:nvSpPr>
              <p:cNvPr id="37948" name="Text Box 60"/>
              <p:cNvSpPr txBox="1">
                <a:spLocks noChangeArrowheads="1"/>
              </p:cNvSpPr>
              <p:nvPr/>
            </p:nvSpPr>
            <p:spPr bwMode="auto">
              <a:xfrm>
                <a:off x="908088" y="692696"/>
                <a:ext cx="7789328" cy="835373"/>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95773" tIns="47887" rIns="95773" bIns="47887">
                <a:spAutoFit/>
              </a:bodyPr>
              <a:lstStyle>
                <a:lvl1pPr marL="457200" indent="-457200">
                  <a:defRPr kumimoji="1" sz="2400">
                    <a:solidFill>
                      <a:schemeClr val="tx1"/>
                    </a:solidFill>
                    <a:latin typeface="Times New Roman" pitchFamily="18" charset="0"/>
                    <a:ea typeface="宋体" pitchFamily="2" charset="-122"/>
                  </a:defRPr>
                </a:lvl1pPr>
                <a:lvl2pPr marL="914400" indent="-457200">
                  <a:defRPr kumimoji="1" sz="2400">
                    <a:solidFill>
                      <a:schemeClr val="tx1"/>
                    </a:solidFill>
                    <a:latin typeface="Times New Roman" pitchFamily="18" charset="0"/>
                    <a:ea typeface="宋体" pitchFamily="2" charset="-122"/>
                  </a:defRPr>
                </a:lvl2pPr>
                <a:lvl3pPr marL="1371600" indent="-457200">
                  <a:defRPr kumimoji="1" sz="2400">
                    <a:solidFill>
                      <a:schemeClr val="tx1"/>
                    </a:solidFill>
                    <a:latin typeface="Times New Roman" pitchFamily="18" charset="0"/>
                    <a:ea typeface="宋体" pitchFamily="2" charset="-122"/>
                  </a:defRPr>
                </a:lvl3pPr>
                <a:lvl4pPr marL="1828800" indent="-457200">
                  <a:defRPr kumimoji="1" sz="2400">
                    <a:solidFill>
                      <a:schemeClr val="tx1"/>
                    </a:solidFill>
                    <a:latin typeface="Times New Roman" pitchFamily="18" charset="0"/>
                    <a:ea typeface="宋体" pitchFamily="2" charset="-122"/>
                  </a:defRPr>
                </a:lvl4pPr>
                <a:lvl5pPr marL="2286000" indent="-457200">
                  <a:defRPr kumimoji="1" sz="2400">
                    <a:solidFill>
                      <a:schemeClr val="tx1"/>
                    </a:solidFill>
                    <a:latin typeface="Times New Roman" pitchFamily="18" charset="0"/>
                    <a:ea typeface="宋体" pitchFamily="2" charset="-122"/>
                  </a:defRPr>
                </a:lvl5pPr>
                <a:lvl6pPr marL="2743200" indent="-457200" fontAlgn="base">
                  <a:spcBef>
                    <a:spcPct val="0"/>
                  </a:spcBef>
                  <a:spcAft>
                    <a:spcPct val="0"/>
                  </a:spcAft>
                  <a:defRPr kumimoji="1" sz="2400">
                    <a:solidFill>
                      <a:schemeClr val="tx1"/>
                    </a:solidFill>
                    <a:latin typeface="Times New Roman" pitchFamily="18" charset="0"/>
                    <a:ea typeface="宋体" pitchFamily="2" charset="-122"/>
                  </a:defRPr>
                </a:lvl6pPr>
                <a:lvl7pPr marL="3200400" indent="-457200" fontAlgn="base">
                  <a:spcBef>
                    <a:spcPct val="0"/>
                  </a:spcBef>
                  <a:spcAft>
                    <a:spcPct val="0"/>
                  </a:spcAft>
                  <a:defRPr kumimoji="1" sz="2400">
                    <a:solidFill>
                      <a:schemeClr val="tx1"/>
                    </a:solidFill>
                    <a:latin typeface="Times New Roman" pitchFamily="18" charset="0"/>
                    <a:ea typeface="宋体" pitchFamily="2" charset="-122"/>
                  </a:defRPr>
                </a:lvl7pPr>
                <a:lvl8pPr marL="3657600" indent="-457200" fontAlgn="base">
                  <a:spcBef>
                    <a:spcPct val="0"/>
                  </a:spcBef>
                  <a:spcAft>
                    <a:spcPct val="0"/>
                  </a:spcAft>
                  <a:defRPr kumimoji="1" sz="2400">
                    <a:solidFill>
                      <a:schemeClr val="tx1"/>
                    </a:solidFill>
                    <a:latin typeface="Times New Roman" pitchFamily="18" charset="0"/>
                    <a:ea typeface="宋体" pitchFamily="2" charset="-122"/>
                  </a:defRPr>
                </a:lvl8pPr>
                <a:lvl9pPr marL="4114800" indent="-457200" fontAlgn="base">
                  <a:spcBef>
                    <a:spcPct val="0"/>
                  </a:spcBef>
                  <a:spcAft>
                    <a:spcPct val="0"/>
                  </a:spcAft>
                  <a:defRPr kumimoji="1" sz="2400">
                    <a:solidFill>
                      <a:schemeClr val="tx1"/>
                    </a:solidFill>
                    <a:latin typeface="Times New Roman" pitchFamily="18" charset="0"/>
                    <a:ea typeface="宋体" pitchFamily="2" charset="-122"/>
                  </a:defRPr>
                </a:lvl9pPr>
              </a:lstStyle>
              <a:p>
                <a:r>
                  <a:rPr lang="zh-CN" altLang="en-US" b="1" dirty="0" smtClean="0"/>
                  <a:t>       （</a:t>
                </a:r>
                <a:r>
                  <a:rPr lang="zh-CN" altLang="en-US" b="1" dirty="0"/>
                  <a:t>1）2</a:t>
                </a:r>
                <a:r>
                  <a:rPr lang="en-US" altLang="zh-CN" dirty="0"/>
                  <a:t>×</a:t>
                </a:r>
                <a14:m>
                  <m:oMath xmlns:m="http://schemas.openxmlformats.org/officeDocument/2006/math">
                    <m:r>
                      <a:rPr lang="en-US" altLang="zh-CN" b="1" i="1" dirty="0">
                        <a:latin typeface="Cambria Math"/>
                        <a:ea typeface="Cambria Math"/>
                      </a:rPr>
                      <m:t>∅ </m:t>
                    </m:r>
                  </m:oMath>
                </a14:m>
                <a:r>
                  <a:rPr lang="en-US" altLang="zh-CN" b="1" dirty="0"/>
                  <a:t>55k6</a:t>
                </a:r>
                <a:r>
                  <a:rPr lang="zh-CN" altLang="en-US" b="1" dirty="0"/>
                  <a:t>轴颈表面粗糙度轮廓查表6.</a:t>
                </a:r>
                <a:r>
                  <a:rPr lang="en-US" altLang="zh-CN" b="1" dirty="0"/>
                  <a:t>6</a:t>
                </a:r>
                <a:r>
                  <a:rPr lang="zh-CN" altLang="en-US" b="1" dirty="0"/>
                  <a:t> ,得</a:t>
                </a:r>
                <a:r>
                  <a:rPr lang="en-US" altLang="zh-CN" b="1" i="1" dirty="0" smtClean="0"/>
                  <a:t>Ra</a:t>
                </a:r>
              </a:p>
              <a:p>
                <a:r>
                  <a:rPr lang="zh-CN" altLang="en-US" b="1" dirty="0" smtClean="0"/>
                  <a:t>上限值为</a:t>
                </a:r>
                <a:endParaRPr lang="zh-CN" altLang="en-US" b="1" dirty="0"/>
              </a:p>
            </p:txBody>
          </p:sp>
        </mc:Choice>
        <mc:Fallback>
          <p:sp>
            <p:nvSpPr>
              <p:cNvPr id="37948" name="Text Box 60"/>
              <p:cNvSpPr txBox="1">
                <a:spLocks noRot="1" noChangeAspect="1" noMove="1" noResize="1" noEditPoints="1" noAdjustHandles="1" noChangeArrowheads="1" noChangeShapeType="1" noTextEdit="1"/>
              </p:cNvSpPr>
              <p:nvPr/>
            </p:nvSpPr>
            <p:spPr bwMode="auto">
              <a:xfrm>
                <a:off x="908088" y="692696"/>
                <a:ext cx="7789328" cy="835373"/>
              </a:xfrm>
              <a:prstGeom prst="rect">
                <a:avLst/>
              </a:prstGeom>
              <a:blipFill rotWithShape="1">
                <a:blip r:embed="rId1"/>
                <a:stretch>
                  <a:fillRect l="-1174" t="-8029" b="-13139"/>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endParaRPr lang="zh-CN" altLang="en-US">
                  <a:noFill/>
                </a:endParaRPr>
              </a:p>
            </p:txBody>
          </p:sp>
        </mc:Fallback>
      </mc:AlternateContent>
      <mc:AlternateContent xmlns:mc="http://schemas.openxmlformats.org/markup-compatibility/2006">
        <mc:Choice xmlns:a14="http://schemas.microsoft.com/office/drawing/2010/main" Requires="a14">
          <p:sp>
            <p:nvSpPr>
              <p:cNvPr id="37951" name="Text Box 63"/>
              <p:cNvSpPr txBox="1">
                <a:spLocks noChangeArrowheads="1"/>
              </p:cNvSpPr>
              <p:nvPr/>
            </p:nvSpPr>
            <p:spPr bwMode="auto">
              <a:xfrm>
                <a:off x="981039" y="1432207"/>
                <a:ext cx="7716377" cy="1204705"/>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95773" tIns="47887" rIns="95773" bIns="47887">
                <a:spAutoFit/>
              </a:bodyPr>
              <a:lstStyle/>
              <a:p>
                <a:r>
                  <a:rPr lang="en-US" altLang="zh-CN" sz="2400" b="1" dirty="0" smtClean="0"/>
                  <a:t>      （</a:t>
                </a:r>
                <a:r>
                  <a:rPr lang="en-US" altLang="zh-CN" sz="2400" b="1" dirty="0"/>
                  <a:t>2） </a:t>
                </a:r>
                <a14:m>
                  <m:oMath xmlns:m="http://schemas.openxmlformats.org/officeDocument/2006/math">
                    <m:r>
                      <a:rPr lang="en-US" altLang="zh-CN" sz="2400" b="1" i="1" dirty="0">
                        <a:latin typeface="Cambria Math"/>
                        <a:ea typeface="Cambria Math"/>
                      </a:rPr>
                      <m:t>∅ </m:t>
                    </m:r>
                  </m:oMath>
                </a14:m>
                <a:r>
                  <a:rPr lang="en-US" altLang="zh-CN" sz="2400" b="1" dirty="0"/>
                  <a:t>45n7</a:t>
                </a:r>
                <a:r>
                  <a:rPr lang="zh-CN" altLang="en-US" sz="2400" b="1" dirty="0"/>
                  <a:t>和</a:t>
                </a:r>
                <a14:m>
                  <m:oMath xmlns:m="http://schemas.openxmlformats.org/officeDocument/2006/math">
                    <m:r>
                      <a:rPr lang="en-US" altLang="zh-CN" sz="2400" b="1" i="1" dirty="0">
                        <a:latin typeface="Cambria Math"/>
                        <a:ea typeface="Cambria Math"/>
                      </a:rPr>
                      <m:t>∅ </m:t>
                    </m:r>
                  </m:oMath>
                </a14:m>
                <a:r>
                  <a:rPr lang="en-US" altLang="zh-CN" sz="2400" b="1" dirty="0"/>
                  <a:t>58r6</a:t>
                </a:r>
                <a:r>
                  <a:rPr lang="zh-CN" altLang="en-US" sz="2400" b="1" dirty="0"/>
                  <a:t>轴颈表面粗糙度轮廓</a:t>
                </a:r>
                <a:r>
                  <a:rPr lang="en-US" altLang="zh-CN" sz="2400" b="1" i="1" dirty="0"/>
                  <a:t>Ra</a:t>
                </a:r>
                <a:r>
                  <a:rPr lang="zh-CN" altLang="en-US" sz="2400" b="1" dirty="0"/>
                  <a:t>上限值</a:t>
                </a:r>
                <a:r>
                  <a:rPr lang="zh-CN" altLang="en-US" sz="2400" b="1" dirty="0" smtClean="0"/>
                  <a:t>为  0</a:t>
                </a:r>
                <a:r>
                  <a:rPr lang="zh-CN" altLang="en-US" sz="2400" b="1" dirty="0"/>
                  <a:t>.8 </a:t>
                </a:r>
                <a:r>
                  <a:rPr lang="en-US" altLang="zh-CN" sz="2400" b="1" dirty="0" err="1" smtClean="0"/>
                  <a:t>μm</a:t>
                </a:r>
                <a:r>
                  <a:rPr lang="zh-CN" altLang="en-US" sz="2400" b="1" dirty="0" smtClean="0"/>
                  <a:t>(</a:t>
                </a:r>
                <a:r>
                  <a:rPr lang="zh-CN" altLang="en-US" sz="2400" b="1" dirty="0"/>
                  <a:t>参考表5.7选取</a:t>
                </a:r>
                <a:r>
                  <a:rPr lang="en-US" altLang="zh-CN" sz="2400" b="1" dirty="0"/>
                  <a:t>)。</a:t>
                </a:r>
                <a:r>
                  <a:rPr lang="zh-CN" altLang="en-US" sz="2400" b="1" dirty="0"/>
                  <a:t>定位端面</a:t>
                </a:r>
                <a:r>
                  <a:rPr lang="zh-CN" altLang="en-US" sz="2400" b="1" dirty="0" smtClean="0"/>
                  <a:t>表面粗糙度</a:t>
                </a:r>
                <a:r>
                  <a:rPr lang="en-US" altLang="zh-CN" sz="2400" b="1" i="1" dirty="0" smtClean="0"/>
                  <a:t>Ra</a:t>
                </a:r>
                <a:r>
                  <a:rPr lang="zh-CN" altLang="en-US" sz="2400" b="1" dirty="0"/>
                  <a:t>上限值分别</a:t>
                </a:r>
                <a:r>
                  <a:rPr lang="zh-CN" altLang="en-US" sz="2400" b="1" dirty="0" smtClean="0"/>
                  <a:t>为 3.2 和1.6 </a:t>
                </a:r>
                <a:r>
                  <a:rPr lang="en-US" altLang="zh-CN" sz="2400" b="1" dirty="0" err="1" smtClean="0"/>
                  <a:t>μm</a:t>
                </a:r>
                <a:r>
                  <a:rPr lang="en-US" altLang="zh-CN" sz="2400" b="1" dirty="0" smtClean="0"/>
                  <a:t>。</a:t>
                </a:r>
                <a:endParaRPr lang="zh-CN" altLang="en-US" sz="2400" b="1" dirty="0"/>
              </a:p>
            </p:txBody>
          </p:sp>
        </mc:Choice>
        <mc:Fallback>
          <p:sp>
            <p:nvSpPr>
              <p:cNvPr id="37951" name="Text Box 63"/>
              <p:cNvSpPr txBox="1">
                <a:spLocks noRot="1" noChangeAspect="1" noMove="1" noResize="1" noEditPoints="1" noAdjustHandles="1" noChangeArrowheads="1" noChangeShapeType="1" noTextEdit="1"/>
              </p:cNvSpPr>
              <p:nvPr/>
            </p:nvSpPr>
            <p:spPr bwMode="auto">
              <a:xfrm>
                <a:off x="981039" y="1432207"/>
                <a:ext cx="7716377" cy="1204705"/>
              </a:xfrm>
              <a:prstGeom prst="rect">
                <a:avLst/>
              </a:prstGeom>
              <a:blipFill rotWithShape="1">
                <a:blip r:embed="rId2"/>
                <a:stretch>
                  <a:fillRect l="-1185" t="-5556" r="-948" b="-10606"/>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endParaRPr lang="zh-CN" altLang="en-US">
                  <a:noFill/>
                </a:endParaRPr>
              </a:p>
            </p:txBody>
          </p:sp>
        </mc:Fallback>
      </mc:AlternateContent>
      <p:pic>
        <p:nvPicPr>
          <p:cNvPr id="870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2600" y="2564904"/>
            <a:ext cx="6912768" cy="19812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704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86991" y="4581128"/>
            <a:ext cx="6490345" cy="20748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圆角矩形 1"/>
          <p:cNvSpPr/>
          <p:nvPr/>
        </p:nvSpPr>
        <p:spPr bwMode="auto">
          <a:xfrm>
            <a:off x="5025008" y="3573016"/>
            <a:ext cx="576064" cy="936104"/>
          </a:xfrm>
          <a:prstGeom prst="round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mc:AlternateContent xmlns:mc="http://schemas.openxmlformats.org/markup-compatibility/2006">
        <mc:Choice xmlns:a14="http://schemas.microsoft.com/office/drawing/2010/main" Requires="a14">
          <p:sp>
            <p:nvSpPr>
              <p:cNvPr id="3" name="矩形 2"/>
              <p:cNvSpPr/>
              <p:nvPr/>
            </p:nvSpPr>
            <p:spPr>
              <a:xfrm>
                <a:off x="2267756" y="1071192"/>
                <a:ext cx="6364932" cy="477054"/>
              </a:xfrm>
              <a:prstGeom prst="rect">
                <a:avLst/>
              </a:prstGeom>
            </p:spPr>
            <p:txBody>
              <a:bodyPr wrap="square">
                <a:spAutoFit/>
              </a:bodyPr>
              <a:lstStyle/>
              <a:p>
                <a:r>
                  <a:rPr lang="zh-CN" altLang="en-US" sz="2400" b="1" dirty="0">
                    <a:solidFill>
                      <a:srgbClr val="FF0000"/>
                    </a:solidFill>
                  </a:rPr>
                  <a:t>0.8</a:t>
                </a:r>
                <a:r>
                  <a:rPr lang="en-US" altLang="zh-CN" sz="2400" b="1" dirty="0" err="1"/>
                  <a:t>μm</a:t>
                </a:r>
                <a:r>
                  <a:rPr lang="en-US" altLang="zh-CN" sz="2400" b="1" dirty="0"/>
                  <a:t>；</a:t>
                </a:r>
                <a14:m>
                  <m:oMath xmlns:m="http://schemas.openxmlformats.org/officeDocument/2006/math">
                    <m:r>
                      <a:rPr lang="en-US" altLang="zh-CN" sz="2400" b="1" i="1" dirty="0">
                        <a:latin typeface="Cambria Math"/>
                        <a:ea typeface="Cambria Math"/>
                      </a:rPr>
                      <m:t>∅ </m:t>
                    </m:r>
                  </m:oMath>
                </a14:m>
                <a:r>
                  <a:rPr lang="en-US" altLang="zh-CN" sz="2400" b="1" dirty="0"/>
                  <a:t>65</a:t>
                </a:r>
                <a:r>
                  <a:rPr lang="zh-CN" altLang="en-US" sz="2400" b="1" dirty="0"/>
                  <a:t>两端面</a:t>
                </a:r>
                <a:r>
                  <a:rPr lang="en-US" altLang="zh-CN" sz="2400" b="1" i="1" dirty="0"/>
                  <a:t>Ra</a:t>
                </a:r>
                <a:r>
                  <a:rPr lang="zh-CN" altLang="en-US" sz="2400" b="1" dirty="0"/>
                  <a:t>上限值为</a:t>
                </a:r>
                <a:r>
                  <a:rPr lang="en-US" altLang="zh-CN" sz="2400" b="1" dirty="0">
                    <a:solidFill>
                      <a:srgbClr val="FF0000"/>
                    </a:solidFill>
                  </a:rPr>
                  <a:t>6</a:t>
                </a:r>
                <a:r>
                  <a:rPr lang="zh-CN" altLang="en-US" sz="2400" b="1" dirty="0">
                    <a:solidFill>
                      <a:srgbClr val="FF0000"/>
                    </a:solidFill>
                  </a:rPr>
                  <a:t>.</a:t>
                </a:r>
                <a:r>
                  <a:rPr lang="en-US" altLang="zh-CN" sz="2400" b="1" dirty="0" smtClean="0">
                    <a:solidFill>
                      <a:srgbClr val="FF0000"/>
                    </a:solidFill>
                  </a:rPr>
                  <a:t>3</a:t>
                </a:r>
                <a:r>
                  <a:rPr lang="zh-CN" altLang="en-US" sz="2400" b="1" dirty="0" smtClean="0"/>
                  <a:t> </a:t>
                </a:r>
                <a:r>
                  <a:rPr lang="en-US" altLang="zh-CN" sz="2400" b="1" dirty="0" err="1" smtClean="0"/>
                  <a:t>μm</a:t>
                </a:r>
                <a:r>
                  <a:rPr lang="zh-CN" altLang="en-US" sz="2400" b="1" dirty="0" smtClean="0"/>
                  <a:t> </a:t>
                </a:r>
                <a:r>
                  <a:rPr lang="zh-CN" altLang="en-US" sz="2400" b="1" dirty="0"/>
                  <a:t>。</a:t>
                </a:r>
              </a:p>
            </p:txBody>
          </p:sp>
        </mc:Choice>
        <mc:Fallback>
          <p:sp>
            <p:nvSpPr>
              <p:cNvPr id="3" name="矩形 2"/>
              <p:cNvSpPr>
                <a:spLocks noRot="1" noChangeAspect="1" noMove="1" noResize="1" noEditPoints="1" noAdjustHandles="1" noChangeArrowheads="1" noChangeShapeType="1" noTextEdit="1"/>
              </p:cNvSpPr>
              <p:nvPr/>
            </p:nvSpPr>
            <p:spPr>
              <a:xfrm>
                <a:off x="2267756" y="1071192"/>
                <a:ext cx="6364932" cy="477054"/>
              </a:xfrm>
              <a:prstGeom prst="rect">
                <a:avLst/>
              </a:prstGeom>
              <a:blipFill rotWithShape="1">
                <a:blip r:embed="rId5"/>
                <a:stretch>
                  <a:fillRect l="-1437" t="-14103" b="-26923"/>
                </a:stretch>
              </a:blipFill>
            </p:spPr>
            <p:txBody>
              <a:bodyPr/>
              <a:lstStyle/>
              <a:p>
                <a:r>
                  <a:rPr lang="zh-CN" altLang="en-US">
                    <a:noFill/>
                  </a:rPr>
                  <a:t> </a:t>
                </a:r>
                <a:endParaRPr lang="zh-CN" altLang="en-US">
                  <a:noFill/>
                </a:endParaRPr>
              </a:p>
            </p:txBody>
          </p:sp>
        </mc:Fallback>
      </mc:AlternateContent>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7892"/>
                                        </p:tgtEl>
                                        <p:attrNameLst>
                                          <p:attrName>style.visibility</p:attrName>
                                        </p:attrNameLst>
                                      </p:cBhvr>
                                      <p:to>
                                        <p:strVal val="visible"/>
                                      </p:to>
                                    </p:set>
                                    <p:animEffect transition="in" filter="wipe(left)">
                                      <p:cBhvr>
                                        <p:cTn id="7" dur="300"/>
                                        <p:tgtEl>
                                          <p:spTgt spid="3789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87044"/>
                                        </p:tgtEl>
                                        <p:attrNameLst>
                                          <p:attrName>style.visibility</p:attrName>
                                        </p:attrNameLst>
                                      </p:cBhvr>
                                      <p:to>
                                        <p:strVal val="visible"/>
                                      </p:to>
                                    </p:set>
                                    <p:anim calcmode="lin" valueType="num">
                                      <p:cBhvr additive="base">
                                        <p:cTn id="12" dur="500" fill="hold"/>
                                        <p:tgtEl>
                                          <p:spTgt spid="87044"/>
                                        </p:tgtEl>
                                        <p:attrNameLst>
                                          <p:attrName>ppt_x</p:attrName>
                                        </p:attrNameLst>
                                      </p:cBhvr>
                                      <p:tavLst>
                                        <p:tav tm="0">
                                          <p:val>
                                            <p:strVal val="#ppt_x"/>
                                          </p:val>
                                        </p:tav>
                                        <p:tav tm="100000">
                                          <p:val>
                                            <p:strVal val="#ppt_x"/>
                                          </p:val>
                                        </p:tav>
                                      </p:tavLst>
                                    </p:anim>
                                    <p:anim calcmode="lin" valueType="num">
                                      <p:cBhvr additive="base">
                                        <p:cTn id="13" dur="500" fill="hold"/>
                                        <p:tgtEl>
                                          <p:spTgt spid="8704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37948"/>
                                        </p:tgtEl>
                                        <p:attrNameLst>
                                          <p:attrName>style.visibility</p:attrName>
                                        </p:attrNameLst>
                                      </p:cBhvr>
                                      <p:to>
                                        <p:strVal val="visible"/>
                                      </p:to>
                                    </p:set>
                                    <p:animEffect transition="in" filter="wipe(left)">
                                      <p:cBhvr>
                                        <p:cTn id="18" dur="300"/>
                                        <p:tgtEl>
                                          <p:spTgt spid="3794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87043"/>
                                        </p:tgtEl>
                                        <p:attrNameLst>
                                          <p:attrName>style.visibility</p:attrName>
                                        </p:attrNameLst>
                                      </p:cBhvr>
                                      <p:to>
                                        <p:strVal val="visible"/>
                                      </p:to>
                                    </p:set>
                                    <p:animEffect transition="in" filter="wipe(left)">
                                      <p:cBhvr>
                                        <p:cTn id="23" dur="500"/>
                                        <p:tgtEl>
                                          <p:spTgt spid="8704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ipe(up)">
                                      <p:cBhvr>
                                        <p:cTn id="28" dur="500"/>
                                        <p:tgtEl>
                                          <p:spTgt spid="2"/>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3">
                                            <p:txEl>
                                              <p:pRg st="0" end="0"/>
                                            </p:txEl>
                                          </p:spTgt>
                                        </p:tgtEl>
                                        <p:attrNameLst>
                                          <p:attrName>style.visibility</p:attrName>
                                        </p:attrNameLst>
                                      </p:cBhvr>
                                      <p:to>
                                        <p:strVal val="visible"/>
                                      </p:to>
                                    </p:set>
                                    <p:animEffect transition="in" filter="wipe(left)">
                                      <p:cBhvr>
                                        <p:cTn id="33" dur="500"/>
                                        <p:tgtEl>
                                          <p:spTgt spid="3">
                                            <p:txEl>
                                              <p:pRg st="0" end="0"/>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37951"/>
                                        </p:tgtEl>
                                        <p:attrNameLst>
                                          <p:attrName>style.visibility</p:attrName>
                                        </p:attrNameLst>
                                      </p:cBhvr>
                                      <p:to>
                                        <p:strVal val="visible"/>
                                      </p:to>
                                    </p:set>
                                    <p:animEffect transition="in" filter="wipe(left)">
                                      <p:cBhvr>
                                        <p:cTn id="38" dur="300"/>
                                        <p:tgtEl>
                                          <p:spTgt spid="379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2" grpId="0" autoUpdateAnimBg="0"/>
      <p:bldP spid="37948" grpId="0" autoUpdateAnimBg="0"/>
      <p:bldP spid="37951" grpId="0" autoUpdateAnimBg="0"/>
      <p:bldP spid="2"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灯片编号占位符 5"/>
          <p:cNvSpPr>
            <a:spLocks noGrp="1"/>
          </p:cNvSpPr>
          <p:nvPr>
            <p:ph type="sldNum" sz="quarter" idx="12"/>
          </p:nvPr>
        </p:nvSpPr>
        <p:spPr>
          <a:xfrm>
            <a:off x="7407144" y="84138"/>
            <a:ext cx="2063749" cy="457200"/>
          </a:xfrm>
        </p:spPr>
        <p:txBody>
          <a:bodyPr/>
          <a:lstStyle/>
          <a:p>
            <a:fld id="{88AACED6-11AF-4736-98D3-12EFE29101BC}" type="slidenum">
              <a:rPr lang="zh-CN" altLang="en-US"/>
            </a:fld>
            <a:endParaRPr lang="en-US" altLang="zh-CN"/>
          </a:p>
        </p:txBody>
      </p:sp>
      <mc:AlternateContent xmlns:mc="http://schemas.openxmlformats.org/markup-compatibility/2006">
        <mc:Choice xmlns:a14="http://schemas.microsoft.com/office/drawing/2010/main" Requires="a14">
          <p:sp>
            <p:nvSpPr>
              <p:cNvPr id="64516" name="Text Box 4"/>
              <p:cNvSpPr txBox="1">
                <a:spLocks noChangeArrowheads="1"/>
              </p:cNvSpPr>
              <p:nvPr/>
            </p:nvSpPr>
            <p:spPr bwMode="auto">
              <a:xfrm>
                <a:off x="704528" y="1646490"/>
                <a:ext cx="7965890" cy="1481704"/>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95773" tIns="47887" rIns="95773" bIns="47887">
                <a:spAutoFit/>
              </a:bodyPr>
              <a:lstStyle/>
              <a:p>
                <a:pPr>
                  <a:lnSpc>
                    <a:spcPct val="120000"/>
                  </a:lnSpc>
                </a:pPr>
                <a:r>
                  <a:rPr lang="zh-CN" altLang="en-US" b="1" dirty="0" smtClean="0"/>
                  <a:t>        (</a:t>
                </a:r>
                <a:r>
                  <a:rPr lang="zh-CN" altLang="en-US" b="1" dirty="0"/>
                  <a:t>4) </a:t>
                </a:r>
                <a14:m>
                  <m:oMath xmlns:m="http://schemas.openxmlformats.org/officeDocument/2006/math">
                    <m:r>
                      <a:rPr lang="en-US" altLang="zh-CN" b="1" i="1" dirty="0">
                        <a:latin typeface="Cambria Math"/>
                        <a:ea typeface="Cambria Math"/>
                      </a:rPr>
                      <m:t>∅ </m:t>
                    </m:r>
                  </m:oMath>
                </a14:m>
                <a:r>
                  <a:rPr lang="en-US" altLang="zh-CN" b="1" dirty="0"/>
                  <a:t>45n7</a:t>
                </a:r>
                <a:r>
                  <a:rPr lang="zh-CN" altLang="en-US" b="1" dirty="0"/>
                  <a:t>和</a:t>
                </a:r>
                <a14:m>
                  <m:oMath xmlns:m="http://schemas.openxmlformats.org/officeDocument/2006/math">
                    <m:r>
                      <a:rPr lang="en-US" altLang="zh-CN" b="1" i="1" dirty="0">
                        <a:latin typeface="Cambria Math"/>
                        <a:ea typeface="Cambria Math"/>
                      </a:rPr>
                      <m:t>∅ </m:t>
                    </m:r>
                  </m:oMath>
                </a14:m>
                <a:r>
                  <a:rPr lang="en-US" altLang="zh-CN" b="1" dirty="0"/>
                  <a:t>58r6</a:t>
                </a:r>
                <a:r>
                  <a:rPr lang="zh-CN" altLang="en-US" b="1" dirty="0"/>
                  <a:t>轴颈两键槽</a:t>
                </a:r>
                <a:r>
                  <a:rPr lang="zh-CN" altLang="en-US" b="1" dirty="0">
                    <a:solidFill>
                      <a:srgbClr val="CC0066"/>
                    </a:solidFill>
                  </a:rPr>
                  <a:t>配合表面</a:t>
                </a:r>
                <a:r>
                  <a:rPr lang="zh-CN" altLang="en-US" b="1" dirty="0"/>
                  <a:t>表面粗糙度轮廓</a:t>
                </a:r>
                <a:r>
                  <a:rPr lang="zh-CN" altLang="en-US" b="1" dirty="0" smtClean="0"/>
                  <a:t>一般选</a:t>
                </a:r>
                <a:r>
                  <a:rPr lang="en-US" altLang="zh-CN" b="1" i="1" dirty="0"/>
                  <a:t>Ra</a:t>
                </a:r>
                <a:r>
                  <a:rPr lang="zh-CN" altLang="en-US" b="1" dirty="0"/>
                  <a:t>上限值</a:t>
                </a:r>
                <a:r>
                  <a:rPr lang="zh-CN" altLang="en-US" b="1" dirty="0" smtClean="0"/>
                  <a:t>为</a:t>
                </a:r>
                <a:r>
                  <a:rPr lang="en-US" altLang="zh-CN" b="1" dirty="0" smtClean="0"/>
                  <a:t>1.6 ~</a:t>
                </a:r>
                <a:r>
                  <a:rPr lang="zh-CN" altLang="en-US" b="1" dirty="0" smtClean="0"/>
                  <a:t>3</a:t>
                </a:r>
                <a:r>
                  <a:rPr lang="zh-CN" altLang="en-US" b="1" dirty="0"/>
                  <a:t>.2 </a:t>
                </a:r>
                <a:r>
                  <a:rPr lang="en-US" altLang="zh-CN" b="1" dirty="0" err="1" smtClean="0"/>
                  <a:t>μm</a:t>
                </a:r>
                <a:r>
                  <a:rPr lang="zh-CN" altLang="en-US" b="1" dirty="0" smtClean="0"/>
                  <a:t>，本例取</a:t>
                </a:r>
                <a:r>
                  <a:rPr lang="en-US" altLang="zh-CN" b="1" dirty="0">
                    <a:solidFill>
                      <a:srgbClr val="FF0000"/>
                    </a:solidFill>
                  </a:rPr>
                  <a:t>3.2 </a:t>
                </a:r>
                <a:r>
                  <a:rPr lang="en-US" altLang="zh-CN" b="1" dirty="0" err="1" smtClean="0">
                    <a:solidFill>
                      <a:srgbClr val="FF0000"/>
                    </a:solidFill>
                  </a:rPr>
                  <a:t>μm</a:t>
                </a:r>
                <a:r>
                  <a:rPr lang="zh-CN" altLang="en-US" b="1" dirty="0" smtClean="0"/>
                  <a:t>，</a:t>
                </a:r>
                <a:r>
                  <a:rPr lang="zh-CN" altLang="en-US" b="1" dirty="0" smtClean="0">
                    <a:solidFill>
                      <a:srgbClr val="CC0066"/>
                    </a:solidFill>
                  </a:rPr>
                  <a:t>键槽底部，</a:t>
                </a:r>
                <a:r>
                  <a:rPr lang="zh-CN" altLang="en-US" b="1" dirty="0" smtClean="0"/>
                  <a:t>取</a:t>
                </a:r>
                <a:r>
                  <a:rPr lang="zh-CN" altLang="en-US" b="1" dirty="0" smtClean="0">
                    <a:solidFill>
                      <a:srgbClr val="CC0066"/>
                    </a:solidFill>
                  </a:rPr>
                  <a:t>6</a:t>
                </a:r>
                <a:r>
                  <a:rPr lang="zh-CN" altLang="en-US" b="1" dirty="0">
                    <a:solidFill>
                      <a:srgbClr val="CC0066"/>
                    </a:solidFill>
                  </a:rPr>
                  <a:t>.3 </a:t>
                </a:r>
                <a:r>
                  <a:rPr lang="en-US" altLang="zh-CN" b="1" dirty="0" err="1">
                    <a:solidFill>
                      <a:srgbClr val="CC0066"/>
                    </a:solidFill>
                  </a:rPr>
                  <a:t>μm</a:t>
                </a:r>
                <a:r>
                  <a:rPr lang="en-US" altLang="zh-CN" b="1" dirty="0"/>
                  <a:t>。</a:t>
                </a:r>
              </a:p>
            </p:txBody>
          </p:sp>
        </mc:Choice>
        <mc:Fallback>
          <p:sp>
            <p:nvSpPr>
              <p:cNvPr id="64516" name="Text Box 4"/>
              <p:cNvSpPr txBox="1">
                <a:spLocks noRot="1" noChangeAspect="1" noMove="1" noResize="1" noEditPoints="1" noAdjustHandles="1" noChangeArrowheads="1" noChangeShapeType="1" noTextEdit="1"/>
              </p:cNvSpPr>
              <p:nvPr/>
            </p:nvSpPr>
            <p:spPr bwMode="auto">
              <a:xfrm>
                <a:off x="704528" y="1646490"/>
                <a:ext cx="7965890" cy="1481704"/>
              </a:xfrm>
              <a:prstGeom prst="rect">
                <a:avLst/>
              </a:prstGeom>
              <a:blipFill rotWithShape="1">
                <a:blip r:embed="rId1"/>
                <a:stretch>
                  <a:fillRect l="-1225" t="-2469" r="-306" b="-5761"/>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endParaRPr lang="zh-CN" altLang="en-US">
                  <a:noFill/>
                </a:endParaRPr>
              </a:p>
            </p:txBody>
          </p:sp>
        </mc:Fallback>
      </mc:AlternateContent>
      <p:sp>
        <p:nvSpPr>
          <p:cNvPr id="64517" name="Text Box 5"/>
          <p:cNvSpPr txBox="1">
            <a:spLocks noChangeArrowheads="1"/>
          </p:cNvSpPr>
          <p:nvPr/>
        </p:nvSpPr>
        <p:spPr bwMode="auto">
          <a:xfrm>
            <a:off x="1352666" y="3086650"/>
            <a:ext cx="7317752" cy="5583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pPr>
              <a:lnSpc>
                <a:spcPct val="120000"/>
              </a:lnSpc>
            </a:pPr>
            <a:r>
              <a:rPr lang="zh-CN" altLang="en-US" b="1" dirty="0"/>
              <a:t>(5)  该轴其他表面粗糙度轮廓</a:t>
            </a:r>
            <a:r>
              <a:rPr lang="en-US" altLang="zh-CN" b="1" i="1" dirty="0"/>
              <a:t>Ra</a:t>
            </a:r>
            <a:r>
              <a:rPr lang="zh-CN" altLang="en-US" b="1" dirty="0"/>
              <a:t>上</a:t>
            </a:r>
            <a:r>
              <a:rPr lang="zh-CN" altLang="en-US" b="1" dirty="0" smtClean="0"/>
              <a:t>限值取</a:t>
            </a:r>
            <a:r>
              <a:rPr lang="zh-CN" altLang="en-US" b="1" dirty="0" smtClean="0">
                <a:solidFill>
                  <a:srgbClr val="CC0066"/>
                </a:solidFill>
              </a:rPr>
              <a:t>12</a:t>
            </a:r>
            <a:r>
              <a:rPr lang="zh-CN" altLang="en-US" b="1" dirty="0">
                <a:solidFill>
                  <a:srgbClr val="CC0066"/>
                </a:solidFill>
              </a:rPr>
              <a:t>.5 </a:t>
            </a:r>
            <a:r>
              <a:rPr lang="en-US" altLang="zh-CN" b="1" dirty="0" err="1">
                <a:solidFill>
                  <a:srgbClr val="CC0066"/>
                </a:solidFill>
              </a:rPr>
              <a:t>μm</a:t>
            </a:r>
            <a:r>
              <a:rPr lang="en-US" altLang="zh-CN" b="1" dirty="0"/>
              <a:t>。</a:t>
            </a:r>
            <a:endParaRPr lang="en-US" altLang="zh-CN" b="1" dirty="0"/>
          </a:p>
        </p:txBody>
      </p:sp>
      <mc:AlternateContent xmlns:mc="http://schemas.openxmlformats.org/markup-compatibility/2006">
        <mc:Choice xmlns:a14="http://schemas.microsoft.com/office/drawing/2010/main" Requires="a14">
          <p:sp>
            <p:nvSpPr>
              <p:cNvPr id="50" name="Text Box 64"/>
              <p:cNvSpPr txBox="1">
                <a:spLocks noChangeArrowheads="1"/>
              </p:cNvSpPr>
              <p:nvPr/>
            </p:nvSpPr>
            <p:spPr bwMode="auto">
              <a:xfrm>
                <a:off x="711277" y="782394"/>
                <a:ext cx="7465916" cy="866151"/>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95773" tIns="47887" rIns="95773" bIns="47887">
                <a:spAutoFit/>
              </a:bodyPr>
              <a:lstStyle/>
              <a:p>
                <a:r>
                  <a:rPr lang="zh-CN" altLang="en-US" b="1" dirty="0" smtClean="0"/>
                  <a:t>      （</a:t>
                </a:r>
                <a:r>
                  <a:rPr lang="zh-CN" altLang="en-US" b="1" dirty="0"/>
                  <a:t>3）</a:t>
                </a:r>
                <a:r>
                  <a:rPr lang="en-US" altLang="zh-CN" b="1" dirty="0">
                    <a:ea typeface="Cambria Math"/>
                  </a:rPr>
                  <a:t> </a:t>
                </a:r>
                <a14:m>
                  <m:oMath xmlns:m="http://schemas.openxmlformats.org/officeDocument/2006/math">
                    <m:r>
                      <a:rPr lang="en-US" altLang="zh-CN" b="1" i="1" dirty="0">
                        <a:latin typeface="Cambria Math"/>
                        <a:ea typeface="Cambria Math"/>
                      </a:rPr>
                      <m:t>∅ </m:t>
                    </m:r>
                  </m:oMath>
                </a14:m>
                <a:r>
                  <a:rPr lang="en-US" altLang="zh-CN" b="1" dirty="0"/>
                  <a:t>52</a:t>
                </a:r>
                <a:r>
                  <a:rPr lang="zh-CN" altLang="en-US" b="1" dirty="0"/>
                  <a:t>轴颈与密封件接触，此表面表面粗糙度一般选</a:t>
                </a:r>
                <a:r>
                  <a:rPr lang="en-US" altLang="zh-CN" b="1" i="1" dirty="0" smtClean="0"/>
                  <a:t>Ra</a:t>
                </a:r>
                <a:r>
                  <a:rPr lang="zh-CN" altLang="en-US" b="1" dirty="0" smtClean="0"/>
                  <a:t>上 限值</a:t>
                </a:r>
                <a:r>
                  <a:rPr lang="zh-CN" altLang="en-US" b="1" dirty="0"/>
                  <a:t>为</a:t>
                </a:r>
                <a:r>
                  <a:rPr lang="en-US" altLang="zh-CN" b="1" dirty="0"/>
                  <a:t>3.2 </a:t>
                </a:r>
                <a:r>
                  <a:rPr lang="en-US" altLang="zh-CN" b="1" dirty="0" err="1"/>
                  <a:t>μm</a:t>
                </a:r>
                <a:r>
                  <a:rPr lang="en-US" altLang="zh-CN" b="1" dirty="0"/>
                  <a:t>。</a:t>
                </a:r>
                <a:endParaRPr lang="zh-CN" altLang="en-US" b="1" dirty="0"/>
              </a:p>
            </p:txBody>
          </p:sp>
        </mc:Choice>
        <mc:Fallback>
          <p:sp>
            <p:nvSpPr>
              <p:cNvPr id="50" name="Text Box 64"/>
              <p:cNvSpPr txBox="1">
                <a:spLocks noRot="1" noChangeAspect="1" noMove="1" noResize="1" noEditPoints="1" noAdjustHandles="1" noChangeArrowheads="1" noChangeShapeType="1" noTextEdit="1"/>
              </p:cNvSpPr>
              <p:nvPr/>
            </p:nvSpPr>
            <p:spPr bwMode="auto">
              <a:xfrm>
                <a:off x="711277" y="782394"/>
                <a:ext cx="7465916" cy="866151"/>
              </a:xfrm>
              <a:prstGeom prst="rect">
                <a:avLst/>
              </a:prstGeom>
              <a:blipFill rotWithShape="1">
                <a:blip r:embed="rId2"/>
                <a:stretch>
                  <a:fillRect l="-1307" t="-7042" b="-16197"/>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endParaRPr lang="zh-CN" altLang="en-US">
                  <a:noFill/>
                </a:endParaRPr>
              </a:p>
            </p:txBody>
          </p:sp>
        </mc:Fallback>
      </mc:AlternateContent>
      <p:pic>
        <p:nvPicPr>
          <p:cNvPr id="51"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2560" y="3933056"/>
            <a:ext cx="7433188" cy="2376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ppt_x"/>
                                          </p:val>
                                        </p:tav>
                                        <p:tav tm="100000">
                                          <p:val>
                                            <p:strVal val="#ppt_x"/>
                                          </p:val>
                                        </p:tav>
                                      </p:tavLst>
                                    </p:anim>
                                    <p:anim calcmode="lin" valueType="num">
                                      <p:cBhvr additive="base">
                                        <p:cTn id="8"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iterate type="wd">
                                    <p:tmPct val="100000"/>
                                  </p:iterate>
                                  <p:childTnLst>
                                    <p:set>
                                      <p:cBhvr>
                                        <p:cTn id="12" dur="1" fill="hold">
                                          <p:stCondLst>
                                            <p:cond delay="0"/>
                                          </p:stCondLst>
                                        </p:cTn>
                                        <p:tgtEl>
                                          <p:spTgt spid="50"/>
                                        </p:tgtEl>
                                        <p:attrNameLst>
                                          <p:attrName>style.visibility</p:attrName>
                                        </p:attrNameLst>
                                      </p:cBhvr>
                                      <p:to>
                                        <p:strVal val="visible"/>
                                      </p:to>
                                    </p:set>
                                    <p:animEffect transition="in" filter="wipe(left)">
                                      <p:cBhvr>
                                        <p:cTn id="13" dur="300"/>
                                        <p:tgtEl>
                                          <p:spTgt spid="50"/>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64516"/>
                                        </p:tgtEl>
                                        <p:attrNameLst>
                                          <p:attrName>style.visibility</p:attrName>
                                        </p:attrNameLst>
                                      </p:cBhvr>
                                      <p:to>
                                        <p:strVal val="visible"/>
                                      </p:to>
                                    </p:set>
                                    <p:animEffect transition="in" filter="wipe(left)">
                                      <p:cBhvr>
                                        <p:cTn id="18" dur="300"/>
                                        <p:tgtEl>
                                          <p:spTgt spid="6451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64517"/>
                                        </p:tgtEl>
                                        <p:attrNameLst>
                                          <p:attrName>style.visibility</p:attrName>
                                        </p:attrNameLst>
                                      </p:cBhvr>
                                      <p:to>
                                        <p:strVal val="visible"/>
                                      </p:to>
                                    </p:set>
                                    <p:animEffect transition="in" filter="wipe(left)">
                                      <p:cBhvr>
                                        <p:cTn id="23" dur="300"/>
                                        <p:tgtEl>
                                          <p:spTgt spid="645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6" grpId="0" autoUpdateAnimBg="0"/>
      <p:bldP spid="64517" grpId="0" autoUpdateAnimBg="0"/>
      <p:bldP spid="50" grpId="0" autoUpdateAnimBg="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灯片编号占位符 5"/>
          <p:cNvSpPr>
            <a:spLocks noGrp="1"/>
          </p:cNvSpPr>
          <p:nvPr>
            <p:ph type="sldNum" sz="quarter" idx="12"/>
          </p:nvPr>
        </p:nvSpPr>
        <p:spPr/>
        <p:txBody>
          <a:bodyPr/>
          <a:lstStyle/>
          <a:p>
            <a:fld id="{A6B18F18-F963-48AA-9042-1605CD158C16}" type="slidenum">
              <a:rPr lang="zh-CN" altLang="en-US"/>
            </a:fld>
            <a:endParaRPr lang="en-US" altLang="zh-CN"/>
          </a:p>
        </p:txBody>
      </p:sp>
      <p:sp>
        <p:nvSpPr>
          <p:cNvPr id="39011" name="Text Box 99"/>
          <p:cNvSpPr txBox="1">
            <a:spLocks noChangeArrowheads="1"/>
          </p:cNvSpPr>
          <p:nvPr/>
        </p:nvSpPr>
        <p:spPr bwMode="auto">
          <a:xfrm>
            <a:off x="1436828" y="685839"/>
            <a:ext cx="6994394"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4. 确定未注尺寸公差和未注几何公差等级</a:t>
            </a:r>
            <a:endParaRPr lang="en-US" altLang="zh-CN" sz="2400" b="1" dirty="0"/>
          </a:p>
        </p:txBody>
      </p:sp>
      <p:sp>
        <p:nvSpPr>
          <p:cNvPr id="39012" name="Text Box 100"/>
          <p:cNvSpPr txBox="1">
            <a:spLocks noChangeArrowheads="1"/>
          </p:cNvSpPr>
          <p:nvPr/>
        </p:nvSpPr>
        <p:spPr bwMode="auto">
          <a:xfrm>
            <a:off x="1208584" y="1298614"/>
            <a:ext cx="7326314"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（1）确定未注尺寸公差按</a:t>
            </a:r>
            <a:r>
              <a:rPr lang="en-US" altLang="zh-CN" sz="2400" b="1" dirty="0"/>
              <a:t>GB/T1804－m</a:t>
            </a:r>
            <a:r>
              <a:rPr lang="zh-CN" altLang="en-US" sz="2400" b="1" dirty="0"/>
              <a:t>加工；</a:t>
            </a:r>
            <a:endParaRPr lang="zh-CN" altLang="en-US" sz="2400" b="1" dirty="0"/>
          </a:p>
        </p:txBody>
      </p:sp>
      <p:sp>
        <p:nvSpPr>
          <p:cNvPr id="39013" name="Text Box 101"/>
          <p:cNvSpPr txBox="1">
            <a:spLocks noChangeArrowheads="1"/>
          </p:cNvSpPr>
          <p:nvPr/>
        </p:nvSpPr>
        <p:spPr bwMode="auto">
          <a:xfrm>
            <a:off x="1208584" y="1946314"/>
            <a:ext cx="7257523"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（2）确定未注几何公差按</a:t>
            </a:r>
            <a:r>
              <a:rPr lang="en-US" altLang="zh-CN" sz="2400" b="1" dirty="0"/>
              <a:t>GB/T1184－K</a:t>
            </a:r>
            <a:r>
              <a:rPr lang="zh-CN" altLang="en-US" sz="2400" b="1" dirty="0"/>
              <a:t>加工。</a:t>
            </a:r>
            <a:endParaRPr lang="zh-CN" altLang="en-US" sz="2400" b="1" dirty="0"/>
          </a:p>
        </p:txBody>
      </p:sp>
      <p:pic>
        <p:nvPicPr>
          <p:cNvPr id="78"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61306" y="3429000"/>
            <a:ext cx="7433188" cy="2376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additive="base">
                                        <p:cTn id="7" dur="500" fill="hold"/>
                                        <p:tgtEl>
                                          <p:spTgt spid="78"/>
                                        </p:tgtEl>
                                        <p:attrNameLst>
                                          <p:attrName>ppt_x</p:attrName>
                                        </p:attrNameLst>
                                      </p:cBhvr>
                                      <p:tavLst>
                                        <p:tav tm="0">
                                          <p:val>
                                            <p:strVal val="#ppt_x"/>
                                          </p:val>
                                        </p:tav>
                                        <p:tav tm="100000">
                                          <p:val>
                                            <p:strVal val="#ppt_x"/>
                                          </p:val>
                                        </p:tav>
                                      </p:tavLst>
                                    </p:anim>
                                    <p:anim calcmode="lin" valueType="num">
                                      <p:cBhvr additive="base">
                                        <p:cTn id="8" dur="500" fill="hold"/>
                                        <p:tgtEl>
                                          <p:spTgt spid="7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iterate type="wd">
                                    <p:tmPct val="100000"/>
                                  </p:iterate>
                                  <p:childTnLst>
                                    <p:set>
                                      <p:cBhvr>
                                        <p:cTn id="12" dur="1" fill="hold">
                                          <p:stCondLst>
                                            <p:cond delay="0"/>
                                          </p:stCondLst>
                                        </p:cTn>
                                        <p:tgtEl>
                                          <p:spTgt spid="39011"/>
                                        </p:tgtEl>
                                        <p:attrNameLst>
                                          <p:attrName>style.visibility</p:attrName>
                                        </p:attrNameLst>
                                      </p:cBhvr>
                                      <p:to>
                                        <p:strVal val="visible"/>
                                      </p:to>
                                    </p:set>
                                    <p:animEffect transition="in" filter="wipe(left)">
                                      <p:cBhvr>
                                        <p:cTn id="13" dur="300"/>
                                        <p:tgtEl>
                                          <p:spTgt spid="39011"/>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39012"/>
                                        </p:tgtEl>
                                        <p:attrNameLst>
                                          <p:attrName>style.visibility</p:attrName>
                                        </p:attrNameLst>
                                      </p:cBhvr>
                                      <p:to>
                                        <p:strVal val="visible"/>
                                      </p:to>
                                    </p:set>
                                    <p:animEffect transition="in" filter="wipe(left)">
                                      <p:cBhvr>
                                        <p:cTn id="18" dur="300"/>
                                        <p:tgtEl>
                                          <p:spTgt spid="3901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39013"/>
                                        </p:tgtEl>
                                        <p:attrNameLst>
                                          <p:attrName>style.visibility</p:attrName>
                                        </p:attrNameLst>
                                      </p:cBhvr>
                                      <p:to>
                                        <p:strVal val="visible"/>
                                      </p:to>
                                    </p:set>
                                    <p:animEffect transition="in" filter="wipe(left)">
                                      <p:cBhvr>
                                        <p:cTn id="23" dur="300"/>
                                        <p:tgtEl>
                                          <p:spTgt spid="390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011" grpId="0" autoUpdateAnimBg="0"/>
      <p:bldP spid="39012" grpId="0" autoUpdateAnimBg="0"/>
      <p:bldP spid="39013" grpId="0"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4EA3D3A8-B4D3-4662-8BFE-587A0B8C3B5E}" type="slidenum">
              <a:rPr lang="zh-CN" altLang="en-US"/>
            </a:fld>
            <a:endParaRPr lang="en-US" altLang="zh-CN"/>
          </a:p>
        </p:txBody>
      </p:sp>
      <p:sp>
        <p:nvSpPr>
          <p:cNvPr id="41988" name="Text Box 4"/>
          <p:cNvSpPr txBox="1">
            <a:spLocks noChangeArrowheads="1"/>
          </p:cNvSpPr>
          <p:nvPr/>
        </p:nvSpPr>
        <p:spPr bwMode="auto">
          <a:xfrm>
            <a:off x="1090805" y="318530"/>
            <a:ext cx="7606611" cy="5583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pPr>
              <a:lnSpc>
                <a:spcPct val="120000"/>
              </a:lnSpc>
            </a:pPr>
            <a:r>
              <a:rPr lang="zh-CN" altLang="en-US" b="1" dirty="0"/>
              <a:t>5. </a:t>
            </a:r>
            <a:r>
              <a:rPr lang="zh-CN" altLang="en-US" sz="2400" b="1" dirty="0"/>
              <a:t>画</a:t>
            </a:r>
            <a:r>
              <a:rPr lang="zh-CN" altLang="en-US" sz="2400" b="1" dirty="0" smtClean="0"/>
              <a:t>出轴</a:t>
            </a:r>
            <a:r>
              <a:rPr lang="zh-CN" altLang="en-US" sz="2400" b="1" dirty="0"/>
              <a:t>的零件图并</a:t>
            </a:r>
            <a:r>
              <a:rPr lang="zh-CN" altLang="en-US" sz="2400" b="1" dirty="0" smtClean="0"/>
              <a:t>将</a:t>
            </a:r>
            <a:r>
              <a:rPr lang="zh-CN" altLang="en-US" sz="2400" b="1" dirty="0"/>
              <a:t>上</a:t>
            </a:r>
            <a:r>
              <a:rPr lang="zh-CN" altLang="en-US" sz="2400" b="1" dirty="0" smtClean="0"/>
              <a:t>述</a:t>
            </a:r>
            <a:r>
              <a:rPr lang="zh-CN" altLang="en-US" sz="2400" b="1" dirty="0"/>
              <a:t>技术要求标注在图上</a:t>
            </a:r>
            <a:endParaRPr lang="en-US" altLang="zh-CN" sz="2400" b="1" dirty="0"/>
          </a:p>
        </p:txBody>
      </p:sp>
      <p:pic>
        <p:nvPicPr>
          <p:cNvPr id="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68624" y="816818"/>
            <a:ext cx="6267450" cy="5924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图文框 6">
            <a:hlinkClick r:id="rId2" action="ppaction://hlinksldjump"/>
          </p:cNvPr>
          <p:cNvSpPr/>
          <p:nvPr/>
        </p:nvSpPr>
        <p:spPr bwMode="auto">
          <a:xfrm>
            <a:off x="7563969" y="6232448"/>
            <a:ext cx="1317946" cy="473075"/>
          </a:xfrm>
          <a:prstGeom prst="fram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r>
              <a:rPr kumimoji="1" lang="zh-CN" altLang="en-US" sz="1800" b="1" i="0" u="none" strike="noStrike" cap="none" normalizeH="0" baseline="0" dirty="0" smtClean="0">
                <a:ln>
                  <a:noFill/>
                </a:ln>
                <a:solidFill>
                  <a:schemeClr val="tx1"/>
                </a:solidFill>
                <a:effectLst/>
                <a:latin typeface="方正舒体" panose="02010601030101010101" pitchFamily="2" charset="-122"/>
                <a:ea typeface="方正舒体" panose="02010601030101010101" pitchFamily="2" charset="-122"/>
              </a:rPr>
              <a:t>返回目录</a:t>
            </a:r>
            <a:endParaRPr kumimoji="1" lang="zh-CN" altLang="en-US" sz="1800" b="1" i="0" u="none" strike="noStrike" cap="none" normalizeH="0" baseline="0" dirty="0" smtClean="0">
              <a:ln>
                <a:noFill/>
              </a:ln>
              <a:solidFill>
                <a:schemeClr val="tx1"/>
              </a:solidFill>
              <a:effectLst/>
              <a:latin typeface="方正舒体" panose="02010601030101010101" pitchFamily="2" charset="-122"/>
              <a:ea typeface="方正舒体" panose="02010601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1988"/>
                                        </p:tgtEl>
                                        <p:attrNameLst>
                                          <p:attrName>style.visibility</p:attrName>
                                        </p:attrNameLst>
                                      </p:cBhvr>
                                      <p:to>
                                        <p:strVal val="visible"/>
                                      </p:to>
                                    </p:set>
                                    <p:animEffect transition="in" filter="wipe(left)">
                                      <p:cBhvr>
                                        <p:cTn id="7" dur="300"/>
                                        <p:tgtEl>
                                          <p:spTgt spid="4198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8" grpId="0"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a:xfrm>
            <a:off x="7624305" y="140380"/>
            <a:ext cx="2063749" cy="457200"/>
          </a:xfrm>
        </p:spPr>
        <p:txBody>
          <a:bodyPr/>
          <a:lstStyle/>
          <a:p>
            <a:fld id="{84360A2B-CC95-4451-AC8A-C02FCF35A5E0}" type="slidenum">
              <a:rPr lang="zh-CN" altLang="en-US"/>
            </a:fld>
            <a:endParaRPr lang="en-US" altLang="zh-CN" dirty="0"/>
          </a:p>
        </p:txBody>
      </p:sp>
      <p:sp>
        <p:nvSpPr>
          <p:cNvPr id="43012" name="Text Box 4"/>
          <p:cNvSpPr txBox="1">
            <a:spLocks noChangeArrowheads="1"/>
          </p:cNvSpPr>
          <p:nvPr/>
        </p:nvSpPr>
        <p:spPr bwMode="auto">
          <a:xfrm>
            <a:off x="1496616" y="931799"/>
            <a:ext cx="5226160" cy="527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800" b="1" dirty="0"/>
              <a:t>12.1.3  箱体的精度设计</a:t>
            </a:r>
            <a:endParaRPr lang="zh-CN" altLang="en-US" sz="2800" b="1" dirty="0"/>
          </a:p>
        </p:txBody>
      </p:sp>
      <p:sp>
        <p:nvSpPr>
          <p:cNvPr id="43013" name="Text Box 5"/>
          <p:cNvSpPr txBox="1">
            <a:spLocks noChangeArrowheads="1"/>
          </p:cNvSpPr>
          <p:nvPr/>
        </p:nvSpPr>
        <p:spPr bwMode="auto">
          <a:xfrm>
            <a:off x="909744" y="1566345"/>
            <a:ext cx="7877225" cy="12047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        箱体主要是起支撑作用，为了保证传动件的工作性能，箱体应具有一定要求的强度和刚度，还应具有规定的尺寸精度和几何精度。</a:t>
            </a:r>
            <a:endParaRPr lang="zh-CN" altLang="en-US" sz="2400" b="1" dirty="0"/>
          </a:p>
        </p:txBody>
      </p:sp>
      <p:sp>
        <p:nvSpPr>
          <p:cNvPr id="43025" name="Text Box 17"/>
          <p:cNvSpPr txBox="1">
            <a:spLocks noChangeArrowheads="1"/>
          </p:cNvSpPr>
          <p:nvPr/>
        </p:nvSpPr>
        <p:spPr bwMode="auto">
          <a:xfrm>
            <a:off x="1586169" y="5107810"/>
            <a:ext cx="8191367"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3" tIns="47887" rIns="95773" bIns="47887">
            <a:spAutoFit/>
          </a:bodyPr>
          <a:lstStyle/>
          <a:p>
            <a:r>
              <a:rPr lang="zh-CN" altLang="en-US" sz="2400" b="1" dirty="0"/>
              <a:t>以图12.1减速器中下箱体为例来说明箱体的精度设计。</a:t>
            </a:r>
            <a:endParaRPr lang="zh-CN" altLang="en-US" sz="2400" b="1" dirty="0"/>
          </a:p>
        </p:txBody>
      </p:sp>
      <p:sp>
        <p:nvSpPr>
          <p:cNvPr id="43026" name="Text Box 18"/>
          <p:cNvSpPr txBox="1">
            <a:spLocks noChangeArrowheads="1"/>
          </p:cNvSpPr>
          <p:nvPr/>
        </p:nvSpPr>
        <p:spPr bwMode="auto">
          <a:xfrm>
            <a:off x="933822" y="2731546"/>
            <a:ext cx="7853148" cy="8353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        特别是箱体上安装输出轴和齿轮轴的支撑轴承孔及其端面的尺寸精度和几何精度要求较高。</a:t>
            </a:r>
            <a:endParaRPr lang="zh-CN" altLang="en-US" sz="2400" b="1" dirty="0"/>
          </a:p>
        </p:txBody>
      </p:sp>
      <mc:AlternateContent xmlns:mc="http://schemas.openxmlformats.org/markup-compatibility/2006">
        <mc:Choice xmlns:a14="http://schemas.microsoft.com/office/drawing/2010/main" Requires="a14">
          <p:sp>
            <p:nvSpPr>
              <p:cNvPr id="43027" name="Text Box 19"/>
              <p:cNvSpPr txBox="1">
                <a:spLocks noChangeArrowheads="1"/>
              </p:cNvSpPr>
              <p:nvPr/>
            </p:nvSpPr>
            <p:spPr bwMode="auto">
              <a:xfrm>
                <a:off x="933819" y="3533773"/>
                <a:ext cx="8077564" cy="1574037"/>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        它们的尺寸精度和几何精度应根据齿轮传动精度要求，应规定：</a:t>
                </a:r>
                <a:r>
                  <a:rPr lang="zh-CN" altLang="en-US" sz="2400" b="1" dirty="0">
                    <a:latin typeface="宋体" pitchFamily="2" charset="-122"/>
                  </a:rPr>
                  <a:t>① 尺寸精度； </a:t>
                </a:r>
                <a:r>
                  <a:rPr lang="zh-CN" altLang="en-US" sz="2400" b="1" dirty="0"/>
                  <a:t>②</a:t>
                </a:r>
                <a:r>
                  <a:rPr lang="zh-CN" altLang="en-US" sz="2400" dirty="0"/>
                  <a:t> </a:t>
                </a:r>
                <a:r>
                  <a:rPr lang="zh-CN" altLang="en-US" sz="2400" b="1" dirty="0"/>
                  <a:t>2</a:t>
                </a:r>
                <a:r>
                  <a:rPr lang="en-US" altLang="zh-CN" sz="2400" dirty="0"/>
                  <a:t>×</a:t>
                </a:r>
                <a14:m>
                  <m:oMath xmlns:m="http://schemas.openxmlformats.org/officeDocument/2006/math">
                    <m:r>
                      <a:rPr lang="en-US" altLang="zh-CN" sz="2400" b="0" i="1" dirty="0" smtClean="0">
                        <a:latin typeface="Cambria Math"/>
                        <a:ea typeface="Cambria Math"/>
                      </a:rPr>
                      <m:t>∅</m:t>
                    </m:r>
                  </m:oMath>
                </a14:m>
                <a:r>
                  <a:rPr lang="en-US" altLang="zh-CN" sz="2400" b="1" dirty="0" smtClean="0"/>
                  <a:t>80</a:t>
                </a:r>
                <a:r>
                  <a:rPr lang="zh-CN" altLang="en-US" sz="2400" b="1" dirty="0" smtClean="0"/>
                  <a:t>之间和</a:t>
                </a:r>
                <a:r>
                  <a:rPr lang="zh-CN" altLang="en-US" sz="2400" b="1" dirty="0"/>
                  <a:t>2</a:t>
                </a:r>
                <a:r>
                  <a:rPr lang="en-US" altLang="zh-CN" sz="2400" dirty="0"/>
                  <a:t>×</a:t>
                </a:r>
                <a14:m>
                  <m:oMath xmlns:m="http://schemas.openxmlformats.org/officeDocument/2006/math">
                    <m:r>
                      <a:rPr lang="en-US" altLang="zh-CN" sz="2400" i="1" dirty="0">
                        <a:latin typeface="Cambria Math"/>
                        <a:ea typeface="Cambria Math"/>
                      </a:rPr>
                      <m:t>∅</m:t>
                    </m:r>
                  </m:oMath>
                </a14:m>
                <a:r>
                  <a:rPr lang="en-US" altLang="zh-CN" sz="2400" b="1" dirty="0" smtClean="0"/>
                  <a:t>100</a:t>
                </a:r>
                <a:r>
                  <a:rPr lang="zh-CN" altLang="en-US" sz="2400" b="1" dirty="0" smtClean="0"/>
                  <a:t>之间的</a:t>
                </a:r>
                <a:r>
                  <a:rPr lang="zh-CN" altLang="en-US" sz="2400" b="1" dirty="0" smtClean="0">
                    <a:latin typeface="宋体" pitchFamily="2" charset="-122"/>
                  </a:rPr>
                  <a:t>中心距</a:t>
                </a:r>
                <a:r>
                  <a:rPr lang="zh-CN" altLang="en-US" sz="2400" b="1" dirty="0">
                    <a:latin typeface="宋体" pitchFamily="2" charset="-122"/>
                  </a:rPr>
                  <a:t>允许偏差； </a:t>
                </a:r>
                <a:r>
                  <a:rPr lang="zh-CN" altLang="en-US" sz="2400" b="1" dirty="0"/>
                  <a:t>③</a:t>
                </a:r>
                <a:r>
                  <a:rPr lang="zh-CN" altLang="en-US" sz="2400" dirty="0"/>
                  <a:t> </a:t>
                </a:r>
                <a:r>
                  <a:rPr lang="zh-CN" altLang="en-US" sz="2400" b="1" dirty="0"/>
                  <a:t>2</a:t>
                </a:r>
                <a14:m>
                  <m:oMath xmlns:m="http://schemas.openxmlformats.org/officeDocument/2006/math">
                    <m:r>
                      <m:rPr>
                        <m:nor/>
                      </m:rPr>
                      <a:rPr lang="en-US" altLang="zh-CN" sz="2400" dirty="0"/>
                      <m:t>×</m:t>
                    </m:r>
                    <m:r>
                      <a:rPr lang="en-US" altLang="zh-CN" sz="2400" i="1" dirty="0">
                        <a:latin typeface="Cambria Math"/>
                        <a:ea typeface="Cambria Math"/>
                      </a:rPr>
                      <m:t>∅</m:t>
                    </m:r>
                  </m:oMath>
                </a14:m>
                <a:r>
                  <a:rPr lang="en-US" altLang="zh-CN" sz="2400" b="1" dirty="0"/>
                  <a:t>80</a:t>
                </a:r>
                <a:r>
                  <a:rPr lang="zh-CN" altLang="en-US" sz="2400" b="1" dirty="0"/>
                  <a:t>和2</a:t>
                </a:r>
                <a:r>
                  <a:rPr lang="en-US" altLang="zh-CN" sz="2400" dirty="0"/>
                  <a:t>×</a:t>
                </a:r>
                <a14:m>
                  <m:oMath xmlns:m="http://schemas.openxmlformats.org/officeDocument/2006/math">
                    <m:r>
                      <a:rPr lang="en-US" altLang="zh-CN" sz="2400" i="1" dirty="0">
                        <a:latin typeface="Cambria Math"/>
                        <a:ea typeface="Cambria Math"/>
                      </a:rPr>
                      <m:t>∅</m:t>
                    </m:r>
                  </m:oMath>
                </a14:m>
                <a:r>
                  <a:rPr lang="en-US" altLang="zh-CN" sz="2400" b="1" dirty="0"/>
                  <a:t>100</a:t>
                </a:r>
                <a:r>
                  <a:rPr lang="zh-CN" altLang="en-US" sz="2400" b="1" dirty="0"/>
                  <a:t>轴线间的平行度公差； ④ </a:t>
                </a:r>
                <a:r>
                  <a:rPr lang="en-US" altLang="zh-CN" sz="2400" b="1" dirty="0" smtClean="0"/>
                  <a:t>2</a:t>
                </a:r>
                <a:r>
                  <a:rPr lang="zh-CN" altLang="en-US" sz="2400" b="1" dirty="0" smtClean="0"/>
                  <a:t>孔</a:t>
                </a:r>
                <a:r>
                  <a:rPr lang="zh-CN" altLang="en-US" sz="2400" b="1" dirty="0"/>
                  <a:t>的同轴度公差； ⑤ 圆柱度公差等等。</a:t>
                </a:r>
              </a:p>
            </p:txBody>
          </p:sp>
        </mc:Choice>
        <mc:Fallback>
          <p:sp>
            <p:nvSpPr>
              <p:cNvPr id="43027" name="Text Box 19"/>
              <p:cNvSpPr txBox="1">
                <a:spLocks noRot="1" noChangeAspect="1" noMove="1" noResize="1" noEditPoints="1" noAdjustHandles="1" noChangeArrowheads="1" noChangeShapeType="1" noTextEdit="1"/>
              </p:cNvSpPr>
              <p:nvPr/>
            </p:nvSpPr>
            <p:spPr bwMode="auto">
              <a:xfrm>
                <a:off x="933819" y="3533773"/>
                <a:ext cx="8077564" cy="1574037"/>
              </a:xfrm>
              <a:prstGeom prst="rect">
                <a:avLst/>
              </a:prstGeom>
              <a:blipFill rotWithShape="1">
                <a:blip r:embed="rId1"/>
                <a:stretch>
                  <a:fillRect l="-1132" t="-4264" r="-2113" b="-8140"/>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endParaRPr lang="zh-CN" altLang="en-US">
                  <a:noFill/>
                </a:endParaRPr>
              </a:p>
            </p:txBody>
          </p:sp>
        </mc:Fallback>
      </mc:AlternateContent>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3012"/>
                                        </p:tgtEl>
                                        <p:attrNameLst>
                                          <p:attrName>style.visibility</p:attrName>
                                        </p:attrNameLst>
                                      </p:cBhvr>
                                      <p:to>
                                        <p:strVal val="visible"/>
                                      </p:to>
                                    </p:set>
                                    <p:animEffect transition="in" filter="wipe(left)">
                                      <p:cBhvr>
                                        <p:cTn id="7" dur="300"/>
                                        <p:tgtEl>
                                          <p:spTgt spid="430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43013"/>
                                        </p:tgtEl>
                                        <p:attrNameLst>
                                          <p:attrName>style.visibility</p:attrName>
                                        </p:attrNameLst>
                                      </p:cBhvr>
                                      <p:to>
                                        <p:strVal val="visible"/>
                                      </p:to>
                                    </p:set>
                                    <p:animEffect transition="in" filter="wipe(left)">
                                      <p:cBhvr>
                                        <p:cTn id="12" dur="300"/>
                                        <p:tgtEl>
                                          <p:spTgt spid="430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43026"/>
                                        </p:tgtEl>
                                        <p:attrNameLst>
                                          <p:attrName>style.visibility</p:attrName>
                                        </p:attrNameLst>
                                      </p:cBhvr>
                                      <p:to>
                                        <p:strVal val="visible"/>
                                      </p:to>
                                    </p:set>
                                    <p:animEffect transition="in" filter="wipe(left)">
                                      <p:cBhvr>
                                        <p:cTn id="17" dur="300"/>
                                        <p:tgtEl>
                                          <p:spTgt spid="4302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43027"/>
                                        </p:tgtEl>
                                        <p:attrNameLst>
                                          <p:attrName>style.visibility</p:attrName>
                                        </p:attrNameLst>
                                      </p:cBhvr>
                                      <p:to>
                                        <p:strVal val="visible"/>
                                      </p:to>
                                    </p:set>
                                    <p:animEffect transition="in" filter="wipe(left)">
                                      <p:cBhvr>
                                        <p:cTn id="22" dur="300"/>
                                        <p:tgtEl>
                                          <p:spTgt spid="4302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43025"/>
                                        </p:tgtEl>
                                        <p:attrNameLst>
                                          <p:attrName>style.visibility</p:attrName>
                                        </p:attrNameLst>
                                      </p:cBhvr>
                                      <p:to>
                                        <p:strVal val="visible"/>
                                      </p:to>
                                    </p:set>
                                    <p:animEffect transition="in" filter="wipe(left)">
                                      <p:cBhvr>
                                        <p:cTn id="27" dur="300"/>
                                        <p:tgtEl>
                                          <p:spTgt spid="430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2" grpId="0" autoUpdateAnimBg="0"/>
      <p:bldP spid="43013" grpId="0" autoUpdateAnimBg="0"/>
      <p:bldP spid="43025" grpId="0" autoUpdateAnimBg="0"/>
      <p:bldP spid="43026" grpId="0" autoUpdateAnimBg="0"/>
      <p:bldP spid="43027" grpId="0"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灯片编号占位符 4"/>
          <p:cNvSpPr>
            <a:spLocks noGrp="1"/>
          </p:cNvSpPr>
          <p:nvPr>
            <p:ph type="sldNum" sz="quarter" idx="12"/>
          </p:nvPr>
        </p:nvSpPr>
        <p:spPr>
          <a:xfrm>
            <a:off x="7559451" y="228600"/>
            <a:ext cx="2063749" cy="457200"/>
          </a:xfrm>
        </p:spPr>
        <p:txBody>
          <a:bodyPr/>
          <a:lstStyle/>
          <a:p>
            <a:fld id="{57412F86-BF17-4774-BFB4-710144050946}" type="slidenum">
              <a:rPr lang="zh-CN" altLang="en-US"/>
            </a:fld>
            <a:endParaRPr lang="en-US" altLang="zh-CN"/>
          </a:p>
        </p:txBody>
      </p:sp>
      <p:sp>
        <p:nvSpPr>
          <p:cNvPr id="72708" name="Text Box 4"/>
          <p:cNvSpPr txBox="1">
            <a:spLocks noChangeArrowheads="1"/>
          </p:cNvSpPr>
          <p:nvPr/>
        </p:nvSpPr>
        <p:spPr bwMode="auto">
          <a:xfrm>
            <a:off x="1525976" y="400555"/>
            <a:ext cx="3641659"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1. 确定尺寸精度</a:t>
            </a:r>
            <a:endParaRPr lang="zh-CN" altLang="en-US" sz="2400" b="1" dirty="0"/>
          </a:p>
        </p:txBody>
      </p:sp>
      <p:sp>
        <p:nvSpPr>
          <p:cNvPr id="72709" name="Text Box 5"/>
          <p:cNvSpPr txBox="1">
            <a:spLocks noChangeArrowheads="1"/>
          </p:cNvSpPr>
          <p:nvPr/>
        </p:nvSpPr>
        <p:spPr bwMode="auto">
          <a:xfrm>
            <a:off x="1234678" y="760595"/>
            <a:ext cx="4870450"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3" tIns="47887" rIns="95773" bIns="47887">
            <a:spAutoFit/>
          </a:bodyPr>
          <a:lstStyle/>
          <a:p>
            <a:r>
              <a:rPr lang="zh-CN" altLang="en-US" sz="2400" b="1" dirty="0"/>
              <a:t>（1）确定轴承孔的公差带</a:t>
            </a:r>
            <a:endParaRPr lang="zh-CN" altLang="en-US" sz="2400" b="1" dirty="0"/>
          </a:p>
        </p:txBody>
      </p:sp>
      <mc:AlternateContent xmlns:mc="http://schemas.openxmlformats.org/markup-compatibility/2006">
        <mc:Choice xmlns:a14="http://schemas.microsoft.com/office/drawing/2010/main" Requires="a14">
          <p:sp>
            <p:nvSpPr>
              <p:cNvPr id="72710" name="Text Box 6"/>
              <p:cNvSpPr txBox="1">
                <a:spLocks noChangeArrowheads="1"/>
              </p:cNvSpPr>
              <p:nvPr/>
            </p:nvSpPr>
            <p:spPr bwMode="auto">
              <a:xfrm>
                <a:off x="772858" y="1170017"/>
                <a:ext cx="8068574" cy="1250871"/>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         由图12.1可见，2</a:t>
                </a:r>
                <a:r>
                  <a:rPr lang="en-US" altLang="zh-CN" sz="2400" dirty="0"/>
                  <a:t> × </a:t>
                </a:r>
                <a14:m>
                  <m:oMath xmlns:m="http://schemas.openxmlformats.org/officeDocument/2006/math">
                    <m:r>
                      <a:rPr lang="en-US" altLang="zh-CN" sz="2400" i="1" dirty="0">
                        <a:latin typeface="Cambria Math"/>
                        <a:ea typeface="Cambria Math"/>
                      </a:rPr>
                      <m:t>∅</m:t>
                    </m:r>
                  </m:oMath>
                </a14:m>
                <a:r>
                  <a:rPr lang="en-US" altLang="zh-CN" sz="2400" b="1" dirty="0"/>
                  <a:t>80</a:t>
                </a:r>
                <a:r>
                  <a:rPr lang="zh-CN" altLang="en-US" sz="2400" b="1" dirty="0"/>
                  <a:t>和2</a:t>
                </a:r>
                <a14:m>
                  <m:oMath xmlns:m="http://schemas.openxmlformats.org/officeDocument/2006/math">
                    <m:r>
                      <a:rPr lang="en-US" altLang="zh-CN" sz="2000" i="1" dirty="0">
                        <a:latin typeface="Cambria Math"/>
                        <a:ea typeface="Cambria Math"/>
                      </a:rPr>
                      <m:t>∅</m:t>
                    </m:r>
                    <m:r>
                      <m:rPr>
                        <m:nor/>
                      </m:rPr>
                      <a:rPr lang="en-US" altLang="zh-CN" sz="2400" dirty="0"/>
                      <m:t>×</m:t>
                    </m:r>
                  </m:oMath>
                </a14:m>
                <a:r>
                  <a:rPr lang="en-US" altLang="zh-CN" sz="2400" b="1" dirty="0" smtClean="0"/>
                  <a:t>100</a:t>
                </a:r>
                <a:r>
                  <a:rPr lang="zh-CN" altLang="en-US" sz="2400" b="1" dirty="0" smtClean="0"/>
                  <a:t>的四</a:t>
                </a:r>
                <a:r>
                  <a:rPr lang="zh-CN" altLang="en-US" sz="2400" b="1" dirty="0"/>
                  <a:t>孔与滚动轴承外圈配合，因此，四孔的公差带应由滚动轴承的精度</a:t>
                </a:r>
                <a:r>
                  <a:rPr lang="zh-CN" altLang="en-US" sz="2400" b="1" dirty="0" smtClean="0"/>
                  <a:t>、</a:t>
                </a:r>
                <a:r>
                  <a:rPr lang="zh-CN" altLang="en-US" sz="2400" b="1" dirty="0"/>
                  <a:t>载荷</a:t>
                </a:r>
                <a:r>
                  <a:rPr lang="zh-CN" altLang="en-US" sz="2400" b="1" dirty="0" smtClean="0"/>
                  <a:t>大小</a:t>
                </a:r>
                <a:r>
                  <a:rPr lang="zh-CN" altLang="en-US" sz="2400" b="1" dirty="0"/>
                  <a:t>和运转状态来确定。</a:t>
                </a:r>
              </a:p>
            </p:txBody>
          </p:sp>
        </mc:Choice>
        <mc:Fallback>
          <p:sp>
            <p:nvSpPr>
              <p:cNvPr id="72710" name="Text Box 6"/>
              <p:cNvSpPr txBox="1">
                <a:spLocks noRot="1" noChangeAspect="1" noMove="1" noResize="1" noEditPoints="1" noAdjustHandles="1" noChangeArrowheads="1" noChangeShapeType="1" noTextEdit="1"/>
              </p:cNvSpPr>
              <p:nvPr/>
            </p:nvSpPr>
            <p:spPr bwMode="auto">
              <a:xfrm>
                <a:off x="772858" y="1170017"/>
                <a:ext cx="8068574" cy="1250871"/>
              </a:xfrm>
              <a:prstGeom prst="rect">
                <a:avLst/>
              </a:prstGeom>
              <a:blipFill rotWithShape="1">
                <a:blip r:embed="rId1"/>
                <a:stretch>
                  <a:fillRect l="-1134" t="-5366" b="-4878"/>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endParaRPr lang="zh-CN" altLang="en-US">
                  <a:noFill/>
                </a:endParaRPr>
              </a:p>
            </p:txBody>
          </p:sp>
        </mc:Fallback>
      </mc:AlternateContent>
      <p:sp>
        <p:nvSpPr>
          <p:cNvPr id="72711" name="Text Box 7"/>
          <p:cNvSpPr txBox="1">
            <a:spLocks noChangeArrowheads="1"/>
          </p:cNvSpPr>
          <p:nvPr/>
        </p:nvSpPr>
        <p:spPr bwMode="auto">
          <a:xfrm>
            <a:off x="732011" y="2346825"/>
            <a:ext cx="7821389" cy="8661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       </a:t>
            </a:r>
            <a:r>
              <a:rPr lang="zh-CN" altLang="en-US" sz="2400" b="1" dirty="0" smtClean="0"/>
              <a:t>由上述轴的设计可知</a:t>
            </a:r>
            <a:r>
              <a:rPr lang="en-US" altLang="zh-CN" sz="2400" b="1" dirty="0"/>
              <a:t>,</a:t>
            </a:r>
            <a:r>
              <a:rPr lang="zh-CN" altLang="en-US" sz="2400" b="1" dirty="0" smtClean="0"/>
              <a:t>，  </a:t>
            </a:r>
            <a:r>
              <a:rPr lang="zh-CN" altLang="en-US" sz="2400" b="1" dirty="0"/>
              <a:t>轴承精度</a:t>
            </a:r>
            <a:r>
              <a:rPr lang="zh-CN" altLang="en-US" sz="2400" b="1" dirty="0" smtClean="0"/>
              <a:t>为普通级级</a:t>
            </a:r>
            <a:r>
              <a:rPr lang="zh-CN" altLang="en-US" sz="2400" b="1" dirty="0"/>
              <a:t>，外圈承受定向轻负荷，根据表6</a:t>
            </a:r>
            <a:r>
              <a:rPr lang="zh-CN" altLang="en-US" sz="2400" b="1" dirty="0" smtClean="0"/>
              <a:t>.</a:t>
            </a:r>
            <a:r>
              <a:rPr lang="en-US" altLang="zh-CN" sz="2400" b="1" dirty="0" smtClean="0"/>
              <a:t>4</a:t>
            </a:r>
            <a:r>
              <a:rPr lang="zh-CN" altLang="en-US" sz="2400" b="1" dirty="0" smtClean="0"/>
              <a:t>得</a:t>
            </a:r>
            <a:r>
              <a:rPr lang="zh-CN" altLang="en-US" sz="2400" b="1" dirty="0"/>
              <a:t>四孔</a:t>
            </a:r>
            <a:r>
              <a:rPr lang="zh-CN" altLang="en-US" sz="2400" b="1" dirty="0" smtClean="0"/>
              <a:t>公差带为</a:t>
            </a:r>
            <a:endParaRPr lang="zh-CN" altLang="en-US" sz="2400" b="1" dirty="0"/>
          </a:p>
        </p:txBody>
      </p:sp>
      <p:pic>
        <p:nvPicPr>
          <p:cNvPr id="72975" name="Picture 27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9728" y="3910262"/>
            <a:ext cx="6885953" cy="2615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椭圆 20"/>
          <p:cNvSpPr/>
          <p:nvPr/>
        </p:nvSpPr>
        <p:spPr bwMode="auto">
          <a:xfrm>
            <a:off x="6897216" y="4772545"/>
            <a:ext cx="1008112" cy="312639"/>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pic>
        <p:nvPicPr>
          <p:cNvPr id="358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9901" y="3215068"/>
            <a:ext cx="5553075" cy="581025"/>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2708"/>
                                        </p:tgtEl>
                                        <p:attrNameLst>
                                          <p:attrName>style.visibility</p:attrName>
                                        </p:attrNameLst>
                                      </p:cBhvr>
                                      <p:to>
                                        <p:strVal val="visible"/>
                                      </p:to>
                                    </p:set>
                                    <p:animEffect transition="in" filter="wipe(left)">
                                      <p:cBhvr>
                                        <p:cTn id="7" dur="300"/>
                                        <p:tgtEl>
                                          <p:spTgt spid="7270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72709"/>
                                        </p:tgtEl>
                                        <p:attrNameLst>
                                          <p:attrName>style.visibility</p:attrName>
                                        </p:attrNameLst>
                                      </p:cBhvr>
                                      <p:to>
                                        <p:strVal val="visible"/>
                                      </p:to>
                                    </p:set>
                                    <p:animEffect transition="in" filter="wipe(left)">
                                      <p:cBhvr>
                                        <p:cTn id="12" dur="300"/>
                                        <p:tgtEl>
                                          <p:spTgt spid="7270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72710"/>
                                        </p:tgtEl>
                                        <p:attrNameLst>
                                          <p:attrName>style.visibility</p:attrName>
                                        </p:attrNameLst>
                                      </p:cBhvr>
                                      <p:to>
                                        <p:strVal val="visible"/>
                                      </p:to>
                                    </p:set>
                                    <p:animEffect transition="in" filter="wipe(left)">
                                      <p:cBhvr>
                                        <p:cTn id="17" dur="300"/>
                                        <p:tgtEl>
                                          <p:spTgt spid="727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72711"/>
                                        </p:tgtEl>
                                        <p:attrNameLst>
                                          <p:attrName>style.visibility</p:attrName>
                                        </p:attrNameLst>
                                      </p:cBhvr>
                                      <p:to>
                                        <p:strVal val="visible"/>
                                      </p:to>
                                    </p:set>
                                    <p:animEffect transition="in" filter="wipe(left)">
                                      <p:cBhvr>
                                        <p:cTn id="22" dur="300"/>
                                        <p:tgtEl>
                                          <p:spTgt spid="727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5843"/>
                                        </p:tgtEl>
                                        <p:attrNameLst>
                                          <p:attrName>style.visibility</p:attrName>
                                        </p:attrNameLst>
                                      </p:cBhvr>
                                      <p:to>
                                        <p:strVal val="visible"/>
                                      </p:to>
                                    </p:set>
                                    <p:animEffect transition="in" filter="wipe(left)">
                                      <p:cBhvr>
                                        <p:cTn id="27" dur="500"/>
                                        <p:tgtEl>
                                          <p:spTgt spid="35843"/>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72975"/>
                                        </p:tgtEl>
                                        <p:attrNameLst>
                                          <p:attrName>style.visibility</p:attrName>
                                        </p:attrNameLst>
                                      </p:cBhvr>
                                      <p:to>
                                        <p:strVal val="visible"/>
                                      </p:to>
                                    </p:set>
                                    <p:anim calcmode="lin" valueType="num">
                                      <p:cBhvr additive="base">
                                        <p:cTn id="32" dur="500" fill="hold"/>
                                        <p:tgtEl>
                                          <p:spTgt spid="72975"/>
                                        </p:tgtEl>
                                        <p:attrNameLst>
                                          <p:attrName>ppt_x</p:attrName>
                                        </p:attrNameLst>
                                      </p:cBhvr>
                                      <p:tavLst>
                                        <p:tav tm="0">
                                          <p:val>
                                            <p:strVal val="#ppt_x"/>
                                          </p:val>
                                        </p:tav>
                                        <p:tav tm="100000">
                                          <p:val>
                                            <p:strVal val="#ppt_x"/>
                                          </p:val>
                                        </p:tav>
                                      </p:tavLst>
                                    </p:anim>
                                    <p:anim calcmode="lin" valueType="num">
                                      <p:cBhvr additive="base">
                                        <p:cTn id="33" dur="500" fill="hold"/>
                                        <p:tgtEl>
                                          <p:spTgt spid="72975"/>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grpId="0" nodeType="click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p:cTn id="38" dur="1000" fill="hold"/>
                                        <p:tgtEl>
                                          <p:spTgt spid="21"/>
                                        </p:tgtEl>
                                        <p:attrNameLst>
                                          <p:attrName>ppt_w</p:attrName>
                                        </p:attrNameLst>
                                      </p:cBhvr>
                                      <p:tavLst>
                                        <p:tav tm="0">
                                          <p:val>
                                            <p:fltVal val="0"/>
                                          </p:val>
                                        </p:tav>
                                        <p:tav tm="100000">
                                          <p:val>
                                            <p:strVal val="#ppt_w"/>
                                          </p:val>
                                        </p:tav>
                                      </p:tavLst>
                                    </p:anim>
                                    <p:anim calcmode="lin" valueType="num">
                                      <p:cBhvr>
                                        <p:cTn id="39" dur="1000" fill="hold"/>
                                        <p:tgtEl>
                                          <p:spTgt spid="21"/>
                                        </p:tgtEl>
                                        <p:attrNameLst>
                                          <p:attrName>ppt_h</p:attrName>
                                        </p:attrNameLst>
                                      </p:cBhvr>
                                      <p:tavLst>
                                        <p:tav tm="0">
                                          <p:val>
                                            <p:fltVal val="0"/>
                                          </p:val>
                                        </p:tav>
                                        <p:tav tm="100000">
                                          <p:val>
                                            <p:strVal val="#ppt_h"/>
                                          </p:val>
                                        </p:tav>
                                      </p:tavLst>
                                    </p:anim>
                                    <p:anim calcmode="lin" valueType="num">
                                      <p:cBhvr>
                                        <p:cTn id="40" dur="1000" fill="hold"/>
                                        <p:tgtEl>
                                          <p:spTgt spid="21"/>
                                        </p:tgtEl>
                                        <p:attrNameLst>
                                          <p:attrName>style.rotation</p:attrName>
                                        </p:attrNameLst>
                                      </p:cBhvr>
                                      <p:tavLst>
                                        <p:tav tm="0">
                                          <p:val>
                                            <p:fltVal val="90"/>
                                          </p:val>
                                        </p:tav>
                                        <p:tav tm="100000">
                                          <p:val>
                                            <p:fltVal val="0"/>
                                          </p:val>
                                        </p:tav>
                                      </p:tavLst>
                                    </p:anim>
                                    <p:animEffect transition="in" filter="fade">
                                      <p:cBhvr>
                                        <p:cTn id="41"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8" grpId="0" autoUpdateAnimBg="0"/>
      <p:bldP spid="72709" grpId="0" autoUpdateAnimBg="0"/>
      <p:bldP spid="72710" grpId="0" autoUpdateAnimBg="0"/>
      <p:bldP spid="72711" grpId="0" autoUpdateAnimBg="0"/>
      <p:bldP spid="21"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C59CB130-31A7-43AA-8C86-46739E771C1D}" type="slidenum">
              <a:rPr lang="zh-CN" altLang="en-US" smtClean="0"/>
            </a:fld>
            <a:endParaRPr lang="en-US" altLang="zh-CN"/>
          </a:p>
        </p:txBody>
      </p:sp>
      <p:sp>
        <p:nvSpPr>
          <p:cNvPr id="4" name="Text Box 16"/>
          <p:cNvSpPr txBox="1">
            <a:spLocks noChangeArrowheads="1"/>
          </p:cNvSpPr>
          <p:nvPr/>
        </p:nvSpPr>
        <p:spPr bwMode="auto">
          <a:xfrm>
            <a:off x="1277160" y="613428"/>
            <a:ext cx="5548048"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3" tIns="47887" rIns="95773" bIns="47887">
            <a:spAutoFit/>
          </a:bodyPr>
          <a:lstStyle/>
          <a:p>
            <a:r>
              <a:rPr lang="zh-CN" altLang="en-US" sz="2400" b="1" dirty="0"/>
              <a:t>(2) 中心距允许偏差</a:t>
            </a:r>
            <a:endParaRPr lang="en-US" altLang="zh-CN" sz="2400" b="1" dirty="0"/>
          </a:p>
        </p:txBody>
      </p:sp>
      <p:sp>
        <p:nvSpPr>
          <p:cNvPr id="5" name="Text Box 17"/>
          <p:cNvSpPr txBox="1">
            <a:spLocks noChangeArrowheads="1"/>
          </p:cNvSpPr>
          <p:nvPr/>
        </p:nvSpPr>
        <p:spPr bwMode="auto">
          <a:xfrm>
            <a:off x="597645" y="1045228"/>
            <a:ext cx="7955755" cy="8661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        齿轮副中心距</a:t>
            </a:r>
            <a:r>
              <a:rPr lang="en-US" altLang="zh-CN" sz="2400" b="1" i="1" dirty="0" smtClean="0"/>
              <a:t>a = </a:t>
            </a:r>
            <a:r>
              <a:rPr lang="en-US" altLang="zh-CN" sz="2400" b="1" dirty="0" smtClean="0"/>
              <a:t>150mm</a:t>
            </a:r>
            <a:r>
              <a:rPr lang="en-US" altLang="zh-CN" sz="2400" b="1" dirty="0"/>
              <a:t>, </a:t>
            </a:r>
            <a:r>
              <a:rPr lang="zh-CN" altLang="en-US" sz="2400" b="1" dirty="0"/>
              <a:t>齿轮精度为</a:t>
            </a:r>
            <a:r>
              <a:rPr lang="zh-CN" altLang="en-US" sz="2400" b="1" dirty="0" smtClean="0"/>
              <a:t>8 </a:t>
            </a:r>
            <a:r>
              <a:rPr lang="en-US" altLang="zh-CN" sz="2400" b="1" dirty="0" smtClean="0"/>
              <a:t>— 8 —7</a:t>
            </a:r>
            <a:r>
              <a:rPr lang="zh-CN" altLang="en-US" sz="2400" b="1" dirty="0"/>
              <a:t>级</a:t>
            </a:r>
            <a:r>
              <a:rPr lang="zh-CN" altLang="en-US" sz="2400" b="1" dirty="0" smtClean="0"/>
              <a:t>，</a:t>
            </a:r>
            <a:endParaRPr lang="en-US" altLang="zh-CN" sz="2400" b="1" dirty="0" smtClean="0"/>
          </a:p>
          <a:p>
            <a:r>
              <a:rPr lang="zh-CN" altLang="en-US" sz="2400" b="1" dirty="0" smtClean="0"/>
              <a:t>查表</a:t>
            </a:r>
            <a:r>
              <a:rPr lang="zh-CN" altLang="en-US" sz="2400" b="1" dirty="0"/>
              <a:t>10.8得齿轮副中心距允许偏差为</a:t>
            </a:r>
            <a:r>
              <a:rPr lang="en-US" altLang="zh-CN" sz="2400" b="1" dirty="0"/>
              <a:t>:      </a:t>
            </a:r>
            <a:endParaRPr lang="en-US" altLang="zh-CN" sz="2400" b="1" dirty="0">
              <a:solidFill>
                <a:srgbClr val="CC0066"/>
              </a:solidFill>
            </a:endParaRPr>
          </a:p>
        </p:txBody>
      </p:sp>
      <p:sp>
        <p:nvSpPr>
          <p:cNvPr id="6" name="Text Box 18"/>
          <p:cNvSpPr txBox="1">
            <a:spLocks noChangeArrowheads="1"/>
          </p:cNvSpPr>
          <p:nvPr/>
        </p:nvSpPr>
        <p:spPr bwMode="auto">
          <a:xfrm>
            <a:off x="1129364" y="2400606"/>
            <a:ext cx="7136003" cy="4660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箱体中心距允许</a:t>
            </a:r>
            <a:r>
              <a:rPr lang="zh-CN" altLang="en-US" sz="2400" b="1" dirty="0" smtClean="0"/>
              <a:t>偏差一般取（</a:t>
            </a:r>
            <a:r>
              <a:rPr lang="en-US" altLang="zh-CN" sz="2400" b="1" dirty="0" smtClean="0"/>
              <a:t>0.7~0.8</a:t>
            </a:r>
            <a:r>
              <a:rPr lang="zh-CN" altLang="en-US" sz="2400" b="1" dirty="0" smtClean="0"/>
              <a:t>） </a:t>
            </a:r>
            <a:r>
              <a:rPr lang="en-US" altLang="zh-CN" sz="2400" b="1" i="1" dirty="0" err="1" smtClean="0"/>
              <a:t>f</a:t>
            </a:r>
            <a:r>
              <a:rPr lang="en-US" altLang="zh-CN" sz="2400" b="1" baseline="-25000" dirty="0" err="1" smtClean="0"/>
              <a:t>a</a:t>
            </a:r>
            <a:r>
              <a:rPr lang="en-US" altLang="zh-CN" sz="2400" b="1" i="1" baseline="-25000" dirty="0" smtClean="0"/>
              <a:t> </a:t>
            </a:r>
            <a:endParaRPr lang="zh-CN" altLang="en-US" sz="2400" b="1" dirty="0"/>
          </a:p>
        </p:txBody>
      </p:sp>
      <p:sp>
        <p:nvSpPr>
          <p:cNvPr id="8" name="矩形 7"/>
          <p:cNvSpPr/>
          <p:nvPr/>
        </p:nvSpPr>
        <p:spPr>
          <a:xfrm>
            <a:off x="1577020" y="1839371"/>
            <a:ext cx="2871923" cy="523220"/>
          </a:xfrm>
          <a:prstGeom prst="rect">
            <a:avLst/>
          </a:prstGeom>
        </p:spPr>
        <p:txBody>
          <a:bodyPr wrap="square">
            <a:spAutoFit/>
          </a:bodyPr>
          <a:lstStyle/>
          <a:p>
            <a:pPr algn="ctr"/>
            <a:r>
              <a:rPr lang="en-US" altLang="zh-CN" sz="2800" b="1" dirty="0" smtClean="0"/>
              <a:t> </a:t>
            </a:r>
            <a:r>
              <a:rPr lang="en-US" altLang="zh-CN" sz="2800" b="1" i="1" dirty="0" err="1" smtClean="0"/>
              <a:t>f</a:t>
            </a:r>
            <a:r>
              <a:rPr lang="en-US" altLang="zh-CN" sz="2800" b="1" baseline="-25000" dirty="0" err="1" smtClean="0"/>
              <a:t>a</a:t>
            </a:r>
            <a:r>
              <a:rPr lang="en-US" altLang="zh-CN" sz="2800" b="1" i="1" dirty="0"/>
              <a:t>=</a:t>
            </a:r>
            <a:r>
              <a:rPr lang="en-US" altLang="zh-CN" sz="2800" b="1" dirty="0"/>
              <a:t>±</a:t>
            </a:r>
            <a:r>
              <a:rPr lang="en-US" altLang="zh-CN" sz="2800" b="1" dirty="0" smtClean="0"/>
              <a:t>31.5μm</a:t>
            </a:r>
            <a:endParaRPr lang="en-US" altLang="zh-CN" sz="2800" b="1" dirty="0">
              <a:solidFill>
                <a:srgbClr val="CC0066"/>
              </a:solidFill>
            </a:endParaRPr>
          </a:p>
        </p:txBody>
      </p:sp>
      <p:pic>
        <p:nvPicPr>
          <p:cNvPr id="87044"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48544" y="4005064"/>
            <a:ext cx="7127637" cy="2160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704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141" y="3082671"/>
            <a:ext cx="5904706" cy="562353"/>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椭圆 11"/>
          <p:cNvSpPr/>
          <p:nvPr/>
        </p:nvSpPr>
        <p:spPr bwMode="auto">
          <a:xfrm>
            <a:off x="6681192" y="5420617"/>
            <a:ext cx="1008112" cy="312639"/>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3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5"/>
                                        </p:tgtEl>
                                        <p:attrNameLst>
                                          <p:attrName>style.visibility</p:attrName>
                                        </p:attrNameLst>
                                      </p:cBhvr>
                                      <p:to>
                                        <p:strVal val="visible"/>
                                      </p:to>
                                    </p:set>
                                    <p:animEffect transition="in" filter="wipe(left)">
                                      <p:cBhvr>
                                        <p:cTn id="12" dur="3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87044"/>
                                        </p:tgtEl>
                                        <p:attrNameLst>
                                          <p:attrName>style.visibility</p:attrName>
                                        </p:attrNameLst>
                                      </p:cBhvr>
                                      <p:to>
                                        <p:strVal val="visible"/>
                                      </p:to>
                                    </p:set>
                                    <p:anim calcmode="lin" valueType="num">
                                      <p:cBhvr additive="base">
                                        <p:cTn id="17" dur="500" fill="hold"/>
                                        <p:tgtEl>
                                          <p:spTgt spid="87044"/>
                                        </p:tgtEl>
                                        <p:attrNameLst>
                                          <p:attrName>ppt_x</p:attrName>
                                        </p:attrNameLst>
                                      </p:cBhvr>
                                      <p:tavLst>
                                        <p:tav tm="0">
                                          <p:val>
                                            <p:strVal val="#ppt_x"/>
                                          </p:val>
                                        </p:tav>
                                        <p:tav tm="100000">
                                          <p:val>
                                            <p:strVal val="#ppt_x"/>
                                          </p:val>
                                        </p:tav>
                                      </p:tavLst>
                                    </p:anim>
                                    <p:anim calcmode="lin" valueType="num">
                                      <p:cBhvr additive="base">
                                        <p:cTn id="18" dur="500" fill="hold"/>
                                        <p:tgtEl>
                                          <p:spTgt spid="8704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1000" fill="hold"/>
                                        <p:tgtEl>
                                          <p:spTgt spid="12"/>
                                        </p:tgtEl>
                                        <p:attrNameLst>
                                          <p:attrName>ppt_w</p:attrName>
                                        </p:attrNameLst>
                                      </p:cBhvr>
                                      <p:tavLst>
                                        <p:tav tm="0">
                                          <p:val>
                                            <p:fltVal val="0"/>
                                          </p:val>
                                        </p:tav>
                                        <p:tav tm="100000">
                                          <p:val>
                                            <p:strVal val="#ppt_w"/>
                                          </p:val>
                                        </p:tav>
                                      </p:tavLst>
                                    </p:anim>
                                    <p:anim calcmode="lin" valueType="num">
                                      <p:cBhvr>
                                        <p:cTn id="24" dur="1000" fill="hold"/>
                                        <p:tgtEl>
                                          <p:spTgt spid="12"/>
                                        </p:tgtEl>
                                        <p:attrNameLst>
                                          <p:attrName>ppt_h</p:attrName>
                                        </p:attrNameLst>
                                      </p:cBhvr>
                                      <p:tavLst>
                                        <p:tav tm="0">
                                          <p:val>
                                            <p:fltVal val="0"/>
                                          </p:val>
                                        </p:tav>
                                        <p:tav tm="100000">
                                          <p:val>
                                            <p:strVal val="#ppt_h"/>
                                          </p:val>
                                        </p:tav>
                                      </p:tavLst>
                                    </p:anim>
                                    <p:anim calcmode="lin" valueType="num">
                                      <p:cBhvr>
                                        <p:cTn id="25" dur="1000" fill="hold"/>
                                        <p:tgtEl>
                                          <p:spTgt spid="12"/>
                                        </p:tgtEl>
                                        <p:attrNameLst>
                                          <p:attrName>style.rotation</p:attrName>
                                        </p:attrNameLst>
                                      </p:cBhvr>
                                      <p:tavLst>
                                        <p:tav tm="0">
                                          <p:val>
                                            <p:fltVal val="90"/>
                                          </p:val>
                                        </p:tav>
                                        <p:tav tm="100000">
                                          <p:val>
                                            <p:fltVal val="0"/>
                                          </p:val>
                                        </p:tav>
                                      </p:tavLst>
                                    </p:anim>
                                    <p:animEffect transition="in" filter="fade">
                                      <p:cBhvr>
                                        <p:cTn id="26" dur="10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iterate type="wd">
                                    <p:tmPct val="100000"/>
                                  </p:iterate>
                                  <p:childTnLst>
                                    <p:set>
                                      <p:cBhvr>
                                        <p:cTn id="35" dur="1" fill="hold">
                                          <p:stCondLst>
                                            <p:cond delay="0"/>
                                          </p:stCondLst>
                                        </p:cTn>
                                        <p:tgtEl>
                                          <p:spTgt spid="6"/>
                                        </p:tgtEl>
                                        <p:attrNameLst>
                                          <p:attrName>style.visibility</p:attrName>
                                        </p:attrNameLst>
                                      </p:cBhvr>
                                      <p:to>
                                        <p:strVal val="visible"/>
                                      </p:to>
                                    </p:set>
                                    <p:animEffect transition="in" filter="wipe(left)">
                                      <p:cBhvr>
                                        <p:cTn id="36" dur="300"/>
                                        <p:tgtEl>
                                          <p:spTgt spid="6"/>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87047"/>
                                        </p:tgtEl>
                                        <p:attrNameLst>
                                          <p:attrName>style.visibility</p:attrName>
                                        </p:attrNameLst>
                                      </p:cBhvr>
                                      <p:to>
                                        <p:strVal val="visible"/>
                                      </p:to>
                                    </p:set>
                                    <p:animEffect transition="in" filter="wipe(left)">
                                      <p:cBhvr>
                                        <p:cTn id="41" dur="500"/>
                                        <p:tgtEl>
                                          <p:spTgt spid="870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5" grpId="0" autoUpdateAnimBg="0"/>
      <p:bldP spid="6" grpId="0" autoUpdateAnimBg="0"/>
      <p:bldP spid="8" grpId="0"/>
      <p:bldP spid="12"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灯片编号占位符 5"/>
          <p:cNvSpPr>
            <a:spLocks noGrp="1"/>
          </p:cNvSpPr>
          <p:nvPr>
            <p:ph type="sldNum" sz="quarter" idx="12"/>
          </p:nvPr>
        </p:nvSpPr>
        <p:spPr/>
        <p:txBody>
          <a:bodyPr/>
          <a:lstStyle/>
          <a:p>
            <a:fld id="{EF2E64C3-76CF-4813-9431-CDCEF6A88D4A}" type="slidenum">
              <a:rPr lang="zh-CN" altLang="en-US"/>
            </a:fld>
            <a:endParaRPr lang="en-US" altLang="zh-CN"/>
          </a:p>
        </p:txBody>
      </p:sp>
      <p:sp>
        <p:nvSpPr>
          <p:cNvPr id="44040" name="Text Box 1032"/>
          <p:cNvSpPr txBox="1">
            <a:spLocks noChangeArrowheads="1"/>
          </p:cNvSpPr>
          <p:nvPr/>
        </p:nvSpPr>
        <p:spPr bwMode="auto">
          <a:xfrm>
            <a:off x="992560" y="476672"/>
            <a:ext cx="4557448"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3" tIns="47887" rIns="95773" bIns="47887">
            <a:spAutoFit/>
          </a:bodyPr>
          <a:lstStyle/>
          <a:p>
            <a:r>
              <a:rPr lang="zh-CN" altLang="en-US" sz="2400" b="1" dirty="0"/>
              <a:t>（3）螺纹公差带</a:t>
            </a:r>
            <a:endParaRPr lang="zh-CN" altLang="en-US" sz="2400" b="1" dirty="0"/>
          </a:p>
        </p:txBody>
      </p:sp>
      <p:sp>
        <p:nvSpPr>
          <p:cNvPr id="44041" name="Text Box 1033"/>
          <p:cNvSpPr txBox="1">
            <a:spLocks noChangeArrowheads="1"/>
          </p:cNvSpPr>
          <p:nvPr/>
        </p:nvSpPr>
        <p:spPr bwMode="auto">
          <a:xfrm>
            <a:off x="1208584" y="904155"/>
            <a:ext cx="6636221" cy="4660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smtClean="0"/>
              <a:t>根据</a:t>
            </a:r>
            <a:r>
              <a:rPr lang="zh-CN" altLang="en-US" sz="2400" b="1" dirty="0"/>
              <a:t>表9</a:t>
            </a:r>
            <a:r>
              <a:rPr lang="zh-CN" altLang="en-US" sz="2400" b="1" dirty="0" smtClean="0"/>
              <a:t>.</a:t>
            </a:r>
            <a:r>
              <a:rPr lang="en-US" altLang="zh-CN" sz="2400" b="1" dirty="0" smtClean="0"/>
              <a:t>6</a:t>
            </a:r>
            <a:r>
              <a:rPr lang="zh-CN" altLang="en-US" sz="2400" b="1" dirty="0" smtClean="0"/>
              <a:t> </a:t>
            </a:r>
            <a:r>
              <a:rPr lang="zh-CN" altLang="en-US" sz="2400" b="1" dirty="0"/>
              <a:t>选取安装轴承盖的</a:t>
            </a:r>
            <a:r>
              <a:rPr lang="en-US" altLang="zh-CN" sz="2400" b="1" dirty="0"/>
              <a:t>M8</a:t>
            </a:r>
            <a:r>
              <a:rPr lang="zh-CN" altLang="en-US" sz="2400" b="1" dirty="0"/>
              <a:t>螺孔为中</a:t>
            </a:r>
            <a:r>
              <a:rPr lang="zh-CN" altLang="en-US" sz="2400" b="1" dirty="0" smtClean="0"/>
              <a:t>等级</a:t>
            </a:r>
            <a:endParaRPr lang="en-US" altLang="zh-CN" sz="2400" b="1" dirty="0"/>
          </a:p>
        </p:txBody>
      </p:sp>
      <p:sp>
        <p:nvSpPr>
          <p:cNvPr id="44042" name="Text Box 1034"/>
          <p:cNvSpPr txBox="1">
            <a:spLocks noChangeArrowheads="1"/>
          </p:cNvSpPr>
          <p:nvPr/>
        </p:nvSpPr>
        <p:spPr bwMode="auto">
          <a:xfrm>
            <a:off x="1280592" y="2296036"/>
            <a:ext cx="6912768" cy="5399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pPr>
              <a:lnSpc>
                <a:spcPct val="120000"/>
              </a:lnSpc>
            </a:pPr>
            <a:r>
              <a:rPr lang="zh-CN" altLang="en-US" sz="2400" b="1" dirty="0" smtClean="0"/>
              <a:t>安装</a:t>
            </a:r>
            <a:r>
              <a:rPr lang="zh-CN" altLang="en-US" sz="2400" b="1" dirty="0"/>
              <a:t>油标的</a:t>
            </a:r>
            <a:r>
              <a:rPr lang="en-US" altLang="zh-CN" sz="2400" b="1" dirty="0"/>
              <a:t>M12</a:t>
            </a:r>
            <a:r>
              <a:rPr lang="zh-CN" altLang="en-US" sz="2400" b="1" dirty="0"/>
              <a:t>螺孔精度要求较低，选粗糙</a:t>
            </a:r>
            <a:r>
              <a:rPr lang="zh-CN" altLang="en-US" sz="2400" b="1" dirty="0" smtClean="0"/>
              <a:t>级</a:t>
            </a:r>
            <a:endParaRPr lang="en-US" altLang="zh-CN" sz="2400" b="1" dirty="0"/>
          </a:p>
        </p:txBody>
      </p:sp>
      <p:pic>
        <p:nvPicPr>
          <p:cNvPr id="44217" name="Picture 120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87216" y="3284984"/>
            <a:ext cx="7466184" cy="3096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1238075" y="1340768"/>
            <a:ext cx="7315325" cy="523220"/>
          </a:xfrm>
          <a:prstGeom prst="rect">
            <a:avLst/>
          </a:prstGeom>
        </p:spPr>
        <p:txBody>
          <a:bodyPr wrap="square">
            <a:spAutoFit/>
          </a:bodyPr>
          <a:lstStyle/>
          <a:p>
            <a:r>
              <a:rPr lang="zh-CN" altLang="en-US" sz="2800" b="1" dirty="0"/>
              <a:t>选用的</a:t>
            </a:r>
            <a:r>
              <a:rPr lang="zh-CN" altLang="en-US" sz="2800" b="1" dirty="0" smtClean="0"/>
              <a:t>优先</a:t>
            </a:r>
            <a:r>
              <a:rPr lang="zh-CN" altLang="en-US" sz="2800" b="1" dirty="0"/>
              <a:t>选用</a:t>
            </a:r>
            <a:r>
              <a:rPr lang="zh-CN" altLang="en-US" sz="2800" b="1" dirty="0" smtClean="0"/>
              <a:t>公差带</a:t>
            </a:r>
            <a:r>
              <a:rPr lang="zh-CN" altLang="en-US" sz="2800" b="1" dirty="0">
                <a:solidFill>
                  <a:srgbClr val="CC0066"/>
                </a:solidFill>
              </a:rPr>
              <a:t>6</a:t>
            </a:r>
            <a:r>
              <a:rPr lang="en-US" altLang="zh-CN" sz="2800" b="1" dirty="0">
                <a:solidFill>
                  <a:srgbClr val="CC0066"/>
                </a:solidFill>
              </a:rPr>
              <a:t>H</a:t>
            </a:r>
            <a:r>
              <a:rPr lang="zh-CN" altLang="en-US" sz="2800" b="1" dirty="0"/>
              <a:t>（可省略标注</a:t>
            </a:r>
            <a:r>
              <a:rPr lang="en-US" altLang="zh-CN" sz="2800" b="1" dirty="0" smtClean="0"/>
              <a:t>）;</a:t>
            </a:r>
            <a:endParaRPr lang="en-US" altLang="zh-CN" sz="2800" b="1" dirty="0"/>
          </a:p>
        </p:txBody>
      </p:sp>
      <p:sp>
        <p:nvSpPr>
          <p:cNvPr id="4" name="矩形 3"/>
          <p:cNvSpPr/>
          <p:nvPr/>
        </p:nvSpPr>
        <p:spPr>
          <a:xfrm>
            <a:off x="1280592" y="1863988"/>
            <a:ext cx="7128792" cy="461665"/>
          </a:xfrm>
          <a:prstGeom prst="rect">
            <a:avLst/>
          </a:prstGeom>
        </p:spPr>
        <p:txBody>
          <a:bodyPr wrap="square">
            <a:spAutoFit/>
          </a:bodyPr>
          <a:lstStyle/>
          <a:p>
            <a:r>
              <a:rPr lang="zh-CN" altLang="en-US" sz="2400" b="1" dirty="0"/>
              <a:t>箱座右侧安装油塞的</a:t>
            </a:r>
            <a:r>
              <a:rPr lang="en-US" altLang="zh-CN" sz="2400" b="1" dirty="0"/>
              <a:t>M16×1.5</a:t>
            </a:r>
            <a:r>
              <a:rPr lang="zh-CN" altLang="en-US" sz="2400" b="1" dirty="0"/>
              <a:t>螺孔</a:t>
            </a:r>
            <a:r>
              <a:rPr lang="zh-CN" altLang="en-US" sz="2400" b="1" dirty="0" smtClean="0"/>
              <a:t>公差带</a:t>
            </a:r>
            <a:r>
              <a:rPr lang="zh-CN" altLang="en-US" sz="2400" b="1" dirty="0"/>
              <a:t>也</a:t>
            </a:r>
            <a:r>
              <a:rPr lang="zh-CN" altLang="en-US" sz="2400" b="1" dirty="0" smtClean="0"/>
              <a:t>选</a:t>
            </a:r>
            <a:r>
              <a:rPr lang="zh-CN" altLang="en-US" sz="2400" b="1" dirty="0" smtClean="0">
                <a:solidFill>
                  <a:srgbClr val="CC0066"/>
                </a:solidFill>
              </a:rPr>
              <a:t>6</a:t>
            </a:r>
            <a:r>
              <a:rPr lang="en-US" altLang="zh-CN" sz="2400" b="1" dirty="0" smtClean="0">
                <a:solidFill>
                  <a:srgbClr val="CC0066"/>
                </a:solidFill>
              </a:rPr>
              <a:t>H</a:t>
            </a:r>
            <a:r>
              <a:rPr lang="zh-CN" altLang="en-US" sz="2400" b="1" dirty="0"/>
              <a:t>。</a:t>
            </a:r>
            <a:endParaRPr lang="zh-CN" altLang="en-US" dirty="0"/>
          </a:p>
        </p:txBody>
      </p:sp>
      <p:sp>
        <p:nvSpPr>
          <p:cNvPr id="5" name="矩形 4"/>
          <p:cNvSpPr/>
          <p:nvPr/>
        </p:nvSpPr>
        <p:spPr>
          <a:xfrm>
            <a:off x="1568624" y="2821461"/>
            <a:ext cx="2592288" cy="535531"/>
          </a:xfrm>
          <a:prstGeom prst="rect">
            <a:avLst/>
          </a:prstGeom>
        </p:spPr>
        <p:txBody>
          <a:bodyPr wrap="square">
            <a:spAutoFit/>
          </a:bodyPr>
          <a:lstStyle/>
          <a:p>
            <a:pPr>
              <a:lnSpc>
                <a:spcPct val="120000"/>
              </a:lnSpc>
            </a:pPr>
            <a:r>
              <a:rPr lang="zh-CN" altLang="en-US" sz="2400" b="1" dirty="0">
                <a:solidFill>
                  <a:srgbClr val="CC0066"/>
                </a:solidFill>
              </a:rPr>
              <a:t>7</a:t>
            </a:r>
            <a:r>
              <a:rPr lang="en-US" altLang="zh-CN" sz="2400" b="1" dirty="0" smtClean="0">
                <a:solidFill>
                  <a:srgbClr val="CC0066"/>
                </a:solidFill>
              </a:rPr>
              <a:t>H  </a:t>
            </a:r>
            <a:r>
              <a:rPr lang="zh-CN" altLang="en-US" sz="2400" b="1" dirty="0" smtClean="0"/>
              <a:t>即</a:t>
            </a:r>
            <a:r>
              <a:rPr lang="en-US" altLang="zh-CN" sz="2400" b="1" dirty="0" smtClean="0"/>
              <a:t>M12－7H</a:t>
            </a:r>
            <a:endParaRPr lang="en-US" altLang="zh-CN" sz="2400" b="1" dirty="0"/>
          </a:p>
        </p:txBody>
      </p:sp>
      <p:sp>
        <p:nvSpPr>
          <p:cNvPr id="19" name="椭圆 18"/>
          <p:cNvSpPr/>
          <p:nvPr/>
        </p:nvSpPr>
        <p:spPr bwMode="auto">
          <a:xfrm>
            <a:off x="6825208" y="4900875"/>
            <a:ext cx="792088" cy="412884"/>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20" name="椭圆 19"/>
          <p:cNvSpPr/>
          <p:nvPr/>
        </p:nvSpPr>
        <p:spPr bwMode="auto">
          <a:xfrm>
            <a:off x="6825208" y="5373216"/>
            <a:ext cx="792088" cy="288032"/>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4040"/>
                                        </p:tgtEl>
                                        <p:attrNameLst>
                                          <p:attrName>style.visibility</p:attrName>
                                        </p:attrNameLst>
                                      </p:cBhvr>
                                      <p:to>
                                        <p:strVal val="visible"/>
                                      </p:to>
                                    </p:set>
                                    <p:animEffect transition="in" filter="wipe(left)">
                                      <p:cBhvr>
                                        <p:cTn id="7" dur="300"/>
                                        <p:tgtEl>
                                          <p:spTgt spid="4404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44041"/>
                                        </p:tgtEl>
                                        <p:attrNameLst>
                                          <p:attrName>style.visibility</p:attrName>
                                        </p:attrNameLst>
                                      </p:cBhvr>
                                      <p:to>
                                        <p:strVal val="visible"/>
                                      </p:to>
                                    </p:set>
                                    <p:animEffect transition="in" filter="wipe(left)">
                                      <p:cBhvr>
                                        <p:cTn id="12" dur="300"/>
                                        <p:tgtEl>
                                          <p:spTgt spid="44041"/>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44217"/>
                                        </p:tgtEl>
                                        <p:attrNameLst>
                                          <p:attrName>style.visibility</p:attrName>
                                        </p:attrNameLst>
                                      </p:cBhvr>
                                      <p:to>
                                        <p:strVal val="visible"/>
                                      </p:to>
                                    </p:set>
                                    <p:anim calcmode="lin" valueType="num">
                                      <p:cBhvr additive="base">
                                        <p:cTn id="17" dur="500" fill="hold"/>
                                        <p:tgtEl>
                                          <p:spTgt spid="44217"/>
                                        </p:tgtEl>
                                        <p:attrNameLst>
                                          <p:attrName>ppt_x</p:attrName>
                                        </p:attrNameLst>
                                      </p:cBhvr>
                                      <p:tavLst>
                                        <p:tav tm="0">
                                          <p:val>
                                            <p:strVal val="#ppt_x"/>
                                          </p:val>
                                        </p:tav>
                                        <p:tav tm="100000">
                                          <p:val>
                                            <p:strVal val="#ppt_x"/>
                                          </p:val>
                                        </p:tav>
                                      </p:tavLst>
                                    </p:anim>
                                    <p:anim calcmode="lin" valueType="num">
                                      <p:cBhvr additive="base">
                                        <p:cTn id="18" dur="500" fill="hold"/>
                                        <p:tgtEl>
                                          <p:spTgt spid="44217"/>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1000" fill="hold"/>
                                        <p:tgtEl>
                                          <p:spTgt spid="19"/>
                                        </p:tgtEl>
                                        <p:attrNameLst>
                                          <p:attrName>ppt_w</p:attrName>
                                        </p:attrNameLst>
                                      </p:cBhvr>
                                      <p:tavLst>
                                        <p:tav tm="0">
                                          <p:val>
                                            <p:fltVal val="0"/>
                                          </p:val>
                                        </p:tav>
                                        <p:tav tm="100000">
                                          <p:val>
                                            <p:strVal val="#ppt_w"/>
                                          </p:val>
                                        </p:tav>
                                      </p:tavLst>
                                    </p:anim>
                                    <p:anim calcmode="lin" valueType="num">
                                      <p:cBhvr>
                                        <p:cTn id="24" dur="1000" fill="hold"/>
                                        <p:tgtEl>
                                          <p:spTgt spid="19"/>
                                        </p:tgtEl>
                                        <p:attrNameLst>
                                          <p:attrName>ppt_h</p:attrName>
                                        </p:attrNameLst>
                                      </p:cBhvr>
                                      <p:tavLst>
                                        <p:tav tm="0">
                                          <p:val>
                                            <p:fltVal val="0"/>
                                          </p:val>
                                        </p:tav>
                                        <p:tav tm="100000">
                                          <p:val>
                                            <p:strVal val="#ppt_h"/>
                                          </p:val>
                                        </p:tav>
                                      </p:tavLst>
                                    </p:anim>
                                    <p:anim calcmode="lin" valueType="num">
                                      <p:cBhvr>
                                        <p:cTn id="25" dur="1000" fill="hold"/>
                                        <p:tgtEl>
                                          <p:spTgt spid="19"/>
                                        </p:tgtEl>
                                        <p:attrNameLst>
                                          <p:attrName>style.rotation</p:attrName>
                                        </p:attrNameLst>
                                      </p:cBhvr>
                                      <p:tavLst>
                                        <p:tav tm="0">
                                          <p:val>
                                            <p:fltVal val="90"/>
                                          </p:val>
                                        </p:tav>
                                        <p:tav tm="100000">
                                          <p:val>
                                            <p:fltVal val="0"/>
                                          </p:val>
                                        </p:tav>
                                      </p:tavLst>
                                    </p:anim>
                                    <p:animEffect transition="in" filter="fade">
                                      <p:cBhvr>
                                        <p:cTn id="26" dur="1000"/>
                                        <p:tgtEl>
                                          <p:spTgt spid="19"/>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left)">
                                      <p:cBhvr>
                                        <p:cTn id="36" dur="500"/>
                                        <p:tgtEl>
                                          <p:spTgt spid="4"/>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iterate type="wd">
                                    <p:tmPct val="100000"/>
                                  </p:iterate>
                                  <p:childTnLst>
                                    <p:set>
                                      <p:cBhvr>
                                        <p:cTn id="40" dur="1" fill="hold">
                                          <p:stCondLst>
                                            <p:cond delay="0"/>
                                          </p:stCondLst>
                                        </p:cTn>
                                        <p:tgtEl>
                                          <p:spTgt spid="44042"/>
                                        </p:tgtEl>
                                        <p:attrNameLst>
                                          <p:attrName>style.visibility</p:attrName>
                                        </p:attrNameLst>
                                      </p:cBhvr>
                                      <p:to>
                                        <p:strVal val="visible"/>
                                      </p:to>
                                    </p:set>
                                    <p:animEffect transition="in" filter="wipe(left)">
                                      <p:cBhvr>
                                        <p:cTn id="41" dur="300"/>
                                        <p:tgtEl>
                                          <p:spTgt spid="44042"/>
                                        </p:tgtEl>
                                      </p:cBhvr>
                                    </p:animEffect>
                                  </p:childTnLst>
                                </p:cTn>
                              </p:par>
                            </p:childTnLst>
                          </p:cTn>
                        </p:par>
                      </p:childTnLst>
                    </p:cTn>
                  </p:par>
                  <p:par>
                    <p:cTn id="42" fill="hold">
                      <p:stCondLst>
                        <p:cond delay="indefinite"/>
                      </p:stCondLst>
                      <p:childTnLst>
                        <p:par>
                          <p:cTn id="43" fill="hold">
                            <p:stCondLst>
                              <p:cond delay="0"/>
                            </p:stCondLst>
                            <p:childTnLst>
                              <p:par>
                                <p:cTn id="44" presetID="31" presetClass="entr" presetSubtype="0" fill="hold" grpId="0" nodeType="click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p:cTn id="46" dur="1000" fill="hold"/>
                                        <p:tgtEl>
                                          <p:spTgt spid="20"/>
                                        </p:tgtEl>
                                        <p:attrNameLst>
                                          <p:attrName>ppt_w</p:attrName>
                                        </p:attrNameLst>
                                      </p:cBhvr>
                                      <p:tavLst>
                                        <p:tav tm="0">
                                          <p:val>
                                            <p:fltVal val="0"/>
                                          </p:val>
                                        </p:tav>
                                        <p:tav tm="100000">
                                          <p:val>
                                            <p:strVal val="#ppt_w"/>
                                          </p:val>
                                        </p:tav>
                                      </p:tavLst>
                                    </p:anim>
                                    <p:anim calcmode="lin" valueType="num">
                                      <p:cBhvr>
                                        <p:cTn id="47" dur="1000" fill="hold"/>
                                        <p:tgtEl>
                                          <p:spTgt spid="20"/>
                                        </p:tgtEl>
                                        <p:attrNameLst>
                                          <p:attrName>ppt_h</p:attrName>
                                        </p:attrNameLst>
                                      </p:cBhvr>
                                      <p:tavLst>
                                        <p:tav tm="0">
                                          <p:val>
                                            <p:fltVal val="0"/>
                                          </p:val>
                                        </p:tav>
                                        <p:tav tm="100000">
                                          <p:val>
                                            <p:strVal val="#ppt_h"/>
                                          </p:val>
                                        </p:tav>
                                      </p:tavLst>
                                    </p:anim>
                                    <p:anim calcmode="lin" valueType="num">
                                      <p:cBhvr>
                                        <p:cTn id="48" dur="1000" fill="hold"/>
                                        <p:tgtEl>
                                          <p:spTgt spid="20"/>
                                        </p:tgtEl>
                                        <p:attrNameLst>
                                          <p:attrName>style.rotation</p:attrName>
                                        </p:attrNameLst>
                                      </p:cBhvr>
                                      <p:tavLst>
                                        <p:tav tm="0">
                                          <p:val>
                                            <p:fltVal val="90"/>
                                          </p:val>
                                        </p:tav>
                                        <p:tav tm="100000">
                                          <p:val>
                                            <p:fltVal val="0"/>
                                          </p:val>
                                        </p:tav>
                                      </p:tavLst>
                                    </p:anim>
                                    <p:animEffect transition="in" filter="fade">
                                      <p:cBhvr>
                                        <p:cTn id="49" dur="1000"/>
                                        <p:tgtEl>
                                          <p:spTgt spid="20"/>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5"/>
                                        </p:tgtEl>
                                        <p:attrNameLst>
                                          <p:attrName>style.visibility</p:attrName>
                                        </p:attrNameLst>
                                      </p:cBhvr>
                                      <p:to>
                                        <p:strVal val="visible"/>
                                      </p:to>
                                    </p:set>
                                    <p:animEffect transition="in" filter="wipe(left)">
                                      <p:cBhvr>
                                        <p:cTn id="5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40" grpId="0" autoUpdateAnimBg="0"/>
      <p:bldP spid="44041" grpId="0" autoUpdateAnimBg="0"/>
      <p:bldP spid="44042" grpId="0" autoUpdateAnimBg="0"/>
      <p:bldP spid="3" grpId="0"/>
      <p:bldP spid="4" grpId="0"/>
      <p:bldP spid="5" grpId="0"/>
      <p:bldP spid="19" grpId="0" animBg="1"/>
      <p:bldP spid="20"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F1B54360-3607-4417-955B-C84AE5AEBF53}" type="slidenum">
              <a:rPr lang="zh-CN" altLang="en-US" smtClean="0"/>
            </a:fld>
            <a:endParaRPr lang="en-US" altLang="zh-CN"/>
          </a:p>
        </p:txBody>
      </p:sp>
      <p:sp>
        <p:nvSpPr>
          <p:cNvPr id="5" name="Text Box 1036"/>
          <p:cNvSpPr txBox="1">
            <a:spLocks noChangeArrowheads="1"/>
          </p:cNvSpPr>
          <p:nvPr/>
        </p:nvSpPr>
        <p:spPr bwMode="auto">
          <a:xfrm>
            <a:off x="1424608" y="548680"/>
            <a:ext cx="4639999"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3" tIns="47887" rIns="95773" bIns="47887">
            <a:spAutoFit/>
          </a:bodyPr>
          <a:lstStyle/>
          <a:p>
            <a:r>
              <a:rPr lang="zh-CN" altLang="en-US" sz="2400" b="1" dirty="0"/>
              <a:t>2. 确定几何公差</a:t>
            </a:r>
            <a:endParaRPr lang="zh-CN" altLang="en-US" sz="2400" b="1" dirty="0"/>
          </a:p>
        </p:txBody>
      </p:sp>
      <mc:AlternateContent xmlns:mc="http://schemas.openxmlformats.org/markup-compatibility/2006">
        <mc:Choice xmlns:a14="http://schemas.microsoft.com/office/drawing/2010/main" Requires="a14">
          <p:sp>
            <p:nvSpPr>
              <p:cNvPr id="6" name="Text Box 1037"/>
              <p:cNvSpPr txBox="1">
                <a:spLocks noChangeArrowheads="1"/>
              </p:cNvSpPr>
              <p:nvPr/>
            </p:nvSpPr>
            <p:spPr bwMode="auto">
              <a:xfrm>
                <a:off x="1208584" y="1030110"/>
                <a:ext cx="7413794" cy="466041"/>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（1）箱体 </a:t>
                </a:r>
                <a:r>
                  <a:rPr lang="zh-CN" altLang="en-US" sz="2400" b="1" dirty="0" smtClean="0"/>
                  <a:t>2</a:t>
                </a:r>
                <a:r>
                  <a:rPr lang="en-US" altLang="zh-CN" sz="2400" dirty="0" smtClean="0"/>
                  <a:t>×</a:t>
                </a:r>
                <a:r>
                  <a:rPr lang="en-US" altLang="zh-CN" sz="2400" dirty="0" smtClean="0">
                    <a:ea typeface="Cambria Math"/>
                  </a:rPr>
                  <a:t> </a:t>
                </a:r>
                <a14:m>
                  <m:oMath xmlns:m="http://schemas.openxmlformats.org/officeDocument/2006/math">
                    <m:r>
                      <a:rPr lang="en-US" altLang="zh-CN" sz="2400" i="1" dirty="0">
                        <a:latin typeface="Cambria Math"/>
                        <a:ea typeface="Cambria Math"/>
                      </a:rPr>
                      <m:t>∅ </m:t>
                    </m:r>
                  </m:oMath>
                </a14:m>
                <a:r>
                  <a:rPr lang="en-US" altLang="zh-CN" sz="2400" b="1" dirty="0"/>
                  <a:t>80H7</a:t>
                </a:r>
                <a:r>
                  <a:rPr lang="zh-CN" altLang="en-US" sz="2400" b="1" dirty="0"/>
                  <a:t>和</a:t>
                </a:r>
                <a:r>
                  <a:rPr lang="zh-CN" altLang="en-US" sz="2400" b="1" dirty="0" smtClean="0"/>
                  <a:t>2</a:t>
                </a:r>
                <a:r>
                  <a:rPr lang="en-US" altLang="zh-CN" sz="2400" dirty="0" smtClean="0"/>
                  <a:t>×</a:t>
                </a:r>
                <a:r>
                  <a:rPr lang="en-US" altLang="zh-CN" sz="2400" dirty="0" smtClean="0">
                    <a:ea typeface="Cambria Math"/>
                  </a:rPr>
                  <a:t> </a:t>
                </a:r>
                <a14:m>
                  <m:oMath xmlns:m="http://schemas.openxmlformats.org/officeDocument/2006/math">
                    <m:r>
                      <a:rPr lang="en-US" altLang="zh-CN" sz="2400" i="1" dirty="0">
                        <a:latin typeface="Cambria Math"/>
                        <a:ea typeface="Cambria Math"/>
                      </a:rPr>
                      <m:t>∅ </m:t>
                    </m:r>
                  </m:oMath>
                </a14:m>
                <a:r>
                  <a:rPr lang="en-US" altLang="zh-CN" sz="2400" b="1" dirty="0"/>
                  <a:t>100H7</a:t>
                </a:r>
                <a:r>
                  <a:rPr lang="zh-CN" altLang="en-US" sz="2400" b="1" dirty="0"/>
                  <a:t>的几何公差</a:t>
                </a:r>
              </a:p>
            </p:txBody>
          </p:sp>
        </mc:Choice>
        <mc:Fallback>
          <p:sp>
            <p:nvSpPr>
              <p:cNvPr id="6" name="Text Box 1037"/>
              <p:cNvSpPr txBox="1">
                <a:spLocks noRot="1" noChangeAspect="1" noMove="1" noResize="1" noEditPoints="1" noAdjustHandles="1" noChangeArrowheads="1" noChangeShapeType="1" noTextEdit="1"/>
              </p:cNvSpPr>
              <p:nvPr/>
            </p:nvSpPr>
            <p:spPr bwMode="auto">
              <a:xfrm>
                <a:off x="1208584" y="1030110"/>
                <a:ext cx="7413794" cy="466041"/>
              </a:xfrm>
              <a:prstGeom prst="rect">
                <a:avLst/>
              </a:prstGeom>
              <a:blipFill rotWithShape="1">
                <a:blip r:embed="rId1"/>
                <a:stretch>
                  <a:fillRect l="-1234" t="-14474" b="-30263"/>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endParaRPr lang="zh-CN" altLang="en-US">
                  <a:noFill/>
                </a:endParaRPr>
              </a:p>
            </p:txBody>
          </p:sp>
        </mc:Fallback>
      </mc:AlternateContent>
      <p:sp>
        <p:nvSpPr>
          <p:cNvPr id="7" name="Text Box 1038"/>
          <p:cNvSpPr txBox="1">
            <a:spLocks noChangeArrowheads="1"/>
          </p:cNvSpPr>
          <p:nvPr/>
        </p:nvSpPr>
        <p:spPr bwMode="auto">
          <a:xfrm>
            <a:off x="704528" y="1484784"/>
            <a:ext cx="7488832" cy="8353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lvl1pPr marL="457200" indent="-457200">
              <a:defRPr kumimoji="1" sz="2400">
                <a:solidFill>
                  <a:schemeClr val="tx1"/>
                </a:solidFill>
                <a:latin typeface="Times New Roman" panose="02020603050405020304" pitchFamily="18" charset="0"/>
                <a:ea typeface="宋体" panose="02010600030101010101" pitchFamily="2" charset="-122"/>
              </a:defRPr>
            </a:lvl1pPr>
            <a:lvl2pPr marL="914400" indent="-457200">
              <a:defRPr kumimoji="1" sz="2400">
                <a:solidFill>
                  <a:schemeClr val="tx1"/>
                </a:solidFill>
                <a:latin typeface="Times New Roman" panose="02020603050405020304" pitchFamily="18" charset="0"/>
                <a:ea typeface="宋体" panose="02010600030101010101" pitchFamily="2" charset="-122"/>
              </a:defRPr>
            </a:lvl2pPr>
            <a:lvl3pPr marL="1371600" indent="-457200">
              <a:defRPr kumimoji="1" sz="2400">
                <a:solidFill>
                  <a:schemeClr val="tx1"/>
                </a:solidFill>
                <a:latin typeface="Times New Roman" panose="02020603050405020304" pitchFamily="18" charset="0"/>
                <a:ea typeface="宋体" panose="02010600030101010101" pitchFamily="2" charset="-122"/>
              </a:defRPr>
            </a:lvl3pPr>
            <a:lvl4pPr marL="1828800" indent="-457200">
              <a:defRPr kumimoji="1" sz="2400">
                <a:solidFill>
                  <a:schemeClr val="tx1"/>
                </a:solidFill>
                <a:latin typeface="Times New Roman" panose="02020603050405020304" pitchFamily="18" charset="0"/>
                <a:ea typeface="宋体" panose="02010600030101010101" pitchFamily="2" charset="-122"/>
              </a:defRPr>
            </a:lvl4pPr>
            <a:lvl5pPr marL="2286000" indent="-457200">
              <a:defRPr kumimoji="1" sz="2400">
                <a:solidFill>
                  <a:schemeClr val="tx1"/>
                </a:solidFill>
                <a:latin typeface="Times New Roman" panose="02020603050405020304" pitchFamily="18" charset="0"/>
                <a:ea typeface="宋体" panose="02010600030101010101" pitchFamily="2" charset="-122"/>
              </a:defRPr>
            </a:lvl5pPr>
            <a:lvl6pPr marL="27432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2004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6576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114800" indent="-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indent="0"/>
            <a:r>
              <a:rPr lang="zh-CN" altLang="en-US" b="1" dirty="0"/>
              <a:t> </a:t>
            </a:r>
            <a:r>
              <a:rPr lang="zh-CN" altLang="en-US" b="1" dirty="0" smtClean="0"/>
              <a:t>        </a:t>
            </a:r>
            <a:r>
              <a:rPr lang="zh-CN" altLang="en-US" b="1" dirty="0" smtClean="0">
                <a:latin typeface="宋体" panose="02010600030101010101" pitchFamily="2" charset="-122"/>
                <a:ea typeface="宋体" panose="02010600030101010101" pitchFamily="2" charset="-122"/>
              </a:rPr>
              <a:t>① </a:t>
            </a:r>
            <a:r>
              <a:rPr lang="zh-CN" altLang="en-US" b="1" dirty="0" smtClean="0"/>
              <a:t>为了</a:t>
            </a:r>
            <a:r>
              <a:rPr lang="zh-CN" altLang="en-US" b="1" dirty="0"/>
              <a:t>保证齿轮传动载荷分布均匀性，故要规定轴线平行度公差。</a:t>
            </a:r>
            <a:endParaRPr lang="zh-CN" altLang="en-US" b="1" dirty="0"/>
          </a:p>
        </p:txBody>
      </p:sp>
      <p:sp>
        <p:nvSpPr>
          <p:cNvPr id="8" name="Text Box 1039"/>
          <p:cNvSpPr txBox="1">
            <a:spLocks noChangeArrowheads="1"/>
          </p:cNvSpPr>
          <p:nvPr/>
        </p:nvSpPr>
        <p:spPr bwMode="auto">
          <a:xfrm>
            <a:off x="704528" y="2276872"/>
            <a:ext cx="7920880" cy="8353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         根据齿轮载荷分布均匀性精度为7级和式（10.10）、式（10.11）得（见本章齿轮精度设计）</a:t>
            </a:r>
            <a:endParaRPr lang="zh-CN" altLang="en-US" sz="2400" b="1" dirty="0"/>
          </a:p>
        </p:txBody>
      </p:sp>
      <p:pic>
        <p:nvPicPr>
          <p:cNvPr id="88074"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4249" y="3068961"/>
            <a:ext cx="6123163" cy="432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8075"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2588" y="3501008"/>
            <a:ext cx="5138564" cy="7461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Box 11"/>
          <p:cNvSpPr txBox="1">
            <a:spLocks noChangeArrowheads="1"/>
          </p:cNvSpPr>
          <p:nvPr/>
        </p:nvSpPr>
        <p:spPr bwMode="auto">
          <a:xfrm>
            <a:off x="1143355" y="4077072"/>
            <a:ext cx="7266029" cy="8353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箱体轴线平行度公差一般同齿轮副轴线平行度</a:t>
            </a:r>
            <a:r>
              <a:rPr lang="zh-CN" altLang="en-US" sz="2400" b="1" dirty="0" smtClean="0"/>
              <a:t>公差。</a:t>
            </a:r>
            <a:endParaRPr lang="en-US" altLang="zh-CN" sz="2400" b="1" dirty="0" smtClean="0"/>
          </a:p>
          <a:p>
            <a:r>
              <a:rPr lang="zh-CN" altLang="en-US" sz="2400" b="1" dirty="0"/>
              <a:t>即</a:t>
            </a:r>
            <a:endParaRPr lang="en-US" altLang="zh-CN" sz="2400" b="1" dirty="0"/>
          </a:p>
        </p:txBody>
      </p:sp>
      <p:pic>
        <p:nvPicPr>
          <p:cNvPr id="16"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2165" y="4642974"/>
            <a:ext cx="6267179" cy="44221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0664" y="5275120"/>
            <a:ext cx="5138560" cy="746168"/>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
                                        </p:tgtEl>
                                        <p:attrNameLst>
                                          <p:attrName>style.visibility</p:attrName>
                                        </p:attrNameLst>
                                      </p:cBhvr>
                                      <p:to>
                                        <p:strVal val="visible"/>
                                      </p:to>
                                    </p:set>
                                    <p:animEffect transition="in" filter="wipe(left)">
                                      <p:cBhvr>
                                        <p:cTn id="7" dur="3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
                                        </p:tgtEl>
                                        <p:attrNameLst>
                                          <p:attrName>style.visibility</p:attrName>
                                        </p:attrNameLst>
                                      </p:cBhvr>
                                      <p:to>
                                        <p:strVal val="visible"/>
                                      </p:to>
                                    </p:set>
                                    <p:animEffect transition="in" filter="wipe(left)">
                                      <p:cBhvr>
                                        <p:cTn id="12" dur="3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7"/>
                                        </p:tgtEl>
                                        <p:attrNameLst>
                                          <p:attrName>style.visibility</p:attrName>
                                        </p:attrNameLst>
                                      </p:cBhvr>
                                      <p:to>
                                        <p:strVal val="visible"/>
                                      </p:to>
                                    </p:set>
                                    <p:animEffect transition="in" filter="wipe(left)">
                                      <p:cBhvr>
                                        <p:cTn id="17" dur="3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8"/>
                                        </p:tgtEl>
                                        <p:attrNameLst>
                                          <p:attrName>style.visibility</p:attrName>
                                        </p:attrNameLst>
                                      </p:cBhvr>
                                      <p:to>
                                        <p:strVal val="visible"/>
                                      </p:to>
                                    </p:set>
                                    <p:animEffect transition="in" filter="wipe(left)">
                                      <p:cBhvr>
                                        <p:cTn id="22" dur="3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88074"/>
                                        </p:tgtEl>
                                        <p:attrNameLst>
                                          <p:attrName>style.visibility</p:attrName>
                                        </p:attrNameLst>
                                      </p:cBhvr>
                                      <p:to>
                                        <p:strVal val="visible"/>
                                      </p:to>
                                    </p:set>
                                    <p:animEffect transition="in" filter="wipe(left)">
                                      <p:cBhvr>
                                        <p:cTn id="27" dur="500"/>
                                        <p:tgtEl>
                                          <p:spTgt spid="8807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88075"/>
                                        </p:tgtEl>
                                        <p:attrNameLst>
                                          <p:attrName>style.visibility</p:attrName>
                                        </p:attrNameLst>
                                      </p:cBhvr>
                                      <p:to>
                                        <p:strVal val="visible"/>
                                      </p:to>
                                    </p:set>
                                    <p:animEffect transition="in" filter="wipe(left)">
                                      <p:cBhvr>
                                        <p:cTn id="32" dur="500"/>
                                        <p:tgtEl>
                                          <p:spTgt spid="8807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left)">
                                      <p:cBhvr>
                                        <p:cTn id="42" dur="5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left)">
                                      <p:cBhvr>
                                        <p:cTn id="4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P spid="6" grpId="0" autoUpdateAnimBg="0"/>
      <p:bldP spid="7" grpId="0" autoUpdateAnimBg="0"/>
      <p:bldP spid="8" grpId="0" autoUpdateAnimBg="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灯片编号占位符 5"/>
          <p:cNvSpPr>
            <a:spLocks noGrp="1"/>
          </p:cNvSpPr>
          <p:nvPr>
            <p:ph type="sldNum" sz="quarter" idx="12"/>
          </p:nvPr>
        </p:nvSpPr>
        <p:spPr/>
        <p:txBody>
          <a:bodyPr/>
          <a:lstStyle/>
          <a:p>
            <a:fld id="{01F82E8F-0E01-42C4-82B6-C3A0EC299D63}" type="slidenum">
              <a:rPr lang="zh-CN" altLang="en-US"/>
            </a:fld>
            <a:endParaRPr lang="en-US" altLang="zh-CN"/>
          </a:p>
        </p:txBody>
      </p:sp>
      <mc:AlternateContent xmlns:mc="http://schemas.openxmlformats.org/markup-compatibility/2006">
        <mc:Choice xmlns:a14="http://schemas.microsoft.com/office/drawing/2010/main" Requires="a14">
          <p:sp>
            <p:nvSpPr>
              <p:cNvPr id="67621" name="Text Box 37"/>
              <p:cNvSpPr txBox="1">
                <a:spLocks noChangeArrowheads="1"/>
              </p:cNvSpPr>
              <p:nvPr/>
            </p:nvSpPr>
            <p:spPr bwMode="auto">
              <a:xfrm>
                <a:off x="693479" y="3869893"/>
                <a:ext cx="7830835" cy="1250871"/>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smtClean="0"/>
                  <a:t>            从动齿轮</a:t>
                </a:r>
                <a:r>
                  <a:rPr lang="zh-CN" altLang="en-US" sz="2400" b="1" dirty="0"/>
                  <a:t>宽度 </a:t>
                </a:r>
                <a:r>
                  <a:rPr lang="en-US" altLang="zh-CN" sz="2400" b="1" i="1" dirty="0"/>
                  <a:t>b </a:t>
                </a:r>
                <a:r>
                  <a:rPr lang="en-US" altLang="zh-CN" sz="2400" b="1" dirty="0"/>
                  <a:t>= 60mm ,</a:t>
                </a:r>
                <a:r>
                  <a:rPr lang="zh-CN" altLang="en-US" sz="2400" b="1" dirty="0"/>
                  <a:t>其基准孔的公称尺寸为</a:t>
                </a:r>
                <a14:m>
                  <m:oMath xmlns:m="http://schemas.openxmlformats.org/officeDocument/2006/math">
                    <m:r>
                      <a:rPr lang="en-US" altLang="zh-CN" sz="2400" b="1" i="1" dirty="0">
                        <a:latin typeface="Cambria Math"/>
                        <a:ea typeface="Cambria Math"/>
                      </a:rPr>
                      <m:t>∅</m:t>
                    </m:r>
                  </m:oMath>
                </a14:m>
                <a:r>
                  <a:rPr lang="en-US" altLang="zh-CN" sz="2400" b="1" dirty="0"/>
                  <a:t>58mm,</a:t>
                </a:r>
                <a:r>
                  <a:rPr lang="zh-CN" altLang="en-US" sz="2400" b="1" dirty="0"/>
                  <a:t>滚动轴承孔的跨距 </a:t>
                </a:r>
                <a:r>
                  <a:rPr lang="en-US" altLang="zh-CN" sz="2400" b="1" i="1" dirty="0"/>
                  <a:t>L </a:t>
                </a:r>
                <a:r>
                  <a:rPr lang="en-US" altLang="zh-CN" sz="2400" b="1" dirty="0"/>
                  <a:t>= 100 mm, </a:t>
                </a:r>
                <a:r>
                  <a:rPr lang="zh-CN" altLang="en-US" sz="2400" b="1" dirty="0"/>
                  <a:t>齿轮为</a:t>
                </a:r>
                <a:r>
                  <a:rPr lang="zh-CN" altLang="en-US" sz="2400" b="1" dirty="0" smtClean="0"/>
                  <a:t>钢制</a:t>
                </a:r>
                <a:r>
                  <a:rPr lang="zh-CN" altLang="en-US" sz="2400" b="1" dirty="0"/>
                  <a:t>，箱体材料为铸铁。</a:t>
                </a:r>
              </a:p>
            </p:txBody>
          </p:sp>
        </mc:Choice>
        <mc:Fallback>
          <p:sp>
            <p:nvSpPr>
              <p:cNvPr id="67621" name="Text Box 37"/>
              <p:cNvSpPr txBox="1">
                <a:spLocks noRot="1" noChangeAspect="1" noMove="1" noResize="1" noEditPoints="1" noAdjustHandles="1" noChangeArrowheads="1" noChangeShapeType="1" noTextEdit="1"/>
              </p:cNvSpPr>
              <p:nvPr/>
            </p:nvSpPr>
            <p:spPr bwMode="auto">
              <a:xfrm>
                <a:off x="693479" y="3869893"/>
                <a:ext cx="7830835" cy="1250871"/>
              </a:xfrm>
              <a:prstGeom prst="rect">
                <a:avLst/>
              </a:prstGeom>
              <a:blipFill rotWithShape="1">
                <a:blip r:embed="rId1"/>
                <a:stretch>
                  <a:fillRect l="-1168" t="-5366" b="-4878"/>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endParaRPr lang="zh-CN" altLang="en-US">
                  <a:noFill/>
                </a:endParaRPr>
              </a:p>
            </p:txBody>
          </p:sp>
        </mc:Fallback>
      </mc:AlternateContent>
      <p:pic>
        <p:nvPicPr>
          <p:cNvPr id="880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8227" y="2251220"/>
            <a:ext cx="7728505" cy="16038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691547" y="342748"/>
            <a:ext cx="8221866" cy="1909879"/>
          </a:xfrm>
          <a:prstGeom prst="rect">
            <a:avLst/>
          </a:prstGeom>
        </p:spPr>
        <p:txBody>
          <a:bodyPr wrap="square" lIns="62609" tIns="31304" rIns="62609" bIns="31304">
            <a:spAutoFit/>
          </a:bodyPr>
          <a:lstStyle/>
          <a:p>
            <a:r>
              <a:rPr lang="zh-CN" altLang="en-US" sz="2400" b="1" dirty="0" smtClean="0"/>
              <a:t>         该</a:t>
            </a:r>
            <a:r>
              <a:rPr lang="zh-CN" altLang="en-US" sz="2400" b="1" dirty="0"/>
              <a:t>减速器主要由</a:t>
            </a:r>
            <a:r>
              <a:rPr lang="zh-CN" altLang="en-US" sz="2400" b="1" dirty="0" smtClean="0"/>
              <a:t>齿轮轴</a:t>
            </a:r>
            <a:r>
              <a:rPr lang="zh-CN" altLang="en-US" sz="2400" b="1" dirty="0"/>
              <a:t>、从动齿轮、输出轴、箱体、轴承盖和滚动轴承等零部件组成</a:t>
            </a:r>
            <a:r>
              <a:rPr lang="en-US" altLang="zh-CN" sz="2400" b="1" dirty="0"/>
              <a:t>,</a:t>
            </a:r>
            <a:r>
              <a:rPr lang="zh-CN" altLang="en-US" sz="2400" b="1" dirty="0"/>
              <a:t>由机械传动系统总体</a:t>
            </a:r>
            <a:r>
              <a:rPr lang="zh-CN" altLang="en-US" sz="2400" b="1" dirty="0" smtClean="0"/>
              <a:t>布置可知</a:t>
            </a:r>
            <a:r>
              <a:rPr lang="en-US" altLang="zh-CN" sz="2400" b="1" dirty="0"/>
              <a:t>,</a:t>
            </a:r>
            <a:r>
              <a:rPr lang="zh-CN" altLang="en-US" sz="2400" b="1" dirty="0"/>
              <a:t>齿轮轴输入端轴头上装有</a:t>
            </a:r>
            <a:r>
              <a:rPr lang="en-US" altLang="zh-CN" sz="2400" b="1" dirty="0"/>
              <a:t>V</a:t>
            </a:r>
            <a:r>
              <a:rPr lang="zh-CN" altLang="en-US" sz="2400" b="1" dirty="0"/>
              <a:t>型带的带轮</a:t>
            </a:r>
            <a:r>
              <a:rPr lang="en-US" altLang="zh-CN" sz="2400" b="1" dirty="0"/>
              <a:t>,</a:t>
            </a:r>
            <a:r>
              <a:rPr lang="zh-CN" altLang="en-US" sz="2400" b="1" dirty="0"/>
              <a:t>输出轴的输出端轴头上装有开式</a:t>
            </a:r>
            <a:r>
              <a:rPr lang="zh-CN" altLang="en-US" sz="2400" b="1" dirty="0" smtClean="0"/>
              <a:t>齿轮传动的</a:t>
            </a:r>
            <a:r>
              <a:rPr lang="zh-CN" altLang="en-US" sz="2400" b="1" dirty="0"/>
              <a:t>主动齿轮</a:t>
            </a:r>
            <a:r>
              <a:rPr lang="zh-CN" altLang="en-US" sz="2400" b="1" dirty="0" smtClean="0"/>
              <a:t>。减速器</a:t>
            </a:r>
            <a:r>
              <a:rPr lang="zh-CN" altLang="en-US" sz="2400" b="1" dirty="0"/>
              <a:t>的主要技术参数如表</a:t>
            </a:r>
            <a:r>
              <a:rPr lang="en-US" altLang="zh-CN" sz="2400" b="1" dirty="0"/>
              <a:t>12. 1 </a:t>
            </a:r>
            <a:r>
              <a:rPr lang="zh-CN" altLang="en-US" sz="2400" b="1" dirty="0"/>
              <a:t>所示。</a:t>
            </a:r>
            <a:endParaRPr lang="zh-CN" altLang="en-US" sz="2400" b="1" dirty="0"/>
          </a:p>
        </p:txBody>
      </p:sp>
      <p:sp>
        <p:nvSpPr>
          <p:cNvPr id="3" name="矩形 2"/>
          <p:cNvSpPr/>
          <p:nvPr/>
        </p:nvSpPr>
        <p:spPr>
          <a:xfrm>
            <a:off x="693479" y="5088934"/>
            <a:ext cx="8073278" cy="1217382"/>
          </a:xfrm>
          <a:prstGeom prst="rect">
            <a:avLst/>
          </a:prstGeom>
        </p:spPr>
        <p:txBody>
          <a:bodyPr wrap="square" lIns="62609" tIns="31304" rIns="62609" bIns="31304">
            <a:spAutoFit/>
          </a:bodyPr>
          <a:lstStyle/>
          <a:p>
            <a:r>
              <a:rPr lang="zh-CN" altLang="en-US" sz="2400" b="1" dirty="0" smtClean="0"/>
              <a:t>         机械零件</a:t>
            </a:r>
            <a:r>
              <a:rPr lang="zh-CN" altLang="en-US" sz="2400" b="1" dirty="0"/>
              <a:t>精度</a:t>
            </a:r>
            <a:r>
              <a:rPr lang="zh-CN" altLang="en-US" sz="2400" b="1" dirty="0" smtClean="0"/>
              <a:t>设计确定</a:t>
            </a:r>
            <a:r>
              <a:rPr lang="zh-CN" altLang="en-US" sz="2400" b="1" dirty="0"/>
              <a:t>零件几何</a:t>
            </a:r>
            <a:r>
              <a:rPr lang="zh-CN" altLang="en-US" sz="2400" b="1" dirty="0" smtClean="0"/>
              <a:t>要素的</a:t>
            </a:r>
            <a:r>
              <a:rPr lang="zh-CN" altLang="en-US" sz="2400" b="1" dirty="0">
                <a:solidFill>
                  <a:srgbClr val="FF0000"/>
                </a:solidFill>
              </a:rPr>
              <a:t>尺寸精度</a:t>
            </a:r>
            <a:r>
              <a:rPr lang="zh-CN" altLang="en-US" sz="2400" b="1" dirty="0"/>
              <a:t>、</a:t>
            </a:r>
            <a:r>
              <a:rPr lang="zh-CN" altLang="en-US" sz="2400" b="1" dirty="0">
                <a:solidFill>
                  <a:srgbClr val="FF0000"/>
                </a:solidFill>
              </a:rPr>
              <a:t>几何精度</a:t>
            </a:r>
            <a:r>
              <a:rPr lang="zh-CN" altLang="en-US" sz="2400" b="1" dirty="0"/>
              <a:t>及</a:t>
            </a:r>
            <a:r>
              <a:rPr lang="zh-CN" altLang="en-US" sz="2400" b="1" dirty="0">
                <a:solidFill>
                  <a:srgbClr val="FF0000"/>
                </a:solidFill>
              </a:rPr>
              <a:t>表面粗糙度轮廓参数允许值</a:t>
            </a:r>
            <a:r>
              <a:rPr lang="zh-CN" altLang="en-US" sz="2400" b="1" dirty="0"/>
              <a:t>。减速器中的典型零件主要有</a:t>
            </a:r>
            <a:r>
              <a:rPr lang="zh-CN" altLang="en-US" sz="2400" b="1" dirty="0" smtClean="0"/>
              <a:t>齿轮、</a:t>
            </a:r>
            <a:r>
              <a:rPr lang="zh-CN" altLang="en-US" sz="2400" b="1" dirty="0"/>
              <a:t>轴</a:t>
            </a:r>
            <a:r>
              <a:rPr lang="zh-CN" altLang="en-US" sz="2400" b="1" dirty="0" smtClean="0"/>
              <a:t>类和</a:t>
            </a:r>
            <a:r>
              <a:rPr lang="zh-CN" altLang="en-US" sz="2400" b="1" dirty="0"/>
              <a:t>箱体类零件</a:t>
            </a:r>
            <a:r>
              <a:rPr lang="zh-CN" altLang="en-US" sz="2400" b="1" dirty="0" smtClean="0"/>
              <a:t>。</a:t>
            </a:r>
            <a:endParaRPr lang="zh-CN" altLang="en-US" sz="2400" b="1" dirty="0"/>
          </a:p>
        </p:txBody>
      </p:sp>
      <p:sp>
        <p:nvSpPr>
          <p:cNvPr id="8" name="图文框 7">
            <a:hlinkClick r:id="rId3" action="ppaction://hlinksldjump"/>
          </p:cNvPr>
          <p:cNvSpPr/>
          <p:nvPr/>
        </p:nvSpPr>
        <p:spPr bwMode="auto">
          <a:xfrm>
            <a:off x="7563969" y="6232448"/>
            <a:ext cx="1317946" cy="473075"/>
          </a:xfrm>
          <a:prstGeom prst="fram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r>
              <a:rPr kumimoji="1" lang="zh-CN" altLang="en-US" sz="1800" b="1" i="0" u="none" strike="noStrike" cap="none" normalizeH="0" baseline="0" dirty="0" smtClean="0">
                <a:ln>
                  <a:noFill/>
                </a:ln>
                <a:solidFill>
                  <a:schemeClr val="tx1"/>
                </a:solidFill>
                <a:effectLst/>
                <a:latin typeface="方正舒体" panose="02010601030101010101" pitchFamily="2" charset="-122"/>
                <a:ea typeface="方正舒体" panose="02010601030101010101" pitchFamily="2" charset="-122"/>
              </a:rPr>
              <a:t>返回目录</a:t>
            </a:r>
            <a:endParaRPr kumimoji="1" lang="zh-CN" altLang="en-US" sz="1800" b="1" i="0" u="none" strike="noStrike" cap="none" normalizeH="0" baseline="0" dirty="0" smtClean="0">
              <a:ln>
                <a:noFill/>
              </a:ln>
              <a:solidFill>
                <a:schemeClr val="tx1"/>
              </a:solidFill>
              <a:effectLst/>
              <a:latin typeface="方正舒体" panose="02010601030101010101" pitchFamily="2" charset="-122"/>
              <a:ea typeface="方正舒体" panose="02010601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88066"/>
                                        </p:tgtEl>
                                        <p:attrNameLst>
                                          <p:attrName>style.visibility</p:attrName>
                                        </p:attrNameLst>
                                      </p:cBhvr>
                                      <p:to>
                                        <p:strVal val="visible"/>
                                      </p:to>
                                    </p:set>
                                    <p:anim calcmode="lin" valueType="num">
                                      <p:cBhvr additive="base">
                                        <p:cTn id="12" dur="500" fill="hold"/>
                                        <p:tgtEl>
                                          <p:spTgt spid="88066"/>
                                        </p:tgtEl>
                                        <p:attrNameLst>
                                          <p:attrName>ppt_x</p:attrName>
                                        </p:attrNameLst>
                                      </p:cBhvr>
                                      <p:tavLst>
                                        <p:tav tm="0">
                                          <p:val>
                                            <p:strVal val="0-#ppt_w/2"/>
                                          </p:val>
                                        </p:tav>
                                        <p:tav tm="100000">
                                          <p:val>
                                            <p:strVal val="#ppt_x"/>
                                          </p:val>
                                        </p:tav>
                                      </p:tavLst>
                                    </p:anim>
                                    <p:anim calcmode="lin" valueType="num">
                                      <p:cBhvr additive="base">
                                        <p:cTn id="13" dur="500" fill="hold"/>
                                        <p:tgtEl>
                                          <p:spTgt spid="88066"/>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67621"/>
                                        </p:tgtEl>
                                        <p:attrNameLst>
                                          <p:attrName>style.visibility</p:attrName>
                                        </p:attrNameLst>
                                      </p:cBhvr>
                                      <p:to>
                                        <p:strVal val="visible"/>
                                      </p:to>
                                    </p:set>
                                    <p:animEffect transition="in" filter="wipe(left)">
                                      <p:cBhvr>
                                        <p:cTn id="18" dur="500"/>
                                        <p:tgtEl>
                                          <p:spTgt spid="67621"/>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621" grpId="0"/>
      <p:bldP spid="2" grpId="0"/>
      <p:bldP spid="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灯片编号占位符 5"/>
          <p:cNvSpPr>
            <a:spLocks noGrp="1"/>
          </p:cNvSpPr>
          <p:nvPr>
            <p:ph type="sldNum" sz="quarter" idx="12"/>
          </p:nvPr>
        </p:nvSpPr>
        <p:spPr>
          <a:xfrm>
            <a:off x="7656009" y="242856"/>
            <a:ext cx="2063749" cy="457200"/>
          </a:xfrm>
        </p:spPr>
        <p:txBody>
          <a:bodyPr/>
          <a:lstStyle/>
          <a:p>
            <a:fld id="{5DECE076-E38E-4951-828F-66F8D1FAA81E}" type="slidenum">
              <a:rPr lang="zh-CN" altLang="en-US"/>
            </a:fld>
            <a:endParaRPr lang="en-US" altLang="zh-CN" dirty="0"/>
          </a:p>
        </p:txBody>
      </p:sp>
      <mc:AlternateContent xmlns:mc="http://schemas.openxmlformats.org/markup-compatibility/2006">
        <mc:Choice xmlns:a14="http://schemas.microsoft.com/office/drawing/2010/main" Requires="a14">
          <p:sp>
            <p:nvSpPr>
              <p:cNvPr id="45070" name="Rectangle 14"/>
              <p:cNvSpPr>
                <a:spLocks noChangeArrowheads="1"/>
              </p:cNvSpPr>
              <p:nvPr/>
            </p:nvSpPr>
            <p:spPr bwMode="auto">
              <a:xfrm>
                <a:off x="1327331" y="548680"/>
                <a:ext cx="6938037" cy="466041"/>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②   </a:t>
                </a:r>
                <a:r>
                  <a:rPr lang="zh-CN" altLang="en-US" sz="2400" b="1" dirty="0" smtClean="0"/>
                  <a:t>2</a:t>
                </a:r>
                <a:r>
                  <a:rPr lang="en-US" altLang="zh-CN" sz="2400" dirty="0"/>
                  <a:t>×</a:t>
                </a:r>
                <a14:m>
                  <m:oMath xmlns:m="http://schemas.openxmlformats.org/officeDocument/2006/math">
                    <m:r>
                      <a:rPr lang="en-US" altLang="zh-CN" sz="2400" i="1" dirty="0">
                        <a:latin typeface="Cambria Math"/>
                        <a:ea typeface="Cambria Math"/>
                      </a:rPr>
                      <m:t>∅ </m:t>
                    </m:r>
                  </m:oMath>
                </a14:m>
                <a:r>
                  <a:rPr lang="en-US" altLang="zh-CN" sz="2400" b="1" dirty="0" smtClean="0"/>
                  <a:t>80H7</a:t>
                </a:r>
                <a:r>
                  <a:rPr lang="zh-CN" altLang="en-US" sz="2400" b="1" dirty="0"/>
                  <a:t>之间和</a:t>
                </a:r>
                <a:r>
                  <a:rPr lang="zh-CN" altLang="en-US" sz="2400" b="1" dirty="0" smtClean="0"/>
                  <a:t>2</a:t>
                </a:r>
                <a:r>
                  <a:rPr lang="en-US" altLang="zh-CN" sz="2400" dirty="0" smtClean="0"/>
                  <a:t>×</a:t>
                </a:r>
                <a:r>
                  <a:rPr lang="en-US" altLang="zh-CN" sz="2400" dirty="0" smtClean="0">
                    <a:ea typeface="Cambria Math"/>
                  </a:rPr>
                  <a:t> </a:t>
                </a:r>
                <a14:m>
                  <m:oMath xmlns:m="http://schemas.openxmlformats.org/officeDocument/2006/math">
                    <m:r>
                      <a:rPr lang="en-US" altLang="zh-CN" sz="2400" i="1" dirty="0">
                        <a:latin typeface="Cambria Math"/>
                        <a:ea typeface="Cambria Math"/>
                      </a:rPr>
                      <m:t>∅ </m:t>
                    </m:r>
                  </m:oMath>
                </a14:m>
                <a:r>
                  <a:rPr lang="en-US" altLang="zh-CN" sz="2400" b="1" dirty="0" smtClean="0"/>
                  <a:t>100H7</a:t>
                </a:r>
                <a:r>
                  <a:rPr lang="zh-CN" altLang="en-US" sz="2400" b="1" dirty="0"/>
                  <a:t>之间同轴度公差</a:t>
                </a:r>
              </a:p>
            </p:txBody>
          </p:sp>
        </mc:Choice>
        <mc:Fallback>
          <p:sp>
            <p:nvSpPr>
              <p:cNvPr id="45070" name="Rectangle 14"/>
              <p:cNvSpPr>
                <a:spLocks noRot="1" noChangeAspect="1" noMove="1" noResize="1" noEditPoints="1" noAdjustHandles="1" noChangeArrowheads="1" noChangeShapeType="1" noTextEdit="1"/>
              </p:cNvSpPr>
              <p:nvPr/>
            </p:nvSpPr>
            <p:spPr bwMode="auto">
              <a:xfrm>
                <a:off x="1327331" y="548680"/>
                <a:ext cx="6938037" cy="466041"/>
              </a:xfrm>
              <a:prstGeom prst="rect">
                <a:avLst/>
              </a:prstGeom>
              <a:blipFill rotWithShape="1">
                <a:blip r:embed="rId1"/>
                <a:stretch>
                  <a:fillRect l="-1318" t="-14474" b="-30263"/>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endParaRPr lang="zh-CN" altLang="en-US">
                  <a:noFill/>
                </a:endParaRPr>
              </a:p>
            </p:txBody>
          </p:sp>
        </mc:Fallback>
      </mc:AlternateContent>
      <p:sp>
        <p:nvSpPr>
          <p:cNvPr id="45071" name="Text Box 15"/>
          <p:cNvSpPr txBox="1">
            <a:spLocks noChangeArrowheads="1"/>
          </p:cNvSpPr>
          <p:nvPr/>
        </p:nvSpPr>
        <p:spPr bwMode="auto">
          <a:xfrm>
            <a:off x="654959" y="1020937"/>
            <a:ext cx="8186473" cy="8353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        为了保证配合性质的要求，对同一对（前后）孔应规定采用最大实体要求零形位公差给出同轴度公差。</a:t>
            </a:r>
            <a:endParaRPr lang="zh-CN" altLang="en-US" sz="2400" b="1" dirty="0"/>
          </a:p>
        </p:txBody>
      </p:sp>
      <p:pic>
        <p:nvPicPr>
          <p:cNvPr id="45613" name="Picture 55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96617" y="1859285"/>
            <a:ext cx="2592288" cy="10256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614" name="Picture 55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8944" y="1912928"/>
            <a:ext cx="2482252" cy="9719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mc:Choice xmlns:a14="http://schemas.microsoft.com/office/drawing/2010/main" Requires="a14">
          <p:sp>
            <p:nvSpPr>
              <p:cNvPr id="7" name="Rectangle 4"/>
              <p:cNvSpPr>
                <a:spLocks noChangeArrowheads="1"/>
              </p:cNvSpPr>
              <p:nvPr/>
            </p:nvSpPr>
            <p:spPr bwMode="auto">
              <a:xfrm>
                <a:off x="1355881" y="2852936"/>
                <a:ext cx="7413543" cy="481430"/>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95773" tIns="47887" rIns="95773" bIns="47887">
                <a:spAutoFit/>
              </a:bodyPr>
              <a:lstStyle/>
              <a:p>
                <a:r>
                  <a:rPr lang="zh-CN" altLang="en-US" b="1" dirty="0"/>
                  <a:t>③ </a:t>
                </a:r>
                <a:r>
                  <a:rPr lang="zh-CN" altLang="en-US" b="1" dirty="0" smtClean="0"/>
                  <a:t>2</a:t>
                </a:r>
                <a:r>
                  <a:rPr lang="en-US" altLang="zh-CN" dirty="0" smtClean="0">
                    <a:ea typeface="Cambria Math"/>
                  </a:rPr>
                  <a:t> </a:t>
                </a:r>
                <a:r>
                  <a:rPr lang="en-US" altLang="zh-CN" sz="2400" dirty="0"/>
                  <a:t>×</a:t>
                </a:r>
                <a14:m>
                  <m:oMath xmlns:m="http://schemas.openxmlformats.org/officeDocument/2006/math">
                    <m:r>
                      <a:rPr lang="en-US" altLang="zh-CN" i="1" dirty="0">
                        <a:latin typeface="Cambria Math"/>
                        <a:ea typeface="Cambria Math"/>
                      </a:rPr>
                      <m:t>∅ </m:t>
                    </m:r>
                  </m:oMath>
                </a14:m>
                <a:r>
                  <a:rPr lang="en-US" altLang="zh-CN" b="1" dirty="0" smtClean="0"/>
                  <a:t>80H7</a:t>
                </a:r>
                <a:r>
                  <a:rPr lang="zh-CN" altLang="en-US" b="1" dirty="0" smtClean="0"/>
                  <a:t>和2</a:t>
                </a:r>
                <a:r>
                  <a:rPr lang="en-US" altLang="zh-CN" dirty="0" smtClean="0">
                    <a:ea typeface="Cambria Math"/>
                  </a:rPr>
                  <a:t> </a:t>
                </a:r>
                <a:r>
                  <a:rPr lang="en-US" altLang="zh-CN" sz="2400" dirty="0"/>
                  <a:t>×</a:t>
                </a:r>
                <a14:m>
                  <m:oMath xmlns:m="http://schemas.openxmlformats.org/officeDocument/2006/math">
                    <m:r>
                      <a:rPr lang="en-US" altLang="zh-CN" i="1" dirty="0">
                        <a:latin typeface="Cambria Math"/>
                        <a:ea typeface="Cambria Math"/>
                      </a:rPr>
                      <m:t>∅ </m:t>
                    </m:r>
                  </m:oMath>
                </a14:m>
                <a:r>
                  <a:rPr lang="en-US" altLang="zh-CN" b="1" dirty="0" smtClean="0"/>
                  <a:t>100H7</a:t>
                </a:r>
                <a:r>
                  <a:rPr lang="zh-CN" altLang="en-US" b="1" dirty="0" smtClean="0"/>
                  <a:t>的圆柱度</a:t>
                </a:r>
                <a:r>
                  <a:rPr lang="zh-CN" altLang="en-US" b="1" dirty="0"/>
                  <a:t>公差</a:t>
                </a:r>
              </a:p>
            </p:txBody>
          </p:sp>
        </mc:Choice>
        <mc:Fallback>
          <p:sp>
            <p:nvSpPr>
              <p:cNvPr id="7" name="Rectangle 4"/>
              <p:cNvSpPr>
                <a:spLocks noRot="1" noChangeAspect="1" noMove="1" noResize="1" noEditPoints="1" noAdjustHandles="1" noChangeArrowheads="1" noChangeShapeType="1" noTextEdit="1"/>
              </p:cNvSpPr>
              <p:nvPr/>
            </p:nvSpPr>
            <p:spPr bwMode="auto">
              <a:xfrm>
                <a:off x="1355881" y="2852936"/>
                <a:ext cx="7413543" cy="481430"/>
              </a:xfrm>
              <a:prstGeom prst="rect">
                <a:avLst/>
              </a:prstGeom>
              <a:blipFill rotWithShape="1">
                <a:blip r:embed="rId4"/>
                <a:stretch>
                  <a:fillRect l="-1233" t="-13924" b="-29114"/>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endParaRPr lang="zh-CN" altLang="en-US">
                  <a:noFill/>
                </a:endParaRPr>
              </a:p>
            </p:txBody>
          </p:sp>
        </mc:Fallback>
      </mc:AlternateContent>
      <mc:AlternateContent xmlns:mc="http://schemas.openxmlformats.org/markup-compatibility/2006">
        <mc:Choice xmlns:a14="http://schemas.microsoft.com/office/drawing/2010/main" Requires="a14">
          <p:sp>
            <p:nvSpPr>
              <p:cNvPr id="8" name="Text Box 40"/>
              <p:cNvSpPr txBox="1">
                <a:spLocks noChangeArrowheads="1"/>
              </p:cNvSpPr>
              <p:nvPr/>
            </p:nvSpPr>
            <p:spPr bwMode="auto">
              <a:xfrm>
                <a:off x="1424608" y="3789040"/>
                <a:ext cx="5904656" cy="466041"/>
              </a:xfrm>
              <a:prstGeom prst="rect">
                <a:avLst/>
              </a:prstGeom>
              <a:noFill/>
              <a:ln w="28575">
                <a:solidFill>
                  <a:srgbClr val="FF0000"/>
                </a:solidFill>
                <a:miter lim="800000"/>
                <a:headEnd/>
                <a:tailEnd/>
              </a:ln>
              <a:effectLst/>
              <a:extLst>
                <a:ext uri="{909E8E84-426E-40DD-AFC4-6F175D3DCCD1}">
                  <a14:hiddenFill>
                    <a:solidFill>
                      <a:schemeClr val="accent1"/>
                    </a:solidFill>
                  </a14:hiddenFill>
                </a:ext>
                <a:ext uri="{AF507438-7753-43E0-B8FC-AC1667EBCBE1}">
                  <a14:hiddenEffects>
                    <a:effectLst>
                      <a:outerShdw dist="35921" dir="2700000" algn="ctr" rotWithShape="0">
                        <a:schemeClr val="bg2"/>
                      </a:outerShdw>
                    </a:effectLst>
                  </a14:hiddenEffects>
                </a:ext>
              </a:extLst>
            </p:spPr>
            <p:txBody>
              <a:bodyPr wrap="square" lIns="95773" tIns="47887" rIns="95773" bIns="47887">
                <a:spAutoFit/>
              </a:bodyPr>
              <a:lstStyle/>
              <a:p>
                <a14:m>
                  <m:oMath xmlns:m="http://schemas.openxmlformats.org/officeDocument/2006/math">
                    <m:r>
                      <a:rPr lang="en-US" altLang="zh-CN" sz="2400" i="1" dirty="0">
                        <a:latin typeface="Cambria Math"/>
                        <a:ea typeface="Cambria Math"/>
                      </a:rPr>
                      <m:t>∅ </m:t>
                    </m:r>
                  </m:oMath>
                </a14:m>
                <a:r>
                  <a:rPr lang="en-US" altLang="zh-CN" sz="2400" b="1" dirty="0" smtClean="0"/>
                  <a:t>80H7</a:t>
                </a:r>
                <a:r>
                  <a:rPr lang="zh-CN" altLang="en-US" sz="2400" b="1" dirty="0" smtClean="0"/>
                  <a:t>孔为</a:t>
                </a:r>
                <a:r>
                  <a:rPr lang="zh-CN" altLang="en-US" sz="2400" b="1" dirty="0"/>
                  <a:t>0.008</a:t>
                </a:r>
                <a:r>
                  <a:rPr lang="zh-CN" altLang="en-US" sz="2400" b="1" dirty="0" smtClean="0"/>
                  <a:t>； </a:t>
                </a:r>
                <a14:m>
                  <m:oMath xmlns:m="http://schemas.openxmlformats.org/officeDocument/2006/math">
                    <m:r>
                      <a:rPr lang="en-US" altLang="zh-CN" sz="2400" i="1" dirty="0">
                        <a:latin typeface="Cambria Math"/>
                        <a:ea typeface="Cambria Math"/>
                      </a:rPr>
                      <m:t>∅ </m:t>
                    </m:r>
                  </m:oMath>
                </a14:m>
                <a:r>
                  <a:rPr lang="en-US" altLang="zh-CN" sz="2400" b="1" dirty="0" smtClean="0"/>
                  <a:t>100H7</a:t>
                </a:r>
                <a:r>
                  <a:rPr lang="zh-CN" altLang="en-US" sz="2400" b="1" dirty="0" smtClean="0"/>
                  <a:t>孔</a:t>
                </a:r>
                <a:r>
                  <a:rPr lang="en-US" altLang="zh-CN" sz="2400" b="1" dirty="0" smtClean="0"/>
                  <a:t> </a:t>
                </a:r>
                <a:r>
                  <a:rPr lang="zh-CN" altLang="en-US" sz="2400" b="1" dirty="0" smtClean="0"/>
                  <a:t>为</a:t>
                </a:r>
                <a:r>
                  <a:rPr lang="zh-CN" altLang="en-US" sz="2400" b="1" dirty="0"/>
                  <a:t>0.01。</a:t>
                </a:r>
              </a:p>
            </p:txBody>
          </p:sp>
        </mc:Choice>
        <mc:Fallback>
          <p:sp>
            <p:nvSpPr>
              <p:cNvPr id="8" name="Text Box 40"/>
              <p:cNvSpPr txBox="1">
                <a:spLocks noRot="1" noChangeAspect="1" noMove="1" noResize="1" noEditPoints="1" noAdjustHandles="1" noChangeArrowheads="1" noChangeShapeType="1" noTextEdit="1"/>
              </p:cNvSpPr>
              <p:nvPr/>
            </p:nvSpPr>
            <p:spPr bwMode="auto">
              <a:xfrm>
                <a:off x="1424608" y="3789040"/>
                <a:ext cx="5904656" cy="466041"/>
              </a:xfrm>
              <a:prstGeom prst="rect">
                <a:avLst/>
              </a:prstGeom>
              <a:blipFill rotWithShape="1">
                <a:blip r:embed="rId5"/>
                <a:stretch>
                  <a:fillRect l="-308" t="-11111" b="-24691"/>
                </a:stretch>
              </a:blipFill>
              <a:ln w="28575">
                <a:solidFill>
                  <a:srgbClr val="FF00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endParaRPr lang="zh-CN" altLang="en-US">
                  <a:noFill/>
                </a:endParaRPr>
              </a:p>
            </p:txBody>
          </p:sp>
        </mc:Fallback>
      </mc:AlternateContent>
      <p:sp>
        <p:nvSpPr>
          <p:cNvPr id="2" name="矩形 1"/>
          <p:cNvSpPr/>
          <p:nvPr/>
        </p:nvSpPr>
        <p:spPr>
          <a:xfrm>
            <a:off x="1424608" y="3284984"/>
            <a:ext cx="5532284" cy="477054"/>
          </a:xfrm>
          <a:prstGeom prst="rect">
            <a:avLst/>
          </a:prstGeom>
        </p:spPr>
        <p:txBody>
          <a:bodyPr wrap="none">
            <a:spAutoFit/>
          </a:bodyPr>
          <a:lstStyle/>
          <a:p>
            <a:r>
              <a:rPr lang="zh-CN" altLang="en-US" sz="2400" b="1" dirty="0"/>
              <a:t>根据公称尺寸</a:t>
            </a:r>
            <a:r>
              <a:rPr lang="zh-CN" altLang="en-US" sz="2400" b="1" dirty="0" smtClean="0"/>
              <a:t>和普通级</a:t>
            </a:r>
            <a:r>
              <a:rPr lang="zh-CN" altLang="en-US" sz="2400" b="1" dirty="0"/>
              <a:t>轴承查表6.</a:t>
            </a:r>
            <a:r>
              <a:rPr lang="en-US" altLang="zh-CN" sz="2400" b="1" dirty="0"/>
              <a:t>5</a:t>
            </a:r>
            <a:r>
              <a:rPr lang="zh-CN" altLang="en-US" sz="2400" b="1" dirty="0"/>
              <a:t>得</a:t>
            </a:r>
            <a:r>
              <a:rPr lang="zh-CN" altLang="en-US" b="1" dirty="0"/>
              <a:t>：</a:t>
            </a:r>
            <a:endParaRPr lang="zh-CN" altLang="en-US" b="1" dirty="0"/>
          </a:p>
        </p:txBody>
      </p:sp>
      <p:pic>
        <p:nvPicPr>
          <p:cNvPr id="87044"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84337" y="4293096"/>
            <a:ext cx="6276975" cy="2114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椭圆 13"/>
          <p:cNvSpPr/>
          <p:nvPr/>
        </p:nvSpPr>
        <p:spPr bwMode="auto">
          <a:xfrm>
            <a:off x="3872880" y="5805264"/>
            <a:ext cx="792088" cy="530374"/>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5070"/>
                                        </p:tgtEl>
                                        <p:attrNameLst>
                                          <p:attrName>style.visibility</p:attrName>
                                        </p:attrNameLst>
                                      </p:cBhvr>
                                      <p:to>
                                        <p:strVal val="visible"/>
                                      </p:to>
                                    </p:set>
                                    <p:animEffect transition="in" filter="wipe(left)">
                                      <p:cBhvr>
                                        <p:cTn id="7" dur="300"/>
                                        <p:tgtEl>
                                          <p:spTgt spid="4507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45071"/>
                                        </p:tgtEl>
                                        <p:attrNameLst>
                                          <p:attrName>style.visibility</p:attrName>
                                        </p:attrNameLst>
                                      </p:cBhvr>
                                      <p:to>
                                        <p:strVal val="visible"/>
                                      </p:to>
                                    </p:set>
                                    <p:animEffect transition="in" filter="wipe(left)">
                                      <p:cBhvr>
                                        <p:cTn id="12" dur="300"/>
                                        <p:tgtEl>
                                          <p:spTgt spid="4507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5613"/>
                                        </p:tgtEl>
                                        <p:attrNameLst>
                                          <p:attrName>style.visibility</p:attrName>
                                        </p:attrNameLst>
                                      </p:cBhvr>
                                      <p:to>
                                        <p:strVal val="visible"/>
                                      </p:to>
                                    </p:set>
                                    <p:animEffect transition="in" filter="wipe(left)">
                                      <p:cBhvr>
                                        <p:cTn id="17" dur="500"/>
                                        <p:tgtEl>
                                          <p:spTgt spid="456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5614"/>
                                        </p:tgtEl>
                                        <p:attrNameLst>
                                          <p:attrName>style.visibility</p:attrName>
                                        </p:attrNameLst>
                                      </p:cBhvr>
                                      <p:to>
                                        <p:strVal val="visible"/>
                                      </p:to>
                                    </p:set>
                                    <p:animEffect transition="in" filter="wipe(left)">
                                      <p:cBhvr>
                                        <p:cTn id="22" dur="500"/>
                                        <p:tgtEl>
                                          <p:spTgt spid="4561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wipe(left)">
                                      <p:cBhvr>
                                        <p:cTn id="32" dur="500"/>
                                        <p:tgtEl>
                                          <p:spTgt spid="2"/>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87044"/>
                                        </p:tgtEl>
                                        <p:attrNameLst>
                                          <p:attrName>style.visibility</p:attrName>
                                        </p:attrNameLst>
                                      </p:cBhvr>
                                      <p:to>
                                        <p:strVal val="visible"/>
                                      </p:to>
                                    </p:set>
                                    <p:anim calcmode="lin" valueType="num">
                                      <p:cBhvr additive="base">
                                        <p:cTn id="37" dur="500" fill="hold"/>
                                        <p:tgtEl>
                                          <p:spTgt spid="87044"/>
                                        </p:tgtEl>
                                        <p:attrNameLst>
                                          <p:attrName>ppt_x</p:attrName>
                                        </p:attrNameLst>
                                      </p:cBhvr>
                                      <p:tavLst>
                                        <p:tav tm="0">
                                          <p:val>
                                            <p:strVal val="#ppt_x"/>
                                          </p:val>
                                        </p:tav>
                                        <p:tav tm="100000">
                                          <p:val>
                                            <p:strVal val="#ppt_x"/>
                                          </p:val>
                                        </p:tav>
                                      </p:tavLst>
                                    </p:anim>
                                    <p:anim calcmode="lin" valueType="num">
                                      <p:cBhvr additive="base">
                                        <p:cTn id="38" dur="500" fill="hold"/>
                                        <p:tgtEl>
                                          <p:spTgt spid="8704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3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1000" fill="hold"/>
                                        <p:tgtEl>
                                          <p:spTgt spid="14"/>
                                        </p:tgtEl>
                                        <p:attrNameLst>
                                          <p:attrName>ppt_w</p:attrName>
                                        </p:attrNameLst>
                                      </p:cBhvr>
                                      <p:tavLst>
                                        <p:tav tm="0">
                                          <p:val>
                                            <p:fltVal val="0"/>
                                          </p:val>
                                        </p:tav>
                                        <p:tav tm="100000">
                                          <p:val>
                                            <p:strVal val="#ppt_w"/>
                                          </p:val>
                                        </p:tav>
                                      </p:tavLst>
                                    </p:anim>
                                    <p:anim calcmode="lin" valueType="num">
                                      <p:cBhvr>
                                        <p:cTn id="44" dur="1000" fill="hold"/>
                                        <p:tgtEl>
                                          <p:spTgt spid="14"/>
                                        </p:tgtEl>
                                        <p:attrNameLst>
                                          <p:attrName>ppt_h</p:attrName>
                                        </p:attrNameLst>
                                      </p:cBhvr>
                                      <p:tavLst>
                                        <p:tav tm="0">
                                          <p:val>
                                            <p:fltVal val="0"/>
                                          </p:val>
                                        </p:tav>
                                        <p:tav tm="100000">
                                          <p:val>
                                            <p:strVal val="#ppt_h"/>
                                          </p:val>
                                        </p:tav>
                                      </p:tavLst>
                                    </p:anim>
                                    <p:anim calcmode="lin" valueType="num">
                                      <p:cBhvr>
                                        <p:cTn id="45" dur="1000" fill="hold"/>
                                        <p:tgtEl>
                                          <p:spTgt spid="14"/>
                                        </p:tgtEl>
                                        <p:attrNameLst>
                                          <p:attrName>style.rotation</p:attrName>
                                        </p:attrNameLst>
                                      </p:cBhvr>
                                      <p:tavLst>
                                        <p:tav tm="0">
                                          <p:val>
                                            <p:fltVal val="90"/>
                                          </p:val>
                                        </p:tav>
                                        <p:tav tm="100000">
                                          <p:val>
                                            <p:fltVal val="0"/>
                                          </p:val>
                                        </p:tav>
                                      </p:tavLst>
                                    </p:anim>
                                    <p:animEffect transition="in" filter="fade">
                                      <p:cBhvr>
                                        <p:cTn id="46" dur="1000"/>
                                        <p:tgtEl>
                                          <p:spTgt spid="14"/>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iterate type="wd">
                                    <p:tmPct val="100000"/>
                                  </p:iterate>
                                  <p:childTnLst>
                                    <p:set>
                                      <p:cBhvr>
                                        <p:cTn id="50" dur="1" fill="hold">
                                          <p:stCondLst>
                                            <p:cond delay="0"/>
                                          </p:stCondLst>
                                        </p:cTn>
                                        <p:tgtEl>
                                          <p:spTgt spid="8"/>
                                        </p:tgtEl>
                                        <p:attrNameLst>
                                          <p:attrName>style.visibility</p:attrName>
                                        </p:attrNameLst>
                                      </p:cBhvr>
                                      <p:to>
                                        <p:strVal val="visible"/>
                                      </p:to>
                                    </p:set>
                                    <p:animEffect transition="in" filter="wipe(left)">
                                      <p:cBhvr>
                                        <p:cTn id="51" dur="3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70" grpId="0" autoUpdateAnimBg="0"/>
      <p:bldP spid="45071" grpId="0" autoUpdateAnimBg="0"/>
      <p:bldP spid="7" grpId="0"/>
      <p:bldP spid="8" grpId="0" animBg="1" autoUpdateAnimBg="0"/>
      <p:bldP spid="2" grpId="0"/>
      <p:bldP spid="14"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灯片编号占位符 5"/>
          <p:cNvSpPr>
            <a:spLocks noGrp="1"/>
          </p:cNvSpPr>
          <p:nvPr>
            <p:ph type="sldNum" sz="quarter" idx="12"/>
          </p:nvPr>
        </p:nvSpPr>
        <p:spPr>
          <a:xfrm>
            <a:off x="7700972" y="188640"/>
            <a:ext cx="2063749" cy="457200"/>
          </a:xfrm>
        </p:spPr>
        <p:txBody>
          <a:bodyPr/>
          <a:lstStyle/>
          <a:p>
            <a:fld id="{AA4DEB8B-3736-4A0A-A6A2-0AF14789D6F8}" type="slidenum">
              <a:rPr lang="zh-CN" altLang="en-US"/>
            </a:fld>
            <a:endParaRPr lang="en-US" altLang="zh-CN"/>
          </a:p>
        </p:txBody>
      </p:sp>
      <p:sp>
        <p:nvSpPr>
          <p:cNvPr id="46122" name="Text Box 42"/>
          <p:cNvSpPr txBox="1">
            <a:spLocks noChangeArrowheads="1"/>
          </p:cNvSpPr>
          <p:nvPr/>
        </p:nvSpPr>
        <p:spPr bwMode="auto">
          <a:xfrm>
            <a:off x="1669107" y="236716"/>
            <a:ext cx="6236221" cy="4660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(2)  箱体结合面上螺栓孔的位置度公差</a:t>
            </a:r>
            <a:endParaRPr lang="en-US" altLang="zh-CN" sz="2400" b="1" dirty="0"/>
          </a:p>
        </p:txBody>
      </p:sp>
      <p:sp>
        <p:nvSpPr>
          <p:cNvPr id="46123" name="Text Box 43"/>
          <p:cNvSpPr txBox="1">
            <a:spLocks noChangeArrowheads="1"/>
          </p:cNvSpPr>
          <p:nvPr/>
        </p:nvSpPr>
        <p:spPr bwMode="auto">
          <a:xfrm>
            <a:off x="920552" y="646138"/>
            <a:ext cx="7388349" cy="12047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         箱体盖和箱座</a:t>
            </a:r>
            <a:r>
              <a:rPr lang="zh-CN" altLang="en-US" sz="2400" b="1" dirty="0" smtClean="0"/>
              <a:t>用</a:t>
            </a:r>
            <a:r>
              <a:rPr lang="en-US" altLang="zh-CN" sz="2400" b="1" dirty="0" smtClean="0"/>
              <a:t>6</a:t>
            </a:r>
            <a:r>
              <a:rPr lang="zh-CN" altLang="en-US" sz="2400" b="1" dirty="0" smtClean="0"/>
              <a:t>个螺栓</a:t>
            </a:r>
            <a:r>
              <a:rPr lang="zh-CN" altLang="en-US" sz="2400" b="1" dirty="0"/>
              <a:t>连接。因螺栓为</a:t>
            </a:r>
            <a:r>
              <a:rPr lang="en-US" altLang="zh-CN" sz="2400" b="1" dirty="0"/>
              <a:t>M12,</a:t>
            </a:r>
            <a:r>
              <a:rPr lang="zh-CN" altLang="en-US" sz="2400" b="1" dirty="0"/>
              <a:t>其连接的</a:t>
            </a:r>
            <a:r>
              <a:rPr lang="zh-CN" altLang="en-US" sz="2400" b="1" dirty="0" smtClean="0"/>
              <a:t>孔为</a:t>
            </a:r>
            <a:r>
              <a:rPr lang="el-GR" altLang="zh-CN" sz="2400" b="1" i="1" dirty="0" smtClean="0">
                <a:latin typeface="Times New Roman" panose="02020603050405020304"/>
                <a:ea typeface="DotumChe" panose="020B0609000101010101" pitchFamily="49" charset="-127"/>
                <a:cs typeface="Times New Roman" panose="02020603050405020304"/>
              </a:rPr>
              <a:t>ϕ</a:t>
            </a:r>
            <a:r>
              <a:rPr lang="en-US" altLang="zh-CN" sz="2400" b="1" dirty="0" smtClean="0"/>
              <a:t>13，</a:t>
            </a:r>
            <a:r>
              <a:rPr lang="zh-CN" altLang="en-US" sz="2400" b="1" dirty="0" smtClean="0"/>
              <a:t>位置</a:t>
            </a:r>
            <a:r>
              <a:rPr lang="zh-CN" altLang="en-US" sz="2400" b="1" dirty="0"/>
              <a:t>度</a:t>
            </a:r>
            <a:r>
              <a:rPr lang="zh-CN" altLang="en-US" sz="2400" b="1" dirty="0" smtClean="0"/>
              <a:t>公差</a:t>
            </a:r>
            <a:r>
              <a:rPr lang="zh-CN" altLang="en-US" sz="2400" b="1" dirty="0"/>
              <a:t>按</a:t>
            </a:r>
            <a:r>
              <a:rPr lang="zh-CN" altLang="en-US" sz="2400" b="1" dirty="0" smtClean="0"/>
              <a:t>式（</a:t>
            </a:r>
            <a:r>
              <a:rPr lang="en-US" altLang="zh-CN" sz="2400" b="1" dirty="0" smtClean="0"/>
              <a:t>4.37</a:t>
            </a:r>
            <a:r>
              <a:rPr lang="zh-CN" altLang="en-US" sz="2400" b="1" dirty="0" smtClean="0"/>
              <a:t>）计算，</a:t>
            </a:r>
            <a:r>
              <a:rPr lang="zh-CN" altLang="en-US" sz="2400" b="1" dirty="0"/>
              <a:t>并采用最大实体</a:t>
            </a:r>
            <a:r>
              <a:rPr lang="zh-CN" altLang="en-US" sz="2400" b="1" dirty="0" smtClean="0"/>
              <a:t>要求，得：</a:t>
            </a:r>
            <a:endParaRPr lang="en-US" altLang="zh-CN" sz="2400" b="1" dirty="0" smtClean="0"/>
          </a:p>
        </p:txBody>
      </p:sp>
      <p:sp>
        <p:nvSpPr>
          <p:cNvPr id="6" name="Text Box 6"/>
          <p:cNvSpPr txBox="1">
            <a:spLocks noChangeArrowheads="1"/>
          </p:cNvSpPr>
          <p:nvPr/>
        </p:nvSpPr>
        <p:spPr bwMode="auto">
          <a:xfrm>
            <a:off x="1487685" y="2458778"/>
            <a:ext cx="7353747" cy="4660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（3）箱体（与轴承盖配合的）两端面垂直度公差</a:t>
            </a:r>
            <a:endParaRPr lang="zh-CN" altLang="en-US" sz="2400" b="1" dirty="0"/>
          </a:p>
        </p:txBody>
      </p:sp>
      <p:sp>
        <p:nvSpPr>
          <p:cNvPr id="7" name="矩形 6"/>
          <p:cNvSpPr/>
          <p:nvPr/>
        </p:nvSpPr>
        <p:spPr>
          <a:xfrm>
            <a:off x="992560" y="2948751"/>
            <a:ext cx="7056784" cy="1200329"/>
          </a:xfrm>
          <a:prstGeom prst="rect">
            <a:avLst/>
          </a:prstGeom>
        </p:spPr>
        <p:txBody>
          <a:bodyPr wrap="square">
            <a:spAutoFit/>
          </a:bodyPr>
          <a:lstStyle/>
          <a:p>
            <a:r>
              <a:rPr lang="zh-CN" altLang="en-US" sz="2400" b="1" dirty="0" smtClean="0"/>
              <a:t>         根据</a:t>
            </a:r>
            <a:r>
              <a:rPr lang="zh-CN" altLang="en-US" sz="2400" b="1" dirty="0"/>
              <a:t>经验规定</a:t>
            </a:r>
            <a:r>
              <a:rPr lang="zh-CN" altLang="en-US" sz="2400" b="1" dirty="0" smtClean="0"/>
              <a:t>轴承座孔</a:t>
            </a:r>
            <a:r>
              <a:rPr lang="zh-CN" altLang="en-US" sz="2400" b="1" dirty="0"/>
              <a:t>端面对轴承</a:t>
            </a:r>
            <a:r>
              <a:rPr lang="zh-CN" altLang="en-US" sz="2400" b="1" dirty="0" smtClean="0"/>
              <a:t>孔轴线</a:t>
            </a:r>
            <a:r>
              <a:rPr lang="zh-CN" altLang="en-US" sz="2400" b="1" dirty="0"/>
              <a:t>的垂直度</a:t>
            </a:r>
            <a:r>
              <a:rPr lang="zh-CN" altLang="en-US" sz="2400" b="1" dirty="0" smtClean="0"/>
              <a:t>公差取</a:t>
            </a:r>
            <a:r>
              <a:rPr lang="en-US" altLang="zh-CN" sz="2400" b="1" dirty="0" smtClean="0"/>
              <a:t>8 </a:t>
            </a:r>
            <a:r>
              <a:rPr lang="zh-CN" altLang="en-US" sz="2400" b="1" dirty="0"/>
              <a:t>级</a:t>
            </a:r>
            <a:r>
              <a:rPr lang="en-US" altLang="zh-CN" sz="2400" b="1" dirty="0"/>
              <a:t>,</a:t>
            </a:r>
            <a:r>
              <a:rPr lang="zh-CN" altLang="en-US" sz="2400" b="1" dirty="0"/>
              <a:t>两对轴承端盖端面尺寸</a:t>
            </a:r>
            <a:r>
              <a:rPr lang="zh-CN" altLang="en-US" sz="2400" b="1" dirty="0" smtClean="0"/>
              <a:t>为</a:t>
            </a:r>
            <a:r>
              <a:rPr lang="el-GR" altLang="zh-CN" sz="2400" b="1" i="1" dirty="0" smtClean="0">
                <a:latin typeface="Times New Roman" panose="02020603050405020304"/>
                <a:cs typeface="Times New Roman" panose="02020603050405020304"/>
              </a:rPr>
              <a:t>ϕ</a:t>
            </a:r>
            <a:r>
              <a:rPr lang="en-US" altLang="zh-CN" sz="2400" b="1" dirty="0" smtClean="0"/>
              <a:t>105 </a:t>
            </a:r>
            <a:r>
              <a:rPr lang="en-US" altLang="zh-CN" sz="2400" b="1" dirty="0"/>
              <a:t>mm </a:t>
            </a:r>
            <a:r>
              <a:rPr lang="zh-CN" altLang="en-US" sz="2400" b="1" dirty="0" smtClean="0"/>
              <a:t>和 </a:t>
            </a:r>
            <a:r>
              <a:rPr lang="el-GR" altLang="zh-CN" sz="2400" b="1" i="1" dirty="0">
                <a:latin typeface="Times New Roman" panose="02020603050405020304"/>
                <a:cs typeface="Times New Roman" panose="02020603050405020304"/>
              </a:rPr>
              <a:t>ϕ </a:t>
            </a:r>
            <a:r>
              <a:rPr lang="en-US" altLang="zh-CN" sz="2400" b="1" dirty="0" smtClean="0"/>
              <a:t>140 </a:t>
            </a:r>
            <a:r>
              <a:rPr lang="en-US" altLang="zh-CN" sz="2400" b="1" dirty="0"/>
              <a:t>mm</a:t>
            </a:r>
            <a:r>
              <a:rPr lang="en-US" altLang="zh-CN" sz="2400" b="1" dirty="0" smtClean="0"/>
              <a:t>,</a:t>
            </a:r>
            <a:r>
              <a:rPr lang="zh-CN" altLang="en-US" sz="2400" b="1" dirty="0"/>
              <a:t>查表4.1</a:t>
            </a:r>
            <a:r>
              <a:rPr lang="en-US" altLang="zh-CN" sz="2400" b="1" dirty="0" smtClean="0"/>
              <a:t>6</a:t>
            </a:r>
            <a:r>
              <a:rPr lang="zh-CN" altLang="en-US" sz="2400" b="1" dirty="0" smtClean="0"/>
              <a:t>得：</a:t>
            </a:r>
            <a:endParaRPr lang="zh-CN" altLang="en-US" sz="2400" b="1" dirty="0"/>
          </a:p>
        </p:txBody>
      </p:sp>
      <p:pic>
        <p:nvPicPr>
          <p:cNvPr id="8" name="Picture 23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025008" y="3807321"/>
            <a:ext cx="2019300" cy="48577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22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8773" y="4365104"/>
            <a:ext cx="7578643" cy="23144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1" name="直接连接符 10"/>
          <p:cNvCxnSpPr/>
          <p:nvPr/>
        </p:nvCxnSpPr>
        <p:spPr bwMode="auto">
          <a:xfrm flipV="1">
            <a:off x="1334798" y="6001746"/>
            <a:ext cx="7200799" cy="72008"/>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 name="椭圆 11"/>
          <p:cNvSpPr/>
          <p:nvPr/>
        </p:nvSpPr>
        <p:spPr bwMode="auto">
          <a:xfrm>
            <a:off x="6015317" y="5738346"/>
            <a:ext cx="648071" cy="335408"/>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pic>
        <p:nvPicPr>
          <p:cNvPr id="368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16696" y="1858900"/>
            <a:ext cx="4267200" cy="466725"/>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6122"/>
                                        </p:tgtEl>
                                        <p:attrNameLst>
                                          <p:attrName>style.visibility</p:attrName>
                                        </p:attrNameLst>
                                      </p:cBhvr>
                                      <p:to>
                                        <p:strVal val="visible"/>
                                      </p:to>
                                    </p:set>
                                    <p:animEffect transition="in" filter="wipe(left)">
                                      <p:cBhvr>
                                        <p:cTn id="7" dur="300"/>
                                        <p:tgtEl>
                                          <p:spTgt spid="4612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46123"/>
                                        </p:tgtEl>
                                        <p:attrNameLst>
                                          <p:attrName>style.visibility</p:attrName>
                                        </p:attrNameLst>
                                      </p:cBhvr>
                                      <p:to>
                                        <p:strVal val="visible"/>
                                      </p:to>
                                    </p:set>
                                    <p:animEffect transition="in" filter="wipe(left)">
                                      <p:cBhvr>
                                        <p:cTn id="12" dur="300"/>
                                        <p:tgtEl>
                                          <p:spTgt spid="4612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6867"/>
                                        </p:tgtEl>
                                        <p:attrNameLst>
                                          <p:attrName>style.visibility</p:attrName>
                                        </p:attrNameLst>
                                      </p:cBhvr>
                                      <p:to>
                                        <p:strVal val="visible"/>
                                      </p:to>
                                    </p:set>
                                    <p:animEffect transition="in" filter="wipe(left)">
                                      <p:cBhvr>
                                        <p:cTn id="17" dur="500"/>
                                        <p:tgtEl>
                                          <p:spTgt spid="3686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ppt_x"/>
                                          </p:val>
                                        </p:tav>
                                        <p:tav tm="100000">
                                          <p:val>
                                            <p:strVal val="#ppt_x"/>
                                          </p:val>
                                        </p:tav>
                                      </p:tavLst>
                                    </p:anim>
                                    <p:anim calcmode="lin" valueType="num">
                                      <p:cBhvr additive="base">
                                        <p:cTn id="3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500"/>
                                        <p:tgtEl>
                                          <p:spTgt spid="11"/>
                                        </p:tgtEl>
                                      </p:cBhvr>
                                    </p:animEffect>
                                  </p:childTnLst>
                                </p:cTn>
                              </p:par>
                            </p:childTnLst>
                          </p:cTn>
                        </p:par>
                      </p:childTnLst>
                    </p:cTn>
                  </p:par>
                  <p:par>
                    <p:cTn id="39" fill="hold">
                      <p:stCondLst>
                        <p:cond delay="indefinite"/>
                      </p:stCondLst>
                      <p:childTnLst>
                        <p:par>
                          <p:cTn id="40" fill="hold">
                            <p:stCondLst>
                              <p:cond delay="0"/>
                            </p:stCondLst>
                            <p:childTnLst>
                              <p:par>
                                <p:cTn id="41" presetID="3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1000" fill="hold"/>
                                        <p:tgtEl>
                                          <p:spTgt spid="12"/>
                                        </p:tgtEl>
                                        <p:attrNameLst>
                                          <p:attrName>ppt_w</p:attrName>
                                        </p:attrNameLst>
                                      </p:cBhvr>
                                      <p:tavLst>
                                        <p:tav tm="0">
                                          <p:val>
                                            <p:fltVal val="0"/>
                                          </p:val>
                                        </p:tav>
                                        <p:tav tm="100000">
                                          <p:val>
                                            <p:strVal val="#ppt_w"/>
                                          </p:val>
                                        </p:tav>
                                      </p:tavLst>
                                    </p:anim>
                                    <p:anim calcmode="lin" valueType="num">
                                      <p:cBhvr>
                                        <p:cTn id="44" dur="1000" fill="hold"/>
                                        <p:tgtEl>
                                          <p:spTgt spid="12"/>
                                        </p:tgtEl>
                                        <p:attrNameLst>
                                          <p:attrName>ppt_h</p:attrName>
                                        </p:attrNameLst>
                                      </p:cBhvr>
                                      <p:tavLst>
                                        <p:tav tm="0">
                                          <p:val>
                                            <p:fltVal val="0"/>
                                          </p:val>
                                        </p:tav>
                                        <p:tav tm="100000">
                                          <p:val>
                                            <p:strVal val="#ppt_h"/>
                                          </p:val>
                                        </p:tav>
                                      </p:tavLst>
                                    </p:anim>
                                    <p:anim calcmode="lin" valueType="num">
                                      <p:cBhvr>
                                        <p:cTn id="45" dur="1000" fill="hold"/>
                                        <p:tgtEl>
                                          <p:spTgt spid="12"/>
                                        </p:tgtEl>
                                        <p:attrNameLst>
                                          <p:attrName>style.rotation</p:attrName>
                                        </p:attrNameLst>
                                      </p:cBhvr>
                                      <p:tavLst>
                                        <p:tav tm="0">
                                          <p:val>
                                            <p:fltVal val="90"/>
                                          </p:val>
                                        </p:tav>
                                        <p:tav tm="100000">
                                          <p:val>
                                            <p:fltVal val="0"/>
                                          </p:val>
                                        </p:tav>
                                      </p:tavLst>
                                    </p:anim>
                                    <p:animEffect transition="in" filter="fade">
                                      <p:cBhvr>
                                        <p:cTn id="46" dur="1000"/>
                                        <p:tgtEl>
                                          <p:spTgt spid="12"/>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122" grpId="0" autoUpdateAnimBg="0"/>
      <p:bldP spid="46123" grpId="0" autoUpdateAnimBg="0"/>
      <p:bldP spid="6" grpId="0"/>
      <p:bldP spid="7" grpId="0"/>
      <p:bldP spid="12"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5"/>
          <p:cNvSpPr>
            <a:spLocks noGrp="1"/>
          </p:cNvSpPr>
          <p:nvPr>
            <p:ph type="sldNum" sz="quarter" idx="12"/>
          </p:nvPr>
        </p:nvSpPr>
        <p:spPr/>
        <p:txBody>
          <a:bodyPr/>
          <a:lstStyle/>
          <a:p>
            <a:fld id="{F590B7BB-161B-45DA-A920-D89468EC1CC4}" type="slidenum">
              <a:rPr lang="zh-CN" altLang="en-US"/>
            </a:fld>
            <a:endParaRPr lang="en-US" altLang="zh-CN"/>
          </a:p>
        </p:txBody>
      </p:sp>
      <p:sp>
        <p:nvSpPr>
          <p:cNvPr id="9" name="Text Box 44"/>
          <p:cNvSpPr txBox="1">
            <a:spLocks noChangeArrowheads="1"/>
          </p:cNvSpPr>
          <p:nvPr/>
        </p:nvSpPr>
        <p:spPr bwMode="auto">
          <a:xfrm>
            <a:off x="1518831" y="836712"/>
            <a:ext cx="6962561"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（4）箱体（与箱盖结合）表面的平面度公差</a:t>
            </a:r>
            <a:endParaRPr lang="zh-CN" altLang="en-US" sz="2400" b="1" dirty="0"/>
          </a:p>
        </p:txBody>
      </p:sp>
      <p:pic>
        <p:nvPicPr>
          <p:cNvPr id="79875"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87529" y="3803399"/>
            <a:ext cx="7409887" cy="2088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776536" y="1268760"/>
            <a:ext cx="7920880" cy="1754326"/>
          </a:xfrm>
          <a:prstGeom prst="rect">
            <a:avLst/>
          </a:prstGeom>
        </p:spPr>
        <p:txBody>
          <a:bodyPr wrap="square">
            <a:spAutoFit/>
          </a:bodyPr>
          <a:lstStyle/>
          <a:p>
            <a:pPr>
              <a:lnSpc>
                <a:spcPct val="150000"/>
              </a:lnSpc>
            </a:pPr>
            <a:r>
              <a:rPr lang="zh-CN" altLang="en-US" sz="2400" b="1" dirty="0" smtClean="0"/>
              <a:t>            为了</a:t>
            </a:r>
            <a:r>
              <a:rPr lang="zh-CN" altLang="en-US" sz="2400" b="1" dirty="0"/>
              <a:t>保证箱盖与箱座结合面的紧密性</a:t>
            </a:r>
            <a:r>
              <a:rPr lang="en-US" altLang="zh-CN" sz="2400" b="1" dirty="0"/>
              <a:t>,</a:t>
            </a:r>
            <a:r>
              <a:rPr lang="zh-CN" altLang="en-US" sz="2400" b="1" dirty="0"/>
              <a:t>这两个结合面要求平整</a:t>
            </a:r>
            <a:r>
              <a:rPr lang="zh-CN" altLang="en-US" sz="2400" b="1" dirty="0" smtClean="0"/>
              <a:t>。因此</a:t>
            </a:r>
            <a:r>
              <a:rPr lang="en-US" altLang="zh-CN" sz="2400" b="1" dirty="0"/>
              <a:t>,</a:t>
            </a:r>
            <a:r>
              <a:rPr lang="zh-CN" altLang="en-US" sz="2400" b="1" dirty="0"/>
              <a:t>应对这两个结合</a:t>
            </a:r>
            <a:r>
              <a:rPr lang="zh-CN" altLang="en-US" sz="2400" b="1" dirty="0" smtClean="0"/>
              <a:t>表面</a:t>
            </a:r>
            <a:r>
              <a:rPr lang="en-US" altLang="zh-CN" sz="2400" b="1" dirty="0" smtClean="0"/>
              <a:t>(</a:t>
            </a:r>
            <a:r>
              <a:rPr lang="zh-CN" altLang="en-US" sz="2400" b="1" dirty="0" smtClean="0"/>
              <a:t>长边</a:t>
            </a:r>
            <a:r>
              <a:rPr lang="en-US" altLang="zh-CN" sz="2400" b="1" dirty="0" smtClean="0"/>
              <a:t>540)</a:t>
            </a:r>
            <a:r>
              <a:rPr lang="zh-CN" altLang="en-US" sz="2400" b="1" dirty="0" smtClean="0"/>
              <a:t>分别</a:t>
            </a:r>
            <a:r>
              <a:rPr lang="zh-CN" altLang="en-US" sz="2400" b="1" dirty="0"/>
              <a:t>规定平面度</a:t>
            </a:r>
            <a:r>
              <a:rPr lang="zh-CN" altLang="en-US" sz="2400" b="1" dirty="0" smtClean="0"/>
              <a:t>公差，也选</a:t>
            </a:r>
            <a:r>
              <a:rPr lang="en-US" altLang="zh-CN" sz="2400" b="1" dirty="0" smtClean="0"/>
              <a:t>8 </a:t>
            </a:r>
            <a:r>
              <a:rPr lang="zh-CN" altLang="en-US" sz="2400" b="1" dirty="0"/>
              <a:t>级。查表</a:t>
            </a:r>
            <a:r>
              <a:rPr lang="en-US" altLang="zh-CN" sz="2400" b="1" dirty="0"/>
              <a:t>4. </a:t>
            </a:r>
            <a:r>
              <a:rPr lang="en-US" altLang="zh-CN" sz="2400" b="1" dirty="0" smtClean="0"/>
              <a:t>14 </a:t>
            </a:r>
            <a:r>
              <a:rPr lang="zh-CN" altLang="en-US" sz="2400" b="1" dirty="0"/>
              <a:t>得平面度公差值</a:t>
            </a:r>
            <a:r>
              <a:rPr lang="zh-CN" altLang="en-US" sz="2400" b="1" dirty="0" smtClean="0"/>
              <a:t>为</a:t>
            </a:r>
            <a:endParaRPr lang="zh-CN" altLang="en-US" sz="2400" dirty="0"/>
          </a:p>
        </p:txBody>
      </p:sp>
      <p:cxnSp>
        <p:nvCxnSpPr>
          <p:cNvPr id="16" name="直接连接符 15"/>
          <p:cNvCxnSpPr/>
          <p:nvPr/>
        </p:nvCxnSpPr>
        <p:spPr bwMode="auto">
          <a:xfrm>
            <a:off x="1448874" y="5331531"/>
            <a:ext cx="6984775" cy="31928"/>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 name="椭圆 21"/>
          <p:cNvSpPr/>
          <p:nvPr/>
        </p:nvSpPr>
        <p:spPr bwMode="auto">
          <a:xfrm>
            <a:off x="6025483" y="5073706"/>
            <a:ext cx="648071" cy="335408"/>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pic>
        <p:nvPicPr>
          <p:cNvPr id="7987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95187" y="3028764"/>
            <a:ext cx="2341789" cy="61626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9"/>
                                        </p:tgtEl>
                                        <p:attrNameLst>
                                          <p:attrName>style.visibility</p:attrName>
                                        </p:attrNameLst>
                                      </p:cBhvr>
                                      <p:to>
                                        <p:strVal val="visible"/>
                                      </p:to>
                                    </p:set>
                                    <p:animEffect transition="in" filter="wipe(left)">
                                      <p:cBhvr>
                                        <p:cTn id="7" dur="3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79875"/>
                                        </p:tgtEl>
                                        <p:attrNameLst>
                                          <p:attrName>style.visibility</p:attrName>
                                        </p:attrNameLst>
                                      </p:cBhvr>
                                      <p:to>
                                        <p:strVal val="visible"/>
                                      </p:to>
                                    </p:set>
                                    <p:anim calcmode="lin" valueType="num">
                                      <p:cBhvr additive="base">
                                        <p:cTn id="17" dur="500" fill="hold"/>
                                        <p:tgtEl>
                                          <p:spTgt spid="79875"/>
                                        </p:tgtEl>
                                        <p:attrNameLst>
                                          <p:attrName>ppt_x</p:attrName>
                                        </p:attrNameLst>
                                      </p:cBhvr>
                                      <p:tavLst>
                                        <p:tav tm="0">
                                          <p:val>
                                            <p:strVal val="0-#ppt_w/2"/>
                                          </p:val>
                                        </p:tav>
                                        <p:tav tm="100000">
                                          <p:val>
                                            <p:strVal val="#ppt_x"/>
                                          </p:val>
                                        </p:tav>
                                      </p:tavLst>
                                    </p:anim>
                                    <p:anim calcmode="lin" valueType="num">
                                      <p:cBhvr additive="base">
                                        <p:cTn id="18" dur="500" fill="hold"/>
                                        <p:tgtEl>
                                          <p:spTgt spid="79875"/>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left)">
                                      <p:cBhvr>
                                        <p:cTn id="23" dur="500"/>
                                        <p:tgtEl>
                                          <p:spTgt spid="16"/>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grpId="0" nodeType="click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p:cTn id="28" dur="1000" fill="hold"/>
                                        <p:tgtEl>
                                          <p:spTgt spid="22"/>
                                        </p:tgtEl>
                                        <p:attrNameLst>
                                          <p:attrName>ppt_w</p:attrName>
                                        </p:attrNameLst>
                                      </p:cBhvr>
                                      <p:tavLst>
                                        <p:tav tm="0">
                                          <p:val>
                                            <p:fltVal val="0"/>
                                          </p:val>
                                        </p:tav>
                                        <p:tav tm="100000">
                                          <p:val>
                                            <p:strVal val="#ppt_w"/>
                                          </p:val>
                                        </p:tav>
                                      </p:tavLst>
                                    </p:anim>
                                    <p:anim calcmode="lin" valueType="num">
                                      <p:cBhvr>
                                        <p:cTn id="29" dur="1000" fill="hold"/>
                                        <p:tgtEl>
                                          <p:spTgt spid="22"/>
                                        </p:tgtEl>
                                        <p:attrNameLst>
                                          <p:attrName>ppt_h</p:attrName>
                                        </p:attrNameLst>
                                      </p:cBhvr>
                                      <p:tavLst>
                                        <p:tav tm="0">
                                          <p:val>
                                            <p:fltVal val="0"/>
                                          </p:val>
                                        </p:tav>
                                        <p:tav tm="100000">
                                          <p:val>
                                            <p:strVal val="#ppt_h"/>
                                          </p:val>
                                        </p:tav>
                                      </p:tavLst>
                                    </p:anim>
                                    <p:anim calcmode="lin" valueType="num">
                                      <p:cBhvr>
                                        <p:cTn id="30" dur="1000" fill="hold"/>
                                        <p:tgtEl>
                                          <p:spTgt spid="22"/>
                                        </p:tgtEl>
                                        <p:attrNameLst>
                                          <p:attrName>style.rotation</p:attrName>
                                        </p:attrNameLst>
                                      </p:cBhvr>
                                      <p:tavLst>
                                        <p:tav tm="0">
                                          <p:val>
                                            <p:fltVal val="90"/>
                                          </p:val>
                                        </p:tav>
                                        <p:tav tm="100000">
                                          <p:val>
                                            <p:fltVal val="0"/>
                                          </p:val>
                                        </p:tav>
                                      </p:tavLst>
                                    </p:anim>
                                    <p:animEffect transition="in" filter="fade">
                                      <p:cBhvr>
                                        <p:cTn id="31" dur="1000"/>
                                        <p:tgtEl>
                                          <p:spTgt spid="22"/>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79876"/>
                                        </p:tgtEl>
                                        <p:attrNameLst>
                                          <p:attrName>style.visibility</p:attrName>
                                        </p:attrNameLst>
                                      </p:cBhvr>
                                      <p:to>
                                        <p:strVal val="visible"/>
                                      </p:to>
                                    </p:set>
                                    <p:animEffect transition="in" filter="wipe(left)">
                                      <p:cBhvr>
                                        <p:cTn id="36" dur="500"/>
                                        <p:tgtEl>
                                          <p:spTgt spid="798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utoUpdateAnimBg="0"/>
      <p:bldP spid="3" grpId="0"/>
      <p:bldP spid="22"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F1B54360-3607-4417-955B-C84AE5AEBF53}" type="slidenum">
              <a:rPr lang="zh-CN" altLang="en-US" smtClean="0"/>
            </a:fld>
            <a:endParaRPr lang="en-US" altLang="zh-CN"/>
          </a:p>
        </p:txBody>
      </p:sp>
      <mc:AlternateContent xmlns:mc="http://schemas.openxmlformats.org/markup-compatibility/2006">
        <mc:Choice xmlns:a14="http://schemas.microsoft.com/office/drawing/2010/main" Requires="a14">
          <p:sp>
            <p:nvSpPr>
              <p:cNvPr id="5" name="Text Box 5"/>
              <p:cNvSpPr txBox="1">
                <a:spLocks noChangeArrowheads="1"/>
              </p:cNvSpPr>
              <p:nvPr/>
            </p:nvSpPr>
            <p:spPr bwMode="auto">
              <a:xfrm>
                <a:off x="748762" y="3287319"/>
                <a:ext cx="7876647" cy="835373"/>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smtClean="0"/>
                  <a:t>           固定</a:t>
                </a:r>
                <a:r>
                  <a:rPr lang="zh-CN" altLang="en-US" sz="2400" b="1" dirty="0"/>
                  <a:t>螺钉为</a:t>
                </a:r>
                <a:r>
                  <a:rPr lang="en-US" altLang="zh-CN" sz="2400" b="1" dirty="0"/>
                  <a:t>M8,</a:t>
                </a:r>
                <a:r>
                  <a:rPr lang="zh-CN" altLang="en-US" sz="2400" b="1" dirty="0"/>
                  <a:t>通孔为</a:t>
                </a:r>
                <a14:m>
                  <m:oMath xmlns:m="http://schemas.openxmlformats.org/officeDocument/2006/math">
                    <m:r>
                      <a:rPr lang="en-US" altLang="zh-CN" sz="2400" i="1" dirty="0">
                        <a:latin typeface="Cambria Math"/>
                        <a:ea typeface="Cambria Math"/>
                      </a:rPr>
                      <m:t>∅ </m:t>
                    </m:r>
                  </m:oMath>
                </a14:m>
                <a:r>
                  <a:rPr lang="en-US" altLang="zh-CN" sz="2400" b="1" dirty="0"/>
                  <a:t>9，</a:t>
                </a:r>
                <a:r>
                  <a:rPr lang="zh-CN" altLang="en-US" sz="2400" b="1" dirty="0"/>
                  <a:t>则螺孔位置</a:t>
                </a:r>
                <a:r>
                  <a:rPr lang="zh-CN" altLang="en-US" sz="2400" b="1" dirty="0" smtClean="0"/>
                  <a:t>度按</a:t>
                </a:r>
                <a:endParaRPr lang="en-US" altLang="zh-CN" sz="2400" b="1" dirty="0" smtClean="0"/>
              </a:p>
              <a:p>
                <a:r>
                  <a:rPr lang="zh-CN" altLang="en-US" sz="2400" b="1" dirty="0" smtClean="0"/>
                  <a:t>式（</a:t>
                </a:r>
                <a:r>
                  <a:rPr lang="en-US" altLang="zh-CN" sz="2400" b="1" dirty="0" smtClean="0"/>
                  <a:t>4.38</a:t>
                </a:r>
                <a:r>
                  <a:rPr lang="zh-CN" altLang="en-US" sz="2400" b="1" dirty="0" smtClean="0"/>
                  <a:t>）计算，得：</a:t>
                </a:r>
                <a:endParaRPr lang="zh-CN" altLang="en-US" sz="2400" b="1" dirty="0"/>
              </a:p>
            </p:txBody>
          </p:sp>
        </mc:Choice>
        <mc:Fallback>
          <p:sp>
            <p:nvSpPr>
              <p:cNvPr id="5" name="Text Box 5"/>
              <p:cNvSpPr txBox="1">
                <a:spLocks noRot="1" noChangeAspect="1" noMove="1" noResize="1" noEditPoints="1" noAdjustHandles="1" noChangeArrowheads="1" noChangeShapeType="1" noTextEdit="1"/>
              </p:cNvSpPr>
              <p:nvPr/>
            </p:nvSpPr>
            <p:spPr bwMode="auto">
              <a:xfrm>
                <a:off x="748762" y="3287319"/>
                <a:ext cx="7876647" cy="835373"/>
              </a:xfrm>
              <a:prstGeom prst="rect">
                <a:avLst/>
              </a:prstGeom>
              <a:blipFill rotWithShape="1">
                <a:blip r:embed="rId1"/>
                <a:stretch>
                  <a:fillRect l="-1161" t="-7299" b="-16788"/>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endParaRPr lang="zh-CN" altLang="en-US">
                  <a:noFill/>
                </a:endParaRPr>
              </a:p>
            </p:txBody>
          </p:sp>
        </mc:Fallback>
      </mc:AlternateContent>
      <p:sp>
        <p:nvSpPr>
          <p:cNvPr id="6" name="Text Box 17"/>
          <p:cNvSpPr txBox="1">
            <a:spLocks noChangeArrowheads="1"/>
          </p:cNvSpPr>
          <p:nvPr/>
        </p:nvSpPr>
        <p:spPr bwMode="auto">
          <a:xfrm>
            <a:off x="992561" y="5001249"/>
            <a:ext cx="7456451" cy="10200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pPr>
              <a:lnSpc>
                <a:spcPct val="120000"/>
              </a:lnSpc>
            </a:pPr>
            <a:r>
              <a:rPr lang="zh-CN" altLang="en-US" b="1" dirty="0"/>
              <a:t>        该位置度公差以箱体端面为第一基准，以孔的轴线为第二基准，并采用最大实体要求。</a:t>
            </a:r>
            <a:endParaRPr lang="zh-CN" altLang="en-US" b="1" dirty="0"/>
          </a:p>
        </p:txBody>
      </p:sp>
      <p:pic>
        <p:nvPicPr>
          <p:cNvPr id="7" name="Picture 8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3778" y="4229534"/>
            <a:ext cx="3615387" cy="53396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 Box 4"/>
          <p:cNvSpPr txBox="1">
            <a:spLocks noChangeArrowheads="1"/>
          </p:cNvSpPr>
          <p:nvPr/>
        </p:nvSpPr>
        <p:spPr bwMode="auto">
          <a:xfrm>
            <a:off x="1177655" y="832038"/>
            <a:ext cx="6367634" cy="4660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（5）固定轴承盖的螺纹孔位置度公差</a:t>
            </a:r>
            <a:endParaRPr lang="zh-CN" altLang="en-US" sz="2400" b="1" dirty="0"/>
          </a:p>
        </p:txBody>
      </p:sp>
      <p:sp>
        <p:nvSpPr>
          <p:cNvPr id="10" name="矩形 9"/>
          <p:cNvSpPr/>
          <p:nvPr/>
        </p:nvSpPr>
        <p:spPr>
          <a:xfrm>
            <a:off x="848545" y="1297657"/>
            <a:ext cx="7560840" cy="1200329"/>
          </a:xfrm>
          <a:prstGeom prst="rect">
            <a:avLst/>
          </a:prstGeom>
        </p:spPr>
        <p:txBody>
          <a:bodyPr wrap="square">
            <a:spAutoFit/>
          </a:bodyPr>
          <a:lstStyle/>
          <a:p>
            <a:r>
              <a:rPr lang="zh-CN" altLang="en-US" sz="2400" b="1" dirty="0" smtClean="0"/>
              <a:t>        为了</a:t>
            </a:r>
            <a:r>
              <a:rPr lang="zh-CN" altLang="en-US" sz="2400" b="1" dirty="0"/>
              <a:t>能够用</a:t>
            </a:r>
            <a:r>
              <a:rPr lang="en-US" altLang="zh-CN" sz="2400" b="1" dirty="0"/>
              <a:t>6 </a:t>
            </a:r>
            <a:r>
              <a:rPr lang="zh-CN" altLang="en-US" sz="2400" b="1" dirty="0"/>
              <a:t>个螺钉分别顺利穿过均布在轴承端盖上的</a:t>
            </a:r>
            <a:r>
              <a:rPr lang="en-US" altLang="zh-CN" sz="2400" b="1" dirty="0"/>
              <a:t>6 </a:t>
            </a:r>
            <a:r>
              <a:rPr lang="zh-CN" altLang="en-US" sz="2400" b="1" dirty="0"/>
              <a:t>个通孔</a:t>
            </a:r>
            <a:r>
              <a:rPr lang="en-US" altLang="zh-CN" sz="2400" b="1" dirty="0"/>
              <a:t>,</a:t>
            </a:r>
            <a:r>
              <a:rPr lang="zh-CN" altLang="en-US" sz="2400" b="1" dirty="0"/>
              <a:t>将它紧固在</a:t>
            </a:r>
            <a:r>
              <a:rPr lang="zh-CN" altLang="en-US" sz="2400" b="1" dirty="0" smtClean="0"/>
              <a:t>箱体上</a:t>
            </a:r>
            <a:r>
              <a:rPr lang="en-US" altLang="zh-CN" sz="2400" b="1" dirty="0"/>
              <a:t>,</a:t>
            </a:r>
            <a:r>
              <a:rPr lang="zh-CN" altLang="en-US" sz="2400" b="1" dirty="0"/>
              <a:t>对箱体轴承孔端面上的螺纹孔应规定位置度公差</a:t>
            </a:r>
            <a:r>
              <a:rPr lang="zh-CN" altLang="en-US" sz="2400" b="1" dirty="0" smtClean="0"/>
              <a:t>。</a:t>
            </a:r>
            <a:endParaRPr lang="zh-CN" altLang="en-US" sz="2400" b="1" dirty="0"/>
          </a:p>
        </p:txBody>
      </p:sp>
      <p:sp>
        <p:nvSpPr>
          <p:cNvPr id="11" name="矩形 10"/>
          <p:cNvSpPr/>
          <p:nvPr/>
        </p:nvSpPr>
        <p:spPr>
          <a:xfrm>
            <a:off x="1014001" y="2490575"/>
            <a:ext cx="7827431" cy="830997"/>
          </a:xfrm>
          <a:prstGeom prst="rect">
            <a:avLst/>
          </a:prstGeom>
        </p:spPr>
        <p:txBody>
          <a:bodyPr wrap="square">
            <a:spAutoFit/>
          </a:bodyPr>
          <a:lstStyle/>
          <a:p>
            <a:r>
              <a:rPr lang="zh-CN" altLang="en-US" sz="2400" b="1" dirty="0" smtClean="0"/>
              <a:t>        位置</a:t>
            </a:r>
            <a:r>
              <a:rPr lang="zh-CN" altLang="en-US" sz="2400" b="1" dirty="0"/>
              <a:t>度公差值为轴承端盖通孔</a:t>
            </a:r>
            <a:r>
              <a:rPr lang="zh-CN" altLang="en-US" sz="2400" b="1" dirty="0" smtClean="0"/>
              <a:t>与螺钉</a:t>
            </a:r>
            <a:r>
              <a:rPr lang="zh-CN" altLang="en-US" sz="2400" b="1" dirty="0"/>
              <a:t>之间最小间隙数值的一半。所使用的螺钉为</a:t>
            </a:r>
            <a:r>
              <a:rPr lang="en-US" altLang="zh-CN" sz="2400" b="1" dirty="0"/>
              <a:t>M8,</a:t>
            </a:r>
            <a:r>
              <a:rPr lang="zh-CN" altLang="en-US" sz="2400" b="1" dirty="0"/>
              <a:t>通孔直径</a:t>
            </a:r>
            <a:r>
              <a:rPr lang="zh-CN" altLang="en-US" sz="2400" b="1" dirty="0" smtClean="0"/>
              <a:t>为</a:t>
            </a:r>
            <a:r>
              <a:rPr lang="el-GR" altLang="zh-CN" sz="2400" b="1" i="1" dirty="0" smtClean="0">
                <a:latin typeface="Times New Roman" panose="02020603050405020304"/>
                <a:cs typeface="Times New Roman" panose="02020603050405020304"/>
              </a:rPr>
              <a:t>ϕ</a:t>
            </a:r>
            <a:r>
              <a:rPr lang="en-US" altLang="zh-CN" sz="2400" b="1" dirty="0" smtClean="0"/>
              <a:t>9H12</a:t>
            </a:r>
            <a:r>
              <a:rPr lang="zh-CN" altLang="en-US" sz="2400" b="1" dirty="0" smtClean="0"/>
              <a:t>。</a:t>
            </a:r>
            <a:endParaRPr lang="zh-CN" altLang="en-US" sz="24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5"/>
                                        </p:tgtEl>
                                        <p:attrNameLst>
                                          <p:attrName>style.visibility</p:attrName>
                                        </p:attrNameLst>
                                      </p:cBhvr>
                                      <p:to>
                                        <p:strVal val="visible"/>
                                      </p:to>
                                    </p:set>
                                    <p:animEffect transition="in" filter="wipe(left)">
                                      <p:cBhvr>
                                        <p:cTn id="22" dur="3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6"/>
                                        </p:tgtEl>
                                        <p:attrNameLst>
                                          <p:attrName>style.visibility</p:attrName>
                                        </p:attrNameLst>
                                      </p:cBhvr>
                                      <p:to>
                                        <p:strVal val="visible"/>
                                      </p:to>
                                    </p:set>
                                    <p:animEffect transition="in" filter="wipe(left)">
                                      <p:cBhvr>
                                        <p:cTn id="32" dur="3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P spid="6" grpId="0" autoUpdateAnimBg="0"/>
      <p:bldP spid="8" grpId="0"/>
      <p:bldP spid="10" grpId="0"/>
      <p:bldP spid="11"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灯片编号占位符 5"/>
          <p:cNvSpPr>
            <a:spLocks noGrp="1"/>
          </p:cNvSpPr>
          <p:nvPr>
            <p:ph type="sldNum" sz="quarter" idx="12"/>
          </p:nvPr>
        </p:nvSpPr>
        <p:spPr>
          <a:xfrm>
            <a:off x="7567429" y="149735"/>
            <a:ext cx="2063749" cy="457200"/>
          </a:xfrm>
        </p:spPr>
        <p:txBody>
          <a:bodyPr/>
          <a:lstStyle/>
          <a:p>
            <a:fld id="{85155B13-98AC-4B66-B7DE-1BD936076554}" type="slidenum">
              <a:rPr lang="zh-CN" altLang="en-US"/>
            </a:fld>
            <a:endParaRPr lang="en-US" altLang="zh-CN" dirty="0"/>
          </a:p>
        </p:txBody>
      </p:sp>
      <p:sp>
        <p:nvSpPr>
          <p:cNvPr id="49156" name="Text Box 4"/>
          <p:cNvSpPr txBox="1">
            <a:spLocks noChangeArrowheads="1"/>
          </p:cNvSpPr>
          <p:nvPr/>
        </p:nvSpPr>
        <p:spPr bwMode="auto">
          <a:xfrm>
            <a:off x="1226301" y="900537"/>
            <a:ext cx="5310875" cy="4660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3. 确定表面粗糙度轮廓参数值</a:t>
            </a:r>
            <a:endParaRPr lang="zh-CN" altLang="en-US" sz="2400" b="1" dirty="0"/>
          </a:p>
        </p:txBody>
      </p:sp>
      <p:sp>
        <p:nvSpPr>
          <p:cNvPr id="49157" name="Text Box 5"/>
          <p:cNvSpPr txBox="1">
            <a:spLocks noChangeArrowheads="1"/>
          </p:cNvSpPr>
          <p:nvPr/>
        </p:nvSpPr>
        <p:spPr bwMode="auto">
          <a:xfrm>
            <a:off x="716574" y="1375245"/>
            <a:ext cx="7476786" cy="1426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pPr>
              <a:lnSpc>
                <a:spcPct val="120000"/>
              </a:lnSpc>
            </a:pPr>
            <a:r>
              <a:rPr lang="zh-CN" altLang="en-US" sz="2400" b="1" dirty="0"/>
              <a:t>     （1） 按表6</a:t>
            </a:r>
            <a:r>
              <a:rPr lang="zh-CN" altLang="en-US" sz="2400" b="1" dirty="0" smtClean="0"/>
              <a:t>.</a:t>
            </a:r>
            <a:r>
              <a:rPr lang="en-US" altLang="zh-CN" sz="2400" b="1" dirty="0" smtClean="0"/>
              <a:t>6</a:t>
            </a:r>
            <a:r>
              <a:rPr lang="zh-CN" altLang="en-US" sz="2400" b="1" dirty="0" smtClean="0"/>
              <a:t> </a:t>
            </a:r>
            <a:r>
              <a:rPr lang="zh-CN" altLang="en-US" sz="2400" b="1" dirty="0"/>
              <a:t>选取</a:t>
            </a:r>
            <a:r>
              <a:rPr lang="zh-CN" altLang="en-US" sz="2400" b="1" dirty="0" smtClean="0"/>
              <a:t>2</a:t>
            </a:r>
            <a:r>
              <a:rPr lang="en-US" altLang="zh-CN" sz="2400" dirty="0" smtClean="0"/>
              <a:t>×</a:t>
            </a:r>
            <a:r>
              <a:rPr lang="el-GR" altLang="zh-CN" sz="2400" b="1" i="1" dirty="0" smtClean="0">
                <a:latin typeface="Times New Roman" panose="02020603050405020304"/>
                <a:cs typeface="Times New Roman" panose="02020603050405020304"/>
              </a:rPr>
              <a:t>ϕ</a:t>
            </a:r>
            <a:r>
              <a:rPr lang="en-US" altLang="zh-CN" sz="2400" b="1" dirty="0" smtClean="0"/>
              <a:t>80H7</a:t>
            </a:r>
            <a:r>
              <a:rPr lang="zh-CN" altLang="en-US" sz="2400" b="1" dirty="0" smtClean="0"/>
              <a:t>和 2</a:t>
            </a:r>
            <a:r>
              <a:rPr lang="en-US" altLang="zh-CN" sz="2400" dirty="0" smtClean="0"/>
              <a:t>×</a:t>
            </a:r>
            <a:r>
              <a:rPr lang="el-GR" altLang="zh-CN" sz="2400" b="1" i="1" dirty="0" smtClean="0">
                <a:latin typeface="Times New Roman" panose="02020603050405020304"/>
                <a:cs typeface="Times New Roman" panose="02020603050405020304"/>
              </a:rPr>
              <a:t> ϕ</a:t>
            </a:r>
            <a:r>
              <a:rPr lang="en-US" altLang="zh-CN" sz="2400" b="1" dirty="0" smtClean="0"/>
              <a:t>100H7</a:t>
            </a:r>
            <a:r>
              <a:rPr lang="zh-CN" altLang="en-US" sz="2400" b="1" dirty="0">
                <a:solidFill>
                  <a:srgbClr val="CC0066"/>
                </a:solidFill>
              </a:rPr>
              <a:t>孔表面</a:t>
            </a:r>
            <a:r>
              <a:rPr lang="zh-CN" altLang="en-US" sz="2400" b="1" dirty="0"/>
              <a:t>粗糙度轮廓</a:t>
            </a:r>
            <a:r>
              <a:rPr lang="en-US" altLang="zh-CN" sz="2400" b="1" i="1" dirty="0"/>
              <a:t>Ra</a:t>
            </a:r>
            <a:r>
              <a:rPr lang="zh-CN" altLang="en-US" sz="2400" b="1" dirty="0"/>
              <a:t>上限值为</a:t>
            </a:r>
            <a:r>
              <a:rPr lang="zh-CN" altLang="en-US" sz="2400" b="1" dirty="0">
                <a:solidFill>
                  <a:srgbClr val="CC0066"/>
                </a:solidFill>
              </a:rPr>
              <a:t>1.6</a:t>
            </a:r>
            <a:r>
              <a:rPr lang="en-US" altLang="zh-CN" sz="2400" b="1" dirty="0" err="1">
                <a:solidFill>
                  <a:srgbClr val="CC0066"/>
                </a:solidFill>
              </a:rPr>
              <a:t>μm</a:t>
            </a:r>
            <a:r>
              <a:rPr lang="en-US" altLang="zh-CN" sz="2400" b="1" dirty="0"/>
              <a:t>，</a:t>
            </a:r>
            <a:r>
              <a:rPr lang="zh-CN" altLang="en-US" sz="2400" b="1" dirty="0"/>
              <a:t>其</a:t>
            </a:r>
            <a:r>
              <a:rPr lang="zh-CN" altLang="en-US" sz="2400" b="1" dirty="0">
                <a:solidFill>
                  <a:srgbClr val="CC0066"/>
                </a:solidFill>
              </a:rPr>
              <a:t>端面</a:t>
            </a:r>
            <a:r>
              <a:rPr lang="zh-CN" altLang="en-US" sz="2400" b="1" dirty="0"/>
              <a:t>的表面粗糙度</a:t>
            </a:r>
            <a:r>
              <a:rPr lang="en-US" altLang="zh-CN" sz="2400" b="1" i="1" dirty="0"/>
              <a:t>Ra</a:t>
            </a:r>
            <a:r>
              <a:rPr lang="zh-CN" altLang="en-US" sz="2400" b="1" dirty="0"/>
              <a:t>上限值为</a:t>
            </a:r>
            <a:r>
              <a:rPr lang="zh-CN" altLang="en-US" sz="2400" b="1" dirty="0">
                <a:solidFill>
                  <a:srgbClr val="CC0066"/>
                </a:solidFill>
              </a:rPr>
              <a:t>3.2</a:t>
            </a:r>
            <a:r>
              <a:rPr lang="en-US" altLang="zh-CN" sz="2400" b="1" dirty="0" err="1">
                <a:solidFill>
                  <a:srgbClr val="CC0066"/>
                </a:solidFill>
              </a:rPr>
              <a:t>μm</a:t>
            </a:r>
            <a:r>
              <a:rPr lang="en-US" altLang="zh-CN" sz="2400" b="1" dirty="0"/>
              <a:t>。</a:t>
            </a:r>
            <a:endParaRPr lang="zh-CN" altLang="en-US" sz="2400" b="1" dirty="0"/>
          </a:p>
        </p:txBody>
      </p:sp>
      <p:pic>
        <p:nvPicPr>
          <p:cNvPr id="8089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73831" y="2780928"/>
            <a:ext cx="7735553" cy="3024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椭圆 1"/>
          <p:cNvSpPr/>
          <p:nvPr/>
        </p:nvSpPr>
        <p:spPr bwMode="auto">
          <a:xfrm>
            <a:off x="2696319" y="5445224"/>
            <a:ext cx="914400" cy="288032"/>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12" name="椭圆 11"/>
          <p:cNvSpPr/>
          <p:nvPr/>
        </p:nvSpPr>
        <p:spPr bwMode="auto">
          <a:xfrm>
            <a:off x="2720752" y="4509120"/>
            <a:ext cx="914400" cy="648072"/>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9156"/>
                                        </p:tgtEl>
                                        <p:attrNameLst>
                                          <p:attrName>style.visibility</p:attrName>
                                        </p:attrNameLst>
                                      </p:cBhvr>
                                      <p:to>
                                        <p:strVal val="visible"/>
                                      </p:to>
                                    </p:set>
                                    <p:animEffect transition="in" filter="wipe(left)">
                                      <p:cBhvr>
                                        <p:cTn id="7" dur="300"/>
                                        <p:tgtEl>
                                          <p:spTgt spid="4915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49157"/>
                                        </p:tgtEl>
                                        <p:attrNameLst>
                                          <p:attrName>style.visibility</p:attrName>
                                        </p:attrNameLst>
                                      </p:cBhvr>
                                      <p:to>
                                        <p:strVal val="visible"/>
                                      </p:to>
                                    </p:set>
                                    <p:animEffect transition="in" filter="wipe(left)">
                                      <p:cBhvr>
                                        <p:cTn id="12" dur="300"/>
                                        <p:tgtEl>
                                          <p:spTgt spid="4915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80898"/>
                                        </p:tgtEl>
                                        <p:attrNameLst>
                                          <p:attrName>style.visibility</p:attrName>
                                        </p:attrNameLst>
                                      </p:cBhvr>
                                      <p:to>
                                        <p:strVal val="visible"/>
                                      </p:to>
                                    </p:set>
                                    <p:anim calcmode="lin" valueType="num">
                                      <p:cBhvr additive="base">
                                        <p:cTn id="17" dur="500" fill="hold"/>
                                        <p:tgtEl>
                                          <p:spTgt spid="80898"/>
                                        </p:tgtEl>
                                        <p:attrNameLst>
                                          <p:attrName>ppt_x</p:attrName>
                                        </p:attrNameLst>
                                      </p:cBhvr>
                                      <p:tavLst>
                                        <p:tav tm="0">
                                          <p:val>
                                            <p:strVal val="#ppt_x"/>
                                          </p:val>
                                        </p:tav>
                                        <p:tav tm="100000">
                                          <p:val>
                                            <p:strVal val="#ppt_x"/>
                                          </p:val>
                                        </p:tav>
                                      </p:tavLst>
                                    </p:anim>
                                    <p:anim calcmode="lin" valueType="num">
                                      <p:cBhvr additive="base">
                                        <p:cTn id="18" dur="500" fill="hold"/>
                                        <p:tgtEl>
                                          <p:spTgt spid="80898"/>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1000" fill="hold"/>
                                        <p:tgtEl>
                                          <p:spTgt spid="12"/>
                                        </p:tgtEl>
                                        <p:attrNameLst>
                                          <p:attrName>ppt_w</p:attrName>
                                        </p:attrNameLst>
                                      </p:cBhvr>
                                      <p:tavLst>
                                        <p:tav tm="0">
                                          <p:val>
                                            <p:fltVal val="0"/>
                                          </p:val>
                                        </p:tav>
                                        <p:tav tm="100000">
                                          <p:val>
                                            <p:strVal val="#ppt_w"/>
                                          </p:val>
                                        </p:tav>
                                      </p:tavLst>
                                    </p:anim>
                                    <p:anim calcmode="lin" valueType="num">
                                      <p:cBhvr>
                                        <p:cTn id="24" dur="1000" fill="hold"/>
                                        <p:tgtEl>
                                          <p:spTgt spid="12"/>
                                        </p:tgtEl>
                                        <p:attrNameLst>
                                          <p:attrName>ppt_h</p:attrName>
                                        </p:attrNameLst>
                                      </p:cBhvr>
                                      <p:tavLst>
                                        <p:tav tm="0">
                                          <p:val>
                                            <p:fltVal val="0"/>
                                          </p:val>
                                        </p:tav>
                                        <p:tav tm="100000">
                                          <p:val>
                                            <p:strVal val="#ppt_h"/>
                                          </p:val>
                                        </p:tav>
                                      </p:tavLst>
                                    </p:anim>
                                    <p:anim calcmode="lin" valueType="num">
                                      <p:cBhvr>
                                        <p:cTn id="25" dur="1000" fill="hold"/>
                                        <p:tgtEl>
                                          <p:spTgt spid="12"/>
                                        </p:tgtEl>
                                        <p:attrNameLst>
                                          <p:attrName>style.rotation</p:attrName>
                                        </p:attrNameLst>
                                      </p:cBhvr>
                                      <p:tavLst>
                                        <p:tav tm="0">
                                          <p:val>
                                            <p:fltVal val="90"/>
                                          </p:val>
                                        </p:tav>
                                        <p:tav tm="100000">
                                          <p:val>
                                            <p:fltVal val="0"/>
                                          </p:val>
                                        </p:tav>
                                      </p:tavLst>
                                    </p:anim>
                                    <p:animEffect transition="in" filter="fade">
                                      <p:cBhvr>
                                        <p:cTn id="26" dur="10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21" presetClass="entr" presetSubtype="1"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heel(1)">
                                      <p:cBhvr>
                                        <p:cTn id="31"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6" grpId="0" autoUpdateAnimBg="0"/>
      <p:bldP spid="49157" grpId="0" autoUpdateAnimBg="0"/>
      <p:bldP spid="2" grpId="0" animBg="1"/>
      <p:bldP spid="12"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F1B54360-3607-4417-955B-C84AE5AEBF53}" type="slidenum">
              <a:rPr lang="zh-CN" altLang="en-US" smtClean="0"/>
            </a:fld>
            <a:endParaRPr lang="en-US" altLang="zh-CN"/>
          </a:p>
        </p:txBody>
      </p:sp>
      <p:sp>
        <p:nvSpPr>
          <p:cNvPr id="5" name="Text Box 6"/>
          <p:cNvSpPr txBox="1">
            <a:spLocks noChangeArrowheads="1"/>
          </p:cNvSpPr>
          <p:nvPr/>
        </p:nvSpPr>
        <p:spPr bwMode="auto">
          <a:xfrm>
            <a:off x="920552" y="1412776"/>
            <a:ext cx="7200800" cy="14817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pPr>
              <a:lnSpc>
                <a:spcPct val="120000"/>
              </a:lnSpc>
            </a:pPr>
            <a:r>
              <a:rPr lang="zh-CN" altLang="en-US" b="1" dirty="0"/>
              <a:t>     （2） 根据经验，箱盖与箱座</a:t>
            </a:r>
            <a:r>
              <a:rPr lang="zh-CN" altLang="en-US" b="1" dirty="0">
                <a:solidFill>
                  <a:srgbClr val="CC0066"/>
                </a:solidFill>
              </a:rPr>
              <a:t>结合表面</a:t>
            </a:r>
            <a:r>
              <a:rPr lang="zh-CN" altLang="en-US" b="1" dirty="0"/>
              <a:t>的表面粗糙度轮廓</a:t>
            </a:r>
            <a:r>
              <a:rPr lang="en-US" altLang="zh-CN" b="1" i="1" dirty="0"/>
              <a:t>Ra</a:t>
            </a:r>
            <a:r>
              <a:rPr lang="zh-CN" altLang="en-US" b="1" dirty="0"/>
              <a:t>上限值为</a:t>
            </a:r>
            <a:r>
              <a:rPr lang="zh-CN" altLang="en-US" b="1" dirty="0">
                <a:solidFill>
                  <a:srgbClr val="CC0066"/>
                </a:solidFill>
              </a:rPr>
              <a:t>6.3</a:t>
            </a:r>
            <a:r>
              <a:rPr lang="en-US" altLang="zh-CN" b="1" dirty="0" err="1">
                <a:solidFill>
                  <a:srgbClr val="CC0066"/>
                </a:solidFill>
              </a:rPr>
              <a:t>μm</a:t>
            </a:r>
            <a:r>
              <a:rPr lang="en-US" altLang="zh-CN" b="1" dirty="0"/>
              <a:t>，</a:t>
            </a:r>
            <a:r>
              <a:rPr lang="zh-CN" altLang="en-US" b="1" dirty="0"/>
              <a:t>箱座</a:t>
            </a:r>
            <a:r>
              <a:rPr lang="zh-CN" altLang="en-US" b="1" dirty="0">
                <a:solidFill>
                  <a:srgbClr val="CC0066"/>
                </a:solidFill>
              </a:rPr>
              <a:t>底平面</a:t>
            </a:r>
            <a:r>
              <a:rPr lang="zh-CN" altLang="en-US" b="1" dirty="0"/>
              <a:t>表面粗糙度轮廓</a:t>
            </a:r>
            <a:r>
              <a:rPr lang="en-US" altLang="zh-CN" b="1" i="1" dirty="0"/>
              <a:t>Ra</a:t>
            </a:r>
            <a:r>
              <a:rPr lang="zh-CN" altLang="en-US" b="1" dirty="0"/>
              <a:t>上限值为</a:t>
            </a:r>
            <a:r>
              <a:rPr lang="zh-CN" altLang="en-US" b="1" dirty="0">
                <a:solidFill>
                  <a:srgbClr val="CC0066"/>
                </a:solidFill>
              </a:rPr>
              <a:t>12.5</a:t>
            </a:r>
            <a:r>
              <a:rPr lang="en-US" altLang="zh-CN" b="1" dirty="0" err="1">
                <a:solidFill>
                  <a:srgbClr val="CC0066"/>
                </a:solidFill>
              </a:rPr>
              <a:t>μm</a:t>
            </a:r>
            <a:r>
              <a:rPr lang="en-US" altLang="zh-CN" b="1" dirty="0">
                <a:solidFill>
                  <a:srgbClr val="CC0066"/>
                </a:solidFill>
              </a:rPr>
              <a:t>。</a:t>
            </a:r>
            <a:endParaRPr lang="zh-CN" altLang="en-US" b="1" dirty="0">
              <a:solidFill>
                <a:srgbClr val="CC0066"/>
              </a:solidFill>
            </a:endParaRPr>
          </a:p>
        </p:txBody>
      </p:sp>
      <p:sp>
        <p:nvSpPr>
          <p:cNvPr id="6" name="Text Box 7"/>
          <p:cNvSpPr txBox="1">
            <a:spLocks noChangeArrowheads="1"/>
          </p:cNvSpPr>
          <p:nvPr/>
        </p:nvSpPr>
        <p:spPr bwMode="auto">
          <a:xfrm>
            <a:off x="1345062" y="2923892"/>
            <a:ext cx="7928418"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b="1" dirty="0"/>
              <a:t>（3） </a:t>
            </a:r>
            <a:r>
              <a:rPr lang="zh-CN" altLang="en-US" b="1" dirty="0">
                <a:solidFill>
                  <a:srgbClr val="CC0066"/>
                </a:solidFill>
              </a:rPr>
              <a:t>其余表面</a:t>
            </a:r>
            <a:r>
              <a:rPr lang="zh-CN" altLang="en-US" b="1" dirty="0"/>
              <a:t>的表面粗糙度轮廓</a:t>
            </a:r>
            <a:r>
              <a:rPr lang="en-US" altLang="zh-CN" b="1" i="1" dirty="0"/>
              <a:t>Ra</a:t>
            </a:r>
            <a:r>
              <a:rPr lang="zh-CN" altLang="en-US" b="1" dirty="0"/>
              <a:t>上限值为</a:t>
            </a:r>
            <a:r>
              <a:rPr lang="zh-CN" altLang="en-US" b="1" dirty="0">
                <a:solidFill>
                  <a:srgbClr val="CC0066"/>
                </a:solidFill>
              </a:rPr>
              <a:t>50</a:t>
            </a:r>
            <a:r>
              <a:rPr lang="en-US" altLang="zh-CN" b="1" dirty="0" err="1">
                <a:solidFill>
                  <a:srgbClr val="CC0066"/>
                </a:solidFill>
              </a:rPr>
              <a:t>μm</a:t>
            </a:r>
            <a:r>
              <a:rPr lang="en-US" altLang="zh-CN" b="1" dirty="0">
                <a:solidFill>
                  <a:srgbClr val="CC0066"/>
                </a:solidFill>
              </a:rPr>
              <a:t>。</a:t>
            </a:r>
            <a:endParaRPr lang="zh-CN" altLang="en-US" b="1" dirty="0"/>
          </a:p>
        </p:txBody>
      </p:sp>
      <p:sp>
        <p:nvSpPr>
          <p:cNvPr id="7" name="Text Box 8"/>
          <p:cNvSpPr txBox="1">
            <a:spLocks noChangeArrowheads="1"/>
          </p:cNvSpPr>
          <p:nvPr/>
        </p:nvSpPr>
        <p:spPr bwMode="auto">
          <a:xfrm>
            <a:off x="1586169" y="3524824"/>
            <a:ext cx="6103136"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b="1" dirty="0"/>
              <a:t>4. 确定箱体未注尺寸公差和几何公差</a:t>
            </a:r>
            <a:endParaRPr lang="zh-CN" altLang="en-US" b="1" dirty="0"/>
          </a:p>
        </p:txBody>
      </p:sp>
      <p:sp>
        <p:nvSpPr>
          <p:cNvPr id="8" name="Text Box 9"/>
          <p:cNvSpPr txBox="1">
            <a:spLocks noChangeArrowheads="1"/>
          </p:cNvSpPr>
          <p:nvPr/>
        </p:nvSpPr>
        <p:spPr bwMode="auto">
          <a:xfrm>
            <a:off x="1352600" y="4110979"/>
            <a:ext cx="6955449"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b="1" dirty="0"/>
              <a:t>（1）未注尺寸公差按</a:t>
            </a:r>
            <a:r>
              <a:rPr lang="en-US" altLang="zh-CN" b="1" dirty="0" smtClean="0"/>
              <a:t>GB/T1804－</a:t>
            </a:r>
            <a:r>
              <a:rPr lang="en-US" altLang="zh-CN" b="1" dirty="0" smtClean="0">
                <a:solidFill>
                  <a:srgbClr val="FF0000"/>
                </a:solidFill>
              </a:rPr>
              <a:t>c</a:t>
            </a:r>
            <a:r>
              <a:rPr lang="zh-CN" altLang="en-US" b="1" dirty="0" smtClean="0"/>
              <a:t>加工</a:t>
            </a:r>
            <a:r>
              <a:rPr lang="zh-CN" altLang="en-US" b="1" dirty="0"/>
              <a:t>；</a:t>
            </a:r>
            <a:endParaRPr lang="zh-CN" altLang="en-US" b="1" dirty="0"/>
          </a:p>
        </p:txBody>
      </p:sp>
      <p:sp>
        <p:nvSpPr>
          <p:cNvPr id="9" name="Text Box 10"/>
          <p:cNvSpPr txBox="1">
            <a:spLocks noChangeArrowheads="1"/>
          </p:cNvSpPr>
          <p:nvPr/>
        </p:nvSpPr>
        <p:spPr bwMode="auto">
          <a:xfrm>
            <a:off x="1352600" y="4675762"/>
            <a:ext cx="6266530"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b="1" dirty="0"/>
              <a:t>（2）未注几何公差按</a:t>
            </a:r>
            <a:r>
              <a:rPr lang="en-US" altLang="zh-CN" b="1" dirty="0" smtClean="0"/>
              <a:t>GB/T1184－</a:t>
            </a:r>
            <a:r>
              <a:rPr lang="en-US" altLang="zh-CN" b="1" dirty="0" smtClean="0">
                <a:solidFill>
                  <a:srgbClr val="CC0066"/>
                </a:solidFill>
              </a:rPr>
              <a:t>L</a:t>
            </a:r>
            <a:r>
              <a:rPr lang="zh-CN" altLang="en-US" b="1" dirty="0" smtClean="0"/>
              <a:t>加工</a:t>
            </a:r>
            <a:r>
              <a:rPr lang="zh-CN" altLang="en-US" b="1" dirty="0"/>
              <a:t>。</a:t>
            </a:r>
            <a:endParaRPr lang="zh-CN" altLang="en-US"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
                                        </p:tgtEl>
                                        <p:attrNameLst>
                                          <p:attrName>style.visibility</p:attrName>
                                        </p:attrNameLst>
                                      </p:cBhvr>
                                      <p:to>
                                        <p:strVal val="visible"/>
                                      </p:to>
                                    </p:set>
                                    <p:animEffect transition="in" filter="wipe(left)">
                                      <p:cBhvr>
                                        <p:cTn id="12" dur="3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7"/>
                                        </p:tgtEl>
                                        <p:attrNameLst>
                                          <p:attrName>style.visibility</p:attrName>
                                        </p:attrNameLst>
                                      </p:cBhvr>
                                      <p:to>
                                        <p:strVal val="visible"/>
                                      </p:to>
                                    </p:set>
                                    <p:animEffect transition="in" filter="wipe(left)">
                                      <p:cBhvr>
                                        <p:cTn id="17" dur="3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8"/>
                                        </p:tgtEl>
                                        <p:attrNameLst>
                                          <p:attrName>style.visibility</p:attrName>
                                        </p:attrNameLst>
                                      </p:cBhvr>
                                      <p:to>
                                        <p:strVal val="visible"/>
                                      </p:to>
                                    </p:set>
                                    <p:animEffect transition="in" filter="wipe(left)">
                                      <p:cBhvr>
                                        <p:cTn id="22" dur="3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9"/>
                                        </p:tgtEl>
                                        <p:attrNameLst>
                                          <p:attrName>style.visibility</p:attrName>
                                        </p:attrNameLst>
                                      </p:cBhvr>
                                      <p:to>
                                        <p:strVal val="visible"/>
                                      </p:to>
                                    </p:set>
                                    <p:animEffect transition="in" filter="wipe(left)">
                                      <p:cBhvr>
                                        <p:cTn id="27" dur="3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utoUpdateAnimBg="0"/>
      <p:bldP spid="7" grpId="0" autoUpdateAnimBg="0"/>
      <p:bldP spid="8" grpId="0" autoUpdateAnimBg="0"/>
      <p:bldP spid="9" grpId="0" autoUpdateAnimBg="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F1B54360-3607-4417-955B-C84AE5AEBF53}" type="slidenum">
              <a:rPr lang="zh-CN" altLang="en-US" smtClean="0"/>
            </a:fld>
            <a:endParaRPr lang="en-US" altLang="zh-CN"/>
          </a:p>
        </p:txBody>
      </p:sp>
      <p:sp>
        <p:nvSpPr>
          <p:cNvPr id="9" name="Text Box 4"/>
          <p:cNvSpPr txBox="1">
            <a:spLocks noChangeArrowheads="1"/>
          </p:cNvSpPr>
          <p:nvPr/>
        </p:nvSpPr>
        <p:spPr bwMode="auto">
          <a:xfrm>
            <a:off x="909434" y="908720"/>
            <a:ext cx="1225043" cy="39046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pPr>
              <a:lnSpc>
                <a:spcPct val="150000"/>
              </a:lnSpc>
            </a:pPr>
            <a:r>
              <a:rPr lang="zh-CN" altLang="en-US" sz="2400" b="1" dirty="0"/>
              <a:t>5. 将上述已确定的各项公差标注在箱体零件图上</a:t>
            </a:r>
            <a:endParaRPr lang="en-US" altLang="zh-CN" sz="2400" b="1" dirty="0"/>
          </a:p>
        </p:txBody>
      </p:sp>
      <p:pic>
        <p:nvPicPr>
          <p:cNvPr id="4198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432720" y="182315"/>
            <a:ext cx="5219700" cy="6543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9"/>
                                        </p:tgtEl>
                                        <p:attrNameLst>
                                          <p:attrName>style.visibility</p:attrName>
                                        </p:attrNameLst>
                                      </p:cBhvr>
                                      <p:to>
                                        <p:strVal val="visible"/>
                                      </p:to>
                                    </p:set>
                                    <p:animEffect transition="in" filter="wipe(left)">
                                      <p:cBhvr>
                                        <p:cTn id="7" dur="3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utoUpdateAnimBg="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p:txBody>
          <a:bodyPr/>
          <a:lstStyle/>
          <a:p>
            <a:fld id="{333F3534-ABF0-4106-845D-8CD5234E24F8}" type="slidenum">
              <a:rPr lang="zh-CN" altLang="en-US"/>
            </a:fld>
            <a:endParaRPr lang="en-US" altLang="zh-CN"/>
          </a:p>
        </p:txBody>
      </p:sp>
      <p:pic>
        <p:nvPicPr>
          <p:cNvPr id="80900"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2559" y="980728"/>
            <a:ext cx="8136905" cy="45365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0900"/>
                                        </p:tgtEl>
                                        <p:attrNameLst>
                                          <p:attrName>style.visibility</p:attrName>
                                        </p:attrNameLst>
                                      </p:cBhvr>
                                      <p:to>
                                        <p:strVal val="visible"/>
                                      </p:to>
                                    </p:set>
                                    <p:anim calcmode="lin" valueType="num">
                                      <p:cBhvr additive="base">
                                        <p:cTn id="7" dur="500" fill="hold"/>
                                        <p:tgtEl>
                                          <p:spTgt spid="80900"/>
                                        </p:tgtEl>
                                        <p:attrNameLst>
                                          <p:attrName>ppt_x</p:attrName>
                                        </p:attrNameLst>
                                      </p:cBhvr>
                                      <p:tavLst>
                                        <p:tav tm="0">
                                          <p:val>
                                            <p:strVal val="#ppt_x"/>
                                          </p:val>
                                        </p:tav>
                                        <p:tav tm="100000">
                                          <p:val>
                                            <p:strVal val="#ppt_x"/>
                                          </p:val>
                                        </p:tav>
                                      </p:tavLst>
                                    </p:anim>
                                    <p:anim calcmode="lin" valueType="num">
                                      <p:cBhvr additive="base">
                                        <p:cTn id="8" dur="500" fill="hold"/>
                                        <p:tgtEl>
                                          <p:spTgt spid="809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灯片编号占位符 5"/>
          <p:cNvSpPr>
            <a:spLocks noGrp="1"/>
          </p:cNvSpPr>
          <p:nvPr>
            <p:ph type="sldNum" sz="quarter" idx="12"/>
          </p:nvPr>
        </p:nvSpPr>
        <p:spPr/>
        <p:txBody>
          <a:bodyPr/>
          <a:lstStyle/>
          <a:p>
            <a:fld id="{9E2D5AD8-7544-4538-B263-AD25E9746EE3}" type="slidenum">
              <a:rPr lang="zh-CN" altLang="en-US"/>
            </a:fld>
            <a:endParaRPr lang="en-US" altLang="zh-CN"/>
          </a:p>
        </p:txBody>
      </p:sp>
      <p:sp>
        <p:nvSpPr>
          <p:cNvPr id="80905" name="Rectangle 9"/>
          <p:cNvSpPr>
            <a:spLocks noChangeArrowheads="1"/>
          </p:cNvSpPr>
          <p:nvPr/>
        </p:nvSpPr>
        <p:spPr bwMode="auto">
          <a:xfrm>
            <a:off x="8696987" y="1125539"/>
            <a:ext cx="990601" cy="2159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5773" tIns="47887" rIns="95773" bIns="47887" anchor="ctr"/>
          <a:lstStyle/>
          <a:p>
            <a:endParaRPr lang="zh-CN" altLang="en-US"/>
          </a:p>
        </p:txBody>
      </p:sp>
      <p:sp>
        <p:nvSpPr>
          <p:cNvPr id="80907" name="Rectangle 11"/>
          <p:cNvSpPr>
            <a:spLocks noChangeArrowheads="1"/>
          </p:cNvSpPr>
          <p:nvPr/>
        </p:nvSpPr>
        <p:spPr bwMode="auto">
          <a:xfrm>
            <a:off x="8696987" y="908051"/>
            <a:ext cx="990601" cy="2159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5773" tIns="47887" rIns="95773" bIns="47887" anchor="ctr"/>
          <a:lstStyle/>
          <a:p>
            <a:endParaRPr lang="zh-CN" altLang="en-US"/>
          </a:p>
        </p:txBody>
      </p:sp>
      <p:pic>
        <p:nvPicPr>
          <p:cNvPr id="4301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88504" y="443549"/>
            <a:ext cx="8038628" cy="6261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图文框 6">
            <a:hlinkClick r:id="rId2" action="ppaction://hlinksldjump"/>
          </p:cNvPr>
          <p:cNvSpPr/>
          <p:nvPr/>
        </p:nvSpPr>
        <p:spPr bwMode="auto">
          <a:xfrm>
            <a:off x="8410309" y="6231736"/>
            <a:ext cx="1317946" cy="473075"/>
          </a:xfrm>
          <a:prstGeom prst="fram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r>
              <a:rPr kumimoji="1" lang="zh-CN" altLang="en-US" sz="1800" b="1" i="0" u="none" strike="noStrike" cap="none" normalizeH="0" baseline="0" dirty="0" smtClean="0">
                <a:ln>
                  <a:noFill/>
                </a:ln>
                <a:solidFill>
                  <a:schemeClr val="tx1"/>
                </a:solidFill>
                <a:effectLst/>
                <a:latin typeface="方正舒体" panose="02010601030101010101" pitchFamily="2" charset="-122"/>
                <a:ea typeface="方正舒体" panose="02010601030101010101" pitchFamily="2" charset="-122"/>
              </a:rPr>
              <a:t>返回目录</a:t>
            </a:r>
            <a:endParaRPr kumimoji="1" lang="zh-CN" altLang="en-US" sz="1800" b="1" i="0" u="none" strike="noStrike" cap="none" normalizeH="0" baseline="0" dirty="0" smtClean="0">
              <a:ln>
                <a:noFill/>
              </a:ln>
              <a:solidFill>
                <a:schemeClr val="tx1"/>
              </a:solidFill>
              <a:effectLst/>
              <a:latin typeface="方正舒体" panose="02010601030101010101" pitchFamily="2" charset="-122"/>
              <a:ea typeface="方正舒体" panose="02010601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3010"/>
                                        </p:tgtEl>
                                        <p:attrNameLst>
                                          <p:attrName>style.visibility</p:attrName>
                                        </p:attrNameLst>
                                      </p:cBhvr>
                                      <p:to>
                                        <p:strVal val="visible"/>
                                      </p:to>
                                    </p:set>
                                    <p:anim calcmode="lin" valueType="num">
                                      <p:cBhvr additive="base">
                                        <p:cTn id="7" dur="500" fill="hold"/>
                                        <p:tgtEl>
                                          <p:spTgt spid="43010"/>
                                        </p:tgtEl>
                                        <p:attrNameLst>
                                          <p:attrName>ppt_x</p:attrName>
                                        </p:attrNameLst>
                                      </p:cBhvr>
                                      <p:tavLst>
                                        <p:tav tm="0">
                                          <p:val>
                                            <p:strVal val="#ppt_x"/>
                                          </p:val>
                                        </p:tav>
                                        <p:tav tm="100000">
                                          <p:val>
                                            <p:strVal val="#ppt_x"/>
                                          </p:val>
                                        </p:tav>
                                      </p:tavLst>
                                    </p:anim>
                                    <p:anim calcmode="lin" valueType="num">
                                      <p:cBhvr additive="base">
                                        <p:cTn id="8" dur="500" fill="hold"/>
                                        <p:tgtEl>
                                          <p:spTgt spid="430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灯片编号占位符 5"/>
          <p:cNvSpPr>
            <a:spLocks noGrp="1"/>
          </p:cNvSpPr>
          <p:nvPr>
            <p:ph type="sldNum" sz="quarter" idx="12"/>
          </p:nvPr>
        </p:nvSpPr>
        <p:spPr/>
        <p:txBody>
          <a:bodyPr/>
          <a:lstStyle/>
          <a:p>
            <a:fld id="{E71A1E3C-B8FC-4A84-B206-BA420D0ED9CB}" type="slidenum">
              <a:rPr lang="zh-CN" altLang="en-US"/>
            </a:fld>
            <a:endParaRPr lang="en-US" altLang="zh-CN"/>
          </a:p>
        </p:txBody>
      </p:sp>
      <p:sp>
        <p:nvSpPr>
          <p:cNvPr id="74756" name="Text Box 4"/>
          <p:cNvSpPr txBox="1">
            <a:spLocks noChangeArrowheads="1"/>
          </p:cNvSpPr>
          <p:nvPr/>
        </p:nvSpPr>
        <p:spPr bwMode="auto">
          <a:xfrm>
            <a:off x="1352600" y="404664"/>
            <a:ext cx="6731265"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3" tIns="47887" rIns="95773" bIns="47887">
            <a:spAutoFit/>
          </a:bodyPr>
          <a:lstStyle/>
          <a:p>
            <a:r>
              <a:rPr lang="en-US" altLang="zh-CN" sz="2400" b="1" dirty="0"/>
              <a:t>12.1.4</a:t>
            </a:r>
            <a:r>
              <a:rPr lang="zh-CN" altLang="en-US" sz="2400" b="1" dirty="0"/>
              <a:t>轴承端盖的精度设计</a:t>
            </a:r>
            <a:endParaRPr lang="zh-CN" altLang="en-US" sz="2400" b="1" dirty="0"/>
          </a:p>
        </p:txBody>
      </p:sp>
      <p:sp>
        <p:nvSpPr>
          <p:cNvPr id="74757" name="Text Box 5"/>
          <p:cNvSpPr txBox="1">
            <a:spLocks noChangeArrowheads="1"/>
          </p:cNvSpPr>
          <p:nvPr/>
        </p:nvSpPr>
        <p:spPr bwMode="auto">
          <a:xfrm>
            <a:off x="1367079" y="887787"/>
            <a:ext cx="6731265"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3" tIns="47887" rIns="95773" bIns="47887">
            <a:spAutoFit/>
          </a:bodyPr>
          <a:lstStyle/>
          <a:p>
            <a:r>
              <a:rPr lang="en-US" altLang="zh-CN" sz="2400" b="1" dirty="0"/>
              <a:t>1. </a:t>
            </a:r>
            <a:r>
              <a:rPr lang="zh-CN" altLang="en-US" sz="2400" b="1" dirty="0"/>
              <a:t>轴承端盖圆柱面的尺寸公差带</a:t>
            </a:r>
            <a:endParaRPr lang="zh-CN" altLang="en-US" sz="2400" b="1" dirty="0"/>
          </a:p>
        </p:txBody>
      </p:sp>
      <p:sp>
        <p:nvSpPr>
          <p:cNvPr id="74758" name="Text Box 6"/>
          <p:cNvSpPr txBox="1">
            <a:spLocks noChangeArrowheads="1"/>
          </p:cNvSpPr>
          <p:nvPr/>
        </p:nvSpPr>
        <p:spPr bwMode="auto">
          <a:xfrm>
            <a:off x="570831" y="1360199"/>
            <a:ext cx="8198593" cy="12047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en-US" altLang="zh-CN" sz="2400" b="1" dirty="0"/>
              <a:t>         </a:t>
            </a:r>
            <a:r>
              <a:rPr lang="zh-CN" altLang="en-US" sz="2400" b="1" dirty="0"/>
              <a:t>轴承端盖圆柱面的公差带根据轴承孔为基准来选择其公差带。轴承孔的公差带已经确定为</a:t>
            </a:r>
            <a:r>
              <a:rPr lang="en-US" altLang="zh-CN" sz="2400" b="1" dirty="0"/>
              <a:t>H7</a:t>
            </a:r>
            <a:r>
              <a:rPr lang="zh-CN" altLang="en-US" sz="2400" b="1" dirty="0"/>
              <a:t>。参考表</a:t>
            </a:r>
            <a:r>
              <a:rPr lang="en-US" altLang="zh-CN" sz="2400" b="1" dirty="0"/>
              <a:t>12.2,</a:t>
            </a:r>
            <a:r>
              <a:rPr lang="zh-CN" altLang="en-US" sz="2400" b="1" dirty="0"/>
              <a:t>得轴承端盖圆柱面基本偏差代号</a:t>
            </a:r>
            <a:r>
              <a:rPr lang="zh-CN" altLang="en-US" sz="2400" b="1" dirty="0" smtClean="0"/>
              <a:t>为</a:t>
            </a:r>
            <a:endParaRPr lang="en-US" altLang="zh-CN" sz="2400" b="1" dirty="0">
              <a:solidFill>
                <a:srgbClr val="D60093"/>
              </a:solidFill>
            </a:endParaRPr>
          </a:p>
        </p:txBody>
      </p:sp>
      <mc:AlternateContent xmlns:mc="http://schemas.openxmlformats.org/markup-compatibility/2006">
        <mc:Choice xmlns:a14="http://schemas.microsoft.com/office/drawing/2010/main" Requires="a14">
          <p:sp>
            <p:nvSpPr>
              <p:cNvPr id="74790" name="Text Box 38"/>
              <p:cNvSpPr txBox="1">
                <a:spLocks noChangeArrowheads="1"/>
              </p:cNvSpPr>
              <p:nvPr/>
            </p:nvSpPr>
            <p:spPr bwMode="auto">
              <a:xfrm>
                <a:off x="955260" y="5805264"/>
                <a:ext cx="6668972" cy="592551"/>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none" lIns="95773" tIns="47887" rIns="95773" bIns="47887">
                <a:spAutoFit/>
              </a:bodyPr>
              <a:lstStyle/>
              <a:p>
                <a:pPr>
                  <a:lnSpc>
                    <a:spcPct val="120000"/>
                  </a:lnSpc>
                </a:pPr>
                <a:r>
                  <a:rPr lang="zh-CN" altLang="en-US" b="1" dirty="0" smtClean="0"/>
                  <a:t>       </a:t>
                </a:r>
                <a14:m>
                  <m:oMath xmlns:m="http://schemas.openxmlformats.org/officeDocument/2006/math">
                    <m:r>
                      <a:rPr lang="el-GR" altLang="zh-CN" b="0" i="1" dirty="0" smtClean="0">
                        <a:solidFill>
                          <a:schemeClr val="tx1"/>
                        </a:solidFill>
                        <a:latin typeface="Cambria Math"/>
                        <a:ea typeface="Cambria Math"/>
                        <a:cs typeface="Times New Roman" pitchFamily="18" charset="0"/>
                      </a:rPr>
                      <m:t>∅</m:t>
                    </m:r>
                  </m:oMath>
                </a14:m>
                <a:r>
                  <a:rPr lang="en-US" altLang="zh-CN" b="1" dirty="0" smtClean="0">
                    <a:solidFill>
                      <a:schemeClr val="tx1"/>
                    </a:solidFill>
                    <a:cs typeface="Times New Roman" pitchFamily="18" charset="0"/>
                  </a:rPr>
                  <a:t>80</a:t>
                </a:r>
                <a:r>
                  <a:rPr lang="en-US" altLang="zh-CN" b="1" dirty="0" smtClean="0">
                    <a:solidFill>
                      <a:srgbClr val="FF0000"/>
                    </a:solidFill>
                    <a:cs typeface="Times New Roman" pitchFamily="18" charset="0"/>
                  </a:rPr>
                  <a:t>f9 </a:t>
                </a:r>
                <a:r>
                  <a:rPr lang="en-US" altLang="zh-CN" b="1" dirty="0" smtClean="0">
                    <a:solidFill>
                      <a:schemeClr val="tx1"/>
                    </a:solidFill>
                    <a:cs typeface="Times New Roman" pitchFamily="18" charset="0"/>
                  </a:rPr>
                  <a:t>= </a:t>
                </a:r>
                <a14:m>
                  <m:oMath xmlns:m="http://schemas.openxmlformats.org/officeDocument/2006/math">
                    <m:r>
                      <a:rPr lang="en-US" altLang="zh-CN" b="1" i="1" smtClean="0">
                        <a:solidFill>
                          <a:schemeClr val="tx1"/>
                        </a:solidFill>
                        <a:latin typeface="Cambria Math"/>
                        <a:ea typeface="Cambria Math"/>
                        <a:cs typeface="Times New Roman" pitchFamily="18" charset="0"/>
                      </a:rPr>
                      <m:t>∅</m:t>
                    </m:r>
                    <m:sSubSup>
                      <m:sSubSupPr>
                        <m:ctrlPr>
                          <a:rPr lang="en-US" altLang="zh-CN" b="1" i="1" smtClean="0">
                            <a:solidFill>
                              <a:schemeClr val="tx1"/>
                            </a:solidFill>
                            <a:latin typeface="Cambria Math"/>
                            <a:ea typeface="Cambria Math"/>
                            <a:cs typeface="Times New Roman" pitchFamily="18" charset="0"/>
                          </a:rPr>
                        </m:ctrlPr>
                      </m:sSubSupPr>
                      <m:e>
                        <m:r>
                          <a:rPr lang="en-US" altLang="zh-CN" b="1" i="1" smtClean="0">
                            <a:solidFill>
                              <a:schemeClr val="tx1"/>
                            </a:solidFill>
                            <a:latin typeface="Cambria Math"/>
                            <a:ea typeface="Cambria Math"/>
                            <a:cs typeface="Times New Roman" pitchFamily="18" charset="0"/>
                          </a:rPr>
                          <m:t>𝟖𝟎</m:t>
                        </m:r>
                      </m:e>
                      <m:sub>
                        <m:r>
                          <a:rPr lang="en-US" altLang="zh-CN" b="1" i="1" smtClean="0">
                            <a:solidFill>
                              <a:schemeClr val="tx1"/>
                            </a:solidFill>
                            <a:latin typeface="Cambria Math"/>
                            <a:ea typeface="Cambria Math"/>
                            <a:cs typeface="Times New Roman" pitchFamily="18" charset="0"/>
                          </a:rPr>
                          <m:t>−</m:t>
                        </m:r>
                        <m:r>
                          <a:rPr lang="en-US" altLang="zh-CN" b="1" i="1" smtClean="0">
                            <a:solidFill>
                              <a:schemeClr val="tx1"/>
                            </a:solidFill>
                            <a:latin typeface="Cambria Math"/>
                            <a:ea typeface="Cambria Math"/>
                            <a:cs typeface="Times New Roman" pitchFamily="18" charset="0"/>
                          </a:rPr>
                          <m:t>𝟎</m:t>
                        </m:r>
                        <m:r>
                          <a:rPr lang="en-US" altLang="zh-CN" b="1" i="1" smtClean="0">
                            <a:solidFill>
                              <a:schemeClr val="tx1"/>
                            </a:solidFill>
                            <a:latin typeface="Cambria Math"/>
                            <a:ea typeface="Cambria Math"/>
                            <a:cs typeface="Times New Roman" pitchFamily="18" charset="0"/>
                          </a:rPr>
                          <m:t>.</m:t>
                        </m:r>
                        <m:r>
                          <a:rPr lang="en-US" altLang="zh-CN" b="1" i="1" smtClean="0">
                            <a:solidFill>
                              <a:schemeClr val="tx1"/>
                            </a:solidFill>
                            <a:latin typeface="Cambria Math"/>
                            <a:ea typeface="Cambria Math"/>
                            <a:cs typeface="Times New Roman" pitchFamily="18" charset="0"/>
                          </a:rPr>
                          <m:t>𝟏𝟎𝟒</m:t>
                        </m:r>
                      </m:sub>
                      <m:sup>
                        <m:r>
                          <a:rPr lang="en-US" altLang="zh-CN" b="1" i="1" smtClean="0">
                            <a:solidFill>
                              <a:schemeClr val="tx1"/>
                            </a:solidFill>
                            <a:latin typeface="Cambria Math"/>
                            <a:ea typeface="Cambria Math"/>
                            <a:cs typeface="Times New Roman" pitchFamily="18" charset="0"/>
                          </a:rPr>
                          <m:t>−</m:t>
                        </m:r>
                        <m:r>
                          <a:rPr lang="en-US" altLang="zh-CN" b="1" i="1" smtClean="0">
                            <a:solidFill>
                              <a:schemeClr val="tx1"/>
                            </a:solidFill>
                            <a:latin typeface="Cambria Math"/>
                            <a:ea typeface="Cambria Math"/>
                            <a:cs typeface="Times New Roman" pitchFamily="18" charset="0"/>
                          </a:rPr>
                          <m:t>𝟎</m:t>
                        </m:r>
                        <m:r>
                          <a:rPr lang="en-US" altLang="zh-CN" b="1" i="1" smtClean="0">
                            <a:solidFill>
                              <a:schemeClr val="tx1"/>
                            </a:solidFill>
                            <a:latin typeface="Cambria Math"/>
                            <a:ea typeface="Cambria Math"/>
                            <a:cs typeface="Times New Roman" pitchFamily="18" charset="0"/>
                          </a:rPr>
                          <m:t>.</m:t>
                        </m:r>
                        <m:r>
                          <a:rPr lang="en-US" altLang="zh-CN" b="1" i="1" smtClean="0">
                            <a:solidFill>
                              <a:schemeClr val="tx1"/>
                            </a:solidFill>
                            <a:latin typeface="Cambria Math"/>
                            <a:ea typeface="Cambria Math"/>
                            <a:cs typeface="Times New Roman" pitchFamily="18" charset="0"/>
                          </a:rPr>
                          <m:t>𝟎𝟑𝟎</m:t>
                        </m:r>
                      </m:sup>
                    </m:sSubSup>
                  </m:oMath>
                </a14:m>
                <a:r>
                  <a:rPr lang="zh-CN" altLang="en-US" b="1" dirty="0" smtClean="0">
                    <a:solidFill>
                      <a:schemeClr val="tx1"/>
                    </a:solidFill>
                    <a:cs typeface="Times New Roman" pitchFamily="18" charset="0"/>
                  </a:rPr>
                  <a:t>和</a:t>
                </a:r>
                <a14:m>
                  <m:oMath xmlns:m="http://schemas.openxmlformats.org/officeDocument/2006/math">
                    <m:r>
                      <a:rPr lang="el-GR" altLang="zh-CN" i="1" dirty="0">
                        <a:solidFill>
                          <a:schemeClr val="tx1"/>
                        </a:solidFill>
                        <a:latin typeface="Cambria Math"/>
                        <a:ea typeface="Cambria Math"/>
                        <a:cs typeface="Times New Roman" pitchFamily="18" charset="0"/>
                      </a:rPr>
                      <m:t>∅ </m:t>
                    </m:r>
                  </m:oMath>
                </a14:m>
                <a:r>
                  <a:rPr lang="en-US" altLang="zh-CN" b="1" dirty="0" smtClean="0">
                    <a:solidFill>
                      <a:schemeClr val="tx1"/>
                    </a:solidFill>
                    <a:cs typeface="Times New Roman" pitchFamily="18" charset="0"/>
                  </a:rPr>
                  <a:t>100</a:t>
                </a:r>
                <a:r>
                  <a:rPr lang="en-US" altLang="zh-CN" b="1" dirty="0" smtClean="0">
                    <a:solidFill>
                      <a:srgbClr val="FF0000"/>
                    </a:solidFill>
                    <a:cs typeface="Times New Roman" pitchFamily="18" charset="0"/>
                  </a:rPr>
                  <a:t>f9 </a:t>
                </a:r>
                <a:r>
                  <a:rPr lang="en-US" altLang="zh-CN" b="1" dirty="0" smtClean="0">
                    <a:solidFill>
                      <a:schemeClr val="tx1"/>
                    </a:solidFill>
                    <a:cs typeface="Times New Roman" pitchFamily="18" charset="0"/>
                  </a:rPr>
                  <a:t>= </a:t>
                </a:r>
                <a14:m>
                  <m:oMath xmlns:m="http://schemas.openxmlformats.org/officeDocument/2006/math">
                    <m:r>
                      <a:rPr lang="en-US" altLang="zh-CN" b="1" i="1">
                        <a:solidFill>
                          <a:schemeClr val="tx1"/>
                        </a:solidFill>
                        <a:latin typeface="Cambria Math"/>
                        <a:ea typeface="Cambria Math"/>
                        <a:cs typeface="Times New Roman" pitchFamily="18" charset="0"/>
                      </a:rPr>
                      <m:t>∅</m:t>
                    </m:r>
                    <m:sSubSup>
                      <m:sSubSupPr>
                        <m:ctrlPr>
                          <a:rPr lang="en-US" altLang="zh-CN" b="1" i="1">
                            <a:solidFill>
                              <a:schemeClr val="tx1"/>
                            </a:solidFill>
                            <a:latin typeface="Cambria Math"/>
                            <a:ea typeface="Cambria Math"/>
                            <a:cs typeface="Times New Roman" pitchFamily="18" charset="0"/>
                          </a:rPr>
                        </m:ctrlPr>
                      </m:sSubSupPr>
                      <m:e>
                        <m:r>
                          <a:rPr lang="en-US" altLang="zh-CN" b="1" i="1" smtClean="0">
                            <a:solidFill>
                              <a:schemeClr val="tx1"/>
                            </a:solidFill>
                            <a:latin typeface="Cambria Math"/>
                            <a:ea typeface="Cambria Math"/>
                            <a:cs typeface="Times New Roman" pitchFamily="18" charset="0"/>
                          </a:rPr>
                          <m:t>𝟏𝟎</m:t>
                        </m:r>
                        <m:r>
                          <a:rPr lang="en-US" altLang="zh-CN" b="1" i="1">
                            <a:solidFill>
                              <a:schemeClr val="tx1"/>
                            </a:solidFill>
                            <a:latin typeface="Cambria Math"/>
                            <a:ea typeface="Cambria Math"/>
                            <a:cs typeface="Times New Roman" pitchFamily="18" charset="0"/>
                          </a:rPr>
                          <m:t>𝟎</m:t>
                        </m:r>
                      </m:e>
                      <m:sub>
                        <m:r>
                          <a:rPr lang="en-US" altLang="zh-CN" b="1" i="1">
                            <a:solidFill>
                              <a:schemeClr val="tx1"/>
                            </a:solidFill>
                            <a:latin typeface="Cambria Math"/>
                            <a:ea typeface="Cambria Math"/>
                            <a:cs typeface="Times New Roman" pitchFamily="18" charset="0"/>
                          </a:rPr>
                          <m:t>−</m:t>
                        </m:r>
                        <m:r>
                          <a:rPr lang="en-US" altLang="zh-CN" b="1" i="1">
                            <a:solidFill>
                              <a:schemeClr val="tx1"/>
                            </a:solidFill>
                            <a:latin typeface="Cambria Math"/>
                            <a:ea typeface="Cambria Math"/>
                            <a:cs typeface="Times New Roman" pitchFamily="18" charset="0"/>
                          </a:rPr>
                          <m:t>𝟎</m:t>
                        </m:r>
                        <m:r>
                          <a:rPr lang="en-US" altLang="zh-CN" b="1" i="1">
                            <a:solidFill>
                              <a:schemeClr val="tx1"/>
                            </a:solidFill>
                            <a:latin typeface="Cambria Math"/>
                            <a:ea typeface="Cambria Math"/>
                            <a:cs typeface="Times New Roman" pitchFamily="18" charset="0"/>
                          </a:rPr>
                          <m:t>.</m:t>
                        </m:r>
                        <m:r>
                          <a:rPr lang="en-US" altLang="zh-CN" b="1" i="1">
                            <a:solidFill>
                              <a:schemeClr val="tx1"/>
                            </a:solidFill>
                            <a:latin typeface="Cambria Math"/>
                            <a:ea typeface="Cambria Math"/>
                            <a:cs typeface="Times New Roman" pitchFamily="18" charset="0"/>
                          </a:rPr>
                          <m:t>𝟏𝟐𝟑</m:t>
                        </m:r>
                      </m:sub>
                      <m:sup>
                        <m:r>
                          <a:rPr lang="en-US" altLang="zh-CN" b="1" i="1">
                            <a:solidFill>
                              <a:schemeClr val="tx1"/>
                            </a:solidFill>
                            <a:latin typeface="Cambria Math"/>
                            <a:ea typeface="Cambria Math"/>
                            <a:cs typeface="Times New Roman" pitchFamily="18" charset="0"/>
                          </a:rPr>
                          <m:t>−</m:t>
                        </m:r>
                        <m:r>
                          <a:rPr lang="en-US" altLang="zh-CN" b="1" i="1">
                            <a:solidFill>
                              <a:schemeClr val="tx1"/>
                            </a:solidFill>
                            <a:latin typeface="Cambria Math"/>
                            <a:ea typeface="Cambria Math"/>
                            <a:cs typeface="Times New Roman" pitchFamily="18" charset="0"/>
                          </a:rPr>
                          <m:t>𝟎</m:t>
                        </m:r>
                        <m:r>
                          <a:rPr lang="en-US" altLang="zh-CN" b="1" i="1">
                            <a:solidFill>
                              <a:schemeClr val="tx1"/>
                            </a:solidFill>
                            <a:latin typeface="Cambria Math"/>
                            <a:ea typeface="Cambria Math"/>
                            <a:cs typeface="Times New Roman" pitchFamily="18" charset="0"/>
                          </a:rPr>
                          <m:t>.</m:t>
                        </m:r>
                        <m:r>
                          <a:rPr lang="en-US" altLang="zh-CN" b="1" i="1">
                            <a:solidFill>
                              <a:schemeClr val="tx1"/>
                            </a:solidFill>
                            <a:latin typeface="Cambria Math"/>
                            <a:ea typeface="Cambria Math"/>
                            <a:cs typeface="Times New Roman" pitchFamily="18" charset="0"/>
                          </a:rPr>
                          <m:t>𝟎𝟑𝟔</m:t>
                        </m:r>
                      </m:sup>
                    </m:sSubSup>
                    <m:r>
                      <a:rPr lang="en-US" altLang="zh-CN" b="1" i="1">
                        <a:solidFill>
                          <a:schemeClr val="tx1"/>
                        </a:solidFill>
                        <a:latin typeface="Cambria Math"/>
                        <a:ea typeface="Cambria Math"/>
                        <a:cs typeface="Times New Roman" pitchFamily="18" charset="0"/>
                      </a:rPr>
                      <m:t> </m:t>
                    </m:r>
                  </m:oMath>
                </a14:m>
                <a:r>
                  <a:rPr lang="en-US" altLang="zh-CN" b="1" dirty="0" smtClean="0">
                    <a:solidFill>
                      <a:schemeClr val="tx1"/>
                    </a:solidFill>
                    <a:cs typeface="Times New Roman" pitchFamily="18" charset="0"/>
                  </a:rPr>
                  <a:t> </a:t>
                </a:r>
                <a:endParaRPr lang="zh-CN" altLang="el-GR" b="1" dirty="0">
                  <a:solidFill>
                    <a:schemeClr val="tx1"/>
                  </a:solidFill>
                  <a:cs typeface="Times New Roman" pitchFamily="18" charset="0"/>
                </a:endParaRPr>
              </a:p>
            </p:txBody>
          </p:sp>
        </mc:Choice>
        <mc:Fallback>
          <p:sp>
            <p:nvSpPr>
              <p:cNvPr id="74790" name="Text Box 38"/>
              <p:cNvSpPr txBox="1">
                <a:spLocks noRot="1" noChangeAspect="1" noMove="1" noResize="1" noEditPoints="1" noAdjustHandles="1" noChangeArrowheads="1" noChangeShapeType="1" noTextEdit="1"/>
              </p:cNvSpPr>
              <p:nvPr/>
            </p:nvSpPr>
            <p:spPr bwMode="auto">
              <a:xfrm>
                <a:off x="955260" y="5805264"/>
                <a:ext cx="6668972" cy="592551"/>
              </a:xfrm>
              <a:prstGeom prst="rect">
                <a:avLst/>
              </a:prstGeom>
              <a:blipFill rotWithShape="1">
                <a:blip r:embed="rId1"/>
                <a:stretch>
                  <a:fillRect t="-1020" b="-14286"/>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endParaRPr lang="zh-CN" altLang="en-US">
                  <a:noFill/>
                </a:endParaRPr>
              </a:p>
            </p:txBody>
          </p:sp>
        </mc:Fallback>
      </mc:AlternateContent>
      <p:pic>
        <p:nvPicPr>
          <p:cNvPr id="798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4528" y="2636912"/>
            <a:ext cx="7820025" cy="209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 name="Oval 37"/>
          <p:cNvSpPr>
            <a:spLocks noChangeArrowheads="1"/>
          </p:cNvSpPr>
          <p:nvPr/>
        </p:nvSpPr>
        <p:spPr bwMode="auto">
          <a:xfrm>
            <a:off x="2648744" y="3573016"/>
            <a:ext cx="1944540" cy="361065"/>
          </a:xfrm>
          <a:prstGeom prst="ellipse">
            <a:avLst/>
          </a:prstGeom>
          <a:noFill/>
          <a:ln w="28575">
            <a:solidFill>
              <a:srgbClr val="D60093"/>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 name="矩形 1"/>
          <p:cNvSpPr/>
          <p:nvPr/>
        </p:nvSpPr>
        <p:spPr>
          <a:xfrm>
            <a:off x="973804" y="4676943"/>
            <a:ext cx="7291564" cy="1200329"/>
          </a:xfrm>
          <a:prstGeom prst="rect">
            <a:avLst/>
          </a:prstGeom>
        </p:spPr>
        <p:txBody>
          <a:bodyPr wrap="square">
            <a:spAutoFit/>
          </a:bodyPr>
          <a:lstStyle/>
          <a:p>
            <a:r>
              <a:rPr lang="zh-CN" altLang="en-US" sz="2400" b="1" dirty="0" smtClean="0"/>
              <a:t>        考虑</a:t>
            </a:r>
            <a:r>
              <a:rPr lang="zh-CN" altLang="en-US" sz="2400" b="1" dirty="0"/>
              <a:t>加工成本，轴承端盖圆柱面的公差等级可以比</a:t>
            </a:r>
            <a:r>
              <a:rPr lang="zh-CN" altLang="en-US" sz="2400" b="1" dirty="0" smtClean="0"/>
              <a:t>轴承孔</a:t>
            </a:r>
            <a:r>
              <a:rPr lang="zh-CN" altLang="en-US" sz="2400" b="1" dirty="0"/>
              <a:t>低</a:t>
            </a:r>
            <a:r>
              <a:rPr lang="en-US" altLang="zh-CN" sz="2400" b="1" dirty="0"/>
              <a:t>2</a:t>
            </a:r>
            <a:r>
              <a:rPr lang="zh-CN" altLang="en-US" sz="2400" b="1" dirty="0"/>
              <a:t>级，因此两对轴承孔的轴承端盖圆柱面的公差带分别为</a:t>
            </a:r>
            <a:endParaRPr lang="zh-CN" altLang="en-US" sz="2400" dirty="0"/>
          </a:p>
        </p:txBody>
      </p:sp>
      <p:sp>
        <p:nvSpPr>
          <p:cNvPr id="3" name="矩形 2"/>
          <p:cNvSpPr/>
          <p:nvPr/>
        </p:nvSpPr>
        <p:spPr>
          <a:xfrm>
            <a:off x="4953000" y="2113692"/>
            <a:ext cx="304892" cy="523220"/>
          </a:xfrm>
          <a:prstGeom prst="rect">
            <a:avLst/>
          </a:prstGeom>
        </p:spPr>
        <p:txBody>
          <a:bodyPr wrap="none">
            <a:spAutoFit/>
          </a:bodyPr>
          <a:lstStyle/>
          <a:p>
            <a:r>
              <a:rPr lang="en-US" altLang="zh-CN" sz="2800" b="1" dirty="0">
                <a:solidFill>
                  <a:srgbClr val="D60093"/>
                </a:solidFill>
              </a:rPr>
              <a:t>f</a:t>
            </a:r>
            <a:endParaRPr lang="zh-CN" altLang="en-US"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4756">
                                            <p:txEl>
                                              <p:pRg st="0" end="0"/>
                                            </p:txEl>
                                          </p:spTgt>
                                        </p:tgtEl>
                                        <p:attrNameLst>
                                          <p:attrName>style.visibility</p:attrName>
                                        </p:attrNameLst>
                                      </p:cBhvr>
                                      <p:to>
                                        <p:strVal val="visible"/>
                                      </p:to>
                                    </p:set>
                                    <p:animEffect transition="in" filter="wipe(left)">
                                      <p:cBhvr>
                                        <p:cTn id="7" dur="500"/>
                                        <p:tgtEl>
                                          <p:spTgt spid="7475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4757"/>
                                        </p:tgtEl>
                                        <p:attrNameLst>
                                          <p:attrName>style.visibility</p:attrName>
                                        </p:attrNameLst>
                                      </p:cBhvr>
                                      <p:to>
                                        <p:strVal val="visible"/>
                                      </p:to>
                                    </p:set>
                                    <p:animEffect transition="in" filter="wipe(left)">
                                      <p:cBhvr>
                                        <p:cTn id="12" dur="2000"/>
                                        <p:tgtEl>
                                          <p:spTgt spid="7475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4758"/>
                                        </p:tgtEl>
                                        <p:attrNameLst>
                                          <p:attrName>style.visibility</p:attrName>
                                        </p:attrNameLst>
                                      </p:cBhvr>
                                      <p:to>
                                        <p:strVal val="visible"/>
                                      </p:to>
                                    </p:set>
                                    <p:animEffect transition="in" filter="wipe(left)">
                                      <p:cBhvr>
                                        <p:cTn id="17" dur="2000"/>
                                        <p:tgtEl>
                                          <p:spTgt spid="7475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79874"/>
                                        </p:tgtEl>
                                        <p:attrNameLst>
                                          <p:attrName>style.visibility</p:attrName>
                                        </p:attrNameLst>
                                      </p:cBhvr>
                                      <p:to>
                                        <p:strVal val="visible"/>
                                      </p:to>
                                    </p:set>
                                    <p:animEffect transition="in" filter="wipe(left)">
                                      <p:cBhvr>
                                        <p:cTn id="22" dur="500"/>
                                        <p:tgtEl>
                                          <p:spTgt spid="79874"/>
                                        </p:tgtEl>
                                      </p:cBhvr>
                                    </p:animEffect>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grpId="0" nodeType="clickEffect">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cBhvr>
                                        <p:cTn id="27" dur="1000" fill="hold"/>
                                        <p:tgtEl>
                                          <p:spTgt spid="39"/>
                                        </p:tgtEl>
                                        <p:attrNameLst>
                                          <p:attrName>ppt_w</p:attrName>
                                        </p:attrNameLst>
                                      </p:cBhvr>
                                      <p:tavLst>
                                        <p:tav tm="0">
                                          <p:val>
                                            <p:fltVal val="0"/>
                                          </p:val>
                                        </p:tav>
                                        <p:tav tm="100000">
                                          <p:val>
                                            <p:strVal val="#ppt_w"/>
                                          </p:val>
                                        </p:tav>
                                      </p:tavLst>
                                    </p:anim>
                                    <p:anim calcmode="lin" valueType="num">
                                      <p:cBhvr>
                                        <p:cTn id="28" dur="1000" fill="hold"/>
                                        <p:tgtEl>
                                          <p:spTgt spid="39"/>
                                        </p:tgtEl>
                                        <p:attrNameLst>
                                          <p:attrName>ppt_h</p:attrName>
                                        </p:attrNameLst>
                                      </p:cBhvr>
                                      <p:tavLst>
                                        <p:tav tm="0">
                                          <p:val>
                                            <p:fltVal val="0"/>
                                          </p:val>
                                        </p:tav>
                                        <p:tav tm="100000">
                                          <p:val>
                                            <p:strVal val="#ppt_h"/>
                                          </p:val>
                                        </p:tav>
                                      </p:tavLst>
                                    </p:anim>
                                    <p:anim calcmode="lin" valueType="num">
                                      <p:cBhvr>
                                        <p:cTn id="29" dur="1000" fill="hold"/>
                                        <p:tgtEl>
                                          <p:spTgt spid="39"/>
                                        </p:tgtEl>
                                        <p:attrNameLst>
                                          <p:attrName>style.rotation</p:attrName>
                                        </p:attrNameLst>
                                      </p:cBhvr>
                                      <p:tavLst>
                                        <p:tav tm="0">
                                          <p:val>
                                            <p:fltVal val="90"/>
                                          </p:val>
                                        </p:tav>
                                        <p:tav tm="100000">
                                          <p:val>
                                            <p:fltVal val="0"/>
                                          </p:val>
                                        </p:tav>
                                      </p:tavLst>
                                    </p:anim>
                                    <p:animEffect transition="in" filter="fade">
                                      <p:cBhvr>
                                        <p:cTn id="30" dur="1000"/>
                                        <p:tgtEl>
                                          <p:spTgt spid="39"/>
                                        </p:tgtEl>
                                      </p:cBhvr>
                                    </p:animEffect>
                                  </p:childTnLst>
                                </p:cTn>
                              </p:par>
                            </p:childTnLst>
                          </p:cTn>
                        </p:par>
                      </p:childTnLst>
                    </p:cTn>
                  </p:par>
                  <p:par>
                    <p:cTn id="31" fill="hold">
                      <p:stCondLst>
                        <p:cond delay="indefinite"/>
                      </p:stCondLst>
                      <p:childTnLst>
                        <p:par>
                          <p:cTn id="32" fill="hold">
                            <p:stCondLst>
                              <p:cond delay="0"/>
                            </p:stCondLst>
                            <p:childTnLst>
                              <p:par>
                                <p:cTn id="33" presetID="26" presetClass="entr" presetSubtype="0" fill="hold" grpId="0" nodeType="click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down)">
                                      <p:cBhvr>
                                        <p:cTn id="35" dur="580">
                                          <p:stCondLst>
                                            <p:cond delay="0"/>
                                          </p:stCondLst>
                                        </p:cTn>
                                        <p:tgtEl>
                                          <p:spTgt spid="3"/>
                                        </p:tgtEl>
                                      </p:cBhvr>
                                    </p:animEffect>
                                    <p:anim calcmode="lin" valueType="num">
                                      <p:cBhvr>
                                        <p:cTn id="36"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37"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38"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39"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40"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41" dur="26">
                                          <p:stCondLst>
                                            <p:cond delay="650"/>
                                          </p:stCondLst>
                                        </p:cTn>
                                        <p:tgtEl>
                                          <p:spTgt spid="3"/>
                                        </p:tgtEl>
                                      </p:cBhvr>
                                      <p:to x="100000" y="60000"/>
                                    </p:animScale>
                                    <p:animScale>
                                      <p:cBhvr>
                                        <p:cTn id="42" dur="166" decel="50000">
                                          <p:stCondLst>
                                            <p:cond delay="676"/>
                                          </p:stCondLst>
                                        </p:cTn>
                                        <p:tgtEl>
                                          <p:spTgt spid="3"/>
                                        </p:tgtEl>
                                      </p:cBhvr>
                                      <p:to x="100000" y="100000"/>
                                    </p:animScale>
                                    <p:animScale>
                                      <p:cBhvr>
                                        <p:cTn id="43" dur="26">
                                          <p:stCondLst>
                                            <p:cond delay="1312"/>
                                          </p:stCondLst>
                                        </p:cTn>
                                        <p:tgtEl>
                                          <p:spTgt spid="3"/>
                                        </p:tgtEl>
                                      </p:cBhvr>
                                      <p:to x="100000" y="80000"/>
                                    </p:animScale>
                                    <p:animScale>
                                      <p:cBhvr>
                                        <p:cTn id="44" dur="166" decel="50000">
                                          <p:stCondLst>
                                            <p:cond delay="1338"/>
                                          </p:stCondLst>
                                        </p:cTn>
                                        <p:tgtEl>
                                          <p:spTgt spid="3"/>
                                        </p:tgtEl>
                                      </p:cBhvr>
                                      <p:to x="100000" y="100000"/>
                                    </p:animScale>
                                    <p:animScale>
                                      <p:cBhvr>
                                        <p:cTn id="45" dur="26">
                                          <p:stCondLst>
                                            <p:cond delay="1642"/>
                                          </p:stCondLst>
                                        </p:cTn>
                                        <p:tgtEl>
                                          <p:spTgt spid="3"/>
                                        </p:tgtEl>
                                      </p:cBhvr>
                                      <p:to x="100000" y="90000"/>
                                    </p:animScale>
                                    <p:animScale>
                                      <p:cBhvr>
                                        <p:cTn id="46" dur="166" decel="50000">
                                          <p:stCondLst>
                                            <p:cond delay="1668"/>
                                          </p:stCondLst>
                                        </p:cTn>
                                        <p:tgtEl>
                                          <p:spTgt spid="3"/>
                                        </p:tgtEl>
                                      </p:cBhvr>
                                      <p:to x="100000" y="100000"/>
                                    </p:animScale>
                                    <p:animScale>
                                      <p:cBhvr>
                                        <p:cTn id="47" dur="26">
                                          <p:stCondLst>
                                            <p:cond delay="1808"/>
                                          </p:stCondLst>
                                        </p:cTn>
                                        <p:tgtEl>
                                          <p:spTgt spid="3"/>
                                        </p:tgtEl>
                                      </p:cBhvr>
                                      <p:to x="100000" y="95000"/>
                                    </p:animScale>
                                    <p:animScale>
                                      <p:cBhvr>
                                        <p:cTn id="48" dur="166" decel="50000">
                                          <p:stCondLst>
                                            <p:cond delay="1834"/>
                                          </p:stCondLst>
                                        </p:cTn>
                                        <p:tgtEl>
                                          <p:spTgt spid="3"/>
                                        </p:tgtEl>
                                      </p:cBhvr>
                                      <p:to x="100000" y="100000"/>
                                    </p:animScale>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wipe(left)">
                                      <p:cBhvr>
                                        <p:cTn id="53" dur="500"/>
                                        <p:tgtEl>
                                          <p:spTgt spid="2"/>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74790"/>
                                        </p:tgtEl>
                                        <p:attrNameLst>
                                          <p:attrName>style.visibility</p:attrName>
                                        </p:attrNameLst>
                                      </p:cBhvr>
                                      <p:to>
                                        <p:strVal val="visible"/>
                                      </p:to>
                                    </p:set>
                                    <p:animEffect transition="in" filter="wipe(left)">
                                      <p:cBhvr>
                                        <p:cTn id="58" dur="2000"/>
                                        <p:tgtEl>
                                          <p:spTgt spid="747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7" grpId="0"/>
      <p:bldP spid="74758" grpId="0"/>
      <p:bldP spid="74790" grpId="0"/>
      <p:bldP spid="39" grpId="0" animBg="1"/>
      <p:bldP spid="2" grpId="0"/>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灯片编号占位符 5"/>
          <p:cNvSpPr>
            <a:spLocks noGrp="1"/>
          </p:cNvSpPr>
          <p:nvPr>
            <p:ph type="sldNum" sz="quarter" idx="12"/>
          </p:nvPr>
        </p:nvSpPr>
        <p:spPr/>
        <p:txBody>
          <a:bodyPr/>
          <a:lstStyle/>
          <a:p>
            <a:fld id="{DF21DFC0-29AF-4FFF-808B-A9CAF59D0B73}" type="slidenum">
              <a:rPr lang="zh-CN" altLang="en-US"/>
            </a:fld>
            <a:endParaRPr lang="en-US" altLang="zh-CN"/>
          </a:p>
        </p:txBody>
      </p:sp>
      <p:sp>
        <p:nvSpPr>
          <p:cNvPr id="7172" name="Text Box 4"/>
          <p:cNvSpPr txBox="1">
            <a:spLocks noChangeArrowheads="1"/>
          </p:cNvSpPr>
          <p:nvPr/>
        </p:nvSpPr>
        <p:spPr bwMode="auto">
          <a:xfrm>
            <a:off x="1582802" y="1077570"/>
            <a:ext cx="4738350" cy="527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800" b="1" dirty="0"/>
              <a:t>12.1.1 齿轮的精度设计</a:t>
            </a:r>
            <a:endParaRPr lang="zh-CN" altLang="en-US" sz="2800" b="1" dirty="0"/>
          </a:p>
        </p:txBody>
      </p:sp>
      <p:sp>
        <p:nvSpPr>
          <p:cNvPr id="7175" name="Text Box 7"/>
          <p:cNvSpPr txBox="1">
            <a:spLocks noChangeArrowheads="1"/>
          </p:cNvSpPr>
          <p:nvPr/>
        </p:nvSpPr>
        <p:spPr bwMode="auto">
          <a:xfrm>
            <a:off x="3235952" y="1932201"/>
            <a:ext cx="5533471" cy="9584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pPr marL="538480" indent="-538480">
              <a:buAutoNum type="arabicParenBoth"/>
            </a:pPr>
            <a:r>
              <a:rPr lang="zh-CN" altLang="en-US" sz="2800" b="1" dirty="0"/>
              <a:t>齿轮的精度等级及齿轮必检</a:t>
            </a:r>
            <a:r>
              <a:rPr lang="zh-CN" altLang="en-US" sz="2800" b="1" dirty="0" smtClean="0"/>
              <a:t>偏差</a:t>
            </a:r>
            <a:r>
              <a:rPr lang="zh-CN" altLang="en-US" sz="2800" b="1" dirty="0"/>
              <a:t>项目及其允许值</a:t>
            </a:r>
            <a:endParaRPr lang="zh-CN" altLang="en-US" sz="2800" b="1" dirty="0"/>
          </a:p>
        </p:txBody>
      </p:sp>
      <p:sp>
        <p:nvSpPr>
          <p:cNvPr id="7176" name="Text Box 8"/>
          <p:cNvSpPr txBox="1">
            <a:spLocks noChangeArrowheads="1"/>
          </p:cNvSpPr>
          <p:nvPr/>
        </p:nvSpPr>
        <p:spPr bwMode="auto">
          <a:xfrm>
            <a:off x="3269003" y="2978028"/>
            <a:ext cx="4985983" cy="527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800" b="1" dirty="0"/>
              <a:t>(2) 齿轮和齿坯的尺寸精度</a:t>
            </a:r>
            <a:endParaRPr lang="zh-CN" altLang="en-US" sz="2800" b="1" dirty="0"/>
          </a:p>
        </p:txBody>
      </p:sp>
      <p:sp>
        <p:nvSpPr>
          <p:cNvPr id="7177" name="Text Box 9"/>
          <p:cNvSpPr txBox="1">
            <a:spLocks noChangeArrowheads="1"/>
          </p:cNvSpPr>
          <p:nvPr/>
        </p:nvSpPr>
        <p:spPr bwMode="auto">
          <a:xfrm>
            <a:off x="3269004" y="3861048"/>
            <a:ext cx="4557127" cy="527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800" b="1" dirty="0"/>
              <a:t>(3) 齿轮和齿坯的几何精度</a:t>
            </a:r>
            <a:endParaRPr lang="zh-CN" altLang="en-US" sz="2800" b="1" dirty="0"/>
          </a:p>
        </p:txBody>
      </p:sp>
      <p:sp>
        <p:nvSpPr>
          <p:cNvPr id="7178" name="Text Box 10"/>
          <p:cNvSpPr txBox="1">
            <a:spLocks noChangeArrowheads="1"/>
          </p:cNvSpPr>
          <p:nvPr/>
        </p:nvSpPr>
        <p:spPr bwMode="auto">
          <a:xfrm>
            <a:off x="3300959" y="4741601"/>
            <a:ext cx="5684489" cy="527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800" b="1" dirty="0"/>
              <a:t>(4) 齿轮和齿坯的表面粗糙度轮廓</a:t>
            </a:r>
            <a:endParaRPr lang="zh-CN" altLang="en-US" sz="2800" b="1" dirty="0"/>
          </a:p>
        </p:txBody>
      </p:sp>
      <p:pic>
        <p:nvPicPr>
          <p:cNvPr id="8704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85949" y="1900290"/>
            <a:ext cx="1733525" cy="3622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172"/>
                                        </p:tgtEl>
                                        <p:attrNameLst>
                                          <p:attrName>style.visibility</p:attrName>
                                        </p:attrNameLst>
                                      </p:cBhvr>
                                      <p:to>
                                        <p:strVal val="visible"/>
                                      </p:to>
                                    </p:set>
                                    <p:animEffect transition="in" filter="wipe(left)">
                                      <p:cBhvr>
                                        <p:cTn id="7" dur="300"/>
                                        <p:tgtEl>
                                          <p:spTgt spid="717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87042"/>
                                        </p:tgtEl>
                                        <p:attrNameLst>
                                          <p:attrName>style.visibility</p:attrName>
                                        </p:attrNameLst>
                                      </p:cBhvr>
                                      <p:to>
                                        <p:strVal val="visible"/>
                                      </p:to>
                                    </p:set>
                                    <p:animEffect transition="in" filter="wipe(up)">
                                      <p:cBhvr>
                                        <p:cTn id="12" dur="500"/>
                                        <p:tgtEl>
                                          <p:spTgt spid="8704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7175"/>
                                        </p:tgtEl>
                                        <p:attrNameLst>
                                          <p:attrName>style.visibility</p:attrName>
                                        </p:attrNameLst>
                                      </p:cBhvr>
                                      <p:to>
                                        <p:strVal val="visible"/>
                                      </p:to>
                                    </p:set>
                                    <p:animEffect transition="in" filter="wipe(left)">
                                      <p:cBhvr>
                                        <p:cTn id="17" dur="300"/>
                                        <p:tgtEl>
                                          <p:spTgt spid="717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7176"/>
                                        </p:tgtEl>
                                        <p:attrNameLst>
                                          <p:attrName>style.visibility</p:attrName>
                                        </p:attrNameLst>
                                      </p:cBhvr>
                                      <p:to>
                                        <p:strVal val="visible"/>
                                      </p:to>
                                    </p:set>
                                    <p:animEffect transition="in" filter="wipe(left)">
                                      <p:cBhvr>
                                        <p:cTn id="22" dur="300"/>
                                        <p:tgtEl>
                                          <p:spTgt spid="717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7177"/>
                                        </p:tgtEl>
                                        <p:attrNameLst>
                                          <p:attrName>style.visibility</p:attrName>
                                        </p:attrNameLst>
                                      </p:cBhvr>
                                      <p:to>
                                        <p:strVal val="visible"/>
                                      </p:to>
                                    </p:set>
                                    <p:animEffect transition="in" filter="wipe(left)">
                                      <p:cBhvr>
                                        <p:cTn id="27" dur="300"/>
                                        <p:tgtEl>
                                          <p:spTgt spid="717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7178"/>
                                        </p:tgtEl>
                                        <p:attrNameLst>
                                          <p:attrName>style.visibility</p:attrName>
                                        </p:attrNameLst>
                                      </p:cBhvr>
                                      <p:to>
                                        <p:strVal val="visible"/>
                                      </p:to>
                                    </p:set>
                                    <p:animEffect transition="in" filter="wipe(left)">
                                      <p:cBhvr>
                                        <p:cTn id="32" dur="300"/>
                                        <p:tgtEl>
                                          <p:spTgt spid="7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autoUpdateAnimBg="0"/>
      <p:bldP spid="7175" grpId="0" autoUpdateAnimBg="0"/>
      <p:bldP spid="7176" grpId="0" autoUpdateAnimBg="0"/>
      <p:bldP spid="7177" grpId="0" autoUpdateAnimBg="0"/>
      <p:bldP spid="7178" grpId="0" autoUpdateAnimBg="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灯片编号占位符 5"/>
          <p:cNvSpPr>
            <a:spLocks noGrp="1"/>
          </p:cNvSpPr>
          <p:nvPr>
            <p:ph type="sldNum" sz="quarter" idx="12"/>
          </p:nvPr>
        </p:nvSpPr>
        <p:spPr/>
        <p:txBody>
          <a:bodyPr/>
          <a:lstStyle/>
          <a:p>
            <a:fld id="{FFD830C6-E7F7-45DA-8377-3CFE125B2628}" type="slidenum">
              <a:rPr lang="zh-CN" altLang="en-US"/>
            </a:fld>
            <a:endParaRPr lang="en-US" altLang="zh-CN"/>
          </a:p>
        </p:txBody>
      </p:sp>
      <p:sp>
        <p:nvSpPr>
          <p:cNvPr id="75780" name="Text Box 4"/>
          <p:cNvSpPr txBox="1">
            <a:spLocks noChangeArrowheads="1"/>
          </p:cNvSpPr>
          <p:nvPr/>
        </p:nvSpPr>
        <p:spPr bwMode="auto">
          <a:xfrm>
            <a:off x="1132863" y="852572"/>
            <a:ext cx="6731265"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3" tIns="47887" rIns="95773" bIns="47887">
            <a:spAutoFit/>
          </a:bodyPr>
          <a:lstStyle/>
          <a:p>
            <a:r>
              <a:rPr lang="en-US" altLang="zh-CN" sz="2400" b="1" dirty="0"/>
              <a:t>2.  </a:t>
            </a:r>
            <a:r>
              <a:rPr lang="zh-CN" altLang="en-US" sz="2400" b="1" dirty="0"/>
              <a:t>轴承端盖上</a:t>
            </a:r>
            <a:r>
              <a:rPr lang="en-US" altLang="zh-CN" sz="2400" b="1" dirty="0"/>
              <a:t>6</a:t>
            </a:r>
            <a:r>
              <a:rPr lang="zh-CN" altLang="en-US" sz="2400" b="1" dirty="0"/>
              <a:t>个通孔的位置度</a:t>
            </a:r>
            <a:r>
              <a:rPr lang="zh-CN" altLang="en-US" sz="2400" b="1" dirty="0" smtClean="0"/>
              <a:t>公差（见图）</a:t>
            </a:r>
            <a:endParaRPr lang="zh-CN" altLang="en-US" sz="2400" b="1" dirty="0"/>
          </a:p>
        </p:txBody>
      </p:sp>
      <mc:AlternateContent xmlns:mc="http://schemas.openxmlformats.org/markup-compatibility/2006">
        <mc:Choice xmlns:a14="http://schemas.microsoft.com/office/drawing/2010/main" Requires="a14">
          <p:sp>
            <p:nvSpPr>
              <p:cNvPr id="75781" name="Text Box 5"/>
              <p:cNvSpPr txBox="1">
                <a:spLocks noChangeArrowheads="1"/>
              </p:cNvSpPr>
              <p:nvPr/>
            </p:nvSpPr>
            <p:spPr bwMode="auto">
              <a:xfrm>
                <a:off x="497317" y="1299679"/>
                <a:ext cx="7865891" cy="835373"/>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        固定螺钉为</a:t>
                </a:r>
                <a:r>
                  <a:rPr lang="en-US" altLang="zh-CN" sz="2400" b="1" dirty="0" smtClean="0"/>
                  <a:t>6</a:t>
                </a:r>
                <a:r>
                  <a:rPr lang="en-US" altLang="zh-CN" sz="2400" dirty="0" smtClean="0"/>
                  <a:t>×</a:t>
                </a:r>
                <a:r>
                  <a:rPr lang="en-US" altLang="zh-CN" sz="2400" b="1" dirty="0" smtClean="0"/>
                  <a:t>M8</a:t>
                </a:r>
                <a:r>
                  <a:rPr lang="zh-CN" altLang="en-US" sz="2400" b="1" dirty="0"/>
                  <a:t>，通孔为</a:t>
                </a:r>
                <a14:m>
                  <m:oMath xmlns:m="http://schemas.openxmlformats.org/officeDocument/2006/math">
                    <m:r>
                      <a:rPr lang="el-GR" altLang="zh-CN" sz="2400" i="1" dirty="0" smtClean="0">
                        <a:solidFill>
                          <a:schemeClr val="tx1"/>
                        </a:solidFill>
                        <a:latin typeface="Cambria Math"/>
                        <a:ea typeface="Cambria Math"/>
                        <a:cs typeface="Times New Roman" pitchFamily="18" charset="0"/>
                      </a:rPr>
                      <m:t>∅</m:t>
                    </m:r>
                    <m:r>
                      <a:rPr lang="el-GR" altLang="zh-CN" sz="2400" i="1" dirty="0">
                        <a:solidFill>
                          <a:srgbClr val="CC0066"/>
                        </a:solidFill>
                        <a:latin typeface="Cambria Math"/>
                        <a:ea typeface="Cambria Math"/>
                        <a:cs typeface="Times New Roman" pitchFamily="18" charset="0"/>
                      </a:rPr>
                      <m:t> </m:t>
                    </m:r>
                  </m:oMath>
                </a14:m>
                <a:r>
                  <a:rPr lang="en-US" altLang="zh-CN" sz="2400" b="1" dirty="0">
                    <a:cs typeface="Times New Roman" pitchFamily="18" charset="0"/>
                  </a:rPr>
                  <a:t>9</a:t>
                </a:r>
                <a:r>
                  <a:rPr lang="zh-CN" altLang="en-US" sz="2400" b="1" dirty="0">
                    <a:cs typeface="Times New Roman" pitchFamily="18" charset="0"/>
                  </a:rPr>
                  <a:t>，由式（</a:t>
                </a:r>
                <a:r>
                  <a:rPr lang="en-US" altLang="zh-CN" sz="2400" b="1" dirty="0">
                    <a:cs typeface="Times New Roman" pitchFamily="18" charset="0"/>
                  </a:rPr>
                  <a:t>4.38</a:t>
                </a:r>
                <a:r>
                  <a:rPr lang="zh-CN" altLang="en-US" sz="2400" b="1" dirty="0">
                    <a:cs typeface="Times New Roman" pitchFamily="18" charset="0"/>
                  </a:rPr>
                  <a:t>）位置度公差值为</a:t>
                </a:r>
                <a:endParaRPr lang="zh-CN" altLang="el-GR" sz="2400" b="1" dirty="0">
                  <a:cs typeface="Times New Roman" pitchFamily="18" charset="0"/>
                </a:endParaRPr>
              </a:p>
            </p:txBody>
          </p:sp>
        </mc:Choice>
        <mc:Fallback>
          <p:sp>
            <p:nvSpPr>
              <p:cNvPr id="75781" name="Text Box 5"/>
              <p:cNvSpPr txBox="1">
                <a:spLocks noRot="1" noChangeAspect="1" noMove="1" noResize="1" noEditPoints="1" noAdjustHandles="1" noChangeArrowheads="1" noChangeShapeType="1" noTextEdit="1"/>
              </p:cNvSpPr>
              <p:nvPr/>
            </p:nvSpPr>
            <p:spPr bwMode="auto">
              <a:xfrm>
                <a:off x="497317" y="1299679"/>
                <a:ext cx="7865891" cy="835373"/>
              </a:xfrm>
              <a:prstGeom prst="rect">
                <a:avLst/>
              </a:prstGeom>
              <a:blipFill rotWithShape="1">
                <a:blip r:embed="rId1"/>
                <a:stretch>
                  <a:fillRect l="-1163" t="-7299" r="-1163" b="-13869"/>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endParaRPr lang="zh-CN" altLang="en-US">
                  <a:noFill/>
                </a:endParaRPr>
              </a:p>
            </p:txBody>
          </p:sp>
        </mc:Fallback>
      </mc:AlternateContent>
      <p:sp>
        <p:nvSpPr>
          <p:cNvPr id="75783" name="Text Box 7"/>
          <p:cNvSpPr txBox="1">
            <a:spLocks noChangeArrowheads="1"/>
          </p:cNvSpPr>
          <p:nvPr/>
        </p:nvSpPr>
        <p:spPr bwMode="auto">
          <a:xfrm>
            <a:off x="1117635" y="2618449"/>
            <a:ext cx="6715685"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en-US" altLang="zh-CN" sz="2400" b="1" dirty="0"/>
              <a:t>3.  </a:t>
            </a:r>
            <a:r>
              <a:rPr lang="zh-CN" altLang="en-US" sz="2400" b="1" dirty="0"/>
              <a:t>轴承端盖上主要接触面的表面粗糙度轮廓</a:t>
            </a:r>
            <a:endParaRPr lang="zh-CN" altLang="en-US" sz="2400" b="1" dirty="0"/>
          </a:p>
        </p:txBody>
      </p:sp>
      <mc:AlternateContent xmlns:mc="http://schemas.openxmlformats.org/markup-compatibility/2006">
        <mc:Choice xmlns:a14="http://schemas.microsoft.com/office/drawing/2010/main" Requires="a14">
          <p:sp>
            <p:nvSpPr>
              <p:cNvPr id="75784" name="Text Box 8"/>
              <p:cNvSpPr txBox="1">
                <a:spLocks noChangeArrowheads="1"/>
              </p:cNvSpPr>
              <p:nvPr/>
            </p:nvSpPr>
            <p:spPr bwMode="auto">
              <a:xfrm>
                <a:off x="488504" y="3056576"/>
                <a:ext cx="6768752" cy="1574037"/>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        轴承端盖</a:t>
                </a:r>
                <a14:m>
                  <m:oMath xmlns:m="http://schemas.openxmlformats.org/officeDocument/2006/math">
                    <m:r>
                      <a:rPr lang="el-GR" altLang="zh-CN" sz="2400" i="1" dirty="0">
                        <a:solidFill>
                          <a:srgbClr val="CC0066"/>
                        </a:solidFill>
                        <a:latin typeface="Cambria Math"/>
                        <a:ea typeface="Cambria Math"/>
                        <a:cs typeface="Times New Roman" pitchFamily="18" charset="0"/>
                      </a:rPr>
                      <m:t>∅ </m:t>
                    </m:r>
                  </m:oMath>
                </a14:m>
                <a:r>
                  <a:rPr lang="en-US" altLang="zh-CN" sz="2400" b="1" dirty="0"/>
                  <a:t>100</a:t>
                </a:r>
                <a:r>
                  <a:rPr lang="zh-CN" altLang="en-US" sz="2400" b="1" dirty="0"/>
                  <a:t>圆柱面（与箱体孔接触）和基准面</a:t>
                </a:r>
                <a:r>
                  <a:rPr lang="en-US" altLang="zh-CN" sz="2400" b="1" i="1" dirty="0"/>
                  <a:t>A</a:t>
                </a:r>
                <a:r>
                  <a:rPr lang="zh-CN" altLang="en-US" sz="2400" b="1" dirty="0"/>
                  <a:t>（与箱体端面接触）用类比法确定其表面粗糙度轮廓</a:t>
                </a:r>
                <a:r>
                  <a:rPr lang="en-US" altLang="zh-CN" sz="2400" b="1" i="1" dirty="0"/>
                  <a:t>Ra</a:t>
                </a:r>
                <a:r>
                  <a:rPr lang="zh-CN" altLang="en-US" sz="2400" b="1" dirty="0"/>
                  <a:t>的上限值都为</a:t>
                </a:r>
                <a:r>
                  <a:rPr lang="en-US" altLang="zh-CN" sz="2400" b="1" dirty="0">
                    <a:solidFill>
                      <a:srgbClr val="CC0066"/>
                    </a:solidFill>
                  </a:rPr>
                  <a:t>3.2μm</a:t>
                </a:r>
                <a:r>
                  <a:rPr lang="zh-CN" altLang="en-US" sz="2400" b="1" dirty="0" smtClean="0">
                    <a:solidFill>
                      <a:srgbClr val="CC0066"/>
                    </a:solidFill>
                  </a:rPr>
                  <a:t>。</a:t>
                </a:r>
                <a:r>
                  <a:rPr lang="zh-CN" altLang="en-US" sz="2400" b="1" dirty="0" smtClean="0"/>
                  <a:t>其余表面</a:t>
                </a:r>
                <a:r>
                  <a:rPr lang="zh-CN" altLang="en-US" sz="2400" b="1" dirty="0"/>
                  <a:t>的粗糙度轮廓</a:t>
                </a:r>
                <a:r>
                  <a:rPr lang="en-US" altLang="zh-CN" sz="2400" b="1" i="1" dirty="0"/>
                  <a:t>Ra</a:t>
                </a:r>
                <a:r>
                  <a:rPr lang="zh-CN" altLang="en-US" sz="2400" b="1" dirty="0"/>
                  <a:t>上限值为</a:t>
                </a:r>
                <a:r>
                  <a:rPr lang="en-US" altLang="zh-CN" sz="2400" b="1" dirty="0">
                    <a:solidFill>
                      <a:srgbClr val="CC0066"/>
                    </a:solidFill>
                  </a:rPr>
                  <a:t>12.5μm</a:t>
                </a:r>
                <a:r>
                  <a:rPr lang="zh-CN" altLang="en-US" sz="2400" b="1" dirty="0" smtClean="0">
                    <a:solidFill>
                      <a:srgbClr val="CC0066"/>
                    </a:solidFill>
                  </a:rPr>
                  <a:t>。</a:t>
                </a:r>
                <a:endParaRPr lang="zh-CN" altLang="en-US" sz="2400" b="1" dirty="0">
                  <a:solidFill>
                    <a:srgbClr val="CC0066"/>
                  </a:solidFill>
                </a:endParaRPr>
              </a:p>
            </p:txBody>
          </p:sp>
        </mc:Choice>
        <mc:Fallback>
          <p:sp>
            <p:nvSpPr>
              <p:cNvPr id="75784" name="Text Box 8"/>
              <p:cNvSpPr txBox="1">
                <a:spLocks noRot="1" noChangeAspect="1" noMove="1" noResize="1" noEditPoints="1" noAdjustHandles="1" noChangeArrowheads="1" noChangeShapeType="1" noTextEdit="1"/>
              </p:cNvSpPr>
              <p:nvPr/>
            </p:nvSpPr>
            <p:spPr bwMode="auto">
              <a:xfrm>
                <a:off x="488504" y="3056576"/>
                <a:ext cx="6768752" cy="1574037"/>
              </a:xfrm>
              <a:prstGeom prst="rect">
                <a:avLst/>
              </a:prstGeom>
              <a:blipFill rotWithShape="1">
                <a:blip r:embed="rId2"/>
                <a:stretch>
                  <a:fillRect l="-1351" t="-3861" r="-901" b="-8108"/>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endParaRPr lang="zh-CN" altLang="en-US">
                  <a:noFill/>
                </a:endParaRPr>
              </a:p>
            </p:txBody>
          </p:sp>
        </mc:Fallback>
      </mc:AlternateContent>
      <p:sp>
        <p:nvSpPr>
          <p:cNvPr id="75785" name="Text Box 9"/>
          <p:cNvSpPr txBox="1">
            <a:spLocks noChangeArrowheads="1"/>
          </p:cNvSpPr>
          <p:nvPr/>
        </p:nvSpPr>
        <p:spPr bwMode="auto">
          <a:xfrm>
            <a:off x="488504" y="4631478"/>
            <a:ext cx="6408712" cy="12047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en-US" altLang="zh-CN" sz="2400" b="1" dirty="0"/>
              <a:t>      </a:t>
            </a:r>
            <a:r>
              <a:rPr lang="en-US" altLang="zh-CN" sz="2400" b="1" dirty="0" smtClean="0"/>
              <a:t>   </a:t>
            </a:r>
            <a:r>
              <a:rPr lang="en-US" altLang="zh-CN" sz="2400" b="1" dirty="0"/>
              <a:t>4.  </a:t>
            </a:r>
            <a:r>
              <a:rPr lang="zh-CN" altLang="en-US" sz="2400" b="1" dirty="0"/>
              <a:t>轴承端盖未注的尺寸公差和未注的几何公差均采用最低级</a:t>
            </a:r>
            <a:r>
              <a:rPr lang="zh-CN" altLang="en-US" sz="2400" b="1" dirty="0" smtClean="0"/>
              <a:t>，即未注尺寸为</a:t>
            </a:r>
            <a:r>
              <a:rPr lang="en-US" altLang="zh-CN" sz="2400" b="1" dirty="0" smtClean="0"/>
              <a:t>v</a:t>
            </a:r>
            <a:r>
              <a:rPr lang="zh-CN" altLang="en-US" sz="2400" b="1" dirty="0" smtClean="0"/>
              <a:t>级，未注几何公差为</a:t>
            </a:r>
            <a:r>
              <a:rPr lang="en-US" altLang="zh-CN" sz="2400" b="1" dirty="0" smtClean="0"/>
              <a:t>L</a:t>
            </a:r>
            <a:r>
              <a:rPr lang="zh-CN" altLang="en-US" sz="2400" b="1" dirty="0" smtClean="0"/>
              <a:t>级。</a:t>
            </a:r>
            <a:endParaRPr lang="zh-CN" altLang="en-US" sz="2400" b="1" dirty="0">
              <a:solidFill>
                <a:srgbClr val="CC0066"/>
              </a:solidFill>
            </a:endParaRPr>
          </a:p>
        </p:txBody>
      </p:sp>
      <p:pic>
        <p:nvPicPr>
          <p:cNvPr id="75884" name="Picture 10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0274" y="1769441"/>
            <a:ext cx="4114800" cy="3810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5885" name="Picture 10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5389" y="2271973"/>
            <a:ext cx="3009900" cy="32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93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13240" y="1844824"/>
            <a:ext cx="2283785" cy="38225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5780"/>
                                        </p:tgtEl>
                                        <p:attrNameLst>
                                          <p:attrName>style.visibility</p:attrName>
                                        </p:attrNameLst>
                                      </p:cBhvr>
                                      <p:to>
                                        <p:strVal val="visible"/>
                                      </p:to>
                                    </p:set>
                                    <p:animEffect transition="in" filter="wipe(left)">
                                      <p:cBhvr>
                                        <p:cTn id="7" dur="2000"/>
                                        <p:tgtEl>
                                          <p:spTgt spid="7578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39938"/>
                                        </p:tgtEl>
                                        <p:attrNameLst>
                                          <p:attrName>style.visibility</p:attrName>
                                        </p:attrNameLst>
                                      </p:cBhvr>
                                      <p:to>
                                        <p:strVal val="visible"/>
                                      </p:to>
                                    </p:set>
                                    <p:anim calcmode="lin" valueType="num">
                                      <p:cBhvr additive="base">
                                        <p:cTn id="12" dur="500" fill="hold"/>
                                        <p:tgtEl>
                                          <p:spTgt spid="39938"/>
                                        </p:tgtEl>
                                        <p:attrNameLst>
                                          <p:attrName>ppt_x</p:attrName>
                                        </p:attrNameLst>
                                      </p:cBhvr>
                                      <p:tavLst>
                                        <p:tav tm="0">
                                          <p:val>
                                            <p:strVal val="1+#ppt_w/2"/>
                                          </p:val>
                                        </p:tav>
                                        <p:tav tm="100000">
                                          <p:val>
                                            <p:strVal val="#ppt_x"/>
                                          </p:val>
                                        </p:tav>
                                      </p:tavLst>
                                    </p:anim>
                                    <p:anim calcmode="lin" valueType="num">
                                      <p:cBhvr additive="base">
                                        <p:cTn id="13" dur="500" fill="hold"/>
                                        <p:tgtEl>
                                          <p:spTgt spid="39938"/>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75781"/>
                                        </p:tgtEl>
                                        <p:attrNameLst>
                                          <p:attrName>style.visibility</p:attrName>
                                        </p:attrNameLst>
                                      </p:cBhvr>
                                      <p:to>
                                        <p:strVal val="visible"/>
                                      </p:to>
                                    </p:set>
                                    <p:animEffect transition="in" filter="wipe(left)">
                                      <p:cBhvr>
                                        <p:cTn id="18" dur="2000"/>
                                        <p:tgtEl>
                                          <p:spTgt spid="75781"/>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75884"/>
                                        </p:tgtEl>
                                        <p:attrNameLst>
                                          <p:attrName>style.visibility</p:attrName>
                                        </p:attrNameLst>
                                      </p:cBhvr>
                                      <p:to>
                                        <p:strVal val="visible"/>
                                      </p:to>
                                    </p:set>
                                    <p:animEffect transition="in" filter="wipe(left)">
                                      <p:cBhvr>
                                        <p:cTn id="23" dur="500"/>
                                        <p:tgtEl>
                                          <p:spTgt spid="7588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75885"/>
                                        </p:tgtEl>
                                        <p:attrNameLst>
                                          <p:attrName>style.visibility</p:attrName>
                                        </p:attrNameLst>
                                      </p:cBhvr>
                                      <p:to>
                                        <p:strVal val="visible"/>
                                      </p:to>
                                    </p:set>
                                    <p:animEffect transition="in" filter="wipe(left)">
                                      <p:cBhvr>
                                        <p:cTn id="28" dur="500"/>
                                        <p:tgtEl>
                                          <p:spTgt spid="75885"/>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75783"/>
                                        </p:tgtEl>
                                        <p:attrNameLst>
                                          <p:attrName>style.visibility</p:attrName>
                                        </p:attrNameLst>
                                      </p:cBhvr>
                                      <p:to>
                                        <p:strVal val="visible"/>
                                      </p:to>
                                    </p:set>
                                    <p:animEffect transition="in" filter="wipe(left)">
                                      <p:cBhvr>
                                        <p:cTn id="33" dur="2000"/>
                                        <p:tgtEl>
                                          <p:spTgt spid="75783"/>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75784"/>
                                        </p:tgtEl>
                                        <p:attrNameLst>
                                          <p:attrName>style.visibility</p:attrName>
                                        </p:attrNameLst>
                                      </p:cBhvr>
                                      <p:to>
                                        <p:strVal val="visible"/>
                                      </p:to>
                                    </p:set>
                                    <p:animEffect transition="in" filter="wipe(left)">
                                      <p:cBhvr>
                                        <p:cTn id="38" dur="2000"/>
                                        <p:tgtEl>
                                          <p:spTgt spid="75784"/>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75785"/>
                                        </p:tgtEl>
                                        <p:attrNameLst>
                                          <p:attrName>style.visibility</p:attrName>
                                        </p:attrNameLst>
                                      </p:cBhvr>
                                      <p:to>
                                        <p:strVal val="visible"/>
                                      </p:to>
                                    </p:set>
                                    <p:animEffect transition="in" filter="wipe(left)">
                                      <p:cBhvr>
                                        <p:cTn id="43" dur="2000"/>
                                        <p:tgtEl>
                                          <p:spTgt spid="757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80" grpId="0"/>
      <p:bldP spid="75781" grpId="0"/>
      <p:bldP spid="75783" grpId="0"/>
      <p:bldP spid="75784" grpId="0"/>
      <p:bldP spid="75785"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5"/>
          <p:cNvSpPr>
            <a:spLocks noGrp="1"/>
          </p:cNvSpPr>
          <p:nvPr>
            <p:ph type="sldNum" sz="quarter" idx="12"/>
          </p:nvPr>
        </p:nvSpPr>
        <p:spPr/>
        <p:txBody>
          <a:bodyPr/>
          <a:lstStyle/>
          <a:p>
            <a:fld id="{17D00B74-94E0-454E-B67C-2F642F1C6D98}" type="slidenum">
              <a:rPr lang="zh-CN" altLang="en-US"/>
            </a:fld>
            <a:endParaRPr lang="en-US" altLang="zh-CN"/>
          </a:p>
        </p:txBody>
      </p:sp>
      <p:sp>
        <p:nvSpPr>
          <p:cNvPr id="6" name="Text Box 10"/>
          <p:cNvSpPr txBox="1">
            <a:spLocks noChangeArrowheads="1"/>
          </p:cNvSpPr>
          <p:nvPr/>
        </p:nvSpPr>
        <p:spPr bwMode="auto">
          <a:xfrm>
            <a:off x="782275" y="1772816"/>
            <a:ext cx="2154501" cy="23127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pPr marL="457200" indent="-457200">
              <a:lnSpc>
                <a:spcPct val="200000"/>
              </a:lnSpc>
              <a:buAutoNum type="arabicPeriod" startAt="5"/>
            </a:pPr>
            <a:r>
              <a:rPr lang="zh-CN" altLang="en-US" sz="2400" b="1" dirty="0" smtClean="0"/>
              <a:t>轴承端盖</a:t>
            </a:r>
            <a:endParaRPr lang="en-US" altLang="zh-CN" sz="2400" b="1" dirty="0" smtClean="0"/>
          </a:p>
          <a:p>
            <a:pPr>
              <a:lnSpc>
                <a:spcPct val="200000"/>
              </a:lnSpc>
            </a:pPr>
            <a:r>
              <a:rPr lang="en-US" altLang="zh-CN" sz="2400" b="1" dirty="0"/>
              <a:t> </a:t>
            </a:r>
            <a:r>
              <a:rPr lang="en-US" altLang="zh-CN" sz="2400" b="1" dirty="0" smtClean="0"/>
              <a:t>     </a:t>
            </a:r>
            <a:r>
              <a:rPr lang="zh-CN" altLang="en-US" sz="2400" b="1" dirty="0" smtClean="0"/>
              <a:t>零件图</a:t>
            </a:r>
            <a:endParaRPr lang="en-US" altLang="zh-CN" sz="2400" b="1" dirty="0" smtClean="0"/>
          </a:p>
          <a:p>
            <a:pPr>
              <a:lnSpc>
                <a:spcPct val="200000"/>
              </a:lnSpc>
            </a:pPr>
            <a:r>
              <a:rPr lang="zh-CN" altLang="en-US" sz="2400" b="1" dirty="0" smtClean="0"/>
              <a:t>见图</a:t>
            </a:r>
            <a:r>
              <a:rPr lang="en-US" altLang="zh-CN" sz="2400" b="1" dirty="0" smtClean="0"/>
              <a:t>12.5</a:t>
            </a:r>
            <a:r>
              <a:rPr lang="zh-CN" altLang="en-US" sz="2400" b="1" dirty="0"/>
              <a:t>所</a:t>
            </a:r>
            <a:r>
              <a:rPr lang="zh-CN" altLang="en-US" sz="2400" b="1" dirty="0" smtClean="0"/>
              <a:t>示</a:t>
            </a:r>
            <a:endParaRPr lang="zh-CN" altLang="en-US" sz="2400" b="1" dirty="0"/>
          </a:p>
        </p:txBody>
      </p:sp>
      <p:pic>
        <p:nvPicPr>
          <p:cNvPr id="3891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164777" y="260648"/>
            <a:ext cx="5598284" cy="6309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图文框 7">
            <a:hlinkClick r:id="rId2" action="ppaction://hlinksldjump"/>
          </p:cNvPr>
          <p:cNvSpPr/>
          <p:nvPr/>
        </p:nvSpPr>
        <p:spPr bwMode="auto">
          <a:xfrm>
            <a:off x="8409384" y="6232448"/>
            <a:ext cx="1317946" cy="473075"/>
          </a:xfrm>
          <a:prstGeom prst="fram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r>
              <a:rPr kumimoji="1" lang="zh-CN" altLang="en-US" sz="1800" b="1" i="0" u="none" strike="noStrike" cap="none" normalizeH="0" baseline="0" dirty="0" smtClean="0">
                <a:ln>
                  <a:noFill/>
                </a:ln>
                <a:solidFill>
                  <a:schemeClr val="tx1"/>
                </a:solidFill>
                <a:effectLst/>
                <a:latin typeface="方正舒体" panose="02010601030101010101" pitchFamily="2" charset="-122"/>
                <a:ea typeface="方正舒体" panose="02010601030101010101" pitchFamily="2" charset="-122"/>
              </a:rPr>
              <a:t>返回目录</a:t>
            </a:r>
            <a:endParaRPr kumimoji="1" lang="zh-CN" altLang="en-US" sz="1800" b="1" i="0" u="none" strike="noStrike" cap="none" normalizeH="0" baseline="0" dirty="0" smtClean="0">
              <a:ln>
                <a:noFill/>
              </a:ln>
              <a:solidFill>
                <a:schemeClr val="tx1"/>
              </a:solidFill>
              <a:effectLst/>
              <a:latin typeface="方正舒体" panose="02010601030101010101" pitchFamily="2" charset="-122"/>
              <a:ea typeface="方正舒体" panose="02010601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8914"/>
                                        </p:tgtEl>
                                        <p:attrNameLst>
                                          <p:attrName>style.visibility</p:attrName>
                                        </p:attrNameLst>
                                      </p:cBhvr>
                                      <p:to>
                                        <p:strVal val="visible"/>
                                      </p:to>
                                    </p:set>
                                    <p:anim calcmode="lin" valueType="num">
                                      <p:cBhvr additive="base">
                                        <p:cTn id="12" dur="500" fill="hold"/>
                                        <p:tgtEl>
                                          <p:spTgt spid="38914"/>
                                        </p:tgtEl>
                                        <p:attrNameLst>
                                          <p:attrName>ppt_x</p:attrName>
                                        </p:attrNameLst>
                                      </p:cBhvr>
                                      <p:tavLst>
                                        <p:tav tm="0">
                                          <p:val>
                                            <p:strVal val="#ppt_x"/>
                                          </p:val>
                                        </p:tav>
                                        <p:tav tm="100000">
                                          <p:val>
                                            <p:strVal val="#ppt_x"/>
                                          </p:val>
                                        </p:tav>
                                      </p:tavLst>
                                    </p:anim>
                                    <p:anim calcmode="lin" valueType="num">
                                      <p:cBhvr additive="base">
                                        <p:cTn id="13" dur="500" fill="hold"/>
                                        <p:tgtEl>
                                          <p:spTgt spid="389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灯片编号占位符 5"/>
          <p:cNvSpPr>
            <a:spLocks noGrp="1"/>
          </p:cNvSpPr>
          <p:nvPr>
            <p:ph type="sldNum" sz="quarter" idx="12"/>
          </p:nvPr>
        </p:nvSpPr>
        <p:spPr>
          <a:xfrm>
            <a:off x="7689304" y="332656"/>
            <a:ext cx="2063749" cy="457200"/>
          </a:xfrm>
        </p:spPr>
        <p:txBody>
          <a:bodyPr/>
          <a:lstStyle/>
          <a:p>
            <a:fld id="{509270D9-9439-49BC-B078-FA2D6A89665E}" type="slidenum">
              <a:rPr lang="zh-CN" altLang="en-US"/>
            </a:fld>
            <a:endParaRPr lang="en-US" altLang="zh-CN" dirty="0"/>
          </a:p>
        </p:txBody>
      </p:sp>
      <p:sp>
        <p:nvSpPr>
          <p:cNvPr id="51204" name="Text Box 4"/>
          <p:cNvSpPr txBox="1">
            <a:spLocks noChangeArrowheads="1"/>
          </p:cNvSpPr>
          <p:nvPr/>
        </p:nvSpPr>
        <p:spPr bwMode="auto">
          <a:xfrm>
            <a:off x="1728543" y="764704"/>
            <a:ext cx="6608833" cy="527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800" b="1" dirty="0"/>
              <a:t>12.2 装配图上标注的尺寸和配合代号</a:t>
            </a:r>
            <a:endParaRPr lang="zh-CN" altLang="en-US" sz="2800" b="1" dirty="0"/>
          </a:p>
        </p:txBody>
      </p:sp>
      <p:sp>
        <p:nvSpPr>
          <p:cNvPr id="51207" name="Text Box 7"/>
          <p:cNvSpPr txBox="1">
            <a:spLocks noChangeArrowheads="1"/>
          </p:cNvSpPr>
          <p:nvPr/>
        </p:nvSpPr>
        <p:spPr bwMode="auto">
          <a:xfrm>
            <a:off x="3008784" y="2636018"/>
            <a:ext cx="2484646" cy="4660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①  </a:t>
            </a:r>
            <a:r>
              <a:rPr lang="zh-CN" altLang="en-US" sz="2400" b="1" dirty="0" smtClean="0"/>
              <a:t>外形尺寸：</a:t>
            </a:r>
            <a:endParaRPr lang="zh-CN" altLang="en-US" sz="2400" b="1" dirty="0"/>
          </a:p>
        </p:txBody>
      </p:sp>
      <p:sp>
        <p:nvSpPr>
          <p:cNvPr id="51208" name="Rectangle 8"/>
          <p:cNvSpPr>
            <a:spLocks noChangeArrowheads="1"/>
          </p:cNvSpPr>
          <p:nvPr/>
        </p:nvSpPr>
        <p:spPr bwMode="auto">
          <a:xfrm>
            <a:off x="3008784" y="3174067"/>
            <a:ext cx="2232248" cy="4660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pPr marL="457200" indent="-457200">
              <a:buAutoNum type="circleNumDbPlain" startAt="2"/>
            </a:pPr>
            <a:r>
              <a:rPr lang="zh-CN" altLang="en-US" sz="2400" b="1" dirty="0" smtClean="0"/>
              <a:t>特性尺寸：</a:t>
            </a:r>
            <a:endParaRPr lang="zh-CN" altLang="en-US" sz="2400" b="1" dirty="0"/>
          </a:p>
        </p:txBody>
      </p:sp>
      <p:sp>
        <p:nvSpPr>
          <p:cNvPr id="51209" name="Rectangle 9"/>
          <p:cNvSpPr>
            <a:spLocks noChangeArrowheads="1"/>
          </p:cNvSpPr>
          <p:nvPr/>
        </p:nvSpPr>
        <p:spPr bwMode="auto">
          <a:xfrm>
            <a:off x="3008784" y="3966155"/>
            <a:ext cx="2088232" cy="4660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③  </a:t>
            </a:r>
            <a:r>
              <a:rPr lang="zh-CN" altLang="en-US" sz="2400" b="1" dirty="0" smtClean="0"/>
              <a:t>安装尺寸：</a:t>
            </a:r>
            <a:endParaRPr lang="zh-CN" altLang="en-US" sz="2400" b="1" dirty="0"/>
          </a:p>
        </p:txBody>
      </p:sp>
      <p:sp>
        <p:nvSpPr>
          <p:cNvPr id="51210" name="Rectangle 10"/>
          <p:cNvSpPr>
            <a:spLocks noChangeArrowheads="1"/>
          </p:cNvSpPr>
          <p:nvPr/>
        </p:nvSpPr>
        <p:spPr bwMode="auto">
          <a:xfrm>
            <a:off x="3008784" y="4758243"/>
            <a:ext cx="4336182" cy="4660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④  有配合性质要求的</a:t>
            </a:r>
            <a:r>
              <a:rPr lang="zh-CN" altLang="en-US" sz="2400" b="1" dirty="0" smtClean="0"/>
              <a:t>尺寸：</a:t>
            </a:r>
            <a:endParaRPr lang="zh-CN" altLang="en-US" sz="2400" b="1" dirty="0"/>
          </a:p>
        </p:txBody>
      </p:sp>
      <p:sp>
        <p:nvSpPr>
          <p:cNvPr id="2" name="矩形 1"/>
          <p:cNvSpPr/>
          <p:nvPr/>
        </p:nvSpPr>
        <p:spPr>
          <a:xfrm>
            <a:off x="704528" y="1376496"/>
            <a:ext cx="7704856" cy="1200329"/>
          </a:xfrm>
          <a:prstGeom prst="rect">
            <a:avLst/>
          </a:prstGeom>
        </p:spPr>
        <p:txBody>
          <a:bodyPr wrap="square">
            <a:spAutoFit/>
          </a:bodyPr>
          <a:lstStyle/>
          <a:p>
            <a:r>
              <a:rPr lang="zh-CN" altLang="en-US" sz="2400" b="1" dirty="0" smtClean="0"/>
              <a:t>         装配图</a:t>
            </a:r>
            <a:r>
              <a:rPr lang="zh-CN" altLang="en-US" sz="2400" b="1" dirty="0"/>
              <a:t>用来表达减速器中各零部件的结构及相互关系</a:t>
            </a:r>
            <a:r>
              <a:rPr lang="en-US" altLang="zh-CN" sz="2400" b="1" dirty="0"/>
              <a:t>,</a:t>
            </a:r>
            <a:r>
              <a:rPr lang="zh-CN" altLang="en-US" sz="2400" b="1" dirty="0"/>
              <a:t>它也指导装配、验收和检修工作的技术文件。因此</a:t>
            </a:r>
            <a:r>
              <a:rPr lang="en-US" altLang="zh-CN" sz="2400" b="1" dirty="0"/>
              <a:t>,</a:t>
            </a:r>
            <a:r>
              <a:rPr lang="zh-CN" altLang="en-US" sz="2400" b="1" dirty="0"/>
              <a:t>装配图上应标注以下四方面的尺寸</a:t>
            </a:r>
            <a:r>
              <a:rPr lang="en-US" altLang="zh-CN" sz="2400" b="1" dirty="0"/>
              <a:t>:</a:t>
            </a:r>
            <a:endParaRPr lang="zh-CN" altLang="en-US" sz="2400" dirty="0"/>
          </a:p>
        </p:txBody>
      </p:sp>
      <p:pic>
        <p:nvPicPr>
          <p:cNvPr id="8192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32520" y="2600632"/>
            <a:ext cx="2390775" cy="2733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4953000" y="2640394"/>
            <a:ext cx="4248472" cy="461665"/>
          </a:xfrm>
          <a:prstGeom prst="rect">
            <a:avLst/>
          </a:prstGeom>
        </p:spPr>
        <p:txBody>
          <a:bodyPr wrap="square">
            <a:spAutoFit/>
          </a:bodyPr>
          <a:lstStyle/>
          <a:p>
            <a:r>
              <a:rPr lang="zh-CN" altLang="en-US" sz="2400" b="1" dirty="0"/>
              <a:t>减速器的总长、总宽和总高</a:t>
            </a:r>
            <a:endParaRPr lang="zh-CN" altLang="en-US" sz="2400" dirty="0"/>
          </a:p>
        </p:txBody>
      </p:sp>
      <p:sp>
        <p:nvSpPr>
          <p:cNvPr id="5" name="矩形 4"/>
          <p:cNvSpPr/>
          <p:nvPr/>
        </p:nvSpPr>
        <p:spPr>
          <a:xfrm>
            <a:off x="4979878" y="3966155"/>
            <a:ext cx="3933562" cy="830997"/>
          </a:xfrm>
          <a:prstGeom prst="rect">
            <a:avLst/>
          </a:prstGeom>
        </p:spPr>
        <p:txBody>
          <a:bodyPr wrap="square">
            <a:spAutoFit/>
          </a:bodyPr>
          <a:lstStyle/>
          <a:p>
            <a:r>
              <a:rPr lang="zh-CN" altLang="en-US" sz="2400" b="1" dirty="0" smtClean="0"/>
              <a:t>如减速器</a:t>
            </a:r>
            <a:r>
              <a:rPr lang="zh-CN" altLang="en-US" sz="2400" b="1" dirty="0"/>
              <a:t>的中心高</a:t>
            </a:r>
            <a:r>
              <a:rPr lang="en-US" altLang="zh-CN" sz="2400" b="1" dirty="0"/>
              <a:t>,</a:t>
            </a:r>
            <a:r>
              <a:rPr lang="zh-CN" altLang="en-US" sz="2400" b="1" dirty="0"/>
              <a:t>轴的外伸端配合部位的</a:t>
            </a:r>
            <a:r>
              <a:rPr lang="zh-CN" altLang="en-US" sz="2400" b="1" dirty="0" smtClean="0"/>
              <a:t>长度等</a:t>
            </a:r>
            <a:endParaRPr lang="zh-CN" altLang="en-US" sz="2400" dirty="0"/>
          </a:p>
        </p:txBody>
      </p:sp>
      <p:sp>
        <p:nvSpPr>
          <p:cNvPr id="6" name="矩形 5"/>
          <p:cNvSpPr/>
          <p:nvPr/>
        </p:nvSpPr>
        <p:spPr>
          <a:xfrm>
            <a:off x="3440832" y="5190291"/>
            <a:ext cx="4968552" cy="830997"/>
          </a:xfrm>
          <a:prstGeom prst="rect">
            <a:avLst/>
          </a:prstGeom>
        </p:spPr>
        <p:txBody>
          <a:bodyPr wrap="square">
            <a:spAutoFit/>
          </a:bodyPr>
          <a:lstStyle/>
          <a:p>
            <a:r>
              <a:rPr lang="zh-CN" altLang="en-US" sz="2400" b="1" dirty="0" smtClean="0"/>
              <a:t>如装配图</a:t>
            </a:r>
            <a:r>
              <a:rPr lang="zh-CN" altLang="en-US" sz="2400" b="1" dirty="0"/>
              <a:t>中零部件相互结合处的尺寸和配合</a:t>
            </a:r>
            <a:r>
              <a:rPr lang="zh-CN" altLang="en-US" sz="2400" b="1" dirty="0" smtClean="0"/>
              <a:t>代号等</a:t>
            </a:r>
            <a:endParaRPr lang="zh-CN" altLang="en-US" sz="2400" dirty="0"/>
          </a:p>
        </p:txBody>
      </p:sp>
      <p:sp>
        <p:nvSpPr>
          <p:cNvPr id="7" name="矩形 6"/>
          <p:cNvSpPr/>
          <p:nvPr/>
        </p:nvSpPr>
        <p:spPr>
          <a:xfrm>
            <a:off x="4880992" y="3140968"/>
            <a:ext cx="3744416" cy="830997"/>
          </a:xfrm>
          <a:prstGeom prst="rect">
            <a:avLst/>
          </a:prstGeom>
        </p:spPr>
        <p:txBody>
          <a:bodyPr wrap="square">
            <a:spAutoFit/>
          </a:bodyPr>
          <a:lstStyle/>
          <a:p>
            <a:r>
              <a:rPr lang="zh-CN" altLang="en-US" sz="2400" b="1" dirty="0"/>
              <a:t>如传动件的中心距</a:t>
            </a:r>
            <a:r>
              <a:rPr lang="zh-CN" altLang="en-US" sz="2400" b="1" dirty="0" smtClean="0"/>
              <a:t>及其</a:t>
            </a:r>
            <a:endParaRPr lang="en-US" altLang="zh-CN" sz="2400" b="1" dirty="0" smtClean="0"/>
          </a:p>
          <a:p>
            <a:r>
              <a:rPr lang="zh-CN" altLang="en-US" sz="2400" b="1" dirty="0" smtClean="0"/>
              <a:t>极限偏差</a:t>
            </a:r>
            <a:endParaRPr lang="zh-CN" altLang="en-US" sz="24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1204"/>
                                        </p:tgtEl>
                                        <p:attrNameLst>
                                          <p:attrName>style.visibility</p:attrName>
                                        </p:attrNameLst>
                                      </p:cBhvr>
                                      <p:to>
                                        <p:strVal val="visible"/>
                                      </p:to>
                                    </p:set>
                                    <p:animEffect transition="in" filter="wipe(left)">
                                      <p:cBhvr>
                                        <p:cTn id="7" dur="300"/>
                                        <p:tgtEl>
                                          <p:spTgt spid="5120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1922"/>
                                        </p:tgtEl>
                                        <p:attrNameLst>
                                          <p:attrName>style.visibility</p:attrName>
                                        </p:attrNameLst>
                                      </p:cBhvr>
                                      <p:to>
                                        <p:strVal val="visible"/>
                                      </p:to>
                                    </p:set>
                                    <p:animEffect transition="in" filter="wipe(up)">
                                      <p:cBhvr>
                                        <p:cTn id="17" dur="500"/>
                                        <p:tgtEl>
                                          <p:spTgt spid="8192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51207"/>
                                        </p:tgtEl>
                                        <p:attrNameLst>
                                          <p:attrName>style.visibility</p:attrName>
                                        </p:attrNameLst>
                                      </p:cBhvr>
                                      <p:to>
                                        <p:strVal val="visible"/>
                                      </p:to>
                                    </p:set>
                                    <p:animEffect transition="in" filter="wipe(left)">
                                      <p:cBhvr>
                                        <p:cTn id="22" dur="300"/>
                                        <p:tgtEl>
                                          <p:spTgt spid="5120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51208"/>
                                        </p:tgtEl>
                                        <p:attrNameLst>
                                          <p:attrName>style.visibility</p:attrName>
                                        </p:attrNameLst>
                                      </p:cBhvr>
                                      <p:to>
                                        <p:strVal val="visible"/>
                                      </p:to>
                                    </p:set>
                                    <p:animEffect transition="in" filter="wipe(left)">
                                      <p:cBhvr>
                                        <p:cTn id="32" dur="300"/>
                                        <p:tgtEl>
                                          <p:spTgt spid="5120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51209"/>
                                        </p:tgtEl>
                                        <p:attrNameLst>
                                          <p:attrName>style.visibility</p:attrName>
                                        </p:attrNameLst>
                                      </p:cBhvr>
                                      <p:to>
                                        <p:strVal val="visible"/>
                                      </p:to>
                                    </p:set>
                                    <p:animEffect transition="in" filter="wipe(left)">
                                      <p:cBhvr>
                                        <p:cTn id="42" dur="300"/>
                                        <p:tgtEl>
                                          <p:spTgt spid="5120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wipe(left)">
                                      <p:cBhvr>
                                        <p:cTn id="47" dur="500"/>
                                        <p:tgtEl>
                                          <p:spTgt spid="5"/>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iterate type="wd">
                                    <p:tmPct val="100000"/>
                                  </p:iterate>
                                  <p:childTnLst>
                                    <p:set>
                                      <p:cBhvr>
                                        <p:cTn id="51" dur="1" fill="hold">
                                          <p:stCondLst>
                                            <p:cond delay="0"/>
                                          </p:stCondLst>
                                        </p:cTn>
                                        <p:tgtEl>
                                          <p:spTgt spid="51210"/>
                                        </p:tgtEl>
                                        <p:attrNameLst>
                                          <p:attrName>style.visibility</p:attrName>
                                        </p:attrNameLst>
                                      </p:cBhvr>
                                      <p:to>
                                        <p:strVal val="visible"/>
                                      </p:to>
                                    </p:set>
                                    <p:animEffect transition="in" filter="wipe(left)">
                                      <p:cBhvr>
                                        <p:cTn id="52" dur="300"/>
                                        <p:tgtEl>
                                          <p:spTgt spid="51210"/>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wipe(left)">
                                      <p:cBhvr>
                                        <p:cTn id="5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4" grpId="0" autoUpdateAnimBg="0"/>
      <p:bldP spid="51207" grpId="0" autoUpdateAnimBg="0"/>
      <p:bldP spid="51208" grpId="0" autoUpdateAnimBg="0"/>
      <p:bldP spid="51209" grpId="0" autoUpdateAnimBg="0"/>
      <p:bldP spid="51210" grpId="0" autoUpdateAnimBg="0"/>
      <p:bldP spid="2" grpId="0"/>
      <p:bldP spid="3" grpId="0"/>
      <p:bldP spid="5" grpId="0"/>
      <p:bldP spid="6" grpId="0"/>
      <p:bldP spid="7"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灯片编号占位符 5"/>
          <p:cNvSpPr>
            <a:spLocks noGrp="1"/>
          </p:cNvSpPr>
          <p:nvPr>
            <p:ph type="sldNum" sz="quarter" idx="12"/>
          </p:nvPr>
        </p:nvSpPr>
        <p:spPr/>
        <p:txBody>
          <a:bodyPr/>
          <a:lstStyle/>
          <a:p>
            <a:fld id="{33AA1990-D5C4-4CE0-BA83-0F0E0F5C4C51}" type="slidenum">
              <a:rPr lang="zh-CN" altLang="en-US"/>
            </a:fld>
            <a:endParaRPr lang="en-US" altLang="zh-CN"/>
          </a:p>
        </p:txBody>
      </p:sp>
      <p:sp>
        <p:nvSpPr>
          <p:cNvPr id="52228" name="Text Box 4"/>
          <p:cNvSpPr txBox="1">
            <a:spLocks noChangeArrowheads="1"/>
          </p:cNvSpPr>
          <p:nvPr/>
        </p:nvSpPr>
        <p:spPr bwMode="auto">
          <a:xfrm>
            <a:off x="960143" y="255184"/>
            <a:ext cx="6823282"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12.2.1 减速器中重要结合面的配合尺寸</a:t>
            </a:r>
            <a:r>
              <a:rPr lang="en-US" altLang="zh-CN" sz="2400" b="1" dirty="0"/>
              <a:t>  </a:t>
            </a:r>
            <a:endParaRPr lang="en-US" altLang="zh-CN" sz="2400" b="1" dirty="0"/>
          </a:p>
        </p:txBody>
      </p:sp>
      <p:sp>
        <p:nvSpPr>
          <p:cNvPr id="52229" name="Text Box 5"/>
          <p:cNvSpPr txBox="1">
            <a:spLocks noChangeArrowheads="1"/>
          </p:cNvSpPr>
          <p:nvPr/>
        </p:nvSpPr>
        <p:spPr bwMode="auto">
          <a:xfrm>
            <a:off x="949377" y="695566"/>
            <a:ext cx="6379887"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1. 圆锥滚子轴承与轴颈、箱体轴承孔的配合</a:t>
            </a:r>
            <a:endParaRPr lang="zh-CN" altLang="en-US" sz="2400" b="1" dirty="0"/>
          </a:p>
        </p:txBody>
      </p:sp>
      <p:sp>
        <p:nvSpPr>
          <p:cNvPr id="52230" name="Text Box 6"/>
          <p:cNvSpPr txBox="1">
            <a:spLocks noChangeArrowheads="1"/>
          </p:cNvSpPr>
          <p:nvPr/>
        </p:nvSpPr>
        <p:spPr bwMode="auto">
          <a:xfrm>
            <a:off x="339283" y="1134868"/>
            <a:ext cx="9175057" cy="8661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   （1） 对滚动轴承内圈、外圈分别与轴颈、外壳孔相配合时</a:t>
            </a:r>
            <a:endParaRPr lang="zh-CN" altLang="en-US" sz="2400" b="1" dirty="0"/>
          </a:p>
          <a:p>
            <a:r>
              <a:rPr lang="zh-CN" altLang="en-US" sz="2400" b="1" dirty="0"/>
              <a:t>             </a:t>
            </a:r>
            <a:r>
              <a:rPr lang="en-US" altLang="zh-CN" sz="2400" b="1" dirty="0"/>
              <a:t>(</a:t>
            </a:r>
            <a:r>
              <a:rPr lang="zh-CN" altLang="en-US" sz="2400" b="1" dirty="0">
                <a:solidFill>
                  <a:srgbClr val="CC0066"/>
                </a:solidFill>
              </a:rPr>
              <a:t>只需标注轴颈和外壳孔尺寸的公差带代号</a:t>
            </a:r>
            <a:r>
              <a:rPr lang="en-US" altLang="zh-CN" sz="2400" b="1" dirty="0">
                <a:solidFill>
                  <a:srgbClr val="CC0066"/>
                </a:solidFill>
              </a:rPr>
              <a:t>)</a:t>
            </a:r>
            <a:endParaRPr lang="zh-CN" altLang="en-US" sz="2400" b="1" dirty="0"/>
          </a:p>
        </p:txBody>
      </p:sp>
      <p:sp>
        <p:nvSpPr>
          <p:cNvPr id="52231" name="Text Box 7"/>
          <p:cNvSpPr txBox="1">
            <a:spLocks noChangeArrowheads="1"/>
          </p:cNvSpPr>
          <p:nvPr/>
        </p:nvSpPr>
        <p:spPr bwMode="auto">
          <a:xfrm>
            <a:off x="838022" y="1916832"/>
            <a:ext cx="8112257" cy="5583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3" tIns="47887" rIns="95773" bIns="47887">
            <a:spAutoFit/>
          </a:bodyPr>
          <a:lstStyle/>
          <a:p>
            <a:pPr>
              <a:lnSpc>
                <a:spcPct val="120000"/>
              </a:lnSpc>
            </a:pPr>
            <a:r>
              <a:rPr lang="zh-CN" altLang="en-US" sz="2400" b="1" dirty="0"/>
              <a:t>齿轮轴、输出轴上的轴颈的公差带代号分别为</a:t>
            </a:r>
            <a:endParaRPr lang="zh-CN" altLang="en-US" sz="2400" b="1" dirty="0"/>
          </a:p>
        </p:txBody>
      </p:sp>
      <p:pic>
        <p:nvPicPr>
          <p:cNvPr id="52235" name="Picture 1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235816" y="2403962"/>
            <a:ext cx="6631516" cy="4365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2236" name="Oval 12"/>
          <p:cNvSpPr>
            <a:spLocks noChangeArrowheads="1"/>
          </p:cNvSpPr>
          <p:nvPr/>
        </p:nvSpPr>
        <p:spPr bwMode="auto">
          <a:xfrm>
            <a:off x="4836791" y="4943223"/>
            <a:ext cx="990601" cy="558466"/>
          </a:xfrm>
          <a:prstGeom prst="ellipse">
            <a:avLst/>
          </a:prstGeom>
          <a:noFill/>
          <a:ln w="38100">
            <a:solidFill>
              <a:srgbClr val="CC0066"/>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5773" tIns="47887" rIns="95773" bIns="47887" anchor="ctr"/>
          <a:lstStyle/>
          <a:p>
            <a:endParaRPr lang="zh-CN" altLang="en-US"/>
          </a:p>
        </p:txBody>
      </p:sp>
      <p:sp>
        <p:nvSpPr>
          <p:cNvPr id="52237" name="Oval 13"/>
          <p:cNvSpPr>
            <a:spLocks noChangeArrowheads="1"/>
          </p:cNvSpPr>
          <p:nvPr/>
        </p:nvSpPr>
        <p:spPr bwMode="auto">
          <a:xfrm>
            <a:off x="2718277" y="2835762"/>
            <a:ext cx="990601" cy="433388"/>
          </a:xfrm>
          <a:prstGeom prst="ellipse">
            <a:avLst/>
          </a:prstGeom>
          <a:noFill/>
          <a:ln w="38100">
            <a:solidFill>
              <a:srgbClr val="CC0066"/>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5773" tIns="47887" rIns="95773" bIns="47887" anchor="ctr"/>
          <a:lstStyle/>
          <a:p>
            <a:endParaRPr lang="zh-CN" altLang="en-US"/>
          </a:p>
        </p:txBody>
      </p:sp>
      <p:sp>
        <p:nvSpPr>
          <p:cNvPr id="52238" name="Oval 14"/>
          <p:cNvSpPr>
            <a:spLocks noChangeArrowheads="1"/>
          </p:cNvSpPr>
          <p:nvPr/>
        </p:nvSpPr>
        <p:spPr bwMode="auto">
          <a:xfrm>
            <a:off x="4825022" y="5932975"/>
            <a:ext cx="990601" cy="433387"/>
          </a:xfrm>
          <a:prstGeom prst="ellipse">
            <a:avLst/>
          </a:prstGeom>
          <a:noFill/>
          <a:ln w="38100">
            <a:solidFill>
              <a:srgbClr val="CC0066"/>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5773" tIns="47887" rIns="95773" bIns="47887" anchor="ctr"/>
          <a:lstStyle/>
          <a:p>
            <a:endParaRPr lang="zh-CN" altLang="en-US"/>
          </a:p>
        </p:txBody>
      </p:sp>
      <p:sp>
        <p:nvSpPr>
          <p:cNvPr id="11" name="Oval 12"/>
          <p:cNvSpPr>
            <a:spLocks noChangeArrowheads="1"/>
          </p:cNvSpPr>
          <p:nvPr/>
        </p:nvSpPr>
        <p:spPr bwMode="auto">
          <a:xfrm>
            <a:off x="2740569" y="3412596"/>
            <a:ext cx="990601" cy="558466"/>
          </a:xfrm>
          <a:prstGeom prst="ellipse">
            <a:avLst/>
          </a:prstGeom>
          <a:noFill/>
          <a:ln w="38100">
            <a:solidFill>
              <a:srgbClr val="CC0066"/>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5773" tIns="47887" rIns="95773" bIns="47887" anchor="ct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2228"/>
                                        </p:tgtEl>
                                        <p:attrNameLst>
                                          <p:attrName>style.visibility</p:attrName>
                                        </p:attrNameLst>
                                      </p:cBhvr>
                                      <p:to>
                                        <p:strVal val="visible"/>
                                      </p:to>
                                    </p:set>
                                    <p:animEffect transition="in" filter="wipe(left)">
                                      <p:cBhvr>
                                        <p:cTn id="7" dur="300"/>
                                        <p:tgtEl>
                                          <p:spTgt spid="5222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52229"/>
                                        </p:tgtEl>
                                        <p:attrNameLst>
                                          <p:attrName>style.visibility</p:attrName>
                                        </p:attrNameLst>
                                      </p:cBhvr>
                                      <p:to>
                                        <p:strVal val="visible"/>
                                      </p:to>
                                    </p:set>
                                    <p:animEffect transition="in" filter="wipe(left)">
                                      <p:cBhvr>
                                        <p:cTn id="12" dur="300"/>
                                        <p:tgtEl>
                                          <p:spTgt spid="52229"/>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52235"/>
                                        </p:tgtEl>
                                        <p:attrNameLst>
                                          <p:attrName>style.visibility</p:attrName>
                                        </p:attrNameLst>
                                      </p:cBhvr>
                                      <p:to>
                                        <p:strVal val="visible"/>
                                      </p:to>
                                    </p:set>
                                    <p:anim calcmode="lin" valueType="num">
                                      <p:cBhvr additive="base">
                                        <p:cTn id="17" dur="2000" fill="hold"/>
                                        <p:tgtEl>
                                          <p:spTgt spid="52235"/>
                                        </p:tgtEl>
                                        <p:attrNameLst>
                                          <p:attrName>ppt_x</p:attrName>
                                        </p:attrNameLst>
                                      </p:cBhvr>
                                      <p:tavLst>
                                        <p:tav tm="0">
                                          <p:val>
                                            <p:strVal val="#ppt_x"/>
                                          </p:val>
                                        </p:tav>
                                        <p:tav tm="100000">
                                          <p:val>
                                            <p:strVal val="#ppt_x"/>
                                          </p:val>
                                        </p:tav>
                                      </p:tavLst>
                                    </p:anim>
                                    <p:anim calcmode="lin" valueType="num">
                                      <p:cBhvr additive="base">
                                        <p:cTn id="18" dur="2000" fill="hold"/>
                                        <p:tgtEl>
                                          <p:spTgt spid="5223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52230"/>
                                        </p:tgtEl>
                                        <p:attrNameLst>
                                          <p:attrName>style.visibility</p:attrName>
                                        </p:attrNameLst>
                                      </p:cBhvr>
                                      <p:to>
                                        <p:strVal val="visible"/>
                                      </p:to>
                                    </p:set>
                                    <p:animEffect transition="in" filter="wipe(left)">
                                      <p:cBhvr>
                                        <p:cTn id="23" dur="300"/>
                                        <p:tgtEl>
                                          <p:spTgt spid="52230"/>
                                        </p:tgtEl>
                                      </p:cBhvr>
                                    </p:animEffect>
                                  </p:childTnLst>
                                </p:cTn>
                              </p:par>
                            </p:childTnLst>
                          </p:cTn>
                        </p:par>
                      </p:childTnLst>
                    </p:cTn>
                  </p:par>
                  <p:par>
                    <p:cTn id="24" fill="hold">
                      <p:stCondLst>
                        <p:cond delay="indefinite"/>
                      </p:stCondLst>
                      <p:childTnLst>
                        <p:par>
                          <p:cTn id="25" fill="hold">
                            <p:stCondLst>
                              <p:cond delay="0"/>
                            </p:stCondLst>
                            <p:childTnLst>
                              <p:par>
                                <p:cTn id="26" presetID="8" presetClass="entr" presetSubtype="16"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diamond(in)">
                                      <p:cBhvr>
                                        <p:cTn id="28" dur="20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8" presetClass="entr" presetSubtype="16" fill="hold" grpId="0" nodeType="clickEffect">
                                  <p:stCondLst>
                                    <p:cond delay="0"/>
                                  </p:stCondLst>
                                  <p:childTnLst>
                                    <p:set>
                                      <p:cBhvr>
                                        <p:cTn id="32" dur="1" fill="hold">
                                          <p:stCondLst>
                                            <p:cond delay="0"/>
                                          </p:stCondLst>
                                        </p:cTn>
                                        <p:tgtEl>
                                          <p:spTgt spid="52236"/>
                                        </p:tgtEl>
                                        <p:attrNameLst>
                                          <p:attrName>style.visibility</p:attrName>
                                        </p:attrNameLst>
                                      </p:cBhvr>
                                      <p:to>
                                        <p:strVal val="visible"/>
                                      </p:to>
                                    </p:set>
                                    <p:animEffect transition="in" filter="diamond(in)">
                                      <p:cBhvr>
                                        <p:cTn id="33" dur="2000"/>
                                        <p:tgtEl>
                                          <p:spTgt spid="52236"/>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52231"/>
                                        </p:tgtEl>
                                        <p:attrNameLst>
                                          <p:attrName>style.visibility</p:attrName>
                                        </p:attrNameLst>
                                      </p:cBhvr>
                                      <p:to>
                                        <p:strVal val="visible"/>
                                      </p:to>
                                    </p:set>
                                    <p:animEffect transition="in" filter="wipe(left)">
                                      <p:cBhvr>
                                        <p:cTn id="38" dur="300"/>
                                        <p:tgtEl>
                                          <p:spTgt spid="52231"/>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52237"/>
                                        </p:tgtEl>
                                        <p:attrNameLst>
                                          <p:attrName>style.visibility</p:attrName>
                                        </p:attrNameLst>
                                      </p:cBhvr>
                                      <p:to>
                                        <p:strVal val="visible"/>
                                      </p:to>
                                    </p:set>
                                    <p:animEffect transition="in" filter="blinds(horizontal)">
                                      <p:cBhvr>
                                        <p:cTn id="43" dur="2000"/>
                                        <p:tgtEl>
                                          <p:spTgt spid="52237"/>
                                        </p:tgtEl>
                                      </p:cBhvr>
                                    </p:animEffect>
                                  </p:childTnLst>
                                </p:cTn>
                              </p:par>
                            </p:childTnLst>
                          </p:cTn>
                        </p:par>
                      </p:childTnLst>
                    </p:cTn>
                  </p:par>
                  <p:par>
                    <p:cTn id="44" fill="hold">
                      <p:stCondLst>
                        <p:cond delay="indefinite"/>
                      </p:stCondLst>
                      <p:childTnLst>
                        <p:par>
                          <p:cTn id="45" fill="hold">
                            <p:stCondLst>
                              <p:cond delay="0"/>
                            </p:stCondLst>
                            <p:childTnLst>
                              <p:par>
                                <p:cTn id="46" presetID="4" presetClass="entr" presetSubtype="16" fill="hold" grpId="0" nodeType="clickEffect">
                                  <p:stCondLst>
                                    <p:cond delay="0"/>
                                  </p:stCondLst>
                                  <p:childTnLst>
                                    <p:set>
                                      <p:cBhvr>
                                        <p:cTn id="47" dur="1" fill="hold">
                                          <p:stCondLst>
                                            <p:cond delay="0"/>
                                          </p:stCondLst>
                                        </p:cTn>
                                        <p:tgtEl>
                                          <p:spTgt spid="52238"/>
                                        </p:tgtEl>
                                        <p:attrNameLst>
                                          <p:attrName>style.visibility</p:attrName>
                                        </p:attrNameLst>
                                      </p:cBhvr>
                                      <p:to>
                                        <p:strVal val="visible"/>
                                      </p:to>
                                    </p:set>
                                    <p:animEffect transition="in" filter="box(in)">
                                      <p:cBhvr>
                                        <p:cTn id="48" dur="2000"/>
                                        <p:tgtEl>
                                          <p:spTgt spid="522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8" grpId="0" autoUpdateAnimBg="0"/>
      <p:bldP spid="52229" grpId="0" autoUpdateAnimBg="0"/>
      <p:bldP spid="52230" grpId="0" autoUpdateAnimBg="0"/>
      <p:bldP spid="52231" grpId="0" autoUpdateAnimBg="0"/>
      <p:bldP spid="52236" grpId="0" animBg="1"/>
      <p:bldP spid="52237" grpId="0" animBg="1"/>
      <p:bldP spid="52238" grpId="0" animBg="1"/>
      <p:bldP spid="11"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p:txBody>
          <a:bodyPr/>
          <a:lstStyle/>
          <a:p>
            <a:fld id="{7C356BFC-4120-4E0D-9632-9D3AA817D384}" type="slidenum">
              <a:rPr lang="zh-CN" altLang="en-US"/>
            </a:fld>
            <a:endParaRPr lang="en-US" altLang="zh-CN"/>
          </a:p>
        </p:txBody>
      </p:sp>
      <p:pic>
        <p:nvPicPr>
          <p:cNvPr id="78853" name="Picture 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96013" y="1484313"/>
            <a:ext cx="7799255" cy="5133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8855" name="Text Box 7"/>
          <p:cNvSpPr txBox="1">
            <a:spLocks noChangeArrowheads="1"/>
          </p:cNvSpPr>
          <p:nvPr/>
        </p:nvSpPr>
        <p:spPr bwMode="auto">
          <a:xfrm>
            <a:off x="1064568" y="233424"/>
            <a:ext cx="6396979" cy="4660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（2）箱体轴承孔的公差带代号分别为</a:t>
            </a:r>
            <a:endParaRPr lang="zh-CN" altLang="en-US" sz="2400" b="1" dirty="0"/>
          </a:p>
        </p:txBody>
      </p:sp>
      <p:sp>
        <p:nvSpPr>
          <p:cNvPr id="78857" name="Oval 9"/>
          <p:cNvSpPr>
            <a:spLocks noChangeArrowheads="1"/>
          </p:cNvSpPr>
          <p:nvPr/>
        </p:nvSpPr>
        <p:spPr bwMode="auto">
          <a:xfrm>
            <a:off x="5186892" y="4652963"/>
            <a:ext cx="990601" cy="431800"/>
          </a:xfrm>
          <a:prstGeom prst="ellipse">
            <a:avLst/>
          </a:prstGeom>
          <a:noFill/>
          <a:ln w="38100">
            <a:solidFill>
              <a:srgbClr val="CC0066"/>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5773" tIns="47887" rIns="95773" bIns="47887" anchor="ctr"/>
          <a:lstStyle/>
          <a:p>
            <a:endParaRPr lang="zh-CN" altLang="en-US"/>
          </a:p>
        </p:txBody>
      </p:sp>
      <p:sp>
        <p:nvSpPr>
          <p:cNvPr id="78858" name="Oval 10"/>
          <p:cNvSpPr>
            <a:spLocks noChangeArrowheads="1"/>
          </p:cNvSpPr>
          <p:nvPr/>
        </p:nvSpPr>
        <p:spPr bwMode="auto">
          <a:xfrm>
            <a:off x="2768865" y="2709863"/>
            <a:ext cx="990601" cy="431800"/>
          </a:xfrm>
          <a:prstGeom prst="ellipse">
            <a:avLst/>
          </a:prstGeom>
          <a:noFill/>
          <a:ln w="38100">
            <a:solidFill>
              <a:srgbClr val="CC0066"/>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5773" tIns="47887" rIns="95773" bIns="47887" anchor="ctr"/>
          <a:lstStyle/>
          <a:p>
            <a:endParaRPr lang="zh-CN" altLang="en-US"/>
          </a:p>
        </p:txBody>
      </p:sp>
      <p:pic>
        <p:nvPicPr>
          <p:cNvPr id="440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97264" y="770038"/>
            <a:ext cx="3915775" cy="529429"/>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8855"/>
                                        </p:tgtEl>
                                        <p:attrNameLst>
                                          <p:attrName>style.visibility</p:attrName>
                                        </p:attrNameLst>
                                      </p:cBhvr>
                                      <p:to>
                                        <p:strVal val="visible"/>
                                      </p:to>
                                    </p:set>
                                    <p:animEffect transition="in" filter="wipe(left)">
                                      <p:cBhvr>
                                        <p:cTn id="7" dur="300"/>
                                        <p:tgtEl>
                                          <p:spTgt spid="7885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78853"/>
                                        </p:tgtEl>
                                        <p:attrNameLst>
                                          <p:attrName>style.visibility</p:attrName>
                                        </p:attrNameLst>
                                      </p:cBhvr>
                                      <p:to>
                                        <p:strVal val="visible"/>
                                      </p:to>
                                    </p:set>
                                    <p:anim calcmode="lin" valueType="num">
                                      <p:cBhvr additive="base">
                                        <p:cTn id="12" dur="2000" fill="hold"/>
                                        <p:tgtEl>
                                          <p:spTgt spid="78853"/>
                                        </p:tgtEl>
                                        <p:attrNameLst>
                                          <p:attrName>ppt_x</p:attrName>
                                        </p:attrNameLst>
                                      </p:cBhvr>
                                      <p:tavLst>
                                        <p:tav tm="0">
                                          <p:val>
                                            <p:strVal val="#ppt_x"/>
                                          </p:val>
                                        </p:tav>
                                        <p:tav tm="100000">
                                          <p:val>
                                            <p:strVal val="#ppt_x"/>
                                          </p:val>
                                        </p:tav>
                                      </p:tavLst>
                                    </p:anim>
                                    <p:anim calcmode="lin" valueType="num">
                                      <p:cBhvr additive="base">
                                        <p:cTn id="13" dur="2000" fill="hold"/>
                                        <p:tgtEl>
                                          <p:spTgt spid="7885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78858"/>
                                        </p:tgtEl>
                                        <p:attrNameLst>
                                          <p:attrName>style.visibility</p:attrName>
                                        </p:attrNameLst>
                                      </p:cBhvr>
                                      <p:to>
                                        <p:strVal val="visible"/>
                                      </p:to>
                                    </p:set>
                                    <p:animEffect transition="in" filter="blinds(horizontal)">
                                      <p:cBhvr>
                                        <p:cTn id="18" dur="2000"/>
                                        <p:tgtEl>
                                          <p:spTgt spid="78858"/>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78857"/>
                                        </p:tgtEl>
                                        <p:attrNameLst>
                                          <p:attrName>style.visibility</p:attrName>
                                        </p:attrNameLst>
                                      </p:cBhvr>
                                      <p:to>
                                        <p:strVal val="visible"/>
                                      </p:to>
                                    </p:set>
                                    <p:animEffect transition="in" filter="box(in)">
                                      <p:cBhvr>
                                        <p:cTn id="23" dur="2000"/>
                                        <p:tgtEl>
                                          <p:spTgt spid="7885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44034"/>
                                        </p:tgtEl>
                                        <p:attrNameLst>
                                          <p:attrName>style.visibility</p:attrName>
                                        </p:attrNameLst>
                                      </p:cBhvr>
                                      <p:to>
                                        <p:strVal val="visible"/>
                                      </p:to>
                                    </p:set>
                                    <p:animEffect transition="in" filter="wipe(left)">
                                      <p:cBhvr>
                                        <p:cTn id="28" dur="500"/>
                                        <p:tgtEl>
                                          <p:spTgt spid="440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5" grpId="0" autoUpdateAnimBg="0"/>
      <p:bldP spid="78857" grpId="0" animBg="1"/>
      <p:bldP spid="78858"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灯片编号占位符 5"/>
          <p:cNvSpPr>
            <a:spLocks noGrp="1"/>
          </p:cNvSpPr>
          <p:nvPr>
            <p:ph type="sldNum" sz="quarter" idx="12"/>
          </p:nvPr>
        </p:nvSpPr>
        <p:spPr/>
        <p:txBody>
          <a:bodyPr/>
          <a:lstStyle/>
          <a:p>
            <a:fld id="{224CF2D7-3266-47A4-A9F0-1E779A3E7DE4}" type="slidenum">
              <a:rPr lang="zh-CN" altLang="en-US"/>
            </a:fld>
            <a:endParaRPr lang="en-US" altLang="zh-CN"/>
          </a:p>
        </p:txBody>
      </p:sp>
      <p:sp>
        <p:nvSpPr>
          <p:cNvPr id="53252" name="Text Box 4"/>
          <p:cNvSpPr txBox="1">
            <a:spLocks noChangeArrowheads="1"/>
          </p:cNvSpPr>
          <p:nvPr/>
        </p:nvSpPr>
        <p:spPr bwMode="auto">
          <a:xfrm>
            <a:off x="1577859" y="601347"/>
            <a:ext cx="5953812"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2.  轴承端盖与箱体轴承孔的</a:t>
            </a:r>
            <a:r>
              <a:rPr lang="zh-CN" altLang="en-US" sz="2400" b="1" dirty="0" smtClean="0"/>
              <a:t>配合尺寸</a:t>
            </a:r>
            <a:endParaRPr lang="en-US" altLang="zh-CN" sz="2400" b="1" dirty="0"/>
          </a:p>
        </p:txBody>
      </p:sp>
      <p:sp>
        <p:nvSpPr>
          <p:cNvPr id="53253" name="Text Box 5"/>
          <p:cNvSpPr txBox="1">
            <a:spLocks noChangeArrowheads="1"/>
          </p:cNvSpPr>
          <p:nvPr/>
        </p:nvSpPr>
        <p:spPr bwMode="auto">
          <a:xfrm>
            <a:off x="788742" y="1008481"/>
            <a:ext cx="7751041" cy="8661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      </a:t>
            </a:r>
            <a:r>
              <a:rPr lang="zh-CN" altLang="en-US" sz="2400" b="1" dirty="0" smtClean="0"/>
              <a:t>    </a:t>
            </a:r>
            <a:r>
              <a:rPr lang="zh-CN" altLang="en-US" sz="2400" b="1" dirty="0"/>
              <a:t>轴承端盖用于轴承外圈的轴向定位，它与外壳孔的配合</a:t>
            </a:r>
            <a:r>
              <a:rPr lang="en-US" altLang="zh-CN" sz="2400" b="1" dirty="0"/>
              <a:t>，</a:t>
            </a:r>
            <a:r>
              <a:rPr lang="zh-CN" altLang="en-US" sz="2400" b="1" dirty="0"/>
              <a:t>只要求装配方便，因此，宜选</a:t>
            </a:r>
            <a:r>
              <a:rPr lang="zh-CN" altLang="en-US" sz="2400" b="1" dirty="0">
                <a:solidFill>
                  <a:srgbClr val="CC0066"/>
                </a:solidFill>
              </a:rPr>
              <a:t>间隙配合</a:t>
            </a:r>
            <a:r>
              <a:rPr lang="zh-CN" altLang="en-US" sz="2400" b="1" dirty="0"/>
              <a:t>。</a:t>
            </a:r>
            <a:endParaRPr lang="zh-CN" altLang="en-US" sz="2400" b="1" dirty="0"/>
          </a:p>
        </p:txBody>
      </p:sp>
      <p:sp>
        <p:nvSpPr>
          <p:cNvPr id="53256" name="Rectangle 8"/>
          <p:cNvSpPr>
            <a:spLocks noChangeArrowheads="1"/>
          </p:cNvSpPr>
          <p:nvPr/>
        </p:nvSpPr>
        <p:spPr bwMode="auto">
          <a:xfrm>
            <a:off x="740587" y="1844824"/>
            <a:ext cx="8244861" cy="8661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        </a:t>
            </a:r>
            <a:r>
              <a:rPr lang="zh-CN" altLang="en-US" sz="2400" b="1" dirty="0" smtClean="0"/>
              <a:t> 由于</a:t>
            </a:r>
            <a:r>
              <a:rPr lang="zh-CN" altLang="en-US" sz="2400" b="1" dirty="0"/>
              <a:t>外壳孔的公差带（</a:t>
            </a:r>
            <a:r>
              <a:rPr lang="en-US" altLang="zh-CN" sz="2400" b="1" dirty="0">
                <a:solidFill>
                  <a:srgbClr val="CC0066"/>
                </a:solidFill>
              </a:rPr>
              <a:t>H7</a:t>
            </a:r>
            <a:r>
              <a:rPr lang="en-US" altLang="zh-CN" sz="2400" b="1" dirty="0"/>
              <a:t>）</a:t>
            </a:r>
            <a:r>
              <a:rPr lang="zh-CN" altLang="en-US" sz="2400" b="1" dirty="0"/>
              <a:t>已经按轴承要求确定</a:t>
            </a:r>
            <a:r>
              <a:rPr lang="zh-CN" altLang="en-US" sz="2400" b="1" dirty="0" smtClean="0"/>
              <a:t>了，故</a:t>
            </a:r>
            <a:r>
              <a:rPr lang="zh-CN" altLang="en-US" sz="2400" b="1" dirty="0"/>
              <a:t>应</a:t>
            </a:r>
            <a:r>
              <a:rPr lang="zh-CN" altLang="en-US" sz="2400" b="1" dirty="0">
                <a:solidFill>
                  <a:srgbClr val="CC0066"/>
                </a:solidFill>
              </a:rPr>
              <a:t>以外 壳孔为基准</a:t>
            </a:r>
            <a:r>
              <a:rPr lang="zh-CN" altLang="en-US" sz="2400" b="1" dirty="0"/>
              <a:t>来选轴承端盖圆柱面的公差带代号。</a:t>
            </a:r>
            <a:endParaRPr lang="zh-CN" altLang="en-US" sz="2400" b="1" dirty="0"/>
          </a:p>
        </p:txBody>
      </p:sp>
      <p:sp>
        <p:nvSpPr>
          <p:cNvPr id="53332" name="Text Box 84"/>
          <p:cNvSpPr txBox="1">
            <a:spLocks noChangeArrowheads="1"/>
          </p:cNvSpPr>
          <p:nvPr/>
        </p:nvSpPr>
        <p:spPr bwMode="auto">
          <a:xfrm>
            <a:off x="690911" y="2661918"/>
            <a:ext cx="7344816" cy="983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pPr>
              <a:lnSpc>
                <a:spcPct val="120000"/>
              </a:lnSpc>
            </a:pPr>
            <a:r>
              <a:rPr lang="zh-CN" altLang="en-US" sz="2400" b="1" dirty="0" smtClean="0"/>
              <a:t>         轴承端盖</a:t>
            </a:r>
            <a:r>
              <a:rPr lang="zh-CN" altLang="en-US" sz="2400" b="1" dirty="0"/>
              <a:t>圆柱面和定位套筒孔的基本偏差代号见表12.2所示。</a:t>
            </a:r>
            <a:endParaRPr lang="zh-CN" altLang="en-US" sz="2400" b="1" dirty="0"/>
          </a:p>
        </p:txBody>
      </p:sp>
      <p:pic>
        <p:nvPicPr>
          <p:cNvPr id="3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05383" y="3781772"/>
            <a:ext cx="7820025" cy="209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椭圆 8"/>
          <p:cNvSpPr/>
          <p:nvPr/>
        </p:nvSpPr>
        <p:spPr bwMode="auto">
          <a:xfrm>
            <a:off x="3166417" y="4516388"/>
            <a:ext cx="922487" cy="1360884"/>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10" name="椭圆 9"/>
          <p:cNvSpPr/>
          <p:nvPr/>
        </p:nvSpPr>
        <p:spPr bwMode="auto">
          <a:xfrm>
            <a:off x="7173069" y="4581128"/>
            <a:ext cx="922487" cy="1360884"/>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3252"/>
                                        </p:tgtEl>
                                        <p:attrNameLst>
                                          <p:attrName>style.visibility</p:attrName>
                                        </p:attrNameLst>
                                      </p:cBhvr>
                                      <p:to>
                                        <p:strVal val="visible"/>
                                      </p:to>
                                    </p:set>
                                    <p:animEffect transition="in" filter="wipe(left)">
                                      <p:cBhvr>
                                        <p:cTn id="7" dur="300"/>
                                        <p:tgtEl>
                                          <p:spTgt spid="5325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53253"/>
                                        </p:tgtEl>
                                        <p:attrNameLst>
                                          <p:attrName>style.visibility</p:attrName>
                                        </p:attrNameLst>
                                      </p:cBhvr>
                                      <p:to>
                                        <p:strVal val="visible"/>
                                      </p:to>
                                    </p:set>
                                    <p:animEffect transition="in" filter="wipe(left)">
                                      <p:cBhvr>
                                        <p:cTn id="12" dur="300"/>
                                        <p:tgtEl>
                                          <p:spTgt spid="5325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53256"/>
                                        </p:tgtEl>
                                        <p:attrNameLst>
                                          <p:attrName>style.visibility</p:attrName>
                                        </p:attrNameLst>
                                      </p:cBhvr>
                                      <p:to>
                                        <p:strVal val="visible"/>
                                      </p:to>
                                    </p:set>
                                    <p:animEffect transition="in" filter="wipe(left)">
                                      <p:cBhvr>
                                        <p:cTn id="17" dur="300"/>
                                        <p:tgtEl>
                                          <p:spTgt spid="5325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53332"/>
                                        </p:tgtEl>
                                        <p:attrNameLst>
                                          <p:attrName>style.visibility</p:attrName>
                                        </p:attrNameLst>
                                      </p:cBhvr>
                                      <p:to>
                                        <p:strVal val="visible"/>
                                      </p:to>
                                    </p:set>
                                    <p:animEffect transition="in" filter="wipe(left)">
                                      <p:cBhvr>
                                        <p:cTn id="22" dur="300"/>
                                        <p:tgtEl>
                                          <p:spTgt spid="5333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wipe(left)">
                                      <p:cBhvr>
                                        <p:cTn id="27" dur="500"/>
                                        <p:tgtEl>
                                          <p:spTgt spid="3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up)">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up)">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2" grpId="0" autoUpdateAnimBg="0"/>
      <p:bldP spid="53253" grpId="0" autoUpdateAnimBg="0"/>
      <p:bldP spid="53256" grpId="0" autoUpdateAnimBg="0"/>
      <p:bldP spid="53332" grpId="0" autoUpdateAnimBg="0"/>
      <p:bldP spid="9" grpId="0" animBg="1"/>
      <p:bldP spid="10"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灯片编号占位符 5"/>
          <p:cNvSpPr>
            <a:spLocks noGrp="1"/>
          </p:cNvSpPr>
          <p:nvPr>
            <p:ph type="sldNum" sz="quarter" idx="12"/>
          </p:nvPr>
        </p:nvSpPr>
        <p:spPr/>
        <p:txBody>
          <a:bodyPr/>
          <a:lstStyle/>
          <a:p>
            <a:fld id="{525FC0BE-691E-46D7-A500-1B6A055B2E8A}" type="slidenum">
              <a:rPr lang="zh-CN" altLang="en-US"/>
            </a:fld>
            <a:endParaRPr lang="en-US" altLang="zh-CN"/>
          </a:p>
        </p:txBody>
      </p:sp>
      <p:sp>
        <p:nvSpPr>
          <p:cNvPr id="54304" name="Text Box 32"/>
          <p:cNvSpPr txBox="1">
            <a:spLocks noChangeArrowheads="1"/>
          </p:cNvSpPr>
          <p:nvPr/>
        </p:nvSpPr>
        <p:spPr bwMode="auto">
          <a:xfrm>
            <a:off x="632520" y="817117"/>
            <a:ext cx="1985417" cy="27558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pPr>
              <a:lnSpc>
                <a:spcPct val="120000"/>
              </a:lnSpc>
            </a:pPr>
            <a:r>
              <a:rPr lang="zh-CN" altLang="en-US" sz="2400" b="1" dirty="0" smtClean="0"/>
              <a:t> 由</a:t>
            </a:r>
            <a:r>
              <a:rPr lang="zh-CN" altLang="en-US" sz="2400" b="1" dirty="0"/>
              <a:t>表12.2 可确定本例中四处外壳孔与轴承端盖圆柱面的配合分别为</a:t>
            </a:r>
            <a:endParaRPr lang="zh-CN" altLang="en-US" sz="2400" b="1" dirty="0"/>
          </a:p>
        </p:txBody>
      </p:sp>
      <p:pic>
        <p:nvPicPr>
          <p:cNvPr id="54320" name="Picture 48"/>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923648" y="2551114"/>
            <a:ext cx="6073322" cy="39980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323" name="Oval 51"/>
          <p:cNvSpPr>
            <a:spLocks noChangeArrowheads="1"/>
          </p:cNvSpPr>
          <p:nvPr/>
        </p:nvSpPr>
        <p:spPr bwMode="auto">
          <a:xfrm>
            <a:off x="4462822" y="3215073"/>
            <a:ext cx="703396" cy="360361"/>
          </a:xfrm>
          <a:prstGeom prst="ellipse">
            <a:avLst/>
          </a:prstGeom>
          <a:noFill/>
          <a:ln w="28575">
            <a:solidFill>
              <a:srgbClr val="FF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5773" tIns="47887" rIns="95773" bIns="47887" anchor="ctr"/>
          <a:lstStyle/>
          <a:p>
            <a:endParaRPr lang="zh-CN" altLang="en-US"/>
          </a:p>
        </p:txBody>
      </p:sp>
      <p:sp>
        <p:nvSpPr>
          <p:cNvPr id="54324" name="Oval 52"/>
          <p:cNvSpPr>
            <a:spLocks noChangeArrowheads="1"/>
          </p:cNvSpPr>
          <p:nvPr/>
        </p:nvSpPr>
        <p:spPr bwMode="auto">
          <a:xfrm>
            <a:off x="6382686" y="5381453"/>
            <a:ext cx="703396" cy="431800"/>
          </a:xfrm>
          <a:prstGeom prst="ellipse">
            <a:avLst/>
          </a:prstGeom>
          <a:noFill/>
          <a:ln w="38100">
            <a:solidFill>
              <a:srgbClr val="CC0066"/>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5773" tIns="47887" rIns="95773" bIns="47887" anchor="ctr"/>
          <a:lstStyle/>
          <a:p>
            <a:endParaRPr lang="zh-CN" altLang="en-US"/>
          </a:p>
        </p:txBody>
      </p:sp>
      <p:sp>
        <p:nvSpPr>
          <p:cNvPr id="54325" name="Rectangle 53"/>
          <p:cNvSpPr>
            <a:spLocks noChangeArrowheads="1"/>
          </p:cNvSpPr>
          <p:nvPr/>
        </p:nvSpPr>
        <p:spPr bwMode="auto">
          <a:xfrm>
            <a:off x="632520" y="3678971"/>
            <a:ext cx="1944216" cy="2774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pPr>
              <a:lnSpc>
                <a:spcPct val="120000"/>
              </a:lnSpc>
            </a:pPr>
            <a:r>
              <a:rPr lang="zh-CN" altLang="en-US" sz="2400" b="1" dirty="0"/>
              <a:t>此处配合要求不高，所以，轴承端盖圆柱面的公差等级比孔</a:t>
            </a:r>
            <a:r>
              <a:rPr lang="zh-CN" altLang="en-US" sz="2400" b="1" dirty="0">
                <a:solidFill>
                  <a:srgbClr val="CC0066"/>
                </a:solidFill>
              </a:rPr>
              <a:t>可低</a:t>
            </a:r>
            <a:r>
              <a:rPr lang="en-US" altLang="zh-CN" sz="2400" b="1" dirty="0">
                <a:solidFill>
                  <a:srgbClr val="CC0066"/>
                </a:solidFill>
              </a:rPr>
              <a:t>2~3</a:t>
            </a:r>
            <a:r>
              <a:rPr lang="zh-CN" altLang="en-US" sz="2400" b="1" dirty="0">
                <a:solidFill>
                  <a:srgbClr val="CC0066"/>
                </a:solidFill>
              </a:rPr>
              <a:t>级</a:t>
            </a:r>
            <a:r>
              <a:rPr lang="zh-CN" altLang="en-US" b="1" dirty="0"/>
              <a:t>。</a:t>
            </a:r>
            <a:endParaRPr lang="zh-CN" altLang="en-US" b="1" dirty="0"/>
          </a:p>
        </p:txBody>
      </p:sp>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43596" y="692696"/>
            <a:ext cx="6397836" cy="17144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椭圆 1"/>
          <p:cNvSpPr/>
          <p:nvPr/>
        </p:nvSpPr>
        <p:spPr bwMode="auto">
          <a:xfrm>
            <a:off x="2648744" y="1412776"/>
            <a:ext cx="2718866" cy="432048"/>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4304"/>
                                        </p:tgtEl>
                                        <p:attrNameLst>
                                          <p:attrName>style.visibility</p:attrName>
                                        </p:attrNameLst>
                                      </p:cBhvr>
                                      <p:to>
                                        <p:strVal val="visible"/>
                                      </p:to>
                                    </p:set>
                                    <p:animEffect transition="in" filter="wipe(left)">
                                      <p:cBhvr>
                                        <p:cTn id="7" dur="300"/>
                                        <p:tgtEl>
                                          <p:spTgt spid="5430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1000" fill="hold"/>
                                        <p:tgtEl>
                                          <p:spTgt spid="2"/>
                                        </p:tgtEl>
                                        <p:attrNameLst>
                                          <p:attrName>ppt_w</p:attrName>
                                        </p:attrNameLst>
                                      </p:cBhvr>
                                      <p:tavLst>
                                        <p:tav tm="0">
                                          <p:val>
                                            <p:fltVal val="0"/>
                                          </p:val>
                                        </p:tav>
                                        <p:tav tm="100000">
                                          <p:val>
                                            <p:strVal val="#ppt_w"/>
                                          </p:val>
                                        </p:tav>
                                      </p:tavLst>
                                    </p:anim>
                                    <p:anim calcmode="lin" valueType="num">
                                      <p:cBhvr>
                                        <p:cTn id="18" dur="1000" fill="hold"/>
                                        <p:tgtEl>
                                          <p:spTgt spid="2"/>
                                        </p:tgtEl>
                                        <p:attrNameLst>
                                          <p:attrName>ppt_h</p:attrName>
                                        </p:attrNameLst>
                                      </p:cBhvr>
                                      <p:tavLst>
                                        <p:tav tm="0">
                                          <p:val>
                                            <p:fltVal val="0"/>
                                          </p:val>
                                        </p:tav>
                                        <p:tav tm="100000">
                                          <p:val>
                                            <p:strVal val="#ppt_h"/>
                                          </p:val>
                                        </p:tav>
                                      </p:tavLst>
                                    </p:anim>
                                    <p:anim calcmode="lin" valueType="num">
                                      <p:cBhvr>
                                        <p:cTn id="19" dur="1000" fill="hold"/>
                                        <p:tgtEl>
                                          <p:spTgt spid="2"/>
                                        </p:tgtEl>
                                        <p:attrNameLst>
                                          <p:attrName>style.rotation</p:attrName>
                                        </p:attrNameLst>
                                      </p:cBhvr>
                                      <p:tavLst>
                                        <p:tav tm="0">
                                          <p:val>
                                            <p:fltVal val="90"/>
                                          </p:val>
                                        </p:tav>
                                        <p:tav tm="100000">
                                          <p:val>
                                            <p:fltVal val="0"/>
                                          </p:val>
                                        </p:tav>
                                      </p:tavLst>
                                    </p:anim>
                                    <p:animEffect transition="in" filter="fade">
                                      <p:cBhvr>
                                        <p:cTn id="20" dur="10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4320"/>
                                        </p:tgtEl>
                                        <p:attrNameLst>
                                          <p:attrName>style.visibility</p:attrName>
                                        </p:attrNameLst>
                                      </p:cBhvr>
                                      <p:to>
                                        <p:strVal val="visible"/>
                                      </p:to>
                                    </p:set>
                                    <p:anim calcmode="lin" valueType="num">
                                      <p:cBhvr additive="base">
                                        <p:cTn id="25" dur="2000" fill="hold"/>
                                        <p:tgtEl>
                                          <p:spTgt spid="54320"/>
                                        </p:tgtEl>
                                        <p:attrNameLst>
                                          <p:attrName>ppt_x</p:attrName>
                                        </p:attrNameLst>
                                      </p:cBhvr>
                                      <p:tavLst>
                                        <p:tav tm="0">
                                          <p:val>
                                            <p:strVal val="#ppt_x"/>
                                          </p:val>
                                        </p:tav>
                                        <p:tav tm="100000">
                                          <p:val>
                                            <p:strVal val="#ppt_x"/>
                                          </p:val>
                                        </p:tav>
                                      </p:tavLst>
                                    </p:anim>
                                    <p:anim calcmode="lin" valueType="num">
                                      <p:cBhvr additive="base">
                                        <p:cTn id="26" dur="2000" fill="hold"/>
                                        <p:tgtEl>
                                          <p:spTgt spid="5432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54323"/>
                                        </p:tgtEl>
                                        <p:attrNameLst>
                                          <p:attrName>style.visibility</p:attrName>
                                        </p:attrNameLst>
                                      </p:cBhvr>
                                      <p:to>
                                        <p:strVal val="visible"/>
                                      </p:to>
                                    </p:set>
                                    <p:animEffect transition="in" filter="blinds(horizontal)">
                                      <p:cBhvr>
                                        <p:cTn id="31" dur="2000"/>
                                        <p:tgtEl>
                                          <p:spTgt spid="54323"/>
                                        </p:tgtEl>
                                      </p:cBhvr>
                                    </p:animEffect>
                                  </p:childTnLst>
                                </p:cTn>
                              </p:par>
                            </p:childTnLst>
                          </p:cTn>
                        </p:par>
                      </p:childTnLst>
                    </p:cTn>
                  </p:par>
                  <p:par>
                    <p:cTn id="32" fill="hold">
                      <p:stCondLst>
                        <p:cond delay="indefinite"/>
                      </p:stCondLst>
                      <p:childTnLst>
                        <p:par>
                          <p:cTn id="33" fill="hold">
                            <p:stCondLst>
                              <p:cond delay="0"/>
                            </p:stCondLst>
                            <p:childTnLst>
                              <p:par>
                                <p:cTn id="34" presetID="4" presetClass="entr" presetSubtype="16" fill="hold" grpId="0" nodeType="clickEffect">
                                  <p:stCondLst>
                                    <p:cond delay="0"/>
                                  </p:stCondLst>
                                  <p:childTnLst>
                                    <p:set>
                                      <p:cBhvr>
                                        <p:cTn id="35" dur="1" fill="hold">
                                          <p:stCondLst>
                                            <p:cond delay="0"/>
                                          </p:stCondLst>
                                        </p:cTn>
                                        <p:tgtEl>
                                          <p:spTgt spid="54324"/>
                                        </p:tgtEl>
                                        <p:attrNameLst>
                                          <p:attrName>style.visibility</p:attrName>
                                        </p:attrNameLst>
                                      </p:cBhvr>
                                      <p:to>
                                        <p:strVal val="visible"/>
                                      </p:to>
                                    </p:set>
                                    <p:animEffect transition="in" filter="box(in)">
                                      <p:cBhvr>
                                        <p:cTn id="36" dur="2000"/>
                                        <p:tgtEl>
                                          <p:spTgt spid="54324"/>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grpId="0" nodeType="clickEffect">
                                  <p:stCondLst>
                                    <p:cond delay="0"/>
                                  </p:stCondLst>
                                  <p:childTnLst>
                                    <p:set>
                                      <p:cBhvr>
                                        <p:cTn id="40" dur="1" fill="hold">
                                          <p:stCondLst>
                                            <p:cond delay="0"/>
                                          </p:stCondLst>
                                        </p:cTn>
                                        <p:tgtEl>
                                          <p:spTgt spid="54325"/>
                                        </p:tgtEl>
                                        <p:attrNameLst>
                                          <p:attrName>style.visibility</p:attrName>
                                        </p:attrNameLst>
                                      </p:cBhvr>
                                      <p:to>
                                        <p:strVal val="visible"/>
                                      </p:to>
                                    </p:set>
                                    <p:animEffect transition="in" filter="wipe(up)">
                                      <p:cBhvr>
                                        <p:cTn id="41" dur="2000"/>
                                        <p:tgtEl>
                                          <p:spTgt spid="543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304" grpId="0" autoUpdateAnimBg="0"/>
      <p:bldP spid="54323" grpId="0" animBg="1"/>
      <p:bldP spid="54324" grpId="0" animBg="1"/>
      <p:bldP spid="54325" grpId="0"/>
      <p:bldP spid="2"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灯片编号占位符 5"/>
          <p:cNvSpPr>
            <a:spLocks noGrp="1"/>
          </p:cNvSpPr>
          <p:nvPr>
            <p:ph type="sldNum" sz="quarter" idx="12"/>
          </p:nvPr>
        </p:nvSpPr>
        <p:spPr/>
        <p:txBody>
          <a:bodyPr/>
          <a:lstStyle/>
          <a:p>
            <a:fld id="{C2272D6F-D849-4E64-A38E-AAE1AB256D01}" type="slidenum">
              <a:rPr lang="zh-CN" altLang="en-US"/>
            </a:fld>
            <a:endParaRPr lang="en-US" altLang="zh-CN"/>
          </a:p>
        </p:txBody>
      </p:sp>
      <p:sp>
        <p:nvSpPr>
          <p:cNvPr id="55300" name="Text Box 4"/>
          <p:cNvSpPr txBox="1">
            <a:spLocks noChangeArrowheads="1"/>
          </p:cNvSpPr>
          <p:nvPr/>
        </p:nvSpPr>
        <p:spPr bwMode="auto">
          <a:xfrm>
            <a:off x="1497757" y="431017"/>
            <a:ext cx="5437192" cy="4660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3. 套筒孔与轴颈的</a:t>
            </a:r>
            <a:r>
              <a:rPr lang="zh-CN" altLang="en-US" sz="2400" b="1" dirty="0" smtClean="0"/>
              <a:t>配合尺寸</a:t>
            </a:r>
            <a:endParaRPr lang="zh-CN" altLang="en-US" sz="2400" b="1" dirty="0"/>
          </a:p>
        </p:txBody>
      </p:sp>
      <p:pic>
        <p:nvPicPr>
          <p:cNvPr id="9"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92560" y="4005064"/>
            <a:ext cx="7524181" cy="2016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1352600" y="897058"/>
            <a:ext cx="6480720" cy="461665"/>
          </a:xfrm>
          <a:prstGeom prst="rect">
            <a:avLst/>
          </a:prstGeom>
        </p:spPr>
        <p:txBody>
          <a:bodyPr wrap="square">
            <a:spAutoFit/>
          </a:bodyPr>
          <a:lstStyle/>
          <a:p>
            <a:r>
              <a:rPr lang="zh-CN" altLang="en-US" sz="2400" b="1" dirty="0"/>
              <a:t>套筒用于从动齿轮与轴承内圈的轴向定位。</a:t>
            </a:r>
            <a:endParaRPr lang="zh-CN" altLang="en-US" sz="2400" b="1" dirty="0"/>
          </a:p>
        </p:txBody>
      </p:sp>
      <p:sp>
        <p:nvSpPr>
          <p:cNvPr id="3" name="矩形 2"/>
          <p:cNvSpPr/>
          <p:nvPr/>
        </p:nvSpPr>
        <p:spPr>
          <a:xfrm>
            <a:off x="704528" y="1362414"/>
            <a:ext cx="7661076" cy="1200329"/>
          </a:xfrm>
          <a:prstGeom prst="rect">
            <a:avLst/>
          </a:prstGeom>
        </p:spPr>
        <p:txBody>
          <a:bodyPr wrap="square">
            <a:spAutoFit/>
          </a:bodyPr>
          <a:lstStyle/>
          <a:p>
            <a:r>
              <a:rPr lang="zh-CN" altLang="en-US" sz="2400" b="1" dirty="0" smtClean="0"/>
              <a:t>        套筒</a:t>
            </a:r>
            <a:r>
              <a:rPr lang="zh-CN" altLang="en-US" sz="2400" b="1" dirty="0"/>
              <a:t>孔与轴径的配合要求与轴承端盖</a:t>
            </a:r>
            <a:r>
              <a:rPr lang="zh-CN" altLang="en-US" sz="2400" b="1" dirty="0" smtClean="0"/>
              <a:t>圆柱面</a:t>
            </a:r>
            <a:r>
              <a:rPr lang="zh-CN" altLang="en-US" sz="2400" b="1" dirty="0"/>
              <a:t>与箱体轴承孔的配合要求类似</a:t>
            </a:r>
            <a:r>
              <a:rPr lang="en-US" altLang="zh-CN" sz="2400" b="1" dirty="0"/>
              <a:t>,</a:t>
            </a:r>
            <a:r>
              <a:rPr lang="zh-CN" altLang="en-US" sz="2400" b="1" dirty="0"/>
              <a:t>是间隙配合。由轴颈基本偏差确定套筒孔的</a:t>
            </a:r>
            <a:r>
              <a:rPr lang="zh-CN" altLang="en-US" sz="2400" b="1" dirty="0" smtClean="0"/>
              <a:t>基本偏差</a:t>
            </a:r>
            <a:r>
              <a:rPr lang="en-US" altLang="zh-CN" sz="2400" b="1" dirty="0"/>
              <a:t>,</a:t>
            </a:r>
            <a:r>
              <a:rPr lang="zh-CN" altLang="en-US" sz="2400" b="1" dirty="0"/>
              <a:t>如表</a:t>
            </a:r>
            <a:r>
              <a:rPr lang="en-US" altLang="zh-CN" sz="2400" b="1" dirty="0"/>
              <a:t>12. 2 </a:t>
            </a:r>
            <a:r>
              <a:rPr lang="zh-CN" altLang="en-US" sz="2400" b="1" dirty="0"/>
              <a:t>所示</a:t>
            </a:r>
            <a:r>
              <a:rPr lang="zh-CN" altLang="en-US" sz="2400" b="1" dirty="0" smtClean="0"/>
              <a:t>。</a:t>
            </a:r>
            <a:endParaRPr lang="zh-CN" altLang="en-US" dirty="0"/>
          </a:p>
        </p:txBody>
      </p:sp>
      <p:sp>
        <p:nvSpPr>
          <p:cNvPr id="4" name="矩形 3"/>
          <p:cNvSpPr/>
          <p:nvPr/>
        </p:nvSpPr>
        <p:spPr>
          <a:xfrm>
            <a:off x="1281761" y="2535287"/>
            <a:ext cx="6622398" cy="461665"/>
          </a:xfrm>
          <a:prstGeom prst="rect">
            <a:avLst/>
          </a:prstGeom>
        </p:spPr>
        <p:txBody>
          <a:bodyPr wrap="square">
            <a:spAutoFit/>
          </a:bodyPr>
          <a:lstStyle/>
          <a:p>
            <a:r>
              <a:rPr lang="zh-CN" altLang="en-US" sz="2400" b="1" dirty="0"/>
              <a:t>套筒孔的标准公差等级比轴颈低</a:t>
            </a:r>
            <a:r>
              <a:rPr lang="en-US" altLang="zh-CN" sz="2400" b="1" dirty="0"/>
              <a:t>2 ~ 3 </a:t>
            </a:r>
            <a:r>
              <a:rPr lang="zh-CN" altLang="en-US" sz="2400" b="1" dirty="0"/>
              <a:t>级。</a:t>
            </a:r>
            <a:endParaRPr lang="zh-CN" altLang="en-US" sz="2400" dirty="0"/>
          </a:p>
        </p:txBody>
      </p:sp>
      <p:sp>
        <p:nvSpPr>
          <p:cNvPr id="5" name="矩形 4"/>
          <p:cNvSpPr/>
          <p:nvPr/>
        </p:nvSpPr>
        <p:spPr>
          <a:xfrm>
            <a:off x="597171" y="2996952"/>
            <a:ext cx="8316269" cy="892552"/>
          </a:xfrm>
          <a:prstGeom prst="rect">
            <a:avLst/>
          </a:prstGeom>
        </p:spPr>
        <p:txBody>
          <a:bodyPr wrap="square">
            <a:spAutoFit/>
          </a:bodyPr>
          <a:lstStyle/>
          <a:p>
            <a:r>
              <a:rPr lang="zh-CN" altLang="en-US" sz="2800" b="1" dirty="0" smtClean="0"/>
              <a:t>        </a:t>
            </a:r>
            <a:r>
              <a:rPr lang="zh-CN" altLang="en-US" sz="2400" b="1" dirty="0" smtClean="0"/>
              <a:t>本</a:t>
            </a:r>
            <a:r>
              <a:rPr lang="zh-CN" altLang="en-US" sz="2400" b="1" dirty="0"/>
              <a:t>例中轴颈的</a:t>
            </a:r>
            <a:r>
              <a:rPr lang="zh-CN" altLang="en-US" sz="2400" b="1" dirty="0" smtClean="0"/>
              <a:t>基本偏差代号</a:t>
            </a:r>
            <a:r>
              <a:rPr lang="zh-CN" altLang="en-US" sz="2400" b="1" dirty="0"/>
              <a:t>为</a:t>
            </a:r>
            <a:r>
              <a:rPr lang="en-US" altLang="zh-CN" sz="2400" b="1" dirty="0">
                <a:solidFill>
                  <a:srgbClr val="FF0000"/>
                </a:solidFill>
              </a:rPr>
              <a:t>k</a:t>
            </a:r>
            <a:r>
              <a:rPr lang="en-US" altLang="zh-CN" sz="2400" b="1" dirty="0"/>
              <a:t>,</a:t>
            </a:r>
            <a:r>
              <a:rPr lang="zh-CN" altLang="en-US" sz="2400" b="1" dirty="0"/>
              <a:t>故套筒孔与轴颈的配合代号确定</a:t>
            </a:r>
            <a:r>
              <a:rPr lang="zh-CN" altLang="en-US" sz="2400" b="1" dirty="0" smtClean="0"/>
              <a:t>为</a:t>
            </a:r>
            <a:r>
              <a:rPr lang="el-GR" altLang="zh-CN" sz="2400" i="1" dirty="0" smtClean="0">
                <a:latin typeface="Times New Roman" panose="02020603050405020304"/>
                <a:cs typeface="Times New Roman" panose="02020603050405020304"/>
              </a:rPr>
              <a:t>ϕ</a:t>
            </a:r>
            <a:r>
              <a:rPr lang="en-US" altLang="zh-CN" sz="2400" dirty="0" smtClean="0"/>
              <a:t>55D9</a:t>
            </a:r>
            <a:r>
              <a:rPr lang="en-US" altLang="zh-CN" sz="2400" b="1" dirty="0"/>
              <a:t>/</a:t>
            </a:r>
            <a:r>
              <a:rPr lang="en-US" altLang="zh-CN" sz="2400" dirty="0"/>
              <a:t> </a:t>
            </a:r>
            <a:r>
              <a:rPr lang="en-US" altLang="zh-CN" sz="2400" dirty="0" smtClean="0"/>
              <a:t>k6</a:t>
            </a:r>
            <a:r>
              <a:rPr lang="en-US" altLang="zh-CN" sz="2400" b="1" dirty="0" smtClean="0"/>
              <a:t>(</a:t>
            </a:r>
            <a:r>
              <a:rPr lang="zh-CN" altLang="en-US" sz="2400" b="1" dirty="0" smtClean="0"/>
              <a:t>标注见下页</a:t>
            </a:r>
            <a:r>
              <a:rPr lang="en-US" altLang="zh-CN" sz="2400" b="1" dirty="0" smtClean="0"/>
              <a:t>)</a:t>
            </a:r>
            <a:r>
              <a:rPr lang="zh-CN" altLang="en-US" sz="2400" b="1" dirty="0" smtClean="0"/>
              <a:t>。</a:t>
            </a:r>
            <a:endParaRPr lang="zh-CN" altLang="en-US" sz="2400" b="1" dirty="0"/>
          </a:p>
        </p:txBody>
      </p:sp>
      <p:sp>
        <p:nvSpPr>
          <p:cNvPr id="15" name="椭圆 14"/>
          <p:cNvSpPr/>
          <p:nvPr/>
        </p:nvSpPr>
        <p:spPr bwMode="auto">
          <a:xfrm>
            <a:off x="5060357" y="5517232"/>
            <a:ext cx="540715" cy="432048"/>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
        <p:nvSpPr>
          <p:cNvPr id="16" name="椭圆 15"/>
          <p:cNvSpPr/>
          <p:nvPr/>
        </p:nvSpPr>
        <p:spPr bwMode="auto">
          <a:xfrm>
            <a:off x="7279794" y="5500439"/>
            <a:ext cx="540715" cy="432048"/>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5300"/>
                                        </p:tgtEl>
                                        <p:attrNameLst>
                                          <p:attrName>style.visibility</p:attrName>
                                        </p:attrNameLst>
                                      </p:cBhvr>
                                      <p:to>
                                        <p:strVal val="visible"/>
                                      </p:to>
                                    </p:set>
                                    <p:animEffect transition="in" filter="wipe(left)">
                                      <p:cBhvr>
                                        <p:cTn id="7" dur="300"/>
                                        <p:tgtEl>
                                          <p:spTgt spid="5530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left)">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31" presetClass="entr" presetSubtype="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1000" fill="hold"/>
                                        <p:tgtEl>
                                          <p:spTgt spid="15"/>
                                        </p:tgtEl>
                                        <p:attrNameLst>
                                          <p:attrName>ppt_w</p:attrName>
                                        </p:attrNameLst>
                                      </p:cBhvr>
                                      <p:tavLst>
                                        <p:tav tm="0">
                                          <p:val>
                                            <p:fltVal val="0"/>
                                          </p:val>
                                        </p:tav>
                                        <p:tav tm="100000">
                                          <p:val>
                                            <p:strVal val="#ppt_w"/>
                                          </p:val>
                                        </p:tav>
                                      </p:tavLst>
                                    </p:anim>
                                    <p:anim calcmode="lin" valueType="num">
                                      <p:cBhvr>
                                        <p:cTn id="38" dur="1000" fill="hold"/>
                                        <p:tgtEl>
                                          <p:spTgt spid="15"/>
                                        </p:tgtEl>
                                        <p:attrNameLst>
                                          <p:attrName>ppt_h</p:attrName>
                                        </p:attrNameLst>
                                      </p:cBhvr>
                                      <p:tavLst>
                                        <p:tav tm="0">
                                          <p:val>
                                            <p:fltVal val="0"/>
                                          </p:val>
                                        </p:tav>
                                        <p:tav tm="100000">
                                          <p:val>
                                            <p:strVal val="#ppt_h"/>
                                          </p:val>
                                        </p:tav>
                                      </p:tavLst>
                                    </p:anim>
                                    <p:anim calcmode="lin" valueType="num">
                                      <p:cBhvr>
                                        <p:cTn id="39" dur="1000" fill="hold"/>
                                        <p:tgtEl>
                                          <p:spTgt spid="15"/>
                                        </p:tgtEl>
                                        <p:attrNameLst>
                                          <p:attrName>style.rotation</p:attrName>
                                        </p:attrNameLst>
                                      </p:cBhvr>
                                      <p:tavLst>
                                        <p:tav tm="0">
                                          <p:val>
                                            <p:fltVal val="90"/>
                                          </p:val>
                                        </p:tav>
                                        <p:tav tm="100000">
                                          <p:val>
                                            <p:fltVal val="0"/>
                                          </p:val>
                                        </p:tav>
                                      </p:tavLst>
                                    </p:anim>
                                    <p:animEffect transition="in" filter="fade">
                                      <p:cBhvr>
                                        <p:cTn id="40" dur="1000"/>
                                        <p:tgtEl>
                                          <p:spTgt spid="15"/>
                                        </p:tgtEl>
                                      </p:cBhvr>
                                    </p:animEffect>
                                  </p:childTnLst>
                                </p:cTn>
                              </p:par>
                            </p:childTnLst>
                          </p:cTn>
                        </p:par>
                      </p:childTnLst>
                    </p:cTn>
                  </p:par>
                  <p:par>
                    <p:cTn id="41" fill="hold">
                      <p:stCondLst>
                        <p:cond delay="indefinite"/>
                      </p:stCondLst>
                      <p:childTnLst>
                        <p:par>
                          <p:cTn id="42" fill="hold">
                            <p:stCondLst>
                              <p:cond delay="0"/>
                            </p:stCondLst>
                            <p:childTnLst>
                              <p:par>
                                <p:cTn id="43" presetID="31" presetClass="entr" presetSubtype="0" fill="hold" grpId="0" nodeType="click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p:cTn id="45" dur="1000" fill="hold"/>
                                        <p:tgtEl>
                                          <p:spTgt spid="16"/>
                                        </p:tgtEl>
                                        <p:attrNameLst>
                                          <p:attrName>ppt_w</p:attrName>
                                        </p:attrNameLst>
                                      </p:cBhvr>
                                      <p:tavLst>
                                        <p:tav tm="0">
                                          <p:val>
                                            <p:fltVal val="0"/>
                                          </p:val>
                                        </p:tav>
                                        <p:tav tm="100000">
                                          <p:val>
                                            <p:strVal val="#ppt_w"/>
                                          </p:val>
                                        </p:tav>
                                      </p:tavLst>
                                    </p:anim>
                                    <p:anim calcmode="lin" valueType="num">
                                      <p:cBhvr>
                                        <p:cTn id="46" dur="1000" fill="hold"/>
                                        <p:tgtEl>
                                          <p:spTgt spid="16"/>
                                        </p:tgtEl>
                                        <p:attrNameLst>
                                          <p:attrName>ppt_h</p:attrName>
                                        </p:attrNameLst>
                                      </p:cBhvr>
                                      <p:tavLst>
                                        <p:tav tm="0">
                                          <p:val>
                                            <p:fltVal val="0"/>
                                          </p:val>
                                        </p:tav>
                                        <p:tav tm="100000">
                                          <p:val>
                                            <p:strVal val="#ppt_h"/>
                                          </p:val>
                                        </p:tav>
                                      </p:tavLst>
                                    </p:anim>
                                    <p:anim calcmode="lin" valueType="num">
                                      <p:cBhvr>
                                        <p:cTn id="47" dur="1000" fill="hold"/>
                                        <p:tgtEl>
                                          <p:spTgt spid="16"/>
                                        </p:tgtEl>
                                        <p:attrNameLst>
                                          <p:attrName>style.rotation</p:attrName>
                                        </p:attrNameLst>
                                      </p:cBhvr>
                                      <p:tavLst>
                                        <p:tav tm="0">
                                          <p:val>
                                            <p:fltVal val="90"/>
                                          </p:val>
                                        </p:tav>
                                        <p:tav tm="100000">
                                          <p:val>
                                            <p:fltVal val="0"/>
                                          </p:val>
                                        </p:tav>
                                      </p:tavLst>
                                    </p:anim>
                                    <p:animEffect transition="in" filter="fade">
                                      <p:cBhvr>
                                        <p:cTn id="48"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0" grpId="0" autoUpdateAnimBg="0"/>
      <p:bldP spid="2" grpId="0"/>
      <p:bldP spid="3" grpId="0"/>
      <p:bldP spid="4" grpId="0"/>
      <p:bldP spid="5" grpId="0"/>
      <p:bldP spid="15" grpId="0" animBg="1"/>
      <p:bldP spid="16"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F1B54360-3607-4417-955B-C84AE5AEBF53}" type="slidenum">
              <a:rPr lang="zh-CN" altLang="en-US" smtClean="0"/>
            </a:fld>
            <a:endParaRPr lang="en-US" altLang="zh-CN"/>
          </a:p>
        </p:txBody>
      </p:sp>
      <p:pic>
        <p:nvPicPr>
          <p:cNvPr id="5" name="Picture 75"/>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640632" y="835422"/>
            <a:ext cx="6475015" cy="4262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Oval 104"/>
          <p:cNvSpPr>
            <a:spLocks noChangeArrowheads="1"/>
          </p:cNvSpPr>
          <p:nvPr/>
        </p:nvSpPr>
        <p:spPr bwMode="auto">
          <a:xfrm>
            <a:off x="5169024" y="3140968"/>
            <a:ext cx="895095" cy="431800"/>
          </a:xfrm>
          <a:prstGeom prst="ellipse">
            <a:avLst/>
          </a:prstGeom>
          <a:noFill/>
          <a:ln w="38100">
            <a:solidFill>
              <a:srgbClr val="CC0066"/>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5773" tIns="47887" rIns="95773" bIns="47887" anchor="ct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000" fill="hold"/>
                                        <p:tgtEl>
                                          <p:spTgt spid="5"/>
                                        </p:tgtEl>
                                        <p:attrNameLst>
                                          <p:attrName>ppt_x</p:attrName>
                                        </p:attrNameLst>
                                      </p:cBhvr>
                                      <p:tavLst>
                                        <p:tav tm="0">
                                          <p:val>
                                            <p:strVal val="#ppt_x"/>
                                          </p:val>
                                        </p:tav>
                                        <p:tav tm="100000">
                                          <p:val>
                                            <p:strVal val="#ppt_x"/>
                                          </p:val>
                                        </p:tav>
                                      </p:tavLst>
                                    </p:anim>
                                    <p:anim calcmode="lin" valueType="num">
                                      <p:cBhvr additive="base">
                                        <p:cTn id="8" dur="20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p:txBody>
          <a:bodyPr/>
          <a:lstStyle/>
          <a:p>
            <a:fld id="{A1C14DFF-72C5-48CD-AAE1-2BB63E3DA529}" type="slidenum">
              <a:rPr lang="zh-CN" altLang="en-US"/>
            </a:fld>
            <a:endParaRPr lang="en-US" altLang="zh-CN"/>
          </a:p>
        </p:txBody>
      </p:sp>
      <p:sp>
        <p:nvSpPr>
          <p:cNvPr id="56324" name="Text Box 4"/>
          <p:cNvSpPr txBox="1">
            <a:spLocks noChangeArrowheads="1"/>
          </p:cNvSpPr>
          <p:nvPr/>
        </p:nvSpPr>
        <p:spPr bwMode="auto">
          <a:xfrm>
            <a:off x="1271334" y="188640"/>
            <a:ext cx="6669199" cy="4660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4.  传动齿轮基准孔与输出轴轴径的配合 </a:t>
            </a:r>
            <a:endParaRPr lang="zh-CN" altLang="en-US" sz="2400" b="1" dirty="0"/>
          </a:p>
        </p:txBody>
      </p:sp>
      <p:sp>
        <p:nvSpPr>
          <p:cNvPr id="56325" name="Text Box 5"/>
          <p:cNvSpPr txBox="1">
            <a:spLocks noChangeArrowheads="1"/>
          </p:cNvSpPr>
          <p:nvPr/>
        </p:nvSpPr>
        <p:spPr bwMode="auto">
          <a:xfrm>
            <a:off x="632520" y="608884"/>
            <a:ext cx="7866534" cy="8353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smtClean="0"/>
              <a:t>        考虑</a:t>
            </a:r>
            <a:r>
              <a:rPr lang="zh-CN" altLang="en-US" sz="2400" b="1" dirty="0"/>
              <a:t>到输出轴上齿轮传递的扭矩较大，应采用</a:t>
            </a:r>
            <a:r>
              <a:rPr lang="zh-CN" altLang="en-US" sz="2400" b="1" dirty="0">
                <a:solidFill>
                  <a:srgbClr val="CC0066"/>
                </a:solidFill>
              </a:rPr>
              <a:t>过盈配合并加键联结</a:t>
            </a:r>
            <a:r>
              <a:rPr lang="zh-CN" altLang="en-US" sz="2400" b="1" dirty="0"/>
              <a:t>。</a:t>
            </a:r>
            <a:endParaRPr lang="zh-CN" altLang="en-US" sz="2400" b="1" dirty="0"/>
          </a:p>
        </p:txBody>
      </p:sp>
      <p:pic>
        <p:nvPicPr>
          <p:cNvPr id="56328" name="Picture 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94140" y="2261054"/>
            <a:ext cx="6915244" cy="4552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6330" name="Rectangle 10"/>
          <p:cNvSpPr>
            <a:spLocks noChangeArrowheads="1"/>
          </p:cNvSpPr>
          <p:nvPr/>
        </p:nvSpPr>
        <p:spPr bwMode="auto">
          <a:xfrm>
            <a:off x="5385048" y="4077072"/>
            <a:ext cx="1007219" cy="475848"/>
          </a:xfrm>
          <a:prstGeom prst="rect">
            <a:avLst/>
          </a:prstGeom>
          <a:noFill/>
          <a:ln w="38100">
            <a:solidFill>
              <a:srgbClr val="CC0066"/>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5773" tIns="47887" rIns="95773" bIns="47887" anchor="ctr"/>
          <a:lstStyle/>
          <a:p>
            <a:endParaRPr lang="zh-CN" altLang="en-US"/>
          </a:p>
        </p:txBody>
      </p:sp>
      <mc:AlternateContent xmlns:mc="http://schemas.openxmlformats.org/markup-compatibility/2006">
        <mc:Choice xmlns:a14="http://schemas.microsoft.com/office/drawing/2010/main" Requires="a14">
          <p:sp>
            <p:nvSpPr>
              <p:cNvPr id="8" name="Text Box 6"/>
              <p:cNvSpPr txBox="1">
                <a:spLocks noChangeArrowheads="1"/>
              </p:cNvSpPr>
              <p:nvPr/>
            </p:nvSpPr>
            <p:spPr bwMode="auto">
              <a:xfrm>
                <a:off x="635360" y="1340768"/>
                <a:ext cx="8745333" cy="835373"/>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        已经确定了齿轮基准孔的</a:t>
                </a:r>
                <a:r>
                  <a:rPr lang="zh-CN" altLang="en-US" sz="2400" b="1" dirty="0" smtClean="0"/>
                  <a:t>公差带为</a:t>
                </a:r>
                <a14:m>
                  <m:oMath xmlns:m="http://schemas.openxmlformats.org/officeDocument/2006/math">
                    <m:r>
                      <a:rPr lang="en-US" altLang="zh-CN" sz="2400" b="1" i="1" dirty="0">
                        <a:solidFill>
                          <a:srgbClr val="CC0066"/>
                        </a:solidFill>
                        <a:latin typeface="Cambria Math"/>
                        <a:ea typeface="Cambria Math"/>
                      </a:rPr>
                      <m:t>∅</m:t>
                    </m:r>
                  </m:oMath>
                </a14:m>
                <a:r>
                  <a:rPr lang="en-US" altLang="zh-CN" sz="2400" b="1" dirty="0">
                    <a:solidFill>
                      <a:srgbClr val="CC0066"/>
                    </a:solidFill>
                  </a:rPr>
                  <a:t>58H7</a:t>
                </a:r>
                <a:r>
                  <a:rPr lang="en-US" altLang="zh-CN" sz="2400" b="1" dirty="0"/>
                  <a:t>,</a:t>
                </a:r>
                <a:r>
                  <a:rPr lang="zh-CN" altLang="en-US" sz="2400" b="1" dirty="0"/>
                  <a:t>输出轴的公差带代号选为</a:t>
                </a:r>
                <a14:m>
                  <m:oMath xmlns:m="http://schemas.openxmlformats.org/officeDocument/2006/math">
                    <m:r>
                      <a:rPr lang="en-US" altLang="zh-CN" sz="2400" b="1" i="1" dirty="0">
                        <a:solidFill>
                          <a:srgbClr val="CC0066"/>
                        </a:solidFill>
                        <a:latin typeface="Cambria Math"/>
                        <a:ea typeface="Cambria Math"/>
                      </a:rPr>
                      <m:t>∅</m:t>
                    </m:r>
                  </m:oMath>
                </a14:m>
                <a:r>
                  <a:rPr lang="en-US" altLang="zh-CN" sz="2400" b="1" dirty="0">
                    <a:solidFill>
                      <a:srgbClr val="CC0066"/>
                    </a:solidFill>
                  </a:rPr>
                  <a:t>58r6</a:t>
                </a:r>
                <a:r>
                  <a:rPr lang="en-US" altLang="zh-CN" sz="2400" b="1" dirty="0"/>
                  <a:t>。</a:t>
                </a:r>
                <a:r>
                  <a:rPr lang="zh-CN" altLang="en-US" sz="2400" b="1" dirty="0"/>
                  <a:t>故齿轮基准孔与轴的配合代号为</a:t>
                </a:r>
                <a:endParaRPr lang="en-US" altLang="zh-CN" sz="2400" b="1" dirty="0"/>
              </a:p>
            </p:txBody>
          </p:sp>
        </mc:Choice>
        <mc:Fallback>
          <p:sp>
            <p:nvSpPr>
              <p:cNvPr id="8" name="Text Box 6"/>
              <p:cNvSpPr txBox="1">
                <a:spLocks noRot="1" noChangeAspect="1" noMove="1" noResize="1" noEditPoints="1" noAdjustHandles="1" noChangeArrowheads="1" noChangeShapeType="1" noTextEdit="1"/>
              </p:cNvSpPr>
              <p:nvPr/>
            </p:nvSpPr>
            <p:spPr bwMode="auto">
              <a:xfrm>
                <a:off x="635360" y="1340768"/>
                <a:ext cx="8745333" cy="835373"/>
              </a:xfrm>
              <a:prstGeom prst="rect">
                <a:avLst/>
              </a:prstGeom>
              <a:blipFill rotWithShape="1">
                <a:blip r:embed="rId2"/>
                <a:stretch>
                  <a:fillRect l="-1045" t="-8029" b="-16058"/>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endParaRPr lang="zh-CN" altLang="en-US">
                  <a:noFill/>
                </a:endParaRPr>
              </a:p>
            </p:txBody>
          </p:sp>
        </mc:Fallback>
      </mc:AlternateContent>
      <p:pic>
        <p:nvPicPr>
          <p:cNvPr id="798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38206" y="1772816"/>
            <a:ext cx="1619250" cy="409575"/>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图文框 11">
            <a:hlinkClick r:id="rId4" action="ppaction://hlinksldjump"/>
          </p:cNvPr>
          <p:cNvSpPr/>
          <p:nvPr/>
        </p:nvSpPr>
        <p:spPr bwMode="auto">
          <a:xfrm>
            <a:off x="7563969" y="6232448"/>
            <a:ext cx="1317946" cy="473075"/>
          </a:xfrm>
          <a:prstGeom prst="fram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r>
              <a:rPr kumimoji="1" lang="zh-CN" altLang="en-US" sz="1800" b="1" i="0" u="none" strike="noStrike" cap="none" normalizeH="0" baseline="0" dirty="0" smtClean="0">
                <a:ln>
                  <a:noFill/>
                </a:ln>
                <a:solidFill>
                  <a:schemeClr val="tx1"/>
                </a:solidFill>
                <a:effectLst/>
                <a:latin typeface="方正舒体" panose="02010601030101010101" pitchFamily="2" charset="-122"/>
                <a:ea typeface="方正舒体" panose="02010601030101010101" pitchFamily="2" charset="-122"/>
              </a:rPr>
              <a:t>返回目录</a:t>
            </a:r>
            <a:endParaRPr kumimoji="1" lang="zh-CN" altLang="en-US" sz="1800" b="1" i="0" u="none" strike="noStrike" cap="none" normalizeH="0" baseline="0" dirty="0" smtClean="0">
              <a:ln>
                <a:noFill/>
              </a:ln>
              <a:solidFill>
                <a:schemeClr val="tx1"/>
              </a:solidFill>
              <a:effectLst/>
              <a:latin typeface="方正舒体" panose="02010601030101010101" pitchFamily="2" charset="-122"/>
              <a:ea typeface="方正舒体" panose="02010601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6324"/>
                                        </p:tgtEl>
                                        <p:attrNameLst>
                                          <p:attrName>style.visibility</p:attrName>
                                        </p:attrNameLst>
                                      </p:cBhvr>
                                      <p:to>
                                        <p:strVal val="visible"/>
                                      </p:to>
                                    </p:set>
                                    <p:animEffect transition="in" filter="wipe(left)">
                                      <p:cBhvr>
                                        <p:cTn id="7" dur="300"/>
                                        <p:tgtEl>
                                          <p:spTgt spid="5632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6328"/>
                                        </p:tgtEl>
                                        <p:attrNameLst>
                                          <p:attrName>style.visibility</p:attrName>
                                        </p:attrNameLst>
                                      </p:cBhvr>
                                      <p:to>
                                        <p:strVal val="visible"/>
                                      </p:to>
                                    </p:set>
                                    <p:anim calcmode="lin" valueType="num">
                                      <p:cBhvr additive="base">
                                        <p:cTn id="12" dur="2000" fill="hold"/>
                                        <p:tgtEl>
                                          <p:spTgt spid="56328"/>
                                        </p:tgtEl>
                                        <p:attrNameLst>
                                          <p:attrName>ppt_x</p:attrName>
                                        </p:attrNameLst>
                                      </p:cBhvr>
                                      <p:tavLst>
                                        <p:tav tm="0">
                                          <p:val>
                                            <p:strVal val="#ppt_x"/>
                                          </p:val>
                                        </p:tav>
                                        <p:tav tm="100000">
                                          <p:val>
                                            <p:strVal val="#ppt_x"/>
                                          </p:val>
                                        </p:tav>
                                      </p:tavLst>
                                    </p:anim>
                                    <p:anim calcmode="lin" valueType="num">
                                      <p:cBhvr additive="base">
                                        <p:cTn id="13" dur="2000" fill="hold"/>
                                        <p:tgtEl>
                                          <p:spTgt spid="5632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56325"/>
                                        </p:tgtEl>
                                        <p:attrNameLst>
                                          <p:attrName>style.visibility</p:attrName>
                                        </p:attrNameLst>
                                      </p:cBhvr>
                                      <p:to>
                                        <p:strVal val="visible"/>
                                      </p:to>
                                    </p:set>
                                    <p:animEffect transition="in" filter="wipe(left)">
                                      <p:cBhvr>
                                        <p:cTn id="18" dur="300"/>
                                        <p:tgtEl>
                                          <p:spTgt spid="56325"/>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56330"/>
                                        </p:tgtEl>
                                        <p:attrNameLst>
                                          <p:attrName>style.visibility</p:attrName>
                                        </p:attrNameLst>
                                      </p:cBhvr>
                                      <p:to>
                                        <p:strVal val="visible"/>
                                      </p:to>
                                    </p:set>
                                    <p:animEffect transition="in" filter="blinds(horizontal)">
                                      <p:cBhvr>
                                        <p:cTn id="23" dur="2000"/>
                                        <p:tgtEl>
                                          <p:spTgt spid="56330"/>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8"/>
                                        </p:tgtEl>
                                        <p:attrNameLst>
                                          <p:attrName>style.visibility</p:attrName>
                                        </p:attrNameLst>
                                      </p:cBhvr>
                                      <p:to>
                                        <p:strVal val="visible"/>
                                      </p:to>
                                    </p:set>
                                    <p:animEffect transition="in" filter="wipe(left)">
                                      <p:cBhvr>
                                        <p:cTn id="28" dur="3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79874"/>
                                        </p:tgtEl>
                                        <p:attrNameLst>
                                          <p:attrName>style.visibility</p:attrName>
                                        </p:attrNameLst>
                                      </p:cBhvr>
                                      <p:to>
                                        <p:strVal val="visible"/>
                                      </p:to>
                                    </p:set>
                                    <p:animEffect transition="in" filter="wipe(left)">
                                      <p:cBhvr>
                                        <p:cTn id="33" dur="500"/>
                                        <p:tgtEl>
                                          <p:spTgt spid="798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4" grpId="0" autoUpdateAnimBg="0"/>
      <p:bldP spid="56325" grpId="0" autoUpdateAnimBg="0"/>
      <p:bldP spid="56330" grpId="0" animBg="1"/>
      <p:bldP spid="8"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灯片编号占位符 5"/>
          <p:cNvSpPr>
            <a:spLocks noGrp="1"/>
          </p:cNvSpPr>
          <p:nvPr>
            <p:ph type="sldNum" sz="quarter" idx="12"/>
          </p:nvPr>
        </p:nvSpPr>
        <p:spPr/>
        <p:txBody>
          <a:bodyPr/>
          <a:lstStyle/>
          <a:p>
            <a:fld id="{EFA69FBA-DEAD-4A5C-BB50-98CD51CA2A21}" type="slidenum">
              <a:rPr lang="zh-CN" altLang="en-US"/>
            </a:fld>
            <a:endParaRPr lang="en-US" altLang="zh-CN"/>
          </a:p>
        </p:txBody>
      </p:sp>
      <p:sp>
        <p:nvSpPr>
          <p:cNvPr id="8196" name="Text Box 4"/>
          <p:cNvSpPr txBox="1">
            <a:spLocks noChangeArrowheads="1"/>
          </p:cNvSpPr>
          <p:nvPr/>
        </p:nvSpPr>
        <p:spPr bwMode="auto">
          <a:xfrm>
            <a:off x="1056186" y="538701"/>
            <a:ext cx="5465498"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3" tIns="47887" rIns="95773" bIns="47887">
            <a:spAutoFit/>
          </a:bodyPr>
          <a:lstStyle/>
          <a:p>
            <a:r>
              <a:rPr lang="zh-CN" altLang="en-US" sz="2400" b="1" dirty="0"/>
              <a:t>1. 确定齿轮的精度等级</a:t>
            </a:r>
            <a:endParaRPr lang="en-US" altLang="zh-CN" sz="2400" b="1" dirty="0"/>
          </a:p>
        </p:txBody>
      </p:sp>
      <p:sp>
        <p:nvSpPr>
          <p:cNvPr id="8197" name="Rectangle 5"/>
          <p:cNvSpPr>
            <a:spLocks noChangeArrowheads="1"/>
          </p:cNvSpPr>
          <p:nvPr/>
        </p:nvSpPr>
        <p:spPr bwMode="auto">
          <a:xfrm>
            <a:off x="1021021" y="955773"/>
            <a:ext cx="8042912"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确定齿轮精度等级的方法采用类比法</a:t>
            </a:r>
            <a:r>
              <a:rPr lang="zh-CN" altLang="en-US" sz="2400" b="1" dirty="0" smtClean="0"/>
              <a:t>。由</a:t>
            </a:r>
            <a:r>
              <a:rPr lang="zh-CN" altLang="en-US" sz="2400" b="1" dirty="0"/>
              <a:t>表10.4可得</a:t>
            </a:r>
            <a:endParaRPr lang="zh-CN" altLang="en-US" sz="2400" b="1" dirty="0"/>
          </a:p>
        </p:txBody>
      </p:sp>
      <p:sp>
        <p:nvSpPr>
          <p:cNvPr id="8201" name="Rectangle 9"/>
          <p:cNvSpPr>
            <a:spLocks noChangeArrowheads="1"/>
          </p:cNvSpPr>
          <p:nvPr/>
        </p:nvSpPr>
        <p:spPr bwMode="auto">
          <a:xfrm>
            <a:off x="1037944" y="1396666"/>
            <a:ext cx="6191250"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3" tIns="47887" rIns="95773" bIns="47887">
            <a:spAutoFit/>
          </a:bodyPr>
          <a:lstStyle/>
          <a:p>
            <a:r>
              <a:rPr lang="zh-CN" altLang="en-US" sz="2400" b="1" dirty="0">
                <a:solidFill>
                  <a:srgbClr val="CC0066"/>
                </a:solidFill>
              </a:rPr>
              <a:t>一般减速器用齿轮精度等级为6~9级</a:t>
            </a:r>
            <a:r>
              <a:rPr lang="zh-CN" altLang="en-US" sz="2400" b="1" dirty="0"/>
              <a:t>。</a:t>
            </a:r>
            <a:endParaRPr lang="zh-CN" altLang="en-US" sz="2400" b="1" dirty="0"/>
          </a:p>
        </p:txBody>
      </p:sp>
      <p:sp>
        <p:nvSpPr>
          <p:cNvPr id="8202" name="Text Box 10"/>
          <p:cNvSpPr txBox="1">
            <a:spLocks noChangeArrowheads="1"/>
          </p:cNvSpPr>
          <p:nvPr/>
        </p:nvSpPr>
        <p:spPr bwMode="auto">
          <a:xfrm>
            <a:off x="1238241" y="3624952"/>
            <a:ext cx="6686518"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计算齿轮圆周线速度，确定其平稳性精度。</a:t>
            </a:r>
            <a:endParaRPr lang="zh-CN" altLang="en-US" sz="2400" b="1" dirty="0"/>
          </a:p>
        </p:txBody>
      </p:sp>
      <p:grpSp>
        <p:nvGrpSpPr>
          <p:cNvPr id="8207" name="Group 15"/>
          <p:cNvGrpSpPr/>
          <p:nvPr/>
        </p:nvGrpSpPr>
        <p:grpSpPr bwMode="auto">
          <a:xfrm>
            <a:off x="1252566" y="1935536"/>
            <a:ext cx="7313891" cy="1600200"/>
            <a:chOff x="222" y="1104"/>
            <a:chExt cx="5250" cy="1232"/>
          </a:xfrm>
        </p:grpSpPr>
        <p:pic>
          <p:nvPicPr>
            <p:cNvPr id="8199" name="Picture 7"/>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22" y="1104"/>
              <a:ext cx="5250" cy="1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200" name="Line 8"/>
            <p:cNvSpPr>
              <a:spLocks noChangeShapeType="1"/>
            </p:cNvSpPr>
            <p:nvPr/>
          </p:nvSpPr>
          <p:spPr bwMode="auto">
            <a:xfrm>
              <a:off x="2112" y="2112"/>
              <a:ext cx="1584" cy="0"/>
            </a:xfrm>
            <a:prstGeom prst="line">
              <a:avLst/>
            </a:prstGeom>
            <a:noFill/>
            <a:ln w="38100">
              <a:solidFill>
                <a:srgbClr val="CC0066"/>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206" name="Rectangle 14"/>
            <p:cNvSpPr>
              <a:spLocks noChangeArrowheads="1"/>
            </p:cNvSpPr>
            <p:nvPr/>
          </p:nvSpPr>
          <p:spPr bwMode="auto">
            <a:xfrm>
              <a:off x="3072" y="1920"/>
              <a:ext cx="576" cy="192"/>
            </a:xfrm>
            <a:prstGeom prst="rect">
              <a:avLst/>
            </a:prstGeom>
            <a:noFill/>
            <a:ln w="28575">
              <a:solidFill>
                <a:srgbClr val="CC0066"/>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pic>
        <p:nvPicPr>
          <p:cNvPr id="8249" name="Picture 5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78491" y="4114833"/>
            <a:ext cx="4013780" cy="6858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9194" y="4898643"/>
            <a:ext cx="7728505" cy="16038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椭圆 15"/>
          <p:cNvSpPr/>
          <p:nvPr/>
        </p:nvSpPr>
        <p:spPr bwMode="auto">
          <a:xfrm>
            <a:off x="3417592" y="4065845"/>
            <a:ext cx="568731" cy="440893"/>
          </a:xfrm>
          <a:prstGeom prst="ellipse">
            <a:avLst/>
          </a:prstGeom>
          <a:noFill/>
          <a:ln w="28575" cap="flat" cmpd="sng" algn="ctr">
            <a:solidFill>
              <a:srgbClr val="FF0000"/>
            </a:solidFill>
            <a:prstDash val="solid"/>
            <a:round/>
            <a:headEnd type="none" w="med" len="med"/>
            <a:tailEnd type="none" w="med" len="med"/>
          </a:ln>
          <a:effectLst/>
        </p:spPr>
        <p:txBody>
          <a:bodyPr vert="horz" wrap="square" lIns="62609" tIns="31304" rIns="62609" bIns="31304" numCol="1" rtlCol="0" anchor="t" anchorCtr="0" compatLnSpc="1"/>
          <a:lstStyle/>
          <a:p>
            <a:pPr defTabSz="626110"/>
            <a:endParaRPr lang="zh-CN" altLang="en-US" sz="160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8196"/>
                                        </p:tgtEl>
                                        <p:attrNameLst>
                                          <p:attrName>style.visibility</p:attrName>
                                        </p:attrNameLst>
                                      </p:cBhvr>
                                      <p:to>
                                        <p:strVal val="visible"/>
                                      </p:to>
                                    </p:set>
                                    <p:animEffect transition="in" filter="wipe(left)">
                                      <p:cBhvr>
                                        <p:cTn id="7" dur="300"/>
                                        <p:tgtEl>
                                          <p:spTgt spid="819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8197"/>
                                        </p:tgtEl>
                                        <p:attrNameLst>
                                          <p:attrName>style.visibility</p:attrName>
                                        </p:attrNameLst>
                                      </p:cBhvr>
                                      <p:to>
                                        <p:strVal val="visible"/>
                                      </p:to>
                                    </p:set>
                                    <p:animEffect transition="in" filter="wipe(left)">
                                      <p:cBhvr>
                                        <p:cTn id="12" dur="300"/>
                                        <p:tgtEl>
                                          <p:spTgt spid="8197"/>
                                        </p:tgtEl>
                                      </p:cBhvr>
                                    </p:animEffect>
                                  </p:childTnLst>
                                </p:cTn>
                              </p:par>
                            </p:childTnLst>
                          </p:cTn>
                        </p:par>
                      </p:childTnLst>
                    </p:cTn>
                  </p:par>
                  <p:par>
                    <p:cTn id="13" fill="hold">
                      <p:stCondLst>
                        <p:cond delay="indefinite"/>
                      </p:stCondLst>
                      <p:childTnLst>
                        <p:par>
                          <p:cTn id="14" fill="hold">
                            <p:stCondLst>
                              <p:cond delay="0"/>
                            </p:stCondLst>
                            <p:childTnLst>
                              <p:par>
                                <p:cTn id="15" presetID="17" presetClass="entr" presetSubtype="8" fill="hold" nodeType="clickEffect">
                                  <p:stCondLst>
                                    <p:cond delay="0"/>
                                  </p:stCondLst>
                                  <p:childTnLst>
                                    <p:set>
                                      <p:cBhvr>
                                        <p:cTn id="16" dur="1" fill="hold">
                                          <p:stCondLst>
                                            <p:cond delay="0"/>
                                          </p:stCondLst>
                                        </p:cTn>
                                        <p:tgtEl>
                                          <p:spTgt spid="8207"/>
                                        </p:tgtEl>
                                        <p:attrNameLst>
                                          <p:attrName>style.visibility</p:attrName>
                                        </p:attrNameLst>
                                      </p:cBhvr>
                                      <p:to>
                                        <p:strVal val="visible"/>
                                      </p:to>
                                    </p:set>
                                    <p:anim calcmode="lin" valueType="num">
                                      <p:cBhvr>
                                        <p:cTn id="17" dur="500" fill="hold"/>
                                        <p:tgtEl>
                                          <p:spTgt spid="8207"/>
                                        </p:tgtEl>
                                        <p:attrNameLst>
                                          <p:attrName>ppt_x</p:attrName>
                                        </p:attrNameLst>
                                      </p:cBhvr>
                                      <p:tavLst>
                                        <p:tav tm="0">
                                          <p:val>
                                            <p:strVal val="#ppt_x-#ppt_w/2"/>
                                          </p:val>
                                        </p:tav>
                                        <p:tav tm="100000">
                                          <p:val>
                                            <p:strVal val="#ppt_x"/>
                                          </p:val>
                                        </p:tav>
                                      </p:tavLst>
                                    </p:anim>
                                    <p:anim calcmode="lin" valueType="num">
                                      <p:cBhvr>
                                        <p:cTn id="18" dur="500" fill="hold"/>
                                        <p:tgtEl>
                                          <p:spTgt spid="8207"/>
                                        </p:tgtEl>
                                        <p:attrNameLst>
                                          <p:attrName>ppt_y</p:attrName>
                                        </p:attrNameLst>
                                      </p:cBhvr>
                                      <p:tavLst>
                                        <p:tav tm="0">
                                          <p:val>
                                            <p:strVal val="#ppt_y"/>
                                          </p:val>
                                        </p:tav>
                                        <p:tav tm="100000">
                                          <p:val>
                                            <p:strVal val="#ppt_y"/>
                                          </p:val>
                                        </p:tav>
                                      </p:tavLst>
                                    </p:anim>
                                    <p:anim calcmode="lin" valueType="num">
                                      <p:cBhvr>
                                        <p:cTn id="19" dur="500" fill="hold"/>
                                        <p:tgtEl>
                                          <p:spTgt spid="8207"/>
                                        </p:tgtEl>
                                        <p:attrNameLst>
                                          <p:attrName>ppt_w</p:attrName>
                                        </p:attrNameLst>
                                      </p:cBhvr>
                                      <p:tavLst>
                                        <p:tav tm="0">
                                          <p:val>
                                            <p:fltVal val="0"/>
                                          </p:val>
                                        </p:tav>
                                        <p:tav tm="100000">
                                          <p:val>
                                            <p:strVal val="#ppt_w"/>
                                          </p:val>
                                        </p:tav>
                                      </p:tavLst>
                                    </p:anim>
                                    <p:anim calcmode="lin" valueType="num">
                                      <p:cBhvr>
                                        <p:cTn id="20" dur="500" fill="hold"/>
                                        <p:tgtEl>
                                          <p:spTgt spid="8207"/>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iterate type="wd">
                                    <p:tmPct val="100000"/>
                                  </p:iterate>
                                  <p:childTnLst>
                                    <p:set>
                                      <p:cBhvr>
                                        <p:cTn id="24" dur="1" fill="hold">
                                          <p:stCondLst>
                                            <p:cond delay="0"/>
                                          </p:stCondLst>
                                        </p:cTn>
                                        <p:tgtEl>
                                          <p:spTgt spid="8201"/>
                                        </p:tgtEl>
                                        <p:attrNameLst>
                                          <p:attrName>style.visibility</p:attrName>
                                        </p:attrNameLst>
                                      </p:cBhvr>
                                      <p:to>
                                        <p:strVal val="visible"/>
                                      </p:to>
                                    </p:set>
                                    <p:animEffect transition="in" filter="wipe(left)">
                                      <p:cBhvr>
                                        <p:cTn id="25" dur="300"/>
                                        <p:tgtEl>
                                          <p:spTgt spid="8201"/>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iterate type="wd">
                                    <p:tmPct val="100000"/>
                                  </p:iterate>
                                  <p:childTnLst>
                                    <p:set>
                                      <p:cBhvr>
                                        <p:cTn id="29" dur="1" fill="hold">
                                          <p:stCondLst>
                                            <p:cond delay="0"/>
                                          </p:stCondLst>
                                        </p:cTn>
                                        <p:tgtEl>
                                          <p:spTgt spid="8202"/>
                                        </p:tgtEl>
                                        <p:attrNameLst>
                                          <p:attrName>style.visibility</p:attrName>
                                        </p:attrNameLst>
                                      </p:cBhvr>
                                      <p:to>
                                        <p:strVal val="visible"/>
                                      </p:to>
                                    </p:set>
                                    <p:animEffect transition="in" filter="wipe(left)">
                                      <p:cBhvr>
                                        <p:cTn id="30" dur="300"/>
                                        <p:tgtEl>
                                          <p:spTgt spid="8202"/>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8249"/>
                                        </p:tgtEl>
                                        <p:attrNameLst>
                                          <p:attrName>style.visibility</p:attrName>
                                        </p:attrNameLst>
                                      </p:cBhvr>
                                      <p:to>
                                        <p:strVal val="visible"/>
                                      </p:to>
                                    </p:set>
                                    <p:animEffect transition="in" filter="wipe(left)">
                                      <p:cBhvr>
                                        <p:cTn id="35" dur="500"/>
                                        <p:tgtEl>
                                          <p:spTgt spid="8249"/>
                                        </p:tgtEl>
                                      </p:cBhvr>
                                    </p:animEffect>
                                  </p:childTnLst>
                                </p:cTn>
                              </p:par>
                            </p:childTnLst>
                          </p:cTn>
                        </p:par>
                      </p:childTnLst>
                    </p:cTn>
                  </p:par>
                  <p:par>
                    <p:cTn id="36" fill="hold">
                      <p:stCondLst>
                        <p:cond delay="indefinite"/>
                      </p:stCondLst>
                      <p:childTnLst>
                        <p:par>
                          <p:cTn id="37" fill="hold">
                            <p:stCondLst>
                              <p:cond delay="0"/>
                            </p:stCondLst>
                            <p:childTnLst>
                              <p:par>
                                <p:cTn id="38" presetID="31" presetClass="entr" presetSubtype="0" fill="hold" grpId="0" nodeType="click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p:cTn id="40" dur="1000" fill="hold"/>
                                        <p:tgtEl>
                                          <p:spTgt spid="16"/>
                                        </p:tgtEl>
                                        <p:attrNameLst>
                                          <p:attrName>ppt_w</p:attrName>
                                        </p:attrNameLst>
                                      </p:cBhvr>
                                      <p:tavLst>
                                        <p:tav tm="0">
                                          <p:val>
                                            <p:fltVal val="0"/>
                                          </p:val>
                                        </p:tav>
                                        <p:tav tm="100000">
                                          <p:val>
                                            <p:strVal val="#ppt_w"/>
                                          </p:val>
                                        </p:tav>
                                      </p:tavLst>
                                    </p:anim>
                                    <p:anim calcmode="lin" valueType="num">
                                      <p:cBhvr>
                                        <p:cTn id="41" dur="1000" fill="hold"/>
                                        <p:tgtEl>
                                          <p:spTgt spid="16"/>
                                        </p:tgtEl>
                                        <p:attrNameLst>
                                          <p:attrName>ppt_h</p:attrName>
                                        </p:attrNameLst>
                                      </p:cBhvr>
                                      <p:tavLst>
                                        <p:tav tm="0">
                                          <p:val>
                                            <p:fltVal val="0"/>
                                          </p:val>
                                        </p:tav>
                                        <p:tav tm="100000">
                                          <p:val>
                                            <p:strVal val="#ppt_h"/>
                                          </p:val>
                                        </p:tav>
                                      </p:tavLst>
                                    </p:anim>
                                    <p:anim calcmode="lin" valueType="num">
                                      <p:cBhvr>
                                        <p:cTn id="42" dur="1000" fill="hold"/>
                                        <p:tgtEl>
                                          <p:spTgt spid="16"/>
                                        </p:tgtEl>
                                        <p:attrNameLst>
                                          <p:attrName>style.rotation</p:attrName>
                                        </p:attrNameLst>
                                      </p:cBhvr>
                                      <p:tavLst>
                                        <p:tav tm="0">
                                          <p:val>
                                            <p:fltVal val="90"/>
                                          </p:val>
                                        </p:tav>
                                        <p:tav tm="100000">
                                          <p:val>
                                            <p:fltVal val="0"/>
                                          </p:val>
                                        </p:tav>
                                      </p:tavLst>
                                    </p:anim>
                                    <p:animEffect transition="in" filter="fade">
                                      <p:cBhvr>
                                        <p:cTn id="43" dur="1000"/>
                                        <p:tgtEl>
                                          <p:spTgt spid="16"/>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8" fill="hold" nodeType="click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additive="base">
                                        <p:cTn id="48" dur="500" fill="hold"/>
                                        <p:tgtEl>
                                          <p:spTgt spid="14"/>
                                        </p:tgtEl>
                                        <p:attrNameLst>
                                          <p:attrName>ppt_x</p:attrName>
                                        </p:attrNameLst>
                                      </p:cBhvr>
                                      <p:tavLst>
                                        <p:tav tm="0">
                                          <p:val>
                                            <p:strVal val="0-#ppt_w/2"/>
                                          </p:val>
                                        </p:tav>
                                        <p:tav tm="100000">
                                          <p:val>
                                            <p:strVal val="#ppt_x"/>
                                          </p:val>
                                        </p:tav>
                                      </p:tavLst>
                                    </p:anim>
                                    <p:anim calcmode="lin" valueType="num">
                                      <p:cBhvr additive="base">
                                        <p:cTn id="49"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autoUpdateAnimBg="0"/>
      <p:bldP spid="8197" grpId="0" autoUpdateAnimBg="0"/>
      <p:bldP spid="8201" grpId="0" autoUpdateAnimBg="0"/>
      <p:bldP spid="8202" grpId="0" autoUpdateAnimBg="0"/>
      <p:bldP spid="16"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p:txBody>
          <a:bodyPr/>
          <a:lstStyle/>
          <a:p>
            <a:fld id="{CD89EFDC-8399-4FAF-BF34-A2893B1697B5}" type="slidenum">
              <a:rPr lang="zh-CN" altLang="en-US"/>
            </a:fld>
            <a:endParaRPr lang="en-US" altLang="zh-CN"/>
          </a:p>
        </p:txBody>
      </p:sp>
      <p:sp>
        <p:nvSpPr>
          <p:cNvPr id="57348" name="Text Box 4"/>
          <p:cNvSpPr txBox="1">
            <a:spLocks noChangeArrowheads="1"/>
          </p:cNvSpPr>
          <p:nvPr/>
        </p:nvSpPr>
        <p:spPr bwMode="auto">
          <a:xfrm>
            <a:off x="1136576" y="226655"/>
            <a:ext cx="3646837" cy="4660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12.2.2  特性尺寸 </a:t>
            </a:r>
            <a:endParaRPr lang="zh-CN" altLang="en-US" sz="2400" b="1" dirty="0"/>
          </a:p>
        </p:txBody>
      </p:sp>
      <p:sp>
        <p:nvSpPr>
          <p:cNvPr id="57349" name="Text Box 5"/>
          <p:cNvSpPr txBox="1">
            <a:spLocks noChangeArrowheads="1"/>
          </p:cNvSpPr>
          <p:nvPr/>
        </p:nvSpPr>
        <p:spPr bwMode="auto">
          <a:xfrm>
            <a:off x="1112155" y="620688"/>
            <a:ext cx="7441245" cy="5399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pPr>
              <a:lnSpc>
                <a:spcPct val="120000"/>
              </a:lnSpc>
            </a:pPr>
            <a:r>
              <a:rPr lang="zh-CN" altLang="en-US" sz="2400" b="1" dirty="0" smtClean="0"/>
              <a:t>特性</a:t>
            </a:r>
            <a:r>
              <a:rPr lang="zh-CN" altLang="en-US" sz="2400" b="1" dirty="0"/>
              <a:t>尺寸主要是指传动件的中心距及其上、下偏差。</a:t>
            </a:r>
            <a:endParaRPr lang="zh-CN" altLang="en-US" sz="2400" b="1" dirty="0"/>
          </a:p>
        </p:txBody>
      </p:sp>
      <p:sp>
        <p:nvSpPr>
          <p:cNvPr id="57350" name="Text Box 6"/>
          <p:cNvSpPr txBox="1">
            <a:spLocks noChangeArrowheads="1"/>
          </p:cNvSpPr>
          <p:nvPr/>
        </p:nvSpPr>
        <p:spPr bwMode="auto">
          <a:xfrm>
            <a:off x="678387" y="1106744"/>
            <a:ext cx="7139808" cy="8353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smtClean="0"/>
              <a:t>     如上所述</a:t>
            </a:r>
            <a:r>
              <a:rPr lang="zh-CN" altLang="en-US" sz="2400" b="1" dirty="0"/>
              <a:t>，该减速器</a:t>
            </a:r>
            <a:r>
              <a:rPr lang="zh-CN" altLang="en-US" sz="2400" b="1" dirty="0" smtClean="0"/>
              <a:t>中传动</a:t>
            </a:r>
            <a:r>
              <a:rPr lang="zh-CN" altLang="en-US" sz="2400" b="1" dirty="0"/>
              <a:t>中心距为</a:t>
            </a:r>
            <a:r>
              <a:rPr lang="zh-CN" altLang="en-US" sz="2400" b="1" dirty="0" smtClean="0"/>
              <a:t>150,上下偏差为 </a:t>
            </a:r>
            <a:r>
              <a:rPr lang="zh-CN" altLang="en-US" sz="2400" b="1" dirty="0">
                <a:solidFill>
                  <a:srgbClr val="CC0066"/>
                </a:solidFill>
              </a:rPr>
              <a:t>±0.</a:t>
            </a:r>
            <a:r>
              <a:rPr lang="zh-CN" altLang="en-US" sz="2400" b="1" dirty="0" smtClean="0">
                <a:solidFill>
                  <a:srgbClr val="CC0066"/>
                </a:solidFill>
              </a:rPr>
              <a:t>0315。</a:t>
            </a:r>
            <a:r>
              <a:rPr lang="zh-CN" altLang="en-US" sz="2400" b="1" dirty="0" smtClean="0"/>
              <a:t>装配图上标注为</a:t>
            </a:r>
            <a:endParaRPr lang="zh-CN" altLang="en-US" sz="2400" b="1" dirty="0"/>
          </a:p>
        </p:txBody>
      </p:sp>
      <p:pic>
        <p:nvPicPr>
          <p:cNvPr id="57353" name="Picture 9"/>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363797" y="2132137"/>
            <a:ext cx="6454398" cy="4249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7354" name="Oval 10"/>
          <p:cNvSpPr>
            <a:spLocks noChangeArrowheads="1"/>
          </p:cNvSpPr>
          <p:nvPr/>
        </p:nvSpPr>
        <p:spPr bwMode="auto">
          <a:xfrm>
            <a:off x="3728864" y="2025030"/>
            <a:ext cx="1497939" cy="323850"/>
          </a:xfrm>
          <a:prstGeom prst="ellipse">
            <a:avLst/>
          </a:prstGeom>
          <a:noFill/>
          <a:ln w="28575">
            <a:solidFill>
              <a:srgbClr val="CC0066"/>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5773" tIns="47887" rIns="95773" bIns="47887" anchor="ctr"/>
          <a:lstStyle/>
          <a:p>
            <a:endParaRPr lang="zh-CN" altLang="en-US"/>
          </a:p>
        </p:txBody>
      </p:sp>
      <p:sp>
        <p:nvSpPr>
          <p:cNvPr id="9" name="图文框 8">
            <a:hlinkClick r:id="rId2" action="ppaction://hlinksldjump"/>
          </p:cNvPr>
          <p:cNvSpPr/>
          <p:nvPr/>
        </p:nvSpPr>
        <p:spPr bwMode="auto">
          <a:xfrm>
            <a:off x="7563969" y="6232448"/>
            <a:ext cx="1317946" cy="473075"/>
          </a:xfrm>
          <a:prstGeom prst="fram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r>
              <a:rPr kumimoji="1" lang="zh-CN" altLang="en-US" sz="1800" b="1" i="0" u="none" strike="noStrike" cap="none" normalizeH="0" baseline="0" dirty="0" smtClean="0">
                <a:ln>
                  <a:noFill/>
                </a:ln>
                <a:solidFill>
                  <a:schemeClr val="tx1"/>
                </a:solidFill>
                <a:effectLst/>
                <a:latin typeface="方正舒体" panose="02010601030101010101" pitchFamily="2" charset="-122"/>
                <a:ea typeface="方正舒体" panose="02010601030101010101" pitchFamily="2" charset="-122"/>
              </a:rPr>
              <a:t>返回目录</a:t>
            </a:r>
            <a:endParaRPr kumimoji="1" lang="zh-CN" altLang="en-US" sz="1800" b="1" i="0" u="none" strike="noStrike" cap="none" normalizeH="0" baseline="0" dirty="0" smtClean="0">
              <a:ln>
                <a:noFill/>
              </a:ln>
              <a:solidFill>
                <a:schemeClr val="tx1"/>
              </a:solidFill>
              <a:effectLst/>
              <a:latin typeface="方正舒体" panose="02010601030101010101" pitchFamily="2" charset="-122"/>
              <a:ea typeface="方正舒体" panose="02010601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7348"/>
                                        </p:tgtEl>
                                        <p:attrNameLst>
                                          <p:attrName>style.visibility</p:attrName>
                                        </p:attrNameLst>
                                      </p:cBhvr>
                                      <p:to>
                                        <p:strVal val="visible"/>
                                      </p:to>
                                    </p:set>
                                    <p:animEffect transition="in" filter="wipe(left)">
                                      <p:cBhvr>
                                        <p:cTn id="7" dur="300"/>
                                        <p:tgtEl>
                                          <p:spTgt spid="5734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57349"/>
                                        </p:tgtEl>
                                        <p:attrNameLst>
                                          <p:attrName>style.visibility</p:attrName>
                                        </p:attrNameLst>
                                      </p:cBhvr>
                                      <p:to>
                                        <p:strVal val="visible"/>
                                      </p:to>
                                    </p:set>
                                    <p:animEffect transition="in" filter="wipe(left)">
                                      <p:cBhvr>
                                        <p:cTn id="12" dur="300"/>
                                        <p:tgtEl>
                                          <p:spTgt spid="5734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57350"/>
                                        </p:tgtEl>
                                        <p:attrNameLst>
                                          <p:attrName>style.visibility</p:attrName>
                                        </p:attrNameLst>
                                      </p:cBhvr>
                                      <p:to>
                                        <p:strVal val="visible"/>
                                      </p:to>
                                    </p:set>
                                    <p:animEffect transition="in" filter="wipe(left)">
                                      <p:cBhvr>
                                        <p:cTn id="17" dur="300"/>
                                        <p:tgtEl>
                                          <p:spTgt spid="57350"/>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57353"/>
                                        </p:tgtEl>
                                        <p:attrNameLst>
                                          <p:attrName>style.visibility</p:attrName>
                                        </p:attrNameLst>
                                      </p:cBhvr>
                                      <p:to>
                                        <p:strVal val="visible"/>
                                      </p:to>
                                    </p:set>
                                    <p:anim calcmode="lin" valueType="num">
                                      <p:cBhvr additive="base">
                                        <p:cTn id="22" dur="2000" fill="hold"/>
                                        <p:tgtEl>
                                          <p:spTgt spid="57353"/>
                                        </p:tgtEl>
                                        <p:attrNameLst>
                                          <p:attrName>ppt_x</p:attrName>
                                        </p:attrNameLst>
                                      </p:cBhvr>
                                      <p:tavLst>
                                        <p:tav tm="0">
                                          <p:val>
                                            <p:strVal val="#ppt_x"/>
                                          </p:val>
                                        </p:tav>
                                        <p:tav tm="100000">
                                          <p:val>
                                            <p:strVal val="#ppt_x"/>
                                          </p:val>
                                        </p:tav>
                                      </p:tavLst>
                                    </p:anim>
                                    <p:anim calcmode="lin" valueType="num">
                                      <p:cBhvr additive="base">
                                        <p:cTn id="23" dur="2000" fill="hold"/>
                                        <p:tgtEl>
                                          <p:spTgt spid="57353"/>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57354"/>
                                        </p:tgtEl>
                                        <p:attrNameLst>
                                          <p:attrName>style.visibility</p:attrName>
                                        </p:attrNameLst>
                                      </p:cBhvr>
                                      <p:to>
                                        <p:strVal val="visible"/>
                                      </p:to>
                                    </p:set>
                                    <p:animEffect transition="in" filter="blinds(horizontal)">
                                      <p:cBhvr>
                                        <p:cTn id="28" dur="2000"/>
                                        <p:tgtEl>
                                          <p:spTgt spid="573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8" grpId="0" autoUpdateAnimBg="0"/>
      <p:bldP spid="57349" grpId="0" autoUpdateAnimBg="0"/>
      <p:bldP spid="57350" grpId="0" autoUpdateAnimBg="0"/>
      <p:bldP spid="57354"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灯片编号占位符 5"/>
          <p:cNvSpPr>
            <a:spLocks noGrp="1"/>
          </p:cNvSpPr>
          <p:nvPr>
            <p:ph type="sldNum" sz="quarter" idx="12"/>
          </p:nvPr>
        </p:nvSpPr>
        <p:spPr/>
        <p:txBody>
          <a:bodyPr/>
          <a:lstStyle/>
          <a:p>
            <a:fld id="{00C16810-7AE9-4CB2-9EF6-C43C6184BEF4}" type="slidenum">
              <a:rPr lang="zh-CN" altLang="en-US"/>
            </a:fld>
            <a:endParaRPr lang="en-US" altLang="zh-CN"/>
          </a:p>
        </p:txBody>
      </p:sp>
      <p:sp>
        <p:nvSpPr>
          <p:cNvPr id="58372" name="Text Box 4"/>
          <p:cNvSpPr txBox="1">
            <a:spLocks noChangeArrowheads="1"/>
          </p:cNvSpPr>
          <p:nvPr/>
        </p:nvSpPr>
        <p:spPr bwMode="auto">
          <a:xfrm>
            <a:off x="1944702" y="811453"/>
            <a:ext cx="4109377" cy="4660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12.2.3  安 装 尺 寸</a:t>
            </a:r>
            <a:endParaRPr lang="zh-CN" altLang="en-US" sz="2400" b="1" dirty="0"/>
          </a:p>
        </p:txBody>
      </p:sp>
      <p:sp>
        <p:nvSpPr>
          <p:cNvPr id="58373" name="Text Box 5"/>
          <p:cNvSpPr txBox="1">
            <a:spLocks noChangeArrowheads="1"/>
          </p:cNvSpPr>
          <p:nvPr/>
        </p:nvSpPr>
        <p:spPr bwMode="auto">
          <a:xfrm>
            <a:off x="1347697" y="1302500"/>
            <a:ext cx="7133695" cy="983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pPr>
              <a:lnSpc>
                <a:spcPct val="120000"/>
              </a:lnSpc>
            </a:pPr>
            <a:r>
              <a:rPr lang="zh-CN" altLang="en-US" sz="2400" b="1" dirty="0"/>
              <a:t>        安装尺寸是指减速器在机械系统中与其他零部件装配相关的尺寸。</a:t>
            </a:r>
            <a:endParaRPr lang="zh-CN" altLang="en-US" sz="2400" b="1" dirty="0"/>
          </a:p>
        </p:txBody>
      </p:sp>
      <p:sp>
        <p:nvSpPr>
          <p:cNvPr id="58376" name="Text Box 8"/>
          <p:cNvSpPr txBox="1">
            <a:spLocks noChangeArrowheads="1"/>
          </p:cNvSpPr>
          <p:nvPr/>
        </p:nvSpPr>
        <p:spPr bwMode="auto">
          <a:xfrm>
            <a:off x="2432723" y="2323617"/>
            <a:ext cx="3467098" cy="4660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(1)  减速器的中心高</a:t>
            </a:r>
            <a:endParaRPr lang="zh-CN" altLang="en-US" sz="2400" b="1" dirty="0"/>
          </a:p>
        </p:txBody>
      </p:sp>
      <p:sp>
        <p:nvSpPr>
          <p:cNvPr id="58377" name="Text Box 9"/>
          <p:cNvSpPr txBox="1">
            <a:spLocks noChangeArrowheads="1"/>
          </p:cNvSpPr>
          <p:nvPr/>
        </p:nvSpPr>
        <p:spPr bwMode="auto">
          <a:xfrm>
            <a:off x="2432722" y="3116167"/>
            <a:ext cx="5832646" cy="4660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(2)  箱体上地脚螺栓孔的直径及位置</a:t>
            </a:r>
            <a:endParaRPr lang="zh-CN" altLang="en-US" sz="2400" b="1" dirty="0"/>
          </a:p>
        </p:txBody>
      </p:sp>
      <p:sp>
        <p:nvSpPr>
          <p:cNvPr id="58378" name="Text Box 10"/>
          <p:cNvSpPr txBox="1">
            <a:spLocks noChangeArrowheads="1"/>
          </p:cNvSpPr>
          <p:nvPr/>
        </p:nvSpPr>
        <p:spPr bwMode="auto">
          <a:xfrm>
            <a:off x="2432722" y="3774577"/>
            <a:ext cx="5544614" cy="983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pPr>
              <a:lnSpc>
                <a:spcPct val="120000"/>
              </a:lnSpc>
            </a:pPr>
            <a:r>
              <a:rPr lang="zh-CN" altLang="en-US" sz="2400" b="1" dirty="0"/>
              <a:t>(3)  减速器输入轴端部轴颈的公差带</a:t>
            </a:r>
            <a:endParaRPr lang="zh-CN" altLang="en-US" sz="2400" b="1" dirty="0"/>
          </a:p>
          <a:p>
            <a:pPr>
              <a:lnSpc>
                <a:spcPct val="120000"/>
              </a:lnSpc>
            </a:pPr>
            <a:r>
              <a:rPr lang="zh-CN" altLang="en-US" sz="2400" b="1" dirty="0"/>
              <a:t>       代号及长度</a:t>
            </a:r>
            <a:endParaRPr lang="zh-CN" altLang="en-US" sz="2400" b="1" dirty="0"/>
          </a:p>
        </p:txBody>
      </p:sp>
      <p:sp>
        <p:nvSpPr>
          <p:cNvPr id="58379" name="Text Box 11"/>
          <p:cNvSpPr txBox="1">
            <a:spLocks noChangeArrowheads="1"/>
          </p:cNvSpPr>
          <p:nvPr/>
        </p:nvSpPr>
        <p:spPr bwMode="auto">
          <a:xfrm>
            <a:off x="2432721" y="4894166"/>
            <a:ext cx="5400600" cy="983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pPr>
              <a:lnSpc>
                <a:spcPct val="120000"/>
              </a:lnSpc>
            </a:pPr>
            <a:r>
              <a:rPr lang="zh-CN" altLang="en-US" sz="2400" b="1" dirty="0"/>
              <a:t>(4)  减速器输出轴端部轴颈的公差带</a:t>
            </a:r>
            <a:endParaRPr lang="zh-CN" altLang="en-US" sz="2400" b="1" dirty="0"/>
          </a:p>
          <a:p>
            <a:pPr>
              <a:lnSpc>
                <a:spcPct val="120000"/>
              </a:lnSpc>
            </a:pPr>
            <a:r>
              <a:rPr lang="zh-CN" altLang="en-US" sz="2400" b="1" dirty="0"/>
              <a:t>       代及长度等</a:t>
            </a:r>
            <a:endParaRPr lang="en-US" altLang="zh-CN" sz="2400" b="1" dirty="0"/>
          </a:p>
        </p:txBody>
      </p:sp>
      <p:pic>
        <p:nvPicPr>
          <p:cNvPr id="8089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24608" y="2346462"/>
            <a:ext cx="1057275" cy="346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图文框 14">
            <a:hlinkClick r:id="rId2" action="ppaction://hlinksldjump"/>
          </p:cNvPr>
          <p:cNvSpPr/>
          <p:nvPr/>
        </p:nvSpPr>
        <p:spPr bwMode="auto">
          <a:xfrm>
            <a:off x="7563969" y="6232448"/>
            <a:ext cx="1317946" cy="473075"/>
          </a:xfrm>
          <a:prstGeom prst="fram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r>
              <a:rPr kumimoji="1" lang="zh-CN" altLang="en-US" sz="1800" b="1" i="0" u="none" strike="noStrike" cap="none" normalizeH="0" baseline="0" dirty="0" smtClean="0">
                <a:ln>
                  <a:noFill/>
                </a:ln>
                <a:solidFill>
                  <a:schemeClr val="tx1"/>
                </a:solidFill>
                <a:effectLst/>
                <a:latin typeface="方正舒体" panose="02010601030101010101" pitchFamily="2" charset="-122"/>
                <a:ea typeface="方正舒体" panose="02010601030101010101" pitchFamily="2" charset="-122"/>
              </a:rPr>
              <a:t>返回目录</a:t>
            </a:r>
            <a:endParaRPr kumimoji="1" lang="zh-CN" altLang="en-US" sz="1800" b="1" i="0" u="none" strike="noStrike" cap="none" normalizeH="0" baseline="0" dirty="0" smtClean="0">
              <a:ln>
                <a:noFill/>
              </a:ln>
              <a:solidFill>
                <a:schemeClr val="tx1"/>
              </a:solidFill>
              <a:effectLst/>
              <a:latin typeface="方正舒体" panose="02010601030101010101" pitchFamily="2" charset="-122"/>
              <a:ea typeface="方正舒体" panose="02010601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8372"/>
                                        </p:tgtEl>
                                        <p:attrNameLst>
                                          <p:attrName>style.visibility</p:attrName>
                                        </p:attrNameLst>
                                      </p:cBhvr>
                                      <p:to>
                                        <p:strVal val="visible"/>
                                      </p:to>
                                    </p:set>
                                    <p:animEffect transition="in" filter="wipe(left)">
                                      <p:cBhvr>
                                        <p:cTn id="7" dur="300"/>
                                        <p:tgtEl>
                                          <p:spTgt spid="5837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58373"/>
                                        </p:tgtEl>
                                        <p:attrNameLst>
                                          <p:attrName>style.visibility</p:attrName>
                                        </p:attrNameLst>
                                      </p:cBhvr>
                                      <p:to>
                                        <p:strVal val="visible"/>
                                      </p:to>
                                    </p:set>
                                    <p:animEffect transition="in" filter="wipe(left)">
                                      <p:cBhvr>
                                        <p:cTn id="12" dur="300"/>
                                        <p:tgtEl>
                                          <p:spTgt spid="5837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0898"/>
                                        </p:tgtEl>
                                        <p:attrNameLst>
                                          <p:attrName>style.visibility</p:attrName>
                                        </p:attrNameLst>
                                      </p:cBhvr>
                                      <p:to>
                                        <p:strVal val="visible"/>
                                      </p:to>
                                    </p:set>
                                    <p:animEffect transition="in" filter="wipe(up)">
                                      <p:cBhvr>
                                        <p:cTn id="17" dur="500"/>
                                        <p:tgtEl>
                                          <p:spTgt spid="8089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58376"/>
                                        </p:tgtEl>
                                        <p:attrNameLst>
                                          <p:attrName>style.visibility</p:attrName>
                                        </p:attrNameLst>
                                      </p:cBhvr>
                                      <p:to>
                                        <p:strVal val="visible"/>
                                      </p:to>
                                    </p:set>
                                    <p:animEffect transition="in" filter="wipe(left)">
                                      <p:cBhvr>
                                        <p:cTn id="22" dur="300"/>
                                        <p:tgtEl>
                                          <p:spTgt spid="5837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58377"/>
                                        </p:tgtEl>
                                        <p:attrNameLst>
                                          <p:attrName>style.visibility</p:attrName>
                                        </p:attrNameLst>
                                      </p:cBhvr>
                                      <p:to>
                                        <p:strVal val="visible"/>
                                      </p:to>
                                    </p:set>
                                    <p:animEffect transition="in" filter="wipe(left)">
                                      <p:cBhvr>
                                        <p:cTn id="27" dur="300"/>
                                        <p:tgtEl>
                                          <p:spTgt spid="5837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58378"/>
                                        </p:tgtEl>
                                        <p:attrNameLst>
                                          <p:attrName>style.visibility</p:attrName>
                                        </p:attrNameLst>
                                      </p:cBhvr>
                                      <p:to>
                                        <p:strVal val="visible"/>
                                      </p:to>
                                    </p:set>
                                    <p:animEffect transition="in" filter="wipe(left)">
                                      <p:cBhvr>
                                        <p:cTn id="32" dur="300"/>
                                        <p:tgtEl>
                                          <p:spTgt spid="5837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58379"/>
                                        </p:tgtEl>
                                        <p:attrNameLst>
                                          <p:attrName>style.visibility</p:attrName>
                                        </p:attrNameLst>
                                      </p:cBhvr>
                                      <p:to>
                                        <p:strVal val="visible"/>
                                      </p:to>
                                    </p:set>
                                    <p:animEffect transition="in" filter="wipe(left)">
                                      <p:cBhvr>
                                        <p:cTn id="37" dur="300"/>
                                        <p:tgtEl>
                                          <p:spTgt spid="583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2" grpId="0" autoUpdateAnimBg="0"/>
      <p:bldP spid="58373" grpId="0" autoUpdateAnimBg="0"/>
      <p:bldP spid="58376" grpId="0" autoUpdateAnimBg="0"/>
      <p:bldP spid="58377" grpId="0" autoUpdateAnimBg="0"/>
      <p:bldP spid="58378" grpId="0" autoUpdateAnimBg="0"/>
      <p:bldP spid="58379" grpId="0" autoUpdateAnimBg="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F1B54360-3607-4417-955B-C84AE5AEBF53}" type="slidenum">
              <a:rPr lang="zh-CN" altLang="en-US" smtClean="0"/>
            </a:fld>
            <a:endParaRPr lang="en-US" altLang="zh-CN"/>
          </a:p>
        </p:txBody>
      </p:sp>
      <p:sp>
        <p:nvSpPr>
          <p:cNvPr id="2" name="TextBox 1"/>
          <p:cNvSpPr txBox="1"/>
          <p:nvPr/>
        </p:nvSpPr>
        <p:spPr>
          <a:xfrm>
            <a:off x="2432720" y="1234891"/>
            <a:ext cx="3312368" cy="523220"/>
          </a:xfrm>
          <a:prstGeom prst="rect">
            <a:avLst/>
          </a:prstGeom>
          <a:noFill/>
        </p:spPr>
        <p:txBody>
          <a:bodyPr wrap="square" rtlCol="0">
            <a:spAutoFit/>
          </a:bodyPr>
          <a:lstStyle/>
          <a:p>
            <a:r>
              <a:rPr lang="zh-CN" altLang="en-US" sz="2800" b="1" dirty="0" smtClean="0"/>
              <a:t>习   题   十   二</a:t>
            </a:r>
            <a:endParaRPr lang="zh-CN" altLang="en-US" sz="2800" b="1" dirty="0"/>
          </a:p>
        </p:txBody>
      </p:sp>
      <p:sp>
        <p:nvSpPr>
          <p:cNvPr id="3" name="矩形 2"/>
          <p:cNvSpPr/>
          <p:nvPr/>
        </p:nvSpPr>
        <p:spPr>
          <a:xfrm>
            <a:off x="848544" y="1882963"/>
            <a:ext cx="8208912" cy="3346237"/>
          </a:xfrm>
          <a:prstGeom prst="rect">
            <a:avLst/>
          </a:prstGeom>
        </p:spPr>
        <p:txBody>
          <a:bodyPr wrap="square">
            <a:spAutoFit/>
          </a:bodyPr>
          <a:lstStyle/>
          <a:p>
            <a:pPr>
              <a:lnSpc>
                <a:spcPct val="150000"/>
              </a:lnSpc>
            </a:pPr>
            <a:r>
              <a:rPr lang="zh-CN" altLang="en-US" sz="2400" b="1" dirty="0" smtClean="0"/>
              <a:t>       一</a:t>
            </a:r>
            <a:r>
              <a:rPr lang="zh-CN" altLang="en-US" sz="2400" b="1" dirty="0"/>
              <a:t>、思考题</a:t>
            </a:r>
            <a:endParaRPr lang="zh-CN" altLang="en-US" sz="2400" b="1" dirty="0"/>
          </a:p>
          <a:p>
            <a:pPr>
              <a:lnSpc>
                <a:spcPct val="150000"/>
              </a:lnSpc>
            </a:pPr>
            <a:r>
              <a:rPr lang="en-US" altLang="zh-CN" sz="2400" b="1" dirty="0" smtClean="0"/>
              <a:t>        1</a:t>
            </a:r>
            <a:r>
              <a:rPr lang="en-US" altLang="zh-CN" sz="2400" b="1" dirty="0"/>
              <a:t>. </a:t>
            </a:r>
            <a:r>
              <a:rPr lang="zh-CN" altLang="en-US" sz="2400" b="1" dirty="0"/>
              <a:t>机械零件的精度设计包括哪些内容</a:t>
            </a:r>
            <a:r>
              <a:rPr lang="en-US" altLang="zh-CN" sz="2400" b="1" dirty="0"/>
              <a:t>?</a:t>
            </a:r>
            <a:endParaRPr lang="en-US" altLang="zh-CN" sz="2400" b="1" dirty="0"/>
          </a:p>
          <a:p>
            <a:pPr>
              <a:lnSpc>
                <a:spcPct val="150000"/>
              </a:lnSpc>
            </a:pPr>
            <a:r>
              <a:rPr lang="en-US" altLang="zh-CN" sz="2400" b="1" dirty="0" smtClean="0"/>
              <a:t>        2</a:t>
            </a:r>
            <a:r>
              <a:rPr lang="en-US" altLang="zh-CN" sz="2400" b="1" dirty="0"/>
              <a:t>. </a:t>
            </a:r>
            <a:r>
              <a:rPr lang="zh-CN" altLang="en-US" sz="2400" b="1" dirty="0"/>
              <a:t>在减速器装配图上要标注哪些尺寸和配合代号</a:t>
            </a:r>
            <a:r>
              <a:rPr lang="en-US" altLang="zh-CN" sz="2400" b="1" dirty="0"/>
              <a:t>?</a:t>
            </a:r>
            <a:endParaRPr lang="en-US" altLang="zh-CN" sz="2400" b="1" dirty="0"/>
          </a:p>
          <a:p>
            <a:pPr>
              <a:lnSpc>
                <a:spcPct val="150000"/>
              </a:lnSpc>
            </a:pPr>
            <a:r>
              <a:rPr lang="en-US" altLang="zh-CN" sz="2400" b="1" dirty="0" smtClean="0"/>
              <a:t>        3</a:t>
            </a:r>
            <a:r>
              <a:rPr lang="en-US" altLang="zh-CN" sz="2400" b="1" dirty="0"/>
              <a:t>. </a:t>
            </a:r>
            <a:r>
              <a:rPr lang="zh-CN" altLang="en-US" sz="2400" b="1" dirty="0"/>
              <a:t>对减速器中的传动轴各轴径应标注哪些尺寸</a:t>
            </a:r>
            <a:r>
              <a:rPr lang="zh-CN" altLang="en-US" sz="2400" b="1" dirty="0" smtClean="0"/>
              <a:t>精 度</a:t>
            </a:r>
            <a:r>
              <a:rPr lang="zh-CN" altLang="en-US" sz="2400" b="1" dirty="0"/>
              <a:t>和几何精度</a:t>
            </a:r>
            <a:r>
              <a:rPr lang="en-US" altLang="zh-CN" sz="2400" b="1" dirty="0"/>
              <a:t>?</a:t>
            </a:r>
            <a:endParaRPr lang="en-US" altLang="zh-CN" sz="2400" b="1" dirty="0"/>
          </a:p>
          <a:p>
            <a:pPr>
              <a:lnSpc>
                <a:spcPct val="150000"/>
              </a:lnSpc>
            </a:pPr>
            <a:r>
              <a:rPr lang="en-US" altLang="zh-CN" sz="2400" b="1" dirty="0" smtClean="0"/>
              <a:t>        4</a:t>
            </a:r>
            <a:r>
              <a:rPr lang="en-US" altLang="zh-CN" sz="2400" b="1" dirty="0"/>
              <a:t>. </a:t>
            </a:r>
            <a:r>
              <a:rPr lang="zh-CN" altLang="en-US" sz="2400" b="1" dirty="0"/>
              <a:t>对减速器的箱体应标注哪些尺寸精度和几何精度</a:t>
            </a:r>
            <a:r>
              <a:rPr lang="en-US" altLang="zh-CN" sz="2400" b="1" dirty="0"/>
              <a:t>?</a:t>
            </a:r>
            <a:endParaRPr lang="zh-CN" altLang="en-US" sz="24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left)">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left)">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ipe(left)">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wipe(left)">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wipe(left)">
                                      <p:cBhvr>
                                        <p:cTn id="3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F1B54360-3607-4417-955B-C84AE5AEBF53}" type="slidenum">
              <a:rPr lang="zh-CN" altLang="en-US" smtClean="0"/>
            </a:fld>
            <a:endParaRPr lang="en-US" altLang="zh-CN"/>
          </a:p>
        </p:txBody>
      </p:sp>
      <p:sp>
        <p:nvSpPr>
          <p:cNvPr id="5" name="矩形 4"/>
          <p:cNvSpPr/>
          <p:nvPr/>
        </p:nvSpPr>
        <p:spPr>
          <a:xfrm>
            <a:off x="560512" y="1055633"/>
            <a:ext cx="5112568" cy="4893647"/>
          </a:xfrm>
          <a:prstGeom prst="rect">
            <a:avLst/>
          </a:prstGeom>
        </p:spPr>
        <p:txBody>
          <a:bodyPr wrap="square">
            <a:spAutoFit/>
          </a:bodyPr>
          <a:lstStyle/>
          <a:p>
            <a:r>
              <a:rPr lang="en-US" altLang="zh-CN" sz="2400" b="1" dirty="0" smtClean="0"/>
              <a:t>        1</a:t>
            </a:r>
            <a:r>
              <a:rPr lang="en-US" altLang="zh-CN" sz="2400" b="1" dirty="0"/>
              <a:t>. </a:t>
            </a:r>
            <a:r>
              <a:rPr lang="zh-CN" altLang="en-US" sz="2400" b="1" dirty="0"/>
              <a:t>图</a:t>
            </a:r>
            <a:r>
              <a:rPr lang="en-US" altLang="zh-CN" sz="2400" b="1" dirty="0"/>
              <a:t>12.6</a:t>
            </a:r>
            <a:r>
              <a:rPr lang="zh-CN" altLang="en-US" sz="2400" b="1" dirty="0"/>
              <a:t>所示为车床溜板箱手动机构的结构简图。转动手轮</a:t>
            </a:r>
            <a:r>
              <a:rPr lang="en-US" altLang="zh-CN" sz="2400" b="1" dirty="0"/>
              <a:t>3,</a:t>
            </a:r>
            <a:r>
              <a:rPr lang="zh-CN" altLang="en-US" sz="2400" b="1" dirty="0"/>
              <a:t>轴</a:t>
            </a:r>
            <a:r>
              <a:rPr lang="en-US" altLang="zh-CN" sz="2400" b="1" dirty="0"/>
              <a:t>4</a:t>
            </a:r>
            <a:r>
              <a:rPr lang="zh-CN" altLang="en-US" sz="2400" b="1" dirty="0"/>
              <a:t>在套筒</a:t>
            </a:r>
            <a:r>
              <a:rPr lang="en-US" altLang="zh-CN" sz="2400" b="1" dirty="0"/>
              <a:t>5</a:t>
            </a:r>
            <a:r>
              <a:rPr lang="zh-CN" altLang="en-US" sz="2400" b="1" dirty="0"/>
              <a:t>的孔中转动</a:t>
            </a:r>
            <a:r>
              <a:rPr lang="en-US" altLang="zh-CN" sz="2400" b="1" dirty="0" smtClean="0"/>
              <a:t>, </a:t>
            </a:r>
            <a:r>
              <a:rPr lang="zh-CN" altLang="en-US" sz="2400" b="1" dirty="0" smtClean="0"/>
              <a:t>通过</a:t>
            </a:r>
            <a:r>
              <a:rPr lang="zh-CN" altLang="en-US" sz="2400" b="1" dirty="0"/>
              <a:t>键带动轴</a:t>
            </a:r>
            <a:r>
              <a:rPr lang="en-US" altLang="zh-CN" sz="2400" b="1" dirty="0"/>
              <a:t>4 </a:t>
            </a:r>
            <a:r>
              <a:rPr lang="zh-CN" altLang="en-US" sz="2400" b="1" dirty="0"/>
              <a:t>左端的小齿轮转动</a:t>
            </a:r>
            <a:r>
              <a:rPr lang="zh-CN" altLang="en-US" sz="2400" b="1" dirty="0" smtClean="0"/>
              <a:t>。该</a:t>
            </a:r>
            <a:r>
              <a:rPr lang="zh-CN" altLang="en-US" sz="2400" b="1" dirty="0"/>
              <a:t>小齿轮带动大齿轮</a:t>
            </a:r>
            <a:r>
              <a:rPr lang="en-US" altLang="zh-CN" sz="2400" b="1" dirty="0"/>
              <a:t>1 </a:t>
            </a:r>
            <a:r>
              <a:rPr lang="zh-CN" altLang="en-US" sz="2400" b="1" dirty="0"/>
              <a:t>转动</a:t>
            </a:r>
            <a:r>
              <a:rPr lang="en-US" altLang="zh-CN" sz="2400" b="1" dirty="0"/>
              <a:t>,</a:t>
            </a:r>
            <a:r>
              <a:rPr lang="zh-CN" altLang="en-US" sz="2400" b="1" dirty="0"/>
              <a:t>再通</a:t>
            </a:r>
            <a:r>
              <a:rPr lang="zh-CN" altLang="en-US" sz="2400" b="1" dirty="0" smtClean="0"/>
              <a:t>过带动</a:t>
            </a:r>
            <a:r>
              <a:rPr lang="zh-CN" altLang="en-US" sz="2400" b="1" dirty="0"/>
              <a:t>轴</a:t>
            </a:r>
            <a:r>
              <a:rPr lang="en-US" altLang="zh-CN" sz="2400" b="1" dirty="0"/>
              <a:t>7 </a:t>
            </a:r>
            <a:r>
              <a:rPr lang="zh-CN" altLang="en-US" sz="2400" b="1" dirty="0"/>
              <a:t>在两个支承套筒</a:t>
            </a:r>
            <a:r>
              <a:rPr lang="en-US" altLang="zh-CN" sz="2400" b="1" dirty="0"/>
              <a:t>2 </a:t>
            </a:r>
            <a:r>
              <a:rPr lang="zh-CN" altLang="en-US" sz="2400" b="1" dirty="0"/>
              <a:t>和</a:t>
            </a:r>
            <a:r>
              <a:rPr lang="en-US" altLang="zh-CN" sz="2400" b="1" dirty="0"/>
              <a:t>6 </a:t>
            </a:r>
            <a:r>
              <a:rPr lang="zh-CN" altLang="en-US" sz="2400" b="1" dirty="0" smtClean="0"/>
              <a:t>的孔中</a:t>
            </a:r>
            <a:r>
              <a:rPr lang="zh-CN" altLang="en-US" sz="2400" b="1" dirty="0"/>
              <a:t>转动和轴</a:t>
            </a:r>
            <a:r>
              <a:rPr lang="en-US" altLang="zh-CN" sz="2400" b="1" dirty="0"/>
              <a:t>7 </a:t>
            </a:r>
            <a:r>
              <a:rPr lang="zh-CN" altLang="en-US" sz="2400" b="1" dirty="0"/>
              <a:t>左端的齿轮转动。</a:t>
            </a:r>
            <a:r>
              <a:rPr lang="zh-CN" altLang="en-US" sz="2400" b="1" dirty="0" smtClean="0"/>
              <a:t>这齿轮</a:t>
            </a:r>
            <a:r>
              <a:rPr lang="zh-CN" altLang="en-US" sz="2400" b="1" dirty="0"/>
              <a:t>与床身上的齿条</a:t>
            </a:r>
            <a:r>
              <a:rPr lang="en-US" altLang="zh-CN" sz="2400" b="1" dirty="0"/>
              <a:t>(</a:t>
            </a:r>
            <a:r>
              <a:rPr lang="zh-CN" altLang="en-US" sz="2400" b="1" dirty="0"/>
              <a:t>未画出</a:t>
            </a:r>
            <a:r>
              <a:rPr lang="en-US" altLang="zh-CN" sz="2400" b="1" dirty="0"/>
              <a:t>) </a:t>
            </a:r>
            <a:r>
              <a:rPr lang="zh-CN" altLang="en-US" sz="2400" b="1" dirty="0"/>
              <a:t>啮合</a:t>
            </a:r>
            <a:r>
              <a:rPr lang="en-US" altLang="zh-CN" sz="2400" b="1" dirty="0" smtClean="0"/>
              <a:t>,</a:t>
            </a:r>
            <a:r>
              <a:rPr lang="zh-CN" altLang="en-US" sz="2400" b="1" dirty="0" smtClean="0"/>
              <a:t>使</a:t>
            </a:r>
            <a:r>
              <a:rPr lang="zh-CN" altLang="en-US" sz="2400" b="1" dirty="0"/>
              <a:t>溜板箱沿导轨作纵向移动。各</a:t>
            </a:r>
            <a:r>
              <a:rPr lang="zh-CN" altLang="en-US" sz="2400" b="1" dirty="0" smtClean="0"/>
              <a:t>配合面的</a:t>
            </a:r>
            <a:r>
              <a:rPr lang="zh-CN" altLang="en-US" sz="2400" b="1" dirty="0"/>
              <a:t>公称尺寸为</a:t>
            </a:r>
            <a:r>
              <a:rPr lang="en-US" altLang="zh-CN" sz="2400" b="1" dirty="0"/>
              <a:t>: </a:t>
            </a:r>
            <a:r>
              <a:rPr lang="zh-CN" altLang="en-US" sz="2400" b="1" dirty="0" smtClean="0">
                <a:latin typeface="宋体" panose="02010600030101010101" pitchFamily="2" charset="-122"/>
                <a:ea typeface="宋体" panose="02010600030101010101" pitchFamily="2" charset="-122"/>
              </a:rPr>
              <a:t>①</a:t>
            </a:r>
            <a:r>
              <a:rPr lang="el-GR" altLang="zh-CN" sz="2400" b="1" i="1" dirty="0" smtClean="0">
                <a:latin typeface="Times New Roman" panose="02020603050405020304"/>
                <a:cs typeface="Times New Roman" panose="02020603050405020304"/>
              </a:rPr>
              <a:t>ϕ</a:t>
            </a:r>
            <a:r>
              <a:rPr lang="en-US" altLang="zh-CN" sz="2400" b="1" dirty="0" smtClean="0"/>
              <a:t>40 </a:t>
            </a:r>
            <a:r>
              <a:rPr lang="en-US" altLang="zh-CN" sz="2400" b="1" dirty="0"/>
              <a:t>mm</a:t>
            </a:r>
            <a:r>
              <a:rPr lang="en-US" altLang="zh-CN" sz="2400" b="1" dirty="0" smtClean="0"/>
              <a:t>;</a:t>
            </a:r>
            <a:r>
              <a:rPr lang="en-US" altLang="zh-CN" sz="2400" b="1" dirty="0" smtClean="0">
                <a:latin typeface="宋体" panose="02010600030101010101" pitchFamily="2" charset="-122"/>
                <a:ea typeface="宋体" panose="02010600030101010101" pitchFamily="2" charset="-122"/>
              </a:rPr>
              <a:t>②</a:t>
            </a:r>
            <a:r>
              <a:rPr lang="el-GR" altLang="zh-CN" sz="2400" b="1" i="1" dirty="0" smtClean="0">
                <a:latin typeface="Times New Roman" panose="02020603050405020304"/>
                <a:cs typeface="Times New Roman" panose="02020603050405020304"/>
              </a:rPr>
              <a:t>ϕ</a:t>
            </a:r>
            <a:r>
              <a:rPr lang="en-US" altLang="zh-CN" sz="2400" b="1" dirty="0" smtClean="0"/>
              <a:t>28 mm;</a:t>
            </a:r>
            <a:r>
              <a:rPr lang="en-US" altLang="zh-CN" sz="2400" b="1" dirty="0" smtClean="0">
                <a:latin typeface="宋体" panose="02010600030101010101" pitchFamily="2" charset="-122"/>
                <a:ea typeface="宋体" panose="02010600030101010101" pitchFamily="2" charset="-122"/>
              </a:rPr>
              <a:t>③</a:t>
            </a:r>
            <a:r>
              <a:rPr lang="el-GR" altLang="zh-CN" sz="2400" b="1" i="1" dirty="0" smtClean="0">
                <a:latin typeface="Times New Roman" panose="02020603050405020304"/>
                <a:cs typeface="Times New Roman" panose="02020603050405020304"/>
              </a:rPr>
              <a:t>ϕ</a:t>
            </a:r>
            <a:r>
              <a:rPr lang="en-US" altLang="zh-CN" sz="2400" b="1" dirty="0" smtClean="0"/>
              <a:t>28 </a:t>
            </a:r>
            <a:r>
              <a:rPr lang="en-US" altLang="zh-CN" sz="2400" b="1" dirty="0"/>
              <a:t>mm</a:t>
            </a:r>
            <a:r>
              <a:rPr lang="en-US" altLang="zh-CN" sz="2400" b="1" dirty="0" smtClean="0"/>
              <a:t>;</a:t>
            </a:r>
            <a:r>
              <a:rPr lang="zh-CN" altLang="en-US" sz="2400" b="1" dirty="0" smtClean="0">
                <a:latin typeface="宋体" panose="02010600030101010101" pitchFamily="2" charset="-122"/>
                <a:ea typeface="宋体" panose="02010600030101010101" pitchFamily="2" charset="-122"/>
              </a:rPr>
              <a:t>④</a:t>
            </a:r>
            <a:r>
              <a:rPr lang="el-GR" altLang="zh-CN" sz="2400" b="1" i="1" dirty="0">
                <a:latin typeface="Times New Roman" panose="02020603050405020304"/>
                <a:cs typeface="Times New Roman" panose="02020603050405020304"/>
              </a:rPr>
              <a:t> ϕ </a:t>
            </a:r>
            <a:r>
              <a:rPr lang="en-US" altLang="zh-CN" sz="2400" b="1" dirty="0" smtClean="0"/>
              <a:t>46 </a:t>
            </a:r>
            <a:r>
              <a:rPr lang="en-US" altLang="zh-CN" sz="2400" b="1" dirty="0"/>
              <a:t>mm</a:t>
            </a:r>
            <a:r>
              <a:rPr lang="en-US" altLang="zh-CN" sz="2400" b="1" dirty="0" smtClean="0"/>
              <a:t>;</a:t>
            </a:r>
            <a:r>
              <a:rPr lang="zh-CN" altLang="en-US" sz="2400" b="1" dirty="0" smtClean="0">
                <a:latin typeface="宋体" panose="02010600030101010101" pitchFamily="2" charset="-122"/>
                <a:ea typeface="宋体" panose="02010600030101010101" pitchFamily="2" charset="-122"/>
              </a:rPr>
              <a:t>⑤</a:t>
            </a:r>
            <a:r>
              <a:rPr lang="el-GR" altLang="zh-CN" sz="2400" b="1" i="1" dirty="0" smtClean="0">
                <a:latin typeface="Times New Roman" panose="02020603050405020304"/>
                <a:cs typeface="Times New Roman" panose="02020603050405020304"/>
              </a:rPr>
              <a:t>ϕ </a:t>
            </a:r>
            <a:r>
              <a:rPr lang="en-US" altLang="zh-CN" sz="2400" b="1" dirty="0" smtClean="0"/>
              <a:t>32 </a:t>
            </a:r>
            <a:r>
              <a:rPr lang="en-US" altLang="zh-CN" sz="2400" b="1" dirty="0"/>
              <a:t>mm</a:t>
            </a:r>
            <a:r>
              <a:rPr lang="en-US" altLang="zh-CN" sz="2400" b="1" dirty="0" smtClean="0"/>
              <a:t>;</a:t>
            </a:r>
            <a:r>
              <a:rPr lang="zh-CN" altLang="en-US" sz="2400" b="1" dirty="0" smtClean="0">
                <a:latin typeface="宋体" panose="02010600030101010101" pitchFamily="2" charset="-122"/>
                <a:ea typeface="宋体" panose="02010600030101010101" pitchFamily="2" charset="-122"/>
              </a:rPr>
              <a:t>⑥</a:t>
            </a:r>
            <a:r>
              <a:rPr lang="el-GR" altLang="zh-CN" sz="2400" b="1" i="1" dirty="0" smtClean="0">
                <a:latin typeface="Times New Roman" panose="02020603050405020304"/>
                <a:cs typeface="Times New Roman" panose="02020603050405020304"/>
              </a:rPr>
              <a:t>ϕ </a:t>
            </a:r>
            <a:r>
              <a:rPr lang="en-US" altLang="zh-CN" sz="2400" b="1" dirty="0" smtClean="0"/>
              <a:t>32 </a:t>
            </a:r>
            <a:r>
              <a:rPr lang="en-US" altLang="zh-CN" sz="2400" b="1" dirty="0"/>
              <a:t>mm</a:t>
            </a:r>
            <a:r>
              <a:rPr lang="en-US" altLang="zh-CN" sz="2400" b="1" dirty="0" smtClean="0"/>
              <a:t>;</a:t>
            </a:r>
            <a:r>
              <a:rPr lang="zh-CN" altLang="en-US" sz="2400" b="1" dirty="0" smtClean="0">
                <a:latin typeface="宋体" panose="02010600030101010101" pitchFamily="2" charset="-122"/>
                <a:ea typeface="宋体" panose="02010600030101010101" pitchFamily="2" charset="-122"/>
              </a:rPr>
              <a:t>⑦</a:t>
            </a:r>
            <a:r>
              <a:rPr lang="el-GR" altLang="zh-CN" sz="2400" b="1" i="1" dirty="0">
                <a:latin typeface="Times New Roman" panose="02020603050405020304"/>
                <a:cs typeface="Times New Roman" panose="02020603050405020304"/>
              </a:rPr>
              <a:t> ϕ </a:t>
            </a:r>
            <a:r>
              <a:rPr lang="en-US" altLang="zh-CN" sz="2400" b="1" dirty="0" smtClean="0"/>
              <a:t>18 </a:t>
            </a:r>
            <a:r>
              <a:rPr lang="en-US" altLang="zh-CN" sz="2400" b="1" dirty="0"/>
              <a:t>mm</a:t>
            </a:r>
            <a:r>
              <a:rPr lang="zh-CN" altLang="en-US" sz="2400" b="1" dirty="0" smtClean="0"/>
              <a:t>。试</a:t>
            </a:r>
            <a:r>
              <a:rPr lang="zh-CN" altLang="en-US" sz="2400" b="1" dirty="0"/>
              <a:t>选择这些孔、轴配合的基准制、</a:t>
            </a:r>
            <a:r>
              <a:rPr lang="zh-CN" altLang="en-US" sz="2400" b="1" dirty="0" smtClean="0"/>
              <a:t>标准公差</a:t>
            </a:r>
            <a:r>
              <a:rPr lang="zh-CN" altLang="en-US" sz="2400" b="1" dirty="0"/>
              <a:t>等级和配合种类</a:t>
            </a:r>
            <a:r>
              <a:rPr lang="zh-CN" altLang="en-US" sz="2400" b="1" dirty="0" smtClean="0"/>
              <a:t>。</a:t>
            </a:r>
            <a:endParaRPr lang="zh-CN" altLang="en-US" sz="2400" b="1" dirty="0"/>
          </a:p>
        </p:txBody>
      </p:sp>
      <p:sp>
        <p:nvSpPr>
          <p:cNvPr id="6" name="矩形 5"/>
          <p:cNvSpPr/>
          <p:nvPr/>
        </p:nvSpPr>
        <p:spPr>
          <a:xfrm>
            <a:off x="1352600" y="476672"/>
            <a:ext cx="1988045" cy="523220"/>
          </a:xfrm>
          <a:prstGeom prst="rect">
            <a:avLst/>
          </a:prstGeom>
        </p:spPr>
        <p:txBody>
          <a:bodyPr wrap="none">
            <a:spAutoFit/>
          </a:bodyPr>
          <a:lstStyle/>
          <a:p>
            <a:r>
              <a:rPr lang="zh-CN" altLang="en-US" sz="2800" b="1" dirty="0"/>
              <a:t>二、作业题</a:t>
            </a:r>
            <a:endParaRPr lang="zh-CN" altLang="en-US" sz="2800" b="1" dirty="0"/>
          </a:p>
        </p:txBody>
      </p:sp>
      <p:pic>
        <p:nvPicPr>
          <p:cNvPr id="8192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601072" y="1844824"/>
            <a:ext cx="4014757" cy="2952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81922"/>
                                        </p:tgtEl>
                                        <p:attrNameLst>
                                          <p:attrName>style.visibility</p:attrName>
                                        </p:attrNameLst>
                                      </p:cBhvr>
                                      <p:to>
                                        <p:strVal val="visible"/>
                                      </p:to>
                                    </p:set>
                                    <p:anim calcmode="lin" valueType="num">
                                      <p:cBhvr additive="base">
                                        <p:cTn id="17" dur="500" fill="hold"/>
                                        <p:tgtEl>
                                          <p:spTgt spid="81922"/>
                                        </p:tgtEl>
                                        <p:attrNameLst>
                                          <p:attrName>ppt_x</p:attrName>
                                        </p:attrNameLst>
                                      </p:cBhvr>
                                      <p:tavLst>
                                        <p:tav tm="0">
                                          <p:val>
                                            <p:strVal val="1+#ppt_w/2"/>
                                          </p:val>
                                        </p:tav>
                                        <p:tav tm="100000">
                                          <p:val>
                                            <p:strVal val="#ppt_x"/>
                                          </p:val>
                                        </p:tav>
                                      </p:tavLst>
                                    </p:anim>
                                    <p:anim calcmode="lin" valueType="num">
                                      <p:cBhvr additive="base">
                                        <p:cTn id="18" dur="500" fill="hold"/>
                                        <p:tgtEl>
                                          <p:spTgt spid="819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F1B54360-3607-4417-955B-C84AE5AEBF53}" type="slidenum">
              <a:rPr lang="zh-CN" altLang="en-US" smtClean="0"/>
            </a:fld>
            <a:endParaRPr lang="en-US" altLang="zh-CN"/>
          </a:p>
        </p:txBody>
      </p:sp>
      <p:sp>
        <p:nvSpPr>
          <p:cNvPr id="5" name="矩形 4"/>
          <p:cNvSpPr/>
          <p:nvPr/>
        </p:nvSpPr>
        <p:spPr>
          <a:xfrm>
            <a:off x="560512" y="404664"/>
            <a:ext cx="8568952" cy="1938992"/>
          </a:xfrm>
          <a:prstGeom prst="rect">
            <a:avLst/>
          </a:prstGeom>
        </p:spPr>
        <p:txBody>
          <a:bodyPr wrap="square">
            <a:spAutoFit/>
          </a:bodyPr>
          <a:lstStyle/>
          <a:p>
            <a:r>
              <a:rPr lang="en-US" altLang="zh-CN" sz="2400" b="1" dirty="0" smtClean="0"/>
              <a:t>         2</a:t>
            </a:r>
            <a:r>
              <a:rPr lang="en-US" altLang="zh-CN" sz="2400" b="1" dirty="0"/>
              <a:t>. </a:t>
            </a:r>
            <a:r>
              <a:rPr lang="zh-CN" altLang="en-US" sz="2400" b="1" dirty="0"/>
              <a:t>图</a:t>
            </a:r>
            <a:r>
              <a:rPr lang="en-US" altLang="zh-CN" sz="2400" b="1" dirty="0"/>
              <a:t>12. 7 </a:t>
            </a:r>
            <a:r>
              <a:rPr lang="zh-CN" altLang="en-US" sz="2400" b="1" dirty="0"/>
              <a:t>所示为减速器的</a:t>
            </a:r>
            <a:r>
              <a:rPr lang="zh-CN" altLang="en-US" sz="2400" b="1" dirty="0" smtClean="0"/>
              <a:t>齿轮轴</a:t>
            </a:r>
            <a:r>
              <a:rPr lang="en-US" altLang="zh-CN" sz="2400" b="1" dirty="0"/>
              <a:t>(</a:t>
            </a:r>
            <a:r>
              <a:rPr lang="zh-CN" altLang="en-US" sz="2400" b="1" dirty="0"/>
              <a:t>输入轴</a:t>
            </a:r>
            <a:r>
              <a:rPr lang="en-US" altLang="zh-CN" sz="2400" b="1" dirty="0"/>
              <a:t>) </a:t>
            </a:r>
            <a:r>
              <a:rPr lang="zh-CN" altLang="en-US" sz="2400" b="1" dirty="0"/>
              <a:t>设计图。减速器主要技术特性如表</a:t>
            </a:r>
            <a:r>
              <a:rPr lang="en-US" altLang="zh-CN" sz="2400" b="1" dirty="0"/>
              <a:t>12. 1</a:t>
            </a:r>
            <a:r>
              <a:rPr lang="zh-CN" altLang="en-US" sz="2400" b="1" dirty="0"/>
              <a:t>。试确定齿轮轴上的齿轮偏差</a:t>
            </a:r>
            <a:r>
              <a:rPr lang="zh-CN" altLang="en-US" sz="2400" b="1" dirty="0" smtClean="0"/>
              <a:t>项目和</a:t>
            </a:r>
            <a:r>
              <a:rPr lang="zh-CN" altLang="en-US" sz="2400" b="1" dirty="0"/>
              <a:t>齿坯偏差项目及它们的允许值</a:t>
            </a:r>
            <a:r>
              <a:rPr lang="en-US" altLang="zh-CN" sz="2400" b="1" dirty="0"/>
              <a:t>,</a:t>
            </a:r>
            <a:r>
              <a:rPr lang="zh-CN" altLang="en-US" sz="2400" b="1" dirty="0"/>
              <a:t>该轴上其他要素的尺寸及其极限偏差、几何公差和</a:t>
            </a:r>
            <a:r>
              <a:rPr lang="zh-CN" altLang="en-US" sz="2400" b="1" dirty="0" smtClean="0"/>
              <a:t>表面粗糙度</a:t>
            </a:r>
            <a:r>
              <a:rPr lang="zh-CN" altLang="en-US" sz="2400" b="1" dirty="0"/>
              <a:t>轮廓幅度参数值。并将上述技术要求标注在齿轮轴零件图</a:t>
            </a:r>
            <a:r>
              <a:rPr lang="en-US" altLang="zh-CN" sz="2400" b="1" dirty="0"/>
              <a:t>12. 7 </a:t>
            </a:r>
            <a:r>
              <a:rPr lang="zh-CN" altLang="en-US" sz="2400" b="1" dirty="0"/>
              <a:t>上。</a:t>
            </a:r>
            <a:endParaRPr lang="zh-CN" altLang="en-US" sz="2400" b="1" dirty="0"/>
          </a:p>
        </p:txBody>
      </p:sp>
      <p:pic>
        <p:nvPicPr>
          <p:cNvPr id="8294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042728" y="2348880"/>
            <a:ext cx="5502560" cy="4135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图文框 6">
            <a:hlinkClick r:id="rId2" action="ppaction://hlinksldjump"/>
          </p:cNvPr>
          <p:cNvSpPr/>
          <p:nvPr/>
        </p:nvSpPr>
        <p:spPr bwMode="auto">
          <a:xfrm>
            <a:off x="7563969" y="6232448"/>
            <a:ext cx="1317946" cy="473075"/>
          </a:xfrm>
          <a:prstGeom prst="fram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r>
              <a:rPr kumimoji="1" lang="zh-CN" altLang="en-US" sz="1800" b="1" i="0" u="none" strike="noStrike" cap="none" normalizeH="0" baseline="0" dirty="0" smtClean="0">
                <a:ln>
                  <a:noFill/>
                </a:ln>
                <a:solidFill>
                  <a:schemeClr val="tx1"/>
                </a:solidFill>
                <a:effectLst/>
                <a:latin typeface="方正舒体" panose="02010601030101010101" pitchFamily="2" charset="-122"/>
                <a:ea typeface="方正舒体" panose="02010601030101010101" pitchFamily="2" charset="-122"/>
              </a:rPr>
              <a:t>返回目录</a:t>
            </a:r>
            <a:endParaRPr kumimoji="1" lang="zh-CN" altLang="en-US" sz="1800" b="1" i="0" u="none" strike="noStrike" cap="none" normalizeH="0" baseline="0" dirty="0" smtClean="0">
              <a:ln>
                <a:noFill/>
              </a:ln>
              <a:solidFill>
                <a:schemeClr val="tx1"/>
              </a:solidFill>
              <a:effectLst/>
              <a:latin typeface="方正舒体" panose="02010601030101010101" pitchFamily="2" charset="-122"/>
              <a:ea typeface="方正舒体" panose="0201060103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82946"/>
                                        </p:tgtEl>
                                        <p:attrNameLst>
                                          <p:attrName>style.visibility</p:attrName>
                                        </p:attrNameLst>
                                      </p:cBhvr>
                                      <p:to>
                                        <p:strVal val="visible"/>
                                      </p:to>
                                    </p:set>
                                    <p:anim calcmode="lin" valueType="num">
                                      <p:cBhvr additive="base">
                                        <p:cTn id="12" dur="500" fill="hold"/>
                                        <p:tgtEl>
                                          <p:spTgt spid="82946"/>
                                        </p:tgtEl>
                                        <p:attrNameLst>
                                          <p:attrName>ppt_x</p:attrName>
                                        </p:attrNameLst>
                                      </p:cBhvr>
                                      <p:tavLst>
                                        <p:tav tm="0">
                                          <p:val>
                                            <p:strVal val="#ppt_x"/>
                                          </p:val>
                                        </p:tav>
                                        <p:tav tm="100000">
                                          <p:val>
                                            <p:strVal val="#ppt_x"/>
                                          </p:val>
                                        </p:tav>
                                      </p:tavLst>
                                    </p:anim>
                                    <p:anim calcmode="lin" valueType="num">
                                      <p:cBhvr additive="base">
                                        <p:cTn id="13" dur="500" fill="hold"/>
                                        <p:tgtEl>
                                          <p:spTgt spid="829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p:txBody>
          <a:bodyPr/>
          <a:lstStyle/>
          <a:p>
            <a:fld id="{AD442B10-F22C-48DF-B375-365D0ABFC279}" type="slidenum">
              <a:rPr lang="zh-CN" altLang="en-US"/>
            </a:fld>
            <a:endParaRPr lang="en-US" altLang="zh-CN"/>
          </a:p>
        </p:txBody>
      </p:sp>
      <p:sp>
        <p:nvSpPr>
          <p:cNvPr id="9220" name="Rectangle 4"/>
          <p:cNvSpPr>
            <a:spLocks noChangeArrowheads="1"/>
          </p:cNvSpPr>
          <p:nvPr/>
        </p:nvSpPr>
        <p:spPr bwMode="auto">
          <a:xfrm>
            <a:off x="1733595" y="2400365"/>
            <a:ext cx="3136826"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从动轮转速为</a:t>
            </a:r>
            <a:endParaRPr lang="zh-CN" altLang="en-US" sz="2400" b="1" dirty="0"/>
          </a:p>
        </p:txBody>
      </p:sp>
      <p:sp>
        <p:nvSpPr>
          <p:cNvPr id="9221" name="Text Box 5"/>
          <p:cNvSpPr txBox="1">
            <a:spLocks noChangeArrowheads="1"/>
          </p:cNvSpPr>
          <p:nvPr/>
        </p:nvSpPr>
        <p:spPr bwMode="auto">
          <a:xfrm>
            <a:off x="1684184" y="620688"/>
            <a:ext cx="5695950"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773" tIns="47887" rIns="95773" bIns="47887">
            <a:spAutoFit/>
          </a:bodyPr>
          <a:lstStyle/>
          <a:p>
            <a:r>
              <a:rPr lang="zh-CN" altLang="en-US" sz="2400" b="1" dirty="0"/>
              <a:t>从动轮分度圆直径为</a:t>
            </a:r>
            <a:endParaRPr lang="zh-CN" altLang="en-US" sz="2400" b="1" dirty="0"/>
          </a:p>
        </p:txBody>
      </p:sp>
      <p:pic>
        <p:nvPicPr>
          <p:cNvPr id="9348" name="Picture 13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84064" y="1196752"/>
            <a:ext cx="5915271" cy="100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352" name="Picture 13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72880" y="2449353"/>
            <a:ext cx="4973369" cy="432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356" name="Picture 14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6064" y="3780532"/>
            <a:ext cx="2344357" cy="512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9194" y="4561493"/>
            <a:ext cx="7728505" cy="16038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357" name="Picture 14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50605" y="2910092"/>
            <a:ext cx="5506651" cy="8636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9221"/>
                                        </p:tgtEl>
                                        <p:attrNameLst>
                                          <p:attrName>style.visibility</p:attrName>
                                        </p:attrNameLst>
                                      </p:cBhvr>
                                      <p:to>
                                        <p:strVal val="visible"/>
                                      </p:to>
                                    </p:set>
                                    <p:animEffect transition="in" filter="wipe(left)">
                                      <p:cBhvr>
                                        <p:cTn id="7" dur="300"/>
                                        <p:tgtEl>
                                          <p:spTgt spid="922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0-#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9348"/>
                                        </p:tgtEl>
                                        <p:attrNameLst>
                                          <p:attrName>style.visibility</p:attrName>
                                        </p:attrNameLst>
                                      </p:cBhvr>
                                      <p:to>
                                        <p:strVal val="visible"/>
                                      </p:to>
                                    </p:set>
                                    <p:animEffect transition="in" filter="wipe(left)">
                                      <p:cBhvr>
                                        <p:cTn id="18" dur="500"/>
                                        <p:tgtEl>
                                          <p:spTgt spid="934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9220"/>
                                        </p:tgtEl>
                                        <p:attrNameLst>
                                          <p:attrName>style.visibility</p:attrName>
                                        </p:attrNameLst>
                                      </p:cBhvr>
                                      <p:to>
                                        <p:strVal val="visible"/>
                                      </p:to>
                                    </p:set>
                                    <p:animEffect transition="in" filter="wipe(left)">
                                      <p:cBhvr>
                                        <p:cTn id="23" dur="300"/>
                                        <p:tgtEl>
                                          <p:spTgt spid="9220"/>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9352"/>
                                        </p:tgtEl>
                                        <p:attrNameLst>
                                          <p:attrName>style.visibility</p:attrName>
                                        </p:attrNameLst>
                                      </p:cBhvr>
                                      <p:to>
                                        <p:strVal val="visible"/>
                                      </p:to>
                                    </p:set>
                                    <p:animEffect transition="in" filter="wipe(left)">
                                      <p:cBhvr>
                                        <p:cTn id="28" dur="500"/>
                                        <p:tgtEl>
                                          <p:spTgt spid="9352"/>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9357"/>
                                        </p:tgtEl>
                                        <p:attrNameLst>
                                          <p:attrName>style.visibility</p:attrName>
                                        </p:attrNameLst>
                                      </p:cBhvr>
                                      <p:to>
                                        <p:strVal val="visible"/>
                                      </p:to>
                                    </p:set>
                                    <p:animEffect transition="in" filter="wipe(left)">
                                      <p:cBhvr>
                                        <p:cTn id="33" dur="500"/>
                                        <p:tgtEl>
                                          <p:spTgt spid="9357"/>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9356"/>
                                        </p:tgtEl>
                                        <p:attrNameLst>
                                          <p:attrName>style.visibility</p:attrName>
                                        </p:attrNameLst>
                                      </p:cBhvr>
                                      <p:to>
                                        <p:strVal val="visible"/>
                                      </p:to>
                                    </p:set>
                                    <p:animEffect transition="in" filter="wipe(left)">
                                      <p:cBhvr>
                                        <p:cTn id="38" dur="500"/>
                                        <p:tgtEl>
                                          <p:spTgt spid="93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autoUpdateAnimBg="0"/>
      <p:bldP spid="9221"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灯片编号占位符 5"/>
          <p:cNvSpPr>
            <a:spLocks noGrp="1"/>
          </p:cNvSpPr>
          <p:nvPr>
            <p:ph type="sldNum" sz="quarter" idx="12"/>
          </p:nvPr>
        </p:nvSpPr>
        <p:spPr/>
        <p:txBody>
          <a:bodyPr/>
          <a:lstStyle/>
          <a:p>
            <a:fld id="{985FF20A-0D7C-4E97-B3AC-50A6BB6344B4}" type="slidenum">
              <a:rPr lang="zh-CN" altLang="en-US"/>
            </a:fld>
            <a:endParaRPr lang="en-US" altLang="zh-CN"/>
          </a:p>
        </p:txBody>
      </p:sp>
      <p:sp>
        <p:nvSpPr>
          <p:cNvPr id="10244" name="Text Box 4"/>
          <p:cNvSpPr txBox="1">
            <a:spLocks noChangeArrowheads="1"/>
          </p:cNvSpPr>
          <p:nvPr/>
        </p:nvSpPr>
        <p:spPr bwMode="auto">
          <a:xfrm>
            <a:off x="1058857" y="741367"/>
            <a:ext cx="6321079" cy="481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r>
              <a:rPr lang="zh-CN" altLang="en-US" sz="2400" b="1" dirty="0"/>
              <a:t>根据</a:t>
            </a:r>
            <a:r>
              <a:rPr lang="en-US" altLang="zh-CN" sz="2400" b="1" i="1" dirty="0"/>
              <a:t>v </a:t>
            </a:r>
            <a:r>
              <a:rPr lang="en-US" altLang="zh-CN" sz="2400" b="1" dirty="0"/>
              <a:t>= 4.6 m/s</a:t>
            </a:r>
            <a:r>
              <a:rPr lang="zh-CN" altLang="en-US" sz="2400" b="1" dirty="0"/>
              <a:t>查表10.5得平稳性精度为 :</a:t>
            </a:r>
            <a:endParaRPr lang="zh-CN" altLang="en-US" sz="2400" b="1" dirty="0"/>
          </a:p>
        </p:txBody>
      </p:sp>
      <p:sp>
        <p:nvSpPr>
          <p:cNvPr id="10250" name="Text Box 10"/>
          <p:cNvSpPr txBox="1">
            <a:spLocks noChangeArrowheads="1"/>
          </p:cNvSpPr>
          <p:nvPr/>
        </p:nvSpPr>
        <p:spPr bwMode="auto">
          <a:xfrm>
            <a:off x="848145" y="4312527"/>
            <a:ext cx="7849271" cy="12047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5773" tIns="47887" rIns="95773" bIns="47887">
            <a:spAutoFit/>
          </a:bodyPr>
          <a:lstStyle/>
          <a:p>
            <a:pPr>
              <a:lnSpc>
                <a:spcPct val="150000"/>
              </a:lnSpc>
            </a:pPr>
            <a:r>
              <a:rPr lang="zh-CN" altLang="en-US" sz="2400" b="1" dirty="0"/>
              <a:t>      </a:t>
            </a:r>
            <a:r>
              <a:rPr lang="zh-CN" altLang="en-US" sz="2400" b="1" dirty="0" smtClean="0"/>
              <a:t>   </a:t>
            </a:r>
            <a:r>
              <a:rPr lang="zh-CN" altLang="en-US" sz="2400" b="1" dirty="0"/>
              <a:t>运动精度要求不高，故也</a:t>
            </a:r>
            <a:r>
              <a:rPr lang="zh-CN" altLang="en-US" sz="2400" b="1" dirty="0">
                <a:solidFill>
                  <a:srgbClr val="D60093"/>
                </a:solidFill>
              </a:rPr>
              <a:t>选8级</a:t>
            </a:r>
            <a:r>
              <a:rPr lang="zh-CN" altLang="en-US" sz="2400" b="1" dirty="0"/>
              <a:t>；载荷分布均匀性精度一般不低于平稳性精度</a:t>
            </a:r>
            <a:r>
              <a:rPr lang="zh-CN" altLang="en-US" sz="2400" b="1" dirty="0" smtClean="0"/>
              <a:t>，</a:t>
            </a:r>
            <a:r>
              <a:rPr lang="zh-CN" altLang="en-US" sz="2400" b="1" dirty="0" smtClean="0">
                <a:solidFill>
                  <a:srgbClr val="D60093"/>
                </a:solidFill>
              </a:rPr>
              <a:t>选</a:t>
            </a:r>
            <a:r>
              <a:rPr lang="zh-CN" altLang="en-US" sz="2400" b="1" dirty="0">
                <a:solidFill>
                  <a:srgbClr val="D60093"/>
                </a:solidFill>
              </a:rPr>
              <a:t>7级</a:t>
            </a:r>
            <a:r>
              <a:rPr lang="zh-CN" altLang="en-US" sz="2400" b="1" dirty="0"/>
              <a:t>。</a:t>
            </a:r>
            <a:endParaRPr lang="zh-CN" altLang="en-US" sz="2400" b="1" dirty="0"/>
          </a:p>
        </p:txBody>
      </p:sp>
      <p:pic>
        <p:nvPicPr>
          <p:cNvPr id="88067"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39340" y="1246617"/>
            <a:ext cx="8381423" cy="29744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4" name="Group 17"/>
          <p:cNvGrpSpPr/>
          <p:nvPr/>
        </p:nvGrpSpPr>
        <p:grpSpPr bwMode="auto">
          <a:xfrm>
            <a:off x="941126" y="3043808"/>
            <a:ext cx="2426936" cy="457200"/>
            <a:chOff x="480" y="2880"/>
            <a:chExt cx="1200" cy="288"/>
          </a:xfrm>
        </p:grpSpPr>
        <p:sp>
          <p:nvSpPr>
            <p:cNvPr id="15" name="Line 15"/>
            <p:cNvSpPr>
              <a:spLocks noChangeShapeType="1"/>
            </p:cNvSpPr>
            <p:nvPr/>
          </p:nvSpPr>
          <p:spPr bwMode="auto">
            <a:xfrm>
              <a:off x="480" y="3155"/>
              <a:ext cx="1104" cy="0"/>
            </a:xfrm>
            <a:prstGeom prst="line">
              <a:avLst/>
            </a:prstGeom>
            <a:noFill/>
            <a:ln w="38100">
              <a:solidFill>
                <a:srgbClr val="CC0066"/>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 name="Rectangle 16"/>
            <p:cNvSpPr>
              <a:spLocks noChangeArrowheads="1"/>
            </p:cNvSpPr>
            <p:nvPr/>
          </p:nvSpPr>
          <p:spPr bwMode="auto">
            <a:xfrm>
              <a:off x="1296" y="2880"/>
              <a:ext cx="384" cy="288"/>
            </a:xfrm>
            <a:prstGeom prst="rect">
              <a:avLst/>
            </a:prstGeom>
            <a:noFill/>
            <a:ln w="38100">
              <a:solidFill>
                <a:srgbClr val="CC0066"/>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2" name="矩形 1"/>
          <p:cNvSpPr/>
          <p:nvPr/>
        </p:nvSpPr>
        <p:spPr>
          <a:xfrm>
            <a:off x="6934173" y="741367"/>
            <a:ext cx="608945" cy="447940"/>
          </a:xfrm>
          <a:prstGeom prst="rect">
            <a:avLst/>
          </a:prstGeom>
        </p:spPr>
        <p:txBody>
          <a:bodyPr wrap="none" lIns="62609" tIns="31304" rIns="62609" bIns="31304">
            <a:spAutoFit/>
          </a:bodyPr>
          <a:lstStyle/>
          <a:p>
            <a:r>
              <a:rPr lang="zh-CN" altLang="en-US" b="1" dirty="0">
                <a:solidFill>
                  <a:srgbClr val="D60093"/>
                </a:solidFill>
              </a:rPr>
              <a:t>8级</a:t>
            </a:r>
            <a:endParaRPr lang="zh-CN" altLang="en-US"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0244"/>
                                        </p:tgtEl>
                                        <p:attrNameLst>
                                          <p:attrName>style.visibility</p:attrName>
                                        </p:attrNameLst>
                                      </p:cBhvr>
                                      <p:to>
                                        <p:strVal val="visible"/>
                                      </p:to>
                                    </p:set>
                                    <p:animEffect transition="in" filter="wipe(left)">
                                      <p:cBhvr>
                                        <p:cTn id="7" dur="300"/>
                                        <p:tgtEl>
                                          <p:spTgt spid="1024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88067"/>
                                        </p:tgtEl>
                                        <p:attrNameLst>
                                          <p:attrName>style.visibility</p:attrName>
                                        </p:attrNameLst>
                                      </p:cBhvr>
                                      <p:to>
                                        <p:strVal val="visible"/>
                                      </p:to>
                                    </p:set>
                                    <p:anim calcmode="lin" valueType="num">
                                      <p:cBhvr additive="base">
                                        <p:cTn id="12" dur="500" fill="hold"/>
                                        <p:tgtEl>
                                          <p:spTgt spid="88067"/>
                                        </p:tgtEl>
                                        <p:attrNameLst>
                                          <p:attrName>ppt_x</p:attrName>
                                        </p:attrNameLst>
                                      </p:cBhvr>
                                      <p:tavLst>
                                        <p:tav tm="0">
                                          <p:val>
                                            <p:strVal val="1+#ppt_w/2"/>
                                          </p:val>
                                        </p:tav>
                                        <p:tav tm="100000">
                                          <p:val>
                                            <p:strVal val="#ppt_x"/>
                                          </p:val>
                                        </p:tav>
                                      </p:tavLst>
                                    </p:anim>
                                    <p:anim calcmode="lin" valueType="num">
                                      <p:cBhvr additive="base">
                                        <p:cTn id="13" dur="500" fill="hold"/>
                                        <p:tgtEl>
                                          <p:spTgt spid="88067"/>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left)">
                                      <p:cBhvr>
                                        <p:cTn id="23" dur="5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10250"/>
                                        </p:tgtEl>
                                        <p:attrNameLst>
                                          <p:attrName>style.visibility</p:attrName>
                                        </p:attrNameLst>
                                      </p:cBhvr>
                                      <p:to>
                                        <p:strVal val="visible"/>
                                      </p:to>
                                    </p:set>
                                    <p:animEffect transition="in" filter="wipe(left)">
                                      <p:cBhvr>
                                        <p:cTn id="28" dur="300"/>
                                        <p:tgtEl>
                                          <p:spTgt spid="102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autoUpdateAnimBg="0"/>
      <p:bldP spid="10250" grpId="0" autoUpdateAnimBg="0"/>
      <p:bldP spid="2" grpId="0"/>
    </p:bld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7256</Words>
  <Application>WPS 演示</Application>
  <PresentationFormat>A4 纸张(210x297 毫米)</PresentationFormat>
  <Paragraphs>728</Paragraphs>
  <Slides>74</Slides>
  <Notes>3</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2</vt:i4>
      </vt:variant>
      <vt:variant>
        <vt:lpstr>幻灯片标题</vt:lpstr>
      </vt:variant>
      <vt:variant>
        <vt:i4>74</vt:i4>
      </vt:variant>
    </vt:vector>
  </HeadingPairs>
  <TitlesOfParts>
    <vt:vector size="86" baseType="lpstr">
      <vt:lpstr>Arial</vt:lpstr>
      <vt:lpstr>宋体</vt:lpstr>
      <vt:lpstr>Wingdings</vt:lpstr>
      <vt:lpstr>Times New Roman</vt:lpstr>
      <vt:lpstr>方正舒体</vt:lpstr>
      <vt:lpstr>微软雅黑</vt:lpstr>
      <vt:lpstr>Arial Unicode MS</vt:lpstr>
      <vt:lpstr>Times New Roman</vt:lpstr>
      <vt:lpstr>DotumChe</vt:lpstr>
      <vt:lpstr>默认设计模板</vt:lpstr>
      <vt:lpstr>Equation.3</vt:lpstr>
      <vt:lpstr>Equation.3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NICI</dc:creator>
  <cp:lastModifiedBy>刘瑶</cp:lastModifiedBy>
  <cp:revision>414</cp:revision>
  <dcterms:created xsi:type="dcterms:W3CDTF">2113-01-01T00:00:00Z</dcterms:created>
  <dcterms:modified xsi:type="dcterms:W3CDTF">2021-03-06T01:01:28Z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