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301" r:id="rId4"/>
    <p:sldId id="258" r:id="rId5"/>
    <p:sldId id="260" r:id="rId6"/>
    <p:sldId id="261" r:id="rId7"/>
    <p:sldId id="262" r:id="rId8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6" r:id="rId17"/>
    <p:sldId id="274" r:id="rId18"/>
    <p:sldId id="275" r:id="rId19"/>
    <p:sldId id="278" r:id="rId20"/>
    <p:sldId id="279" r:id="rId21"/>
    <p:sldId id="280" r:id="rId22"/>
    <p:sldId id="282" r:id="rId23"/>
    <p:sldId id="284" r:id="rId24"/>
    <p:sldId id="302" r:id="rId25"/>
    <p:sldId id="286" r:id="rId26"/>
    <p:sldId id="287" r:id="rId27"/>
    <p:sldId id="288" r:id="rId28"/>
    <p:sldId id="289" r:id="rId29"/>
    <p:sldId id="291" r:id="rId30"/>
    <p:sldId id="293" r:id="rId31"/>
    <p:sldId id="294" r:id="rId32"/>
    <p:sldId id="295" r:id="rId33"/>
    <p:sldId id="297" r:id="rId34"/>
    <p:sldId id="300" r:id="rId35"/>
    <p:sldId id="304" r:id="rId36"/>
    <p:sldId id="303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FF"/>
    <a:srgbClr val="CCECFF"/>
    <a:srgbClr val="00CC66"/>
    <a:srgbClr val="FF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1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83.wmf"/><Relationship Id="rId8" Type="http://schemas.openxmlformats.org/officeDocument/2006/relationships/image" Target="../media/image82.wmf"/><Relationship Id="rId7" Type="http://schemas.openxmlformats.org/officeDocument/2006/relationships/image" Target="../media/image81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1" Type="http://schemas.openxmlformats.org/officeDocument/2006/relationships/image" Target="../media/image85.wmf"/><Relationship Id="rId10" Type="http://schemas.openxmlformats.org/officeDocument/2006/relationships/image" Target="../media/image84.wmf"/><Relationship Id="rId1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08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7.wmf"/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6.wmf"/><Relationship Id="rId4" Type="http://schemas.openxmlformats.org/officeDocument/2006/relationships/image" Target="../media/image125.wmf"/><Relationship Id="rId3" Type="http://schemas.openxmlformats.org/officeDocument/2006/relationships/image" Target="../media/image124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5.wmf"/><Relationship Id="rId8" Type="http://schemas.openxmlformats.org/officeDocument/2006/relationships/image" Target="../media/image134.wmf"/><Relationship Id="rId7" Type="http://schemas.openxmlformats.org/officeDocument/2006/relationships/image" Target="../media/image133.wmf"/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AADB8172-A5E0-4937-A7C7-E3F5E644421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DB8172-A5E0-4937-A7C7-E3F5E64442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DB8172-A5E0-4937-A7C7-E3F5E64442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DB8172-A5E0-4937-A7C7-E3F5E644421F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8DD2F-46E3-4D7B-81F0-64636FB0293B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04A31-E754-486F-9005-B1CC055CDCFA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4217F-1004-4682-B30D-46ACA7437DC8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6B4CE-BDDB-4E93-8124-8B10D09538F8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EE477-564C-49C5-8D2B-2093E807067F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8814-93B0-44D8-A75B-F4DABEFE9A33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A4A61-21A1-4F48-86EA-8B452741B9C7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2DBD8-6EBA-47BE-8E01-911DF47078F6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9CE16-99AC-4905-9BC3-EB8383079AD6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D5F5A-7788-4779-A771-746A569040F0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F73A2-E5E2-4E54-92B5-1E46C39E6C41}" type="slidenum">
              <a:rPr lang="zh-CN" altLang="en-US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76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/>
            </a:lvl1pPr>
          </a:lstStyle>
          <a:p>
            <a:pPr>
              <a:defRPr/>
            </a:pPr>
            <a:fld id="{716AFA7E-2A53-4E67-AFF0-9BB9681FA3FD}" type="slidenum">
              <a:rPr lang="zh-CN" altLang="en-US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32.xml"/><Relationship Id="rId4" Type="http://schemas.openxmlformats.org/officeDocument/2006/relationships/slide" Target="slide24.xml"/><Relationship Id="rId3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1.png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37.png"/><Relationship Id="rId11" Type="http://schemas.openxmlformats.org/officeDocument/2006/relationships/image" Target="../media/image36.png"/><Relationship Id="rId10" Type="http://schemas.openxmlformats.org/officeDocument/2006/relationships/image" Target="../media/image35.wmf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9.png"/><Relationship Id="rId11" Type="http://schemas.openxmlformats.org/officeDocument/2006/relationships/image" Target="../media/image48.png"/><Relationship Id="rId10" Type="http://schemas.openxmlformats.org/officeDocument/2006/relationships/image" Target="../media/image47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6" Type="http://schemas.openxmlformats.org/officeDocument/2006/relationships/image" Target="../media/image5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emf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wmf"/><Relationship Id="rId1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9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wmf"/><Relationship Id="rId1" Type="http://schemas.openxmlformats.org/officeDocument/2006/relationships/oleObject" Target="../embeddings/oleObject22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25.bin"/><Relationship Id="rId26" Type="http://schemas.openxmlformats.org/officeDocument/2006/relationships/vmlDrawing" Target="../drawings/vmlDrawing10.vml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85.wmf"/><Relationship Id="rId23" Type="http://schemas.openxmlformats.org/officeDocument/2006/relationships/oleObject" Target="../embeddings/oleObject34.bin"/><Relationship Id="rId22" Type="http://schemas.openxmlformats.org/officeDocument/2006/relationships/image" Target="../media/image84.wmf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83.wmf"/><Relationship Id="rId2" Type="http://schemas.openxmlformats.org/officeDocument/2006/relationships/image" Target="../media/image73.wmf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82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81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80.png"/><Relationship Id="rId13" Type="http://schemas.openxmlformats.org/officeDocument/2006/relationships/image" Target="../media/image79.png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2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5.png"/><Relationship Id="rId7" Type="http://schemas.openxmlformats.org/officeDocument/2006/relationships/image" Target="../media/image104.png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3" Type="http://schemas.openxmlformats.org/officeDocument/2006/relationships/image" Target="../media/image100.png"/><Relationship Id="rId2" Type="http://schemas.openxmlformats.org/officeDocument/2006/relationships/image" Target="../media/image99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35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2.wmf"/><Relationship Id="rId8" Type="http://schemas.openxmlformats.org/officeDocument/2006/relationships/oleObject" Target="../embeddings/oleObject37.bin"/><Relationship Id="rId7" Type="http://schemas.openxmlformats.org/officeDocument/2006/relationships/image" Target="../media/image111.png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107.png"/><Relationship Id="rId14" Type="http://schemas.openxmlformats.org/officeDocument/2006/relationships/notesSlide" Target="../notesSlides/notesSlide3.xml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3.wmf"/><Relationship Id="rId10" Type="http://schemas.openxmlformats.org/officeDocument/2006/relationships/oleObject" Target="../embeddings/oleObject38.bin"/><Relationship Id="rId1" Type="http://schemas.openxmlformats.org/officeDocument/2006/relationships/image" Target="../media/image106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8.png"/><Relationship Id="rId8" Type="http://schemas.openxmlformats.org/officeDocument/2006/relationships/image" Target="../media/image117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114.wmf"/><Relationship Id="rId13" Type="http://schemas.openxmlformats.org/officeDocument/2006/relationships/vmlDrawing" Target="../drawings/vmlDrawing13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0.png"/><Relationship Id="rId10" Type="http://schemas.openxmlformats.org/officeDocument/2006/relationships/image" Target="../media/image119.png"/><Relationship Id="rId1" Type="http://schemas.openxmlformats.org/officeDocument/2006/relationships/oleObject" Target="../embeddings/oleObject39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5.wmf"/><Relationship Id="rId8" Type="http://schemas.openxmlformats.org/officeDocument/2006/relationships/oleObject" Target="../embeddings/oleObject46.bin"/><Relationship Id="rId7" Type="http://schemas.openxmlformats.org/officeDocument/2006/relationships/image" Target="../media/image124.wmf"/><Relationship Id="rId6" Type="http://schemas.openxmlformats.org/officeDocument/2006/relationships/oleObject" Target="../embeddings/oleObject45.bin"/><Relationship Id="rId5" Type="http://schemas.openxmlformats.org/officeDocument/2006/relationships/image" Target="../media/image123.png"/><Relationship Id="rId4" Type="http://schemas.openxmlformats.org/officeDocument/2006/relationships/image" Target="../media/image122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121.wmf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6.wmf"/><Relationship Id="rId10" Type="http://schemas.openxmlformats.org/officeDocument/2006/relationships/oleObject" Target="../embeddings/oleObject47.bin"/><Relationship Id="rId1" Type="http://schemas.openxmlformats.org/officeDocument/2006/relationships/oleObject" Target="../embeddings/oleObject43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130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128.wmf"/><Relationship Id="rId3" Type="http://schemas.openxmlformats.org/officeDocument/2006/relationships/oleObject" Target="../embeddings/oleObject49.bin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127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35.wmf"/><Relationship Id="rId17" Type="http://schemas.openxmlformats.org/officeDocument/2006/relationships/oleObject" Target="../embeddings/oleObject56.bin"/><Relationship Id="rId16" Type="http://schemas.openxmlformats.org/officeDocument/2006/relationships/image" Target="../media/image134.wmf"/><Relationship Id="rId15" Type="http://schemas.openxmlformats.org/officeDocument/2006/relationships/oleObject" Target="../embeddings/oleObject55.bin"/><Relationship Id="rId14" Type="http://schemas.openxmlformats.org/officeDocument/2006/relationships/image" Target="../media/image133.wmf"/><Relationship Id="rId13" Type="http://schemas.openxmlformats.org/officeDocument/2006/relationships/oleObject" Target="../embeddings/oleObject54.bin"/><Relationship Id="rId12" Type="http://schemas.openxmlformats.org/officeDocument/2006/relationships/image" Target="../media/image132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131.wmf"/><Relationship Id="rId1" Type="http://schemas.openxmlformats.org/officeDocument/2006/relationships/oleObject" Target="../embeddings/oleObject48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137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136.wmf"/><Relationship Id="rId1" Type="http://schemas.openxmlformats.org/officeDocument/2006/relationships/oleObject" Target="../embeddings/oleObject57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13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41.png"/><Relationship Id="rId1" Type="http://schemas.openxmlformats.org/officeDocument/2006/relationships/image" Target="../media/image14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8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FC0D336-E636-4206-A441-58D073BA7059}" type="slidenum">
              <a:rPr kumimoji="0" lang="zh-CN" altLang="en-US" b="1" smtClean="0">
                <a:solidFill>
                  <a:srgbClr val="FF0000"/>
                </a:solidFill>
              </a:rPr>
            </a:fld>
            <a:endParaRPr kumimoji="0" lang="en-US" altLang="zh-CN" sz="1400" b="1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440403" y="836712"/>
            <a:ext cx="5772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第2章  测 量 技 术 基 础(</a:t>
            </a:r>
            <a:r>
              <a:rPr lang="zh-CN" altLang="en-US" sz="2800" b="1" dirty="0" smtClean="0"/>
              <a:t>2</a:t>
            </a:r>
            <a:r>
              <a:rPr lang="en-US" altLang="zh-CN" sz="2800" b="1" dirty="0" smtClean="0"/>
              <a:t>/2</a:t>
            </a:r>
            <a:r>
              <a:rPr lang="zh-CN" altLang="en-US" sz="2800" b="1" dirty="0" smtClean="0"/>
              <a:t>)</a:t>
            </a:r>
            <a:endParaRPr lang="zh-CN" altLang="en-US" sz="2800" b="1" dirty="0"/>
          </a:p>
        </p:txBody>
      </p:sp>
      <p:sp>
        <p:nvSpPr>
          <p:cNvPr id="2052" name="Text Box 21"/>
          <p:cNvSpPr txBox="1">
            <a:spLocks noChangeArrowheads="1"/>
          </p:cNvSpPr>
          <p:nvPr/>
        </p:nvSpPr>
        <p:spPr bwMode="auto">
          <a:xfrm>
            <a:off x="1815008" y="1527175"/>
            <a:ext cx="6285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2.3  测量误差及其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数据处理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3" name="Text Box 22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1988840"/>
            <a:ext cx="670066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2.3.1测量误差及其表示方法</a:t>
            </a:r>
            <a:r>
              <a:rPr lang="zh-CN" altLang="en-US" dirty="0" smtClean="0"/>
              <a:t>------------</a:t>
            </a:r>
            <a:r>
              <a:rPr lang="en-US" altLang="zh-CN" dirty="0" smtClean="0"/>
              <a:t>---</a:t>
            </a:r>
            <a:r>
              <a:rPr lang="zh-CN" altLang="en-US" dirty="0" smtClean="0"/>
              <a:t>------</a:t>
            </a:r>
            <a:r>
              <a:rPr lang="zh-CN" altLang="en-US" b="1" dirty="0" smtClean="0"/>
              <a:t>(</a:t>
            </a:r>
            <a:r>
              <a:rPr lang="zh-CN" altLang="en-US" b="1" dirty="0"/>
              <a:t>2)</a:t>
            </a:r>
            <a:endParaRPr lang="zh-CN" altLang="en-US" b="1" dirty="0"/>
          </a:p>
        </p:txBody>
      </p:sp>
      <p:sp>
        <p:nvSpPr>
          <p:cNvPr id="2054" name="Text 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2598440"/>
            <a:ext cx="655664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2.3.2  测量误差来源与减小方法</a:t>
            </a:r>
            <a:r>
              <a:rPr lang="zh-CN" altLang="en-US" dirty="0" smtClean="0"/>
              <a:t>---------</a:t>
            </a:r>
            <a:r>
              <a:rPr lang="en-US" altLang="zh-CN" dirty="0" smtClean="0"/>
              <a:t>-</a:t>
            </a:r>
            <a:r>
              <a:rPr lang="zh-CN" altLang="en-US" dirty="0" smtClean="0"/>
              <a:t>-----</a:t>
            </a:r>
            <a:r>
              <a:rPr lang="zh-CN" altLang="en-US" b="1" dirty="0" smtClean="0"/>
              <a:t>-(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)</a:t>
            </a:r>
            <a:endParaRPr lang="zh-CN" altLang="en-US" b="1" dirty="0"/>
          </a:p>
        </p:txBody>
      </p:sp>
      <p:sp>
        <p:nvSpPr>
          <p:cNvPr id="2055" name="Text Box 2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3208040"/>
            <a:ext cx="670066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2.3.3  测量误差分类、特性及其处理原则</a:t>
            </a:r>
            <a:r>
              <a:rPr lang="zh-CN" altLang="en-US" dirty="0" smtClean="0"/>
              <a:t>---(1</a:t>
            </a:r>
            <a:r>
              <a:rPr lang="en-US" altLang="zh-CN" dirty="0" smtClean="0"/>
              <a:t>1</a:t>
            </a:r>
            <a:r>
              <a:rPr lang="zh-CN" altLang="en-US" dirty="0" smtClean="0"/>
              <a:t>)</a:t>
            </a:r>
            <a:endParaRPr lang="zh-CN" altLang="en-US" dirty="0"/>
          </a:p>
        </p:txBody>
      </p:sp>
      <p:sp>
        <p:nvSpPr>
          <p:cNvPr id="2056" name="Text Box 2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3861048"/>
            <a:ext cx="641263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2.3.4  测量误差的合成</a:t>
            </a:r>
            <a:r>
              <a:rPr lang="zh-CN" altLang="en-US" dirty="0" smtClean="0"/>
              <a:t>-----------------------</a:t>
            </a:r>
            <a:r>
              <a:rPr lang="en-US" altLang="zh-CN" dirty="0" smtClean="0"/>
              <a:t>-</a:t>
            </a:r>
            <a:r>
              <a:rPr lang="zh-CN" altLang="en-US" dirty="0" smtClean="0"/>
              <a:t>----(</a:t>
            </a:r>
            <a:r>
              <a:rPr lang="en-US" altLang="zh-CN" dirty="0" smtClean="0"/>
              <a:t>24)</a:t>
            </a:r>
            <a:endParaRPr lang="en-US" altLang="zh-CN" dirty="0"/>
          </a:p>
        </p:txBody>
      </p:sp>
      <p:sp>
        <p:nvSpPr>
          <p:cNvPr id="2057" name="Text Box 2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3608" y="4509120"/>
            <a:ext cx="69127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例    题   </a:t>
            </a:r>
            <a:r>
              <a:rPr lang="en-US" altLang="zh-CN" b="1" dirty="0" smtClean="0"/>
              <a:t>2---------------------------------------------(27)</a:t>
            </a:r>
            <a:endParaRPr lang="en-US" altLang="zh-CN" b="1" dirty="0"/>
          </a:p>
        </p:txBody>
      </p:sp>
      <p:sp>
        <p:nvSpPr>
          <p:cNvPr id="10" name="Text Box 2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3608" y="5157192"/>
            <a:ext cx="69127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习    题    二   </a:t>
            </a:r>
            <a:r>
              <a:rPr lang="en-US" altLang="zh-CN" b="1" dirty="0" smtClean="0"/>
              <a:t>-----------------------------------------(32)</a:t>
            </a:r>
            <a:endParaRPr lang="en-US" altLang="zh-CN" b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CEB4435-CDAE-4AEC-BB10-1225A22961EB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246485" y="311979"/>
            <a:ext cx="47656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(4) 测量条件误差</a:t>
            </a:r>
            <a:endParaRPr lang="en-US" altLang="zh-CN" sz="2000" b="1" dirty="0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731640" y="692696"/>
            <a:ext cx="70807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测量</a:t>
            </a:r>
            <a:r>
              <a:rPr lang="zh-CN" altLang="en-US" sz="2000" b="1" dirty="0"/>
              <a:t>条件主要是指温度、湿度、振动、环境等外界因素所引起误差。</a:t>
            </a:r>
            <a:r>
              <a:rPr lang="zh-CN" altLang="en-US" sz="2000" b="1" dirty="0">
                <a:solidFill>
                  <a:srgbClr val="FF3300"/>
                </a:solidFill>
              </a:rPr>
              <a:t>尤其是温度。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266931" y="1459632"/>
            <a:ext cx="647342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</a:t>
            </a:r>
            <a:r>
              <a:rPr lang="zh-CN" altLang="en-US" sz="2000" b="1" dirty="0"/>
              <a:t>①  被测件偏离标准温度20</a:t>
            </a:r>
            <a:r>
              <a:rPr lang="zh-CN" altLang="en-US" sz="2000" b="1" baseline="30000" dirty="0"/>
              <a:t>0</a:t>
            </a:r>
            <a:r>
              <a:rPr lang="zh-CN" altLang="en-US" sz="2000" b="1" dirty="0"/>
              <a:t>产生的误差为             </a:t>
            </a:r>
            <a:endParaRPr lang="zh-CN" altLang="en-US" sz="2000" b="1" dirty="0"/>
          </a:p>
        </p:txBody>
      </p:sp>
      <p:grpSp>
        <p:nvGrpSpPr>
          <p:cNvPr id="24589" name="Group 13"/>
          <p:cNvGrpSpPr/>
          <p:nvPr/>
        </p:nvGrpSpPr>
        <p:grpSpPr bwMode="auto">
          <a:xfrm>
            <a:off x="1505669" y="1988840"/>
            <a:ext cx="6162675" cy="432048"/>
            <a:chOff x="528" y="3072"/>
            <a:chExt cx="4260" cy="341"/>
          </a:xfrm>
        </p:grpSpPr>
        <p:graphicFrame>
          <p:nvGraphicFramePr>
            <p:cNvPr id="13327" name="Object 10"/>
            <p:cNvGraphicFramePr>
              <a:graphicFrameLocks noChangeAspect="1"/>
            </p:cNvGraphicFramePr>
            <p:nvPr/>
          </p:nvGraphicFramePr>
          <p:xfrm>
            <a:off x="528" y="3072"/>
            <a:ext cx="3216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51" name="Equation" r:id="rId1" imgW="2159000" imgH="228600" progId="Equation.3">
                    <p:embed/>
                  </p:oleObj>
                </mc:Choice>
                <mc:Fallback>
                  <p:oleObj name="Equation" r:id="rId1" imgW="2159000" imgH="2286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3072"/>
                          <a:ext cx="3216" cy="34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8" name="Text Box 11"/>
            <p:cNvSpPr txBox="1">
              <a:spLocks noChangeArrowheads="1"/>
            </p:cNvSpPr>
            <p:nvPr/>
          </p:nvSpPr>
          <p:spPr bwMode="auto">
            <a:xfrm>
              <a:off x="4032" y="3120"/>
              <a:ext cx="756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/>
                <a:t>（2-8）</a:t>
              </a:r>
              <a:endParaRPr lang="zh-CN" altLang="en-US" dirty="0"/>
            </a:p>
          </p:txBody>
        </p:sp>
      </p:grpSp>
      <p:pic>
        <p:nvPicPr>
          <p:cNvPr id="13407" name="Picture 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868" y="2420888"/>
            <a:ext cx="46863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452611" y="3284984"/>
            <a:ext cx="60717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②  被测件与基准件温差和室温变化产生的误差为</a:t>
            </a:r>
            <a:endParaRPr lang="zh-CN" altLang="en-US" sz="2000" b="1" dirty="0"/>
          </a:p>
        </p:txBody>
      </p:sp>
      <p:pic>
        <p:nvPicPr>
          <p:cNvPr id="13409" name="Picture 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17032"/>
            <a:ext cx="583264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11" name="Picture 9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100911"/>
            <a:ext cx="5562600" cy="3524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13" name="Picture 1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856" y="4725144"/>
            <a:ext cx="518457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14" name="Picture 1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665" y="5169283"/>
            <a:ext cx="4786687" cy="49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415" name="Picture 10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589240"/>
            <a:ext cx="2831313" cy="38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475656" y="4325034"/>
            <a:ext cx="37444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式中  </a:t>
            </a:r>
            <a:r>
              <a:rPr lang="zh-CN" altLang="en-US" sz="2000" b="1" i="1" dirty="0"/>
              <a:t> </a:t>
            </a:r>
            <a:r>
              <a:rPr lang="en-US" altLang="zh-CN" sz="2000" b="1" i="1" dirty="0"/>
              <a:t>L </a:t>
            </a:r>
            <a:r>
              <a:rPr lang="en-US" altLang="zh-CN" sz="2000" b="1" dirty="0"/>
              <a:t>— </a:t>
            </a:r>
            <a:r>
              <a:rPr lang="zh-CN" altLang="en-US" sz="2000" b="1" dirty="0"/>
              <a:t>被测件的公称尺寸;</a:t>
            </a:r>
            <a:endParaRPr lang="zh-CN" altLang="en-US" sz="2000" b="1" dirty="0"/>
          </a:p>
        </p:txBody>
      </p:sp>
      <p:sp>
        <p:nvSpPr>
          <p:cNvPr id="17" name="圆角矩形 16">
            <a:hlinkClick r:id="rId9" action="ppaction://hlinksldjump"/>
          </p:cNvPr>
          <p:cNvSpPr/>
          <p:nvPr/>
        </p:nvSpPr>
        <p:spPr bwMode="auto">
          <a:xfrm>
            <a:off x="7236296" y="6021288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utoUpdateAnimBg="0"/>
      <p:bldP spid="24583" grpId="0" autoUpdateAnimBg="0"/>
      <p:bldP spid="24585" grpId="0" autoUpdateAnimBg="0"/>
      <p:bldP spid="19" grpId="0"/>
      <p:bldP spid="1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C751B0C-07A1-47F5-BA9B-EDFD7D09E9BE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077416" y="317599"/>
            <a:ext cx="6086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2.3.3  测量误差分类、特性及其处理原则</a:t>
            </a:r>
            <a:endParaRPr lang="zh-CN" altLang="en-US" b="1" dirty="0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483768" y="836712"/>
            <a:ext cx="30966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系统误差 </a:t>
            </a:r>
            <a:r>
              <a:rPr lang="zh-CN" altLang="en-US" sz="2000" b="1" dirty="0" smtClean="0"/>
              <a:t>— 可</a:t>
            </a:r>
            <a:r>
              <a:rPr lang="zh-CN" altLang="en-US" sz="2000" b="1" dirty="0"/>
              <a:t>消除</a:t>
            </a:r>
            <a:endParaRPr lang="en-US" altLang="zh-CN" sz="2000" b="1" dirty="0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2483768" y="1283058"/>
            <a:ext cx="41767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随机误差 </a:t>
            </a:r>
            <a:r>
              <a:rPr lang="zh-CN" altLang="en-US" sz="2000" b="1" dirty="0" smtClean="0"/>
              <a:t>— 不可</a:t>
            </a:r>
            <a:r>
              <a:rPr lang="zh-CN" altLang="en-US" sz="2000" b="1" dirty="0"/>
              <a:t>消除，只能减小</a:t>
            </a:r>
            <a:endParaRPr lang="en-US" altLang="zh-CN" sz="2000" b="1" dirty="0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483768" y="1804754"/>
            <a:ext cx="29526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粗大</a:t>
            </a:r>
            <a:r>
              <a:rPr lang="zh-CN" altLang="en-US" sz="2000" b="1" dirty="0" smtClean="0"/>
              <a:t>误差 — 剔除</a:t>
            </a:r>
            <a:endParaRPr lang="zh-CN" altLang="en-US" sz="2000" b="1" dirty="0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131639" y="2204864"/>
            <a:ext cx="46644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1. 随机误差的评定及其处理原则</a:t>
            </a:r>
            <a:endParaRPr lang="zh-CN" altLang="en-US" sz="2000" b="1" dirty="0"/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610741" y="2893006"/>
            <a:ext cx="568945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</a:t>
            </a:r>
            <a:r>
              <a:rPr lang="zh-CN" altLang="en-US" sz="2000" b="1" dirty="0"/>
              <a:t>随机误差是指在一定测量条件下，多次测量同一量值时，测量误差的绝对值和符号以不可预定的方式变化的误差。</a:t>
            </a:r>
            <a:endParaRPr lang="zh-CN" altLang="en-US" sz="2000" b="1" dirty="0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586255" y="3884855"/>
            <a:ext cx="54979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随机误差</a:t>
            </a:r>
            <a:r>
              <a:rPr lang="zh-CN" altLang="en-US" sz="2000" b="1" dirty="0"/>
              <a:t>产生的</a:t>
            </a:r>
            <a:r>
              <a:rPr lang="zh-CN" altLang="en-US" sz="2000" b="1" dirty="0" smtClean="0"/>
              <a:t>原因—</a:t>
            </a:r>
            <a:r>
              <a:rPr lang="zh-CN" altLang="en-US" sz="2000" b="1" dirty="0"/>
              <a:t>在测量过程中各种随机因素引起的，如测量过程中温度的波动、振动、测量力不稳及测量人的视差等。</a:t>
            </a:r>
            <a:endParaRPr lang="zh-CN" altLang="en-US" sz="2000" b="1" dirty="0"/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939552" y="2564904"/>
            <a:ext cx="3200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（1）随机误差</a:t>
            </a:r>
            <a:endParaRPr lang="zh-CN" altLang="en-US" sz="2000" b="1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43659"/>
            <a:ext cx="1512168" cy="133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39552" y="4869160"/>
            <a:ext cx="523721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   </a:t>
            </a:r>
            <a:r>
              <a:rPr lang="zh-CN" altLang="en-US" sz="2000" b="1" dirty="0" smtClean="0"/>
              <a:t>  对于</a:t>
            </a:r>
            <a:r>
              <a:rPr lang="zh-CN" altLang="en-US" sz="2000" b="1" dirty="0"/>
              <a:t>某一次测量的随机误差大小、符号不能预料，但是进行多次重复测量，其测量结果符合一定的</a:t>
            </a:r>
            <a:r>
              <a:rPr lang="zh-CN" altLang="en-US" sz="2000" b="1" dirty="0">
                <a:solidFill>
                  <a:srgbClr val="FF3300"/>
                </a:solidFill>
              </a:rPr>
              <a:t>统计规律</a:t>
            </a:r>
            <a:r>
              <a:rPr lang="zh-CN" altLang="en-US" sz="2000" b="1" dirty="0"/>
              <a:t>，在大多数情况符合</a:t>
            </a:r>
            <a:r>
              <a:rPr lang="zh-CN" altLang="en-US" sz="2000" b="1" dirty="0">
                <a:solidFill>
                  <a:srgbClr val="FF3300"/>
                </a:solidFill>
              </a:rPr>
              <a:t>正态分布，</a:t>
            </a:r>
            <a:r>
              <a:rPr lang="zh-CN" altLang="en-US" sz="2000" b="1" dirty="0"/>
              <a:t>如图2-1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所</a:t>
            </a:r>
            <a:r>
              <a:rPr lang="zh-CN" altLang="en-US" sz="2000" b="1" dirty="0" smtClean="0"/>
              <a:t>示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249" y="3213803"/>
            <a:ext cx="2654223" cy="2807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41758CA-9DD3-4C7C-8584-7AF6173E474D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827584" y="260648"/>
            <a:ext cx="50087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（</a:t>
            </a:r>
            <a:r>
              <a:rPr lang="zh-CN" altLang="en-US" sz="2000" b="1" dirty="0"/>
              <a:t>2）正态分布的随机误差基本特性</a:t>
            </a:r>
            <a:endParaRPr lang="zh-CN" altLang="en-US" sz="2000" b="1" dirty="0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031056" y="641025"/>
            <a:ext cx="30368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①   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单峰性</a:t>
            </a:r>
            <a:r>
              <a:rPr lang="zh-CN" altLang="en-US" sz="2000" b="1" dirty="0" smtClean="0"/>
              <a:t>—</a:t>
            </a:r>
            <a:endParaRPr lang="zh-CN" altLang="en-US" sz="2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467544" y="1001065"/>
                <a:ext cx="396011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/>
                  <a:t>         </a:t>
                </a:r>
                <a:r>
                  <a:rPr lang="zh-CN" altLang="en-US" sz="2000" b="1" dirty="0" smtClean="0"/>
                  <a:t>绝对值大的误差比</a:t>
                </a:r>
                <a:endParaRPr lang="en-US" altLang="zh-CN" sz="2000" b="1" dirty="0" smtClean="0"/>
              </a:p>
              <a:p>
                <a:r>
                  <a:rPr lang="zh-CN" altLang="en-US" sz="2000" b="1" dirty="0" smtClean="0"/>
                  <a:t>绝对值小（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altLang="zh-CN" sz="2000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）</a:t>
                </a:r>
                <a:endParaRPr lang="en-US" altLang="zh-CN" sz="2000" b="1" dirty="0" smtClean="0"/>
              </a:p>
              <a:p>
                <a:r>
                  <a:rPr lang="zh-CN" altLang="en-US" sz="2000" b="1" dirty="0" smtClean="0"/>
                  <a:t>出现概率小（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zh-CN" altLang="en-US" sz="2000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&lt; </m:t>
                    </m:r>
                    <m:sSub>
                      <m:sSubPr>
                        <m:ctrlPr>
                          <a:rPr lang="en-US" altLang="zh-CN" sz="2000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en-US" altLang="zh-CN" sz="2000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）。</a:t>
                </a:r>
                <a:endParaRPr lang="zh-CN" altLang="en-US" sz="2000" b="1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001065"/>
                <a:ext cx="3960118" cy="1015663"/>
              </a:xfrm>
              <a:prstGeom prst="rect">
                <a:avLst/>
              </a:prstGeom>
              <a:blipFill rotWithShape="1">
                <a:blip r:embed="rId1"/>
                <a:stretch>
                  <a:fillRect l="-1695" t="-4192" b="-8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6549" name="Picture 1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701" y="260648"/>
            <a:ext cx="301669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Group 41"/>
          <p:cNvGrpSpPr/>
          <p:nvPr/>
        </p:nvGrpSpPr>
        <p:grpSpPr bwMode="auto">
          <a:xfrm>
            <a:off x="6328261" y="990829"/>
            <a:ext cx="1124059" cy="874332"/>
            <a:chOff x="3792" y="1824"/>
            <a:chExt cx="741" cy="672"/>
          </a:xfrm>
        </p:grpSpPr>
        <p:graphicFrame>
          <p:nvGraphicFramePr>
            <p:cNvPr id="31" name="Object 39"/>
            <p:cNvGraphicFramePr>
              <a:graphicFrameLocks noChangeAspect="1"/>
            </p:cNvGraphicFramePr>
            <p:nvPr/>
          </p:nvGraphicFramePr>
          <p:xfrm>
            <a:off x="4224" y="1824"/>
            <a:ext cx="309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03" name="Equation" r:id="rId3" imgW="165100" imgH="215900" progId="Equation.3">
                    <p:embed/>
                  </p:oleObj>
                </mc:Choice>
                <mc:Fallback>
                  <p:oleObj name="Equation" r:id="rId3" imgW="165100" imgH="215900" progId="Equation.3">
                    <p:embed/>
                    <p:pic>
                      <p:nvPicPr>
                        <p:cNvPr id="0" name="图片 167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1824"/>
                          <a:ext cx="309" cy="404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Line 40"/>
            <p:cNvSpPr>
              <a:spLocks noChangeShapeType="1"/>
            </p:cNvSpPr>
            <p:nvPr/>
          </p:nvSpPr>
          <p:spPr bwMode="auto">
            <a:xfrm flipV="1">
              <a:off x="3792" y="2160"/>
              <a:ext cx="432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38"/>
          <p:cNvGrpSpPr/>
          <p:nvPr/>
        </p:nvGrpSpPr>
        <p:grpSpPr bwMode="auto">
          <a:xfrm>
            <a:off x="6588224" y="1334471"/>
            <a:ext cx="1515888" cy="846249"/>
            <a:chOff x="3936" y="2208"/>
            <a:chExt cx="1046" cy="576"/>
          </a:xfrm>
        </p:grpSpPr>
        <p:graphicFrame>
          <p:nvGraphicFramePr>
            <p:cNvPr id="34" name="Object 36"/>
            <p:cNvGraphicFramePr>
              <a:graphicFrameLocks noChangeAspect="1"/>
            </p:cNvGraphicFramePr>
            <p:nvPr/>
          </p:nvGraphicFramePr>
          <p:xfrm>
            <a:off x="4608" y="2208"/>
            <a:ext cx="374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04" name="Equation" r:id="rId5" imgW="228600" imgH="254000" progId="Equation.3">
                    <p:embed/>
                  </p:oleObj>
                </mc:Choice>
                <mc:Fallback>
                  <p:oleObj name="Equation" r:id="rId5" imgW="228600" imgH="254000" progId="Equation.3">
                    <p:embed/>
                    <p:pic>
                      <p:nvPicPr>
                        <p:cNvPr id="0" name="图片 167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8" y="2208"/>
                          <a:ext cx="374" cy="416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" name="Line 37"/>
            <p:cNvSpPr>
              <a:spLocks noChangeShapeType="1"/>
            </p:cNvSpPr>
            <p:nvPr/>
          </p:nvSpPr>
          <p:spPr bwMode="auto">
            <a:xfrm flipH="1">
              <a:off x="3936" y="2544"/>
              <a:ext cx="720" cy="24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Group 47"/>
          <p:cNvGrpSpPr/>
          <p:nvPr/>
        </p:nvGrpSpPr>
        <p:grpSpPr bwMode="auto">
          <a:xfrm>
            <a:off x="5076058" y="548680"/>
            <a:ext cx="1223782" cy="492455"/>
            <a:chOff x="2832" y="1318"/>
            <a:chExt cx="980" cy="432"/>
          </a:xfrm>
        </p:grpSpPr>
        <p:graphicFrame>
          <p:nvGraphicFramePr>
            <p:cNvPr id="37" name="Object 45"/>
            <p:cNvGraphicFramePr>
              <a:graphicFrameLocks noChangeAspect="1"/>
            </p:cNvGraphicFramePr>
            <p:nvPr/>
          </p:nvGraphicFramePr>
          <p:xfrm>
            <a:off x="2832" y="1318"/>
            <a:ext cx="356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05" name="Equation" r:id="rId7" imgW="177800" imgH="215900" progId="Equation.3">
                    <p:embed/>
                  </p:oleObj>
                </mc:Choice>
                <mc:Fallback>
                  <p:oleObj name="Equation" r:id="rId7" imgW="177800" imgH="215900" progId="Equation.3">
                    <p:embed/>
                    <p:pic>
                      <p:nvPicPr>
                        <p:cNvPr id="0" name="图片 167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1318"/>
                          <a:ext cx="356" cy="432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Line 46"/>
            <p:cNvSpPr>
              <a:spLocks noChangeShapeType="1"/>
            </p:cNvSpPr>
            <p:nvPr/>
          </p:nvSpPr>
          <p:spPr bwMode="auto">
            <a:xfrm>
              <a:off x="3168" y="1470"/>
              <a:ext cx="644" cy="13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Group 44"/>
          <p:cNvGrpSpPr/>
          <p:nvPr/>
        </p:nvGrpSpPr>
        <p:grpSpPr bwMode="auto">
          <a:xfrm>
            <a:off x="4595217" y="1387001"/>
            <a:ext cx="1704975" cy="838200"/>
            <a:chOff x="2736" y="2016"/>
            <a:chExt cx="1074" cy="528"/>
          </a:xfrm>
        </p:grpSpPr>
        <p:graphicFrame>
          <p:nvGraphicFramePr>
            <p:cNvPr id="40" name="Object 42"/>
            <p:cNvGraphicFramePr>
              <a:graphicFrameLocks noChangeAspect="1"/>
            </p:cNvGraphicFramePr>
            <p:nvPr/>
          </p:nvGraphicFramePr>
          <p:xfrm>
            <a:off x="2736" y="2016"/>
            <a:ext cx="410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706" name="Equation" r:id="rId9" imgW="241300" imgH="254000" progId="Equation.3">
                    <p:embed/>
                  </p:oleObj>
                </mc:Choice>
                <mc:Fallback>
                  <p:oleObj name="Equation" r:id="rId9" imgW="241300" imgH="254000" progId="Equation.3">
                    <p:embed/>
                    <p:pic>
                      <p:nvPicPr>
                        <p:cNvPr id="0" name="图片 167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" y="2016"/>
                          <a:ext cx="410" cy="432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Line 43"/>
            <p:cNvSpPr>
              <a:spLocks noChangeShapeType="1"/>
            </p:cNvSpPr>
            <p:nvPr/>
          </p:nvSpPr>
          <p:spPr bwMode="auto">
            <a:xfrm>
              <a:off x="3120" y="2304"/>
              <a:ext cx="690" cy="24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971600" y="2009177"/>
            <a:ext cx="17299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②   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对称性 </a:t>
            </a:r>
            <a:r>
              <a:rPr lang="zh-CN" altLang="en-US" sz="2000" b="1" dirty="0" smtClean="0"/>
              <a:t>—</a:t>
            </a:r>
            <a:endParaRPr lang="zh-CN" altLang="en-US" sz="2000" b="1" dirty="0"/>
          </a:p>
        </p:txBody>
      </p:sp>
      <p:pic>
        <p:nvPicPr>
          <p:cNvPr id="16559" name="Picture 17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224" y="2368808"/>
            <a:ext cx="3563776" cy="700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560" name="Picture 17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075" y="3356992"/>
            <a:ext cx="2703015" cy="269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 bwMode="auto">
          <a:xfrm>
            <a:off x="5495639" y="3645024"/>
            <a:ext cx="100779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" name="Text Box 8"/>
          <p:cNvSpPr txBox="1">
            <a:spLocks noChangeArrowheads="1"/>
          </p:cNvSpPr>
          <p:nvPr/>
        </p:nvSpPr>
        <p:spPr bwMode="auto">
          <a:xfrm>
            <a:off x="961943" y="3049027"/>
            <a:ext cx="20258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③  </a:t>
            </a:r>
            <a:r>
              <a:rPr lang="zh-CN" altLang="en-US" sz="2000" b="1" dirty="0">
                <a:solidFill>
                  <a:srgbClr val="FF3300"/>
                </a:solidFill>
              </a:rPr>
              <a:t>有界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性 </a:t>
            </a:r>
            <a:r>
              <a:rPr lang="zh-CN" altLang="en-US" sz="2000" b="1" dirty="0" smtClean="0"/>
              <a:t>—</a:t>
            </a:r>
            <a:endParaRPr lang="zh-CN" altLang="en-US" sz="2000" b="1" dirty="0"/>
          </a:p>
        </p:txBody>
      </p:sp>
      <p:sp>
        <p:nvSpPr>
          <p:cNvPr id="54" name="Text Box 9"/>
          <p:cNvSpPr txBox="1">
            <a:spLocks noChangeArrowheads="1"/>
          </p:cNvSpPr>
          <p:nvPr/>
        </p:nvSpPr>
        <p:spPr bwMode="auto">
          <a:xfrm>
            <a:off x="395536" y="3390091"/>
            <a:ext cx="44644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         在</a:t>
            </a:r>
            <a:r>
              <a:rPr lang="zh-CN" altLang="en-US" sz="2000" b="1" dirty="0"/>
              <a:t>一定的测量条件下，随机误差的绝对值有一定的界限。</a:t>
            </a:r>
            <a:endParaRPr lang="zh-CN" altLang="en-US" sz="2000" b="1" dirty="0"/>
          </a:p>
        </p:txBody>
      </p:sp>
      <p:sp>
        <p:nvSpPr>
          <p:cNvPr id="55" name="Text Box 16"/>
          <p:cNvSpPr txBox="1">
            <a:spLocks noChangeArrowheads="1"/>
          </p:cNvSpPr>
          <p:nvPr/>
        </p:nvSpPr>
        <p:spPr bwMode="auto">
          <a:xfrm>
            <a:off x="914400" y="4119463"/>
            <a:ext cx="24175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④  </a:t>
            </a:r>
            <a:r>
              <a:rPr lang="zh-CN" altLang="en-US" sz="2000" b="1" dirty="0">
                <a:solidFill>
                  <a:srgbClr val="FF3300"/>
                </a:solidFill>
              </a:rPr>
              <a:t>抵偿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性 </a:t>
            </a:r>
            <a:r>
              <a:rPr lang="zh-CN" altLang="en-US" sz="2000" b="1" dirty="0" smtClean="0"/>
              <a:t>—</a:t>
            </a:r>
            <a:endParaRPr lang="zh-CN" altLang="en-US" sz="2000" b="1" dirty="0"/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>
            <a:off x="395536" y="4509120"/>
            <a:ext cx="43399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</a:t>
            </a:r>
            <a:r>
              <a:rPr lang="zh-CN" altLang="en-US" sz="2000" b="1" dirty="0" smtClean="0"/>
              <a:t>    </a:t>
            </a:r>
            <a:r>
              <a:rPr lang="zh-CN" altLang="en-US" sz="2000" b="1" dirty="0"/>
              <a:t>随着测量次数的增加，各次随机误差的算术平均值趋于零。</a:t>
            </a:r>
            <a:endParaRPr lang="zh-CN" altLang="en-US" sz="2000" b="1" dirty="0"/>
          </a:p>
        </p:txBody>
      </p:sp>
      <p:pic>
        <p:nvPicPr>
          <p:cNvPr id="16566" name="Picture 18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1041905" y="5258517"/>
            <a:ext cx="4176451" cy="9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 autoUpdateAnimBg="0"/>
      <p:bldP spid="27659" grpId="0" autoUpdateAnimBg="0"/>
      <p:bldP spid="2" grpId="0"/>
      <p:bldP spid="44" grpId="0" autoUpdateAnimBg="0"/>
      <p:bldP spid="4" grpId="0" animBg="1"/>
      <p:bldP spid="53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6849CC5-3455-4402-AC03-B07E28ACDA04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899592" y="260648"/>
            <a:ext cx="62735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）正态分布</a:t>
            </a:r>
            <a:r>
              <a:rPr lang="zh-CN" altLang="en-US" b="1" dirty="0"/>
              <a:t>曲线的密度函数数学</a:t>
            </a:r>
            <a:r>
              <a:rPr lang="zh-CN" altLang="en-US" b="1" dirty="0" smtClean="0"/>
              <a:t>式</a:t>
            </a:r>
            <a:endParaRPr lang="zh-CN" altLang="en-US" b="1" dirty="0"/>
          </a:p>
        </p:txBody>
      </p:sp>
      <p:pic>
        <p:nvPicPr>
          <p:cNvPr id="18613" name="Picture 18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54678"/>
            <a:ext cx="5256584" cy="8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18" name="Picture 1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530204"/>
            <a:ext cx="3240360" cy="45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19" name="Picture 1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2193379" cy="368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0" name="Picture 1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2160240" cy="45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1" name="Picture 18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55149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2" name="Picture 19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002" y="2780928"/>
            <a:ext cx="3561454" cy="3634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3" name="Picture 19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518" y="2708920"/>
            <a:ext cx="1928436" cy="802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4" name="Picture 19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081" y="2924944"/>
            <a:ext cx="2569146" cy="461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5" name="Picture 19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05064"/>
            <a:ext cx="2304256" cy="70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115616" y="3501008"/>
            <a:ext cx="34563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由图</a:t>
            </a:r>
            <a:r>
              <a:rPr lang="en-US" altLang="zh-CN" b="1" dirty="0" smtClean="0"/>
              <a:t>2.14</a:t>
            </a:r>
            <a:r>
              <a:rPr lang="zh-CN" altLang="en-US" b="1" dirty="0" smtClean="0"/>
              <a:t>和</a:t>
            </a:r>
            <a:r>
              <a:rPr lang="zh-CN" altLang="en-US" b="1" dirty="0"/>
              <a:t>图</a:t>
            </a:r>
            <a:r>
              <a:rPr lang="zh-CN" altLang="en-US" b="1" dirty="0" smtClean="0"/>
              <a:t>2</a:t>
            </a:r>
            <a:r>
              <a:rPr lang="en-US" altLang="zh-CN" b="1" dirty="0" smtClean="0"/>
              <a:t>.</a:t>
            </a:r>
            <a:r>
              <a:rPr lang="zh-CN" altLang="en-US" b="1" dirty="0" smtClean="0"/>
              <a:t>1</a:t>
            </a:r>
            <a:r>
              <a:rPr lang="en-US" altLang="zh-CN" b="1" dirty="0" smtClean="0"/>
              <a:t>5</a:t>
            </a:r>
            <a:r>
              <a:rPr lang="zh-CN" altLang="en-US" b="1" dirty="0"/>
              <a:t>可见：</a:t>
            </a:r>
            <a:endParaRPr lang="zh-CN" altLang="en-US" b="1" dirty="0"/>
          </a:p>
        </p:txBody>
      </p:sp>
      <p:pic>
        <p:nvPicPr>
          <p:cNvPr id="18627" name="Picture 19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72161"/>
            <a:ext cx="2373240" cy="752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28" name="Picture 19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251" y="4777907"/>
            <a:ext cx="3645781" cy="37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630" name="Picture 19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29200"/>
            <a:ext cx="4331069" cy="93610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881CFBC-5D8B-4A7F-961F-B0A8F1357EE7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025276" y="652626"/>
            <a:ext cx="51309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图2-1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中为三种不同测量精度分布曲线。</a:t>
            </a:r>
            <a:endParaRPr lang="zh-CN" altLang="en-US" sz="2000" b="1" dirty="0"/>
          </a:p>
        </p:txBody>
      </p:sp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1313308" y="1237583"/>
          <a:ext cx="2898652" cy="607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2" name="Equation" r:id="rId1" imgW="1091565" imgH="228600" progId="Equation.3">
                  <p:embed/>
                </p:oleObj>
              </mc:Choice>
              <mc:Fallback>
                <p:oleObj name="Equation" r:id="rId1" imgW="1091565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3308" y="1237583"/>
                        <a:ext cx="2898652" cy="6072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757113" y="4140369"/>
            <a:ext cx="3454847" cy="58477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3300"/>
                </a:solidFill>
              </a:rPr>
              <a:t> </a:t>
            </a:r>
            <a:r>
              <a:rPr lang="zh-CN" altLang="en-US" b="1" dirty="0">
                <a:solidFill>
                  <a:srgbClr val="FF3300"/>
                </a:solidFill>
              </a:rPr>
              <a:t>可见,</a:t>
            </a:r>
            <a:r>
              <a:rPr lang="en-US" altLang="zh-CN" b="1" i="1" dirty="0">
                <a:solidFill>
                  <a:srgbClr val="FF3300"/>
                </a:solidFill>
              </a:rPr>
              <a:t>σ</a:t>
            </a:r>
            <a:r>
              <a:rPr lang="zh-CN" altLang="en-US" b="1" dirty="0" smtClean="0">
                <a:solidFill>
                  <a:srgbClr val="FF3300"/>
                </a:solidFill>
              </a:rPr>
              <a:t>表测量精度</a:t>
            </a:r>
            <a:r>
              <a:rPr lang="zh-CN" altLang="en-US" b="1" dirty="0">
                <a:solidFill>
                  <a:srgbClr val="FF3300"/>
                </a:solidFill>
              </a:rPr>
              <a:t>高低。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3" name="Equation" r:id="rId3" imgW="391160" imgH="739140" progId="Equation.3">
                  <p:embed/>
                </p:oleObj>
              </mc:Choice>
              <mc:Fallback>
                <p:oleObj name="Equation" r:id="rId3" imgW="391160" imgH="7391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/>
        </p:nvGraphicFramePr>
        <p:xfrm>
          <a:off x="1475656" y="2060848"/>
          <a:ext cx="2733676" cy="786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4" name="Equation" r:id="rId5" imgW="838200" imgH="241300" progId="Equation.3">
                  <p:embed/>
                </p:oleObj>
              </mc:Choice>
              <mc:Fallback>
                <p:oleObj name="Equation" r:id="rId5" imgW="8382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060848"/>
                        <a:ext cx="2733676" cy="786180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40270" y="2924175"/>
            <a:ext cx="396081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分布曲线越平坦</a:t>
            </a:r>
            <a:r>
              <a:rPr lang="zh-CN" altLang="en-US" b="1" dirty="0" smtClean="0"/>
              <a:t>，测</a:t>
            </a:r>
            <a:r>
              <a:rPr lang="zh-CN" altLang="en-US" b="1" dirty="0"/>
              <a:t>得值越分散，测量精度越低。</a:t>
            </a:r>
            <a:endParaRPr lang="zh-CN" altLang="en-US" b="1" dirty="0"/>
          </a:p>
        </p:txBody>
      </p:sp>
      <p:pic>
        <p:nvPicPr>
          <p:cNvPr id="20597" name="Picture 1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873" y="1056481"/>
            <a:ext cx="421957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/>
      <p:bldP spid="44041" grpId="0" animBg="1" autoUpdateAnimBg="0"/>
      <p:bldP spid="4404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149FAE8-6556-4554-ABF3-DE79B55C33BB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72878" y="260648"/>
            <a:ext cx="64354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）在</a:t>
            </a:r>
            <a:r>
              <a:rPr lang="zh-CN" altLang="en-US" sz="2000" b="1" dirty="0"/>
              <a:t>实际测量中，标准偏差和</a:t>
            </a:r>
            <a:r>
              <a:rPr lang="zh-CN" altLang="en-US" sz="2000" b="1" dirty="0" smtClean="0"/>
              <a:t>算术平均值的计算</a:t>
            </a:r>
            <a:endParaRPr lang="zh-CN" altLang="en-US" b="1" dirty="0"/>
          </a:p>
        </p:txBody>
      </p:sp>
      <p:pic>
        <p:nvPicPr>
          <p:cNvPr id="21705" name="Picture 2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6511"/>
            <a:ext cx="4320480" cy="1173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706" name="Picture 2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33198"/>
            <a:ext cx="4392488" cy="97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707" name="Picture 2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78088"/>
            <a:ext cx="353392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338138" y="3702114"/>
            <a:ext cx="56101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由概率论可知，全部随机误差的概率之和为</a:t>
            </a:r>
            <a:endParaRPr lang="zh-CN" altLang="en-US" sz="2000" b="1" dirty="0"/>
          </a:p>
        </p:txBody>
      </p:sp>
      <p:pic>
        <p:nvPicPr>
          <p:cNvPr id="21708" name="Picture 2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12" y="4102224"/>
            <a:ext cx="5886892" cy="88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709" name="Picture 2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038328"/>
            <a:ext cx="5472608" cy="1269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8B962A3-7D74-4B87-A584-EBE942AA4183}" type="slidenum">
              <a:rPr kumimoji="0" lang="zh-CN" altLang="en-US" smtClean="0"/>
            </a:fld>
            <a:endParaRPr kumimoji="0" lang="en-US" altLang="zh-CN" sz="1400" smtClean="0"/>
          </a:p>
        </p:txBody>
      </p:sp>
      <p:graphicFrame>
        <p:nvGraphicFramePr>
          <p:cNvPr id="38924" name="Object 12"/>
          <p:cNvGraphicFramePr>
            <a:graphicFrameLocks noChangeAspect="1"/>
          </p:cNvGraphicFramePr>
          <p:nvPr/>
        </p:nvGraphicFramePr>
        <p:xfrm>
          <a:off x="1403648" y="1122124"/>
          <a:ext cx="3816424" cy="72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3" name="Equation" r:id="rId1" imgW="1739900" imgH="393700" progId="Equation.3">
                  <p:embed/>
                </p:oleObj>
              </mc:Choice>
              <mc:Fallback>
                <p:oleObj name="Equation" r:id="rId1" imgW="17399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122124"/>
                        <a:ext cx="3816424" cy="72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740" name="Picture 2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461506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41" name="Picture 2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916832"/>
            <a:ext cx="602742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43" name="Picture 2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8920"/>
            <a:ext cx="6140242" cy="1010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45" name="Picture 2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785595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46" name="Picture 2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10" y="4509120"/>
            <a:ext cx="7123974" cy="184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 bwMode="auto">
          <a:xfrm>
            <a:off x="971600" y="5949280"/>
            <a:ext cx="612068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0ECBC3-5300-4654-A8C6-D9760A6D19C7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179859" y="332656"/>
            <a:ext cx="576840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在符合正态分布测量中，其极限误差一般为</a:t>
            </a:r>
            <a:endParaRPr lang="zh-CN" altLang="en-US" sz="2000" b="1" dirty="0"/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403648" y="2537161"/>
            <a:ext cx="57292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①  单次测量结果表示为</a:t>
            </a:r>
            <a:endParaRPr lang="zh-CN" altLang="en-US" sz="2000" b="1" dirty="0"/>
          </a:p>
        </p:txBody>
      </p:sp>
      <p:graphicFrame>
        <p:nvGraphicFramePr>
          <p:cNvPr id="47119" name="Object 15"/>
          <p:cNvGraphicFramePr>
            <a:graphicFrameLocks noChangeAspect="1"/>
          </p:cNvGraphicFramePr>
          <p:nvPr/>
        </p:nvGraphicFramePr>
        <p:xfrm>
          <a:off x="4535759" y="2420887"/>
          <a:ext cx="2347793" cy="704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1" name="Equation" r:id="rId1" imgW="761365" imgH="228600" progId="Equation.3">
                  <p:embed/>
                </p:oleObj>
              </mc:Choice>
              <mc:Fallback>
                <p:oleObj name="Equation" r:id="rId1" imgW="761365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5759" y="2420887"/>
                        <a:ext cx="2347793" cy="704111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38100">
                        <a:solidFill>
                          <a:srgbClr val="FF0000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1403648" y="2060848"/>
            <a:ext cx="36361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3300"/>
                </a:solidFill>
              </a:rPr>
              <a:t>测量结果的表示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方法</a:t>
            </a:r>
            <a:r>
              <a:rPr lang="en-US" altLang="zh-CN" sz="2000" b="1" dirty="0" smtClean="0">
                <a:solidFill>
                  <a:srgbClr val="FF3300"/>
                </a:solidFill>
              </a:rPr>
              <a:t>:</a:t>
            </a:r>
            <a:endParaRPr lang="en-US" altLang="zh-CN" sz="2000" b="1" dirty="0">
              <a:solidFill>
                <a:srgbClr val="FF3300"/>
              </a:solidFill>
            </a:endParaRPr>
          </a:p>
        </p:txBody>
      </p:sp>
      <p:pic>
        <p:nvPicPr>
          <p:cNvPr id="24704" name="Picture 1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052" y="836712"/>
            <a:ext cx="4229100" cy="5619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708" name="Picture 1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832" y="1484784"/>
            <a:ext cx="6379520" cy="53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029"/>
          <p:cNvSpPr txBox="1">
            <a:spLocks noChangeArrowheads="1"/>
          </p:cNvSpPr>
          <p:nvPr/>
        </p:nvSpPr>
        <p:spPr bwMode="auto">
          <a:xfrm>
            <a:off x="1431032" y="3273014"/>
            <a:ext cx="51571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多次测量（即算术平均值）的标准偏差为</a:t>
            </a:r>
            <a:endParaRPr lang="zh-CN" altLang="en-US" sz="2000" b="1" dirty="0"/>
          </a:p>
        </p:txBody>
      </p:sp>
      <p:sp>
        <p:nvSpPr>
          <p:cNvPr id="14" name="Text Box 1035"/>
          <p:cNvSpPr txBox="1">
            <a:spLocks noChangeArrowheads="1"/>
          </p:cNvSpPr>
          <p:nvPr/>
        </p:nvSpPr>
        <p:spPr bwMode="auto">
          <a:xfrm>
            <a:off x="1403648" y="2924944"/>
            <a:ext cx="23963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②    多次测量</a:t>
            </a:r>
            <a:endParaRPr lang="zh-CN" altLang="en-US" sz="2000" b="1" dirty="0"/>
          </a:p>
        </p:txBody>
      </p:sp>
      <p:pic>
        <p:nvPicPr>
          <p:cNvPr id="24710" name="Picture 1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511" y="3673124"/>
            <a:ext cx="4112641" cy="84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1033"/>
          <p:cNvSpPr txBox="1">
            <a:spLocks noChangeArrowheads="1"/>
          </p:cNvSpPr>
          <p:nvPr/>
        </p:nvSpPr>
        <p:spPr bwMode="auto">
          <a:xfrm>
            <a:off x="1187624" y="4543706"/>
            <a:ext cx="321475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   </a:t>
            </a:r>
            <a:r>
              <a:rPr lang="zh-CN" altLang="en-US" sz="2000" b="1" dirty="0"/>
              <a:t>多次测量结果表示为</a:t>
            </a:r>
            <a:endParaRPr lang="zh-CN" altLang="en-US" sz="2000" b="1" dirty="0"/>
          </a:p>
        </p:txBody>
      </p:sp>
      <p:graphicFrame>
        <p:nvGraphicFramePr>
          <p:cNvPr id="18" name="Object 1034"/>
          <p:cNvGraphicFramePr>
            <a:graphicFrameLocks noChangeAspect="1"/>
          </p:cNvGraphicFramePr>
          <p:nvPr/>
        </p:nvGraphicFramePr>
        <p:xfrm>
          <a:off x="4251525" y="4437112"/>
          <a:ext cx="2696739" cy="881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62" name="Equation" r:id="rId6" imgW="774065" imgH="228600" progId="Equation.3">
                  <p:embed/>
                </p:oleObj>
              </mc:Choice>
              <mc:Fallback>
                <p:oleObj name="Equation" r:id="rId6" imgW="774065" imgH="228600" progId="Equation.3">
                  <p:embed/>
                  <p:pic>
                    <p:nvPicPr>
                      <p:cNvPr id="0" name="图片 247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1525" y="4437112"/>
                        <a:ext cx="2696739" cy="881626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 w="38100">
                        <a:solidFill>
                          <a:srgbClr val="FF0000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259632" y="5323274"/>
            <a:ext cx="63440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） </a:t>
            </a:r>
            <a:r>
              <a:rPr lang="zh-CN" altLang="en-US" sz="2000" b="1" dirty="0"/>
              <a:t>随机误差处理原则——不能消除，只能减小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utoUpdateAnimBg="0"/>
      <p:bldP spid="47118" grpId="0"/>
      <p:bldP spid="47121" grpId="0"/>
      <p:bldP spid="13" grpId="0"/>
      <p:bldP spid="14" grpId="0"/>
      <p:bldP spid="17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7CD11FE-0D65-434C-8E2E-41050DF6F673}" type="slidenum">
              <a:rPr kumimoji="0" lang="zh-CN" altLang="en-US" smtClean="0"/>
            </a:fld>
            <a:endParaRPr kumimoji="0" lang="en-US" altLang="zh-CN" sz="1400" smtClean="0"/>
          </a:p>
        </p:txBody>
      </p:sp>
      <p:pic>
        <p:nvPicPr>
          <p:cNvPr id="26669" name="Picture 4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78" y="615672"/>
            <a:ext cx="6318150" cy="1157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71" name="Picture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7920"/>
            <a:ext cx="3384376" cy="3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72" name="Picture 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89" y="2137960"/>
            <a:ext cx="7108788" cy="366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4434F50-C96C-4741-B3DD-61D2C606D154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203151" y="322982"/>
            <a:ext cx="32968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解</a:t>
            </a:r>
            <a:r>
              <a:rPr lang="en-US" altLang="zh-CN" sz="2000" b="1" dirty="0"/>
              <a:t>:</a:t>
            </a:r>
            <a:r>
              <a:rPr lang="zh-CN" altLang="en-US" sz="2000" b="1" dirty="0" smtClean="0"/>
              <a:t>（</a:t>
            </a:r>
            <a:r>
              <a:rPr lang="zh-CN" altLang="en-US" sz="2000" b="1" dirty="0"/>
              <a:t>1）单次测量</a:t>
            </a:r>
            <a:endParaRPr lang="zh-CN" altLang="en-US" sz="2000" b="1" dirty="0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618309" y="332656"/>
            <a:ext cx="34019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算术平均值为(见上页的表</a:t>
            </a:r>
            <a:r>
              <a:rPr lang="en-US" altLang="zh-CN" sz="2000" b="1" dirty="0"/>
              <a:t>)</a:t>
            </a:r>
            <a:endParaRPr lang="en-US" altLang="zh-CN" sz="2000" b="1" dirty="0"/>
          </a:p>
        </p:txBody>
      </p:sp>
      <p:graphicFrame>
        <p:nvGraphicFramePr>
          <p:cNvPr id="49158" name="Object 6"/>
          <p:cNvGraphicFramePr>
            <a:graphicFrameLocks noChangeAspect="1"/>
          </p:cNvGraphicFramePr>
          <p:nvPr/>
        </p:nvGraphicFramePr>
        <p:xfrm>
          <a:off x="3203848" y="836712"/>
          <a:ext cx="2167161" cy="442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7" name="Equation" r:id="rId1" imgW="926465" imgH="203200" progId="Equation.3">
                  <p:embed/>
                </p:oleObj>
              </mc:Choice>
              <mc:Fallback>
                <p:oleObj name="Equation" r:id="rId1" imgW="926465" imgH="203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836712"/>
                        <a:ext cx="2167161" cy="442917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254101" y="1372706"/>
            <a:ext cx="21657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标准偏差为</a:t>
            </a:r>
            <a:endParaRPr lang="zh-CN" altLang="en-US" sz="2000" b="1" dirty="0"/>
          </a:p>
        </p:txBody>
      </p:sp>
      <p:graphicFrame>
        <p:nvGraphicFramePr>
          <p:cNvPr id="49160" name="Object 8"/>
          <p:cNvGraphicFramePr>
            <a:graphicFrameLocks noChangeAspect="1"/>
          </p:cNvGraphicFramePr>
          <p:nvPr/>
        </p:nvGraphicFramePr>
        <p:xfrm>
          <a:off x="4572000" y="1385344"/>
          <a:ext cx="1727547" cy="53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8" name="公式" r:id="rId3" imgW="1244600" imgH="444500" progId="Equation.3">
                  <p:embed/>
                </p:oleObj>
              </mc:Choice>
              <mc:Fallback>
                <p:oleObj name="公式" r:id="rId3" imgW="1244600" imgH="4445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385344"/>
                        <a:ext cx="1727547" cy="53148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1115616" y="3964994"/>
            <a:ext cx="19203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测量结果为</a:t>
            </a:r>
            <a:endParaRPr lang="zh-CN" altLang="en-US" sz="2000" b="1" dirty="0"/>
          </a:p>
        </p:txBody>
      </p:sp>
      <p:graphicFrame>
        <p:nvGraphicFramePr>
          <p:cNvPr id="49162" name="Object 10"/>
          <p:cNvGraphicFramePr>
            <a:graphicFrameLocks noChangeAspect="1"/>
          </p:cNvGraphicFramePr>
          <p:nvPr/>
        </p:nvGraphicFramePr>
        <p:xfrm>
          <a:off x="4343660" y="3933056"/>
          <a:ext cx="2237648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9" name="Equation" r:id="rId5" imgW="1016000" imgH="228600" progId="Equation.3">
                  <p:embed/>
                </p:oleObj>
              </mc:Choice>
              <mc:Fallback>
                <p:oleObj name="Equation" r:id="rId5" imgW="10160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660" y="3933056"/>
                        <a:ext cx="2237648" cy="504056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3" name="Object 11"/>
          <p:cNvGraphicFramePr>
            <a:graphicFrameLocks noChangeAspect="1"/>
          </p:cNvGraphicFramePr>
          <p:nvPr/>
        </p:nvGraphicFramePr>
        <p:xfrm>
          <a:off x="2730884" y="3933056"/>
          <a:ext cx="1569368" cy="471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0" name="Equation" r:id="rId7" imgW="761365" imgH="228600" progId="Equation.3">
                  <p:embed/>
                </p:oleObj>
              </mc:Choice>
              <mc:Fallback>
                <p:oleObj name="Equation" r:id="rId7" imgW="761365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884" y="3933056"/>
                        <a:ext cx="1569368" cy="471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4" name="Object 12"/>
          <p:cNvGraphicFramePr>
            <a:graphicFrameLocks noChangeAspect="1"/>
          </p:cNvGraphicFramePr>
          <p:nvPr/>
        </p:nvGraphicFramePr>
        <p:xfrm>
          <a:off x="1697676" y="764704"/>
          <a:ext cx="1506172" cy="670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1" name="公式" r:id="rId9" imgW="761365" imgH="431800" progId="Equation.3">
                  <p:embed/>
                </p:oleObj>
              </mc:Choice>
              <mc:Fallback>
                <p:oleObj name="公式" r:id="rId9" imgW="761365" imgH="4318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676" y="764704"/>
                        <a:ext cx="1506172" cy="6700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5" name="Object 13"/>
          <p:cNvGraphicFramePr>
            <a:graphicFrameLocks noChangeAspect="1"/>
          </p:cNvGraphicFramePr>
          <p:nvPr/>
        </p:nvGraphicFramePr>
        <p:xfrm>
          <a:off x="2801938" y="1268760"/>
          <a:ext cx="1629047" cy="684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2" name="Equation" r:id="rId11" imgW="1117600" imgH="647700" progId="Equation.3">
                  <p:embed/>
                </p:oleObj>
              </mc:Choice>
              <mc:Fallback>
                <p:oleObj name="Equation" r:id="rId11" imgW="1117600" imgH="647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938" y="1268760"/>
                        <a:ext cx="1629047" cy="6842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 bwMode="auto">
          <a:xfrm>
            <a:off x="940109" y="1988840"/>
            <a:ext cx="6657553" cy="1944216"/>
            <a:chOff x="762000" y="2996952"/>
            <a:chExt cx="7086600" cy="2130152"/>
          </a:xfrm>
        </p:grpSpPr>
        <p:pic>
          <p:nvPicPr>
            <p:cNvPr id="27664" name="Picture 2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2996952"/>
              <a:ext cx="70866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665" name="Picture 2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060" y="4231754"/>
              <a:ext cx="6972300" cy="895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48264" y="3429000"/>
            <a:ext cx="530225" cy="350837"/>
          </a:xfrm>
          <a:prstGeom prst="rect">
            <a:avLst/>
          </a:prstGeom>
          <a:noFill/>
          <a:ln w="2857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771800" y="3429000"/>
            <a:ext cx="648072" cy="350837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980257" y="4437112"/>
            <a:ext cx="23991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 多次测量</a:t>
            </a:r>
            <a:endParaRPr lang="zh-CN" altLang="en-US" sz="2000" b="1" dirty="0"/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091408" y="4458566"/>
            <a:ext cx="37848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算术平均值的标准偏差为</a:t>
            </a:r>
            <a:endParaRPr lang="zh-CN" altLang="en-US" sz="2000" b="1" dirty="0"/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/>
        </p:nvGraphicFramePr>
        <p:xfrm>
          <a:off x="3310136" y="4850283"/>
          <a:ext cx="1549896" cy="594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3" name="公式" r:id="rId15" imgW="1091565" imgH="419100" progId="Equation.3">
                  <p:embed/>
                </p:oleObj>
              </mc:Choice>
              <mc:Fallback>
                <p:oleObj name="公式" r:id="rId15" imgW="1091565" imgH="419100" progId="Equation.3">
                  <p:embed/>
                  <p:pic>
                    <p:nvPicPr>
                      <p:cNvPr id="0" name="图片 28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0136" y="4850283"/>
                        <a:ext cx="1549896" cy="594941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1"/>
          <p:cNvGraphicFramePr>
            <a:graphicFrameLocks noChangeAspect="1"/>
          </p:cNvGraphicFramePr>
          <p:nvPr/>
        </p:nvGraphicFramePr>
        <p:xfrm>
          <a:off x="2373209" y="4797152"/>
          <a:ext cx="902647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4" name="Equation" r:id="rId17" imgW="584200" imgH="419100" progId="Equation.3">
                  <p:embed/>
                </p:oleObj>
              </mc:Choice>
              <mc:Fallback>
                <p:oleObj name="Equation" r:id="rId17" imgW="584200" imgH="419100" progId="Equation.3">
                  <p:embed/>
                  <p:pic>
                    <p:nvPicPr>
                      <p:cNvPr id="0" name="图片 281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209" y="4797152"/>
                        <a:ext cx="902647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138807" y="5445224"/>
            <a:ext cx="21370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测量结果为</a:t>
            </a:r>
            <a:endParaRPr lang="zh-CN" altLang="en-US" sz="2000" b="1" dirty="0"/>
          </a:p>
        </p:txBody>
      </p:sp>
      <p:graphicFrame>
        <p:nvGraphicFramePr>
          <p:cNvPr id="24" name="Object 8"/>
          <p:cNvGraphicFramePr>
            <a:graphicFrameLocks noChangeAspect="1"/>
          </p:cNvGraphicFramePr>
          <p:nvPr/>
        </p:nvGraphicFramePr>
        <p:xfrm>
          <a:off x="2555776" y="5877272"/>
          <a:ext cx="4410069" cy="576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5" name="Equation" r:id="rId19" imgW="1651000" imgH="215900" progId="Equation.3">
                  <p:embed/>
                </p:oleObj>
              </mc:Choice>
              <mc:Fallback>
                <p:oleObj name="Equation" r:id="rId19" imgW="1651000" imgH="215900" progId="Equation.3">
                  <p:embed/>
                  <p:pic>
                    <p:nvPicPr>
                      <p:cNvPr id="0" name="图片 28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5877272"/>
                        <a:ext cx="4410069" cy="576808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2"/>
          <p:cNvGraphicFramePr>
            <a:graphicFrameLocks noChangeAspect="1"/>
          </p:cNvGraphicFramePr>
          <p:nvPr/>
        </p:nvGraphicFramePr>
        <p:xfrm>
          <a:off x="4211960" y="5517232"/>
          <a:ext cx="3096344" cy="3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6" name="Equation" r:id="rId21" imgW="1472565" imgH="177800" progId="Equation.3">
                  <p:embed/>
                </p:oleObj>
              </mc:Choice>
              <mc:Fallback>
                <p:oleObj name="Equation" r:id="rId21" imgW="1472565" imgH="177800" progId="Equation.3">
                  <p:embed/>
                  <p:pic>
                    <p:nvPicPr>
                      <p:cNvPr id="0" name="图片 281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5517232"/>
                        <a:ext cx="3096344" cy="37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627784" y="5445224"/>
          <a:ext cx="1800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77" name="Equation" r:id="rId23" imgW="825500" imgH="228600" progId="Equation.3">
                  <p:embed/>
                </p:oleObj>
              </mc:Choice>
              <mc:Fallback>
                <p:oleObj name="Equation" r:id="rId23" imgW="8255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445224"/>
                        <a:ext cx="18002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  <p:bldP spid="49159" grpId="0" autoUpdateAnimBg="0"/>
      <p:bldP spid="49161" grpId="0" autoUpdateAnimBg="0"/>
      <p:bldP spid="5" grpId="0" animBg="1"/>
      <p:bldP spid="19" grpId="0" animBg="1"/>
      <p:bldP spid="18" grpId="0"/>
      <p:bldP spid="20" grpId="0" autoUpdateAnimBg="0"/>
      <p:bldP spid="2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60232" y="201190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EBC8D5F-07DD-4A55-8119-4BFB00740339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2081026" y="260648"/>
            <a:ext cx="54340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2.3  测量误差及其数据处理</a:t>
            </a:r>
            <a:endParaRPr lang="zh-CN" altLang="en-US" sz="2800" b="1" dirty="0"/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1135050" y="807394"/>
            <a:ext cx="5105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2.3.1测量误差及其表示方法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1127882" y="1167434"/>
            <a:ext cx="35058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1. 测量误差的含义</a:t>
            </a:r>
            <a:endParaRPr lang="zh-CN" altLang="en-US" sz="2000" b="1" dirty="0"/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1127882" y="1559412"/>
            <a:ext cx="55230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测量误差 — 测得值与被</a:t>
            </a:r>
            <a:r>
              <a:rPr lang="zh-CN" altLang="en-US" sz="2000" b="1" dirty="0" smtClean="0"/>
              <a:t>测量的真值</a:t>
            </a:r>
            <a:r>
              <a:rPr lang="zh-CN" altLang="en-US" sz="2000" b="1" dirty="0"/>
              <a:t>之差。</a:t>
            </a:r>
            <a:endParaRPr lang="zh-CN" altLang="en-US" sz="2000" b="1" dirty="0"/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1343906" y="3255666"/>
            <a:ext cx="336626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 测量误差的表示方法</a:t>
            </a:r>
            <a:endParaRPr lang="zh-CN" altLang="en-US" sz="2000" b="1" dirty="0"/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1199890" y="3676962"/>
            <a:ext cx="23922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</a:t>
            </a:r>
            <a:r>
              <a:rPr lang="zh-CN" altLang="en-US" sz="2000" b="1" dirty="0">
                <a:solidFill>
                  <a:srgbClr val="FF3300"/>
                </a:solidFill>
              </a:rPr>
              <a:t>绝对误差</a:t>
            </a:r>
            <a:r>
              <a:rPr lang="en-US" altLang="zh-CN" sz="2000" b="1" i="1" dirty="0" smtClean="0">
                <a:solidFill>
                  <a:srgbClr val="FF3300"/>
                </a:solidFill>
              </a:rPr>
              <a:t>Δ  </a:t>
            </a:r>
            <a:r>
              <a:rPr lang="en-US" altLang="zh-CN" sz="2000" b="1" dirty="0" smtClean="0"/>
              <a:t>—</a:t>
            </a:r>
            <a:endParaRPr lang="zh-CN" altLang="en-US" sz="2000" b="1" dirty="0"/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3520963" y="3676962"/>
            <a:ext cx="35835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测得值与被测量真值之差。</a:t>
            </a:r>
            <a:endParaRPr lang="zh-CN" altLang="en-US" sz="2000" b="1" dirty="0"/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551818" y="1887514"/>
            <a:ext cx="7560840" cy="795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测量</a:t>
            </a:r>
            <a:r>
              <a:rPr lang="zh-CN" altLang="en-US" sz="2000" b="1" dirty="0"/>
              <a:t>真值</a:t>
            </a:r>
            <a:r>
              <a:rPr lang="en-US" altLang="zh-CN" sz="2000" b="1" dirty="0"/>
              <a:t>—</a:t>
            </a:r>
            <a:r>
              <a:rPr lang="zh-CN" altLang="en-US" sz="2000" b="1" dirty="0"/>
              <a:t>用</a:t>
            </a:r>
            <a:r>
              <a:rPr lang="zh-CN" altLang="en-US" sz="2000" b="1" dirty="0">
                <a:solidFill>
                  <a:srgbClr val="FF0000"/>
                </a:solidFill>
              </a:rPr>
              <a:t>相对真值</a:t>
            </a:r>
            <a:r>
              <a:rPr lang="zh-CN" altLang="en-US" sz="2000" b="1" dirty="0"/>
              <a:t>或者用不存在系统误差情况</a:t>
            </a:r>
            <a:r>
              <a:rPr lang="zh-CN" altLang="en-US" sz="2000" b="1" dirty="0" smtClean="0"/>
              <a:t>下多</a:t>
            </a:r>
            <a:endParaRPr lang="en-US" altLang="zh-CN" sz="2000" b="1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次</a:t>
            </a:r>
            <a:r>
              <a:rPr lang="zh-CN" altLang="en-US" sz="2000" b="1" dirty="0"/>
              <a:t>测量的</a:t>
            </a:r>
            <a:r>
              <a:rPr lang="zh-CN" altLang="en-US" sz="2000" b="1" dirty="0">
                <a:solidFill>
                  <a:srgbClr val="FF0000"/>
                </a:solidFill>
              </a:rPr>
              <a:t>算术平均值</a:t>
            </a:r>
            <a:r>
              <a:rPr lang="zh-CN" altLang="en-US" sz="2000" b="1" dirty="0"/>
              <a:t>代替真值。</a:t>
            </a:r>
            <a:endParaRPr lang="zh-CN" altLang="en-US" sz="2000" b="1" dirty="0"/>
          </a:p>
        </p:txBody>
      </p:sp>
      <p:sp>
        <p:nvSpPr>
          <p:cNvPr id="2" name="矩形 1"/>
          <p:cNvSpPr/>
          <p:nvPr/>
        </p:nvSpPr>
        <p:spPr>
          <a:xfrm>
            <a:off x="623826" y="2607594"/>
            <a:ext cx="7006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例如</a:t>
            </a:r>
            <a:r>
              <a:rPr lang="en-US" altLang="zh-CN" sz="2000" b="1" dirty="0"/>
              <a:t>, </a:t>
            </a:r>
            <a:r>
              <a:rPr lang="zh-CN" altLang="en-US" sz="2000" b="1" dirty="0"/>
              <a:t>用按</a:t>
            </a:r>
            <a:r>
              <a:rPr lang="zh-CN" altLang="en-US" sz="2000" b="1" dirty="0" smtClean="0"/>
              <a:t>“等”使用</a:t>
            </a:r>
            <a:r>
              <a:rPr lang="zh-CN" altLang="en-US" sz="2000" b="1" dirty="0"/>
              <a:t>的量块检定千分尺</a:t>
            </a:r>
            <a:r>
              <a:rPr lang="en-US" altLang="zh-CN" sz="2000" b="1" dirty="0"/>
              <a:t>, </a:t>
            </a:r>
            <a:r>
              <a:rPr lang="zh-CN" altLang="en-US" sz="2000" b="1" dirty="0"/>
              <a:t>对千分尺示值来说</a:t>
            </a:r>
            <a:r>
              <a:rPr lang="en-US" altLang="zh-CN" sz="2000" b="1" dirty="0"/>
              <a:t>, </a:t>
            </a:r>
            <a:r>
              <a:rPr lang="zh-CN" altLang="en-US" sz="2000" b="1" dirty="0"/>
              <a:t>量块的实际尺寸</a:t>
            </a:r>
            <a:r>
              <a:rPr lang="zh-CN" altLang="en-US" sz="2000" b="1" dirty="0" smtClean="0"/>
              <a:t>就可视</a:t>
            </a:r>
            <a:r>
              <a:rPr lang="zh-CN" altLang="en-US" sz="2000" b="1" dirty="0"/>
              <a:t>为真值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即相对真值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914" y="4023743"/>
            <a:ext cx="480060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23826" y="4623818"/>
            <a:ext cx="76205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绝对误差为</a:t>
            </a:r>
            <a:r>
              <a:rPr lang="zh-CN" altLang="en-US" sz="2000" b="1" dirty="0"/>
              <a:t>代数值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可为正、负或零。例如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用分度值为</a:t>
            </a:r>
            <a:r>
              <a:rPr lang="en-US" altLang="zh-CN" sz="2000" b="1" dirty="0"/>
              <a:t>0. 05 mm </a:t>
            </a:r>
            <a:r>
              <a:rPr lang="zh-CN" altLang="en-US" sz="2000" b="1" dirty="0"/>
              <a:t>的游标卡尺测量某</a:t>
            </a:r>
            <a:r>
              <a:rPr lang="zh-CN" altLang="en-US" sz="2000" b="1" dirty="0" smtClean="0"/>
              <a:t>零件</a:t>
            </a:r>
            <a:r>
              <a:rPr lang="zh-CN" altLang="en-US" sz="2000" b="1" dirty="0"/>
              <a:t>尺寸为</a:t>
            </a:r>
            <a:r>
              <a:rPr lang="en-US" altLang="zh-CN" sz="2000" b="1" dirty="0"/>
              <a:t>40. 05 mm,</a:t>
            </a:r>
            <a:r>
              <a:rPr lang="zh-CN" altLang="en-US" sz="2000" b="1" dirty="0"/>
              <a:t>而该零件用高精度的测量仪测的量值为</a:t>
            </a:r>
            <a:r>
              <a:rPr lang="en-US" altLang="zh-CN" sz="2000" b="1" dirty="0"/>
              <a:t>40. 025 mm,</a:t>
            </a:r>
            <a:r>
              <a:rPr lang="zh-CN" altLang="en-US" sz="2000" b="1" dirty="0"/>
              <a:t>则可认为该</a:t>
            </a:r>
            <a:r>
              <a:rPr lang="zh-CN" altLang="en-US" sz="2000" b="1" dirty="0" smtClean="0"/>
              <a:t>游标卡尺</a:t>
            </a:r>
            <a:r>
              <a:rPr lang="zh-CN" altLang="en-US" sz="2000" b="1" dirty="0"/>
              <a:t>绝对误差为</a:t>
            </a:r>
            <a:endParaRPr lang="zh-CN" altLang="en-US" sz="2000" b="1" dirty="0"/>
          </a:p>
        </p:txBody>
      </p:sp>
      <p:pic>
        <p:nvPicPr>
          <p:cNvPr id="3107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8" y="5733256"/>
            <a:ext cx="6156684" cy="43204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utoUpdateAnimBg="0"/>
      <p:bldP spid="95237" grpId="0" autoUpdateAnimBg="0"/>
      <p:bldP spid="95238" grpId="0" autoUpdateAnimBg="0"/>
      <p:bldP spid="95239" grpId="0" autoUpdateAnimBg="0"/>
      <p:bldP spid="95240" grpId="0" autoUpdateAnimBg="0"/>
      <p:bldP spid="95241" grpId="0" autoUpdateAnimBg="0"/>
      <p:bldP spid="95247" grpId="0" autoUpdateAnimBg="0"/>
      <p:bldP spid="95248" grpId="0" autoUpdateAnimBg="0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04248" y="223608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2FA33A2-CD47-4A7E-8A5E-673199C51A06}" type="slidenum">
              <a:rPr kumimoji="0" lang="zh-CN" altLang="en-US" smtClean="0"/>
            </a:fld>
            <a:endParaRPr kumimoji="0" lang="en-US" altLang="zh-CN" sz="1400" dirty="0" smtClean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269255" y="1516722"/>
            <a:ext cx="66151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 </a:t>
            </a:r>
            <a:r>
              <a:rPr lang="zh-CN" altLang="en-US" sz="2000" b="1" dirty="0" smtClean="0"/>
              <a:t>在</a:t>
            </a:r>
            <a:r>
              <a:rPr lang="zh-CN" altLang="en-US" sz="2000" b="1" dirty="0"/>
              <a:t>一定测量条件下，多次测量同一量值时，测量误差的大小和符号固定不变或按一定的规律变化。前者为定值系统误差，后者为变值系统误差。</a:t>
            </a:r>
            <a:endParaRPr lang="en-US" altLang="zh-CN" sz="2000" b="1" dirty="0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1912602" y="796642"/>
            <a:ext cx="374914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 系统误差及其消除方法</a:t>
            </a:r>
            <a:endParaRPr lang="zh-CN" altLang="en-US" sz="2000" b="1" dirty="0"/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655960" y="2668850"/>
            <a:ext cx="3624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/>
              <a:t>（2） 系统误差</a:t>
            </a:r>
            <a:r>
              <a:rPr lang="zh-CN" altLang="en-US" sz="2000" b="1" dirty="0">
                <a:solidFill>
                  <a:srgbClr val="FF3300"/>
                </a:solidFill>
              </a:rPr>
              <a:t>处理原则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691431" y="3546374"/>
            <a:ext cx="44199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（3）</a:t>
            </a:r>
            <a:r>
              <a:rPr lang="zh-CN" altLang="en-US" sz="2000" b="1" dirty="0">
                <a:solidFill>
                  <a:srgbClr val="FF3300"/>
                </a:solidFill>
              </a:rPr>
              <a:t>消除和减小</a:t>
            </a:r>
            <a:r>
              <a:rPr lang="zh-CN" altLang="en-US" sz="2000" b="1" dirty="0"/>
              <a:t>系统误差方法</a:t>
            </a:r>
            <a:endParaRPr lang="zh-CN" altLang="en-US" sz="2000" b="1" dirty="0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1304405" y="3964994"/>
            <a:ext cx="65799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 ①  从产生系统误差的</a:t>
            </a:r>
            <a:r>
              <a:rPr lang="zh-CN" altLang="en-US" sz="2000" b="1" dirty="0">
                <a:solidFill>
                  <a:srgbClr val="FF3300"/>
                </a:solidFill>
              </a:rPr>
              <a:t>根源</a:t>
            </a:r>
            <a:r>
              <a:rPr lang="zh-CN" altLang="en-US" sz="2000" b="1" dirty="0"/>
              <a:t>消除：调整仪器的零位、正确选择测量基准、保证被测件与仪器处于同一温度条件下测量等。</a:t>
            </a:r>
            <a:endParaRPr lang="zh-CN" altLang="en-US" sz="2000" b="1" dirty="0"/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835696" y="5117122"/>
            <a:ext cx="348354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②  用</a:t>
            </a:r>
            <a:r>
              <a:rPr lang="zh-CN" altLang="en-US" sz="2000" b="1" dirty="0">
                <a:solidFill>
                  <a:srgbClr val="FF3300"/>
                </a:solidFill>
              </a:rPr>
              <a:t>加修正值</a:t>
            </a:r>
            <a:r>
              <a:rPr lang="zh-CN" altLang="en-US" sz="2000" b="1" dirty="0"/>
              <a:t>的方法</a:t>
            </a:r>
            <a:r>
              <a:rPr lang="zh-CN" altLang="en-US" sz="2000" b="1" dirty="0" smtClean="0"/>
              <a:t>消除。</a:t>
            </a:r>
            <a:endParaRPr lang="zh-CN" altLang="en-US" sz="2000" b="1" dirty="0"/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1683914" y="1153178"/>
            <a:ext cx="3413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/>
              <a:t>（1）</a:t>
            </a:r>
            <a:r>
              <a:rPr lang="zh-CN" altLang="en-US" sz="2000" b="1">
                <a:solidFill>
                  <a:srgbClr val="FF3300"/>
                </a:solidFill>
              </a:rPr>
              <a:t>系统误差</a:t>
            </a:r>
            <a:endParaRPr lang="zh-CN" altLang="en-US" sz="2000" b="1">
              <a:solidFill>
                <a:srgbClr val="FF3300"/>
              </a:solidFill>
            </a:endParaRP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1608261" y="3100898"/>
            <a:ext cx="56280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一般可以消除。若很难消除时，可设法减小。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  <p:bldP spid="56325" grpId="0" autoUpdateAnimBg="0"/>
      <p:bldP spid="56326" grpId="0" autoUpdateAnimBg="0"/>
      <p:bldP spid="56327" grpId="0" autoUpdateAnimBg="0"/>
      <p:bldP spid="56328" grpId="0" autoUpdateAnimBg="0"/>
      <p:bldP spid="56329" grpId="0" autoUpdateAnimBg="0"/>
      <p:bldP spid="56331" grpId="0" autoUpdateAnimBg="0"/>
      <p:bldP spid="5633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0272" y="188640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1A1BEE4-D733-41DC-B912-693EF344CD42}" type="slidenum">
              <a:rPr kumimoji="0" lang="zh-CN" altLang="en-US" smtClean="0"/>
            </a:fld>
            <a:endParaRPr kumimoji="0" lang="en-US" altLang="zh-CN" sz="1400" dirty="0" smtClean="0"/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561901" y="800591"/>
            <a:ext cx="51435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③  用</a:t>
            </a:r>
            <a:r>
              <a:rPr lang="zh-CN" altLang="en-US" sz="2000" b="1" dirty="0">
                <a:solidFill>
                  <a:srgbClr val="FF3300"/>
                </a:solidFill>
              </a:rPr>
              <a:t>两次测量</a:t>
            </a:r>
            <a:r>
              <a:rPr lang="zh-CN" altLang="en-US" sz="2000" b="1" dirty="0"/>
              <a:t>的方法消除</a:t>
            </a:r>
            <a:endParaRPr lang="en-US" altLang="zh-CN" sz="2000" b="1" dirty="0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521197" y="2732727"/>
            <a:ext cx="54990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④  利用</a:t>
            </a:r>
            <a:r>
              <a:rPr lang="zh-CN" altLang="en-US" sz="2000" b="1" dirty="0">
                <a:solidFill>
                  <a:srgbClr val="FF3300"/>
                </a:solidFill>
              </a:rPr>
              <a:t>被测量之间的内在联系</a:t>
            </a:r>
            <a:r>
              <a:rPr lang="zh-CN" altLang="en-US" sz="2000" b="1" dirty="0"/>
              <a:t>的方法消除</a:t>
            </a:r>
            <a:endParaRPr lang="zh-CN" altLang="en-US" sz="2000" b="1" dirty="0"/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921568" y="3164775"/>
            <a:ext cx="6746776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</a:t>
            </a:r>
            <a:r>
              <a:rPr lang="zh-CN" altLang="en-US" sz="2000" b="1" dirty="0" smtClean="0"/>
              <a:t>  </a:t>
            </a:r>
            <a:r>
              <a:rPr lang="zh-CN" altLang="en-US" sz="2000" b="1" dirty="0"/>
              <a:t>如多面棱体的各角之和为封闭的，即360</a:t>
            </a:r>
            <a:r>
              <a:rPr lang="en-US" altLang="zh-CN" sz="2000" b="1" dirty="0">
                <a:cs typeface="Times New Roman" panose="02020603050405020304" pitchFamily="18" charset="0"/>
                <a:sym typeface="+mn-ea"/>
              </a:rPr>
              <a:t>°</a:t>
            </a:r>
            <a:r>
              <a:rPr lang="zh-CN" altLang="en-US" sz="2000" b="1" dirty="0"/>
              <a:t>。因此在用自准直仪检定其各面角度时，可根据其各角度之和为</a:t>
            </a:r>
            <a:r>
              <a:rPr lang="en-US" altLang="zh-CN" sz="2000" b="1" dirty="0"/>
              <a:t>360</a:t>
            </a:r>
            <a:r>
              <a:rPr lang="en-US" altLang="zh-CN" sz="2000" b="1" dirty="0"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cs typeface="Times New Roman" panose="02020603050405020304" pitchFamily="18" charset="0"/>
              </a:rPr>
              <a:t>这一封闭条件，消除检定中的系统误差。</a:t>
            </a:r>
            <a:endParaRPr lang="zh-CN" altLang="en-US" sz="2000" b="1" baseline="30000" dirty="0">
              <a:cs typeface="Times New Roman" panose="02020603050405020304" pitchFamily="18" charset="0"/>
            </a:endParaRP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1015801" y="1206991"/>
            <a:ext cx="686856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例如用水平仪测量某一平面的倾斜角，由于水平仪气泡原始零位不准确而产生的系统误差为正值，若把水平仪转</a:t>
            </a:r>
            <a:r>
              <a:rPr lang="en-US" altLang="zh-CN" sz="2000" b="1" dirty="0"/>
              <a:t>180</a:t>
            </a:r>
            <a:r>
              <a:rPr lang="en-US" altLang="zh-CN" sz="2000" b="1" dirty="0"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cs typeface="Times New Roman" panose="02020603050405020304" pitchFamily="18" charset="0"/>
              </a:rPr>
              <a:t>再测一次，取两次读数值的算术平均值为测量结果，即可消除其系统误差。</a:t>
            </a:r>
            <a:endParaRPr lang="zh-CN" alt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872357" y="4388911"/>
            <a:ext cx="679598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/>
              <a:t>        又如用周节仪按相对法测量齿轮齿距累积偏差时，可根据齿轮从第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个齿距偏差累积到最后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个齿距偏差时，其螺距偏差为零这一关系，来消除测量的系统误差。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utoUpdateAnimBg="0"/>
      <p:bldP spid="60421" grpId="0" autoUpdateAnimBg="0"/>
      <p:bldP spid="60422" grpId="0" bldLvl="0" animBg="1" autoUpdateAnimBg="0"/>
      <p:bldP spid="60429" grpId="0" autoUpdateAnimBg="0"/>
      <p:bldP spid="604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9A15834-33EF-4854-AC84-76B1FF989AF0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116187" y="260648"/>
            <a:ext cx="302376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3. 粗大误差及其剔除</a:t>
            </a:r>
            <a:endParaRPr lang="zh-CN" altLang="en-US" sz="2000" b="1" dirty="0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043608" y="948790"/>
            <a:ext cx="43078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超出</a:t>
            </a:r>
            <a:r>
              <a:rPr lang="zh-CN" altLang="en-US" sz="2000" b="1" dirty="0"/>
              <a:t>在规定条件下预计</a:t>
            </a:r>
            <a:r>
              <a:rPr lang="zh-CN" altLang="en-US" sz="2000" b="1" dirty="0" smtClean="0"/>
              <a:t>的</a:t>
            </a:r>
            <a:r>
              <a:rPr lang="zh-CN" altLang="en-US" sz="2000" b="1" dirty="0"/>
              <a:t>测量</a:t>
            </a:r>
            <a:r>
              <a:rPr lang="zh-CN" altLang="en-US" sz="2000" b="1" dirty="0" smtClean="0"/>
              <a:t>误差</a:t>
            </a:r>
            <a:r>
              <a:rPr lang="zh-CN" altLang="en-US" sz="2000" b="1" dirty="0"/>
              <a:t>。 </a:t>
            </a:r>
            <a:endParaRPr lang="zh-CN" altLang="en-US" sz="2000" b="1" dirty="0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539553" y="1382386"/>
            <a:ext cx="669674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/>
              <a:t>        粗大误差是由某些不正常的原因造成的。例如测量者的</a:t>
            </a:r>
            <a:r>
              <a:rPr lang="zh-CN" altLang="en-US" sz="2000" b="1" dirty="0">
                <a:solidFill>
                  <a:srgbClr val="FF3300"/>
                </a:solidFill>
              </a:rPr>
              <a:t>粗心大意</a:t>
            </a:r>
            <a:r>
              <a:rPr lang="zh-CN" altLang="en-US" sz="2000" b="1" dirty="0"/>
              <a:t>、测量仪器和测量条件</a:t>
            </a:r>
            <a:r>
              <a:rPr lang="zh-CN" altLang="en-US" sz="2000" b="1" dirty="0">
                <a:solidFill>
                  <a:srgbClr val="FF3300"/>
                </a:solidFill>
              </a:rPr>
              <a:t>突然振动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rgbClr val="FF3300"/>
                </a:solidFill>
              </a:rPr>
              <a:t>读数或记录错误</a:t>
            </a:r>
            <a:r>
              <a:rPr lang="zh-CN" altLang="en-US" sz="2000" b="1" dirty="0"/>
              <a:t>等产生的。</a:t>
            </a:r>
            <a:endParaRPr lang="zh-CN" altLang="en-US" sz="2000" b="1" dirty="0"/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900287" y="593502"/>
            <a:ext cx="259159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</a:t>
            </a:r>
            <a:r>
              <a:rPr lang="zh-CN" altLang="en-US" sz="2000" b="1" dirty="0">
                <a:solidFill>
                  <a:srgbClr val="FF3300"/>
                </a:solidFill>
              </a:rPr>
              <a:t>粗大误差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116311" y="2492896"/>
            <a:ext cx="6984081" cy="426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/>
              <a:t>粗大误差一般数值较大，若发现有粗大误差，则应剔除。</a:t>
            </a:r>
            <a:endParaRPr lang="zh-CN" altLang="en-US" sz="2000" b="1" dirty="0"/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953269" y="2924944"/>
            <a:ext cx="54189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 粗大误差的判断法 </a:t>
            </a:r>
            <a:r>
              <a:rPr lang="zh-CN" altLang="en-US" sz="2000" b="1" dirty="0" smtClean="0"/>
              <a:t>— “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3</a:t>
            </a:r>
            <a:r>
              <a:rPr lang="en-US" altLang="zh-CN" sz="2000" b="1" i="1" dirty="0" smtClean="0">
                <a:solidFill>
                  <a:srgbClr val="FF3300"/>
                </a:solidFill>
              </a:rPr>
              <a:t>σ</a:t>
            </a:r>
            <a:r>
              <a:rPr lang="zh-CN" altLang="en-US" sz="2000" b="1" i="1" dirty="0" smtClean="0"/>
              <a:t>”</a:t>
            </a:r>
            <a:r>
              <a:rPr lang="zh-CN" altLang="en-US" sz="2000" b="1" i="1" dirty="0" smtClean="0">
                <a:solidFill>
                  <a:srgbClr val="FF3300"/>
                </a:solidFill>
              </a:rPr>
              <a:t>“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准则</a:t>
            </a:r>
            <a:endParaRPr lang="zh-CN" altLang="en-US" sz="2000" b="1" dirty="0"/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1044823" y="3356992"/>
            <a:ext cx="73436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 </a:t>
            </a:r>
            <a:r>
              <a:rPr lang="zh-CN" altLang="en-US" sz="2000" b="1" dirty="0"/>
              <a:t>通常用重复测量或改变测量方法，可以发现是否有无粗大误差。</a:t>
            </a:r>
            <a:endParaRPr lang="zh-CN" altLang="en-US" sz="2000" b="1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61048"/>
            <a:ext cx="4219125" cy="474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812" y="3805238"/>
            <a:ext cx="17145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388" y="4437112"/>
            <a:ext cx="2105025" cy="5715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563888" y="4509120"/>
            <a:ext cx="2663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则 </a:t>
            </a:r>
            <a:r>
              <a:rPr lang="en-US" altLang="zh-CN" b="1" i="1" dirty="0">
                <a:solidFill>
                  <a:srgbClr val="FF3300"/>
                </a:solidFill>
              </a:rPr>
              <a:t>x</a:t>
            </a:r>
            <a:r>
              <a:rPr lang="en-US" altLang="zh-CN" b="1" i="1" baseline="-25000" dirty="0">
                <a:solidFill>
                  <a:srgbClr val="FF3300"/>
                </a:solidFill>
              </a:rPr>
              <a:t>i</a:t>
            </a:r>
            <a:r>
              <a:rPr lang="en-US" altLang="zh-CN" b="1" i="1" baseline="-25000" dirty="0"/>
              <a:t> </a:t>
            </a:r>
            <a:r>
              <a:rPr lang="zh-CN" altLang="en-US" b="1" dirty="0"/>
              <a:t>为</a:t>
            </a:r>
            <a:r>
              <a:rPr lang="zh-CN" altLang="en-US" b="1" dirty="0" smtClean="0"/>
              <a:t>粗大</a:t>
            </a:r>
            <a:r>
              <a:rPr lang="zh-CN" altLang="en-US" b="1" dirty="0"/>
              <a:t>误差。</a:t>
            </a:r>
            <a:endParaRPr lang="zh-CN" altLang="en-US" b="1" baseline="-25000" dirty="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132597" y="5085581"/>
            <a:ext cx="35114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（3</a:t>
            </a:r>
            <a:r>
              <a:rPr lang="zh-CN" altLang="en-US" sz="2000" b="1" dirty="0" smtClean="0"/>
              <a:t>）粗大</a:t>
            </a:r>
            <a:r>
              <a:rPr lang="zh-CN" altLang="en-US" sz="2000" b="1" dirty="0"/>
              <a:t>误差的</a:t>
            </a:r>
            <a:r>
              <a:rPr lang="zh-CN" altLang="en-US" sz="2000" b="1" dirty="0">
                <a:solidFill>
                  <a:srgbClr val="FF3300"/>
                </a:solidFill>
              </a:rPr>
              <a:t>处理方法</a:t>
            </a:r>
            <a:endParaRPr lang="en-US" altLang="zh-CN" sz="2000" b="1" i="1" baseline="-25000" dirty="0">
              <a:solidFill>
                <a:srgbClr val="FF3300"/>
              </a:solidFill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331640" y="5517232"/>
            <a:ext cx="38274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CC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— 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剔除</a:t>
            </a:r>
            <a:r>
              <a:rPr lang="zh-CN" altLang="en-US" sz="2000" b="1" dirty="0"/>
              <a:t>（上式中的</a:t>
            </a:r>
            <a:r>
              <a:rPr lang="zh-CN" altLang="en-US" sz="2000" b="1" dirty="0">
                <a:solidFill>
                  <a:srgbClr val="FF3300"/>
                </a:solidFill>
              </a:rPr>
              <a:t> </a:t>
            </a:r>
            <a:r>
              <a:rPr lang="en-US" altLang="zh-CN" sz="2000" b="1" i="1" dirty="0">
                <a:solidFill>
                  <a:srgbClr val="FF3300"/>
                </a:solidFill>
              </a:rPr>
              <a:t>x</a:t>
            </a:r>
            <a:r>
              <a:rPr lang="en-US" altLang="zh-CN" sz="2000" b="1" i="1" baseline="-25000" dirty="0">
                <a:solidFill>
                  <a:srgbClr val="FF3300"/>
                </a:solidFill>
              </a:rPr>
              <a:t>i</a:t>
            </a:r>
            <a:r>
              <a:rPr lang="en-US" altLang="zh-CN" sz="2000" b="1" i="1" dirty="0">
                <a:solidFill>
                  <a:srgbClr val="FF3300"/>
                </a:solidFill>
              </a:rPr>
              <a:t> </a:t>
            </a:r>
            <a:r>
              <a:rPr lang="en-US" altLang="zh-CN" sz="2000" b="1" dirty="0"/>
              <a:t>）</a:t>
            </a:r>
            <a:r>
              <a:rPr lang="en-US" altLang="zh-CN" sz="2000" b="1" i="1" dirty="0"/>
              <a:t>。</a:t>
            </a:r>
            <a:endParaRPr lang="zh-CN" altLang="en-US" sz="2000" b="1" i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utoUpdateAnimBg="0"/>
      <p:bldP spid="96261" grpId="0" autoUpdateAnimBg="0"/>
      <p:bldP spid="96262" grpId="0" autoUpdateAnimBg="0"/>
      <p:bldP spid="96263" grpId="0" autoUpdateAnimBg="0"/>
      <p:bldP spid="96264" grpId="0" autoUpdateAnimBg="0"/>
      <p:bldP spid="96265" grpId="0" autoUpdateAnimBg="0"/>
      <p:bldP spid="96266" grpId="0" autoUpdateAnimBg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790776-F0BE-4743-8F98-DAB8F55CFC85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126232" y="116632"/>
            <a:ext cx="290770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4. 测量精度的分类</a:t>
            </a:r>
            <a:endParaRPr lang="zh-CN" altLang="en-US" sz="2000" b="1" dirty="0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116832" y="404664"/>
            <a:ext cx="6336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测量精度的分类以打靶为例来说明（如图2-1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所示）。</a:t>
            </a:r>
            <a:endParaRPr lang="zh-CN" altLang="en-US" sz="2000" b="1" dirty="0"/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816" y="1253339"/>
            <a:ext cx="5953472" cy="2264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1600" y="3441194"/>
            <a:ext cx="6481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）精密度</a:t>
            </a:r>
            <a:r>
              <a:rPr lang="en-US" altLang="zh-CN" sz="2000" b="1" dirty="0" smtClean="0"/>
              <a:t>:</a:t>
            </a:r>
            <a:r>
              <a:rPr lang="zh-CN" altLang="en-US" sz="2000" b="1" dirty="0" smtClean="0"/>
              <a:t>表示</a:t>
            </a:r>
            <a:r>
              <a:rPr lang="zh-CN" altLang="en-US" sz="2000" b="1" dirty="0"/>
              <a:t>测量结果中随机误差的影响程度。若随机误差小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则精密度</a:t>
            </a:r>
            <a:r>
              <a:rPr lang="zh-CN" altLang="en-US" sz="2000" b="1" dirty="0" smtClean="0"/>
              <a:t>高，如图</a:t>
            </a:r>
            <a:r>
              <a:rPr lang="en-US" altLang="zh-CN" sz="2000" b="1" dirty="0" smtClean="0"/>
              <a:t>2.16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a</a:t>
            </a:r>
            <a:r>
              <a:rPr lang="zh-CN" altLang="en-US" sz="2000" b="1" dirty="0" smtClean="0"/>
              <a:t>）。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971600" y="4077072"/>
            <a:ext cx="6461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(2) </a:t>
            </a:r>
            <a:r>
              <a:rPr lang="zh-CN" altLang="en-US" sz="2000" b="1" dirty="0" smtClean="0"/>
              <a:t>正确度</a:t>
            </a:r>
            <a:r>
              <a:rPr lang="zh-CN" altLang="en-US" sz="2000" b="1" dirty="0"/>
              <a:t>。表示测量结果中系统误差的影响程度。若系统误差小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则正确度</a:t>
            </a:r>
            <a:r>
              <a:rPr lang="zh-CN" altLang="en-US" sz="2000" b="1" dirty="0" smtClean="0"/>
              <a:t>高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如图</a:t>
            </a:r>
            <a:r>
              <a:rPr lang="en-US" altLang="zh-CN" sz="2000" b="1" dirty="0" smtClean="0"/>
              <a:t>2.16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b</a:t>
            </a:r>
            <a:r>
              <a:rPr lang="zh-CN" altLang="en-US" sz="2000" b="1" dirty="0" smtClean="0"/>
              <a:t>）。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971600" y="4725144"/>
            <a:ext cx="66829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(3) </a:t>
            </a:r>
            <a:r>
              <a:rPr lang="zh-CN" altLang="en-US" sz="2000" b="1" dirty="0" smtClean="0"/>
              <a:t>准确度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也称精确度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。表示测量结果中随机误差和系统误差综合的影响程度</a:t>
            </a:r>
            <a:r>
              <a:rPr lang="zh-CN" altLang="en-US" sz="2000" b="1" dirty="0" smtClean="0"/>
              <a:t>。若</a:t>
            </a:r>
            <a:r>
              <a:rPr lang="zh-CN" altLang="en-US" sz="2000" b="1" dirty="0"/>
              <a:t>随机误差和系统误差都小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则准确度</a:t>
            </a:r>
            <a:r>
              <a:rPr lang="zh-CN" altLang="en-US" sz="2000" b="1" dirty="0" smtClean="0"/>
              <a:t>高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如图</a:t>
            </a:r>
            <a:r>
              <a:rPr lang="en-US" altLang="zh-CN" sz="2000" b="1" dirty="0" smtClean="0"/>
              <a:t>2.16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d</a:t>
            </a:r>
            <a:r>
              <a:rPr lang="zh-CN" altLang="en-US" sz="2000" b="1" dirty="0" smtClean="0"/>
              <a:t>）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 bwMode="auto">
          <a:xfrm>
            <a:off x="5868144" y="2870175"/>
            <a:ext cx="1080120" cy="3600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547664" y="2900501"/>
            <a:ext cx="936104" cy="3600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2987824" y="2870175"/>
            <a:ext cx="936104" cy="3600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2450241" y="836712"/>
            <a:ext cx="1958033" cy="500712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准 确 度 低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 flipH="1">
            <a:off x="2267744" y="1337424"/>
            <a:ext cx="432048" cy="3086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箭头连接符 27"/>
          <p:cNvCxnSpPr/>
          <p:nvPr/>
        </p:nvCxnSpPr>
        <p:spPr bwMode="auto">
          <a:xfrm>
            <a:off x="3419872" y="1350060"/>
            <a:ext cx="36004" cy="80003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直接箭头连接符 30"/>
          <p:cNvCxnSpPr/>
          <p:nvPr/>
        </p:nvCxnSpPr>
        <p:spPr bwMode="auto">
          <a:xfrm>
            <a:off x="4151548" y="1283731"/>
            <a:ext cx="996516" cy="46634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矩形 19"/>
          <p:cNvSpPr/>
          <p:nvPr/>
        </p:nvSpPr>
        <p:spPr>
          <a:xfrm>
            <a:off x="971599" y="5661248"/>
            <a:ext cx="6682927" cy="1015663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由</a:t>
            </a:r>
            <a:r>
              <a:rPr lang="zh-CN" altLang="en-US" sz="2000" b="1" dirty="0"/>
              <a:t>上述</a:t>
            </a:r>
            <a:r>
              <a:rPr lang="zh-CN" altLang="en-US" sz="2000" b="1" dirty="0" smtClean="0"/>
              <a:t>分析：</a:t>
            </a:r>
            <a:r>
              <a:rPr lang="en-US" altLang="zh-CN" sz="2000" b="1" dirty="0" smtClean="0"/>
              <a:t>(</a:t>
            </a:r>
            <a:r>
              <a:rPr lang="en-US" altLang="zh-CN" sz="2000" b="1" dirty="0"/>
              <a:t>a) </a:t>
            </a:r>
            <a:r>
              <a:rPr lang="zh-CN" altLang="en-US" sz="2000" b="1" dirty="0"/>
              <a:t>为精密度高而正确度低</a:t>
            </a:r>
            <a:r>
              <a:rPr lang="en-US" altLang="zh-CN" sz="2000" b="1" dirty="0"/>
              <a:t>;(b) </a:t>
            </a:r>
            <a:r>
              <a:rPr lang="zh-CN" altLang="en-US" sz="2000" b="1" dirty="0"/>
              <a:t>为正确度高而</a:t>
            </a:r>
            <a:r>
              <a:rPr lang="zh-CN" altLang="en-US" sz="2000" b="1" dirty="0" smtClean="0"/>
              <a:t>精密度低</a:t>
            </a:r>
            <a:r>
              <a:rPr lang="en-US" altLang="zh-CN" sz="2000" b="1" dirty="0"/>
              <a:t>;(c) </a:t>
            </a:r>
            <a:r>
              <a:rPr lang="zh-CN" altLang="en-US" sz="2000" b="1" dirty="0"/>
              <a:t>为精密度与正确度都低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表示准确度低</a:t>
            </a:r>
            <a:r>
              <a:rPr lang="en-US" altLang="zh-CN" sz="2000" b="1" dirty="0"/>
              <a:t>;(d) </a:t>
            </a:r>
            <a:r>
              <a:rPr lang="zh-CN" altLang="en-US" sz="2000" b="1" dirty="0"/>
              <a:t>为精密度与正确度都高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表示</a:t>
            </a:r>
            <a:r>
              <a:rPr lang="zh-CN" altLang="en-US" sz="2000" b="1" dirty="0" smtClean="0"/>
              <a:t>准确度高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34" name="圆角矩形 33">
            <a:hlinkClick r:id="rId2" action="ppaction://hlinksldjump"/>
          </p:cNvPr>
          <p:cNvSpPr/>
          <p:nvPr/>
        </p:nvSpPr>
        <p:spPr bwMode="auto">
          <a:xfrm>
            <a:off x="7380312" y="866329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  <p:bldP spid="62472" grpId="0" autoUpdateAnimBg="0"/>
      <p:bldP spid="2" grpId="0"/>
      <p:bldP spid="4" grpId="0"/>
      <p:bldP spid="5" grpId="0"/>
      <p:bldP spid="6" grpId="0" animBg="1"/>
      <p:bldP spid="23" grpId="0" animBg="1"/>
      <p:bldP spid="24" grpId="0" animBg="1"/>
      <p:bldP spid="7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8765C6-EE75-4736-A36F-3263D1364C05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241813" y="652626"/>
            <a:ext cx="31833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2.3.4  测量误差的合成</a:t>
            </a:r>
            <a:endParaRPr lang="zh-CN" altLang="en-US" sz="2000" b="1" dirty="0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097797" y="1023119"/>
            <a:ext cx="69305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 </a:t>
            </a:r>
            <a:r>
              <a:rPr lang="zh-CN" altLang="en-US" sz="2000" b="1" dirty="0"/>
              <a:t>测量误差的合成可分系统误差的合成和随机误差的合成。</a:t>
            </a:r>
            <a:endParaRPr lang="zh-CN" altLang="en-US" sz="2000" b="1" dirty="0"/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1257593" y="3139671"/>
            <a:ext cx="360243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1. 直接测量法 的误差合成</a:t>
            </a:r>
            <a:endParaRPr lang="en-US" altLang="zh-CN" sz="2000" b="1" dirty="0"/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auto">
          <a:xfrm>
            <a:off x="1331640" y="3553098"/>
            <a:ext cx="62204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</a:t>
            </a:r>
            <a:r>
              <a:rPr lang="zh-CN" altLang="en-US" sz="2000" b="1" dirty="0">
                <a:solidFill>
                  <a:srgbClr val="FF3300"/>
                </a:solidFill>
              </a:rPr>
              <a:t>已定系统误差</a:t>
            </a:r>
            <a:r>
              <a:rPr lang="en-US" altLang="zh-CN" sz="2000" b="1" dirty="0">
                <a:solidFill>
                  <a:srgbClr val="FF3300"/>
                </a:solidFill>
              </a:rPr>
              <a:t>Δ</a:t>
            </a:r>
            <a:r>
              <a:rPr lang="zh-CN" altLang="en-US" sz="2000" b="1" baseline="-25000" dirty="0" smtClean="0">
                <a:solidFill>
                  <a:srgbClr val="FF3300"/>
                </a:solidFill>
              </a:rPr>
              <a:t>系统 </a:t>
            </a:r>
            <a:r>
              <a:rPr lang="zh-CN" altLang="en-US" sz="2000" b="1" dirty="0" smtClean="0"/>
              <a:t>— 按</a:t>
            </a:r>
            <a:r>
              <a:rPr lang="zh-CN" altLang="en-US" sz="2000" b="1" dirty="0"/>
              <a:t>代数和法合成</a:t>
            </a:r>
            <a:endParaRPr lang="zh-CN" altLang="en-US" sz="2000" b="1" dirty="0"/>
          </a:p>
        </p:txBody>
      </p:sp>
      <p:pic>
        <p:nvPicPr>
          <p:cNvPr id="36987" name="Picture 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49202"/>
            <a:ext cx="152400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88" name="Picture 1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44774"/>
            <a:ext cx="211455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89" name="Picture 1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297" y="1589162"/>
            <a:ext cx="2085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93" name="Picture 1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544" y="2165226"/>
            <a:ext cx="23241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96" name="Picture 1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249" y="3957655"/>
            <a:ext cx="5249007" cy="781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998" name="Picture 1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39233"/>
            <a:ext cx="60293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  <p:bldP spid="63493" grpId="0" autoUpdateAnimBg="0"/>
      <p:bldP spid="63509" grpId="0"/>
      <p:bldP spid="635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456E2F-B67D-4DF5-9124-FD85530FC429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937447" y="571315"/>
            <a:ext cx="748550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（2） </a:t>
            </a:r>
            <a:r>
              <a:rPr lang="zh-CN" altLang="en-US" b="1" dirty="0">
                <a:solidFill>
                  <a:srgbClr val="FF3300"/>
                </a:solidFill>
              </a:rPr>
              <a:t>随机误差和未定系统误差</a:t>
            </a:r>
            <a:r>
              <a:rPr lang="zh-CN" altLang="en-US" dirty="0"/>
              <a:t>—</a:t>
            </a:r>
            <a:r>
              <a:rPr lang="zh-CN" altLang="en-US" b="1" dirty="0"/>
              <a:t>按方和根法合成</a:t>
            </a:r>
            <a:endParaRPr lang="zh-CN" altLang="en-US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dirty="0"/>
              <a:t>                 （</a:t>
            </a:r>
            <a:r>
              <a:rPr lang="zh-CN" altLang="en-US" b="1" dirty="0"/>
              <a:t>正态分布和彼此独立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pic>
        <p:nvPicPr>
          <p:cNvPr id="38053" name="Picture 16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1534145"/>
            <a:ext cx="63436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055" name="Picture 1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38276"/>
            <a:ext cx="594580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057" name="Picture 1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807421"/>
            <a:ext cx="50863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20C7934-66FF-4465-A28B-636CD8D24E0A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074390" y="260648"/>
            <a:ext cx="41785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 间接测量法的测量误差合成</a:t>
            </a:r>
            <a:endParaRPr lang="en-US" altLang="zh-CN" sz="2000" b="1" dirty="0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061541" y="629211"/>
            <a:ext cx="5022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设</a:t>
            </a:r>
            <a:r>
              <a:rPr lang="en-US" altLang="zh-CN" sz="2000" b="1" i="1" dirty="0"/>
              <a:t>Y </a:t>
            </a:r>
            <a:r>
              <a:rPr lang="zh-CN" altLang="en-US" sz="2000" b="1" dirty="0"/>
              <a:t>为被测量， </a:t>
            </a:r>
            <a:r>
              <a:rPr lang="en-US" altLang="zh-CN" sz="2000" b="1" i="1" dirty="0"/>
              <a:t>x</a:t>
            </a:r>
            <a:r>
              <a:rPr lang="en-US" altLang="zh-CN" sz="2000" b="1" i="1" baseline="-25000" dirty="0"/>
              <a:t>i</a:t>
            </a:r>
            <a:r>
              <a:rPr lang="zh-CN" altLang="en-US" sz="2000" b="1" dirty="0"/>
              <a:t>为间接测量值，则</a:t>
            </a:r>
            <a:endParaRPr lang="zh-CN" altLang="en-US" sz="2000" b="1" dirty="0"/>
          </a:p>
        </p:txBody>
      </p:sp>
      <p:graphicFrame>
        <p:nvGraphicFramePr>
          <p:cNvPr id="69638" name="Object 6"/>
          <p:cNvGraphicFramePr>
            <a:graphicFrameLocks noChangeAspect="1"/>
          </p:cNvGraphicFramePr>
          <p:nvPr/>
        </p:nvGraphicFramePr>
        <p:xfrm>
          <a:off x="5567536" y="578459"/>
          <a:ext cx="1366664" cy="5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0" name="Equation" r:id="rId1" imgW="622300" imgH="228600" progId="Equation.3">
                  <p:embed/>
                </p:oleObj>
              </mc:Choice>
              <mc:Fallback>
                <p:oleObj name="Equation" r:id="rId1" imgW="6223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536" y="578459"/>
                        <a:ext cx="1366664" cy="5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971600" y="980728"/>
            <a:ext cx="55446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（1）已定系统误差的合成—按代数和法合成</a:t>
            </a:r>
            <a:endParaRPr lang="zh-CN" altLang="en-US" sz="2000" b="1" dirty="0"/>
          </a:p>
        </p:txBody>
      </p:sp>
      <p:pic>
        <p:nvPicPr>
          <p:cNvPr id="39082" name="Picture 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1380838"/>
            <a:ext cx="6314653" cy="71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084" name="Picture 1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76078"/>
            <a:ext cx="479107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71600" y="2852936"/>
            <a:ext cx="50293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（2）随机误差与未定系统误差的合成</a:t>
            </a:r>
            <a:endParaRPr lang="zh-CN" altLang="en-US" sz="2000" b="1" dirty="0"/>
          </a:p>
        </p:txBody>
      </p:sp>
      <p:pic>
        <p:nvPicPr>
          <p:cNvPr id="39086" name="Picture 17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3284984"/>
            <a:ext cx="5479132" cy="1839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087" name="Picture 1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941168"/>
            <a:ext cx="24384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088" name="Picture 17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703" y="5589240"/>
            <a:ext cx="2534233" cy="73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089" name="Picture 17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01" y="5652513"/>
            <a:ext cx="2325940" cy="65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  <p:bldP spid="69637" grpId="0" autoUpdateAnimBg="0"/>
      <p:bldP spid="69639" grpId="0" autoUpdateAnimBg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9761C93-EA0D-4F94-ADB6-7AA51DD21143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876672" y="260648"/>
            <a:ext cx="722372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   </a:t>
            </a:r>
            <a:r>
              <a:rPr lang="zh-CN" altLang="en-US" sz="2000" b="1" dirty="0" smtClean="0"/>
              <a:t>   </a:t>
            </a:r>
            <a:r>
              <a:rPr lang="zh-CN" altLang="en-US" sz="2000" b="1" dirty="0"/>
              <a:t>例2-2 在立式光学计上，用四等量块做基准测量公称尺寸为100</a:t>
            </a:r>
            <a:r>
              <a:rPr lang="en-US" altLang="zh-CN" sz="2000" b="1" dirty="0"/>
              <a:t>mm</a:t>
            </a:r>
            <a:r>
              <a:rPr lang="zh-CN" altLang="en-US" sz="2000" b="1" dirty="0"/>
              <a:t>的量规。测量室温为（23±2）</a:t>
            </a:r>
            <a:r>
              <a:rPr lang="zh-CN" altLang="en-US" sz="2000" b="1" baseline="30000" dirty="0"/>
              <a:t>0</a:t>
            </a:r>
            <a:r>
              <a:rPr lang="en-US" altLang="zh-CN" sz="2000" b="1" dirty="0"/>
              <a:t>C,</a:t>
            </a:r>
            <a:r>
              <a:rPr lang="zh-CN" altLang="en-US" sz="2000" b="1" dirty="0"/>
              <a:t>量规与量块温差不超过1</a:t>
            </a:r>
            <a:r>
              <a:rPr lang="zh-CN" altLang="en-US" sz="2000" b="1" baseline="30000" dirty="0"/>
              <a:t>0</a:t>
            </a:r>
            <a:r>
              <a:rPr lang="en-US" altLang="zh-CN" sz="2000" b="1" dirty="0"/>
              <a:t>C </a:t>
            </a:r>
            <a:r>
              <a:rPr lang="zh-CN" altLang="en-US" sz="2000" b="1" dirty="0"/>
              <a:t>，已知光学计有+0.5</a:t>
            </a:r>
            <a:r>
              <a:rPr lang="en-US" altLang="zh-CN" sz="2000" b="1" dirty="0" err="1"/>
              <a:t>μm</a:t>
            </a:r>
            <a:r>
              <a:rPr lang="zh-CN" altLang="en-US" sz="2000" b="1" dirty="0"/>
              <a:t>的零位误差，100</a:t>
            </a:r>
            <a:r>
              <a:rPr lang="en-US" altLang="zh-CN" sz="2000" b="1" dirty="0"/>
              <a:t>mm</a:t>
            </a:r>
            <a:r>
              <a:rPr lang="zh-CN" altLang="en-US" sz="2000" b="1" dirty="0"/>
              <a:t>的量块有-0.6</a:t>
            </a:r>
            <a:r>
              <a:rPr lang="en-US" altLang="zh-CN" sz="2000" b="1" dirty="0" err="1"/>
              <a:t>μm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尺寸误差，量块材料的线胀系数为10×10</a:t>
            </a:r>
            <a:r>
              <a:rPr lang="zh-CN" altLang="en-US" sz="2000" b="1" baseline="30000" dirty="0"/>
              <a:t>-6</a:t>
            </a:r>
            <a:r>
              <a:rPr lang="zh-CN" altLang="en-US" sz="2000" b="1" dirty="0"/>
              <a:t>/</a:t>
            </a:r>
            <a:r>
              <a:rPr lang="zh-CN" altLang="en-US" sz="2000" b="1" baseline="30000" dirty="0"/>
              <a:t>0</a:t>
            </a:r>
            <a:r>
              <a:rPr lang="en-US" altLang="zh-CN" sz="2000" b="1" dirty="0"/>
              <a:t>C </a:t>
            </a:r>
            <a:r>
              <a:rPr lang="zh-CN" altLang="en-US" sz="2000" b="1" dirty="0"/>
              <a:t>，量规的线胀系数为11.5×10</a:t>
            </a:r>
            <a:r>
              <a:rPr lang="zh-CN" altLang="en-US" sz="2000" b="1" baseline="30000" dirty="0"/>
              <a:t>-6</a:t>
            </a:r>
            <a:r>
              <a:rPr lang="zh-CN" altLang="en-US" sz="2000" b="1" dirty="0"/>
              <a:t>/</a:t>
            </a:r>
            <a:r>
              <a:rPr lang="zh-CN" altLang="en-US" sz="2000" b="1" baseline="30000" dirty="0"/>
              <a:t>0</a:t>
            </a:r>
            <a:r>
              <a:rPr lang="en-US" altLang="zh-CN" sz="2000" b="1" dirty="0"/>
              <a:t>C。</a:t>
            </a:r>
            <a:r>
              <a:rPr lang="zh-CN" altLang="en-US" sz="2000" b="1" dirty="0"/>
              <a:t>光学计的示值误差不大于±0.5</a:t>
            </a:r>
            <a:r>
              <a:rPr lang="en-US" altLang="zh-CN" sz="2000" b="1" dirty="0" err="1"/>
              <a:t>μm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光学计的读数为+2.5</a:t>
            </a:r>
            <a:r>
              <a:rPr lang="en-US" altLang="zh-CN" sz="2000" b="1" dirty="0" err="1"/>
              <a:t>μm</a:t>
            </a:r>
            <a:r>
              <a:rPr lang="en-US" altLang="zh-CN" sz="2000" b="1" dirty="0"/>
              <a:t>。</a:t>
            </a:r>
            <a:endParaRPr lang="en-US" altLang="zh-CN" sz="2000" b="1" dirty="0"/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403648" y="2132856"/>
            <a:ext cx="44644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3300"/>
                </a:solidFill>
              </a:rPr>
              <a:t>求量规的实际尺寸及极限偏差。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600" y="2492896"/>
            <a:ext cx="37966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解</a:t>
            </a:r>
            <a:r>
              <a:rPr lang="zh-CN" altLang="en-US" sz="2000" b="1" dirty="0">
                <a:sym typeface="Wingdings" panose="05000000000000000000" pitchFamily="2" charset="2"/>
              </a:rPr>
              <a:t> （1） 已定系统误差：</a:t>
            </a:r>
            <a:endParaRPr lang="zh-CN" altLang="en-US" sz="2000" b="1" dirty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26861"/>
            <a:ext cx="306705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24944"/>
            <a:ext cx="2664296" cy="38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50349" y="3284984"/>
          <a:ext cx="4817795" cy="350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6" name="公式" r:id="rId3" imgW="2705100" imgH="203200" progId="Equation.3">
                  <p:embed/>
                </p:oleObj>
              </mc:Choice>
              <mc:Fallback>
                <p:oleObj name="公式" r:id="rId3" imgW="2705100" imgH="203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0349" y="3284984"/>
                        <a:ext cx="4817795" cy="3504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91" y="3953719"/>
            <a:ext cx="6823298" cy="4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45024"/>
            <a:ext cx="2016224" cy="2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05" y="4241751"/>
            <a:ext cx="665023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5033839"/>
            <a:ext cx="7097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将</a:t>
            </a:r>
            <a:r>
              <a:rPr lang="zh-CN" altLang="en-US" sz="2000" b="1" dirty="0"/>
              <a:t>此误差反号作为修正值加入测量结果中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即可得出被测量规尺寸为</a:t>
            </a:r>
            <a:endParaRPr lang="zh-CN" altLang="en-US" sz="2000" b="1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393649" y="5805264"/>
          <a:ext cx="2949575" cy="387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7" name="Equation" r:id="rId8" imgW="1637665" imgH="215900" progId="Equation.3">
                  <p:embed/>
                </p:oleObj>
              </mc:Choice>
              <mc:Fallback>
                <p:oleObj name="Equation" r:id="rId8" imgW="1637665" imgH="2159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649" y="5805264"/>
                        <a:ext cx="2949575" cy="3879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351935" y="5733256"/>
          <a:ext cx="2452313" cy="450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8" name="Equation" r:id="rId10" imgW="964565" imgH="177800" progId="Equation.3">
                  <p:embed/>
                </p:oleObj>
              </mc:Choice>
              <mc:Fallback>
                <p:oleObj name="Equation" r:id="rId10" imgW="964565" imgH="177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1935" y="5733256"/>
                        <a:ext cx="2452313" cy="450304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 autoUpdateAnimBg="0"/>
      <p:bldP spid="5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843B203-A198-432F-9012-BA099415C69F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716235" y="332656"/>
            <a:ext cx="283187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（2）随机误差</a:t>
            </a:r>
            <a:endParaRPr lang="zh-CN" altLang="en-US" sz="2000" b="1" dirty="0"/>
          </a:p>
        </p:txBody>
      </p:sp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1025996" y="2390453"/>
          <a:ext cx="6210300" cy="139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46" name="公式" r:id="rId1" imgW="3327400" imgH="749300" progId="Equation.3">
                  <p:embed/>
                </p:oleObj>
              </mc:Choice>
              <mc:Fallback>
                <p:oleObj name="公式" r:id="rId1" imgW="3327400" imgH="749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996" y="2390453"/>
                        <a:ext cx="6210300" cy="1398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3" name="Object 9"/>
          <p:cNvGraphicFramePr>
            <a:graphicFrameLocks noChangeAspect="1"/>
          </p:cNvGraphicFramePr>
          <p:nvPr/>
        </p:nvGraphicFramePr>
        <p:xfrm>
          <a:off x="1763688" y="3933056"/>
          <a:ext cx="4320480" cy="891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47" name="Equation" r:id="rId3" imgW="2463800" imgH="508000" progId="Equation.3">
                  <p:embed/>
                </p:oleObj>
              </mc:Choice>
              <mc:Fallback>
                <p:oleObj name="Equation" r:id="rId3" imgW="2463800" imgH="50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933056"/>
                        <a:ext cx="4320480" cy="891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2281120" y="5373216"/>
          <a:ext cx="4307104" cy="658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48" name="Equation" r:id="rId5" imgW="1155065" imgH="177800" progId="Equation.3">
                  <p:embed/>
                </p:oleObj>
              </mc:Choice>
              <mc:Fallback>
                <p:oleObj name="Equation" r:id="rId5" imgW="1155065" imgH="177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120" y="5373216"/>
                        <a:ext cx="4307104" cy="65803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47" name="Object 23"/>
          <p:cNvGraphicFramePr>
            <a:graphicFrameLocks noChangeAspect="1"/>
          </p:cNvGraphicFramePr>
          <p:nvPr/>
        </p:nvGraphicFramePr>
        <p:xfrm>
          <a:off x="1212273" y="4797152"/>
          <a:ext cx="2063583" cy="37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49" name="Equation" r:id="rId7" imgW="799465" imgH="203200" progId="Equation.3">
                  <p:embed/>
                </p:oleObj>
              </mc:Choice>
              <mc:Fallback>
                <p:oleObj name="Equation" r:id="rId7" imgW="799465" imgH="2032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273" y="4797152"/>
                        <a:ext cx="2063583" cy="37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401" name="Picture 39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51" y="692696"/>
            <a:ext cx="41052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408" name="Picture 40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51" y="1052736"/>
            <a:ext cx="709612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417" name="Picture 40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4536504" cy="818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882A583-8000-4536-9594-1D407BEBC366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827584" y="350888"/>
            <a:ext cx="6863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例</a:t>
            </a:r>
            <a:r>
              <a:rPr lang="zh-CN" altLang="en-US" sz="2000" b="1" dirty="0"/>
              <a:t>2-3 设有厚度为1</a:t>
            </a:r>
            <a:r>
              <a:rPr lang="en-US" altLang="zh-CN" sz="2000" b="1" dirty="0"/>
              <a:t>mm</a:t>
            </a:r>
            <a:r>
              <a:rPr lang="zh-CN" altLang="en-US" sz="2000" b="1" dirty="0"/>
              <a:t>的圆弧样板，在万工显用影像法测弦高 </a:t>
            </a:r>
            <a:r>
              <a:rPr lang="en-US" altLang="zh-CN" sz="2000" b="1" i="1" dirty="0">
                <a:solidFill>
                  <a:srgbClr val="FF3300"/>
                </a:solidFill>
              </a:rPr>
              <a:t>h </a:t>
            </a:r>
            <a:r>
              <a:rPr lang="zh-CN" altLang="en-US" sz="2000" b="1" dirty="0"/>
              <a:t>和弧长 </a:t>
            </a:r>
            <a:r>
              <a:rPr lang="en-US" altLang="zh-CN" sz="2000" b="1" i="1" dirty="0">
                <a:solidFill>
                  <a:srgbClr val="FF3300"/>
                </a:solidFill>
              </a:rPr>
              <a:t>s </a:t>
            </a:r>
            <a:r>
              <a:rPr lang="zh-CN" altLang="en-US" sz="2000" b="1" dirty="0"/>
              <a:t>，见图</a:t>
            </a:r>
            <a:r>
              <a:rPr lang="en-US" altLang="zh-CN" sz="2000" b="1" dirty="0"/>
              <a:t>2.9</a:t>
            </a:r>
            <a:r>
              <a:rPr lang="zh-CN" altLang="en-US" sz="2000" b="1" dirty="0"/>
              <a:t>。若测得</a:t>
            </a:r>
            <a:r>
              <a:rPr lang="en-US" altLang="zh-CN" sz="2000" b="1" i="1" dirty="0"/>
              <a:t>h </a:t>
            </a:r>
            <a:r>
              <a:rPr lang="en-US" altLang="zh-CN" sz="2000" b="1" dirty="0"/>
              <a:t>=10.1mm , </a:t>
            </a:r>
            <a:r>
              <a:rPr lang="en-US" altLang="zh-CN" sz="2000" b="1" i="1" dirty="0"/>
              <a:t>s = </a:t>
            </a:r>
            <a:r>
              <a:rPr lang="en-US" altLang="zh-CN" sz="2000" b="1" dirty="0"/>
              <a:t>32.135mm。</a:t>
            </a:r>
            <a:endParaRPr lang="zh-CN" altLang="en-US" sz="2000" b="1" dirty="0"/>
          </a:p>
        </p:txBody>
      </p:sp>
      <p:sp>
        <p:nvSpPr>
          <p:cNvPr id="78867" name="Text Box 19"/>
          <p:cNvSpPr txBox="1">
            <a:spLocks noChangeArrowheads="1"/>
          </p:cNvSpPr>
          <p:nvPr/>
        </p:nvSpPr>
        <p:spPr bwMode="auto">
          <a:xfrm>
            <a:off x="1472680" y="2060848"/>
            <a:ext cx="6722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解：由图示的几何关系可求得间接测量关系式为</a:t>
            </a:r>
            <a:endParaRPr lang="zh-CN" altLang="en-US" sz="2000" b="1" dirty="0"/>
          </a:p>
        </p:txBody>
      </p:sp>
      <p:graphicFrame>
        <p:nvGraphicFramePr>
          <p:cNvPr id="78869" name="Object 21"/>
          <p:cNvGraphicFramePr>
            <a:graphicFrameLocks noChangeAspect="1"/>
          </p:cNvGraphicFramePr>
          <p:nvPr/>
        </p:nvGraphicFramePr>
        <p:xfrm>
          <a:off x="1477604" y="2564904"/>
          <a:ext cx="1677156" cy="878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6" name="Equation" r:id="rId1" imgW="711200" imgH="419100" progId="Equation.3">
                  <p:embed/>
                </p:oleObj>
              </mc:Choice>
              <mc:Fallback>
                <p:oleObj name="Equation" r:id="rId1" imgW="711200" imgH="4191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7604" y="2564904"/>
                        <a:ext cx="1677156" cy="87898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07" name="Object 59"/>
          <p:cNvGraphicFramePr>
            <a:graphicFrameLocks noChangeAspect="1"/>
          </p:cNvGraphicFramePr>
          <p:nvPr/>
        </p:nvGraphicFramePr>
        <p:xfrm>
          <a:off x="1519617" y="1551217"/>
          <a:ext cx="1851167" cy="437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7" name="公式" r:id="rId3" imgW="913765" imgH="215900" progId="Equation.3">
                  <p:embed/>
                </p:oleObj>
              </mc:Choice>
              <mc:Fallback>
                <p:oleObj name="公式" r:id="rId3" imgW="913765" imgH="21590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617" y="1551217"/>
                        <a:ext cx="1851167" cy="437623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150" name="Picture 1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80928"/>
            <a:ext cx="3266937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32520" y="3501008"/>
            <a:ext cx="4631568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</a:t>
            </a:r>
            <a:r>
              <a:rPr lang="zh-CN" altLang="en-US" sz="2000" b="1" dirty="0"/>
              <a:t>（1）将测量值</a:t>
            </a:r>
            <a:r>
              <a:rPr lang="en-US" altLang="zh-CN" sz="2000" b="1" i="1" dirty="0" smtClean="0"/>
              <a:t>h </a:t>
            </a:r>
            <a:r>
              <a:rPr lang="en-US" altLang="zh-CN" sz="2000" b="1" dirty="0" smtClean="0"/>
              <a:t>= 10.1</a:t>
            </a:r>
            <a:r>
              <a:rPr lang="zh-CN" altLang="en-US" sz="2000" b="1" dirty="0"/>
              <a:t>、</a:t>
            </a:r>
            <a:r>
              <a:rPr lang="en-US" altLang="zh-CN" sz="2000" b="1" i="1" dirty="0" smtClean="0"/>
              <a:t>s </a:t>
            </a:r>
            <a:r>
              <a:rPr lang="en-US" altLang="zh-CN" sz="2000" b="1" dirty="0" smtClean="0"/>
              <a:t>= 32.135</a:t>
            </a:r>
            <a:r>
              <a:rPr lang="zh-CN" altLang="en-US" sz="2000" b="1" dirty="0"/>
              <a:t>代入上式，得半径的公称尺寸为</a:t>
            </a:r>
            <a:endParaRPr lang="zh-CN" altLang="en-US" sz="2000" b="1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843808" y="4405871"/>
          <a:ext cx="1912453" cy="751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8" name="Equation" r:id="rId6" imgW="1066800" imgH="419100" progId="Equation.3">
                  <p:embed/>
                </p:oleObj>
              </mc:Choice>
              <mc:Fallback>
                <p:oleObj name="Equation" r:id="rId6" imgW="1066800" imgH="4191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405871"/>
                        <a:ext cx="1912453" cy="751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547664" y="4369359"/>
          <a:ext cx="1324607" cy="77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89" name="Equation" r:id="rId8" imgW="711200" imgH="419100" progId="Equation.3">
                  <p:embed/>
                </p:oleObj>
              </mc:Choice>
              <mc:Fallback>
                <p:oleObj name="Equation" r:id="rId8" imgW="7112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369359"/>
                        <a:ext cx="1324607" cy="7799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27163" y="5229200"/>
          <a:ext cx="2772829" cy="605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0" name="Equation" r:id="rId10" imgW="812165" imgH="177800" progId="Equation.3">
                  <p:embed/>
                </p:oleObj>
              </mc:Choice>
              <mc:Fallback>
                <p:oleObj name="Equation" r:id="rId10" imgW="812165" imgH="177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163" y="5229200"/>
                        <a:ext cx="2772829" cy="60575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  <p:bldP spid="78867" grpId="0" autoUpdateAnimBg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425447A-C705-4F82-979E-7485824F01D3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45096" y="332656"/>
            <a:ext cx="4191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（2）相对误差</a:t>
            </a:r>
            <a:r>
              <a:rPr lang="en-US" altLang="zh-CN" sz="2000" b="1" i="1" dirty="0" smtClean="0"/>
              <a:t>ε </a:t>
            </a:r>
            <a:r>
              <a:rPr lang="en-US" altLang="zh-CN" sz="2000" b="1" dirty="0" smtClean="0"/>
              <a:t>—</a:t>
            </a:r>
            <a:endParaRPr lang="zh-CN" altLang="en-US" sz="2000" b="1" dirty="0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827584" y="699007"/>
            <a:ext cx="7200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</a:t>
            </a:r>
            <a:r>
              <a:rPr lang="zh-CN" altLang="en-US" sz="2000" b="1" dirty="0" smtClean="0"/>
              <a:t>  </a:t>
            </a:r>
            <a:r>
              <a:rPr lang="zh-CN" altLang="en-US" sz="2000" b="1" dirty="0"/>
              <a:t>测量的绝对误差的绝对值与被测量真值之比。用符号</a:t>
            </a:r>
            <a:r>
              <a:rPr lang="el-GR" altLang="zh-CN" sz="2000" b="1" i="1" dirty="0">
                <a:cs typeface="Times New Roman" panose="02020603050405020304" pitchFamily="18" charset="0"/>
              </a:rPr>
              <a:t>ε</a:t>
            </a:r>
            <a:r>
              <a:rPr lang="zh-CN" altLang="en-US" sz="2000" b="1" dirty="0">
                <a:cs typeface="Times New Roman" panose="02020603050405020304" pitchFamily="18" charset="0"/>
              </a:rPr>
              <a:t>表示相对误差，则</a:t>
            </a:r>
            <a:endParaRPr lang="zh-CN" altLang="el-GR" sz="2000" b="1" dirty="0">
              <a:cs typeface="Times New Roman" panose="02020603050405020304" pitchFamily="18" charset="0"/>
            </a:endParaRPr>
          </a:p>
        </p:txBody>
      </p:sp>
      <p:pic>
        <p:nvPicPr>
          <p:cNvPr id="4144" name="Picture 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70734"/>
            <a:ext cx="5760640" cy="87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15614" y="2276872"/>
            <a:ext cx="7368753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</a:t>
            </a:r>
            <a:r>
              <a:rPr lang="zh-CN" altLang="en-US" b="1" dirty="0" smtClean="0"/>
              <a:t>   </a:t>
            </a:r>
            <a:r>
              <a:rPr lang="zh-CN" altLang="en-US" sz="2000" b="1" dirty="0"/>
              <a:t>例如 用分度值</a:t>
            </a:r>
            <a:r>
              <a:rPr lang="en-US" altLang="zh-CN" sz="2000" b="1" i="1" dirty="0"/>
              <a:t>i </a:t>
            </a:r>
            <a:r>
              <a:rPr lang="en-US" altLang="zh-CN" sz="2000" b="1" dirty="0"/>
              <a:t>= 0.05mm</a:t>
            </a:r>
            <a:r>
              <a:rPr lang="zh-CN" altLang="en-US" sz="2000" b="1" dirty="0"/>
              <a:t>游标卡尺测量某零件，测得尺寸为40.05</a:t>
            </a:r>
            <a:r>
              <a:rPr lang="en-US" altLang="zh-CN" sz="2000" b="1" dirty="0"/>
              <a:t>mm, </a:t>
            </a:r>
            <a:r>
              <a:rPr lang="zh-CN" altLang="en-US" sz="2000" b="1" dirty="0"/>
              <a:t>再用高精度量具测得该 零件尺寸为40.025</a:t>
            </a:r>
            <a:r>
              <a:rPr lang="en-US" altLang="zh-CN" sz="2000" b="1" dirty="0"/>
              <a:t>mm 。</a:t>
            </a:r>
            <a:endParaRPr lang="en-US" altLang="zh-CN" sz="2000" b="1" dirty="0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1246012" y="3140968"/>
            <a:ext cx="52702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求（1） 绝对误差</a:t>
            </a:r>
            <a:r>
              <a:rPr lang="en-US" altLang="zh-CN" sz="2000" b="1" i="1" dirty="0">
                <a:solidFill>
                  <a:srgbClr val="FF3300"/>
                </a:solidFill>
              </a:rPr>
              <a:t>Δ</a:t>
            </a:r>
            <a:r>
              <a:rPr lang="en-US" altLang="zh-CN" sz="2000" b="1" dirty="0"/>
              <a:t>；</a:t>
            </a:r>
            <a:r>
              <a:rPr lang="zh-CN" altLang="en-US" sz="2000" b="1" dirty="0"/>
              <a:t>    （2）相对误差</a:t>
            </a:r>
            <a:r>
              <a:rPr lang="en-US" altLang="zh-CN" sz="2000" b="1" i="1" dirty="0">
                <a:solidFill>
                  <a:srgbClr val="FF3300"/>
                </a:solidFill>
              </a:rPr>
              <a:t>ε</a:t>
            </a:r>
            <a:r>
              <a:rPr lang="en-US" altLang="zh-CN" sz="2000" b="1" dirty="0"/>
              <a:t>。</a:t>
            </a:r>
            <a:endParaRPr lang="en-US" altLang="zh-CN" sz="2000" b="1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246584" y="3532946"/>
            <a:ext cx="6781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解 （1）根据式（2-3）得绝对误差为</a:t>
            </a:r>
            <a:endParaRPr lang="zh-CN" altLang="en-US" sz="2000" b="1" dirty="0"/>
          </a:p>
        </p:txBody>
      </p:sp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1546622" y="3933056"/>
          <a:ext cx="1296764" cy="47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5" name="Equation" r:id="rId2" imgW="622300" imgH="228600" progId="Equation.3">
                  <p:embed/>
                </p:oleObj>
              </mc:Choice>
              <mc:Fallback>
                <p:oleObj name="Equation" r:id="rId2" imgW="622300" imgH="228600" progId="Equation.3">
                  <p:embed/>
                  <p:pic>
                    <p:nvPicPr>
                      <p:cNvPr id="0" name="图片 4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622" y="3933056"/>
                        <a:ext cx="1296764" cy="47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2915816" y="3994546"/>
          <a:ext cx="3910876" cy="370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6" name="Equation" r:id="rId4" imgW="1879600" imgH="177800" progId="Equation.3">
                  <p:embed/>
                </p:oleObj>
              </mc:Choice>
              <mc:Fallback>
                <p:oleObj name="Equation" r:id="rId4" imgW="1879600" imgH="177800" progId="Equation.3">
                  <p:embed/>
                  <p:pic>
                    <p:nvPicPr>
                      <p:cNvPr id="0" name="图片 4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994546"/>
                        <a:ext cx="3910876" cy="370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043608" y="4325034"/>
            <a:ext cx="47044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（2）根据式（2-4）得相对误差为</a:t>
            </a:r>
            <a:endParaRPr lang="zh-CN" altLang="en-US" sz="2000" b="1" dirty="0"/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1598995" y="4725144"/>
          <a:ext cx="1161716" cy="791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7" name="Equation" r:id="rId6" imgW="444500" imgH="457200" progId="Equation.3">
                  <p:embed/>
                </p:oleObj>
              </mc:Choice>
              <mc:Fallback>
                <p:oleObj name="Equation" r:id="rId6" imgW="444500" imgH="457200" progId="Equation.3">
                  <p:embed/>
                  <p:pic>
                    <p:nvPicPr>
                      <p:cNvPr id="0" name="图片 43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995" y="4725144"/>
                        <a:ext cx="1161716" cy="791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2690538" y="4869160"/>
          <a:ext cx="2313510" cy="565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8" name="公式" r:id="rId8" imgW="1612900" imgH="393700" progId="Equation.3">
                  <p:embed/>
                </p:oleObj>
              </mc:Choice>
              <mc:Fallback>
                <p:oleObj name="公式" r:id="rId8" imgW="1612900" imgH="393700" progId="Equation.3">
                  <p:embed/>
                  <p:pic>
                    <p:nvPicPr>
                      <p:cNvPr id="0" name="图片 43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538" y="4869160"/>
                        <a:ext cx="2313510" cy="5652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17"/>
          <p:cNvGrpSpPr/>
          <p:nvPr/>
        </p:nvGrpSpPr>
        <p:grpSpPr bwMode="auto">
          <a:xfrm>
            <a:off x="1147192" y="5535954"/>
            <a:ext cx="3352800" cy="661988"/>
            <a:chOff x="496" y="3059"/>
            <a:chExt cx="2112" cy="417"/>
          </a:xfrm>
        </p:grpSpPr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496" y="3142"/>
              <a:ext cx="211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/>
                <a:t>比较测量精度高低</a:t>
              </a:r>
              <a:endParaRPr lang="zh-CN" altLang="en-US" sz="2000" b="1" dirty="0"/>
            </a:p>
          </p:txBody>
        </p:sp>
        <p:sp>
          <p:nvSpPr>
            <p:cNvPr id="23" name="AutoShape 11"/>
            <p:cNvSpPr/>
            <p:nvPr/>
          </p:nvSpPr>
          <p:spPr bwMode="auto">
            <a:xfrm>
              <a:off x="1882" y="3059"/>
              <a:ext cx="192" cy="417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3635897" y="5373216"/>
            <a:ext cx="35283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公称尺寸相同时用</a:t>
            </a:r>
            <a:r>
              <a:rPr lang="en-US" altLang="zh-CN" sz="2000" b="1" i="1" dirty="0">
                <a:solidFill>
                  <a:srgbClr val="FF3300"/>
                </a:solidFill>
              </a:rPr>
              <a:t>Δ</a:t>
            </a:r>
            <a:r>
              <a:rPr lang="zh-CN" altLang="en-US" sz="2000" b="1" dirty="0">
                <a:solidFill>
                  <a:srgbClr val="FF3300"/>
                </a:solidFill>
              </a:rPr>
              <a:t>评定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635896" y="5909210"/>
            <a:ext cx="32780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公称尺寸不相同时用</a:t>
            </a:r>
            <a:r>
              <a:rPr lang="en-US" altLang="zh-CN" sz="2000" b="1" i="1" dirty="0">
                <a:solidFill>
                  <a:srgbClr val="FF3300"/>
                </a:solidFill>
              </a:rPr>
              <a:t>ε</a:t>
            </a:r>
            <a:r>
              <a:rPr lang="zh-CN" altLang="en-US" sz="2000" b="1" dirty="0">
                <a:solidFill>
                  <a:srgbClr val="FF3300"/>
                </a:solidFill>
              </a:rPr>
              <a:t>评定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56" grpId="0" autoUpdateAnimBg="0"/>
      <p:bldP spid="13" grpId="0" autoUpdateAnimBg="0"/>
      <p:bldP spid="14" grpId="0" autoUpdateAnimBg="0"/>
      <p:bldP spid="15" grpId="0" autoUpdateAnimBg="0"/>
      <p:bldP spid="18" grpId="0" autoUpdateAnimBg="0"/>
      <p:bldP spid="24" grpId="0" autoUpdateAnimBg="0"/>
      <p:bldP spid="2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E9936EB-4A8D-4CAB-B94C-18A12EFD64E2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1315371" y="1052736"/>
            <a:ext cx="38231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① 求</a:t>
            </a:r>
            <a:r>
              <a:rPr lang="en-US" altLang="zh-CN" sz="2000" b="1" i="1" dirty="0" err="1"/>
              <a:t>S</a:t>
            </a:r>
            <a:r>
              <a:rPr lang="en-US" altLang="zh-CN" sz="2000" b="1" dirty="0" err="1"/>
              <a:t>、</a:t>
            </a:r>
            <a:r>
              <a:rPr lang="en-US" altLang="zh-CN" sz="2000" b="1" i="1" dirty="0" err="1"/>
              <a:t>h</a:t>
            </a:r>
            <a:r>
              <a:rPr lang="zh-CN" altLang="en-US" sz="2000" b="1" dirty="0"/>
              <a:t>的传递系数</a:t>
            </a:r>
            <a:endParaRPr lang="zh-CN" altLang="en-US" sz="2000" b="1" dirty="0"/>
          </a:p>
        </p:txBody>
      </p:sp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3122344" y="1340768"/>
          <a:ext cx="2253208" cy="914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1" name="Equation" r:id="rId1" imgW="862965" imgH="419100" progId="Equation.3">
                  <p:embed/>
                </p:oleObj>
              </mc:Choice>
              <mc:Fallback>
                <p:oleObj name="Equation" r:id="rId1" imgW="862965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344" y="1340768"/>
                        <a:ext cx="2253208" cy="9148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106120" y="620688"/>
            <a:ext cx="51845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（3） 求半径的极限误差——随机误差</a:t>
            </a:r>
            <a:endParaRPr lang="zh-CN" altLang="en-US" sz="2000" b="1" dirty="0"/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1259632" y="188640"/>
            <a:ext cx="50642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(2) 系统误差——</a:t>
            </a:r>
            <a:r>
              <a:rPr lang="en-US" altLang="zh-CN" sz="2000" b="1" i="1" dirty="0" err="1"/>
              <a:t>s</a:t>
            </a:r>
            <a:r>
              <a:rPr lang="en-US" altLang="zh-CN" sz="2000" b="1" dirty="0" err="1"/>
              <a:t>、</a:t>
            </a:r>
            <a:r>
              <a:rPr lang="en-US" altLang="zh-CN" sz="2000" b="1" i="1" dirty="0" err="1"/>
              <a:t>h</a:t>
            </a:r>
            <a:r>
              <a:rPr lang="zh-CN" altLang="en-US" sz="2000" b="1" dirty="0"/>
              <a:t>不计系统误差。</a:t>
            </a:r>
            <a:endParaRPr lang="zh-CN" altLang="en-US" sz="2000" b="1" dirty="0"/>
          </a:p>
        </p:txBody>
      </p:sp>
      <p:graphicFrame>
        <p:nvGraphicFramePr>
          <p:cNvPr id="79884" name="Object 12"/>
          <p:cNvGraphicFramePr>
            <a:graphicFrameLocks noChangeAspect="1"/>
          </p:cNvGraphicFramePr>
          <p:nvPr/>
        </p:nvGraphicFramePr>
        <p:xfrm>
          <a:off x="1565722" y="1452846"/>
          <a:ext cx="1661247" cy="797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2" name="Equation" r:id="rId3" imgW="685800" imgH="393700" progId="Equation.3">
                  <p:embed/>
                </p:oleObj>
              </mc:Choice>
              <mc:Fallback>
                <p:oleObj name="Equation" r:id="rId3" imgW="6858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722" y="1452846"/>
                        <a:ext cx="1661247" cy="7979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403648" y="2276872"/>
            <a:ext cx="535099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②  由万工显説明书得测量长度的精度为</a:t>
            </a:r>
            <a:endParaRPr lang="zh-CN" altLang="en-US" sz="2000" b="1" dirty="0"/>
          </a:p>
        </p:txBody>
      </p:sp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1362296" y="2702117"/>
          <a:ext cx="3461648" cy="65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3" name="Equation" r:id="rId5" imgW="2286000" imgH="431800" progId="Equation.3">
                  <p:embed/>
                </p:oleObj>
              </mc:Choice>
              <mc:Fallback>
                <p:oleObj name="Equation" r:id="rId5" imgW="2286000" imgH="431800" progId="Equation.3">
                  <p:embed/>
                  <p:pic>
                    <p:nvPicPr>
                      <p:cNvPr id="0" name="图片 454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296" y="2702117"/>
                        <a:ext cx="3461648" cy="65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5034747" y="2708920"/>
          <a:ext cx="3425685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4" name="Equation" r:id="rId7" imgW="2286000" imgH="431800" progId="Equation.3">
                  <p:embed/>
                </p:oleObj>
              </mc:Choice>
              <mc:Fallback>
                <p:oleObj name="Equation" r:id="rId7" imgW="2286000" imgH="431800" progId="Equation.3">
                  <p:embed/>
                  <p:pic>
                    <p:nvPicPr>
                      <p:cNvPr id="0" name="图片 45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4747" y="2708920"/>
                        <a:ext cx="3425685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1331640" y="3429000"/>
          <a:ext cx="5501096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5" name="Equation" r:id="rId9" imgW="3314700" imgH="203200" progId="Equation.3">
                  <p:embed/>
                </p:oleObj>
              </mc:Choice>
              <mc:Fallback>
                <p:oleObj name="Equation" r:id="rId9" imgW="3314700" imgH="203200" progId="Equation.3">
                  <p:embed/>
                  <p:pic>
                    <p:nvPicPr>
                      <p:cNvPr id="0" name="图片 45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3429000"/>
                        <a:ext cx="5501096" cy="360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259632" y="3789040"/>
            <a:ext cx="46267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由此可得万工显坐标测得值误差为</a:t>
            </a:r>
            <a:endParaRPr lang="zh-CN" altLang="en-US" sz="2000" b="1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331641" y="4252531"/>
          <a:ext cx="4752528" cy="586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6" name="Equation" r:id="rId11" imgW="3505200" imgH="431800" progId="Equation.3">
                  <p:embed/>
                </p:oleObj>
              </mc:Choice>
              <mc:Fallback>
                <p:oleObj name="Equation" r:id="rId11" imgW="3505200" imgH="431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1" y="4252531"/>
                        <a:ext cx="4752528" cy="5864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915816" y="4869160"/>
          <a:ext cx="33575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7" name="Equation" r:id="rId13" imgW="1473200" imgH="203200" progId="Equation.3">
                  <p:embed/>
                </p:oleObj>
              </mc:Choice>
              <mc:Fallback>
                <p:oleObj name="Equation" r:id="rId13" imgW="1473200" imgH="203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869160"/>
                        <a:ext cx="3357562" cy="43180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24533" y="5373216"/>
          <a:ext cx="3651523" cy="588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8" name="Equation" r:id="rId15" imgW="2679700" imgH="431800" progId="Equation.3">
                  <p:embed/>
                </p:oleObj>
              </mc:Choice>
              <mc:Fallback>
                <p:oleObj name="Equation" r:id="rId15" imgW="2679700" imgH="431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4533" y="5373216"/>
                        <a:ext cx="3651523" cy="5880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59832" y="6021288"/>
          <a:ext cx="31321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19" name="Equation" r:id="rId17" imgW="1459865" imgH="203200" progId="Equation.3">
                  <p:embed/>
                </p:oleObj>
              </mc:Choice>
              <mc:Fallback>
                <p:oleObj name="Equation" r:id="rId17" imgW="1459865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6021288"/>
                        <a:ext cx="3132137" cy="4381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autoUpdateAnimBg="0"/>
      <p:bldP spid="79880" grpId="0" autoUpdateAnimBg="0"/>
      <p:bldP spid="79881" grpId="0" autoUpdateAnimBg="0"/>
      <p:bldP spid="12" grpId="0" autoUpdateAnimBg="0"/>
      <p:bldP spid="1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0A9947A-4CBE-40C6-865E-9127BD564936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531064" y="617371"/>
            <a:ext cx="46971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由式（2-23）可得合成半径</a:t>
            </a:r>
            <a:r>
              <a:rPr lang="en-US" altLang="zh-CN" sz="2000" b="1" i="1" dirty="0"/>
              <a:t>R</a:t>
            </a:r>
            <a:r>
              <a:rPr lang="zh-CN" altLang="en-US" sz="2000" b="1" dirty="0"/>
              <a:t>的随机误差</a:t>
            </a:r>
            <a:endParaRPr lang="zh-CN" altLang="en-US" sz="2000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              （极限误差）为</a:t>
            </a:r>
            <a:endParaRPr lang="zh-CN" altLang="en-US" sz="2000" b="1" dirty="0"/>
          </a:p>
        </p:txBody>
      </p:sp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1822648" y="1623846"/>
          <a:ext cx="3463380" cy="806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6" name="Equation" r:id="rId1" imgW="2184400" imgH="508000" progId="Equation.3">
                  <p:embed/>
                </p:oleObj>
              </mc:Choice>
              <mc:Fallback>
                <p:oleObj name="Equation" r:id="rId1" imgW="21844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2648" y="1623846"/>
                        <a:ext cx="3463380" cy="8062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2411760" y="3372428"/>
          <a:ext cx="4212649" cy="1114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7" name="公式" r:id="rId3" imgW="3263900" imgH="736600" progId="Equation.3">
                  <p:embed/>
                </p:oleObj>
              </mc:Choice>
              <mc:Fallback>
                <p:oleObj name="公式" r:id="rId3" imgW="3263900" imgH="736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372428"/>
                        <a:ext cx="4212649" cy="11145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2117288" y="4524556"/>
            <a:ext cx="382286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 smtClean="0"/>
              <a:t>(4) </a:t>
            </a:r>
            <a:r>
              <a:rPr lang="zh-CN" altLang="en-US" b="1" dirty="0" smtClean="0"/>
              <a:t>最后</a:t>
            </a:r>
            <a:r>
              <a:rPr lang="zh-CN" altLang="en-US" b="1" dirty="0"/>
              <a:t>可得测量结果为</a:t>
            </a:r>
            <a:endParaRPr lang="en-US" altLang="zh-CN" b="1" dirty="0"/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2411760" y="2508332"/>
          <a:ext cx="3143672" cy="83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8" name="Equation" r:id="rId5" imgW="2108200" imgH="558800" progId="Equation.3">
                  <p:embed/>
                </p:oleObj>
              </mc:Choice>
              <mc:Fallback>
                <p:oleObj name="Equation" r:id="rId5" imgW="2108200" imgH="558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508332"/>
                        <a:ext cx="3143672" cy="831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2123728" y="5091906"/>
            <a:ext cx="4896544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i="1" dirty="0">
                <a:solidFill>
                  <a:srgbClr val="FF3300"/>
                </a:solidFill>
              </a:rPr>
              <a:t>R</a:t>
            </a:r>
            <a:r>
              <a:rPr lang="en-US" altLang="zh-CN" sz="3600" b="1" dirty="0">
                <a:solidFill>
                  <a:srgbClr val="FF3300"/>
                </a:solidFill>
              </a:rPr>
              <a:t>=17.830 ± 0.005(mm)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utoUpdateAnimBg="0"/>
      <p:bldP spid="87047" grpId="0" autoUpdateAnimBg="0"/>
      <p:bldP spid="8705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B9AAD60-4C31-4345-9DDA-218710435D73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6" name="矩形 5"/>
          <p:cNvSpPr/>
          <p:nvPr/>
        </p:nvSpPr>
        <p:spPr>
          <a:xfrm>
            <a:off x="1115616" y="1371540"/>
            <a:ext cx="66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                        习   题   二</a:t>
            </a:r>
            <a:endParaRPr lang="zh-CN" altLang="en-US" sz="2000" b="1" dirty="0"/>
          </a:p>
          <a:p>
            <a:r>
              <a:rPr lang="zh-CN" altLang="en-US" sz="2000" b="1" dirty="0" smtClean="0"/>
              <a:t>         一</a:t>
            </a:r>
            <a:r>
              <a:rPr lang="zh-CN" altLang="en-US" sz="2000" b="1" dirty="0"/>
              <a:t>、思考题</a:t>
            </a:r>
            <a:endParaRPr lang="zh-CN" altLang="en-US" sz="2000" b="1" dirty="0"/>
          </a:p>
          <a:p>
            <a:r>
              <a:rPr lang="en-US" altLang="zh-CN" sz="2000" b="1" dirty="0" smtClean="0"/>
              <a:t>          1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何谓尺寸传递系统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建立尺寸传递系统有什么意义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目前长度和角度的最高</a:t>
            </a:r>
            <a:r>
              <a:rPr lang="zh-CN" altLang="en-US" sz="2000" b="1" dirty="0" smtClean="0"/>
              <a:t>基准是</a:t>
            </a:r>
            <a:r>
              <a:rPr lang="zh-CN" altLang="en-US" sz="2000" b="1" dirty="0"/>
              <a:t>什么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r>
              <a:rPr lang="en-US" altLang="zh-CN" sz="2000" b="1" dirty="0" smtClean="0"/>
              <a:t>          2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量块的</a:t>
            </a:r>
            <a:r>
              <a:rPr lang="zh-CN" altLang="en-US" sz="2000" b="1" dirty="0" smtClean="0"/>
              <a:t>“级”和“等</a:t>
            </a:r>
            <a:r>
              <a:rPr lang="en-US" altLang="zh-CN" sz="2000" b="1" dirty="0" smtClean="0"/>
              <a:t>”</a:t>
            </a:r>
            <a:r>
              <a:rPr lang="zh-CN" altLang="en-US" sz="2000" b="1" dirty="0" smtClean="0"/>
              <a:t>是</a:t>
            </a:r>
            <a:r>
              <a:rPr lang="zh-CN" altLang="en-US" sz="2000" b="1" dirty="0"/>
              <a:t>根据什么划分的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按</a:t>
            </a:r>
            <a:r>
              <a:rPr lang="zh-CN" altLang="en-US" sz="2000" b="1" dirty="0" smtClean="0"/>
              <a:t>“级”“使用</a:t>
            </a:r>
            <a:r>
              <a:rPr lang="zh-CN" altLang="en-US" sz="2000" b="1" dirty="0"/>
              <a:t>和按</a:t>
            </a:r>
            <a:r>
              <a:rPr lang="zh-CN" altLang="en-US" sz="2000" b="1" dirty="0" smtClean="0"/>
              <a:t>“等”使用</a:t>
            </a:r>
            <a:r>
              <a:rPr lang="zh-CN" altLang="en-US" sz="2000" b="1" dirty="0"/>
              <a:t>有何不同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r>
              <a:rPr lang="en-US" altLang="zh-CN" sz="2000" b="1" dirty="0" smtClean="0"/>
              <a:t>          3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计量器具的度量指标有哪些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其含义是什么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r>
              <a:rPr lang="en-US" altLang="zh-CN" sz="2000" b="1" dirty="0" smtClean="0"/>
              <a:t>          4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试述测量误差的分类、特性及其处理原则。</a:t>
            </a:r>
            <a:endParaRPr lang="zh-CN" altLang="en-US" sz="2000" b="1" dirty="0"/>
          </a:p>
          <a:p>
            <a:r>
              <a:rPr lang="en-US" altLang="zh-CN" sz="2000" b="1" dirty="0" smtClean="0"/>
              <a:t>          5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为什么要进行测量误差合成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已定系统误差如何合成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随机误差和未定</a:t>
            </a:r>
            <a:r>
              <a:rPr lang="zh-CN" altLang="en-US" sz="2000" b="1" dirty="0" smtClean="0"/>
              <a:t>系统误差如何</a:t>
            </a:r>
            <a:r>
              <a:rPr lang="zh-CN" altLang="en-US" sz="2000" b="1" dirty="0"/>
              <a:t>合成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r>
              <a:rPr lang="en-US" altLang="zh-CN" sz="2000" b="1" dirty="0" smtClean="0"/>
              <a:t>          6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结合在大型工具显微镜上测量螺纹的实验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说明测量过程中有哪些系统误差</a:t>
            </a:r>
            <a:r>
              <a:rPr lang="en-US" altLang="zh-CN" sz="2000" b="1" dirty="0"/>
              <a:t>? </a:t>
            </a:r>
            <a:r>
              <a:rPr lang="zh-CN" altLang="en-US" sz="2000" b="1" dirty="0" smtClean="0"/>
              <a:t>如何</a:t>
            </a:r>
            <a:r>
              <a:rPr lang="zh-CN" altLang="en-US" sz="2000" b="1" dirty="0"/>
              <a:t>减小和消除</a:t>
            </a:r>
            <a:r>
              <a:rPr lang="en-US" altLang="zh-CN" sz="2000" b="1" dirty="0"/>
              <a:t>?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6B4CE-BDDB-4E93-8124-8B10D09538F8}" type="slidenum">
              <a:rPr lang="zh-CN" altLang="en-US" smtClean="0"/>
            </a:fld>
            <a:endParaRPr lang="en-US" altLang="zh-CN" sz="1400"/>
          </a:p>
        </p:txBody>
      </p:sp>
      <p:sp>
        <p:nvSpPr>
          <p:cNvPr id="5" name="矩形 4"/>
          <p:cNvSpPr/>
          <p:nvPr/>
        </p:nvSpPr>
        <p:spPr>
          <a:xfrm>
            <a:off x="1187624" y="11663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二、作业题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611560" y="548680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/>
              <a:t>          1. </a:t>
            </a:r>
            <a:r>
              <a:rPr lang="zh-CN" altLang="en-US" sz="1800" b="1" dirty="0" smtClean="0"/>
              <a:t>用</a:t>
            </a:r>
            <a:r>
              <a:rPr lang="zh-CN" altLang="en-US" sz="1800" b="1" dirty="0"/>
              <a:t>杠杆千分尺测量某轴直径共</a:t>
            </a:r>
            <a:r>
              <a:rPr lang="en-US" altLang="zh-CN" sz="1800" b="1" dirty="0"/>
              <a:t>15 </a:t>
            </a:r>
            <a:r>
              <a:rPr lang="zh-CN" altLang="en-US" sz="1800" b="1" dirty="0"/>
              <a:t>次</a:t>
            </a:r>
            <a:r>
              <a:rPr lang="en-US" altLang="zh-CN" sz="1800" b="1" dirty="0"/>
              <a:t>, </a:t>
            </a:r>
            <a:r>
              <a:rPr lang="zh-CN" altLang="en-US" sz="1800" b="1" dirty="0"/>
              <a:t>各次测量值为</a:t>
            </a:r>
            <a:r>
              <a:rPr lang="en-US" altLang="zh-CN" sz="1800" b="1" dirty="0"/>
              <a:t>(mm</a:t>
            </a:r>
            <a:r>
              <a:rPr lang="en-US" altLang="zh-CN" sz="1800" b="1" dirty="0" smtClean="0"/>
              <a:t>):</a:t>
            </a:r>
            <a:endParaRPr lang="en-US" altLang="zh-CN" sz="1800" b="1" dirty="0" smtClean="0"/>
          </a:p>
          <a:p>
            <a:r>
              <a:rPr lang="en-US" altLang="zh-CN" sz="1800" b="1" dirty="0" smtClean="0"/>
              <a:t>10</a:t>
            </a:r>
            <a:r>
              <a:rPr lang="en-US" altLang="zh-CN" sz="1800" b="1" dirty="0"/>
              <a:t>. 492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435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432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429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427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428,10. 430,10. 434</a:t>
            </a:r>
            <a:r>
              <a:rPr lang="en-US" altLang="zh-CN" sz="1800" b="1" dirty="0" smtClean="0"/>
              <a:t>,</a:t>
            </a:r>
            <a:endParaRPr lang="en-US" altLang="zh-CN" sz="1800" b="1" dirty="0" smtClean="0"/>
          </a:p>
          <a:p>
            <a:r>
              <a:rPr lang="en-US" altLang="zh-CN" sz="1800" b="1" dirty="0" smtClean="0"/>
              <a:t>10</a:t>
            </a:r>
            <a:r>
              <a:rPr lang="en-US" altLang="zh-CN" sz="1800" b="1" dirty="0"/>
              <a:t>. 428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431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430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429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432</a:t>
            </a:r>
            <a:r>
              <a:rPr lang="en-US" altLang="zh-CN" sz="1800" b="1" dirty="0" smtClean="0"/>
              <a:t>, 10</a:t>
            </a:r>
            <a:r>
              <a:rPr lang="en-US" altLang="zh-CN" sz="1800" b="1" dirty="0"/>
              <a:t>. 429,10. 429</a:t>
            </a:r>
            <a:r>
              <a:rPr lang="zh-CN" altLang="en-US" sz="1800" b="1" dirty="0"/>
              <a:t>。若测量</a:t>
            </a:r>
            <a:r>
              <a:rPr lang="zh-CN" altLang="en-US" sz="1800" b="1" dirty="0" smtClean="0"/>
              <a:t>中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没有</a:t>
            </a:r>
            <a:r>
              <a:rPr lang="zh-CN" altLang="en-US" sz="1800" b="1" dirty="0"/>
              <a:t>系统误差</a:t>
            </a:r>
            <a:r>
              <a:rPr lang="en-US" altLang="zh-CN" sz="1800" b="1" dirty="0"/>
              <a:t>,</a:t>
            </a:r>
            <a:r>
              <a:rPr lang="zh-CN" altLang="en-US" sz="1800" b="1" dirty="0"/>
              <a:t>试求</a:t>
            </a:r>
            <a:r>
              <a:rPr lang="en-US" altLang="zh-CN" sz="1800" b="1" dirty="0"/>
              <a:t>:</a:t>
            </a:r>
            <a:endParaRPr lang="zh-CN" altLang="en-US" sz="18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20" y="1685627"/>
            <a:ext cx="6529600" cy="483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流程图: 可选过程 7">
            <a:hlinkClick r:id="rId2" action="ppaction://hlinksldjump"/>
          </p:cNvPr>
          <p:cNvSpPr/>
          <p:nvPr/>
        </p:nvSpPr>
        <p:spPr bwMode="auto">
          <a:xfrm>
            <a:off x="6876256" y="6012505"/>
            <a:ext cx="1800225" cy="503237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zh-CN" altLang="en-US" b="1" dirty="0"/>
              <a:t>返回</a:t>
            </a:r>
            <a:r>
              <a:rPr lang="zh-CN" altLang="en-US" b="1" dirty="0">
                <a:solidFill>
                  <a:srgbClr val="FF0000"/>
                </a:solidFill>
              </a:rPr>
              <a:t>目录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138C595-4D9C-4857-BCAB-6295D130D8D9}" type="slidenum">
              <a:rPr kumimoji="0" lang="zh-CN" altLang="en-US" smtClean="0"/>
            </a:fld>
            <a:endParaRPr kumimoji="0" lang="en-US" altLang="zh-CN" sz="1400" smtClean="0"/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63081"/>
            <a:ext cx="6810375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2656"/>
            <a:ext cx="68484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>
            <a:hlinkClick r:id="rId3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032E8C-6247-40DD-85AC-E1198292B275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17104" y="679549"/>
            <a:ext cx="4191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（3）</a:t>
            </a:r>
            <a:r>
              <a:rPr lang="zh-CN" altLang="en-US" sz="2800" b="1" dirty="0" smtClean="0"/>
              <a:t>极限误差 —</a:t>
            </a:r>
            <a:endParaRPr lang="zh-CN" altLang="en-US" sz="2800" b="1" dirty="0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5580112" y="1166391"/>
          <a:ext cx="1851954" cy="508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1" name="Equation" r:id="rId1" imgW="786765" imgH="215900" progId="Equation.3">
                  <p:embed/>
                </p:oleObj>
              </mc:Choice>
              <mc:Fallback>
                <p:oleObj name="Equation" r:id="rId1" imgW="786765" imgH="215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1166391"/>
                        <a:ext cx="1851954" cy="5082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1539663" y="1844824"/>
          <a:ext cx="2024225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2" name="Equation" r:id="rId3" imgW="571500" imgH="203200" progId="Equation.3">
                  <p:embed/>
                </p:oleObj>
              </mc:Choice>
              <mc:Fallback>
                <p:oleObj name="Equation" r:id="rId3" imgW="571500" imgH="203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9663" y="1844824"/>
                        <a:ext cx="2024225" cy="720080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06" name="Group 14"/>
          <p:cNvGrpSpPr/>
          <p:nvPr/>
        </p:nvGrpSpPr>
        <p:grpSpPr bwMode="auto">
          <a:xfrm>
            <a:off x="1136342" y="3933056"/>
            <a:ext cx="6964050" cy="954766"/>
            <a:chOff x="336" y="2747"/>
            <a:chExt cx="5279" cy="805"/>
          </a:xfrm>
        </p:grpSpPr>
        <p:sp>
          <p:nvSpPr>
            <p:cNvPr id="6153" name="Text Box 7"/>
            <p:cNvSpPr txBox="1">
              <a:spLocks noChangeArrowheads="1"/>
            </p:cNvSpPr>
            <p:nvPr/>
          </p:nvSpPr>
          <p:spPr bwMode="auto">
            <a:xfrm>
              <a:off x="4273" y="2878"/>
              <a:ext cx="1342" cy="552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 dirty="0"/>
                <a:t>（2-5）</a:t>
              </a:r>
              <a:endParaRPr lang="zh-CN" altLang="en-US" sz="4000" dirty="0"/>
            </a:p>
          </p:txBody>
        </p:sp>
        <p:graphicFrame>
          <p:nvGraphicFramePr>
            <p:cNvPr id="6154" name="Object 10"/>
            <p:cNvGraphicFramePr>
              <a:graphicFrameLocks noChangeAspect="1"/>
            </p:cNvGraphicFramePr>
            <p:nvPr/>
          </p:nvGraphicFramePr>
          <p:xfrm>
            <a:off x="336" y="2747"/>
            <a:ext cx="3708" cy="8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13" name="Equation" r:id="rId5" imgW="1054100" imgH="228600" progId="Equation.3">
                    <p:embed/>
                  </p:oleObj>
                </mc:Choice>
                <mc:Fallback>
                  <p:oleObj name="Equation" r:id="rId5" imgW="1054100" imgH="2286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2747"/>
                          <a:ext cx="3708" cy="805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511374" y="1212949"/>
            <a:ext cx="56530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测量的绝对误差的变化范围，</a:t>
            </a:r>
            <a:endParaRPr lang="zh-CN" altLang="en-US" b="1" dirty="0"/>
          </a:p>
        </p:txBody>
      </p:sp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1403648" y="2636912"/>
          <a:ext cx="5688632" cy="1151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4" name="Equation" r:id="rId7" imgW="1397000" imgH="228600" progId="Equation.3">
                  <p:embed/>
                </p:oleObj>
              </mc:Choice>
              <mc:Fallback>
                <p:oleObj name="Equation" r:id="rId7" imgW="13970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636912"/>
                        <a:ext cx="5688632" cy="1151271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圆角矩形 1">
            <a:hlinkClick r:id="rId9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20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CF9331E-9D8E-4006-92EE-25F866D69A9A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03648" y="833377"/>
            <a:ext cx="43574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2.3.2  测量误差来源与减小方法</a:t>
            </a:r>
            <a:endParaRPr lang="zh-CN" altLang="en-US" sz="2000" b="1" dirty="0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482973" y="1193417"/>
            <a:ext cx="35210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1. 计量器具误差</a:t>
            </a:r>
            <a:endParaRPr lang="zh-CN" altLang="en-US" sz="2000" b="1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475656" y="1599183"/>
            <a:ext cx="66967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计量器具误差是由于计量器具本身内在因素引起的误差。</a:t>
            </a:r>
            <a:endParaRPr lang="zh-CN" altLang="en-US" sz="2000" b="1" dirty="0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03784" y="2020778"/>
            <a:ext cx="3124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（1）原理误差</a:t>
            </a:r>
            <a:endParaRPr lang="zh-CN" altLang="en-US" sz="2000" b="1" dirty="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55576" y="2273537"/>
            <a:ext cx="7020681" cy="188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           原理误差是由于计量器具的测量原理和结构设计不合理造成的误差。例如仪器的放大机构或放大系数，其放大原理并非是严格地为线性关系，而刻度盘或示数装置采用的是线性刻度，从而引起的测量误差。</a:t>
            </a:r>
            <a:endParaRPr lang="zh-CN" altLang="en-US" sz="2000" b="1" dirty="0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476052" y="4221088"/>
            <a:ext cx="54002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此类误差一般为</a:t>
            </a:r>
            <a:r>
              <a:rPr lang="zh-CN" altLang="en-US" sz="2000" b="1" dirty="0">
                <a:solidFill>
                  <a:srgbClr val="FF3300"/>
                </a:solidFill>
              </a:rPr>
              <a:t>系统误差</a:t>
            </a:r>
            <a:r>
              <a:rPr lang="zh-CN" altLang="en-US" sz="2000" b="1" dirty="0"/>
              <a:t>，</a:t>
            </a:r>
            <a:r>
              <a:rPr lang="zh-CN" altLang="en-US" sz="2000" b="1" dirty="0">
                <a:solidFill>
                  <a:srgbClr val="FF3300"/>
                </a:solidFill>
              </a:rPr>
              <a:t>加修正值</a:t>
            </a:r>
            <a:r>
              <a:rPr lang="zh-CN" altLang="en-US" sz="2000" b="1" dirty="0"/>
              <a:t>可</a:t>
            </a:r>
            <a:r>
              <a:rPr lang="zh-CN" altLang="en-US" sz="2000" b="1" dirty="0">
                <a:solidFill>
                  <a:srgbClr val="FF3300"/>
                </a:solidFill>
              </a:rPr>
              <a:t>消除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1475359" y="4718026"/>
            <a:ext cx="48301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/>
              <a:t>但有时为方便而不消除，因而带来误差。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D4794D1-0C7C-4369-B439-AE80E3697D1C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26716" y="219075"/>
            <a:ext cx="25931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（2） 阿贝误差</a:t>
            </a:r>
            <a:endParaRPr lang="zh-CN" altLang="en-US" sz="2000" b="1" dirty="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969962" y="548680"/>
            <a:ext cx="71304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阿</a:t>
            </a:r>
            <a:r>
              <a:rPr lang="zh-CN" altLang="en-US" sz="2000" b="1" dirty="0"/>
              <a:t>贝误差是由于在测量中不按</a:t>
            </a:r>
            <a:r>
              <a:rPr lang="zh-CN" altLang="en-US" sz="2000" b="1" dirty="0">
                <a:solidFill>
                  <a:srgbClr val="FF3300"/>
                </a:solidFill>
              </a:rPr>
              <a:t>阿贝原则</a:t>
            </a:r>
            <a:r>
              <a:rPr lang="zh-CN" altLang="en-US" sz="2000" b="1" dirty="0"/>
              <a:t>进行测量而引起误差。</a:t>
            </a:r>
            <a:endParaRPr lang="zh-CN" altLang="en-US" sz="2000" b="1" dirty="0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3528" y="1268760"/>
            <a:ext cx="3960440" cy="203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</a:t>
            </a:r>
            <a:r>
              <a:rPr lang="zh-CN" altLang="en-US" sz="2000" b="1" dirty="0" smtClean="0"/>
              <a:t>     是</a:t>
            </a:r>
            <a:r>
              <a:rPr lang="zh-CN" altLang="en-US" sz="2000" b="1" dirty="0"/>
              <a:t>指在设计计量器具或测量工件时，应该将被测长度与仪器的基准长度安置在同一条直线</a:t>
            </a:r>
            <a:r>
              <a:rPr lang="zh-CN" altLang="en-US" sz="2000" b="1" dirty="0" smtClean="0"/>
              <a:t>上的</a:t>
            </a:r>
            <a:r>
              <a:rPr lang="zh-CN" altLang="en-US" sz="2000" b="1" dirty="0"/>
              <a:t>原则。如图2-</a:t>
            </a:r>
            <a:r>
              <a:rPr lang="en-US" altLang="zh-CN" sz="2000" b="1" dirty="0"/>
              <a:t>10 </a:t>
            </a:r>
            <a:r>
              <a:rPr lang="zh-CN" altLang="en-US" sz="2000" b="1" dirty="0"/>
              <a:t>所示为阿贝测长仪原理图。</a:t>
            </a:r>
            <a:endParaRPr lang="zh-CN" altLang="en-US" sz="2000" b="1" dirty="0"/>
          </a:p>
          <a:p>
            <a:pPr eaLnBrk="1" hangingPunct="1">
              <a:lnSpc>
                <a:spcPct val="150000"/>
              </a:lnSpc>
            </a:pPr>
            <a:endParaRPr lang="zh-CN" altLang="en-US" sz="2000" b="1" dirty="0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973088" y="940658"/>
            <a:ext cx="2590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3300"/>
                </a:solidFill>
              </a:rPr>
              <a:t>阿贝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原则  —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24879"/>
            <a:ext cx="33242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14"/>
          <p:cNvSpPr>
            <a:spLocks noChangeArrowheads="1"/>
          </p:cNvSpPr>
          <p:nvPr/>
        </p:nvSpPr>
        <p:spPr bwMode="auto">
          <a:xfrm flipH="1">
            <a:off x="6986743" y="1010345"/>
            <a:ext cx="1584176" cy="405408"/>
          </a:xfrm>
          <a:prstGeom prst="wedgeRoundRectCallout">
            <a:avLst>
              <a:gd name="adj1" fmla="val 4740"/>
              <a:gd name="adj2" fmla="val 335792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1800" b="1" dirty="0">
                <a:solidFill>
                  <a:srgbClr val="FF3300"/>
                </a:solidFill>
              </a:rPr>
              <a:t>被测刻线尺</a:t>
            </a:r>
            <a:endParaRPr lang="zh-CN" altLang="en-US" sz="1800" b="1" dirty="0">
              <a:solidFill>
                <a:srgbClr val="FF3300"/>
              </a:solidFill>
            </a:endParaRP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 flipH="1">
            <a:off x="4283968" y="1010345"/>
            <a:ext cx="1178496" cy="657200"/>
          </a:xfrm>
          <a:prstGeom prst="wedgeRoundRectCallout">
            <a:avLst>
              <a:gd name="adj1" fmla="val -71167"/>
              <a:gd name="adj2" fmla="val 185416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1800" b="1" dirty="0">
                <a:solidFill>
                  <a:srgbClr val="FF3300"/>
                </a:solidFill>
              </a:rPr>
              <a:t>标准</a:t>
            </a:r>
            <a:r>
              <a:rPr lang="zh-CN" altLang="en-US" sz="1800" b="1" dirty="0" smtClean="0">
                <a:solidFill>
                  <a:srgbClr val="FF3300"/>
                </a:solidFill>
              </a:rPr>
              <a:t>刻</a:t>
            </a:r>
            <a:endParaRPr lang="en-US" altLang="zh-CN" sz="1800" b="1" dirty="0" smtClean="0">
              <a:solidFill>
                <a:srgbClr val="FF3300"/>
              </a:solidFill>
            </a:endParaRPr>
          </a:p>
          <a:p>
            <a:pPr algn="ctr"/>
            <a:r>
              <a:rPr lang="zh-CN" altLang="en-US" sz="1800" b="1" dirty="0" smtClean="0">
                <a:solidFill>
                  <a:srgbClr val="FF3300"/>
                </a:solidFill>
              </a:rPr>
              <a:t>线</a:t>
            </a:r>
            <a:r>
              <a:rPr lang="zh-CN" altLang="en-US" sz="1800" b="1" dirty="0">
                <a:solidFill>
                  <a:srgbClr val="FF3300"/>
                </a:solidFill>
              </a:rPr>
              <a:t>尺</a:t>
            </a:r>
            <a:endParaRPr lang="zh-CN" altLang="en-US" sz="1800" b="1" dirty="0">
              <a:solidFill>
                <a:srgbClr val="FF3300"/>
              </a:solidFill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23528" y="2852936"/>
            <a:ext cx="36349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dirty="0"/>
              <a:t>      </a:t>
            </a:r>
            <a:r>
              <a:rPr lang="zh-CN" altLang="en-US" sz="2000" dirty="0" smtClean="0"/>
              <a:t>   </a:t>
            </a:r>
            <a:r>
              <a:rPr lang="zh-CN" altLang="en-US" sz="2000" b="1" dirty="0"/>
              <a:t>图2-1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用游标卡尺测轴径， 由于</a:t>
            </a:r>
            <a:r>
              <a:rPr lang="zh-CN" altLang="en-US" sz="2000" b="1" dirty="0">
                <a:solidFill>
                  <a:srgbClr val="FF3300"/>
                </a:solidFill>
              </a:rPr>
              <a:t>不符合阿贝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原则</a:t>
            </a:r>
            <a:r>
              <a:rPr lang="zh-CN" altLang="en-US" sz="2000" b="1" dirty="0" smtClean="0"/>
              <a:t>引起</a:t>
            </a:r>
            <a:r>
              <a:rPr lang="zh-CN" altLang="en-US" sz="2000" b="1" dirty="0"/>
              <a:t>的误差为</a:t>
            </a:r>
            <a:endParaRPr lang="zh-CN" altLang="en-US" sz="2000" b="1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95" y="3789039"/>
            <a:ext cx="3599719" cy="2671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13"/>
          <p:cNvSpPr>
            <a:spLocks noChangeArrowheads="1"/>
          </p:cNvSpPr>
          <p:nvPr/>
        </p:nvSpPr>
        <p:spPr bwMode="auto">
          <a:xfrm flipH="1">
            <a:off x="4109864" y="3788296"/>
            <a:ext cx="1470248" cy="432792"/>
          </a:xfrm>
          <a:prstGeom prst="wedgeRoundRectCallout">
            <a:avLst>
              <a:gd name="adj1" fmla="val -72947"/>
              <a:gd name="adj2" fmla="val 387818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3300"/>
                </a:solidFill>
              </a:rPr>
              <a:t>被测零件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 flipH="1">
            <a:off x="6804248" y="3832475"/>
            <a:ext cx="1559024" cy="486544"/>
          </a:xfrm>
          <a:prstGeom prst="wedgeRoundRectCallout">
            <a:avLst>
              <a:gd name="adj1" fmla="val 91056"/>
              <a:gd name="adj2" fmla="val 182322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b="1" dirty="0">
                <a:solidFill>
                  <a:srgbClr val="FF3300"/>
                </a:solidFill>
              </a:rPr>
              <a:t>标准刻线尺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45250" y="3933056"/>
          <a:ext cx="1591734" cy="405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3" name="Equation" r:id="rId3" imgW="647700" imgH="165100" progId="Equation.3">
                  <p:embed/>
                </p:oleObj>
              </mc:Choice>
              <mc:Fallback>
                <p:oleObj name="Equation" r:id="rId3" imgW="647700" imgH="165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250" y="3933056"/>
                        <a:ext cx="1591734" cy="4056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45249" y="4338709"/>
          <a:ext cx="3754743" cy="504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4" name="公式" r:id="rId5" imgW="1511300" imgH="203200" progId="Equation.3">
                  <p:embed/>
                </p:oleObj>
              </mc:Choice>
              <mc:Fallback>
                <p:oleObj name="公式" r:id="rId5" imgW="1511300" imgH="203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249" y="4338709"/>
                        <a:ext cx="3754743" cy="504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69160"/>
            <a:ext cx="2808312" cy="1849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12"/>
          <p:cNvSpPr>
            <a:spLocks noChangeArrowheads="1"/>
          </p:cNvSpPr>
          <p:nvPr/>
        </p:nvSpPr>
        <p:spPr bwMode="auto">
          <a:xfrm flipH="1">
            <a:off x="3419871" y="4869160"/>
            <a:ext cx="1368152" cy="360040"/>
          </a:xfrm>
          <a:prstGeom prst="wedgeRoundRectCallout">
            <a:avLst>
              <a:gd name="adj1" fmla="val 127248"/>
              <a:gd name="adj2" fmla="val 137938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1600" b="1" dirty="0">
                <a:solidFill>
                  <a:srgbClr val="FF3300"/>
                </a:solidFill>
              </a:rPr>
              <a:t>标准刻线尺</a:t>
            </a:r>
            <a:endParaRPr lang="zh-CN" altLang="en-US" sz="16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  <p:bldP spid="15366" grpId="0" autoUpdateAnimBg="0"/>
      <p:bldP spid="15371" grpId="0" autoUpdateAnimBg="0"/>
      <p:bldP spid="14" grpId="0" animBg="1" autoUpdateAnimBg="0"/>
      <p:bldP spid="15" grpId="0" animBg="1" autoUpdateAnimBg="0"/>
      <p:bldP spid="16" grpId="0" autoUpdateAnimBg="0"/>
      <p:bldP spid="19" grpId="0" animBg="1" autoUpdateAnimBg="0"/>
      <p:bldP spid="20" grpId="0" animBg="1" autoUpdateAnimBg="0"/>
      <p:bldP spid="2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0272" y="116632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03D8CB0-2B27-4DD9-906B-88A10D226B2E}" type="slidenum">
              <a:rPr kumimoji="0" lang="zh-CN" altLang="en-US" smtClean="0"/>
            </a:fld>
            <a:endParaRPr kumimoji="0" lang="en-US" altLang="zh-CN" sz="1400" dirty="0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134293" y="628635"/>
            <a:ext cx="41306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(3)  仪器基准件误差</a:t>
            </a:r>
            <a:endParaRPr lang="en-US" altLang="zh-CN" sz="2000" b="1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097160" y="1013852"/>
            <a:ext cx="580370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3300"/>
                </a:solidFill>
              </a:rPr>
              <a:t>仪器基准件误差</a:t>
            </a:r>
            <a:r>
              <a:rPr lang="zh-CN" altLang="en-US" sz="2000" b="1" dirty="0"/>
              <a:t>是指量仪的基准件本身的误差。</a:t>
            </a:r>
            <a:endParaRPr lang="zh-CN" altLang="en-US" sz="2000" b="1" dirty="0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079872" y="1373867"/>
            <a:ext cx="74974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/>
              <a:t>如</a:t>
            </a:r>
            <a:r>
              <a:rPr lang="zh-CN" altLang="en-US" sz="2000" b="1" dirty="0"/>
              <a:t>千分尺中测微螺杆的</a:t>
            </a:r>
            <a:r>
              <a:rPr lang="zh-CN" altLang="en-US" sz="2000" b="1" dirty="0">
                <a:solidFill>
                  <a:srgbClr val="FF3300"/>
                </a:solidFill>
              </a:rPr>
              <a:t>螺距误差</a:t>
            </a:r>
            <a:r>
              <a:rPr lang="zh-CN" altLang="en-US" sz="2000" b="1" dirty="0"/>
              <a:t>、测长仪的刻线尺</a:t>
            </a:r>
            <a:r>
              <a:rPr lang="zh-CN" altLang="en-US" sz="2000" b="1" dirty="0">
                <a:solidFill>
                  <a:srgbClr val="FF3300"/>
                </a:solidFill>
              </a:rPr>
              <a:t>刻度误差</a:t>
            </a:r>
            <a:r>
              <a:rPr lang="zh-CN" altLang="en-US" sz="2000" b="1" dirty="0"/>
              <a:t>等。</a:t>
            </a:r>
            <a:endParaRPr lang="zh-CN" altLang="en-US" sz="2000" b="1" dirty="0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88702" y="1798364"/>
            <a:ext cx="45363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2.  相对测量中的标准件误差</a:t>
            </a:r>
            <a:endParaRPr lang="zh-CN" altLang="en-US" sz="2000" b="1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12193" y="2158404"/>
            <a:ext cx="7777111" cy="141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        </a:t>
            </a:r>
            <a:r>
              <a:rPr lang="zh-CN" altLang="en-US" sz="2000" b="1" dirty="0" smtClean="0"/>
              <a:t> 应用</a:t>
            </a:r>
            <a:r>
              <a:rPr lang="zh-CN" altLang="en-US" sz="2000" b="1" dirty="0"/>
              <a:t>相对测量法，标准件的误差将直接影响测量结果的精度。例如机械比较仪上用长度基准量块作标准件测量零件尺寸，若量块按</a:t>
            </a:r>
            <a:r>
              <a:rPr lang="zh-CN" altLang="en-US" sz="2000" b="1" dirty="0">
                <a:solidFill>
                  <a:srgbClr val="FF3300"/>
                </a:solidFill>
              </a:rPr>
              <a:t>级</a:t>
            </a:r>
            <a:r>
              <a:rPr lang="zh-CN" altLang="en-US" sz="2000" b="1" dirty="0"/>
              <a:t>使用，则量块的制造误差直接引入测量结果中。</a:t>
            </a:r>
            <a:endParaRPr lang="zh-CN" altLang="en-US" sz="2000" b="1" dirty="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005707" y="4430141"/>
            <a:ext cx="40544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 3</a:t>
            </a:r>
            <a:r>
              <a:rPr lang="zh-CN" altLang="en-US" sz="2000" b="1" dirty="0"/>
              <a:t>. 测量方法误差</a:t>
            </a:r>
            <a:endParaRPr lang="zh-CN" altLang="en-US" sz="2000" b="1" dirty="0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82144" y="4830251"/>
            <a:ext cx="741536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/>
              <a:t>         测量方法误差是指测量方法不正确或不完善而引起的误差。具体可分以下四种：</a:t>
            </a:r>
            <a:endParaRPr lang="zh-CN" altLang="en-US" sz="2000" b="1" dirty="0"/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513903" y="3606115"/>
            <a:ext cx="748952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/>
              <a:t>        若量块按</a:t>
            </a:r>
            <a:r>
              <a:rPr lang="zh-CN" altLang="en-US" sz="2000" b="1" dirty="0">
                <a:solidFill>
                  <a:srgbClr val="FF3300"/>
                </a:solidFill>
              </a:rPr>
              <a:t>等</a:t>
            </a:r>
            <a:r>
              <a:rPr lang="zh-CN" altLang="en-US" sz="2000" b="1" dirty="0"/>
              <a:t>使用，虽然可以消除量块的制造误差，但仍然存在量块的检定的测量误差和量块的磨损误差。</a:t>
            </a:r>
            <a:endParaRPr lang="en-US" altLang="zh-CN" sz="2000" b="1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  <p:bldP spid="17414" grpId="0" autoUpdateAnimBg="0"/>
      <p:bldP spid="17415" grpId="0" autoUpdateAnimBg="0"/>
      <p:bldP spid="17416" grpId="0" autoUpdateAnimBg="0"/>
      <p:bldP spid="17417" grpId="0" autoUpdateAnimBg="0"/>
      <p:bldP spid="17420" grpId="0" autoUpdateAnimBg="0"/>
      <p:bldP spid="174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385A267-00B5-494F-A8A0-38D1C5180FD7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879748" y="1884888"/>
            <a:ext cx="2540124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  </a:t>
            </a:r>
            <a:r>
              <a:rPr lang="zh-CN" altLang="en-US" sz="2000" b="1" dirty="0"/>
              <a:t>齿轮的设计基准是齿轮轴线，而齿厚卡尺测量齿厚的基准是齿顶圆。</a:t>
            </a:r>
            <a:r>
              <a:rPr lang="zh-CN" altLang="en-US" sz="2000" b="1" dirty="0">
                <a:solidFill>
                  <a:srgbClr val="FF3300"/>
                </a:solidFill>
              </a:rPr>
              <a:t>由于测量基准与设计基准不统一而产生齿厚的测量误差。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050131" y="1084674"/>
            <a:ext cx="54078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如用齿厚卡尺测量齿轮分度圆齿厚(图2-1</a:t>
            </a:r>
            <a:r>
              <a:rPr lang="en-US" altLang="zh-CN" sz="2000" b="1" dirty="0"/>
              <a:t>2 )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899592" y="652626"/>
            <a:ext cx="59246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（1）测量基准与设计基准不统一而引起的误差。</a:t>
            </a:r>
            <a:endParaRPr lang="zh-CN" altLang="en-US" sz="2000" b="1" dirty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30276"/>
            <a:ext cx="4524678" cy="427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19"/>
          <p:cNvGrpSpPr/>
          <p:nvPr/>
        </p:nvGrpSpPr>
        <p:grpSpPr bwMode="auto">
          <a:xfrm>
            <a:off x="5724128" y="2107704"/>
            <a:ext cx="2057400" cy="457200"/>
            <a:chOff x="2448" y="3312"/>
            <a:chExt cx="1296" cy="288"/>
          </a:xfrm>
        </p:grpSpPr>
        <p:sp>
          <p:nvSpPr>
            <p:cNvPr id="28" name="Line 16"/>
            <p:cNvSpPr>
              <a:spLocks noChangeShapeType="1"/>
            </p:cNvSpPr>
            <p:nvPr/>
          </p:nvSpPr>
          <p:spPr bwMode="auto">
            <a:xfrm>
              <a:off x="2976" y="3312"/>
              <a:ext cx="76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 flipV="1">
              <a:off x="2448" y="3312"/>
              <a:ext cx="528" cy="28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08104" y="4797152"/>
            <a:ext cx="1634852" cy="360040"/>
            <a:chOff x="2123728" y="6230894"/>
            <a:chExt cx="2016224" cy="457200"/>
          </a:xfrm>
        </p:grpSpPr>
        <p:sp>
          <p:nvSpPr>
            <p:cNvPr id="31" name="Line 22"/>
            <p:cNvSpPr>
              <a:spLocks noChangeShapeType="1"/>
            </p:cNvSpPr>
            <p:nvPr/>
          </p:nvSpPr>
          <p:spPr bwMode="auto">
            <a:xfrm flipV="1">
              <a:off x="2123728" y="6230894"/>
              <a:ext cx="1219200" cy="4572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 bwMode="auto">
            <a:xfrm>
              <a:off x="3342928" y="6230894"/>
              <a:ext cx="797024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6" grpId="0"/>
      <p:bldP spid="15" grpId="0" autoUpdateAnimBg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391E67-780D-4622-AED0-0A8BE4C91C2D}" type="slidenum">
              <a:rPr kumimoji="0" lang="zh-CN" altLang="en-US" smtClean="0"/>
            </a:fld>
            <a:endParaRPr kumimoji="0" lang="en-US" altLang="zh-CN" sz="1400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99592" y="447055"/>
            <a:ext cx="64807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(2) 被测件安装、定位不正确而引起的误差</a:t>
            </a:r>
            <a:endParaRPr lang="en-US" altLang="zh-CN" b="1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39552" y="908720"/>
            <a:ext cx="3528392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/>
              <a:t>         如</a:t>
            </a:r>
            <a:r>
              <a:rPr lang="zh-CN" altLang="en-US" b="1" dirty="0"/>
              <a:t>图2-1</a:t>
            </a:r>
            <a:r>
              <a:rPr lang="en-US" altLang="zh-CN" b="1" dirty="0"/>
              <a:t>3 </a:t>
            </a:r>
            <a:r>
              <a:rPr lang="zh-CN" altLang="en-US" b="1" dirty="0"/>
              <a:t>为套筒轴线与</a:t>
            </a:r>
            <a:r>
              <a:rPr lang="zh-CN" altLang="en-US" b="1" dirty="0" smtClean="0"/>
              <a:t>工作台</a:t>
            </a:r>
            <a:r>
              <a:rPr lang="zh-CN" altLang="en-US" b="1" dirty="0">
                <a:solidFill>
                  <a:srgbClr val="FF3300"/>
                </a:solidFill>
              </a:rPr>
              <a:t>不垂直</a:t>
            </a:r>
            <a:r>
              <a:rPr lang="zh-CN" altLang="en-US" b="1" dirty="0"/>
              <a:t>而引起的误差为</a:t>
            </a:r>
            <a:endParaRPr lang="en-US" altLang="zh-CN" b="1" dirty="0"/>
          </a:p>
        </p:txBody>
      </p:sp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971600" y="3212976"/>
          <a:ext cx="3136792" cy="445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4" name="公式" r:id="rId1" imgW="1435100" imgH="203200" progId="Equation.3">
                  <p:embed/>
                </p:oleObj>
              </mc:Choice>
              <mc:Fallback>
                <p:oleObj name="公式" r:id="rId1" imgW="1435100" imgH="203200" progId="Equation.3">
                  <p:embed/>
                  <p:pic>
                    <p:nvPicPr>
                      <p:cNvPr id="0" name="图片 124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12976"/>
                        <a:ext cx="3136792" cy="4452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683568" y="2708920"/>
          <a:ext cx="3261179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5" name="Equation" r:id="rId3" imgW="1841500" imgH="203200" progId="Equation.3">
                  <p:embed/>
                </p:oleObj>
              </mc:Choice>
              <mc:Fallback>
                <p:oleObj name="Equation" r:id="rId3" imgW="1841500" imgH="203200" progId="Equation.3">
                  <p:embed/>
                  <p:pic>
                    <p:nvPicPr>
                      <p:cNvPr id="0" name="图片 124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708920"/>
                        <a:ext cx="3261179" cy="360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353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07554"/>
            <a:ext cx="457200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5652120" y="1173088"/>
            <a:ext cx="465584" cy="2615952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014940" y="4293096"/>
            <a:ext cx="34667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(3) 测量力引起的误差</a:t>
            </a:r>
            <a:endParaRPr lang="en-US" altLang="zh-CN" b="1" dirty="0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26300" y="4725144"/>
            <a:ext cx="760208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接触测量时，如被测件硬度、刚度低，测量力过大，使零件有</a:t>
            </a:r>
            <a:r>
              <a:rPr lang="zh-CN" altLang="en-US" b="1" dirty="0">
                <a:solidFill>
                  <a:srgbClr val="FF0000"/>
                </a:solidFill>
              </a:rPr>
              <a:t>接触变形或弹性变形</a:t>
            </a:r>
            <a:r>
              <a:rPr lang="zh-CN" altLang="en-US" b="1" dirty="0"/>
              <a:t>，而引起的误差。</a:t>
            </a:r>
            <a:endParaRPr lang="zh-CN" altLang="en-US" b="1" dirty="0"/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539552" y="5661248"/>
            <a:ext cx="806559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        因此，对于</a:t>
            </a:r>
            <a:r>
              <a:rPr lang="zh-CN" altLang="en-US" sz="2000" b="1" dirty="0">
                <a:solidFill>
                  <a:srgbClr val="FF0000"/>
                </a:solidFill>
              </a:rPr>
              <a:t>软材料</a:t>
            </a:r>
            <a:r>
              <a:rPr lang="zh-CN" altLang="en-US" sz="2000" b="1" dirty="0"/>
              <a:t>、刚性低的零件，尽可能采用</a:t>
            </a:r>
            <a:r>
              <a:rPr lang="zh-CN" altLang="en-US" sz="2000" b="1" dirty="0">
                <a:solidFill>
                  <a:srgbClr val="FF0000"/>
                </a:solidFill>
              </a:rPr>
              <a:t>非接触测量法。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9" grpId="0" autoUpdateAnimBg="0"/>
      <p:bldP spid="16" grpId="0" animBg="1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5014</Words>
  <Application>WPS 演示</Application>
  <PresentationFormat>全屏显示(4:3)</PresentationFormat>
  <Paragraphs>425</Paragraphs>
  <Slides>34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59</vt:i4>
      </vt:variant>
      <vt:variant>
        <vt:lpstr>幻灯片标题</vt:lpstr>
      </vt:variant>
      <vt:variant>
        <vt:i4>34</vt:i4>
      </vt:variant>
    </vt:vector>
  </HeadingPairs>
  <TitlesOfParts>
    <vt:vector size="101" baseType="lpstr">
      <vt:lpstr>Arial</vt:lpstr>
      <vt:lpstr>宋体</vt:lpstr>
      <vt:lpstr>Wingdings</vt:lpstr>
      <vt:lpstr>Times New Roman</vt:lpstr>
      <vt:lpstr>方正舒体</vt:lpstr>
      <vt:lpstr>微软雅黑</vt:lpstr>
      <vt:lpstr>Arial Unicode MS</vt:lpstr>
      <vt:lpstr>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刘瑶</cp:lastModifiedBy>
  <cp:revision>225</cp:revision>
  <dcterms:created xsi:type="dcterms:W3CDTF">2113-01-01T00:00:00Z</dcterms:created>
  <dcterms:modified xsi:type="dcterms:W3CDTF">2021-03-05T23:56:54Z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