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sldIdLst>
    <p:sldId id="256" r:id="rId2"/>
    <p:sldId id="345" r:id="rId3"/>
    <p:sldId id="298" r:id="rId4"/>
    <p:sldId id="299" r:id="rId5"/>
    <p:sldId id="300" r:id="rId6"/>
    <p:sldId id="301" r:id="rId7"/>
    <p:sldId id="283" r:id="rId8"/>
    <p:sldId id="302" r:id="rId9"/>
    <p:sldId id="257" r:id="rId10"/>
    <p:sldId id="294" r:id="rId11"/>
    <p:sldId id="258" r:id="rId12"/>
    <p:sldId id="271" r:id="rId13"/>
    <p:sldId id="303" r:id="rId14"/>
    <p:sldId id="305" r:id="rId15"/>
    <p:sldId id="306" r:id="rId16"/>
    <p:sldId id="346" r:id="rId17"/>
    <p:sldId id="307" r:id="rId18"/>
    <p:sldId id="347" r:id="rId19"/>
    <p:sldId id="348" r:id="rId20"/>
    <p:sldId id="349" r:id="rId21"/>
    <p:sldId id="308" r:id="rId22"/>
    <p:sldId id="351" r:id="rId23"/>
    <p:sldId id="309" r:id="rId24"/>
    <p:sldId id="352" r:id="rId25"/>
    <p:sldId id="272" r:id="rId26"/>
    <p:sldId id="260" r:id="rId27"/>
    <p:sldId id="261" r:id="rId28"/>
    <p:sldId id="273" r:id="rId29"/>
    <p:sldId id="310" r:id="rId30"/>
    <p:sldId id="311" r:id="rId31"/>
    <p:sldId id="350" r:id="rId32"/>
    <p:sldId id="312" r:id="rId33"/>
    <p:sldId id="313" r:id="rId34"/>
    <p:sldId id="314" r:id="rId35"/>
    <p:sldId id="265" r:id="rId36"/>
    <p:sldId id="291" r:id="rId37"/>
    <p:sldId id="287" r:id="rId38"/>
    <p:sldId id="315" r:id="rId39"/>
    <p:sldId id="292" r:id="rId40"/>
    <p:sldId id="316" r:id="rId41"/>
    <p:sldId id="317" r:id="rId42"/>
    <p:sldId id="318" r:id="rId43"/>
    <p:sldId id="319" r:id="rId44"/>
    <p:sldId id="320" r:id="rId45"/>
    <p:sldId id="321" r:id="rId46"/>
    <p:sldId id="322" r:id="rId47"/>
    <p:sldId id="323" r:id="rId48"/>
    <p:sldId id="324" r:id="rId49"/>
    <p:sldId id="325" r:id="rId50"/>
    <p:sldId id="326" r:id="rId51"/>
    <p:sldId id="327" r:id="rId52"/>
    <p:sldId id="328" r:id="rId53"/>
    <p:sldId id="329" r:id="rId54"/>
    <p:sldId id="330" r:id="rId55"/>
    <p:sldId id="331" r:id="rId56"/>
    <p:sldId id="332" r:id="rId57"/>
    <p:sldId id="333" r:id="rId58"/>
    <p:sldId id="334" r:id="rId59"/>
    <p:sldId id="341" r:id="rId60"/>
    <p:sldId id="344" r:id="rId61"/>
    <p:sldId id="342" r:id="rId62"/>
    <p:sldId id="343" r:id="rId63"/>
    <p:sldId id="289" r:id="rId64"/>
    <p:sldId id="354" r:id="rId65"/>
    <p:sldId id="297" r:id="rId66"/>
    <p:sldId id="295" r:id="rId67"/>
    <p:sldId id="296" r:id="rId68"/>
    <p:sldId id="269" r:id="rId69"/>
    <p:sldId id="270" r:id="rId70"/>
    <p:sldId id="293" r:id="rId71"/>
  </p:sldIdLst>
  <p:sldSz cx="9144000" cy="6858000" type="screen4x3"/>
  <p:notesSz cx="6858000" cy="9144000"/>
  <p:defaultTex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CC"/>
    <a:srgbClr val="FF0000"/>
    <a:srgbClr val="FFCCFF"/>
    <a:srgbClr val="00FF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97" autoAdjust="0"/>
    <p:restoredTop sz="94629" autoAdjust="0"/>
  </p:normalViewPr>
  <p:slideViewPr>
    <p:cSldViewPr>
      <p:cViewPr varScale="1">
        <p:scale>
          <a:sx n="107" d="100"/>
          <a:sy n="107" d="100"/>
        </p:scale>
        <p:origin x="-201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CN"/>
          </a:p>
        </p:txBody>
      </p:sp>
      <p:sp>
        <p:nvSpPr>
          <p:cNvPr id="1536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747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536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536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1536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CCE0E9D2-91AB-46A6-B667-BE713F0B2975}" type="slidenum">
              <a:rPr lang="en-US" altLang="zh-CN"/>
              <a:pPr>
                <a:defRPr/>
              </a:pPr>
              <a:t>‹#›</a:t>
            </a:fld>
            <a:endParaRPr lang="en-US" altLang="zh-CN"/>
          </a:p>
        </p:txBody>
      </p:sp>
    </p:spTree>
    <p:extLst>
      <p:ext uri="{BB962C8B-B14F-4D97-AF65-F5344CB8AC3E}">
        <p14:creationId xmlns:p14="http://schemas.microsoft.com/office/powerpoint/2010/main" val="8893953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CE0E9D2-91AB-46A6-B667-BE713F0B2975}" type="slidenum">
              <a:rPr lang="en-US" altLang="zh-CN" smtClean="0"/>
              <a:pPr>
                <a:defRPr/>
              </a:pPr>
              <a:t>29</a:t>
            </a:fld>
            <a:endParaRPr lang="en-US" altLang="zh-CN"/>
          </a:p>
        </p:txBody>
      </p:sp>
    </p:spTree>
    <p:extLst>
      <p:ext uri="{BB962C8B-B14F-4D97-AF65-F5344CB8AC3E}">
        <p14:creationId xmlns:p14="http://schemas.microsoft.com/office/powerpoint/2010/main" val="1482917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TextEdit="1"/>
          </p:cNvSpPr>
          <p:nvPr>
            <p:ph type="sldImg"/>
          </p:nvPr>
        </p:nvSpPr>
        <p:spPr>
          <a:ln/>
        </p:spPr>
      </p:sp>
      <p:sp>
        <p:nvSpPr>
          <p:cNvPr id="75779" name="备注占位符 2"/>
          <p:cNvSpPr>
            <a:spLocks noGrp="1"/>
          </p:cNvSpPr>
          <p:nvPr>
            <p:ph type="body" idx="1"/>
          </p:nvPr>
        </p:nvSpPr>
        <p:spPr>
          <a:noFill/>
        </p:spPr>
        <p:txBody>
          <a:bodyPr/>
          <a:lstStyle/>
          <a:p>
            <a:endParaRPr lang="en-US" altLang="zh-CN" smtClean="0"/>
          </a:p>
          <a:p>
            <a:endParaRPr lang="zh-CN" altLang="en-US" smtClean="0"/>
          </a:p>
        </p:txBody>
      </p:sp>
      <p:sp>
        <p:nvSpPr>
          <p:cNvPr id="75780" name="灯片编号占位符 3"/>
          <p:cNvSpPr>
            <a:spLocks noGrp="1"/>
          </p:cNvSpPr>
          <p:nvPr>
            <p:ph type="sldNum" sz="quarter" idx="5"/>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7313EF9-1CCE-46FF-9DA5-9C6FCAB603AC}" type="slidenum">
              <a:rPr lang="en-US" altLang="zh-CN" sz="1200" smtClean="0"/>
              <a:pPr eaLnBrk="1" hangingPunct="1"/>
              <a:t>58</a:t>
            </a:fld>
            <a:endParaRPr lang="en-US" altLang="zh-CN" sz="12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CE0E9D2-91AB-46A6-B667-BE713F0B2975}" type="slidenum">
              <a:rPr lang="en-US" altLang="zh-CN" smtClean="0"/>
              <a:pPr>
                <a:defRPr/>
              </a:pPr>
              <a:t>63</a:t>
            </a:fld>
            <a:endParaRPr lang="en-US" altLang="zh-CN"/>
          </a:p>
        </p:txBody>
      </p:sp>
    </p:spTree>
    <p:extLst>
      <p:ext uri="{BB962C8B-B14F-4D97-AF65-F5344CB8AC3E}">
        <p14:creationId xmlns:p14="http://schemas.microsoft.com/office/powerpoint/2010/main" val="2261199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CE0E9D2-91AB-46A6-B667-BE713F0B2975}" type="slidenum">
              <a:rPr lang="en-US" altLang="zh-CN" smtClean="0"/>
              <a:pPr>
                <a:defRPr/>
              </a:pPr>
              <a:t>68</a:t>
            </a:fld>
            <a:endParaRPr lang="en-US" altLang="zh-CN"/>
          </a:p>
        </p:txBody>
      </p:sp>
    </p:spTree>
    <p:extLst>
      <p:ext uri="{BB962C8B-B14F-4D97-AF65-F5344CB8AC3E}">
        <p14:creationId xmlns:p14="http://schemas.microsoft.com/office/powerpoint/2010/main" val="327676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F0E9322-CC12-4A09-8411-BDC8A93E9837}" type="slidenum">
              <a:rPr lang="en-US" altLang="zh-CN"/>
              <a:pPr>
                <a:defRPr/>
              </a:pPr>
              <a:t>‹#›</a:t>
            </a:fld>
            <a:endParaRPr lang="en-US" altLang="zh-CN"/>
          </a:p>
        </p:txBody>
      </p:sp>
    </p:spTree>
    <p:extLst>
      <p:ext uri="{BB962C8B-B14F-4D97-AF65-F5344CB8AC3E}">
        <p14:creationId xmlns:p14="http://schemas.microsoft.com/office/powerpoint/2010/main" val="2550672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BBCCD2D-BEC3-4380-B41D-A747EC954E6A}" type="slidenum">
              <a:rPr lang="en-US" altLang="zh-CN"/>
              <a:pPr>
                <a:defRPr/>
              </a:pPr>
              <a:t>‹#›</a:t>
            </a:fld>
            <a:endParaRPr lang="en-US" altLang="zh-CN"/>
          </a:p>
        </p:txBody>
      </p:sp>
    </p:spTree>
    <p:extLst>
      <p:ext uri="{BB962C8B-B14F-4D97-AF65-F5344CB8AC3E}">
        <p14:creationId xmlns:p14="http://schemas.microsoft.com/office/powerpoint/2010/main" val="3780560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E77AFD8-59AF-40E5-9A63-16E3EF045C42}" type="slidenum">
              <a:rPr lang="en-US" altLang="zh-CN"/>
              <a:pPr>
                <a:defRPr/>
              </a:pPr>
              <a:t>‹#›</a:t>
            </a:fld>
            <a:endParaRPr lang="en-US" altLang="zh-CN"/>
          </a:p>
        </p:txBody>
      </p:sp>
    </p:spTree>
    <p:extLst>
      <p:ext uri="{BB962C8B-B14F-4D97-AF65-F5344CB8AC3E}">
        <p14:creationId xmlns:p14="http://schemas.microsoft.com/office/powerpoint/2010/main" val="32453634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544B191-7D4A-4B22-A180-F12083844DDB}" type="slidenum">
              <a:rPr lang="en-US" altLang="zh-CN"/>
              <a:pPr>
                <a:defRPr/>
              </a:pPr>
              <a:t>‹#›</a:t>
            </a:fld>
            <a:endParaRPr lang="en-US" altLang="zh-CN"/>
          </a:p>
        </p:txBody>
      </p:sp>
    </p:spTree>
    <p:extLst>
      <p:ext uri="{BB962C8B-B14F-4D97-AF65-F5344CB8AC3E}">
        <p14:creationId xmlns:p14="http://schemas.microsoft.com/office/powerpoint/2010/main" val="4119856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61DA95C-A931-4795-B6E7-C258F2124B0B}" type="slidenum">
              <a:rPr lang="en-US" altLang="zh-CN"/>
              <a:pPr>
                <a:defRPr/>
              </a:pPr>
              <a:t>‹#›</a:t>
            </a:fld>
            <a:endParaRPr lang="en-US" altLang="zh-CN"/>
          </a:p>
        </p:txBody>
      </p:sp>
    </p:spTree>
    <p:extLst>
      <p:ext uri="{BB962C8B-B14F-4D97-AF65-F5344CB8AC3E}">
        <p14:creationId xmlns:p14="http://schemas.microsoft.com/office/powerpoint/2010/main" val="1926489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EB376F7-7485-4037-BE4E-8577F8422949}" type="slidenum">
              <a:rPr lang="en-US" altLang="zh-CN"/>
              <a:pPr>
                <a:defRPr/>
              </a:pPr>
              <a:t>‹#›</a:t>
            </a:fld>
            <a:endParaRPr lang="en-US" altLang="zh-CN"/>
          </a:p>
        </p:txBody>
      </p:sp>
    </p:spTree>
    <p:extLst>
      <p:ext uri="{BB962C8B-B14F-4D97-AF65-F5344CB8AC3E}">
        <p14:creationId xmlns:p14="http://schemas.microsoft.com/office/powerpoint/2010/main" val="4258201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B170A80C-0B3F-43D2-8005-F1BD08403AF0}" type="slidenum">
              <a:rPr lang="en-US" altLang="zh-CN"/>
              <a:pPr>
                <a:defRPr/>
              </a:pPr>
              <a:t>‹#›</a:t>
            </a:fld>
            <a:endParaRPr lang="en-US" altLang="zh-CN"/>
          </a:p>
        </p:txBody>
      </p:sp>
    </p:spTree>
    <p:extLst>
      <p:ext uri="{BB962C8B-B14F-4D97-AF65-F5344CB8AC3E}">
        <p14:creationId xmlns:p14="http://schemas.microsoft.com/office/powerpoint/2010/main" val="2741740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DF146825-D7D0-43A4-8B27-FC5088B5CC56}" type="slidenum">
              <a:rPr lang="en-US" altLang="zh-CN"/>
              <a:pPr>
                <a:defRPr/>
              </a:pPr>
              <a:t>‹#›</a:t>
            </a:fld>
            <a:endParaRPr lang="en-US" altLang="zh-CN"/>
          </a:p>
        </p:txBody>
      </p:sp>
    </p:spTree>
    <p:extLst>
      <p:ext uri="{BB962C8B-B14F-4D97-AF65-F5344CB8AC3E}">
        <p14:creationId xmlns:p14="http://schemas.microsoft.com/office/powerpoint/2010/main" val="3065230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B6D30233-6116-4BD4-9363-EE56E4BA6AFD}" type="slidenum">
              <a:rPr lang="en-US" altLang="zh-CN"/>
              <a:pPr>
                <a:defRPr/>
              </a:pPr>
              <a:t>‹#›</a:t>
            </a:fld>
            <a:endParaRPr lang="en-US" altLang="zh-CN"/>
          </a:p>
        </p:txBody>
      </p:sp>
    </p:spTree>
    <p:extLst>
      <p:ext uri="{BB962C8B-B14F-4D97-AF65-F5344CB8AC3E}">
        <p14:creationId xmlns:p14="http://schemas.microsoft.com/office/powerpoint/2010/main" val="4083310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66C9F8EA-6A3B-4952-A384-37182176BF73}" type="slidenum">
              <a:rPr lang="en-US" altLang="zh-CN"/>
              <a:pPr>
                <a:defRPr/>
              </a:pPr>
              <a:t>‹#›</a:t>
            </a:fld>
            <a:endParaRPr lang="en-US" altLang="zh-CN"/>
          </a:p>
        </p:txBody>
      </p:sp>
    </p:spTree>
    <p:extLst>
      <p:ext uri="{BB962C8B-B14F-4D97-AF65-F5344CB8AC3E}">
        <p14:creationId xmlns:p14="http://schemas.microsoft.com/office/powerpoint/2010/main" val="27498227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84B272B-4706-47DA-B0AC-9F265BFC59A2}" type="slidenum">
              <a:rPr lang="en-US" altLang="zh-CN"/>
              <a:pPr>
                <a:defRPr/>
              </a:pPr>
              <a:t>‹#›</a:t>
            </a:fld>
            <a:endParaRPr lang="en-US" altLang="zh-CN"/>
          </a:p>
        </p:txBody>
      </p:sp>
    </p:spTree>
    <p:extLst>
      <p:ext uri="{BB962C8B-B14F-4D97-AF65-F5344CB8AC3E}">
        <p14:creationId xmlns:p14="http://schemas.microsoft.com/office/powerpoint/2010/main" val="1293480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p>
        </p:txBody>
      </p:sp>
      <p:sp>
        <p:nvSpPr>
          <p:cNvPr id="1030" name="Rectangle 6"/>
          <p:cNvSpPr>
            <a:spLocks noGrp="1" noChangeArrowheads="1"/>
          </p:cNvSpPr>
          <p:nvPr>
            <p:ph type="sldNum" sz="quarter" idx="4"/>
          </p:nvPr>
        </p:nvSpPr>
        <p:spPr bwMode="auto">
          <a:xfrm>
            <a:off x="7086600" y="228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2000" b="1">
                <a:solidFill>
                  <a:srgbClr val="0000FF"/>
                </a:solidFill>
              </a:defRPr>
            </a:lvl1pPr>
          </a:lstStyle>
          <a:p>
            <a:pPr>
              <a:defRPr/>
            </a:pPr>
            <a:fld id="{9E68BA58-F032-4B12-AF0F-404CDD34CE68}"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slide" Target="slide12.xml"/><Relationship Id="rId7" Type="http://schemas.openxmlformats.org/officeDocument/2006/relationships/slide" Target="slide53.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19.xml"/><Relationship Id="rId4" Type="http://schemas.openxmlformats.org/officeDocument/2006/relationships/slide" Target="slide65.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slide" Target="slide1.xml"/><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image" Target="../media/image51.emf"/></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 Id="rId5" Type="http://schemas.openxmlformats.org/officeDocument/2006/relationships/image" Target="../media/image60.png"/><Relationship Id="rId4" Type="http://schemas.openxmlformats.org/officeDocument/2006/relationships/image" Target="../media/image59.png"/></Relationships>
</file>

<file path=ppt/slides/_rels/slide26.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image" Target="../media/image77.png"/><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3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5.png"/></Relationships>
</file>

<file path=ppt/slides/_rels/slide3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image" Target="../media/image9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4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4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4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2.xml"/><Relationship Id="rId4" Type="http://schemas.openxmlformats.org/officeDocument/2006/relationships/image" Target="../media/image110.png"/></Relationships>
</file>

<file path=ppt/slides/_rels/slide4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image" Target="../media/image11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5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2.xml"/><Relationship Id="rId4" Type="http://schemas.openxmlformats.org/officeDocument/2006/relationships/image" Target="../media/image124.png"/></Relationships>
</file>

<file path=ppt/slides/_rels/slide5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image" Target="../media/image127.png"/></Relationships>
</file>

<file path=ppt/slides/_rels/slide53.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2.xml"/><Relationship Id="rId4" Type="http://schemas.openxmlformats.org/officeDocument/2006/relationships/image" Target="../media/image139.png"/></Relationships>
</file>

<file path=ppt/slides/_rels/slide61.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6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2.xml"/><Relationship Id="rId4" Type="http://schemas.openxmlformats.org/officeDocument/2006/relationships/image" Target="../media/image145.png"/></Relationships>
</file>

<file path=ppt/slides/_rels/slide63.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48.png"/><Relationship Id="rId4" Type="http://schemas.openxmlformats.org/officeDocument/2006/relationships/image" Target="../media/image147.png"/></Relationships>
</file>

<file path=ppt/slides/_rels/slide6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7.xml"/><Relationship Id="rId5" Type="http://schemas.openxmlformats.org/officeDocument/2006/relationships/slide" Target="slide1.xml"/><Relationship Id="rId4" Type="http://schemas.openxmlformats.org/officeDocument/2006/relationships/image" Target="../media/image151.png"/></Relationships>
</file>

<file path=ppt/slides/_rels/slide6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7.xml"/><Relationship Id="rId4" Type="http://schemas.openxmlformats.org/officeDocument/2006/relationships/image" Target="../media/image156.png"/></Relationships>
</file>

<file path=ppt/slides/_rels/slide67.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slide" Target="slide1.xml"/><Relationship Id="rId1" Type="http://schemas.openxmlformats.org/officeDocument/2006/relationships/slideLayout" Target="../slideLayouts/slideLayout7.xml"/><Relationship Id="rId6" Type="http://schemas.openxmlformats.org/officeDocument/2006/relationships/image" Target="../media/image160.png"/><Relationship Id="rId5" Type="http://schemas.openxmlformats.org/officeDocument/2006/relationships/image" Target="../media/image159.png"/><Relationship Id="rId4" Type="http://schemas.openxmlformats.org/officeDocument/2006/relationships/image" Target="../media/image158.png"/></Relationships>
</file>

<file path=ppt/slides/_rels/slide6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slide" Target="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8B8CBA2-5588-4791-962B-B72733E9AAF3}" type="slidenum">
              <a:rPr lang="en-US" altLang="zh-CN" sz="2000" smtClean="0">
                <a:solidFill>
                  <a:srgbClr val="FF0000"/>
                </a:solidFill>
              </a:rPr>
              <a:pPr eaLnBrk="1" hangingPunct="1"/>
              <a:t>1</a:t>
            </a:fld>
            <a:endParaRPr lang="en-US" altLang="zh-CN" sz="2000" dirty="0" smtClean="0">
              <a:solidFill>
                <a:srgbClr val="FF0000"/>
              </a:solidFill>
            </a:endParaRPr>
          </a:p>
        </p:txBody>
      </p:sp>
      <p:sp>
        <p:nvSpPr>
          <p:cNvPr id="2051" name="Text Box 88"/>
          <p:cNvSpPr txBox="1">
            <a:spLocks noChangeArrowheads="1"/>
          </p:cNvSpPr>
          <p:nvPr/>
        </p:nvSpPr>
        <p:spPr bwMode="auto">
          <a:xfrm>
            <a:off x="1475656" y="383317"/>
            <a:ext cx="6552728" cy="525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4564" tIns="77281" rIns="154564" bIns="7728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r>
              <a:rPr kumimoji="0" lang="zh-CN" altLang="en-US" b="1" dirty="0">
                <a:latin typeface="宋体" pitchFamily="2" charset="-122"/>
              </a:rPr>
              <a:t>第</a:t>
            </a:r>
            <a:r>
              <a:rPr kumimoji="0" lang="en-US" altLang="zh-CN" b="1" dirty="0">
                <a:latin typeface="宋体" pitchFamily="2" charset="-122"/>
              </a:rPr>
              <a:t>4</a:t>
            </a:r>
            <a:r>
              <a:rPr kumimoji="0" lang="zh-CN" altLang="en-US" b="1" dirty="0">
                <a:latin typeface="宋体" pitchFamily="2" charset="-122"/>
              </a:rPr>
              <a:t>章 几何精度精度设计与检测 </a:t>
            </a:r>
            <a:r>
              <a:rPr kumimoji="0" lang="en-US" altLang="zh-CN" b="1">
                <a:latin typeface="宋体" pitchFamily="2" charset="-122"/>
              </a:rPr>
              <a:t>(</a:t>
            </a:r>
            <a:r>
              <a:rPr kumimoji="0" lang="en-US" altLang="zh-CN" b="1" smtClean="0">
                <a:latin typeface="宋体" pitchFamily="2" charset="-122"/>
              </a:rPr>
              <a:t>2/4)</a:t>
            </a:r>
            <a:endParaRPr kumimoji="0" lang="en-US" altLang="zh-CN" dirty="0">
              <a:latin typeface="宋体" pitchFamily="2" charset="-122"/>
            </a:endParaRPr>
          </a:p>
        </p:txBody>
      </p:sp>
      <p:sp>
        <p:nvSpPr>
          <p:cNvPr id="2052" name="Text Box 89">
            <a:hlinkClick r:id="rId2" action="ppaction://hlinksldjump"/>
          </p:cNvPr>
          <p:cNvSpPr txBox="1">
            <a:spLocks noChangeArrowheads="1"/>
          </p:cNvSpPr>
          <p:nvPr/>
        </p:nvSpPr>
        <p:spPr bwMode="auto">
          <a:xfrm>
            <a:off x="971600" y="940658"/>
            <a:ext cx="64087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000" b="1" dirty="0" smtClean="0">
                <a:solidFill>
                  <a:schemeClr val="accent1">
                    <a:lumMod val="50000"/>
                  </a:schemeClr>
                </a:solidFill>
              </a:rPr>
              <a:t>4.2.6  </a:t>
            </a:r>
            <a:r>
              <a:rPr lang="zh-CN" altLang="en-US" sz="2000" b="1" dirty="0" smtClean="0">
                <a:solidFill>
                  <a:schemeClr val="accent1">
                    <a:lumMod val="50000"/>
                  </a:schemeClr>
                </a:solidFill>
              </a:rPr>
              <a:t>简化标注和附加标注</a:t>
            </a:r>
            <a:r>
              <a:rPr lang="en-US" altLang="zh-CN" sz="2000" b="1" dirty="0" smtClean="0">
                <a:solidFill>
                  <a:schemeClr val="accent5">
                    <a:lumMod val="75000"/>
                  </a:schemeClr>
                </a:solidFill>
              </a:rPr>
              <a:t>-----------------------------(</a:t>
            </a:r>
            <a:r>
              <a:rPr lang="en-US" altLang="zh-CN" sz="2000" b="1" dirty="0">
                <a:solidFill>
                  <a:schemeClr val="accent5">
                    <a:lumMod val="75000"/>
                  </a:schemeClr>
                </a:solidFill>
              </a:rPr>
              <a:t>2)</a:t>
            </a:r>
            <a:endParaRPr lang="en-US" altLang="zh-CN" sz="2000" dirty="0">
              <a:solidFill>
                <a:schemeClr val="accent5">
                  <a:lumMod val="75000"/>
                </a:schemeClr>
              </a:solidFill>
            </a:endParaRPr>
          </a:p>
        </p:txBody>
      </p:sp>
      <p:sp>
        <p:nvSpPr>
          <p:cNvPr id="2053" name="Rectangle 90">
            <a:hlinkClick r:id="rId2" action="ppaction://hlinksldjump"/>
          </p:cNvPr>
          <p:cNvSpPr>
            <a:spLocks noChangeArrowheads="1"/>
          </p:cNvSpPr>
          <p:nvPr/>
        </p:nvSpPr>
        <p:spPr bwMode="auto">
          <a:xfrm>
            <a:off x="1115616" y="1332636"/>
            <a:ext cx="54006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1800" b="1" dirty="0" smtClean="0"/>
              <a:t>1.  </a:t>
            </a:r>
            <a:r>
              <a:rPr lang="zh-CN" altLang="en-US" sz="1800" b="1" dirty="0" smtClean="0"/>
              <a:t>简化标注</a:t>
            </a:r>
            <a:r>
              <a:rPr lang="en-US" altLang="zh-CN" sz="1800" b="1" dirty="0" smtClean="0"/>
              <a:t>---------------------------------------</a:t>
            </a:r>
            <a:r>
              <a:rPr lang="zh-CN" altLang="en-US" sz="1800" b="1" dirty="0" smtClean="0"/>
              <a:t>（</a:t>
            </a:r>
            <a:r>
              <a:rPr lang="en-US" altLang="zh-CN" sz="1800" b="1" dirty="0" smtClean="0"/>
              <a:t>2</a:t>
            </a:r>
            <a:r>
              <a:rPr lang="zh-CN" altLang="en-US" sz="1800" b="1" dirty="0" smtClean="0"/>
              <a:t>）</a:t>
            </a:r>
            <a:endParaRPr lang="zh-CN" altLang="en-US" sz="1800" b="1" dirty="0"/>
          </a:p>
        </p:txBody>
      </p:sp>
      <p:sp>
        <p:nvSpPr>
          <p:cNvPr id="2054" name="Text Box 91">
            <a:hlinkClick r:id="rId3" action="ppaction://hlinksldjump"/>
          </p:cNvPr>
          <p:cNvSpPr txBox="1">
            <a:spLocks noChangeArrowheads="1"/>
          </p:cNvSpPr>
          <p:nvPr/>
        </p:nvSpPr>
        <p:spPr bwMode="auto">
          <a:xfrm>
            <a:off x="1043608" y="2020778"/>
            <a:ext cx="629870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solidFill>
                  <a:schemeClr val="accent1">
                    <a:lumMod val="50000"/>
                  </a:schemeClr>
                </a:solidFill>
              </a:rPr>
              <a:t>4.2.7</a:t>
            </a:r>
            <a:r>
              <a:rPr lang="zh-CN" altLang="en-US" sz="2000" b="1" dirty="0" smtClean="0">
                <a:solidFill>
                  <a:schemeClr val="accent1">
                    <a:lumMod val="50000"/>
                  </a:schemeClr>
                </a:solidFill>
              </a:rPr>
              <a:t>几何公差及其图样标注示例</a:t>
            </a:r>
            <a:r>
              <a:rPr lang="en-US" altLang="zh-CN" sz="2000" b="1" dirty="0" smtClean="0">
                <a:solidFill>
                  <a:schemeClr val="accent1">
                    <a:lumMod val="50000"/>
                  </a:schemeClr>
                </a:solidFill>
              </a:rPr>
              <a:t>-------------------</a:t>
            </a:r>
            <a:r>
              <a:rPr lang="zh-CN" altLang="en-US" sz="2000" b="1" dirty="0" smtClean="0">
                <a:solidFill>
                  <a:schemeClr val="accent1">
                    <a:lumMod val="50000"/>
                  </a:schemeClr>
                </a:solidFill>
              </a:rPr>
              <a:t>（</a:t>
            </a:r>
            <a:r>
              <a:rPr lang="en-US" altLang="zh-CN" sz="2000" b="1" dirty="0" smtClean="0">
                <a:solidFill>
                  <a:schemeClr val="accent1">
                    <a:lumMod val="50000"/>
                  </a:schemeClr>
                </a:solidFill>
              </a:rPr>
              <a:t>12</a:t>
            </a:r>
            <a:r>
              <a:rPr lang="zh-CN" altLang="en-US" sz="2000" b="1" dirty="0" smtClean="0">
                <a:solidFill>
                  <a:schemeClr val="accent1">
                    <a:lumMod val="50000"/>
                  </a:schemeClr>
                </a:solidFill>
              </a:rPr>
              <a:t>）</a:t>
            </a:r>
            <a:endParaRPr lang="zh-CN" altLang="en-US" sz="2000" b="1" dirty="0">
              <a:solidFill>
                <a:schemeClr val="accent1">
                  <a:lumMod val="50000"/>
                </a:schemeClr>
              </a:solidFill>
            </a:endParaRPr>
          </a:p>
        </p:txBody>
      </p:sp>
      <p:sp>
        <p:nvSpPr>
          <p:cNvPr id="2060" name="Text Box 97">
            <a:hlinkClick r:id="rId4" action="ppaction://hlinksldjump"/>
          </p:cNvPr>
          <p:cNvSpPr txBox="1">
            <a:spLocks noChangeArrowheads="1"/>
          </p:cNvSpPr>
          <p:nvPr/>
        </p:nvSpPr>
        <p:spPr bwMode="auto">
          <a:xfrm>
            <a:off x="1043608" y="4293096"/>
            <a:ext cx="6552728"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r>
              <a:rPr kumimoji="0" lang="zh-CN" altLang="en-US" sz="2000" b="1" dirty="0">
                <a:solidFill>
                  <a:schemeClr val="accent1">
                    <a:lumMod val="75000"/>
                  </a:schemeClr>
                </a:solidFill>
              </a:rPr>
              <a:t>课堂练习</a:t>
            </a:r>
            <a:r>
              <a:rPr kumimoji="0" lang="en-US" altLang="zh-CN" sz="2000" b="1" dirty="0" smtClean="0">
                <a:solidFill>
                  <a:schemeClr val="accent5">
                    <a:lumMod val="75000"/>
                  </a:schemeClr>
                </a:solidFill>
              </a:rPr>
              <a:t>----------------------------------------------------(66)</a:t>
            </a:r>
            <a:endParaRPr kumimoji="0" lang="en-US" altLang="zh-CN" sz="2000" b="1" dirty="0">
              <a:solidFill>
                <a:schemeClr val="accent5">
                  <a:lumMod val="75000"/>
                </a:schemeClr>
              </a:solidFill>
            </a:endParaRPr>
          </a:p>
        </p:txBody>
      </p:sp>
      <p:sp>
        <p:nvSpPr>
          <p:cNvPr id="14" name="Rectangle 90">
            <a:hlinkClick r:id="rId2" action="ppaction://hlinksldjump"/>
          </p:cNvPr>
          <p:cNvSpPr>
            <a:spLocks noChangeArrowheads="1"/>
          </p:cNvSpPr>
          <p:nvPr/>
        </p:nvSpPr>
        <p:spPr bwMode="auto">
          <a:xfrm>
            <a:off x="1115614" y="1660738"/>
            <a:ext cx="554461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1800" b="1" dirty="0"/>
              <a:t>2</a:t>
            </a:r>
            <a:r>
              <a:rPr lang="en-US" altLang="zh-CN" sz="1800" b="1" dirty="0" smtClean="0"/>
              <a:t>.  </a:t>
            </a:r>
            <a:r>
              <a:rPr lang="zh-CN" altLang="en-US" sz="1800" b="1" dirty="0" smtClean="0"/>
              <a:t>附加标注</a:t>
            </a:r>
            <a:r>
              <a:rPr lang="en-US" altLang="zh-CN" sz="1800" b="1" dirty="0" smtClean="0"/>
              <a:t>---------------------------------------</a:t>
            </a:r>
            <a:r>
              <a:rPr lang="zh-CN" altLang="en-US" sz="1800" b="1" dirty="0" smtClean="0"/>
              <a:t>（</a:t>
            </a:r>
            <a:r>
              <a:rPr lang="en-US" altLang="zh-CN" sz="1800" b="1" dirty="0" smtClean="0"/>
              <a:t>4</a:t>
            </a:r>
            <a:r>
              <a:rPr lang="zh-CN" altLang="en-US" sz="1800" b="1" dirty="0" smtClean="0"/>
              <a:t>）</a:t>
            </a:r>
            <a:endParaRPr lang="zh-CN" altLang="en-US" sz="1800" b="1" dirty="0"/>
          </a:p>
        </p:txBody>
      </p:sp>
      <p:sp>
        <p:nvSpPr>
          <p:cNvPr id="11" name="Rectangle 90">
            <a:hlinkClick r:id="rId3" action="ppaction://hlinksldjump"/>
          </p:cNvPr>
          <p:cNvSpPr>
            <a:spLocks noChangeArrowheads="1"/>
          </p:cNvSpPr>
          <p:nvPr/>
        </p:nvSpPr>
        <p:spPr bwMode="auto">
          <a:xfrm>
            <a:off x="1187624" y="2443534"/>
            <a:ext cx="604867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1800" b="1" dirty="0" smtClean="0"/>
              <a:t>1.  </a:t>
            </a:r>
            <a:r>
              <a:rPr lang="zh-CN" altLang="en-US" sz="1800" b="1" dirty="0" smtClean="0"/>
              <a:t>形状公差</a:t>
            </a:r>
            <a:r>
              <a:rPr lang="en-US" altLang="zh-CN" sz="1800" b="1" dirty="0" smtClean="0"/>
              <a:t>-------------------------------------</a:t>
            </a:r>
            <a:r>
              <a:rPr lang="zh-CN" altLang="en-US" sz="1800" b="1" dirty="0" smtClean="0"/>
              <a:t>（</a:t>
            </a:r>
            <a:r>
              <a:rPr lang="en-US" altLang="zh-CN" sz="1800" b="1" dirty="0" smtClean="0"/>
              <a:t>12</a:t>
            </a:r>
            <a:r>
              <a:rPr lang="zh-CN" altLang="en-US" sz="1800" b="1" dirty="0" smtClean="0"/>
              <a:t>）</a:t>
            </a:r>
            <a:endParaRPr lang="zh-CN" altLang="en-US" sz="1800" b="1" dirty="0"/>
          </a:p>
        </p:txBody>
      </p:sp>
      <p:sp>
        <p:nvSpPr>
          <p:cNvPr id="2" name="矩形 1">
            <a:hlinkClick r:id="rId5" action="ppaction://hlinksldjump"/>
          </p:cNvPr>
          <p:cNvSpPr/>
          <p:nvPr/>
        </p:nvSpPr>
        <p:spPr>
          <a:xfrm>
            <a:off x="1187624" y="2812866"/>
            <a:ext cx="5649560" cy="369332"/>
          </a:xfrm>
          <a:prstGeom prst="rect">
            <a:avLst/>
          </a:prstGeom>
        </p:spPr>
        <p:txBody>
          <a:bodyPr wrap="square">
            <a:spAutoFit/>
          </a:bodyPr>
          <a:lstStyle/>
          <a:p>
            <a:r>
              <a:rPr lang="en-US" altLang="zh-CN" sz="1800" b="1" dirty="0"/>
              <a:t>2. </a:t>
            </a:r>
            <a:r>
              <a:rPr lang="zh-CN" altLang="en-US" sz="1800" b="1" dirty="0"/>
              <a:t>方向</a:t>
            </a:r>
            <a:r>
              <a:rPr lang="zh-CN" altLang="en-US" sz="1800" b="1" dirty="0" smtClean="0"/>
              <a:t>公差</a:t>
            </a:r>
            <a:r>
              <a:rPr lang="en-US" altLang="zh-CN" sz="1800" b="1" dirty="0"/>
              <a:t>--------------------------------------</a:t>
            </a:r>
            <a:r>
              <a:rPr lang="zh-CN" altLang="en-US" sz="1800" b="1" dirty="0" smtClean="0"/>
              <a:t>（</a:t>
            </a:r>
            <a:r>
              <a:rPr lang="en-US" altLang="zh-CN" sz="1800" b="1" dirty="0" smtClean="0"/>
              <a:t>19</a:t>
            </a:r>
            <a:r>
              <a:rPr lang="zh-CN" altLang="en-US" sz="1800" b="1" dirty="0" smtClean="0"/>
              <a:t>）</a:t>
            </a:r>
            <a:endParaRPr lang="zh-CN" altLang="en-US" sz="1800" b="1" dirty="0"/>
          </a:p>
        </p:txBody>
      </p:sp>
      <p:sp>
        <p:nvSpPr>
          <p:cNvPr id="13" name="矩形 12">
            <a:hlinkClick r:id="rId6" action="ppaction://hlinksldjump"/>
          </p:cNvPr>
          <p:cNvSpPr/>
          <p:nvPr/>
        </p:nvSpPr>
        <p:spPr>
          <a:xfrm>
            <a:off x="1187624" y="3172906"/>
            <a:ext cx="5478337" cy="369332"/>
          </a:xfrm>
          <a:prstGeom prst="rect">
            <a:avLst/>
          </a:prstGeom>
        </p:spPr>
        <p:txBody>
          <a:bodyPr wrap="square">
            <a:spAutoFit/>
          </a:bodyPr>
          <a:lstStyle/>
          <a:p>
            <a:r>
              <a:rPr lang="en-US" altLang="zh-CN" sz="1800" b="1" dirty="0" smtClean="0"/>
              <a:t>3. </a:t>
            </a:r>
            <a:r>
              <a:rPr lang="zh-CN" altLang="en-US" sz="1800" b="1" dirty="0" smtClean="0"/>
              <a:t>位置公差</a:t>
            </a:r>
            <a:r>
              <a:rPr lang="en-US" altLang="zh-CN" sz="1800" b="1" dirty="0"/>
              <a:t>--------------------------------------</a:t>
            </a:r>
            <a:r>
              <a:rPr lang="zh-CN" altLang="en-US" sz="1800" b="1" dirty="0" smtClean="0"/>
              <a:t>（</a:t>
            </a:r>
            <a:r>
              <a:rPr lang="en-US" altLang="zh-CN" sz="1800" b="1" dirty="0" smtClean="0"/>
              <a:t>35</a:t>
            </a:r>
            <a:r>
              <a:rPr lang="zh-CN" altLang="en-US" sz="1800" b="1" dirty="0" smtClean="0"/>
              <a:t>）</a:t>
            </a:r>
            <a:endParaRPr lang="zh-CN" altLang="en-US" sz="1800" b="1" dirty="0"/>
          </a:p>
        </p:txBody>
      </p:sp>
      <p:sp>
        <p:nvSpPr>
          <p:cNvPr id="15" name="矩形 14">
            <a:hlinkClick r:id="rId7" action="ppaction://hlinksldjump"/>
          </p:cNvPr>
          <p:cNvSpPr/>
          <p:nvPr/>
        </p:nvSpPr>
        <p:spPr>
          <a:xfrm>
            <a:off x="1187624" y="3933056"/>
            <a:ext cx="5808464" cy="369332"/>
          </a:xfrm>
          <a:prstGeom prst="rect">
            <a:avLst/>
          </a:prstGeom>
        </p:spPr>
        <p:txBody>
          <a:bodyPr wrap="square">
            <a:spAutoFit/>
          </a:bodyPr>
          <a:lstStyle/>
          <a:p>
            <a:r>
              <a:rPr lang="en-US" altLang="zh-CN" sz="1800" b="1" dirty="0"/>
              <a:t>5. </a:t>
            </a:r>
            <a:r>
              <a:rPr lang="zh-CN" altLang="en-US" sz="1800" b="1" dirty="0" smtClean="0"/>
              <a:t>跳动公差</a:t>
            </a:r>
            <a:r>
              <a:rPr lang="en-US" altLang="zh-CN" sz="1800" b="1" dirty="0"/>
              <a:t>--------------------------------------</a:t>
            </a:r>
            <a:r>
              <a:rPr lang="zh-CN" altLang="en-US" sz="1800" b="1" dirty="0" smtClean="0"/>
              <a:t>（</a:t>
            </a:r>
            <a:r>
              <a:rPr lang="en-US" altLang="zh-CN" sz="1800" b="1" dirty="0" smtClean="0"/>
              <a:t>54</a:t>
            </a:r>
            <a:r>
              <a:rPr lang="zh-CN" altLang="en-US" sz="1800" b="1" dirty="0" smtClean="0"/>
              <a:t>）</a:t>
            </a:r>
            <a:endParaRPr lang="zh-CN" altLang="en-US" sz="1800" b="1" dirty="0"/>
          </a:p>
        </p:txBody>
      </p:sp>
      <p:sp>
        <p:nvSpPr>
          <p:cNvPr id="16" name="矩形 15">
            <a:hlinkClick r:id="rId8" action="ppaction://hlinksldjump"/>
          </p:cNvPr>
          <p:cNvSpPr/>
          <p:nvPr/>
        </p:nvSpPr>
        <p:spPr>
          <a:xfrm>
            <a:off x="1187624" y="3532946"/>
            <a:ext cx="5702448" cy="369332"/>
          </a:xfrm>
          <a:prstGeom prst="rect">
            <a:avLst/>
          </a:prstGeom>
        </p:spPr>
        <p:txBody>
          <a:bodyPr wrap="square">
            <a:spAutoFit/>
          </a:bodyPr>
          <a:lstStyle/>
          <a:p>
            <a:r>
              <a:rPr lang="en-US" altLang="zh-CN" sz="1800" b="1" dirty="0"/>
              <a:t>4. </a:t>
            </a:r>
            <a:r>
              <a:rPr lang="zh-CN" altLang="en-US" sz="1800" b="1" dirty="0"/>
              <a:t>轮廓度</a:t>
            </a:r>
            <a:r>
              <a:rPr lang="zh-CN" altLang="en-US" sz="1800" b="1" dirty="0" smtClean="0"/>
              <a:t>公差带</a:t>
            </a:r>
            <a:r>
              <a:rPr lang="en-US" altLang="zh-CN" sz="1800" b="1" dirty="0" smtClean="0"/>
              <a:t>--------------------------------</a:t>
            </a:r>
            <a:r>
              <a:rPr lang="zh-CN" altLang="en-US" sz="1800" b="1" dirty="0" smtClean="0"/>
              <a:t>（</a:t>
            </a:r>
            <a:r>
              <a:rPr lang="en-US" altLang="zh-CN" sz="1800" b="1" dirty="0" smtClean="0"/>
              <a:t>47</a:t>
            </a:r>
            <a:r>
              <a:rPr lang="zh-CN" altLang="en-US" sz="1800" b="1" dirty="0" smtClean="0"/>
              <a:t>）</a:t>
            </a:r>
            <a:endParaRPr lang="zh-CN" altLang="en-US" sz="18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left)">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wipe(left)">
                                      <p:cBhvr>
                                        <p:cTn id="17" dur="500"/>
                                        <p:tgtEl>
                                          <p:spTgt spid="20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54"/>
                                        </p:tgtEl>
                                        <p:attrNameLst>
                                          <p:attrName>style.visibility</p:attrName>
                                        </p:attrNameLst>
                                      </p:cBhvr>
                                      <p:to>
                                        <p:strVal val="visible"/>
                                      </p:to>
                                    </p:set>
                                    <p:animEffect transition="in" filter="wipe(left)">
                                      <p:cBhvr>
                                        <p:cTn id="27" dur="500"/>
                                        <p:tgtEl>
                                          <p:spTgt spid="205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060"/>
                                        </p:tgtEl>
                                        <p:attrNameLst>
                                          <p:attrName>style.visibility</p:attrName>
                                        </p:attrNameLst>
                                      </p:cBhvr>
                                      <p:to>
                                        <p:strVal val="visible"/>
                                      </p:to>
                                    </p:set>
                                    <p:animEffect transition="in" filter="wipe(left)">
                                      <p:cBhvr>
                                        <p:cTn id="57" dur="500"/>
                                        <p:tgtEl>
                                          <p:spTgt spid="2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60" grpId="0"/>
      <p:bldP spid="14" grpId="0"/>
      <p:bldP spid="11" grpId="0"/>
      <p:bldP spid="2" grpId="0"/>
      <p:bldP spid="13" grpId="0"/>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EF091CD-0310-4E3A-B8E7-DFA01637ED34}" type="slidenum">
              <a:rPr lang="en-US" altLang="zh-CN" sz="2000" smtClean="0">
                <a:solidFill>
                  <a:srgbClr val="0000FF"/>
                </a:solidFill>
              </a:rPr>
              <a:pPr eaLnBrk="1" hangingPunct="1"/>
              <a:t>10</a:t>
            </a:fld>
            <a:endParaRPr lang="en-US" altLang="zh-CN" sz="2000" smtClean="0">
              <a:solidFill>
                <a:srgbClr val="0000FF"/>
              </a:solidFill>
            </a:endParaRPr>
          </a:p>
        </p:txBody>
      </p:sp>
      <p:sp>
        <p:nvSpPr>
          <p:cNvPr id="8" name="矩形 7"/>
          <p:cNvSpPr/>
          <p:nvPr/>
        </p:nvSpPr>
        <p:spPr>
          <a:xfrm>
            <a:off x="971600" y="2092786"/>
            <a:ext cx="7056784" cy="400110"/>
          </a:xfrm>
          <a:prstGeom prst="rect">
            <a:avLst/>
          </a:prstGeom>
        </p:spPr>
        <p:txBody>
          <a:bodyPr wrap="square">
            <a:spAutoFit/>
          </a:bodyPr>
          <a:lstStyle/>
          <a:p>
            <a:r>
              <a:rPr lang="en-US" altLang="zh-CN" sz="2000" b="1" dirty="0"/>
              <a:t>(6) </a:t>
            </a:r>
            <a:r>
              <a:rPr lang="zh-CN" altLang="en-US" sz="2000" b="1" dirty="0"/>
              <a:t>最大实体要求、最小实体要求和可逆要求的标注</a:t>
            </a:r>
          </a:p>
        </p:txBody>
      </p:sp>
      <p:pic>
        <p:nvPicPr>
          <p:cNvPr id="7066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342878"/>
            <a:ext cx="5848350" cy="123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6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521" y="2550790"/>
            <a:ext cx="8068288"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6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3809" y="5593035"/>
            <a:ext cx="5534025"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66"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574" y="4446097"/>
            <a:ext cx="7488832"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67"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14809" y="6477968"/>
            <a:ext cx="361950"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899592" y="188640"/>
            <a:ext cx="3693121" cy="400110"/>
          </a:xfrm>
          <a:prstGeom prst="rect">
            <a:avLst/>
          </a:prstGeom>
        </p:spPr>
        <p:txBody>
          <a:bodyPr wrap="square">
            <a:spAutoFit/>
          </a:bodyPr>
          <a:lstStyle/>
          <a:p>
            <a:r>
              <a:rPr lang="en-US" altLang="zh-CN" sz="2000" b="1" dirty="0"/>
              <a:t>(5) </a:t>
            </a:r>
            <a:r>
              <a:rPr lang="zh-CN" altLang="en-US" sz="2000" b="1" dirty="0"/>
              <a:t>自由状态的标注</a:t>
            </a:r>
          </a:p>
        </p:txBody>
      </p:sp>
      <p:pic>
        <p:nvPicPr>
          <p:cNvPr id="10" name="Picture 9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6250" y="617240"/>
            <a:ext cx="4752528"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85731" y="193818"/>
            <a:ext cx="2795702" cy="1651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0663"/>
                                        </p:tgtEl>
                                        <p:attrNameLst>
                                          <p:attrName>style.visibility</p:attrName>
                                        </p:attrNameLst>
                                      </p:cBhvr>
                                      <p:to>
                                        <p:strVal val="visible"/>
                                      </p:to>
                                    </p:set>
                                    <p:animEffect transition="in" filter="wipe(left)">
                                      <p:cBhvr>
                                        <p:cTn id="12" dur="500"/>
                                        <p:tgtEl>
                                          <p:spTgt spid="7066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70661"/>
                                        </p:tgtEl>
                                        <p:attrNameLst>
                                          <p:attrName>style.visibility</p:attrName>
                                        </p:attrNameLst>
                                      </p:cBhvr>
                                      <p:to>
                                        <p:strVal val="visible"/>
                                      </p:to>
                                    </p:set>
                                    <p:anim calcmode="lin" valueType="num">
                                      <p:cBhvr additive="base">
                                        <p:cTn id="17" dur="500" fill="hold"/>
                                        <p:tgtEl>
                                          <p:spTgt spid="70661"/>
                                        </p:tgtEl>
                                        <p:attrNameLst>
                                          <p:attrName>ppt_x</p:attrName>
                                        </p:attrNameLst>
                                      </p:cBhvr>
                                      <p:tavLst>
                                        <p:tav tm="0">
                                          <p:val>
                                            <p:strVal val="0-#ppt_w/2"/>
                                          </p:val>
                                        </p:tav>
                                        <p:tav tm="100000">
                                          <p:val>
                                            <p:strVal val="#ppt_x"/>
                                          </p:val>
                                        </p:tav>
                                      </p:tavLst>
                                    </p:anim>
                                    <p:anim calcmode="lin" valueType="num">
                                      <p:cBhvr additive="base">
                                        <p:cTn id="18" dur="500" fill="hold"/>
                                        <p:tgtEl>
                                          <p:spTgt spid="7066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70666"/>
                                        </p:tgtEl>
                                        <p:attrNameLst>
                                          <p:attrName>style.visibility</p:attrName>
                                        </p:attrNameLst>
                                      </p:cBhvr>
                                      <p:to>
                                        <p:strVal val="visible"/>
                                      </p:to>
                                    </p:set>
                                    <p:animEffect transition="in" filter="wipe(left)">
                                      <p:cBhvr>
                                        <p:cTn id="23" dur="500"/>
                                        <p:tgtEl>
                                          <p:spTgt spid="7066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70664"/>
                                        </p:tgtEl>
                                        <p:attrNameLst>
                                          <p:attrName>style.visibility</p:attrName>
                                        </p:attrNameLst>
                                      </p:cBhvr>
                                      <p:to>
                                        <p:strVal val="visible"/>
                                      </p:to>
                                    </p:set>
                                    <p:anim calcmode="lin" valueType="num">
                                      <p:cBhvr additive="base">
                                        <p:cTn id="28" dur="500" fill="hold"/>
                                        <p:tgtEl>
                                          <p:spTgt spid="70664"/>
                                        </p:tgtEl>
                                        <p:attrNameLst>
                                          <p:attrName>ppt_x</p:attrName>
                                        </p:attrNameLst>
                                      </p:cBhvr>
                                      <p:tavLst>
                                        <p:tav tm="0">
                                          <p:val>
                                            <p:strVal val="#ppt_x"/>
                                          </p:val>
                                        </p:tav>
                                        <p:tav tm="100000">
                                          <p:val>
                                            <p:strVal val="#ppt_x"/>
                                          </p:val>
                                        </p:tav>
                                      </p:tavLst>
                                    </p:anim>
                                    <p:anim calcmode="lin" valueType="num">
                                      <p:cBhvr additive="base">
                                        <p:cTn id="29" dur="500" fill="hold"/>
                                        <p:tgtEl>
                                          <p:spTgt spid="7066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1+#ppt_w/2"/>
                                          </p:val>
                                        </p:tav>
                                        <p:tav tm="100000">
                                          <p:val>
                                            <p:strVal val="#ppt_x"/>
                                          </p:val>
                                        </p:tav>
                                      </p:tavLst>
                                    </p:anim>
                                    <p:anim calcmode="lin" valueType="num">
                                      <p:cBhvr additive="base">
                                        <p:cTn id="45"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C4C1020-6AE5-4F43-B2DC-A160CDACAB01}" type="slidenum">
              <a:rPr lang="en-US" altLang="zh-CN" sz="2000" smtClean="0">
                <a:solidFill>
                  <a:srgbClr val="0000FF"/>
                </a:solidFill>
              </a:rPr>
              <a:pPr eaLnBrk="1" hangingPunct="1"/>
              <a:t>11</a:t>
            </a:fld>
            <a:endParaRPr lang="en-US" altLang="zh-CN" sz="2000" smtClean="0">
              <a:solidFill>
                <a:srgbClr val="0000FF"/>
              </a:solidFill>
            </a:endParaRPr>
          </a:p>
        </p:txBody>
      </p:sp>
      <p:pic>
        <p:nvPicPr>
          <p:cNvPr id="2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8532" y="2852936"/>
            <a:ext cx="6835836"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6547" y="369987"/>
            <a:ext cx="4135533"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602" y="915566"/>
            <a:ext cx="714375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1851670"/>
            <a:ext cx="7272808"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圆角矩形 7">
            <a:hlinkClick r:id="rId6"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wipe(left)">
                                      <p:cBhvr>
                                        <p:cTn id="7" dur="500"/>
                                        <p:tgtEl>
                                          <p:spTgt spid="696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9637"/>
                                        </p:tgtEl>
                                        <p:attrNameLst>
                                          <p:attrName>style.visibility</p:attrName>
                                        </p:attrNameLst>
                                      </p:cBhvr>
                                      <p:to>
                                        <p:strVal val="visible"/>
                                      </p:to>
                                    </p:set>
                                    <p:animEffect transition="in" filter="wipe(left)">
                                      <p:cBhvr>
                                        <p:cTn id="12" dur="500"/>
                                        <p:tgtEl>
                                          <p:spTgt spid="6963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9639"/>
                                        </p:tgtEl>
                                        <p:attrNameLst>
                                          <p:attrName>style.visibility</p:attrName>
                                        </p:attrNameLst>
                                      </p:cBhvr>
                                      <p:to>
                                        <p:strVal val="visible"/>
                                      </p:to>
                                    </p:set>
                                    <p:animEffect transition="in" filter="wipe(left)">
                                      <p:cBhvr>
                                        <p:cTn id="23" dur="500"/>
                                        <p:tgtEl>
                                          <p:spTgt spid="69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344023E-46DD-44EA-AC69-D19E51010A94}" type="slidenum">
              <a:rPr lang="en-US" altLang="zh-CN" sz="2000" smtClean="0">
                <a:solidFill>
                  <a:srgbClr val="0000FF"/>
                </a:solidFill>
              </a:rPr>
              <a:pPr eaLnBrk="1" hangingPunct="1"/>
              <a:t>12</a:t>
            </a:fld>
            <a:endParaRPr lang="en-US" altLang="zh-CN" sz="2000" dirty="0" smtClean="0">
              <a:solidFill>
                <a:srgbClr val="0000FF"/>
              </a:solidFill>
            </a:endParaRPr>
          </a:p>
        </p:txBody>
      </p:sp>
      <p:sp>
        <p:nvSpPr>
          <p:cNvPr id="2" name="矩形 1"/>
          <p:cNvSpPr/>
          <p:nvPr/>
        </p:nvSpPr>
        <p:spPr>
          <a:xfrm>
            <a:off x="611560" y="665401"/>
            <a:ext cx="7830616" cy="1323439"/>
          </a:xfrm>
          <a:prstGeom prst="rect">
            <a:avLst/>
          </a:prstGeom>
        </p:spPr>
        <p:txBody>
          <a:bodyPr wrap="square">
            <a:spAutoFit/>
          </a:bodyPr>
          <a:lstStyle/>
          <a:p>
            <a:r>
              <a:rPr lang="zh-CN" altLang="en-US" sz="2000" b="1" dirty="0" smtClean="0"/>
              <a:t>        几何</a:t>
            </a:r>
            <a:r>
              <a:rPr lang="zh-CN" altLang="en-US" sz="2000" b="1" dirty="0"/>
              <a:t>公差是实际被测要素对图样上给定的理想形状、理想方向和理想位置的允许</a:t>
            </a:r>
            <a:r>
              <a:rPr lang="zh-CN" altLang="en-US" sz="2000" b="1" dirty="0" smtClean="0"/>
              <a:t>变动</a:t>
            </a:r>
            <a:r>
              <a:rPr lang="zh-CN" altLang="en-US" sz="2000" b="1" dirty="0"/>
              <a:t>量。即形状公差是指实际单一要素的形状所允许的变动量</a:t>
            </a:r>
            <a:r>
              <a:rPr lang="en-US" altLang="zh-CN" sz="2000" b="1" dirty="0"/>
              <a:t>;</a:t>
            </a:r>
            <a:r>
              <a:rPr lang="zh-CN" altLang="en-US" sz="2000" b="1" dirty="0"/>
              <a:t>方向、位置和跳动公差是</a:t>
            </a:r>
            <a:r>
              <a:rPr lang="zh-CN" altLang="en-US" sz="2000" b="1" dirty="0" smtClean="0"/>
              <a:t>指实际</a:t>
            </a:r>
            <a:r>
              <a:rPr lang="zh-CN" altLang="en-US" sz="2000" b="1" dirty="0"/>
              <a:t>关联要素相对于基准</a:t>
            </a:r>
            <a:r>
              <a:rPr lang="en-US" altLang="zh-CN" sz="2000" b="1" dirty="0"/>
              <a:t>(</a:t>
            </a:r>
            <a:r>
              <a:rPr lang="zh-CN" altLang="en-US" sz="2000" b="1" dirty="0"/>
              <a:t>或基准和理论正确尺寸</a:t>
            </a:r>
            <a:r>
              <a:rPr lang="en-US" altLang="zh-CN" sz="2000" b="1" dirty="0"/>
              <a:t>) </a:t>
            </a:r>
            <a:r>
              <a:rPr lang="zh-CN" altLang="en-US" sz="2000" b="1" dirty="0"/>
              <a:t>的方向或位置所允许的变动量。</a:t>
            </a:r>
          </a:p>
        </p:txBody>
      </p:sp>
      <p:sp>
        <p:nvSpPr>
          <p:cNvPr id="3" name="矩形 2"/>
          <p:cNvSpPr/>
          <p:nvPr/>
        </p:nvSpPr>
        <p:spPr>
          <a:xfrm>
            <a:off x="1187624" y="188640"/>
            <a:ext cx="5832648" cy="461665"/>
          </a:xfrm>
          <a:prstGeom prst="rect">
            <a:avLst/>
          </a:prstGeom>
        </p:spPr>
        <p:txBody>
          <a:bodyPr wrap="square">
            <a:spAutoFit/>
          </a:bodyPr>
          <a:lstStyle/>
          <a:p>
            <a:r>
              <a:rPr lang="en-US" altLang="zh-CN" b="1" dirty="0"/>
              <a:t>4. 2. </a:t>
            </a:r>
            <a:r>
              <a:rPr lang="en-US" altLang="zh-CN" b="1" dirty="0" smtClean="0"/>
              <a:t>7 </a:t>
            </a:r>
            <a:r>
              <a:rPr lang="zh-CN" altLang="en-US" b="1" dirty="0" smtClean="0"/>
              <a:t>几何</a:t>
            </a:r>
            <a:r>
              <a:rPr lang="zh-CN" altLang="en-US" b="1" dirty="0"/>
              <a:t>公差及其图样标注示例</a:t>
            </a:r>
          </a:p>
        </p:txBody>
      </p:sp>
      <p:sp>
        <p:nvSpPr>
          <p:cNvPr id="4" name="矩形 3"/>
          <p:cNvSpPr/>
          <p:nvPr/>
        </p:nvSpPr>
        <p:spPr>
          <a:xfrm>
            <a:off x="764704" y="5373216"/>
            <a:ext cx="7038528" cy="923330"/>
          </a:xfrm>
          <a:prstGeom prst="rect">
            <a:avLst/>
          </a:prstGeom>
        </p:spPr>
        <p:txBody>
          <a:bodyPr wrap="square">
            <a:spAutoFit/>
          </a:bodyPr>
          <a:lstStyle/>
          <a:p>
            <a:r>
              <a:rPr lang="zh-CN" altLang="en-US" sz="1800" b="1" dirty="0" smtClean="0">
                <a:solidFill>
                  <a:srgbClr val="FF0000"/>
                </a:solidFill>
              </a:rPr>
              <a:t>        圆柱度</a:t>
            </a:r>
            <a:r>
              <a:rPr lang="zh-CN" altLang="en-US" sz="1800" b="1" dirty="0"/>
              <a:t>的被测要素是</a:t>
            </a:r>
            <a:r>
              <a:rPr lang="zh-CN" altLang="en-US" sz="1800" b="1" dirty="0">
                <a:solidFill>
                  <a:srgbClr val="FF0000"/>
                </a:solidFill>
              </a:rPr>
              <a:t>组成要素</a:t>
            </a:r>
            <a:r>
              <a:rPr lang="en-US" altLang="zh-CN" sz="1800" b="1" dirty="0"/>
              <a:t>,</a:t>
            </a:r>
            <a:r>
              <a:rPr lang="zh-CN" altLang="en-US" sz="1800" b="1" dirty="0"/>
              <a:t>其公称被测要素的属性与形状为明确给定的圆柱</a:t>
            </a:r>
            <a:r>
              <a:rPr lang="zh-CN" altLang="en-US" sz="1800" b="1" dirty="0" smtClean="0"/>
              <a:t>表面</a:t>
            </a:r>
            <a:r>
              <a:rPr lang="zh-CN" altLang="en-US" sz="1800" b="1" dirty="0"/>
              <a:t>中</a:t>
            </a:r>
            <a:r>
              <a:rPr lang="en-US" altLang="zh-CN" sz="1800" b="1" dirty="0"/>
              <a:t>,</a:t>
            </a:r>
            <a:r>
              <a:rPr lang="zh-CN" altLang="en-US" sz="1800" b="1" dirty="0"/>
              <a:t>属面要素</a:t>
            </a:r>
            <a:r>
              <a:rPr lang="zh-CN" altLang="en-US" sz="1800" b="1" dirty="0" smtClean="0"/>
              <a:t>。形状公差</a:t>
            </a:r>
            <a:r>
              <a:rPr lang="zh-CN" altLang="en-US" sz="1800" b="1" dirty="0"/>
              <a:t>的标注示例及其公差带定义见表</a:t>
            </a:r>
            <a:r>
              <a:rPr lang="en-US" altLang="zh-CN" sz="1800" b="1" dirty="0"/>
              <a:t>4. 5</a:t>
            </a:r>
            <a:r>
              <a:rPr lang="zh-CN" altLang="en-US" sz="1800" b="1" dirty="0" smtClean="0"/>
              <a:t>。</a:t>
            </a:r>
            <a:endParaRPr lang="zh-CN" altLang="en-US" sz="1800" b="1" dirty="0"/>
          </a:p>
        </p:txBody>
      </p:sp>
      <p:sp>
        <p:nvSpPr>
          <p:cNvPr id="5" name="矩形 4"/>
          <p:cNvSpPr/>
          <p:nvPr/>
        </p:nvSpPr>
        <p:spPr>
          <a:xfrm>
            <a:off x="1187624" y="1916832"/>
            <a:ext cx="2592288" cy="400110"/>
          </a:xfrm>
          <a:prstGeom prst="rect">
            <a:avLst/>
          </a:prstGeom>
        </p:spPr>
        <p:txBody>
          <a:bodyPr wrap="square">
            <a:spAutoFit/>
          </a:bodyPr>
          <a:lstStyle/>
          <a:p>
            <a:r>
              <a:rPr lang="en-US" altLang="zh-CN" sz="2000" b="1" dirty="0"/>
              <a:t>1. </a:t>
            </a:r>
            <a:r>
              <a:rPr lang="zh-CN" altLang="en-US" sz="2000" b="1" dirty="0"/>
              <a:t>形状公差</a:t>
            </a:r>
          </a:p>
        </p:txBody>
      </p:sp>
      <p:sp>
        <p:nvSpPr>
          <p:cNvPr id="6" name="矩形 5"/>
          <p:cNvSpPr/>
          <p:nvPr/>
        </p:nvSpPr>
        <p:spPr>
          <a:xfrm>
            <a:off x="701824" y="2276872"/>
            <a:ext cx="6966520" cy="677108"/>
          </a:xfrm>
          <a:prstGeom prst="rect">
            <a:avLst/>
          </a:prstGeom>
        </p:spPr>
        <p:txBody>
          <a:bodyPr wrap="square">
            <a:spAutoFit/>
          </a:bodyPr>
          <a:lstStyle/>
          <a:p>
            <a:r>
              <a:rPr lang="zh-CN" altLang="en-US" sz="2000" b="1" dirty="0"/>
              <a:t> </a:t>
            </a:r>
            <a:r>
              <a:rPr lang="zh-CN" altLang="en-US" sz="2000" b="1" dirty="0" smtClean="0"/>
              <a:t>       </a:t>
            </a:r>
            <a:r>
              <a:rPr lang="zh-CN" altLang="en-US" sz="1800" b="1" dirty="0" smtClean="0"/>
              <a:t>形状公差</a:t>
            </a:r>
            <a:r>
              <a:rPr lang="zh-CN" altLang="en-US" sz="1800" b="1" dirty="0"/>
              <a:t>是控制被测要素为</a:t>
            </a:r>
            <a:r>
              <a:rPr lang="zh-CN" altLang="en-US" sz="1800" b="1" dirty="0">
                <a:solidFill>
                  <a:srgbClr val="FF0000"/>
                </a:solidFill>
              </a:rPr>
              <a:t>线要素或面要素</a:t>
            </a:r>
            <a:r>
              <a:rPr lang="zh-CN" altLang="en-US" sz="1800" b="1" dirty="0"/>
              <a:t>。形状公差有直线度、平面度、圆度和圆柱度等主要几何公差特征项目。</a:t>
            </a:r>
            <a:endParaRPr lang="zh-CN" altLang="en-US" sz="1800" dirty="0"/>
          </a:p>
        </p:txBody>
      </p:sp>
      <p:sp>
        <p:nvSpPr>
          <p:cNvPr id="7" name="矩形 6"/>
          <p:cNvSpPr/>
          <p:nvPr/>
        </p:nvSpPr>
        <p:spPr>
          <a:xfrm>
            <a:off x="683568" y="2924944"/>
            <a:ext cx="7200800" cy="646331"/>
          </a:xfrm>
          <a:prstGeom prst="rect">
            <a:avLst/>
          </a:prstGeom>
        </p:spPr>
        <p:txBody>
          <a:bodyPr wrap="square">
            <a:spAutoFit/>
          </a:bodyPr>
          <a:lstStyle/>
          <a:p>
            <a:r>
              <a:rPr lang="zh-CN" altLang="en-US" sz="1800" b="1" dirty="0" smtClean="0">
                <a:solidFill>
                  <a:srgbClr val="FF0000"/>
                </a:solidFill>
              </a:rPr>
              <a:t>         直线</a:t>
            </a:r>
            <a:r>
              <a:rPr lang="zh-CN" altLang="en-US" sz="1800" b="1" dirty="0">
                <a:solidFill>
                  <a:srgbClr val="FF0000"/>
                </a:solidFill>
              </a:rPr>
              <a:t>度</a:t>
            </a:r>
            <a:r>
              <a:rPr lang="zh-CN" altLang="en-US" sz="1800" b="1" dirty="0"/>
              <a:t>的被测要素可以是</a:t>
            </a:r>
            <a:r>
              <a:rPr lang="zh-CN" altLang="en-US" sz="1800" b="1" dirty="0">
                <a:solidFill>
                  <a:srgbClr val="FF0000"/>
                </a:solidFill>
              </a:rPr>
              <a:t>组成要素或导出要素</a:t>
            </a:r>
            <a:r>
              <a:rPr lang="zh-CN" altLang="en-US" sz="1800" b="1" dirty="0"/>
              <a:t>。其公称被测要素的属性与形状为明确给定的直线或一组直线要素</a:t>
            </a:r>
            <a:r>
              <a:rPr lang="en-US" altLang="zh-CN" sz="1800" b="1" dirty="0"/>
              <a:t>,</a:t>
            </a:r>
            <a:r>
              <a:rPr lang="zh-CN" altLang="en-US" sz="1800" b="1" dirty="0">
                <a:solidFill>
                  <a:srgbClr val="FF0000"/>
                </a:solidFill>
              </a:rPr>
              <a:t>属线要素</a:t>
            </a:r>
            <a:r>
              <a:rPr lang="zh-CN" altLang="en-US" sz="1800" b="1" dirty="0"/>
              <a:t>。</a:t>
            </a:r>
          </a:p>
        </p:txBody>
      </p:sp>
      <p:sp>
        <p:nvSpPr>
          <p:cNvPr id="8" name="矩形 7"/>
          <p:cNvSpPr/>
          <p:nvPr/>
        </p:nvSpPr>
        <p:spPr>
          <a:xfrm>
            <a:off x="683568" y="3573016"/>
            <a:ext cx="7065404" cy="646331"/>
          </a:xfrm>
          <a:prstGeom prst="rect">
            <a:avLst/>
          </a:prstGeom>
        </p:spPr>
        <p:txBody>
          <a:bodyPr wrap="square">
            <a:spAutoFit/>
          </a:bodyPr>
          <a:lstStyle/>
          <a:p>
            <a:r>
              <a:rPr lang="zh-CN" altLang="en-US" sz="1800" b="1" dirty="0" smtClean="0">
                <a:solidFill>
                  <a:srgbClr val="FF0000"/>
                </a:solidFill>
              </a:rPr>
              <a:t>        平面</a:t>
            </a:r>
            <a:r>
              <a:rPr lang="zh-CN" altLang="en-US" sz="1800" b="1" dirty="0">
                <a:solidFill>
                  <a:srgbClr val="FF0000"/>
                </a:solidFill>
              </a:rPr>
              <a:t>度</a:t>
            </a:r>
            <a:r>
              <a:rPr lang="zh-CN" altLang="en-US" sz="1800" b="1" dirty="0"/>
              <a:t>的被测要素可以</a:t>
            </a:r>
            <a:r>
              <a:rPr lang="zh-CN" altLang="en-US" sz="1800" b="1" dirty="0">
                <a:solidFill>
                  <a:srgbClr val="FF0000"/>
                </a:solidFill>
              </a:rPr>
              <a:t>是组成要素或导出要素</a:t>
            </a:r>
            <a:r>
              <a:rPr lang="en-US" altLang="zh-CN" sz="1800" b="1" dirty="0"/>
              <a:t>,</a:t>
            </a:r>
            <a:r>
              <a:rPr lang="zh-CN" altLang="en-US" sz="1800" b="1" dirty="0"/>
              <a:t>其公称被测要素的属性和形状为明确给定的平表面</a:t>
            </a:r>
            <a:r>
              <a:rPr lang="en-US" altLang="zh-CN" sz="1800" b="1" dirty="0"/>
              <a:t>,</a:t>
            </a:r>
            <a:r>
              <a:rPr lang="zh-CN" altLang="en-US" sz="1800" b="1" dirty="0">
                <a:solidFill>
                  <a:srgbClr val="FF0000"/>
                </a:solidFill>
              </a:rPr>
              <a:t>属面要素</a:t>
            </a:r>
            <a:r>
              <a:rPr lang="zh-CN" altLang="en-US" sz="1800" b="1" dirty="0"/>
              <a:t>。</a:t>
            </a:r>
          </a:p>
        </p:txBody>
      </p:sp>
      <p:sp>
        <p:nvSpPr>
          <p:cNvPr id="9" name="矩形 8"/>
          <p:cNvSpPr/>
          <p:nvPr/>
        </p:nvSpPr>
        <p:spPr>
          <a:xfrm>
            <a:off x="683568" y="4172887"/>
            <a:ext cx="7200800" cy="1200329"/>
          </a:xfrm>
          <a:prstGeom prst="rect">
            <a:avLst/>
          </a:prstGeom>
        </p:spPr>
        <p:txBody>
          <a:bodyPr wrap="square">
            <a:spAutoFit/>
          </a:bodyPr>
          <a:lstStyle/>
          <a:p>
            <a:r>
              <a:rPr lang="zh-CN" altLang="en-US" sz="1800" b="1" dirty="0" smtClean="0">
                <a:solidFill>
                  <a:srgbClr val="FF0000"/>
                </a:solidFill>
              </a:rPr>
              <a:t>         圆度</a:t>
            </a:r>
            <a:r>
              <a:rPr lang="zh-CN" altLang="en-US" sz="1800" b="1" dirty="0"/>
              <a:t>的被测要素是</a:t>
            </a:r>
            <a:r>
              <a:rPr lang="zh-CN" altLang="en-US" sz="1800" b="1" dirty="0">
                <a:solidFill>
                  <a:srgbClr val="FF0000"/>
                </a:solidFill>
              </a:rPr>
              <a:t>组成要素</a:t>
            </a:r>
            <a:r>
              <a:rPr lang="en-US" altLang="zh-CN" sz="1800" b="1" dirty="0"/>
              <a:t>,</a:t>
            </a:r>
            <a:r>
              <a:rPr lang="zh-CN" altLang="en-US" sz="1800" b="1" dirty="0"/>
              <a:t>其公称被测要素的属性与形状为明确给定的圆周线或一组圆周线</a:t>
            </a:r>
            <a:r>
              <a:rPr lang="en-US" altLang="zh-CN" sz="1800" b="1" dirty="0"/>
              <a:t>,</a:t>
            </a:r>
            <a:r>
              <a:rPr lang="zh-CN" altLang="en-US" sz="1800" b="1" dirty="0"/>
              <a:t>属线要素。圆柱要素的圆度要求可应用在与被测要素轴线垂直的横截面上。</a:t>
            </a:r>
            <a:r>
              <a:rPr lang="zh-CN" altLang="en-US" sz="1800" b="1" dirty="0">
                <a:solidFill>
                  <a:srgbClr val="FF0000"/>
                </a:solidFill>
              </a:rPr>
              <a:t>球形</a:t>
            </a:r>
            <a:r>
              <a:rPr lang="zh-CN" altLang="en-US" sz="1800" b="1" dirty="0"/>
              <a:t>要素的圆度要求可用在包含球心的横截面上</a:t>
            </a:r>
            <a:r>
              <a:rPr lang="en-US" altLang="zh-CN" sz="1800" b="1" dirty="0"/>
              <a:t>;</a:t>
            </a:r>
            <a:r>
              <a:rPr lang="zh-CN" altLang="en-US" sz="1800" b="1" dirty="0"/>
              <a:t>非圆柱体或球体的回转体表面应</a:t>
            </a:r>
            <a:r>
              <a:rPr lang="zh-CN" altLang="en-US" sz="1800" b="1" dirty="0">
                <a:solidFill>
                  <a:srgbClr val="FF0000"/>
                </a:solidFill>
              </a:rPr>
              <a:t>标注方向</a:t>
            </a:r>
            <a:r>
              <a:rPr lang="zh-CN" altLang="en-US" sz="1800" b="1" dirty="0" smtClean="0">
                <a:solidFill>
                  <a:srgbClr val="FF0000"/>
                </a:solidFill>
              </a:rPr>
              <a:t>要素框格</a:t>
            </a:r>
            <a:r>
              <a:rPr lang="zh-CN" altLang="en-US" sz="1800" b="1" dirty="0" smtClean="0"/>
              <a:t>。</a:t>
            </a:r>
            <a:endParaRPr lang="zh-CN" altLang="en-US" sz="18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8813" y="100013"/>
            <a:ext cx="5286375" cy="665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灯片编号占位符 3"/>
          <p:cNvSpPr>
            <a:spLocks noGrp="1"/>
          </p:cNvSpPr>
          <p:nvPr>
            <p:ph type="sldNum" sz="quarter" idx="12"/>
          </p:nvPr>
        </p:nvSpPr>
        <p:spPr>
          <a:xfrm>
            <a:off x="7086600" y="22860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344023E-46DD-44EA-AC69-D19E51010A94}" type="slidenum">
              <a:rPr lang="en-US" altLang="zh-CN" sz="2000" smtClean="0">
                <a:solidFill>
                  <a:srgbClr val="0000FF"/>
                </a:solidFill>
              </a:rPr>
              <a:pPr eaLnBrk="1" hangingPunct="1"/>
              <a:t>13</a:t>
            </a:fld>
            <a:endParaRPr lang="en-US" altLang="zh-CN" sz="2000" dirty="0" smtClean="0">
              <a:solidFill>
                <a:srgbClr val="0000FF"/>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69638"/>
                                        </p:tgtEl>
                                        <p:attrNameLst>
                                          <p:attrName>style.visibility</p:attrName>
                                        </p:attrNameLst>
                                      </p:cBhvr>
                                      <p:to>
                                        <p:strVal val="visible"/>
                                      </p:to>
                                    </p:set>
                                    <p:animEffect transition="in" filter="circle(in)">
                                      <p:cBhvr>
                                        <p:cTn id="7" dur="2000"/>
                                        <p:tgtEl>
                                          <p:spTgt spid="69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25138EB-BEE0-45C6-8CA6-E620394A928A}" type="slidenum">
              <a:rPr lang="en-US" altLang="zh-CN" sz="2000" smtClean="0">
                <a:solidFill>
                  <a:srgbClr val="0000FF"/>
                </a:solidFill>
              </a:rPr>
              <a:pPr eaLnBrk="1" hangingPunct="1"/>
              <a:t>14</a:t>
            </a:fld>
            <a:endParaRPr lang="en-US" altLang="zh-CN" sz="2000" smtClean="0">
              <a:solidFill>
                <a:srgbClr val="0000FF"/>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8863" y="47625"/>
            <a:ext cx="5305425" cy="676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53FEBD5-C460-4256-95BC-57687E01F074}" type="slidenum">
              <a:rPr lang="en-US" altLang="zh-CN" sz="2000" smtClean="0">
                <a:solidFill>
                  <a:srgbClr val="0000FF"/>
                </a:solidFill>
              </a:rPr>
              <a:pPr eaLnBrk="1" hangingPunct="1"/>
              <a:t>15</a:t>
            </a:fld>
            <a:endParaRPr lang="en-US" altLang="zh-CN" sz="2000" smtClean="0">
              <a:solidFill>
                <a:srgbClr val="0000FF"/>
              </a:solidFill>
            </a:endParaRPr>
          </a:p>
        </p:txBody>
      </p:sp>
      <p:pic>
        <p:nvPicPr>
          <p:cNvPr id="16538" name="Picture 1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196752"/>
            <a:ext cx="7692317"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6538"/>
                                        </p:tgtEl>
                                        <p:attrNameLst>
                                          <p:attrName>style.visibility</p:attrName>
                                        </p:attrNameLst>
                                      </p:cBhvr>
                                      <p:to>
                                        <p:strVal val="visible"/>
                                      </p:to>
                                    </p:set>
                                    <p:animEffect transition="in" filter="circle(in)">
                                      <p:cBhvr>
                                        <p:cTn id="7" dur="2000"/>
                                        <p:tgtEl>
                                          <p:spTgt spid="16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0544B191-7D4A-4B22-A180-F12083844DDB}" type="slidenum">
              <a:rPr lang="en-US" altLang="zh-CN" smtClean="0"/>
              <a:pPr>
                <a:defRPr/>
              </a:pPr>
              <a:t>16</a:t>
            </a:fld>
            <a:endParaRPr lang="en-US" altLang="zh-CN"/>
          </a:p>
        </p:txBody>
      </p:sp>
      <p:sp>
        <p:nvSpPr>
          <p:cNvPr id="5" name="TextBox 4"/>
          <p:cNvSpPr txBox="1"/>
          <p:nvPr/>
        </p:nvSpPr>
        <p:spPr>
          <a:xfrm>
            <a:off x="683568" y="116632"/>
            <a:ext cx="4392488" cy="400110"/>
          </a:xfrm>
          <a:prstGeom prst="rect">
            <a:avLst/>
          </a:prstGeom>
          <a:noFill/>
        </p:spPr>
        <p:txBody>
          <a:bodyPr wrap="square" rtlCol="0">
            <a:spAutoFit/>
          </a:bodyPr>
          <a:lstStyle/>
          <a:p>
            <a:r>
              <a:rPr lang="en-US" altLang="zh-CN" sz="2000" b="1" dirty="0" smtClean="0"/>
              <a:t>(1)  </a:t>
            </a:r>
            <a:r>
              <a:rPr lang="zh-CN" altLang="en-US" sz="2000" b="1" dirty="0" smtClean="0">
                <a:solidFill>
                  <a:srgbClr val="FF0000"/>
                </a:solidFill>
              </a:rPr>
              <a:t>直线度公差标注示例</a:t>
            </a:r>
            <a:endParaRPr lang="zh-CN" altLang="en-US" sz="2000" b="1" dirty="0">
              <a:solidFill>
                <a:srgbClr val="FF0000"/>
              </a:solidFill>
            </a:endParaRPr>
          </a:p>
        </p:txBody>
      </p:sp>
      <p:sp>
        <p:nvSpPr>
          <p:cNvPr id="6" name="TextBox 5"/>
          <p:cNvSpPr txBox="1"/>
          <p:nvPr/>
        </p:nvSpPr>
        <p:spPr>
          <a:xfrm>
            <a:off x="696388" y="476672"/>
            <a:ext cx="3155532" cy="400110"/>
          </a:xfrm>
          <a:prstGeom prst="rect">
            <a:avLst/>
          </a:prstGeom>
          <a:noFill/>
        </p:spPr>
        <p:txBody>
          <a:bodyPr wrap="square" rtlCol="0">
            <a:spAutoFit/>
          </a:bodyPr>
          <a:lstStyle/>
          <a:p>
            <a:r>
              <a:rPr lang="en-US" altLang="zh-CN" sz="2000" b="1" dirty="0" smtClean="0">
                <a:latin typeface="宋体"/>
                <a:ea typeface="宋体"/>
              </a:rPr>
              <a:t>① </a:t>
            </a:r>
            <a:r>
              <a:rPr lang="zh-CN" altLang="en-US" sz="2000" b="1" dirty="0"/>
              <a:t>组成</a:t>
            </a:r>
            <a:r>
              <a:rPr lang="zh-CN" altLang="en-US" sz="2000" b="1" dirty="0" smtClean="0"/>
              <a:t>要素（轮廓要素）</a:t>
            </a:r>
            <a:endParaRPr lang="zh-CN" altLang="en-US" sz="2000" b="1" dirty="0"/>
          </a:p>
        </p:txBody>
      </p:sp>
      <p:pic>
        <p:nvPicPr>
          <p:cNvPr id="8" name="Picture 1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7139" y="1556792"/>
            <a:ext cx="3016335"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9323" y="260648"/>
            <a:ext cx="2905125" cy="181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427" y="2780928"/>
            <a:ext cx="4303613" cy="1063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13"/>
          <p:cNvSpPr/>
          <p:nvPr/>
        </p:nvSpPr>
        <p:spPr>
          <a:xfrm>
            <a:off x="4788024" y="4077072"/>
            <a:ext cx="3854174" cy="707886"/>
          </a:xfrm>
          <a:prstGeom prst="rect">
            <a:avLst/>
          </a:prstGeom>
        </p:spPr>
        <p:txBody>
          <a:bodyPr wrap="square">
            <a:spAutoFit/>
          </a:bodyPr>
          <a:lstStyle/>
          <a:p>
            <a:r>
              <a:rPr lang="zh-CN" altLang="en-US" sz="2000" b="1" dirty="0" smtClean="0"/>
              <a:t>公差带</a:t>
            </a:r>
            <a:r>
              <a:rPr lang="zh-CN" altLang="en-US" sz="2000" b="1" dirty="0"/>
              <a:t>为间距等于公差值</a:t>
            </a:r>
            <a:r>
              <a:rPr lang="en-US" altLang="zh-CN" sz="2000" b="1" i="1" dirty="0"/>
              <a:t>t</a:t>
            </a:r>
            <a:r>
              <a:rPr lang="en-US" altLang="zh-CN" sz="2000" b="1" dirty="0"/>
              <a:t> </a:t>
            </a:r>
            <a:r>
              <a:rPr lang="zh-CN" altLang="en-US" sz="2000" b="1" dirty="0"/>
              <a:t>的两平行面所</a:t>
            </a:r>
            <a:r>
              <a:rPr lang="zh-CN" altLang="en-US" sz="2000" b="1" dirty="0" smtClean="0"/>
              <a:t>限定的区域。</a:t>
            </a:r>
            <a:endParaRPr lang="zh-CN" altLang="en-US" sz="2000" b="1" dirty="0"/>
          </a:p>
        </p:txBody>
      </p:sp>
      <p:pic>
        <p:nvPicPr>
          <p:cNvPr id="7065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564" y="5024925"/>
            <a:ext cx="2628292" cy="1238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5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19872" y="4869160"/>
            <a:ext cx="1800200" cy="138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1560" y="863922"/>
            <a:ext cx="4896544" cy="692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6"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3048" y="3861048"/>
            <a:ext cx="3996944"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24128" y="4797152"/>
            <a:ext cx="2232248" cy="1523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1"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64088" y="2132856"/>
            <a:ext cx="2952328" cy="1979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42070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9635"/>
                                        </p:tgtEl>
                                        <p:attrNameLst>
                                          <p:attrName>style.visibility</p:attrName>
                                        </p:attrNameLst>
                                      </p:cBhvr>
                                      <p:to>
                                        <p:strVal val="visible"/>
                                      </p:to>
                                    </p:set>
                                    <p:animEffect transition="in" filter="wipe(left)">
                                      <p:cBhvr>
                                        <p:cTn id="23" dur="500"/>
                                        <p:tgtEl>
                                          <p:spTgt spid="6963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1"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73731"/>
                                        </p:tgtEl>
                                        <p:attrNameLst>
                                          <p:attrName>style.visibility</p:attrName>
                                        </p:attrNameLst>
                                      </p:cBhvr>
                                      <p:to>
                                        <p:strVal val="visible"/>
                                      </p:to>
                                    </p:set>
                                    <p:anim calcmode="lin" valueType="num">
                                      <p:cBhvr additive="base">
                                        <p:cTn id="39" dur="500" fill="hold"/>
                                        <p:tgtEl>
                                          <p:spTgt spid="73731"/>
                                        </p:tgtEl>
                                        <p:attrNameLst>
                                          <p:attrName>ppt_x</p:attrName>
                                        </p:attrNameLst>
                                      </p:cBhvr>
                                      <p:tavLst>
                                        <p:tav tm="0">
                                          <p:val>
                                            <p:strVal val="1+#ppt_w/2"/>
                                          </p:val>
                                        </p:tav>
                                        <p:tav tm="100000">
                                          <p:val>
                                            <p:strVal val="#ppt_x"/>
                                          </p:val>
                                        </p:tav>
                                      </p:tavLst>
                                    </p:anim>
                                    <p:anim calcmode="lin" valueType="num">
                                      <p:cBhvr additive="base">
                                        <p:cTn id="40" dur="500" fill="hold"/>
                                        <p:tgtEl>
                                          <p:spTgt spid="73731"/>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69636"/>
                                        </p:tgtEl>
                                        <p:attrNameLst>
                                          <p:attrName>style.visibility</p:attrName>
                                        </p:attrNameLst>
                                      </p:cBhvr>
                                      <p:to>
                                        <p:strVal val="visible"/>
                                      </p:to>
                                    </p:set>
                                    <p:animEffect transition="in" filter="wipe(left)">
                                      <p:cBhvr>
                                        <p:cTn id="45" dur="500"/>
                                        <p:tgtEl>
                                          <p:spTgt spid="69636"/>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70658"/>
                                        </p:tgtEl>
                                        <p:attrNameLst>
                                          <p:attrName>style.visibility</p:attrName>
                                        </p:attrNameLst>
                                      </p:cBhvr>
                                      <p:to>
                                        <p:strVal val="visible"/>
                                      </p:to>
                                    </p:set>
                                    <p:anim calcmode="lin" valueType="num">
                                      <p:cBhvr additive="base">
                                        <p:cTn id="50" dur="500" fill="hold"/>
                                        <p:tgtEl>
                                          <p:spTgt spid="70658"/>
                                        </p:tgtEl>
                                        <p:attrNameLst>
                                          <p:attrName>ppt_x</p:attrName>
                                        </p:attrNameLst>
                                      </p:cBhvr>
                                      <p:tavLst>
                                        <p:tav tm="0">
                                          <p:val>
                                            <p:strVal val="#ppt_x"/>
                                          </p:val>
                                        </p:tav>
                                        <p:tav tm="100000">
                                          <p:val>
                                            <p:strVal val="#ppt_x"/>
                                          </p:val>
                                        </p:tav>
                                      </p:tavLst>
                                    </p:anim>
                                    <p:anim calcmode="lin" valueType="num">
                                      <p:cBhvr additive="base">
                                        <p:cTn id="51" dur="500" fill="hold"/>
                                        <p:tgtEl>
                                          <p:spTgt spid="70658"/>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70659"/>
                                        </p:tgtEl>
                                        <p:attrNameLst>
                                          <p:attrName>style.visibility</p:attrName>
                                        </p:attrNameLst>
                                      </p:cBhvr>
                                      <p:to>
                                        <p:strVal val="visible"/>
                                      </p:to>
                                    </p:set>
                                    <p:anim calcmode="lin" valueType="num">
                                      <p:cBhvr additive="base">
                                        <p:cTn id="56" dur="500" fill="hold"/>
                                        <p:tgtEl>
                                          <p:spTgt spid="70659"/>
                                        </p:tgtEl>
                                        <p:attrNameLst>
                                          <p:attrName>ppt_x</p:attrName>
                                        </p:attrNameLst>
                                      </p:cBhvr>
                                      <p:tavLst>
                                        <p:tav tm="0">
                                          <p:val>
                                            <p:strVal val="#ppt_x"/>
                                          </p:val>
                                        </p:tav>
                                        <p:tav tm="100000">
                                          <p:val>
                                            <p:strVal val="#ppt_x"/>
                                          </p:val>
                                        </p:tav>
                                      </p:tavLst>
                                    </p:anim>
                                    <p:anim calcmode="lin" valueType="num">
                                      <p:cBhvr additive="base">
                                        <p:cTn id="57" dur="500" fill="hold"/>
                                        <p:tgtEl>
                                          <p:spTgt spid="70659"/>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nodeType="clickEffect">
                                  <p:stCondLst>
                                    <p:cond delay="0"/>
                                  </p:stCondLst>
                                  <p:childTnLst>
                                    <p:set>
                                      <p:cBhvr>
                                        <p:cTn id="66" dur="1" fill="hold">
                                          <p:stCondLst>
                                            <p:cond delay="0"/>
                                          </p:stCondLst>
                                        </p:cTn>
                                        <p:tgtEl>
                                          <p:spTgt spid="73730"/>
                                        </p:tgtEl>
                                        <p:attrNameLst>
                                          <p:attrName>style.visibility</p:attrName>
                                        </p:attrNameLst>
                                      </p:cBhvr>
                                      <p:to>
                                        <p:strVal val="visible"/>
                                      </p:to>
                                    </p:set>
                                    <p:anim calcmode="lin" valueType="num">
                                      <p:cBhvr additive="base">
                                        <p:cTn id="67" dur="500" fill="hold"/>
                                        <p:tgtEl>
                                          <p:spTgt spid="73730"/>
                                        </p:tgtEl>
                                        <p:attrNameLst>
                                          <p:attrName>ppt_x</p:attrName>
                                        </p:attrNameLst>
                                      </p:cBhvr>
                                      <p:tavLst>
                                        <p:tav tm="0">
                                          <p:val>
                                            <p:strVal val="1+#ppt_w/2"/>
                                          </p:val>
                                        </p:tav>
                                        <p:tav tm="100000">
                                          <p:val>
                                            <p:strVal val="#ppt_x"/>
                                          </p:val>
                                        </p:tav>
                                      </p:tavLst>
                                    </p:anim>
                                    <p:anim calcmode="lin" valueType="num">
                                      <p:cBhvr additive="base">
                                        <p:cTn id="68" dur="500" fill="hold"/>
                                        <p:tgtEl>
                                          <p:spTgt spid="737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97E699F-D403-450D-A1BA-688310455E5F}" type="slidenum">
              <a:rPr lang="en-US" altLang="zh-CN" sz="2000" smtClean="0">
                <a:solidFill>
                  <a:srgbClr val="0000FF"/>
                </a:solidFill>
              </a:rPr>
              <a:pPr eaLnBrk="1" hangingPunct="1"/>
              <a:t>17</a:t>
            </a:fld>
            <a:endParaRPr lang="en-US" altLang="zh-CN" sz="2000" smtClean="0">
              <a:solidFill>
                <a:srgbClr val="0000FF"/>
              </a:solidFill>
            </a:endParaRPr>
          </a:p>
        </p:txBody>
      </p:sp>
      <p:sp>
        <p:nvSpPr>
          <p:cNvPr id="5" name="TextBox 4"/>
          <p:cNvSpPr txBox="1"/>
          <p:nvPr/>
        </p:nvSpPr>
        <p:spPr>
          <a:xfrm>
            <a:off x="971600" y="188640"/>
            <a:ext cx="4824536" cy="400110"/>
          </a:xfrm>
          <a:prstGeom prst="rect">
            <a:avLst/>
          </a:prstGeom>
          <a:noFill/>
        </p:spPr>
        <p:txBody>
          <a:bodyPr wrap="square" rtlCol="0">
            <a:spAutoFit/>
          </a:bodyPr>
          <a:lstStyle/>
          <a:p>
            <a:r>
              <a:rPr lang="en-US" altLang="zh-CN" sz="2000" b="1" dirty="0" smtClean="0">
                <a:latin typeface="宋体"/>
                <a:ea typeface="宋体"/>
              </a:rPr>
              <a:t>② </a:t>
            </a:r>
            <a:r>
              <a:rPr lang="zh-CN" altLang="en-US" sz="2000" b="1" dirty="0" smtClean="0">
                <a:latin typeface="宋体"/>
                <a:ea typeface="宋体"/>
              </a:rPr>
              <a:t>导出要素</a:t>
            </a:r>
            <a:r>
              <a:rPr lang="en-US" altLang="zh-CN" sz="2000" b="1" dirty="0" smtClean="0">
                <a:latin typeface="宋体"/>
                <a:ea typeface="宋体"/>
              </a:rPr>
              <a:t>(</a:t>
            </a:r>
            <a:r>
              <a:rPr lang="zh-CN" altLang="en-US" sz="2000" b="1" dirty="0" smtClean="0">
                <a:latin typeface="宋体"/>
                <a:ea typeface="宋体"/>
              </a:rPr>
              <a:t>中心要素</a:t>
            </a:r>
            <a:r>
              <a:rPr lang="en-US" altLang="zh-CN" sz="2000" b="1" dirty="0" smtClean="0">
                <a:latin typeface="宋体"/>
                <a:ea typeface="宋体"/>
              </a:rPr>
              <a:t>)</a:t>
            </a:r>
            <a:endParaRPr lang="zh-CN" altLang="en-US" sz="2000" b="1" dirty="0"/>
          </a:p>
        </p:txBody>
      </p:sp>
      <p:pic>
        <p:nvPicPr>
          <p:cNvPr id="17514" name="Picture 10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556792"/>
            <a:ext cx="4318093" cy="1417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95536" y="588750"/>
            <a:ext cx="4572000" cy="707886"/>
          </a:xfrm>
          <a:prstGeom prst="rect">
            <a:avLst/>
          </a:prstGeom>
        </p:spPr>
        <p:txBody>
          <a:bodyPr>
            <a:spAutoFit/>
          </a:bodyPr>
          <a:lstStyle/>
          <a:p>
            <a:r>
              <a:rPr lang="zh-CN" altLang="en-US" sz="2000" b="1" dirty="0" smtClean="0"/>
              <a:t>         圆柱面</a:t>
            </a:r>
            <a:r>
              <a:rPr lang="zh-CN" altLang="en-US" sz="2000" b="1" dirty="0"/>
              <a:t>的提取</a:t>
            </a:r>
            <a:r>
              <a:rPr lang="en-US" altLang="zh-CN" sz="2000" b="1" dirty="0"/>
              <a:t>( </a:t>
            </a:r>
            <a:r>
              <a:rPr lang="zh-CN" altLang="en-US" sz="2000" b="1" dirty="0"/>
              <a:t>实际</a:t>
            </a:r>
            <a:r>
              <a:rPr lang="en-US" altLang="zh-CN" sz="2000" b="1" dirty="0"/>
              <a:t>) </a:t>
            </a:r>
            <a:r>
              <a:rPr lang="zh-CN" altLang="en-US" sz="2000" b="1" dirty="0"/>
              <a:t>中心线应限定在直径</a:t>
            </a:r>
            <a:r>
              <a:rPr lang="zh-CN" altLang="en-US" sz="2000" b="1" dirty="0" smtClean="0"/>
              <a:t>等于</a:t>
            </a:r>
            <a:r>
              <a:rPr lang="el-GR" altLang="zh-CN" sz="2000" b="1" i="1" dirty="0" smtClean="0">
                <a:latin typeface="Times New Roman"/>
                <a:cs typeface="Times New Roman"/>
              </a:rPr>
              <a:t>ϕ</a:t>
            </a:r>
            <a:r>
              <a:rPr lang="en-US" altLang="zh-CN" sz="2000" b="1" i="1" dirty="0" smtClean="0">
                <a:latin typeface="Times New Roman"/>
                <a:cs typeface="Times New Roman"/>
              </a:rPr>
              <a:t> </a:t>
            </a:r>
            <a:r>
              <a:rPr lang="en-US" altLang="zh-CN" sz="2000" b="1" dirty="0" smtClean="0"/>
              <a:t>0</a:t>
            </a:r>
            <a:r>
              <a:rPr lang="en-US" altLang="zh-CN" sz="2000" b="1" dirty="0"/>
              <a:t>. 08 mm </a:t>
            </a:r>
            <a:r>
              <a:rPr lang="zh-CN" altLang="en-US" sz="2000" b="1" dirty="0"/>
              <a:t>的圆柱面</a:t>
            </a:r>
            <a:r>
              <a:rPr lang="zh-CN" altLang="en-US" sz="2000" b="1" dirty="0" smtClean="0"/>
              <a:t>内。</a:t>
            </a:r>
            <a:endParaRPr lang="zh-CN" altLang="en-US" sz="2000" b="1" dirty="0"/>
          </a:p>
        </p:txBody>
      </p:sp>
      <p:sp>
        <p:nvSpPr>
          <p:cNvPr id="7" name="矩形 6"/>
          <p:cNvSpPr/>
          <p:nvPr/>
        </p:nvSpPr>
        <p:spPr>
          <a:xfrm>
            <a:off x="5004048" y="404664"/>
            <a:ext cx="3384376" cy="1323439"/>
          </a:xfrm>
          <a:prstGeom prst="rect">
            <a:avLst/>
          </a:prstGeom>
        </p:spPr>
        <p:txBody>
          <a:bodyPr wrap="square">
            <a:spAutoFit/>
          </a:bodyPr>
          <a:lstStyle/>
          <a:p>
            <a:r>
              <a:rPr lang="zh-CN" altLang="en-US" sz="2000" b="1" dirty="0" smtClean="0"/>
              <a:t>        由于</a:t>
            </a:r>
            <a:r>
              <a:rPr lang="zh-CN" altLang="en-US" sz="2000" b="1" dirty="0"/>
              <a:t>公差值前加注了直径符号准</a:t>
            </a:r>
            <a:r>
              <a:rPr lang="en-US" altLang="zh-CN" sz="2000" b="1" dirty="0"/>
              <a:t>,</a:t>
            </a:r>
            <a:r>
              <a:rPr lang="zh-CN" altLang="en-US" sz="2000" b="1" dirty="0"/>
              <a:t>所以定义</a:t>
            </a:r>
            <a:r>
              <a:rPr lang="zh-CN" altLang="en-US" sz="2000" b="1" dirty="0" smtClean="0"/>
              <a:t>的公差带</a:t>
            </a:r>
            <a:r>
              <a:rPr lang="zh-CN" altLang="en-US" sz="2000" b="1" dirty="0"/>
              <a:t>为直径等于公差值准</a:t>
            </a:r>
            <a:r>
              <a:rPr lang="en-US" altLang="zh-CN" sz="2000" b="1" dirty="0"/>
              <a:t>t </a:t>
            </a:r>
            <a:r>
              <a:rPr lang="zh-CN" altLang="en-US" sz="2000" b="1" dirty="0"/>
              <a:t>的圆柱面所限定</a:t>
            </a:r>
            <a:r>
              <a:rPr lang="zh-CN" altLang="en-US" sz="2000" b="1" dirty="0" smtClean="0"/>
              <a:t>的区域</a:t>
            </a:r>
            <a:r>
              <a:rPr lang="zh-CN" altLang="en-US" sz="2000" b="1" dirty="0"/>
              <a:t>。</a:t>
            </a:r>
          </a:p>
        </p:txBody>
      </p:sp>
      <p:sp>
        <p:nvSpPr>
          <p:cNvPr id="8" name="TextBox 7"/>
          <p:cNvSpPr txBox="1"/>
          <p:nvPr/>
        </p:nvSpPr>
        <p:spPr>
          <a:xfrm>
            <a:off x="827584" y="3212976"/>
            <a:ext cx="3960440" cy="400110"/>
          </a:xfrm>
          <a:prstGeom prst="rect">
            <a:avLst/>
          </a:prstGeom>
          <a:noFill/>
        </p:spPr>
        <p:txBody>
          <a:bodyPr wrap="square" rtlCol="0">
            <a:spAutoFit/>
          </a:bodyPr>
          <a:lstStyle/>
          <a:p>
            <a:r>
              <a:rPr lang="zh-CN" altLang="en-US" sz="2000" b="1" dirty="0" smtClean="0"/>
              <a:t>（</a:t>
            </a:r>
            <a:r>
              <a:rPr lang="en-US" altLang="zh-CN" sz="2000" b="1" dirty="0" smtClean="0"/>
              <a:t>2</a:t>
            </a:r>
            <a:r>
              <a:rPr lang="zh-CN" altLang="en-US" sz="2000" b="1" dirty="0" smtClean="0"/>
              <a:t>）</a:t>
            </a:r>
            <a:r>
              <a:rPr lang="zh-CN" altLang="en-US" sz="2000" b="1" dirty="0" smtClean="0">
                <a:solidFill>
                  <a:srgbClr val="FF0000"/>
                </a:solidFill>
              </a:rPr>
              <a:t>平面度公差标注示例</a:t>
            </a:r>
            <a:endParaRPr lang="zh-CN" altLang="en-US" sz="2000" b="1" dirty="0">
              <a:solidFill>
                <a:srgbClr val="FF0000"/>
              </a:solidFill>
            </a:endParaRPr>
          </a:p>
        </p:txBody>
      </p:sp>
      <p:sp>
        <p:nvSpPr>
          <p:cNvPr id="10" name="矩形 9"/>
          <p:cNvSpPr/>
          <p:nvPr/>
        </p:nvSpPr>
        <p:spPr>
          <a:xfrm>
            <a:off x="323528" y="3717032"/>
            <a:ext cx="4242554" cy="707886"/>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表面应限定在间距等于</a:t>
            </a:r>
            <a:r>
              <a:rPr lang="en-US" altLang="zh-CN" sz="2000" b="1" dirty="0"/>
              <a:t>0. 08 mm </a:t>
            </a:r>
            <a:r>
              <a:rPr lang="zh-CN" altLang="en-US" sz="2000" b="1" dirty="0"/>
              <a:t>的两</a:t>
            </a:r>
            <a:r>
              <a:rPr lang="zh-CN" altLang="en-US" sz="2000" b="1" dirty="0" smtClean="0"/>
              <a:t>平行面</a:t>
            </a:r>
            <a:r>
              <a:rPr lang="zh-CN" altLang="en-US" sz="2000" b="1" dirty="0"/>
              <a:t>之间。</a:t>
            </a:r>
          </a:p>
        </p:txBody>
      </p:sp>
      <p:sp>
        <p:nvSpPr>
          <p:cNvPr id="11" name="矩形 10"/>
          <p:cNvSpPr/>
          <p:nvPr/>
        </p:nvSpPr>
        <p:spPr>
          <a:xfrm>
            <a:off x="4716016" y="3441194"/>
            <a:ext cx="4047720" cy="707886"/>
          </a:xfrm>
          <a:prstGeom prst="rect">
            <a:avLst/>
          </a:prstGeom>
        </p:spPr>
        <p:txBody>
          <a:bodyPr wrap="square">
            <a:spAutoFit/>
          </a:bodyPr>
          <a:lstStyle/>
          <a:p>
            <a:r>
              <a:rPr lang="zh-CN" altLang="en-US" sz="2000" b="1" dirty="0" smtClean="0"/>
              <a:t>        公差带</a:t>
            </a:r>
            <a:r>
              <a:rPr lang="zh-CN" altLang="en-US" sz="2000" b="1" dirty="0"/>
              <a:t>为间距等于公差值</a:t>
            </a:r>
            <a:r>
              <a:rPr lang="en-US" altLang="zh-CN" sz="2000" b="1" i="1" dirty="0"/>
              <a:t>t </a:t>
            </a:r>
            <a:r>
              <a:rPr lang="zh-CN" altLang="en-US" sz="2000" b="1" dirty="0"/>
              <a:t>的两平行平面所</a:t>
            </a:r>
            <a:r>
              <a:rPr lang="zh-CN" altLang="en-US" sz="2000" b="1" dirty="0" smtClean="0"/>
              <a:t>限定</a:t>
            </a:r>
            <a:r>
              <a:rPr lang="zh-CN" altLang="en-US" sz="2000" b="1" dirty="0"/>
              <a:t>的</a:t>
            </a:r>
            <a:r>
              <a:rPr lang="zh-CN" altLang="en-US" sz="2000" b="1" dirty="0" smtClean="0"/>
              <a:t>区域。</a:t>
            </a:r>
            <a:endParaRPr lang="zh-CN" altLang="en-US" sz="2000" b="1" dirty="0"/>
          </a:p>
        </p:txBody>
      </p:sp>
      <p:pic>
        <p:nvPicPr>
          <p:cNvPr id="17516" name="Picture 10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79812" y="4365104"/>
            <a:ext cx="2268252" cy="1512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517" name="Picture 1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712" y="4509121"/>
            <a:ext cx="2284277"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0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4088" y="4293096"/>
            <a:ext cx="2590800"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0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2120" y="1768847"/>
            <a:ext cx="2016224" cy="1516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7514"/>
                                        </p:tgtEl>
                                        <p:attrNameLst>
                                          <p:attrName>style.visibility</p:attrName>
                                        </p:attrNameLst>
                                      </p:cBhvr>
                                      <p:to>
                                        <p:strVal val="visible"/>
                                      </p:to>
                                    </p:set>
                                    <p:anim calcmode="lin" valueType="num">
                                      <p:cBhvr additive="base">
                                        <p:cTn id="12" dur="500" fill="hold"/>
                                        <p:tgtEl>
                                          <p:spTgt spid="17514"/>
                                        </p:tgtEl>
                                        <p:attrNameLst>
                                          <p:attrName>ppt_x</p:attrName>
                                        </p:attrNameLst>
                                      </p:cBhvr>
                                      <p:tavLst>
                                        <p:tav tm="0">
                                          <p:val>
                                            <p:strVal val="0-#ppt_w/2"/>
                                          </p:val>
                                        </p:tav>
                                        <p:tav tm="100000">
                                          <p:val>
                                            <p:strVal val="#ppt_x"/>
                                          </p:val>
                                        </p:tav>
                                      </p:tavLst>
                                    </p:anim>
                                    <p:anim calcmode="lin" valueType="num">
                                      <p:cBhvr additive="base">
                                        <p:cTn id="13" dur="500" fill="hold"/>
                                        <p:tgtEl>
                                          <p:spTgt spid="1751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72707"/>
                                        </p:tgtEl>
                                        <p:attrNameLst>
                                          <p:attrName>style.visibility</p:attrName>
                                        </p:attrNameLst>
                                      </p:cBhvr>
                                      <p:to>
                                        <p:strVal val="visible"/>
                                      </p:to>
                                    </p:set>
                                    <p:anim calcmode="lin" valueType="num">
                                      <p:cBhvr additive="base">
                                        <p:cTn id="23" dur="500" fill="hold"/>
                                        <p:tgtEl>
                                          <p:spTgt spid="72707"/>
                                        </p:tgtEl>
                                        <p:attrNameLst>
                                          <p:attrName>ppt_x</p:attrName>
                                        </p:attrNameLst>
                                      </p:cBhvr>
                                      <p:tavLst>
                                        <p:tav tm="0">
                                          <p:val>
                                            <p:strVal val="1+#ppt_w/2"/>
                                          </p:val>
                                        </p:tav>
                                        <p:tav tm="100000">
                                          <p:val>
                                            <p:strVal val="#ppt_x"/>
                                          </p:val>
                                        </p:tav>
                                      </p:tavLst>
                                    </p:anim>
                                    <p:anim calcmode="lin" valueType="num">
                                      <p:cBhvr additive="base">
                                        <p:cTn id="24" dur="500" fill="hold"/>
                                        <p:tgtEl>
                                          <p:spTgt spid="7270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17517"/>
                                        </p:tgtEl>
                                        <p:attrNameLst>
                                          <p:attrName>style.visibility</p:attrName>
                                        </p:attrNameLst>
                                      </p:cBhvr>
                                      <p:to>
                                        <p:strVal val="visible"/>
                                      </p:to>
                                    </p:set>
                                    <p:anim calcmode="lin" valueType="num">
                                      <p:cBhvr additive="base">
                                        <p:cTn id="39" dur="500" fill="hold"/>
                                        <p:tgtEl>
                                          <p:spTgt spid="17517"/>
                                        </p:tgtEl>
                                        <p:attrNameLst>
                                          <p:attrName>ppt_x</p:attrName>
                                        </p:attrNameLst>
                                      </p:cBhvr>
                                      <p:tavLst>
                                        <p:tav tm="0">
                                          <p:val>
                                            <p:strVal val="0-#ppt_w/2"/>
                                          </p:val>
                                        </p:tav>
                                        <p:tav tm="100000">
                                          <p:val>
                                            <p:strVal val="#ppt_x"/>
                                          </p:val>
                                        </p:tav>
                                      </p:tavLst>
                                    </p:anim>
                                    <p:anim calcmode="lin" valueType="num">
                                      <p:cBhvr additive="base">
                                        <p:cTn id="40" dur="500" fill="hold"/>
                                        <p:tgtEl>
                                          <p:spTgt spid="17517"/>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17516"/>
                                        </p:tgtEl>
                                        <p:attrNameLst>
                                          <p:attrName>style.visibility</p:attrName>
                                        </p:attrNameLst>
                                      </p:cBhvr>
                                      <p:to>
                                        <p:strVal val="visible"/>
                                      </p:to>
                                    </p:set>
                                    <p:anim calcmode="lin" valueType="num">
                                      <p:cBhvr additive="base">
                                        <p:cTn id="50" dur="500" fill="hold"/>
                                        <p:tgtEl>
                                          <p:spTgt spid="17516"/>
                                        </p:tgtEl>
                                        <p:attrNameLst>
                                          <p:attrName>ppt_x</p:attrName>
                                        </p:attrNameLst>
                                      </p:cBhvr>
                                      <p:tavLst>
                                        <p:tav tm="0">
                                          <p:val>
                                            <p:strVal val="#ppt_x"/>
                                          </p:val>
                                        </p:tav>
                                        <p:tav tm="100000">
                                          <p:val>
                                            <p:strVal val="#ppt_x"/>
                                          </p:val>
                                        </p:tav>
                                      </p:tavLst>
                                    </p:anim>
                                    <p:anim calcmode="lin" valueType="num">
                                      <p:cBhvr additive="base">
                                        <p:cTn id="51" dur="500" fill="hold"/>
                                        <p:tgtEl>
                                          <p:spTgt spid="17516"/>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72706"/>
                                        </p:tgtEl>
                                        <p:attrNameLst>
                                          <p:attrName>style.visibility</p:attrName>
                                        </p:attrNameLst>
                                      </p:cBhvr>
                                      <p:to>
                                        <p:strVal val="visible"/>
                                      </p:to>
                                    </p:set>
                                    <p:anim calcmode="lin" valueType="num">
                                      <p:cBhvr additive="base">
                                        <p:cTn id="61" dur="500" fill="hold"/>
                                        <p:tgtEl>
                                          <p:spTgt spid="72706"/>
                                        </p:tgtEl>
                                        <p:attrNameLst>
                                          <p:attrName>ppt_x</p:attrName>
                                        </p:attrNameLst>
                                      </p:cBhvr>
                                      <p:tavLst>
                                        <p:tav tm="0">
                                          <p:val>
                                            <p:strVal val="#ppt_x"/>
                                          </p:val>
                                        </p:tav>
                                        <p:tav tm="100000">
                                          <p:val>
                                            <p:strVal val="#ppt_x"/>
                                          </p:val>
                                        </p:tav>
                                      </p:tavLst>
                                    </p:anim>
                                    <p:anim calcmode="lin" valueType="num">
                                      <p:cBhvr additive="base">
                                        <p:cTn id="62" dur="500" fill="hold"/>
                                        <p:tgtEl>
                                          <p:spTgt spid="727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0544B191-7D4A-4B22-A180-F12083844DDB}" type="slidenum">
              <a:rPr lang="en-US" altLang="zh-CN" smtClean="0"/>
              <a:pPr>
                <a:defRPr/>
              </a:pPr>
              <a:t>18</a:t>
            </a:fld>
            <a:endParaRPr lang="en-US" altLang="zh-CN"/>
          </a:p>
        </p:txBody>
      </p:sp>
      <p:sp>
        <p:nvSpPr>
          <p:cNvPr id="5" name="TextBox 4"/>
          <p:cNvSpPr txBox="1"/>
          <p:nvPr/>
        </p:nvSpPr>
        <p:spPr>
          <a:xfrm>
            <a:off x="1187624" y="188640"/>
            <a:ext cx="3096344" cy="400110"/>
          </a:xfrm>
          <a:prstGeom prst="rect">
            <a:avLst/>
          </a:prstGeom>
          <a:noFill/>
        </p:spPr>
        <p:txBody>
          <a:bodyPr wrap="square" rtlCol="0">
            <a:spAutoFit/>
          </a:bodyPr>
          <a:lstStyle/>
          <a:p>
            <a:r>
              <a:rPr lang="zh-CN" altLang="en-US" sz="2000" b="1" dirty="0" smtClean="0"/>
              <a:t>（</a:t>
            </a:r>
            <a:r>
              <a:rPr lang="en-US" altLang="zh-CN" sz="2000" b="1" dirty="0" smtClean="0"/>
              <a:t>3</a:t>
            </a:r>
            <a:r>
              <a:rPr lang="zh-CN" altLang="en-US" sz="2000" b="1" dirty="0" smtClean="0"/>
              <a:t>）</a:t>
            </a:r>
            <a:r>
              <a:rPr lang="zh-CN" altLang="en-US" sz="2000" b="1" dirty="0" smtClean="0">
                <a:solidFill>
                  <a:srgbClr val="FF0000"/>
                </a:solidFill>
              </a:rPr>
              <a:t>圆度公差标注示例</a:t>
            </a:r>
            <a:endParaRPr lang="zh-CN" altLang="en-US" sz="2000" b="1" dirty="0">
              <a:solidFill>
                <a:srgbClr val="FF0000"/>
              </a:solidFill>
            </a:endParaRPr>
          </a:p>
        </p:txBody>
      </p:sp>
      <p:sp>
        <p:nvSpPr>
          <p:cNvPr id="2" name="矩形 1"/>
          <p:cNvSpPr/>
          <p:nvPr/>
        </p:nvSpPr>
        <p:spPr>
          <a:xfrm>
            <a:off x="755576" y="553904"/>
            <a:ext cx="6858000" cy="1323439"/>
          </a:xfrm>
          <a:prstGeom prst="rect">
            <a:avLst/>
          </a:prstGeom>
        </p:spPr>
        <p:txBody>
          <a:bodyPr wrap="square">
            <a:spAutoFit/>
          </a:bodyPr>
          <a:lstStyle/>
          <a:p>
            <a:r>
              <a:rPr lang="zh-CN" altLang="en-US" sz="2000" b="1" dirty="0" smtClean="0"/>
              <a:t>          在</a:t>
            </a:r>
            <a:r>
              <a:rPr lang="zh-CN" altLang="en-US" sz="2000" b="1" dirty="0"/>
              <a:t>圆柱面与圆锥面的其任意横截面内</a:t>
            </a:r>
            <a:r>
              <a:rPr lang="en-US" altLang="zh-CN" sz="2000" b="1" dirty="0"/>
              <a:t>,</a:t>
            </a:r>
            <a:r>
              <a:rPr lang="zh-CN" altLang="en-US" sz="2000" b="1" dirty="0"/>
              <a:t>提取</a:t>
            </a:r>
            <a:r>
              <a:rPr lang="en-US" altLang="zh-CN" sz="2000" b="1" dirty="0"/>
              <a:t>(</a:t>
            </a:r>
            <a:r>
              <a:rPr lang="zh-CN" altLang="en-US" sz="2000" b="1" dirty="0"/>
              <a:t>实际</a:t>
            </a:r>
            <a:r>
              <a:rPr lang="en-US" altLang="zh-CN" sz="2000" b="1" dirty="0"/>
              <a:t>) </a:t>
            </a:r>
            <a:r>
              <a:rPr lang="zh-CN" altLang="en-US" sz="2000" b="1" dirty="0" smtClean="0"/>
              <a:t>圆周</a:t>
            </a:r>
            <a:r>
              <a:rPr lang="zh-CN" altLang="en-US" sz="2000" b="1" dirty="0"/>
              <a:t>应限定在半径差等于</a:t>
            </a:r>
            <a:r>
              <a:rPr lang="en-US" altLang="zh-CN" sz="2000" b="1" dirty="0"/>
              <a:t>0. 03 mm </a:t>
            </a:r>
            <a:r>
              <a:rPr lang="zh-CN" altLang="en-US" sz="2000" b="1" dirty="0"/>
              <a:t>的两共面同心圆之间</a:t>
            </a:r>
            <a:r>
              <a:rPr lang="zh-CN" altLang="en-US" sz="2000" b="1" dirty="0" smtClean="0"/>
              <a:t>。这</a:t>
            </a:r>
            <a:r>
              <a:rPr lang="zh-CN" altLang="en-US" sz="2000" b="1" dirty="0"/>
              <a:t>是圆柱表面的缺省应用方式</a:t>
            </a:r>
            <a:r>
              <a:rPr lang="en-US" altLang="zh-CN" sz="2000" b="1" dirty="0"/>
              <a:t>,</a:t>
            </a:r>
            <a:r>
              <a:rPr lang="zh-CN" altLang="en-US" sz="2000" b="1" dirty="0"/>
              <a:t>而对于圆锥表面则应</a:t>
            </a:r>
            <a:r>
              <a:rPr lang="zh-CN" altLang="en-US" sz="2000" b="1" dirty="0" smtClean="0"/>
              <a:t>使用方向</a:t>
            </a:r>
            <a:r>
              <a:rPr lang="zh-CN" altLang="en-US" sz="2000" b="1" dirty="0"/>
              <a:t>要素框格进行标注。</a:t>
            </a:r>
          </a:p>
        </p:txBody>
      </p:sp>
      <p:sp>
        <p:nvSpPr>
          <p:cNvPr id="3" name="矩形 2"/>
          <p:cNvSpPr/>
          <p:nvPr/>
        </p:nvSpPr>
        <p:spPr>
          <a:xfrm>
            <a:off x="896446" y="1900273"/>
            <a:ext cx="5547762" cy="707886"/>
          </a:xfrm>
          <a:prstGeom prst="rect">
            <a:avLst/>
          </a:prstGeom>
        </p:spPr>
        <p:txBody>
          <a:bodyPr wrap="square">
            <a:spAutoFit/>
          </a:bodyPr>
          <a:lstStyle/>
          <a:p>
            <a:r>
              <a:rPr lang="zh-CN" altLang="en-US" sz="2000" b="1" dirty="0" smtClean="0"/>
              <a:t>         公差带</a:t>
            </a:r>
            <a:r>
              <a:rPr lang="zh-CN" altLang="en-US" sz="2000" b="1" dirty="0"/>
              <a:t>为在给定横截面内</a:t>
            </a:r>
            <a:r>
              <a:rPr lang="en-US" altLang="zh-CN" sz="2000" b="1" dirty="0"/>
              <a:t>,</a:t>
            </a:r>
            <a:r>
              <a:rPr lang="zh-CN" altLang="en-US" sz="2000" b="1" dirty="0"/>
              <a:t>半径差等于公差</a:t>
            </a:r>
            <a:r>
              <a:rPr lang="zh-CN" altLang="en-US" sz="2000" b="1" dirty="0" smtClean="0"/>
              <a:t>值</a:t>
            </a:r>
            <a:r>
              <a:rPr lang="en-US" altLang="zh-CN" sz="2000" b="1" i="1" u="sng" dirty="0" smtClean="0"/>
              <a:t>t</a:t>
            </a:r>
            <a:r>
              <a:rPr lang="en-US" altLang="zh-CN" sz="2000" b="1" dirty="0" smtClean="0"/>
              <a:t> </a:t>
            </a:r>
            <a:r>
              <a:rPr lang="zh-CN" altLang="en-US" sz="2000" b="1" dirty="0"/>
              <a:t>的两个同心圆所限定区域</a:t>
            </a:r>
            <a:r>
              <a:rPr lang="zh-CN" altLang="en-US" sz="2000" b="1" dirty="0" smtClean="0"/>
              <a:t>。</a:t>
            </a:r>
            <a:endParaRPr lang="zh-CN" altLang="en-US" sz="2000" b="1" dirty="0"/>
          </a:p>
        </p:txBody>
      </p:sp>
      <p:pic>
        <p:nvPicPr>
          <p:cNvPr id="706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2924944"/>
            <a:ext cx="2999203" cy="2126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5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9872" y="2924944"/>
            <a:ext cx="2613690" cy="237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6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5480645"/>
            <a:ext cx="5924550" cy="8286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4168" y="2241959"/>
            <a:ext cx="2592288" cy="3203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26050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70658"/>
                                        </p:tgtEl>
                                        <p:attrNameLst>
                                          <p:attrName>style.visibility</p:attrName>
                                        </p:attrNameLst>
                                      </p:cBhvr>
                                      <p:to>
                                        <p:strVal val="visible"/>
                                      </p:to>
                                    </p:set>
                                    <p:anim calcmode="lin" valueType="num">
                                      <p:cBhvr additive="base">
                                        <p:cTn id="17" dur="500" fill="hold"/>
                                        <p:tgtEl>
                                          <p:spTgt spid="70658"/>
                                        </p:tgtEl>
                                        <p:attrNameLst>
                                          <p:attrName>ppt_x</p:attrName>
                                        </p:attrNameLst>
                                      </p:cBhvr>
                                      <p:tavLst>
                                        <p:tav tm="0">
                                          <p:val>
                                            <p:strVal val="0-#ppt_w/2"/>
                                          </p:val>
                                        </p:tav>
                                        <p:tav tm="100000">
                                          <p:val>
                                            <p:strVal val="#ppt_x"/>
                                          </p:val>
                                        </p:tav>
                                      </p:tavLst>
                                    </p:anim>
                                    <p:anim calcmode="lin" valueType="num">
                                      <p:cBhvr additive="base">
                                        <p:cTn id="18" dur="500" fill="hold"/>
                                        <p:tgtEl>
                                          <p:spTgt spid="7065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70659"/>
                                        </p:tgtEl>
                                        <p:attrNameLst>
                                          <p:attrName>style.visibility</p:attrName>
                                        </p:attrNameLst>
                                      </p:cBhvr>
                                      <p:to>
                                        <p:strVal val="visible"/>
                                      </p:to>
                                    </p:set>
                                    <p:animEffect transition="in" filter="wheel(1)">
                                      <p:cBhvr>
                                        <p:cTn id="23" dur="2000"/>
                                        <p:tgtEl>
                                          <p:spTgt spid="7065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1682"/>
                                        </p:tgtEl>
                                        <p:attrNameLst>
                                          <p:attrName>style.visibility</p:attrName>
                                        </p:attrNameLst>
                                      </p:cBhvr>
                                      <p:to>
                                        <p:strVal val="visible"/>
                                      </p:to>
                                    </p:set>
                                    <p:anim calcmode="lin" valueType="num">
                                      <p:cBhvr additive="base">
                                        <p:cTn id="33" dur="500" fill="hold"/>
                                        <p:tgtEl>
                                          <p:spTgt spid="71682"/>
                                        </p:tgtEl>
                                        <p:attrNameLst>
                                          <p:attrName>ppt_x</p:attrName>
                                        </p:attrNameLst>
                                      </p:cBhvr>
                                      <p:tavLst>
                                        <p:tav tm="0">
                                          <p:val>
                                            <p:strVal val="#ppt_x"/>
                                          </p:val>
                                        </p:tav>
                                        <p:tav tm="100000">
                                          <p:val>
                                            <p:strVal val="#ppt_x"/>
                                          </p:val>
                                        </p:tav>
                                      </p:tavLst>
                                    </p:anim>
                                    <p:anim calcmode="lin" valueType="num">
                                      <p:cBhvr additive="base">
                                        <p:cTn id="34" dur="500" fill="hold"/>
                                        <p:tgtEl>
                                          <p:spTgt spid="7168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70663"/>
                                        </p:tgtEl>
                                        <p:attrNameLst>
                                          <p:attrName>style.visibility</p:attrName>
                                        </p:attrNameLst>
                                      </p:cBhvr>
                                      <p:to>
                                        <p:strVal val="visible"/>
                                      </p:to>
                                    </p:set>
                                    <p:animEffect transition="in" filter="wipe(left)">
                                      <p:cBhvr>
                                        <p:cTn id="39" dur="500"/>
                                        <p:tgtEl>
                                          <p:spTgt spid="70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0544B191-7D4A-4B22-A180-F12083844DDB}" type="slidenum">
              <a:rPr lang="en-US" altLang="zh-CN" smtClean="0"/>
              <a:pPr>
                <a:defRPr/>
              </a:pPr>
              <a:t>19</a:t>
            </a:fld>
            <a:endParaRPr lang="en-US" altLang="zh-CN"/>
          </a:p>
        </p:txBody>
      </p:sp>
      <p:sp>
        <p:nvSpPr>
          <p:cNvPr id="5" name="TextBox 4"/>
          <p:cNvSpPr txBox="1"/>
          <p:nvPr/>
        </p:nvSpPr>
        <p:spPr>
          <a:xfrm>
            <a:off x="827584" y="188640"/>
            <a:ext cx="3888432" cy="400110"/>
          </a:xfrm>
          <a:prstGeom prst="rect">
            <a:avLst/>
          </a:prstGeom>
          <a:noFill/>
        </p:spPr>
        <p:txBody>
          <a:bodyPr wrap="square" rtlCol="0">
            <a:spAutoFit/>
          </a:bodyPr>
          <a:lstStyle/>
          <a:p>
            <a:r>
              <a:rPr lang="zh-CN" altLang="en-US" sz="2000" b="1" dirty="0" smtClean="0"/>
              <a:t>（</a:t>
            </a:r>
            <a:r>
              <a:rPr lang="en-US" altLang="zh-CN" sz="2000" b="1" dirty="0"/>
              <a:t>4</a:t>
            </a:r>
            <a:r>
              <a:rPr lang="zh-CN" altLang="en-US" sz="2000" b="1" dirty="0" smtClean="0"/>
              <a:t>）</a:t>
            </a:r>
            <a:r>
              <a:rPr lang="zh-CN" altLang="en-US" sz="2000" b="1" dirty="0">
                <a:solidFill>
                  <a:srgbClr val="FF0000"/>
                </a:solidFill>
              </a:rPr>
              <a:t>圆柱度</a:t>
            </a:r>
            <a:r>
              <a:rPr lang="zh-CN" altLang="en-US" sz="2000" b="1" dirty="0" smtClean="0">
                <a:solidFill>
                  <a:srgbClr val="FF0000"/>
                </a:solidFill>
              </a:rPr>
              <a:t>公差标注示例</a:t>
            </a:r>
            <a:endParaRPr lang="zh-CN" altLang="en-US" sz="2000" b="1" dirty="0">
              <a:solidFill>
                <a:srgbClr val="FF0000"/>
              </a:solidFill>
            </a:endParaRPr>
          </a:p>
        </p:txBody>
      </p:sp>
      <p:sp>
        <p:nvSpPr>
          <p:cNvPr id="6" name="矩形 5"/>
          <p:cNvSpPr/>
          <p:nvPr/>
        </p:nvSpPr>
        <p:spPr>
          <a:xfrm>
            <a:off x="467544" y="632882"/>
            <a:ext cx="7344816" cy="707886"/>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圆柱表面应限定在半径差等于</a:t>
            </a:r>
            <a:r>
              <a:rPr lang="en-US" altLang="zh-CN" sz="2000" b="1" dirty="0"/>
              <a:t>0. 1 mm </a:t>
            </a:r>
            <a:r>
              <a:rPr lang="zh-CN" altLang="en-US" sz="2000" b="1" dirty="0" smtClean="0"/>
              <a:t>的两</a:t>
            </a:r>
            <a:r>
              <a:rPr lang="zh-CN" altLang="en-US" sz="2000" b="1" dirty="0"/>
              <a:t>同轴圆柱面</a:t>
            </a:r>
            <a:r>
              <a:rPr lang="zh-CN" altLang="en-US" sz="2000" b="1" dirty="0" smtClean="0"/>
              <a:t>之间。</a:t>
            </a:r>
            <a:endParaRPr lang="zh-CN" altLang="en-US" sz="2000" b="1" dirty="0"/>
          </a:p>
        </p:txBody>
      </p:sp>
      <p:sp>
        <p:nvSpPr>
          <p:cNvPr id="7" name="矩形 6"/>
          <p:cNvSpPr/>
          <p:nvPr/>
        </p:nvSpPr>
        <p:spPr>
          <a:xfrm>
            <a:off x="971600" y="1340768"/>
            <a:ext cx="7488832" cy="400110"/>
          </a:xfrm>
          <a:prstGeom prst="rect">
            <a:avLst/>
          </a:prstGeom>
        </p:spPr>
        <p:txBody>
          <a:bodyPr wrap="square">
            <a:spAutoFit/>
          </a:bodyPr>
          <a:lstStyle/>
          <a:p>
            <a:r>
              <a:rPr lang="zh-CN" altLang="en-US" sz="2000" b="1" dirty="0"/>
              <a:t>公差带为半径差等于公差值</a:t>
            </a:r>
            <a:r>
              <a:rPr lang="en-US" altLang="zh-CN" sz="2000" b="1" i="1" dirty="0"/>
              <a:t>t </a:t>
            </a:r>
            <a:r>
              <a:rPr lang="zh-CN" altLang="en-US" sz="2000" b="1" dirty="0"/>
              <a:t>的两个同轴</a:t>
            </a:r>
            <a:r>
              <a:rPr lang="zh-CN" altLang="en-US" sz="2000" b="1" dirty="0" smtClean="0"/>
              <a:t>圆柱面</a:t>
            </a:r>
            <a:r>
              <a:rPr lang="zh-CN" altLang="en-US" sz="2000" b="1" dirty="0"/>
              <a:t>所限定的</a:t>
            </a:r>
            <a:r>
              <a:rPr lang="zh-CN" altLang="en-US" sz="2000" b="1" dirty="0" smtClean="0"/>
              <a:t>区域。</a:t>
            </a:r>
            <a:endParaRPr lang="zh-CN" altLang="en-US" sz="2000" b="1" dirty="0"/>
          </a:p>
        </p:txBody>
      </p:sp>
      <p:pic>
        <p:nvPicPr>
          <p:cNvPr id="7168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8674" y="1916832"/>
            <a:ext cx="2473166"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1257" y="1988840"/>
            <a:ext cx="2428855"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474450" y="4005064"/>
            <a:ext cx="8057990" cy="1631216"/>
          </a:xfrm>
          <a:prstGeom prst="rect">
            <a:avLst/>
          </a:prstGeom>
        </p:spPr>
        <p:txBody>
          <a:bodyPr wrap="square">
            <a:spAutoFit/>
          </a:bodyPr>
          <a:lstStyle/>
          <a:p>
            <a:r>
              <a:rPr lang="zh-CN" altLang="en-US" sz="2000" b="1" dirty="0" smtClean="0"/>
              <a:t>         方向</a:t>
            </a:r>
            <a:r>
              <a:rPr lang="zh-CN" altLang="en-US" sz="2000" b="1" dirty="0"/>
              <a:t>公差的被测要素可以是组成要素或导出要素</a:t>
            </a:r>
            <a:r>
              <a:rPr lang="en-US" altLang="zh-CN" sz="2000" b="1" dirty="0"/>
              <a:t>,</a:t>
            </a:r>
            <a:r>
              <a:rPr lang="zh-CN" altLang="en-US" sz="2000" b="1" dirty="0"/>
              <a:t>其公称被测要素的属性可以是</a:t>
            </a:r>
            <a:r>
              <a:rPr lang="zh-CN" altLang="en-US" sz="2000" b="1" dirty="0" smtClean="0"/>
              <a:t>线性</a:t>
            </a:r>
            <a:r>
              <a:rPr lang="zh-CN" altLang="en-US" sz="2000" b="1" dirty="0"/>
              <a:t>要素、一组线性要素</a:t>
            </a:r>
            <a:r>
              <a:rPr lang="en-US" altLang="zh-CN" sz="2000" b="1" dirty="0"/>
              <a:t>,</a:t>
            </a:r>
            <a:r>
              <a:rPr lang="zh-CN" altLang="en-US" sz="2000" b="1" dirty="0"/>
              <a:t>或面要素。公称被测要素的形状由直线或平面要素明确给定。</a:t>
            </a:r>
            <a:r>
              <a:rPr lang="zh-CN" altLang="en-US" sz="2000" b="1" dirty="0" smtClean="0"/>
              <a:t>若被</a:t>
            </a:r>
            <a:r>
              <a:rPr lang="zh-CN" altLang="en-US" sz="2000" b="1" dirty="0"/>
              <a:t>测要素是公称平面</a:t>
            </a:r>
            <a:r>
              <a:rPr lang="en-US" altLang="zh-CN" sz="2000" b="1" dirty="0"/>
              <a:t>,</a:t>
            </a:r>
            <a:r>
              <a:rPr lang="zh-CN" altLang="en-US" sz="2000" b="1" dirty="0"/>
              <a:t>且被测要素是该平面上的一组直线时</a:t>
            </a:r>
            <a:r>
              <a:rPr lang="en-US" altLang="zh-CN" sz="2000" b="1" dirty="0"/>
              <a:t>,</a:t>
            </a:r>
            <a:r>
              <a:rPr lang="zh-CN" altLang="en-US" sz="2000" b="1" dirty="0"/>
              <a:t>应</a:t>
            </a:r>
            <a:r>
              <a:rPr lang="zh-CN" altLang="en-US" sz="2000" b="1" dirty="0">
                <a:solidFill>
                  <a:srgbClr val="FF0000"/>
                </a:solidFill>
              </a:rPr>
              <a:t>标注相交平面框格</a:t>
            </a:r>
            <a:r>
              <a:rPr lang="zh-CN" altLang="en-US" sz="2000" b="1" dirty="0"/>
              <a:t>。应</a:t>
            </a:r>
            <a:r>
              <a:rPr lang="zh-CN" altLang="en-US" sz="2000" b="1" dirty="0" smtClean="0"/>
              <a:t>使用</a:t>
            </a:r>
            <a:r>
              <a:rPr lang="zh-CN" altLang="en-US" sz="2000" b="1" dirty="0"/>
              <a:t>缺省的</a:t>
            </a:r>
            <a:r>
              <a:rPr lang="en-US" altLang="zh-CN" sz="2000" b="1" dirty="0" smtClean="0"/>
              <a:t>TED(0</a:t>
            </a:r>
            <a:r>
              <a:rPr lang="zh-CN" altLang="en-US" sz="2000" b="1" dirty="0" smtClean="0"/>
              <a:t>度或</a:t>
            </a:r>
            <a:r>
              <a:rPr lang="en-US" altLang="zh-CN" sz="2000" b="1" dirty="0" smtClean="0"/>
              <a:t>90</a:t>
            </a:r>
            <a:r>
              <a:rPr lang="zh-CN" altLang="en-US" sz="2000" b="1" dirty="0"/>
              <a:t>度</a:t>
            </a:r>
            <a:r>
              <a:rPr lang="en-US" altLang="zh-CN" sz="2000" b="1" dirty="0" smtClean="0"/>
              <a:t>) </a:t>
            </a:r>
            <a:r>
              <a:rPr lang="zh-CN" altLang="en-US" sz="2000" b="1" dirty="0"/>
              <a:t>定义锁定在公称被测要素与基准之间的</a:t>
            </a:r>
            <a:r>
              <a:rPr lang="en-US" altLang="zh-CN" sz="2000" b="1" dirty="0"/>
              <a:t>TED </a:t>
            </a:r>
            <a:r>
              <a:rPr lang="zh-CN" altLang="en-US" sz="2000" b="1" dirty="0" smtClean="0"/>
              <a:t>角度</a:t>
            </a:r>
            <a:r>
              <a:rPr lang="zh-CN" altLang="en-US" sz="2000" b="1" dirty="0"/>
              <a:t>。</a:t>
            </a:r>
          </a:p>
        </p:txBody>
      </p:sp>
      <p:sp>
        <p:nvSpPr>
          <p:cNvPr id="9" name="矩形 8"/>
          <p:cNvSpPr/>
          <p:nvPr/>
        </p:nvSpPr>
        <p:spPr>
          <a:xfrm>
            <a:off x="1045783" y="3573016"/>
            <a:ext cx="3166177" cy="461665"/>
          </a:xfrm>
          <a:prstGeom prst="rect">
            <a:avLst/>
          </a:prstGeom>
        </p:spPr>
        <p:txBody>
          <a:bodyPr wrap="square">
            <a:spAutoFit/>
          </a:bodyPr>
          <a:lstStyle/>
          <a:p>
            <a:r>
              <a:rPr lang="en-US" altLang="zh-CN" dirty="0"/>
              <a:t>2</a:t>
            </a:r>
            <a:r>
              <a:rPr lang="en-US" altLang="zh-CN" b="1" dirty="0"/>
              <a:t>. </a:t>
            </a:r>
            <a:r>
              <a:rPr lang="zh-CN" altLang="en-US" b="1" dirty="0">
                <a:solidFill>
                  <a:srgbClr val="FF0000"/>
                </a:solidFill>
              </a:rPr>
              <a:t>方向公差</a:t>
            </a:r>
          </a:p>
        </p:txBody>
      </p:sp>
      <p:pic>
        <p:nvPicPr>
          <p:cNvPr id="706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1916832"/>
            <a:ext cx="2160240" cy="1581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圆角矩形 10">
            <a:hlinkClick r:id="rId5"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extLst>
      <p:ext uri="{BB962C8B-B14F-4D97-AF65-F5344CB8AC3E}">
        <p14:creationId xmlns:p14="http://schemas.microsoft.com/office/powerpoint/2010/main" val="24771025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71682"/>
                                        </p:tgtEl>
                                        <p:attrNameLst>
                                          <p:attrName>style.visibility</p:attrName>
                                        </p:attrNameLst>
                                      </p:cBhvr>
                                      <p:to>
                                        <p:strVal val="visible"/>
                                      </p:to>
                                    </p:set>
                                    <p:anim calcmode="lin" valueType="num">
                                      <p:cBhvr additive="base">
                                        <p:cTn id="17" dur="500" fill="hold"/>
                                        <p:tgtEl>
                                          <p:spTgt spid="71682"/>
                                        </p:tgtEl>
                                        <p:attrNameLst>
                                          <p:attrName>ppt_x</p:attrName>
                                        </p:attrNameLst>
                                      </p:cBhvr>
                                      <p:tavLst>
                                        <p:tav tm="0">
                                          <p:val>
                                            <p:strVal val="0-#ppt_w/2"/>
                                          </p:val>
                                        </p:tav>
                                        <p:tav tm="100000">
                                          <p:val>
                                            <p:strVal val="#ppt_x"/>
                                          </p:val>
                                        </p:tav>
                                      </p:tavLst>
                                    </p:anim>
                                    <p:anim calcmode="lin" valueType="num">
                                      <p:cBhvr additive="base">
                                        <p:cTn id="18" dur="500" fill="hold"/>
                                        <p:tgtEl>
                                          <p:spTgt spid="7168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1" presetClass="entr" presetSubtype="2" fill="hold" nodeType="clickEffect">
                                  <p:stCondLst>
                                    <p:cond delay="0"/>
                                  </p:stCondLst>
                                  <p:childTnLst>
                                    <p:set>
                                      <p:cBhvr>
                                        <p:cTn id="22" dur="1" fill="hold">
                                          <p:stCondLst>
                                            <p:cond delay="0"/>
                                          </p:stCondLst>
                                        </p:cTn>
                                        <p:tgtEl>
                                          <p:spTgt spid="71683"/>
                                        </p:tgtEl>
                                        <p:attrNameLst>
                                          <p:attrName>style.visibility</p:attrName>
                                        </p:attrNameLst>
                                      </p:cBhvr>
                                      <p:to>
                                        <p:strVal val="visible"/>
                                      </p:to>
                                    </p:set>
                                    <p:animEffect transition="in" filter="wheel(2)">
                                      <p:cBhvr>
                                        <p:cTn id="23" dur="2000"/>
                                        <p:tgtEl>
                                          <p:spTgt spid="7168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70658"/>
                                        </p:tgtEl>
                                        <p:attrNameLst>
                                          <p:attrName>style.visibility</p:attrName>
                                        </p:attrNameLst>
                                      </p:cBhvr>
                                      <p:to>
                                        <p:strVal val="visible"/>
                                      </p:to>
                                    </p:set>
                                    <p:anim calcmode="lin" valueType="num">
                                      <p:cBhvr additive="base">
                                        <p:cTn id="33" dur="500" fill="hold"/>
                                        <p:tgtEl>
                                          <p:spTgt spid="70658"/>
                                        </p:tgtEl>
                                        <p:attrNameLst>
                                          <p:attrName>ppt_x</p:attrName>
                                        </p:attrNameLst>
                                      </p:cBhvr>
                                      <p:tavLst>
                                        <p:tav tm="0">
                                          <p:val>
                                            <p:strVal val="1+#ppt_w/2"/>
                                          </p:val>
                                        </p:tav>
                                        <p:tav tm="100000">
                                          <p:val>
                                            <p:strVal val="#ppt_x"/>
                                          </p:val>
                                        </p:tav>
                                      </p:tavLst>
                                    </p:anim>
                                    <p:anim calcmode="lin" valueType="num">
                                      <p:cBhvr additive="base">
                                        <p:cTn id="34" dur="500" fill="hold"/>
                                        <p:tgtEl>
                                          <p:spTgt spid="70658"/>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up)">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649BB62-FDA5-46A4-910D-62439400CB21}" type="slidenum">
              <a:rPr lang="en-US" altLang="zh-CN" sz="2000" smtClean="0">
                <a:solidFill>
                  <a:srgbClr val="0000FF"/>
                </a:solidFill>
              </a:rPr>
              <a:pPr eaLnBrk="1" hangingPunct="1"/>
              <a:t>2</a:t>
            </a:fld>
            <a:endParaRPr lang="en-US" altLang="zh-CN" sz="2000" smtClean="0">
              <a:solidFill>
                <a:srgbClr val="0000FF"/>
              </a:solidFill>
            </a:endParaRPr>
          </a:p>
        </p:txBody>
      </p:sp>
      <p:sp>
        <p:nvSpPr>
          <p:cNvPr id="149508" name="Text Box 2052"/>
          <p:cNvSpPr txBox="1">
            <a:spLocks noChangeArrowheads="1"/>
          </p:cNvSpPr>
          <p:nvPr/>
        </p:nvSpPr>
        <p:spPr bwMode="auto">
          <a:xfrm>
            <a:off x="1777751" y="188640"/>
            <a:ext cx="4648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smtClean="0"/>
              <a:t>4.2.6 </a:t>
            </a:r>
            <a:r>
              <a:rPr lang="zh-CN" altLang="en-US" b="1" dirty="0" smtClean="0"/>
              <a:t>简化标注和附加标注</a:t>
            </a:r>
            <a:endParaRPr lang="en-US" altLang="zh-CN" dirty="0"/>
          </a:p>
        </p:txBody>
      </p:sp>
      <p:sp>
        <p:nvSpPr>
          <p:cNvPr id="149510" name="Text Box 2054"/>
          <p:cNvSpPr txBox="1">
            <a:spLocks noChangeArrowheads="1"/>
          </p:cNvSpPr>
          <p:nvPr/>
        </p:nvSpPr>
        <p:spPr bwMode="auto">
          <a:xfrm>
            <a:off x="1259632" y="650305"/>
            <a:ext cx="374441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t>1. </a:t>
            </a:r>
            <a:r>
              <a:rPr lang="zh-CN" altLang="en-US" sz="2000" b="1" dirty="0" smtClean="0"/>
              <a:t>简化标注</a:t>
            </a:r>
            <a:r>
              <a:rPr lang="zh-CN" altLang="en-US" sz="2000" dirty="0" smtClean="0">
                <a:solidFill>
                  <a:srgbClr val="00FFFF"/>
                </a:solidFill>
              </a:rPr>
              <a:t>。</a:t>
            </a:r>
            <a:endParaRPr lang="zh-CN" altLang="en-US" sz="2000" dirty="0">
              <a:solidFill>
                <a:srgbClr val="00FFFF"/>
              </a:solidFill>
            </a:endParaRPr>
          </a:p>
        </p:txBody>
      </p:sp>
      <p:sp>
        <p:nvSpPr>
          <p:cNvPr id="2" name="矩形 1"/>
          <p:cNvSpPr/>
          <p:nvPr/>
        </p:nvSpPr>
        <p:spPr>
          <a:xfrm>
            <a:off x="755576" y="938337"/>
            <a:ext cx="7614592" cy="957250"/>
          </a:xfrm>
          <a:prstGeom prst="rect">
            <a:avLst/>
          </a:prstGeom>
        </p:spPr>
        <p:txBody>
          <a:bodyPr wrap="square">
            <a:spAutoFit/>
          </a:bodyPr>
          <a:lstStyle/>
          <a:p>
            <a:pPr>
              <a:lnSpc>
                <a:spcPct val="150000"/>
              </a:lnSpc>
            </a:pPr>
            <a:r>
              <a:rPr lang="zh-CN" altLang="en-US" sz="2000" b="1" dirty="0" smtClean="0"/>
              <a:t>        在</a:t>
            </a:r>
            <a:r>
              <a:rPr lang="zh-CN" altLang="en-US" sz="2000" b="1" dirty="0"/>
              <a:t>保证读图方便和不会产生误解的情况下</a:t>
            </a:r>
            <a:r>
              <a:rPr lang="en-US" altLang="zh-CN" sz="2000" b="1" dirty="0"/>
              <a:t>,</a:t>
            </a:r>
            <a:r>
              <a:rPr lang="zh-CN" altLang="en-US" sz="2000" b="1" dirty="0"/>
              <a:t>可以简化几何公差的图样标注。</a:t>
            </a:r>
          </a:p>
        </p:txBody>
      </p:sp>
      <p:sp>
        <p:nvSpPr>
          <p:cNvPr id="3" name="矩形 2"/>
          <p:cNvSpPr/>
          <p:nvPr/>
        </p:nvSpPr>
        <p:spPr>
          <a:xfrm>
            <a:off x="747452" y="1772816"/>
            <a:ext cx="4040572" cy="2400657"/>
          </a:xfrm>
          <a:prstGeom prst="rect">
            <a:avLst/>
          </a:prstGeom>
        </p:spPr>
        <p:txBody>
          <a:bodyPr wrap="square">
            <a:spAutoFit/>
          </a:bodyPr>
          <a:lstStyle/>
          <a:p>
            <a:pPr>
              <a:lnSpc>
                <a:spcPct val="150000"/>
              </a:lnSpc>
            </a:pPr>
            <a:r>
              <a:rPr lang="en-US" altLang="zh-CN" sz="2000" b="1" dirty="0" smtClean="0"/>
              <a:t>        (</a:t>
            </a:r>
            <a:r>
              <a:rPr lang="en-US" altLang="zh-CN" sz="2000" b="1" dirty="0"/>
              <a:t>1) </a:t>
            </a:r>
            <a:r>
              <a:rPr lang="zh-CN" altLang="en-US" sz="2000" b="1" dirty="0"/>
              <a:t>同一被测要素</a:t>
            </a:r>
            <a:r>
              <a:rPr lang="zh-CN" altLang="en-US" sz="2000" b="1" dirty="0" smtClean="0"/>
              <a:t>有多项</a:t>
            </a:r>
            <a:r>
              <a:rPr lang="zh-CN" altLang="en-US" sz="2000" b="1" dirty="0"/>
              <a:t>几何公差要求时</a:t>
            </a:r>
            <a:r>
              <a:rPr lang="en-US" altLang="zh-CN" sz="2000" b="1" dirty="0" smtClean="0"/>
              <a:t>,</a:t>
            </a:r>
            <a:r>
              <a:rPr lang="zh-CN" altLang="en-US" sz="2000" b="1" dirty="0" smtClean="0"/>
              <a:t>要求可</a:t>
            </a:r>
            <a:r>
              <a:rPr lang="zh-CN" altLang="en-US" sz="2000" b="1" dirty="0"/>
              <a:t>在上、下堆叠的公差框格中给出。</a:t>
            </a:r>
            <a:r>
              <a:rPr lang="zh-CN" altLang="en-US" sz="2000" b="1" dirty="0" smtClean="0"/>
              <a:t>例如图</a:t>
            </a:r>
            <a:r>
              <a:rPr lang="en-US" altLang="zh-CN" sz="2000" b="1" dirty="0"/>
              <a:t>4. 18 </a:t>
            </a:r>
            <a:r>
              <a:rPr lang="zh-CN" altLang="en-US" sz="2000" b="1" dirty="0"/>
              <a:t>为</a:t>
            </a:r>
            <a:r>
              <a:rPr lang="zh-CN" altLang="en-US" sz="2000" b="1" dirty="0" smtClean="0"/>
              <a:t>圆柱有圆度公差、</a:t>
            </a:r>
            <a:r>
              <a:rPr lang="zh-CN" altLang="en-US" sz="2000" b="1" dirty="0"/>
              <a:t>直线度公差和平行度公差要求的简化标注</a:t>
            </a:r>
            <a:r>
              <a:rPr lang="zh-CN" altLang="en-US" sz="2000" b="1" dirty="0" smtClean="0"/>
              <a:t>。</a:t>
            </a:r>
            <a:endParaRPr lang="zh-CN" altLang="en-US" sz="2000" b="1" dirty="0"/>
          </a:p>
        </p:txBody>
      </p:sp>
      <p:sp>
        <p:nvSpPr>
          <p:cNvPr id="4" name="矩形 3"/>
          <p:cNvSpPr/>
          <p:nvPr/>
        </p:nvSpPr>
        <p:spPr>
          <a:xfrm>
            <a:off x="683568" y="4005064"/>
            <a:ext cx="4320480" cy="2400657"/>
          </a:xfrm>
          <a:prstGeom prst="rect">
            <a:avLst/>
          </a:prstGeom>
        </p:spPr>
        <p:txBody>
          <a:bodyPr wrap="square">
            <a:spAutoFit/>
          </a:bodyPr>
          <a:lstStyle/>
          <a:p>
            <a:pPr>
              <a:lnSpc>
                <a:spcPct val="150000"/>
              </a:lnSpc>
            </a:pPr>
            <a:r>
              <a:rPr lang="zh-CN" altLang="en-US" sz="2000" b="1" dirty="0" smtClean="0"/>
              <a:t>        将</a:t>
            </a:r>
            <a:r>
              <a:rPr lang="zh-CN" altLang="en-US" sz="2000" b="1" dirty="0"/>
              <a:t>公差框格按</a:t>
            </a:r>
            <a:r>
              <a:rPr lang="zh-CN" altLang="en-US" sz="2000" b="1" dirty="0" smtClean="0"/>
              <a:t>公差值</a:t>
            </a:r>
            <a:r>
              <a:rPr lang="zh-CN" altLang="en-US" sz="2000" b="1" dirty="0">
                <a:solidFill>
                  <a:srgbClr val="FF0000"/>
                </a:solidFill>
              </a:rPr>
              <a:t>从上到下依次递减的顺序排布</a:t>
            </a:r>
            <a:r>
              <a:rPr lang="en-US" altLang="zh-CN" sz="2000" b="1" dirty="0">
                <a:solidFill>
                  <a:srgbClr val="FF0000"/>
                </a:solidFill>
              </a:rPr>
              <a:t>,</a:t>
            </a:r>
            <a:r>
              <a:rPr lang="zh-CN" altLang="en-US" sz="2000" b="1" dirty="0">
                <a:solidFill>
                  <a:srgbClr val="FF0000"/>
                </a:solidFill>
              </a:rPr>
              <a:t>参照线应连接于第一个公差框格左侧或右侧的中点</a:t>
            </a:r>
            <a:r>
              <a:rPr lang="en-US" altLang="zh-CN" sz="2000" b="1" dirty="0">
                <a:solidFill>
                  <a:srgbClr val="FF0000"/>
                </a:solidFill>
              </a:rPr>
              <a:t>,</a:t>
            </a:r>
            <a:r>
              <a:rPr lang="zh-CN" altLang="en-US" sz="2000" b="1" dirty="0"/>
              <a:t>而非公差框格中间的</a:t>
            </a:r>
            <a:r>
              <a:rPr lang="zh-CN" altLang="en-US" sz="2000" b="1" dirty="0" smtClean="0"/>
              <a:t>延长线。此</a:t>
            </a:r>
            <a:r>
              <a:rPr lang="zh-CN" altLang="en-US" sz="2000" b="1" dirty="0"/>
              <a:t>标注同时适用于三维的标注。</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916832"/>
            <a:ext cx="3733800" cy="408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9508"/>
                                        </p:tgtEl>
                                        <p:attrNameLst>
                                          <p:attrName>style.visibility</p:attrName>
                                        </p:attrNameLst>
                                      </p:cBhvr>
                                      <p:to>
                                        <p:strVal val="visible"/>
                                      </p:to>
                                    </p:set>
                                    <p:animEffect transition="in" filter="wipe(left)">
                                      <p:cBhvr>
                                        <p:cTn id="7" dur="300"/>
                                        <p:tgtEl>
                                          <p:spTgt spid="1495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9510"/>
                                        </p:tgtEl>
                                        <p:attrNameLst>
                                          <p:attrName>style.visibility</p:attrName>
                                        </p:attrNameLst>
                                      </p:cBhvr>
                                      <p:to>
                                        <p:strVal val="visible"/>
                                      </p:to>
                                    </p:set>
                                    <p:animEffect transition="in" filter="wipe(left)">
                                      <p:cBhvr>
                                        <p:cTn id="12" dur="300"/>
                                        <p:tgtEl>
                                          <p:spTgt spid="1495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 calcmode="lin" valueType="num">
                                      <p:cBhvr additive="base">
                                        <p:cTn id="27" dur="500" fill="hold"/>
                                        <p:tgtEl>
                                          <p:spTgt spid="1026"/>
                                        </p:tgtEl>
                                        <p:attrNameLst>
                                          <p:attrName>ppt_x</p:attrName>
                                        </p:attrNameLst>
                                      </p:cBhvr>
                                      <p:tavLst>
                                        <p:tav tm="0">
                                          <p:val>
                                            <p:strVal val="1+#ppt_w/2"/>
                                          </p:val>
                                        </p:tav>
                                        <p:tav tm="100000">
                                          <p:val>
                                            <p:strVal val="#ppt_x"/>
                                          </p:val>
                                        </p:tav>
                                      </p:tavLst>
                                    </p:anim>
                                    <p:anim calcmode="lin" valueType="num">
                                      <p:cBhvr additive="base">
                                        <p:cTn id="28"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up)">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8" grpId="0" autoUpdateAnimBg="0"/>
      <p:bldP spid="149510" grpId="0" autoUpdateAnimBg="0"/>
      <p:bldP spid="2" grpId="0"/>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0544B191-7D4A-4B22-A180-F12083844DDB}" type="slidenum">
              <a:rPr lang="en-US" altLang="zh-CN" smtClean="0"/>
              <a:pPr>
                <a:defRPr/>
              </a:pPr>
              <a:t>20</a:t>
            </a:fld>
            <a:endParaRPr lang="en-US" altLang="zh-CN"/>
          </a:p>
        </p:txBody>
      </p:sp>
      <p:sp>
        <p:nvSpPr>
          <p:cNvPr id="5" name="矩形 4"/>
          <p:cNvSpPr/>
          <p:nvPr/>
        </p:nvSpPr>
        <p:spPr>
          <a:xfrm>
            <a:off x="755576" y="757153"/>
            <a:ext cx="6840760" cy="1015663"/>
          </a:xfrm>
          <a:prstGeom prst="rect">
            <a:avLst/>
          </a:prstGeom>
        </p:spPr>
        <p:txBody>
          <a:bodyPr wrap="square">
            <a:spAutoFit/>
          </a:bodyPr>
          <a:lstStyle/>
          <a:p>
            <a:r>
              <a:rPr lang="zh-CN" altLang="en-US" sz="2000" b="1" dirty="0" smtClean="0"/>
              <a:t>         方向</a:t>
            </a:r>
            <a:r>
              <a:rPr lang="zh-CN" altLang="en-US" sz="2000" b="1" dirty="0"/>
              <a:t>公差有平行度、垂直度和倾斜度等主要特征项目。方向公差是指实际关联</a:t>
            </a:r>
            <a:r>
              <a:rPr lang="zh-CN" altLang="en-US" sz="2000" b="1" dirty="0" smtClean="0"/>
              <a:t>要素相对</a:t>
            </a:r>
            <a:r>
              <a:rPr lang="zh-CN" altLang="en-US" sz="2000" b="1" dirty="0"/>
              <a:t>于基准要素的理想方向的允许变动量。它们</a:t>
            </a:r>
            <a:r>
              <a:rPr lang="zh-CN" altLang="en-US" sz="2000" b="1" dirty="0" smtClean="0"/>
              <a:t>有有四</a:t>
            </a:r>
            <a:r>
              <a:rPr lang="zh-CN" altLang="en-US" sz="2000" b="1" dirty="0"/>
              <a:t>种</a:t>
            </a:r>
            <a:r>
              <a:rPr lang="zh-CN" altLang="en-US" sz="2000" b="1" dirty="0" smtClean="0"/>
              <a:t>形式，即：</a:t>
            </a:r>
            <a:endParaRPr lang="zh-CN" altLang="en-US" sz="2000" b="1" dirty="0"/>
          </a:p>
        </p:txBody>
      </p:sp>
      <p:grpSp>
        <p:nvGrpSpPr>
          <p:cNvPr id="6" name="Group 20"/>
          <p:cNvGrpSpPr>
            <a:grpSpLocks/>
          </p:cNvGrpSpPr>
          <p:nvPr/>
        </p:nvGrpSpPr>
        <p:grpSpPr bwMode="auto">
          <a:xfrm>
            <a:off x="1972983" y="2236802"/>
            <a:ext cx="725638" cy="816992"/>
            <a:chOff x="576" y="1728"/>
            <a:chExt cx="912" cy="1248"/>
          </a:xfrm>
        </p:grpSpPr>
        <p:sp>
          <p:nvSpPr>
            <p:cNvPr id="7" name="Text Box 9"/>
            <p:cNvSpPr txBox="1">
              <a:spLocks noChangeArrowheads="1"/>
            </p:cNvSpPr>
            <p:nvPr/>
          </p:nvSpPr>
          <p:spPr bwMode="auto">
            <a:xfrm>
              <a:off x="576" y="1857"/>
              <a:ext cx="912" cy="1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基  准 </a:t>
              </a:r>
            </a:p>
          </p:txBody>
        </p:sp>
        <p:sp>
          <p:nvSpPr>
            <p:cNvPr id="8" name="AutoShape 10"/>
            <p:cNvSpPr>
              <a:spLocks/>
            </p:cNvSpPr>
            <p:nvPr/>
          </p:nvSpPr>
          <p:spPr bwMode="auto">
            <a:xfrm>
              <a:off x="1152" y="1728"/>
              <a:ext cx="336" cy="1248"/>
            </a:xfrm>
            <a:prstGeom prst="leftBrace">
              <a:avLst>
                <a:gd name="adj1" fmla="val 30952"/>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 name="Group 21"/>
          <p:cNvGrpSpPr>
            <a:grpSpLocks/>
          </p:cNvGrpSpPr>
          <p:nvPr/>
        </p:nvGrpSpPr>
        <p:grpSpPr bwMode="auto">
          <a:xfrm>
            <a:off x="2626612" y="1933332"/>
            <a:ext cx="586878" cy="864394"/>
            <a:chOff x="1536" y="1638"/>
            <a:chExt cx="910" cy="1089"/>
          </a:xfrm>
        </p:grpSpPr>
        <p:sp>
          <p:nvSpPr>
            <p:cNvPr id="10" name="Text Box 11"/>
            <p:cNvSpPr txBox="1">
              <a:spLocks noChangeArrowheads="1"/>
            </p:cNvSpPr>
            <p:nvPr/>
          </p:nvSpPr>
          <p:spPr bwMode="auto">
            <a:xfrm>
              <a:off x="1536" y="1680"/>
              <a:ext cx="576" cy="1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rgbClr val="FF0000"/>
                  </a:solidFill>
                </a:rPr>
                <a:t>面</a:t>
              </a:r>
              <a:r>
                <a:rPr lang="zh-CN" altLang="en-US" sz="2800" dirty="0"/>
                <a:t> </a:t>
              </a:r>
            </a:p>
          </p:txBody>
        </p:sp>
        <p:sp>
          <p:nvSpPr>
            <p:cNvPr id="11" name="AutoShape 13"/>
            <p:cNvSpPr>
              <a:spLocks/>
            </p:cNvSpPr>
            <p:nvPr/>
          </p:nvSpPr>
          <p:spPr bwMode="auto">
            <a:xfrm>
              <a:off x="2206" y="1638"/>
              <a:ext cx="240" cy="624"/>
            </a:xfrm>
            <a:prstGeom prst="leftBrace">
              <a:avLst>
                <a:gd name="adj1" fmla="val 21667"/>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 name="Text Box 14"/>
          <p:cNvSpPr txBox="1">
            <a:spLocks noChangeArrowheads="1"/>
          </p:cNvSpPr>
          <p:nvPr/>
        </p:nvSpPr>
        <p:spPr bwMode="auto">
          <a:xfrm>
            <a:off x="3202677" y="1772816"/>
            <a:ext cx="37455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000" b="1" dirty="0"/>
              <a:t>① </a:t>
            </a:r>
            <a:r>
              <a:rPr lang="zh-CN" altLang="en-US" sz="2000" b="1" dirty="0"/>
              <a:t>被测要素</a:t>
            </a:r>
            <a:r>
              <a:rPr lang="zh-CN" altLang="en-US" sz="2000" b="1" dirty="0">
                <a:solidFill>
                  <a:schemeClr val="accent1">
                    <a:lumMod val="50000"/>
                  </a:schemeClr>
                </a:solidFill>
              </a:rPr>
              <a:t>为面</a:t>
            </a:r>
            <a:r>
              <a:rPr lang="zh-CN" altLang="en-US" sz="2000" b="1" dirty="0"/>
              <a:t>对</a:t>
            </a:r>
            <a:r>
              <a:rPr lang="zh-CN" altLang="en-US" sz="2000" b="1" dirty="0">
                <a:solidFill>
                  <a:srgbClr val="FF0000"/>
                </a:solidFill>
              </a:rPr>
              <a:t>基准面</a:t>
            </a:r>
            <a:endParaRPr lang="zh-CN" altLang="en-US" sz="2000" dirty="0"/>
          </a:p>
        </p:txBody>
      </p:sp>
      <p:sp>
        <p:nvSpPr>
          <p:cNvPr id="13" name="Text Box 15"/>
          <p:cNvSpPr txBox="1">
            <a:spLocks noChangeArrowheads="1"/>
          </p:cNvSpPr>
          <p:nvPr/>
        </p:nvSpPr>
        <p:spPr bwMode="auto">
          <a:xfrm>
            <a:off x="3202677" y="2178573"/>
            <a:ext cx="345755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000" b="1" dirty="0" smtClean="0"/>
              <a:t>② </a:t>
            </a:r>
            <a:r>
              <a:rPr lang="zh-CN" altLang="en-US" sz="2000" b="1" dirty="0" smtClean="0"/>
              <a:t>被</a:t>
            </a:r>
            <a:r>
              <a:rPr lang="zh-CN" altLang="en-US" sz="2000" b="1" dirty="0"/>
              <a:t>测要素</a:t>
            </a:r>
            <a:r>
              <a:rPr lang="zh-CN" altLang="en-US" sz="2000" b="1" dirty="0">
                <a:solidFill>
                  <a:schemeClr val="accent1">
                    <a:lumMod val="50000"/>
                  </a:schemeClr>
                </a:solidFill>
              </a:rPr>
              <a:t>为线</a:t>
            </a:r>
            <a:r>
              <a:rPr lang="zh-CN" altLang="en-US" sz="2000" b="1" dirty="0"/>
              <a:t>对</a:t>
            </a:r>
            <a:r>
              <a:rPr lang="zh-CN" altLang="en-US" sz="2000" b="1" dirty="0">
                <a:solidFill>
                  <a:srgbClr val="FF0000"/>
                </a:solidFill>
              </a:rPr>
              <a:t>基准面</a:t>
            </a:r>
            <a:endParaRPr lang="zh-CN" altLang="en-US" sz="2000" dirty="0"/>
          </a:p>
        </p:txBody>
      </p:sp>
      <p:sp>
        <p:nvSpPr>
          <p:cNvPr id="14" name="Text Box 16"/>
          <p:cNvSpPr txBox="1">
            <a:spLocks noChangeArrowheads="1"/>
          </p:cNvSpPr>
          <p:nvPr/>
        </p:nvSpPr>
        <p:spPr bwMode="auto">
          <a:xfrm>
            <a:off x="3202677" y="2524834"/>
            <a:ext cx="345755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000" b="1" dirty="0"/>
              <a:t>③ </a:t>
            </a:r>
            <a:r>
              <a:rPr lang="zh-CN" altLang="en-US" sz="2000" b="1" dirty="0" smtClean="0"/>
              <a:t>被</a:t>
            </a:r>
            <a:r>
              <a:rPr lang="zh-CN" altLang="en-US" sz="2000" b="1" dirty="0"/>
              <a:t>测要素</a:t>
            </a:r>
            <a:r>
              <a:rPr lang="zh-CN" altLang="en-US" sz="2000" dirty="0">
                <a:solidFill>
                  <a:schemeClr val="accent1">
                    <a:lumMod val="50000"/>
                  </a:schemeClr>
                </a:solidFill>
              </a:rPr>
              <a:t>为面</a:t>
            </a:r>
            <a:r>
              <a:rPr lang="zh-CN" altLang="en-US" sz="2000" dirty="0"/>
              <a:t>对</a:t>
            </a:r>
            <a:r>
              <a:rPr lang="zh-CN" altLang="en-US" sz="2000" b="1" dirty="0">
                <a:solidFill>
                  <a:srgbClr val="FF0000"/>
                </a:solidFill>
              </a:rPr>
              <a:t>基准线</a:t>
            </a:r>
            <a:endParaRPr lang="zh-CN" altLang="en-US" sz="2000" dirty="0"/>
          </a:p>
        </p:txBody>
      </p:sp>
      <p:grpSp>
        <p:nvGrpSpPr>
          <p:cNvPr id="15" name="Group 22"/>
          <p:cNvGrpSpPr>
            <a:grpSpLocks/>
          </p:cNvGrpSpPr>
          <p:nvPr/>
        </p:nvGrpSpPr>
        <p:grpSpPr bwMode="auto">
          <a:xfrm>
            <a:off x="2627792" y="2710644"/>
            <a:ext cx="574885" cy="501785"/>
            <a:chOff x="1536" y="2640"/>
            <a:chExt cx="894" cy="437"/>
          </a:xfrm>
        </p:grpSpPr>
        <p:sp>
          <p:nvSpPr>
            <p:cNvPr id="16" name="Text Box 12"/>
            <p:cNvSpPr txBox="1">
              <a:spLocks noChangeArrowheads="1"/>
            </p:cNvSpPr>
            <p:nvPr/>
          </p:nvSpPr>
          <p:spPr bwMode="auto">
            <a:xfrm>
              <a:off x="1536" y="2688"/>
              <a:ext cx="624" cy="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rgbClr val="FF0000"/>
                  </a:solidFill>
                </a:rPr>
                <a:t>线</a:t>
              </a:r>
              <a:r>
                <a:rPr lang="zh-CN" altLang="en-US" sz="2000" dirty="0"/>
                <a:t> </a:t>
              </a:r>
            </a:p>
          </p:txBody>
        </p:sp>
        <p:sp>
          <p:nvSpPr>
            <p:cNvPr id="17" name="AutoShape 17"/>
            <p:cNvSpPr>
              <a:spLocks/>
            </p:cNvSpPr>
            <p:nvPr/>
          </p:nvSpPr>
          <p:spPr bwMode="auto">
            <a:xfrm>
              <a:off x="2190" y="2640"/>
              <a:ext cx="240" cy="437"/>
            </a:xfrm>
            <a:prstGeom prst="leftBrace">
              <a:avLst>
                <a:gd name="adj1" fmla="val 20000"/>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8" name="Text Box 18"/>
          <p:cNvSpPr txBox="1">
            <a:spLocks noChangeArrowheads="1"/>
          </p:cNvSpPr>
          <p:nvPr/>
        </p:nvSpPr>
        <p:spPr bwMode="auto">
          <a:xfrm>
            <a:off x="3201506" y="2956882"/>
            <a:ext cx="345755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000" b="1" dirty="0"/>
              <a:t>④ </a:t>
            </a:r>
            <a:r>
              <a:rPr lang="zh-CN" altLang="en-US" sz="2000" b="1" dirty="0"/>
              <a:t>被测要素</a:t>
            </a:r>
            <a:r>
              <a:rPr lang="zh-CN" altLang="en-US" sz="2000" b="1" dirty="0">
                <a:solidFill>
                  <a:schemeClr val="accent1">
                    <a:lumMod val="50000"/>
                  </a:schemeClr>
                </a:solidFill>
              </a:rPr>
              <a:t>为线</a:t>
            </a:r>
            <a:r>
              <a:rPr lang="zh-CN" altLang="en-US" sz="2000" dirty="0"/>
              <a:t>对</a:t>
            </a:r>
            <a:r>
              <a:rPr lang="zh-CN" altLang="en-US" sz="2000" b="1" dirty="0">
                <a:solidFill>
                  <a:srgbClr val="FF0000"/>
                </a:solidFill>
              </a:rPr>
              <a:t>基准线</a:t>
            </a:r>
            <a:endParaRPr lang="zh-CN" altLang="en-US" sz="2000" dirty="0"/>
          </a:p>
        </p:txBody>
      </p:sp>
      <p:sp>
        <p:nvSpPr>
          <p:cNvPr id="21" name="矩形 20"/>
          <p:cNvSpPr/>
          <p:nvPr/>
        </p:nvSpPr>
        <p:spPr>
          <a:xfrm>
            <a:off x="5149430" y="2510026"/>
            <a:ext cx="261610" cy="461665"/>
          </a:xfrm>
          <a:prstGeom prst="rect">
            <a:avLst/>
          </a:prstGeom>
        </p:spPr>
        <p:txBody>
          <a:bodyPr wrap="none">
            <a:spAutoFit/>
          </a:bodyPr>
          <a:lstStyle/>
          <a:p>
            <a:r>
              <a:rPr lang="en-US" altLang="zh-CN" b="1" dirty="0" smtClean="0"/>
              <a:t> </a:t>
            </a:r>
            <a:endParaRPr lang="zh-CN" altLang="en-US" dirty="0"/>
          </a:p>
        </p:txBody>
      </p:sp>
      <p:sp>
        <p:nvSpPr>
          <p:cNvPr id="22" name="矩形 21"/>
          <p:cNvSpPr/>
          <p:nvPr/>
        </p:nvSpPr>
        <p:spPr>
          <a:xfrm>
            <a:off x="996656" y="3486487"/>
            <a:ext cx="4655464" cy="2246769"/>
          </a:xfrm>
          <a:prstGeom prst="rect">
            <a:avLst/>
          </a:prstGeom>
        </p:spPr>
        <p:txBody>
          <a:bodyPr wrap="square">
            <a:spAutoFit/>
          </a:bodyPr>
          <a:lstStyle/>
          <a:p>
            <a:r>
              <a:rPr lang="zh-CN" altLang="en-US" sz="2000" b="1" dirty="0" smtClean="0"/>
              <a:t>        方向</a:t>
            </a:r>
            <a:r>
              <a:rPr lang="zh-CN" altLang="en-US" sz="2000" b="1" dirty="0"/>
              <a:t>公差带有形状和大小要求外</a:t>
            </a:r>
            <a:r>
              <a:rPr lang="en-US" altLang="zh-CN" sz="2000" b="1" dirty="0"/>
              <a:t>,</a:t>
            </a:r>
            <a:r>
              <a:rPr lang="zh-CN" altLang="en-US" sz="2000" b="1" dirty="0"/>
              <a:t>还有规定的方向要求</a:t>
            </a:r>
            <a:r>
              <a:rPr lang="zh-CN" altLang="en-US" sz="2000" b="1" dirty="0" smtClean="0"/>
              <a:t>。方向</a:t>
            </a:r>
            <a:r>
              <a:rPr lang="zh-CN" altLang="en-US" sz="2000" b="1" dirty="0"/>
              <a:t>公差带能把同一被测要素的形状误差控制在</a:t>
            </a:r>
            <a:r>
              <a:rPr lang="zh-CN" altLang="en-US" sz="2000" b="1" dirty="0" smtClean="0"/>
              <a:t>方向公差带</a:t>
            </a:r>
            <a:r>
              <a:rPr lang="zh-CN" altLang="en-US" sz="2000" b="1" dirty="0"/>
              <a:t>内。因此</a:t>
            </a:r>
            <a:r>
              <a:rPr lang="en-US" altLang="zh-CN" sz="2000" b="1" dirty="0"/>
              <a:t>,</a:t>
            </a:r>
            <a:r>
              <a:rPr lang="zh-CN" altLang="en-US" sz="2000" b="1" dirty="0"/>
              <a:t>对某一被测要素给出方向公差后</a:t>
            </a:r>
            <a:r>
              <a:rPr lang="en-US" altLang="zh-CN" sz="2000" b="1" dirty="0" smtClean="0"/>
              <a:t>,</a:t>
            </a:r>
            <a:r>
              <a:rPr lang="zh-CN" altLang="en-US" sz="2000" b="1" dirty="0" smtClean="0"/>
              <a:t>仅在对其</a:t>
            </a:r>
            <a:r>
              <a:rPr lang="zh-CN" altLang="en-US" sz="2000" b="1" dirty="0"/>
              <a:t>形状精度有进一步要求时</a:t>
            </a:r>
            <a:r>
              <a:rPr lang="en-US" altLang="zh-CN" sz="2000" b="1" dirty="0"/>
              <a:t>,</a:t>
            </a:r>
            <a:r>
              <a:rPr lang="zh-CN" altLang="en-US" sz="2000" b="1" dirty="0"/>
              <a:t>才另外给出形状公差</a:t>
            </a:r>
            <a:r>
              <a:rPr lang="en-US" altLang="zh-CN" sz="2000" b="1" dirty="0"/>
              <a:t>,</a:t>
            </a:r>
            <a:r>
              <a:rPr lang="zh-CN" altLang="en-US" sz="2000" b="1" dirty="0"/>
              <a:t>但其</a:t>
            </a:r>
            <a:r>
              <a:rPr lang="zh-CN" altLang="en-US" sz="2000" b="1" dirty="0" smtClean="0"/>
              <a:t>公差</a:t>
            </a:r>
            <a:r>
              <a:rPr lang="zh-CN" altLang="en-US" sz="2000" b="1" dirty="0"/>
              <a:t>值要小于方向公差值。例如图</a:t>
            </a:r>
            <a:r>
              <a:rPr lang="en-US" altLang="zh-CN" sz="2000" b="1" dirty="0"/>
              <a:t>4. 30 </a:t>
            </a:r>
            <a:r>
              <a:rPr lang="zh-CN" altLang="en-US" sz="2000" b="1" dirty="0"/>
              <a:t>所示。</a:t>
            </a:r>
          </a:p>
        </p:txBody>
      </p:sp>
      <p:pic>
        <p:nvPicPr>
          <p:cNvPr id="727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3212976"/>
            <a:ext cx="2421214"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329295" y="295488"/>
            <a:ext cx="1806905" cy="461665"/>
          </a:xfrm>
          <a:prstGeom prst="rect">
            <a:avLst/>
          </a:prstGeom>
        </p:spPr>
        <p:txBody>
          <a:bodyPr wrap="none">
            <a:spAutoFit/>
          </a:bodyPr>
          <a:lstStyle/>
          <a:p>
            <a:r>
              <a:rPr lang="zh-CN" altLang="en-US" b="1" dirty="0"/>
              <a:t> </a:t>
            </a:r>
            <a:r>
              <a:rPr lang="en-US" altLang="zh-CN" b="1" dirty="0" smtClean="0"/>
              <a:t>2. </a:t>
            </a:r>
            <a:r>
              <a:rPr lang="zh-CN" altLang="en-US" b="1" dirty="0" smtClean="0"/>
              <a:t>方向</a:t>
            </a:r>
            <a:r>
              <a:rPr lang="zh-CN" altLang="en-US" b="1" dirty="0"/>
              <a:t>公差</a:t>
            </a:r>
            <a:endParaRPr lang="zh-CN" altLang="en-US" dirty="0"/>
          </a:p>
        </p:txBody>
      </p:sp>
    </p:spTree>
    <p:extLst>
      <p:ext uri="{BB962C8B-B14F-4D97-AF65-F5344CB8AC3E}">
        <p14:creationId xmlns:p14="http://schemas.microsoft.com/office/powerpoint/2010/main" val="26880285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
                                        </p:tgtEl>
                                        <p:attrNameLst>
                                          <p:attrName>style.visibility</p:attrName>
                                        </p:attrNameLst>
                                      </p:cBhvr>
                                      <p:to>
                                        <p:strVal val="visible"/>
                                      </p:to>
                                    </p:set>
                                    <p:animEffect transition="in" filter="wipe(left)">
                                      <p:cBhvr>
                                        <p:cTn id="22" dur="3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3"/>
                                        </p:tgtEl>
                                        <p:attrNameLst>
                                          <p:attrName>style.visibility</p:attrName>
                                        </p:attrNameLst>
                                      </p:cBhvr>
                                      <p:to>
                                        <p:strVal val="visible"/>
                                      </p:to>
                                    </p:set>
                                    <p:animEffect transition="in" filter="wipe(left)">
                                      <p:cBhvr>
                                        <p:cTn id="27" dur="3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4"/>
                                        </p:tgtEl>
                                        <p:attrNameLst>
                                          <p:attrName>style.visibility</p:attrName>
                                        </p:attrNameLst>
                                      </p:cBhvr>
                                      <p:to>
                                        <p:strVal val="visible"/>
                                      </p:to>
                                    </p:set>
                                    <p:animEffect transition="in" filter="wipe(left)">
                                      <p:cBhvr>
                                        <p:cTn id="37" dur="3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8"/>
                                        </p:tgtEl>
                                        <p:attrNameLst>
                                          <p:attrName>style.visibility</p:attrName>
                                        </p:attrNameLst>
                                      </p:cBhvr>
                                      <p:to>
                                        <p:strVal val="visible"/>
                                      </p:to>
                                    </p:set>
                                    <p:animEffect transition="in" filter="wipe(left)">
                                      <p:cBhvr>
                                        <p:cTn id="42" dur="3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72712"/>
                                        </p:tgtEl>
                                        <p:attrNameLst>
                                          <p:attrName>style.visibility</p:attrName>
                                        </p:attrNameLst>
                                      </p:cBhvr>
                                      <p:to>
                                        <p:strVal val="visible"/>
                                      </p:to>
                                    </p:set>
                                    <p:anim calcmode="lin" valueType="num">
                                      <p:cBhvr additive="base">
                                        <p:cTn id="52" dur="500" fill="hold"/>
                                        <p:tgtEl>
                                          <p:spTgt spid="72712"/>
                                        </p:tgtEl>
                                        <p:attrNameLst>
                                          <p:attrName>ppt_x</p:attrName>
                                        </p:attrNameLst>
                                      </p:cBhvr>
                                      <p:tavLst>
                                        <p:tav tm="0">
                                          <p:val>
                                            <p:strVal val="1+#ppt_w/2"/>
                                          </p:val>
                                        </p:tav>
                                        <p:tav tm="100000">
                                          <p:val>
                                            <p:strVal val="#ppt_x"/>
                                          </p:val>
                                        </p:tav>
                                      </p:tavLst>
                                    </p:anim>
                                    <p:anim calcmode="lin" valueType="num">
                                      <p:cBhvr additive="base">
                                        <p:cTn id="53" dur="500" fill="hold"/>
                                        <p:tgtEl>
                                          <p:spTgt spid="727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autoUpdateAnimBg="0"/>
      <p:bldP spid="13" grpId="0" autoUpdateAnimBg="0"/>
      <p:bldP spid="14" grpId="0" autoUpdateAnimBg="0"/>
      <p:bldP spid="18" grpId="0" autoUpdateAnimBg="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0C2D7A9-AB81-4F62-B4E8-B9F6BC7A080E}" type="slidenum">
              <a:rPr lang="en-US" altLang="zh-CN" sz="2000" smtClean="0">
                <a:solidFill>
                  <a:srgbClr val="0000FF"/>
                </a:solidFill>
              </a:rPr>
              <a:pPr eaLnBrk="1" hangingPunct="1"/>
              <a:t>21</a:t>
            </a:fld>
            <a:endParaRPr lang="en-US" altLang="zh-CN" sz="2000" smtClean="0">
              <a:solidFill>
                <a:srgbClr val="0000FF"/>
              </a:solidFill>
            </a:endParaRPr>
          </a:p>
        </p:txBody>
      </p:sp>
      <p:sp>
        <p:nvSpPr>
          <p:cNvPr id="4" name="灯片编号占位符 5"/>
          <p:cNvSpPr txBox="1">
            <a:spLocks/>
          </p:cNvSpPr>
          <p:nvPr/>
        </p:nvSpPr>
        <p:spPr bwMode="auto">
          <a:xfrm>
            <a:off x="7086600" y="228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zh-CN"/>
            </a:defPPr>
            <a:lvl1pPr algn="r" rtl="0" eaLnBrk="0" fontAlgn="base" hangingPunct="0">
              <a:spcBef>
                <a:spcPct val="0"/>
              </a:spcBef>
              <a:spcAft>
                <a:spcPct val="0"/>
              </a:spcAft>
              <a:defRPr kumimoji="1" sz="2400" b="1" kern="1200">
                <a:solidFill>
                  <a:schemeClr val="tx1"/>
                </a:solidFill>
                <a:latin typeface="Times New Roman" pitchFamily="18" charset="0"/>
                <a:ea typeface="宋体" pitchFamily="2" charset="-122"/>
                <a:cs typeface="+mn-cs"/>
              </a:defRPr>
            </a:lvl1pPr>
            <a:lvl2pPr marL="742950" indent="-285750" algn="l" rtl="0" eaLnBrk="0" fontAlgn="base" hangingPunct="0">
              <a:spcBef>
                <a:spcPct val="0"/>
              </a:spcBef>
              <a:spcAft>
                <a:spcPct val="0"/>
              </a:spcAft>
              <a:defRPr kumimoji="1" sz="2400" kern="1200">
                <a:solidFill>
                  <a:schemeClr val="tx1"/>
                </a:solidFill>
                <a:latin typeface="Times New Roman" pitchFamily="18" charset="0"/>
                <a:ea typeface="宋体" pitchFamily="2" charset="-122"/>
                <a:cs typeface="+mn-cs"/>
              </a:defRPr>
            </a:lvl2pPr>
            <a:lvl3pPr marL="1143000" indent="-228600" algn="l" rtl="0" eaLnBrk="0" fontAlgn="base" hangingPunct="0">
              <a:spcBef>
                <a:spcPct val="0"/>
              </a:spcBef>
              <a:spcAft>
                <a:spcPct val="0"/>
              </a:spcAft>
              <a:defRPr kumimoji="1" sz="2400" kern="1200">
                <a:solidFill>
                  <a:schemeClr val="tx1"/>
                </a:solidFill>
                <a:latin typeface="Times New Roman" pitchFamily="18" charset="0"/>
                <a:ea typeface="宋体" pitchFamily="2" charset="-122"/>
                <a:cs typeface="+mn-cs"/>
              </a:defRPr>
            </a:lvl3pPr>
            <a:lvl4pPr marL="1600200" indent="-228600" algn="l" rtl="0" eaLnBrk="0" fontAlgn="base" hangingPunct="0">
              <a:spcBef>
                <a:spcPct val="0"/>
              </a:spcBef>
              <a:spcAft>
                <a:spcPct val="0"/>
              </a:spcAft>
              <a:defRPr kumimoji="1" sz="2400" kern="1200">
                <a:solidFill>
                  <a:schemeClr val="tx1"/>
                </a:solidFill>
                <a:latin typeface="Times New Roman" pitchFamily="18" charset="0"/>
                <a:ea typeface="宋体" pitchFamily="2" charset="-122"/>
                <a:cs typeface="+mn-cs"/>
              </a:defRPr>
            </a:lvl4pPr>
            <a:lvl5pPr marL="2057400" indent="-228600" algn="l" rtl="0" eaLnBrk="0" fontAlgn="base" hangingPunct="0">
              <a:spcBef>
                <a:spcPct val="0"/>
              </a:spcBef>
              <a:spcAft>
                <a:spcPct val="0"/>
              </a:spcAft>
              <a:defRPr kumimoji="1" sz="2400" kern="1200">
                <a:solidFill>
                  <a:schemeClr val="tx1"/>
                </a:solidFill>
                <a:latin typeface="Times New Roman" pitchFamily="18" charset="0"/>
                <a:ea typeface="宋体" pitchFamily="2" charset="-122"/>
                <a:cs typeface="+mn-cs"/>
              </a:defRPr>
            </a:lvl5pPr>
            <a:lvl6pPr marL="2514600" indent="-228600" algn="l" defTabSz="914400" rtl="0" eaLnBrk="0" fontAlgn="base" latinLnBrk="0" hangingPunct="0">
              <a:spcBef>
                <a:spcPct val="0"/>
              </a:spcBef>
              <a:spcAft>
                <a:spcPct val="0"/>
              </a:spcAft>
              <a:defRPr kumimoji="1" sz="2400" kern="1200">
                <a:solidFill>
                  <a:schemeClr val="tx1"/>
                </a:solidFill>
                <a:latin typeface="Times New Roman" pitchFamily="18" charset="0"/>
                <a:ea typeface="宋体" pitchFamily="2" charset="-122"/>
                <a:cs typeface="+mn-cs"/>
              </a:defRPr>
            </a:lvl6pPr>
            <a:lvl7pPr marL="2971800" indent="-228600" algn="l" defTabSz="914400" rtl="0" eaLnBrk="0" fontAlgn="base" latinLnBrk="0" hangingPunct="0">
              <a:spcBef>
                <a:spcPct val="0"/>
              </a:spcBef>
              <a:spcAft>
                <a:spcPct val="0"/>
              </a:spcAft>
              <a:defRPr kumimoji="1" sz="2400" kern="1200">
                <a:solidFill>
                  <a:schemeClr val="tx1"/>
                </a:solidFill>
                <a:latin typeface="Times New Roman" pitchFamily="18" charset="0"/>
                <a:ea typeface="宋体" pitchFamily="2" charset="-122"/>
                <a:cs typeface="+mn-cs"/>
              </a:defRPr>
            </a:lvl7pPr>
            <a:lvl8pPr marL="3429000" indent="-228600" algn="l" defTabSz="914400" rtl="0" eaLnBrk="0" fontAlgn="base" latinLnBrk="0" hangingPunct="0">
              <a:spcBef>
                <a:spcPct val="0"/>
              </a:spcBef>
              <a:spcAft>
                <a:spcPct val="0"/>
              </a:spcAft>
              <a:defRPr kumimoji="1" sz="2400" kern="1200">
                <a:solidFill>
                  <a:schemeClr val="tx1"/>
                </a:solidFill>
                <a:latin typeface="Times New Roman" pitchFamily="18" charset="0"/>
                <a:ea typeface="宋体" pitchFamily="2" charset="-122"/>
                <a:cs typeface="+mn-cs"/>
              </a:defRPr>
            </a:lvl8pPr>
            <a:lvl9pPr marL="3886200" indent="-228600" algn="l" defTabSz="914400" rtl="0" eaLnBrk="0" fontAlgn="base" latinLnBrk="0" hangingPunct="0">
              <a:spcBef>
                <a:spcPct val="0"/>
              </a:spcBef>
              <a:spcAft>
                <a:spcPct val="0"/>
              </a:spcAft>
              <a:defRPr kumimoji="1" sz="2400" kern="1200">
                <a:solidFill>
                  <a:schemeClr val="tx1"/>
                </a:solidFill>
                <a:latin typeface="Times New Roman" pitchFamily="18" charset="0"/>
                <a:ea typeface="宋体" pitchFamily="2" charset="-122"/>
                <a:cs typeface="+mn-cs"/>
              </a:defRPr>
            </a:lvl9pPr>
          </a:lstStyle>
          <a:p>
            <a:pPr eaLnBrk="1" hangingPunct="1"/>
            <a:fld id="{5EB349C1-8FC5-45AA-AE5B-64767CA1716A}" type="slidenum">
              <a:rPr lang="en-US" altLang="zh-CN" sz="2000" smtClean="0">
                <a:solidFill>
                  <a:srgbClr val="0000FF"/>
                </a:solidFill>
              </a:rPr>
              <a:pPr eaLnBrk="1" hangingPunct="1"/>
              <a:t>21</a:t>
            </a:fld>
            <a:endParaRPr lang="en-US" altLang="zh-CN" sz="2000" smtClean="0">
              <a:solidFill>
                <a:srgbClr val="0000FF"/>
              </a:solidFill>
            </a:endParaRPr>
          </a:p>
        </p:txBody>
      </p:sp>
      <p:sp>
        <p:nvSpPr>
          <p:cNvPr id="2" name="矩形 1"/>
          <p:cNvSpPr/>
          <p:nvPr/>
        </p:nvSpPr>
        <p:spPr>
          <a:xfrm>
            <a:off x="1077014" y="228600"/>
            <a:ext cx="6995492" cy="338554"/>
          </a:xfrm>
          <a:prstGeom prst="rect">
            <a:avLst/>
          </a:prstGeom>
        </p:spPr>
        <p:txBody>
          <a:bodyPr wrap="square">
            <a:spAutoFit/>
          </a:bodyPr>
          <a:lstStyle/>
          <a:p>
            <a:r>
              <a:rPr lang="zh-CN" altLang="en-US" sz="1600" b="1" dirty="0" smtClean="0"/>
              <a:t>常用的平行</a:t>
            </a:r>
            <a:r>
              <a:rPr lang="zh-CN" altLang="en-US" sz="1600" b="1" dirty="0"/>
              <a:t>度、垂直度和倾斜度的标注示例及公差带的定义见表</a:t>
            </a:r>
            <a:r>
              <a:rPr lang="en-US" altLang="zh-CN" sz="1600" b="1" dirty="0"/>
              <a:t>4. 6</a:t>
            </a:r>
            <a:r>
              <a:rPr lang="zh-CN" altLang="en-US" sz="1600" b="1" dirty="0"/>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9859" y="620688"/>
            <a:ext cx="6362501" cy="6047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0544B191-7D4A-4B22-A180-F12083844DDB}" type="slidenum">
              <a:rPr lang="en-US" altLang="zh-CN" smtClean="0"/>
              <a:pPr>
                <a:defRPr/>
              </a:pPr>
              <a:t>22</a:t>
            </a:fld>
            <a:endParaRPr lang="en-US" altLang="zh-CN"/>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72824"/>
            <a:ext cx="5832648" cy="6540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5968095"/>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35C1118-26F3-4898-BF12-82CB66E525A4}" type="slidenum">
              <a:rPr lang="en-US" altLang="zh-CN" sz="2000" smtClean="0">
                <a:solidFill>
                  <a:srgbClr val="0000FF"/>
                </a:solidFill>
              </a:rPr>
              <a:pPr eaLnBrk="1" hangingPunct="1"/>
              <a:t>23</a:t>
            </a:fld>
            <a:endParaRPr lang="en-US" altLang="zh-CN" sz="2000" smtClean="0">
              <a:solidFill>
                <a:srgbClr val="0000FF"/>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16632"/>
            <a:ext cx="5400600" cy="6466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0544B191-7D4A-4B22-A180-F12083844DDB}" type="slidenum">
              <a:rPr lang="en-US" altLang="zh-CN" smtClean="0"/>
              <a:pPr>
                <a:defRPr/>
              </a:pPr>
              <a:t>24</a:t>
            </a:fld>
            <a:endParaRPr lang="en-US" altLang="zh-CN"/>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260648"/>
            <a:ext cx="5616624" cy="626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1320359"/>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C66F83B-30B9-4442-8CF3-340FC330BD51}" type="slidenum">
              <a:rPr lang="en-US" altLang="zh-CN" sz="2000" smtClean="0">
                <a:solidFill>
                  <a:srgbClr val="0000FF"/>
                </a:solidFill>
              </a:rPr>
              <a:pPr eaLnBrk="1" hangingPunct="1"/>
              <a:t>25</a:t>
            </a:fld>
            <a:endParaRPr lang="en-US" altLang="zh-CN" sz="2000" smtClean="0">
              <a:solidFill>
                <a:srgbClr val="0000FF"/>
              </a:solidFill>
            </a:endParaRPr>
          </a:p>
        </p:txBody>
      </p:sp>
      <p:sp>
        <p:nvSpPr>
          <p:cNvPr id="46092" name="Text Box 12"/>
          <p:cNvSpPr txBox="1">
            <a:spLocks noChangeArrowheads="1"/>
          </p:cNvSpPr>
          <p:nvPr/>
        </p:nvSpPr>
        <p:spPr bwMode="auto">
          <a:xfrm>
            <a:off x="1241648" y="188640"/>
            <a:ext cx="383440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t>(1) </a:t>
            </a:r>
            <a:r>
              <a:rPr lang="zh-CN" altLang="en-US" sz="2000" b="1" dirty="0" smtClean="0"/>
              <a:t>平行度公差的标注示例</a:t>
            </a:r>
            <a:endParaRPr lang="zh-CN" altLang="en-US" sz="2000" b="1" dirty="0"/>
          </a:p>
        </p:txBody>
      </p:sp>
      <p:sp>
        <p:nvSpPr>
          <p:cNvPr id="4" name="Text Box 12"/>
          <p:cNvSpPr txBox="1">
            <a:spLocks noChangeArrowheads="1"/>
          </p:cNvSpPr>
          <p:nvPr/>
        </p:nvSpPr>
        <p:spPr bwMode="auto">
          <a:xfrm>
            <a:off x="1219957" y="580618"/>
            <a:ext cx="55626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smtClean="0">
                <a:latin typeface="宋体"/>
                <a:ea typeface="宋体"/>
              </a:rPr>
              <a:t>① 面对面的平行度</a:t>
            </a:r>
            <a:endParaRPr lang="zh-CN" altLang="en-US" sz="2000" b="1" dirty="0"/>
          </a:p>
        </p:txBody>
      </p:sp>
      <p:sp>
        <p:nvSpPr>
          <p:cNvPr id="2" name="矩形 1"/>
          <p:cNvSpPr/>
          <p:nvPr/>
        </p:nvSpPr>
        <p:spPr>
          <a:xfrm>
            <a:off x="710580" y="920914"/>
            <a:ext cx="7578824" cy="707886"/>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表面应限定在间距等于</a:t>
            </a:r>
            <a:r>
              <a:rPr lang="en-US" altLang="zh-CN" sz="2000" b="1" dirty="0"/>
              <a:t>0. 01</a:t>
            </a:r>
            <a:r>
              <a:rPr lang="zh-CN" altLang="en-US" sz="2000" b="1" dirty="0"/>
              <a:t>、平行于基准面</a:t>
            </a:r>
            <a:r>
              <a:rPr lang="en-US" altLang="zh-CN" sz="2000" b="1" i="1" dirty="0"/>
              <a:t>D </a:t>
            </a:r>
            <a:r>
              <a:rPr lang="zh-CN" altLang="en-US" sz="2000" b="1" dirty="0" smtClean="0"/>
              <a:t>的平行</a:t>
            </a:r>
            <a:r>
              <a:rPr lang="zh-CN" altLang="en-US" sz="2000" b="1" dirty="0"/>
              <a:t>平面</a:t>
            </a:r>
            <a:r>
              <a:rPr lang="zh-CN" altLang="en-US" sz="2000" b="1" dirty="0" smtClean="0"/>
              <a:t>之间</a:t>
            </a:r>
            <a:r>
              <a:rPr lang="zh-CN" altLang="en-US" sz="2000" b="1" dirty="0"/>
              <a:t>。</a:t>
            </a:r>
          </a:p>
        </p:txBody>
      </p:sp>
      <p:sp>
        <p:nvSpPr>
          <p:cNvPr id="3" name="矩形 2"/>
          <p:cNvSpPr/>
          <p:nvPr/>
        </p:nvSpPr>
        <p:spPr>
          <a:xfrm>
            <a:off x="755576" y="1556792"/>
            <a:ext cx="7344816" cy="707886"/>
          </a:xfrm>
          <a:prstGeom prst="rect">
            <a:avLst/>
          </a:prstGeom>
        </p:spPr>
        <p:txBody>
          <a:bodyPr wrap="square">
            <a:spAutoFit/>
          </a:bodyPr>
          <a:lstStyle/>
          <a:p>
            <a:r>
              <a:rPr lang="zh-CN" altLang="en-US" sz="2000" b="1" dirty="0" smtClean="0"/>
              <a:t>        公差带</a:t>
            </a:r>
            <a:r>
              <a:rPr lang="zh-CN" altLang="en-US" sz="2000" b="1" dirty="0"/>
              <a:t>为间距等于公差值</a:t>
            </a:r>
            <a:r>
              <a:rPr lang="en-US" altLang="zh-CN" sz="2000" b="1" i="1" dirty="0"/>
              <a:t>t</a:t>
            </a:r>
            <a:r>
              <a:rPr lang="zh-CN" altLang="en-US" sz="2000" b="1" dirty="0"/>
              <a:t>、</a:t>
            </a:r>
            <a:r>
              <a:rPr lang="zh-CN" altLang="en-US" sz="2000" b="1" dirty="0" smtClean="0"/>
              <a:t>平行于</a:t>
            </a:r>
            <a:r>
              <a:rPr lang="zh-CN" altLang="en-US" sz="2000" b="1" dirty="0"/>
              <a:t>基准平面的两平行平面所限定的</a:t>
            </a:r>
            <a:r>
              <a:rPr lang="zh-CN" altLang="en-US" sz="2000" b="1" dirty="0" smtClean="0"/>
              <a:t>区域。</a:t>
            </a:r>
            <a:endParaRPr lang="zh-CN" altLang="en-US" sz="2000" b="1" dirty="0"/>
          </a:p>
        </p:txBody>
      </p:sp>
      <p:pic>
        <p:nvPicPr>
          <p:cNvPr id="6963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2156" y="2204864"/>
            <a:ext cx="3263048"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1988841"/>
            <a:ext cx="2467697"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 Box 12"/>
          <p:cNvSpPr txBox="1">
            <a:spLocks noChangeArrowheads="1"/>
          </p:cNvSpPr>
          <p:nvPr/>
        </p:nvSpPr>
        <p:spPr bwMode="auto">
          <a:xfrm>
            <a:off x="1259632" y="3781489"/>
            <a:ext cx="30963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smtClean="0">
                <a:latin typeface="宋体"/>
                <a:ea typeface="宋体"/>
              </a:rPr>
              <a:t>② 面对线的平行度</a:t>
            </a:r>
            <a:endParaRPr lang="zh-CN" altLang="en-US" sz="2000" b="1" dirty="0"/>
          </a:p>
        </p:txBody>
      </p:sp>
      <p:sp>
        <p:nvSpPr>
          <p:cNvPr id="6" name="矩形 5"/>
          <p:cNvSpPr/>
          <p:nvPr/>
        </p:nvSpPr>
        <p:spPr>
          <a:xfrm>
            <a:off x="755576" y="4141529"/>
            <a:ext cx="7488832" cy="1015663"/>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面应限定在间距等于</a:t>
            </a:r>
            <a:r>
              <a:rPr lang="en-US" altLang="zh-CN" sz="2000" b="1" dirty="0"/>
              <a:t>0. 1</a:t>
            </a:r>
            <a:r>
              <a:rPr lang="zh-CN" altLang="en-US" sz="2000" b="1" dirty="0"/>
              <a:t>、平行于基准轴线</a:t>
            </a:r>
            <a:r>
              <a:rPr lang="en-US" altLang="zh-CN" sz="2000" b="1" dirty="0"/>
              <a:t>C </a:t>
            </a:r>
            <a:r>
              <a:rPr lang="zh-CN" altLang="en-US" sz="2000" b="1" dirty="0"/>
              <a:t>的</a:t>
            </a:r>
            <a:r>
              <a:rPr lang="zh-CN" altLang="en-US" sz="2000" b="1" dirty="0" smtClean="0"/>
              <a:t>两平行</a:t>
            </a:r>
            <a:r>
              <a:rPr lang="zh-CN" altLang="en-US" sz="2000" b="1" dirty="0"/>
              <a:t>平面之间</a:t>
            </a:r>
            <a:r>
              <a:rPr lang="en-US" altLang="zh-CN" sz="2000" b="1" dirty="0"/>
              <a:t>(</a:t>
            </a:r>
            <a:r>
              <a:rPr lang="zh-CN" altLang="en-US" sz="2000" b="1" dirty="0"/>
              <a:t>图中给出的标注未定义绕基准轴线的公差带</a:t>
            </a:r>
            <a:r>
              <a:rPr lang="zh-CN" altLang="en-US" sz="2000" b="1" dirty="0" smtClean="0"/>
              <a:t>旋转要求</a:t>
            </a:r>
            <a:r>
              <a:rPr lang="en-US" altLang="zh-CN" sz="2000" b="1" dirty="0"/>
              <a:t>,</a:t>
            </a:r>
            <a:r>
              <a:rPr lang="zh-CN" altLang="en-US" sz="2000" b="1" dirty="0"/>
              <a:t>只规定了方向</a:t>
            </a:r>
            <a:r>
              <a:rPr lang="en-US" altLang="zh-CN" sz="2000" b="1" dirty="0" smtClean="0"/>
              <a:t>)</a:t>
            </a:r>
            <a:r>
              <a:rPr lang="zh-CN" altLang="en-US" sz="2000" b="1" dirty="0" smtClean="0"/>
              <a:t>。</a:t>
            </a:r>
            <a:endParaRPr lang="zh-CN" altLang="en-US" sz="2000" b="1" dirty="0"/>
          </a:p>
        </p:txBody>
      </p:sp>
      <p:pic>
        <p:nvPicPr>
          <p:cNvPr id="6963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7824" y="4797152"/>
            <a:ext cx="3528392" cy="1742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395536" y="5157192"/>
            <a:ext cx="2728144" cy="1323439"/>
          </a:xfrm>
          <a:prstGeom prst="rect">
            <a:avLst/>
          </a:prstGeom>
        </p:spPr>
        <p:txBody>
          <a:bodyPr wrap="square">
            <a:spAutoFit/>
          </a:bodyPr>
          <a:lstStyle/>
          <a:p>
            <a:r>
              <a:rPr lang="zh-CN" altLang="en-US" sz="2000" b="1" dirty="0" smtClean="0"/>
              <a:t>        公差带</a:t>
            </a:r>
            <a:r>
              <a:rPr lang="zh-CN" altLang="en-US" sz="2000" b="1" dirty="0"/>
              <a:t>为间距等于公差值</a:t>
            </a:r>
            <a:r>
              <a:rPr lang="en-US" altLang="zh-CN" sz="2000" b="1" i="1" dirty="0"/>
              <a:t>t</a:t>
            </a:r>
            <a:r>
              <a:rPr lang="zh-CN" altLang="en-US" sz="2000" b="1" dirty="0"/>
              <a:t>、</a:t>
            </a:r>
            <a:r>
              <a:rPr lang="zh-CN" altLang="en-US" sz="2000" b="1" dirty="0" smtClean="0"/>
              <a:t>平行于</a:t>
            </a:r>
            <a:r>
              <a:rPr lang="zh-CN" altLang="en-US" sz="2000" b="1" dirty="0"/>
              <a:t>基准的两平行平面所限定的</a:t>
            </a:r>
            <a:r>
              <a:rPr lang="zh-CN" altLang="en-US" sz="2000" b="1" dirty="0" smtClean="0"/>
              <a:t>区域</a:t>
            </a:r>
            <a:r>
              <a:rPr lang="zh-CN" altLang="en-US" sz="2000" b="1" dirty="0"/>
              <a:t>。</a:t>
            </a:r>
          </a:p>
        </p:txBody>
      </p:sp>
      <p:pic>
        <p:nvPicPr>
          <p:cNvPr id="6963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6098" y="4869160"/>
            <a:ext cx="2038350" cy="1611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6092"/>
                                        </p:tgtEl>
                                        <p:attrNameLst>
                                          <p:attrName>style.visibility</p:attrName>
                                        </p:attrNameLst>
                                      </p:cBhvr>
                                      <p:to>
                                        <p:strVal val="visible"/>
                                      </p:to>
                                    </p:set>
                                    <p:animEffect transition="in" filter="wipe(left)">
                                      <p:cBhvr>
                                        <p:cTn id="7" dur="300"/>
                                        <p:tgtEl>
                                          <p:spTgt spid="460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69634"/>
                                        </p:tgtEl>
                                        <p:attrNameLst>
                                          <p:attrName>style.visibility</p:attrName>
                                        </p:attrNameLst>
                                      </p:cBhvr>
                                      <p:to>
                                        <p:strVal val="visible"/>
                                      </p:to>
                                    </p:set>
                                    <p:anim calcmode="lin" valueType="num">
                                      <p:cBhvr additive="base">
                                        <p:cTn id="17" dur="500" fill="hold"/>
                                        <p:tgtEl>
                                          <p:spTgt spid="69634"/>
                                        </p:tgtEl>
                                        <p:attrNameLst>
                                          <p:attrName>ppt_x</p:attrName>
                                        </p:attrNameLst>
                                      </p:cBhvr>
                                      <p:tavLst>
                                        <p:tav tm="0">
                                          <p:val>
                                            <p:strVal val="0-#ppt_w/2"/>
                                          </p:val>
                                        </p:tav>
                                        <p:tav tm="100000">
                                          <p:val>
                                            <p:strVal val="#ppt_x"/>
                                          </p:val>
                                        </p:tav>
                                      </p:tavLst>
                                    </p:anim>
                                    <p:anim calcmode="lin" valueType="num">
                                      <p:cBhvr additive="base">
                                        <p:cTn id="18" dur="500" fill="hold"/>
                                        <p:tgtEl>
                                          <p:spTgt spid="6963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69636"/>
                                        </p:tgtEl>
                                        <p:attrNameLst>
                                          <p:attrName>style.visibility</p:attrName>
                                        </p:attrNameLst>
                                      </p:cBhvr>
                                      <p:to>
                                        <p:strVal val="visible"/>
                                      </p:to>
                                    </p:set>
                                    <p:anim calcmode="lin" valueType="num">
                                      <p:cBhvr additive="base">
                                        <p:cTn id="33" dur="500" fill="hold"/>
                                        <p:tgtEl>
                                          <p:spTgt spid="69636"/>
                                        </p:tgtEl>
                                        <p:attrNameLst>
                                          <p:attrName>ppt_x</p:attrName>
                                        </p:attrNameLst>
                                      </p:cBhvr>
                                      <p:tavLst>
                                        <p:tav tm="0">
                                          <p:val>
                                            <p:strVal val="1+#ppt_w/2"/>
                                          </p:val>
                                        </p:tav>
                                        <p:tav tm="100000">
                                          <p:val>
                                            <p:strVal val="#ppt_x"/>
                                          </p:val>
                                        </p:tav>
                                      </p:tavLst>
                                    </p:anim>
                                    <p:anim calcmode="lin" valueType="num">
                                      <p:cBhvr additive="base">
                                        <p:cTn id="34" dur="500" fill="hold"/>
                                        <p:tgtEl>
                                          <p:spTgt spid="6963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69637"/>
                                        </p:tgtEl>
                                        <p:attrNameLst>
                                          <p:attrName>style.visibility</p:attrName>
                                        </p:attrNameLst>
                                      </p:cBhvr>
                                      <p:to>
                                        <p:strVal val="visible"/>
                                      </p:to>
                                    </p:set>
                                    <p:anim calcmode="lin" valueType="num">
                                      <p:cBhvr additive="base">
                                        <p:cTn id="44" dur="500" fill="hold"/>
                                        <p:tgtEl>
                                          <p:spTgt spid="69637"/>
                                        </p:tgtEl>
                                        <p:attrNameLst>
                                          <p:attrName>ppt_x</p:attrName>
                                        </p:attrNameLst>
                                      </p:cBhvr>
                                      <p:tavLst>
                                        <p:tav tm="0">
                                          <p:val>
                                            <p:strVal val="#ppt_x"/>
                                          </p:val>
                                        </p:tav>
                                        <p:tav tm="100000">
                                          <p:val>
                                            <p:strVal val="#ppt_x"/>
                                          </p:val>
                                        </p:tav>
                                      </p:tavLst>
                                    </p:anim>
                                    <p:anim calcmode="lin" valueType="num">
                                      <p:cBhvr additive="base">
                                        <p:cTn id="45" dur="500" fill="hold"/>
                                        <p:tgtEl>
                                          <p:spTgt spid="69637"/>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left)">
                                      <p:cBhvr>
                                        <p:cTn id="55" dur="5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nodeType="clickEffect">
                                  <p:stCondLst>
                                    <p:cond delay="0"/>
                                  </p:stCondLst>
                                  <p:childTnLst>
                                    <p:set>
                                      <p:cBhvr>
                                        <p:cTn id="59" dur="1" fill="hold">
                                          <p:stCondLst>
                                            <p:cond delay="0"/>
                                          </p:stCondLst>
                                        </p:cTn>
                                        <p:tgtEl>
                                          <p:spTgt spid="69639"/>
                                        </p:tgtEl>
                                        <p:attrNameLst>
                                          <p:attrName>style.visibility</p:attrName>
                                        </p:attrNameLst>
                                      </p:cBhvr>
                                      <p:to>
                                        <p:strVal val="visible"/>
                                      </p:to>
                                    </p:set>
                                    <p:anim calcmode="lin" valueType="num">
                                      <p:cBhvr additive="base">
                                        <p:cTn id="60" dur="500" fill="hold"/>
                                        <p:tgtEl>
                                          <p:spTgt spid="69639"/>
                                        </p:tgtEl>
                                        <p:attrNameLst>
                                          <p:attrName>ppt_x</p:attrName>
                                        </p:attrNameLst>
                                      </p:cBhvr>
                                      <p:tavLst>
                                        <p:tav tm="0">
                                          <p:val>
                                            <p:strVal val="1+#ppt_w/2"/>
                                          </p:val>
                                        </p:tav>
                                        <p:tav tm="100000">
                                          <p:val>
                                            <p:strVal val="#ppt_x"/>
                                          </p:val>
                                        </p:tav>
                                      </p:tavLst>
                                    </p:anim>
                                    <p:anim calcmode="lin" valueType="num">
                                      <p:cBhvr additive="base">
                                        <p:cTn id="61" dur="500" fill="hold"/>
                                        <p:tgtEl>
                                          <p:spTgt spid="696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2" grpId="0" autoUpdateAnimBg="0"/>
      <p:bldP spid="4" grpId="0"/>
      <p:bldP spid="2" grpId="0"/>
      <p:bldP spid="3" grpId="0"/>
      <p:bldP spid="11" grpId="0"/>
      <p:bldP spid="6"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5CF7EF7-4B0B-4E3D-8C47-7EF1D18A4272}" type="slidenum">
              <a:rPr lang="en-US" altLang="zh-CN" sz="2000" smtClean="0">
                <a:solidFill>
                  <a:srgbClr val="0000FF"/>
                </a:solidFill>
              </a:rPr>
              <a:pPr eaLnBrk="1" hangingPunct="1"/>
              <a:t>26</a:t>
            </a:fld>
            <a:endParaRPr lang="en-US" altLang="zh-CN" sz="2000" smtClean="0">
              <a:solidFill>
                <a:srgbClr val="0000FF"/>
              </a:solidFill>
            </a:endParaRPr>
          </a:p>
        </p:txBody>
      </p:sp>
      <p:sp>
        <p:nvSpPr>
          <p:cNvPr id="13" name="Text Box 12"/>
          <p:cNvSpPr txBox="1">
            <a:spLocks noChangeArrowheads="1"/>
          </p:cNvSpPr>
          <p:nvPr/>
        </p:nvSpPr>
        <p:spPr bwMode="auto">
          <a:xfrm>
            <a:off x="1259632" y="76562"/>
            <a:ext cx="30963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latin typeface="宋体"/>
                <a:ea typeface="宋体"/>
              </a:rPr>
              <a:t>③</a:t>
            </a:r>
            <a:r>
              <a:rPr lang="zh-CN" altLang="en-US" sz="2000" b="1" dirty="0" smtClean="0">
                <a:latin typeface="宋体"/>
                <a:ea typeface="宋体"/>
              </a:rPr>
              <a:t>线对</a:t>
            </a:r>
            <a:r>
              <a:rPr lang="zh-CN" altLang="en-US" sz="2000" b="1" dirty="0">
                <a:latin typeface="宋体"/>
                <a:ea typeface="宋体"/>
              </a:rPr>
              <a:t>面</a:t>
            </a:r>
            <a:r>
              <a:rPr lang="zh-CN" altLang="en-US" sz="2000" b="1" dirty="0" smtClean="0">
                <a:latin typeface="宋体"/>
                <a:ea typeface="宋体"/>
              </a:rPr>
              <a:t>的平行度</a:t>
            </a:r>
            <a:endParaRPr lang="zh-CN" altLang="en-US" sz="2000" b="1" dirty="0"/>
          </a:p>
        </p:txBody>
      </p:sp>
      <p:sp>
        <p:nvSpPr>
          <p:cNvPr id="2" name="矩形 1"/>
          <p:cNvSpPr/>
          <p:nvPr/>
        </p:nvSpPr>
        <p:spPr>
          <a:xfrm>
            <a:off x="683568" y="404664"/>
            <a:ext cx="7560840" cy="707886"/>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中心线应限定在平行于基准平面</a:t>
            </a:r>
            <a:r>
              <a:rPr lang="en-US" altLang="zh-CN" sz="2000" b="1" i="1" dirty="0"/>
              <a:t>B</a:t>
            </a:r>
            <a:r>
              <a:rPr lang="zh-CN" altLang="en-US" sz="2000" b="1" dirty="0"/>
              <a:t>、间距等于</a:t>
            </a:r>
            <a:r>
              <a:rPr lang="en-US" altLang="zh-CN" sz="2000" b="1" dirty="0"/>
              <a:t>0. 01</a:t>
            </a:r>
          </a:p>
          <a:p>
            <a:r>
              <a:rPr lang="zh-CN" altLang="en-US" sz="2000" b="1" dirty="0"/>
              <a:t>的两平行平面</a:t>
            </a:r>
            <a:r>
              <a:rPr lang="zh-CN" altLang="en-US" sz="2000" b="1" dirty="0" smtClean="0"/>
              <a:t>之间。</a:t>
            </a:r>
            <a:endParaRPr lang="zh-CN" altLang="en-US" sz="2000" b="1" dirty="0"/>
          </a:p>
        </p:txBody>
      </p:sp>
      <p:sp>
        <p:nvSpPr>
          <p:cNvPr id="3" name="矩形 2"/>
          <p:cNvSpPr/>
          <p:nvPr/>
        </p:nvSpPr>
        <p:spPr>
          <a:xfrm>
            <a:off x="683568" y="1064930"/>
            <a:ext cx="7128792" cy="707886"/>
          </a:xfrm>
          <a:prstGeom prst="rect">
            <a:avLst/>
          </a:prstGeom>
        </p:spPr>
        <p:txBody>
          <a:bodyPr wrap="square">
            <a:spAutoFit/>
          </a:bodyPr>
          <a:lstStyle/>
          <a:p>
            <a:r>
              <a:rPr lang="zh-CN" altLang="en-US" sz="2000" b="1" dirty="0" smtClean="0"/>
              <a:t>         公差带</a:t>
            </a:r>
            <a:r>
              <a:rPr lang="zh-CN" altLang="en-US" sz="2000" b="1" dirty="0"/>
              <a:t>为平行于基准平面、间距</a:t>
            </a:r>
            <a:r>
              <a:rPr lang="zh-CN" altLang="en-US" sz="2000" b="1" dirty="0" smtClean="0"/>
              <a:t>等于</a:t>
            </a:r>
            <a:r>
              <a:rPr lang="zh-CN" altLang="en-US" sz="2000" b="1" dirty="0"/>
              <a:t>公差值</a:t>
            </a:r>
            <a:r>
              <a:rPr lang="en-US" altLang="zh-CN" sz="2000" b="1" i="1" dirty="0"/>
              <a:t>t </a:t>
            </a:r>
            <a:r>
              <a:rPr lang="zh-CN" altLang="en-US" sz="2000" b="1" dirty="0"/>
              <a:t>的两平行平面限定的</a:t>
            </a:r>
            <a:r>
              <a:rPr lang="zh-CN" altLang="en-US" sz="2000" b="1" dirty="0" smtClean="0"/>
              <a:t>区域。</a:t>
            </a:r>
            <a:endParaRPr lang="zh-CN" altLang="en-US" sz="2000" b="1" dirty="0"/>
          </a:p>
        </p:txBody>
      </p:sp>
      <p:pic>
        <p:nvPicPr>
          <p:cNvPr id="22659" name="Picture 13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1337" y="1700808"/>
            <a:ext cx="2284519" cy="1599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60" name="Picture 1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1881" y="1553763"/>
            <a:ext cx="2182106" cy="165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62" name="Picture 1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1484784"/>
            <a:ext cx="2600289"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647564" y="3645024"/>
            <a:ext cx="7272808" cy="707886"/>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中心线应限定在平行于基准轴线</a:t>
            </a:r>
            <a:r>
              <a:rPr lang="en-US" altLang="zh-CN" sz="2000" b="1" i="1" dirty="0"/>
              <a:t>A</a:t>
            </a:r>
            <a:r>
              <a:rPr lang="zh-CN" altLang="en-US" sz="2000" b="1" dirty="0"/>
              <a:t>、直径</a:t>
            </a:r>
            <a:r>
              <a:rPr lang="zh-CN" altLang="en-US" sz="2000" b="1" dirty="0" smtClean="0"/>
              <a:t>等于</a:t>
            </a:r>
            <a:endParaRPr lang="en-US" altLang="zh-CN" sz="2000" b="1" dirty="0" smtClean="0"/>
          </a:p>
          <a:p>
            <a:r>
              <a:rPr lang="el-GR" altLang="zh-CN" sz="2000" b="1" i="1" dirty="0" smtClean="0">
                <a:latin typeface="Times New Roman"/>
                <a:cs typeface="Times New Roman"/>
              </a:rPr>
              <a:t>ϕ</a:t>
            </a:r>
            <a:r>
              <a:rPr lang="en-US" altLang="zh-CN" sz="2000" b="1" dirty="0" smtClean="0"/>
              <a:t>0. </a:t>
            </a:r>
            <a:r>
              <a:rPr lang="en-US" altLang="zh-CN" sz="2000" b="1" dirty="0"/>
              <a:t>03 </a:t>
            </a:r>
            <a:r>
              <a:rPr lang="zh-CN" altLang="en-US" sz="2000" b="1" dirty="0"/>
              <a:t>的圆柱面</a:t>
            </a:r>
            <a:r>
              <a:rPr lang="zh-CN" altLang="en-US" sz="2000" b="1" dirty="0" smtClean="0"/>
              <a:t>内。</a:t>
            </a:r>
            <a:endParaRPr lang="zh-CN" altLang="en-US" sz="2000" b="1" dirty="0"/>
          </a:p>
        </p:txBody>
      </p:sp>
      <p:sp>
        <p:nvSpPr>
          <p:cNvPr id="23" name="Text Box 12"/>
          <p:cNvSpPr txBox="1">
            <a:spLocks noChangeArrowheads="1"/>
          </p:cNvSpPr>
          <p:nvPr/>
        </p:nvSpPr>
        <p:spPr bwMode="auto">
          <a:xfrm>
            <a:off x="1187624" y="3284984"/>
            <a:ext cx="30963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smtClean="0">
                <a:latin typeface="宋体"/>
                <a:ea typeface="宋体"/>
              </a:rPr>
              <a:t>④ 线对</a:t>
            </a:r>
            <a:r>
              <a:rPr lang="zh-CN" altLang="en-US" sz="2000" b="1" dirty="0">
                <a:latin typeface="宋体"/>
                <a:ea typeface="宋体"/>
              </a:rPr>
              <a:t>线</a:t>
            </a:r>
            <a:r>
              <a:rPr lang="zh-CN" altLang="en-US" sz="2000" b="1" dirty="0" smtClean="0">
                <a:latin typeface="宋体"/>
                <a:ea typeface="宋体"/>
              </a:rPr>
              <a:t>的平行度</a:t>
            </a:r>
            <a:endParaRPr lang="zh-CN" altLang="en-US" sz="2000" b="1" dirty="0"/>
          </a:p>
        </p:txBody>
      </p:sp>
      <p:sp>
        <p:nvSpPr>
          <p:cNvPr id="6" name="矩形 5"/>
          <p:cNvSpPr/>
          <p:nvPr/>
        </p:nvSpPr>
        <p:spPr>
          <a:xfrm>
            <a:off x="611560" y="4221088"/>
            <a:ext cx="7168455" cy="707886"/>
          </a:xfrm>
          <a:prstGeom prst="rect">
            <a:avLst/>
          </a:prstGeom>
        </p:spPr>
        <p:txBody>
          <a:bodyPr wrap="square">
            <a:spAutoFit/>
          </a:bodyPr>
          <a:lstStyle/>
          <a:p>
            <a:r>
              <a:rPr lang="zh-CN" altLang="en-US" sz="2000" b="1" dirty="0" smtClean="0"/>
              <a:t>         若</a:t>
            </a:r>
            <a:r>
              <a:rPr lang="zh-CN" altLang="en-US" sz="2000" b="1" dirty="0"/>
              <a:t>公差值前加注了符号准</a:t>
            </a:r>
            <a:r>
              <a:rPr lang="en-US" altLang="zh-CN" sz="2000" b="1" dirty="0"/>
              <a:t>,</a:t>
            </a:r>
            <a:r>
              <a:rPr lang="zh-CN" altLang="en-US" sz="2000" b="1" dirty="0"/>
              <a:t>则</a:t>
            </a:r>
            <a:r>
              <a:rPr lang="zh-CN" altLang="en-US" sz="2000" b="1" dirty="0" smtClean="0"/>
              <a:t>公差带</a:t>
            </a:r>
            <a:r>
              <a:rPr lang="zh-CN" altLang="en-US" sz="2000" b="1" dirty="0"/>
              <a:t>为平行于基准轴线、直径等于</a:t>
            </a:r>
            <a:r>
              <a:rPr lang="zh-CN" altLang="en-US" sz="2000" b="1" dirty="0" smtClean="0"/>
              <a:t>公差值</a:t>
            </a:r>
            <a:r>
              <a:rPr lang="el-GR" altLang="zh-CN" sz="2000" b="1" i="1" dirty="0" smtClean="0">
                <a:latin typeface="Times New Roman"/>
                <a:cs typeface="Times New Roman"/>
              </a:rPr>
              <a:t>ϕ</a:t>
            </a:r>
            <a:r>
              <a:rPr lang="en-US" altLang="zh-CN" sz="2000" b="1" i="1" dirty="0" smtClean="0"/>
              <a:t>t </a:t>
            </a:r>
            <a:r>
              <a:rPr lang="zh-CN" altLang="en-US" sz="2000" b="1" dirty="0"/>
              <a:t>的圆柱面所限定的区域</a:t>
            </a:r>
          </a:p>
        </p:txBody>
      </p:sp>
      <p:pic>
        <p:nvPicPr>
          <p:cNvPr id="22663" name="Picture 13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9592" y="4941168"/>
            <a:ext cx="2407331" cy="1781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64" name="Picture 13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23804" y="5008125"/>
            <a:ext cx="2372332" cy="1661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66" name="Picture 1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1758" y="4765460"/>
            <a:ext cx="2152650"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
                                        </p:tgtEl>
                                        <p:attrNameLst>
                                          <p:attrName>style.visibility</p:attrName>
                                        </p:attrNameLst>
                                      </p:cBhvr>
                                      <p:to>
                                        <p:strVal val="visible"/>
                                      </p:to>
                                    </p:set>
                                    <p:animEffect transition="in" filter="wipe(left)">
                                      <p:cBhvr>
                                        <p:cTn id="7" dur="3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659"/>
                                        </p:tgtEl>
                                        <p:attrNameLst>
                                          <p:attrName>style.visibility</p:attrName>
                                        </p:attrNameLst>
                                      </p:cBhvr>
                                      <p:to>
                                        <p:strVal val="visible"/>
                                      </p:to>
                                    </p:set>
                                    <p:anim calcmode="lin" valueType="num">
                                      <p:cBhvr additive="base">
                                        <p:cTn id="12" dur="500" fill="hold"/>
                                        <p:tgtEl>
                                          <p:spTgt spid="22659"/>
                                        </p:tgtEl>
                                        <p:attrNameLst>
                                          <p:attrName>ppt_x</p:attrName>
                                        </p:attrNameLst>
                                      </p:cBhvr>
                                      <p:tavLst>
                                        <p:tav tm="0">
                                          <p:val>
                                            <p:strVal val="#ppt_x"/>
                                          </p:val>
                                        </p:tav>
                                        <p:tav tm="100000">
                                          <p:val>
                                            <p:strVal val="#ppt_x"/>
                                          </p:val>
                                        </p:tav>
                                      </p:tavLst>
                                    </p:anim>
                                    <p:anim calcmode="lin" valueType="num">
                                      <p:cBhvr additive="base">
                                        <p:cTn id="13" dur="500" fill="hold"/>
                                        <p:tgtEl>
                                          <p:spTgt spid="2265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2660"/>
                                        </p:tgtEl>
                                        <p:attrNameLst>
                                          <p:attrName>style.visibility</p:attrName>
                                        </p:attrNameLst>
                                      </p:cBhvr>
                                      <p:to>
                                        <p:strVal val="visible"/>
                                      </p:to>
                                    </p:set>
                                    <p:anim calcmode="lin" valueType="num">
                                      <p:cBhvr>
                                        <p:cTn id="18" dur="500" fill="hold"/>
                                        <p:tgtEl>
                                          <p:spTgt spid="22660"/>
                                        </p:tgtEl>
                                        <p:attrNameLst>
                                          <p:attrName>ppt_w</p:attrName>
                                        </p:attrNameLst>
                                      </p:cBhvr>
                                      <p:tavLst>
                                        <p:tav tm="0">
                                          <p:val>
                                            <p:fltVal val="0"/>
                                          </p:val>
                                        </p:tav>
                                        <p:tav tm="100000">
                                          <p:val>
                                            <p:strVal val="#ppt_w"/>
                                          </p:val>
                                        </p:tav>
                                      </p:tavLst>
                                    </p:anim>
                                    <p:anim calcmode="lin" valueType="num">
                                      <p:cBhvr>
                                        <p:cTn id="19" dur="500" fill="hold"/>
                                        <p:tgtEl>
                                          <p:spTgt spid="22660"/>
                                        </p:tgtEl>
                                        <p:attrNameLst>
                                          <p:attrName>ppt_h</p:attrName>
                                        </p:attrNameLst>
                                      </p:cBhvr>
                                      <p:tavLst>
                                        <p:tav tm="0">
                                          <p:val>
                                            <p:fltVal val="0"/>
                                          </p:val>
                                        </p:tav>
                                        <p:tav tm="100000">
                                          <p:val>
                                            <p:strVal val="#ppt_h"/>
                                          </p:val>
                                        </p:tav>
                                      </p:tavLst>
                                    </p:anim>
                                    <p:animEffect transition="in" filter="fade">
                                      <p:cBhvr>
                                        <p:cTn id="20" dur="500"/>
                                        <p:tgtEl>
                                          <p:spTgt spid="2266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22662"/>
                                        </p:tgtEl>
                                        <p:attrNameLst>
                                          <p:attrName>style.visibility</p:attrName>
                                        </p:attrNameLst>
                                      </p:cBhvr>
                                      <p:to>
                                        <p:strVal val="visible"/>
                                      </p:to>
                                    </p:set>
                                    <p:anim calcmode="lin" valueType="num">
                                      <p:cBhvr additive="base">
                                        <p:cTn id="35" dur="500" fill="hold"/>
                                        <p:tgtEl>
                                          <p:spTgt spid="22662"/>
                                        </p:tgtEl>
                                        <p:attrNameLst>
                                          <p:attrName>ppt_x</p:attrName>
                                        </p:attrNameLst>
                                      </p:cBhvr>
                                      <p:tavLst>
                                        <p:tav tm="0">
                                          <p:val>
                                            <p:strVal val="1+#ppt_w/2"/>
                                          </p:val>
                                        </p:tav>
                                        <p:tav tm="100000">
                                          <p:val>
                                            <p:strVal val="#ppt_x"/>
                                          </p:val>
                                        </p:tav>
                                      </p:tavLst>
                                    </p:anim>
                                    <p:anim calcmode="lin" valueType="num">
                                      <p:cBhvr additive="base">
                                        <p:cTn id="36" dur="500" fill="hold"/>
                                        <p:tgtEl>
                                          <p:spTgt spid="22662"/>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22663"/>
                                        </p:tgtEl>
                                        <p:attrNameLst>
                                          <p:attrName>style.visibility</p:attrName>
                                        </p:attrNameLst>
                                      </p:cBhvr>
                                      <p:to>
                                        <p:strVal val="visible"/>
                                      </p:to>
                                    </p:set>
                                    <p:anim calcmode="lin" valueType="num">
                                      <p:cBhvr additive="base">
                                        <p:cTn id="46" dur="500" fill="hold"/>
                                        <p:tgtEl>
                                          <p:spTgt spid="22663"/>
                                        </p:tgtEl>
                                        <p:attrNameLst>
                                          <p:attrName>ppt_x</p:attrName>
                                        </p:attrNameLst>
                                      </p:cBhvr>
                                      <p:tavLst>
                                        <p:tav tm="0">
                                          <p:val>
                                            <p:strVal val="#ppt_x"/>
                                          </p:val>
                                        </p:tav>
                                        <p:tav tm="100000">
                                          <p:val>
                                            <p:strVal val="#ppt_x"/>
                                          </p:val>
                                        </p:tav>
                                      </p:tavLst>
                                    </p:anim>
                                    <p:anim calcmode="lin" valueType="num">
                                      <p:cBhvr additive="base">
                                        <p:cTn id="47" dur="500" fill="hold"/>
                                        <p:tgtEl>
                                          <p:spTgt spid="22663"/>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22664"/>
                                        </p:tgtEl>
                                        <p:attrNameLst>
                                          <p:attrName>style.visibility</p:attrName>
                                        </p:attrNameLst>
                                      </p:cBhvr>
                                      <p:to>
                                        <p:strVal val="visible"/>
                                      </p:to>
                                    </p:set>
                                    <p:anim calcmode="lin" valueType="num">
                                      <p:cBhvr additive="base">
                                        <p:cTn id="52" dur="500" fill="hold"/>
                                        <p:tgtEl>
                                          <p:spTgt spid="22664"/>
                                        </p:tgtEl>
                                        <p:attrNameLst>
                                          <p:attrName>ppt_x</p:attrName>
                                        </p:attrNameLst>
                                      </p:cBhvr>
                                      <p:tavLst>
                                        <p:tav tm="0">
                                          <p:val>
                                            <p:strVal val="#ppt_x"/>
                                          </p:val>
                                        </p:tav>
                                        <p:tav tm="100000">
                                          <p:val>
                                            <p:strVal val="#ppt_x"/>
                                          </p:val>
                                        </p:tav>
                                      </p:tavLst>
                                    </p:anim>
                                    <p:anim calcmode="lin" valueType="num">
                                      <p:cBhvr additive="base">
                                        <p:cTn id="53" dur="500" fill="hold"/>
                                        <p:tgtEl>
                                          <p:spTgt spid="22664"/>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ipe(left)">
                                      <p:cBhvr>
                                        <p:cTn id="58" dur="500"/>
                                        <p:tgtEl>
                                          <p:spTgt spid="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left)">
                                      <p:cBhvr>
                                        <p:cTn id="63" dur="500"/>
                                        <p:tgtEl>
                                          <p:spTgt spid="6"/>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nodeType="clickEffect">
                                  <p:stCondLst>
                                    <p:cond delay="0"/>
                                  </p:stCondLst>
                                  <p:childTnLst>
                                    <p:set>
                                      <p:cBhvr>
                                        <p:cTn id="67" dur="1" fill="hold">
                                          <p:stCondLst>
                                            <p:cond delay="0"/>
                                          </p:stCondLst>
                                        </p:cTn>
                                        <p:tgtEl>
                                          <p:spTgt spid="22666"/>
                                        </p:tgtEl>
                                        <p:attrNameLst>
                                          <p:attrName>style.visibility</p:attrName>
                                        </p:attrNameLst>
                                      </p:cBhvr>
                                      <p:to>
                                        <p:strVal val="visible"/>
                                      </p:to>
                                    </p:set>
                                    <p:anim calcmode="lin" valueType="num">
                                      <p:cBhvr additive="base">
                                        <p:cTn id="68" dur="500" fill="hold"/>
                                        <p:tgtEl>
                                          <p:spTgt spid="22666"/>
                                        </p:tgtEl>
                                        <p:attrNameLst>
                                          <p:attrName>ppt_x</p:attrName>
                                        </p:attrNameLst>
                                      </p:cBhvr>
                                      <p:tavLst>
                                        <p:tav tm="0">
                                          <p:val>
                                            <p:strVal val="1+#ppt_w/2"/>
                                          </p:val>
                                        </p:tav>
                                        <p:tav tm="100000">
                                          <p:val>
                                            <p:strVal val="#ppt_x"/>
                                          </p:val>
                                        </p:tav>
                                      </p:tavLst>
                                    </p:anim>
                                    <p:anim calcmode="lin" valueType="num">
                                      <p:cBhvr additive="base">
                                        <p:cTn id="69" dur="500" fill="hold"/>
                                        <p:tgtEl>
                                          <p:spTgt spid="22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2" grpId="0"/>
      <p:bldP spid="3" grpId="0"/>
      <p:bldP spid="5" grpId="0"/>
      <p:bldP spid="23"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77AF429-3684-407F-921E-2434A2391FB5}" type="slidenum">
              <a:rPr lang="en-US" altLang="zh-CN" sz="2000" smtClean="0">
                <a:solidFill>
                  <a:srgbClr val="0000FF"/>
                </a:solidFill>
              </a:rPr>
              <a:pPr eaLnBrk="1" hangingPunct="1"/>
              <a:t>27</a:t>
            </a:fld>
            <a:endParaRPr lang="en-US" altLang="zh-CN" sz="2000" smtClean="0">
              <a:solidFill>
                <a:srgbClr val="0000FF"/>
              </a:solidFill>
            </a:endParaRPr>
          </a:p>
        </p:txBody>
      </p:sp>
      <p:sp>
        <p:nvSpPr>
          <p:cNvPr id="14" name="TextBox 13"/>
          <p:cNvSpPr txBox="1"/>
          <p:nvPr/>
        </p:nvSpPr>
        <p:spPr>
          <a:xfrm>
            <a:off x="5856319" y="6381328"/>
            <a:ext cx="1368152" cy="369332"/>
          </a:xfrm>
          <a:prstGeom prst="rect">
            <a:avLst/>
          </a:prstGeom>
          <a:noFill/>
        </p:spPr>
        <p:txBody>
          <a:bodyPr wrap="square" rtlCol="0">
            <a:spAutoFit/>
          </a:bodyPr>
          <a:lstStyle/>
          <a:p>
            <a:r>
              <a:rPr lang="en-US" altLang="zh-CN" sz="1800" b="1" i="1" dirty="0" smtClean="0"/>
              <a:t>A</a:t>
            </a:r>
            <a:endParaRPr lang="zh-CN" altLang="en-US" sz="1800" b="1" i="1" dirty="0"/>
          </a:p>
        </p:txBody>
      </p:sp>
      <p:sp>
        <p:nvSpPr>
          <p:cNvPr id="2" name="矩形 1"/>
          <p:cNvSpPr/>
          <p:nvPr/>
        </p:nvSpPr>
        <p:spPr>
          <a:xfrm>
            <a:off x="539552" y="613137"/>
            <a:ext cx="7560840" cy="1015663"/>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中心线应限定在间距等于</a:t>
            </a:r>
            <a:r>
              <a:rPr lang="en-US" altLang="zh-CN" sz="2000" b="1" dirty="0"/>
              <a:t>0. 1</a:t>
            </a:r>
            <a:r>
              <a:rPr lang="zh-CN" altLang="en-US" sz="2000" b="1" dirty="0"/>
              <a:t>、平行于基准轴线</a:t>
            </a:r>
            <a:r>
              <a:rPr lang="en-US" altLang="zh-CN" sz="2000" b="1" i="1" dirty="0" smtClean="0"/>
              <a:t>A</a:t>
            </a:r>
            <a:r>
              <a:rPr lang="zh-CN" altLang="en-US" sz="2000" b="1" dirty="0" smtClean="0"/>
              <a:t>的</a:t>
            </a:r>
            <a:r>
              <a:rPr lang="zh-CN" altLang="en-US" sz="2000" b="1" dirty="0"/>
              <a:t>两平行平面之间。限定公差带的平面均平行于由</a:t>
            </a:r>
            <a:r>
              <a:rPr lang="zh-CN" altLang="en-US" sz="2000" b="1" dirty="0">
                <a:solidFill>
                  <a:srgbClr val="FF0000"/>
                </a:solidFill>
              </a:rPr>
              <a:t>定向平面框</a:t>
            </a:r>
          </a:p>
          <a:p>
            <a:r>
              <a:rPr lang="zh-CN" altLang="en-US" sz="2000" b="1" dirty="0">
                <a:solidFill>
                  <a:srgbClr val="FF0000"/>
                </a:solidFill>
              </a:rPr>
              <a:t>格</a:t>
            </a:r>
            <a:r>
              <a:rPr lang="zh-CN" altLang="en-US" sz="2000" b="1" dirty="0"/>
              <a:t>规定的基准平面</a:t>
            </a:r>
            <a:r>
              <a:rPr lang="en-US" altLang="zh-CN" sz="2000" b="1" i="1" dirty="0"/>
              <a:t>B</a:t>
            </a:r>
            <a:r>
              <a:rPr lang="zh-CN" altLang="en-US" sz="2000" b="1" dirty="0"/>
              <a:t>。基准</a:t>
            </a:r>
            <a:r>
              <a:rPr lang="en-US" altLang="zh-CN" sz="2000" b="1" i="1" dirty="0"/>
              <a:t>B</a:t>
            </a:r>
            <a:r>
              <a:rPr lang="en-US" altLang="zh-CN" sz="2000" b="1" dirty="0"/>
              <a:t> </a:t>
            </a:r>
            <a:r>
              <a:rPr lang="zh-CN" altLang="en-US" sz="2000" b="1" dirty="0"/>
              <a:t>为基准</a:t>
            </a:r>
            <a:r>
              <a:rPr lang="en-US" altLang="zh-CN" sz="2000" b="1" i="1" dirty="0"/>
              <a:t>A</a:t>
            </a:r>
            <a:r>
              <a:rPr lang="en-US" altLang="zh-CN" sz="2000" b="1" dirty="0"/>
              <a:t> </a:t>
            </a:r>
            <a:r>
              <a:rPr lang="zh-CN" altLang="en-US" sz="2000" b="1" dirty="0"/>
              <a:t>的辅助基准。</a:t>
            </a:r>
          </a:p>
        </p:txBody>
      </p:sp>
      <p:sp>
        <p:nvSpPr>
          <p:cNvPr id="3" name="矩形 2"/>
          <p:cNvSpPr/>
          <p:nvPr/>
        </p:nvSpPr>
        <p:spPr>
          <a:xfrm>
            <a:off x="539552" y="4481825"/>
            <a:ext cx="3456384" cy="1323439"/>
          </a:xfrm>
          <a:prstGeom prst="rect">
            <a:avLst/>
          </a:prstGeom>
        </p:spPr>
        <p:txBody>
          <a:bodyPr wrap="square">
            <a:spAutoFit/>
          </a:bodyPr>
          <a:lstStyle/>
          <a:p>
            <a:r>
              <a:rPr lang="zh-CN" altLang="en-US" sz="2000" b="1" dirty="0" smtClean="0"/>
              <a:t>         公差带</a:t>
            </a:r>
            <a:r>
              <a:rPr lang="zh-CN" altLang="en-US" sz="2000" b="1" dirty="0"/>
              <a:t>为间距等于公差</a:t>
            </a:r>
            <a:r>
              <a:rPr lang="zh-CN" altLang="en-US" sz="2000" b="1" dirty="0" smtClean="0"/>
              <a:t>值 </a:t>
            </a:r>
            <a:r>
              <a:rPr lang="en-US" altLang="zh-CN" sz="2000" b="1" i="1" dirty="0" smtClean="0"/>
              <a:t>t</a:t>
            </a:r>
            <a:r>
              <a:rPr lang="zh-CN" altLang="en-US" sz="2000" b="1" dirty="0"/>
              <a:t>、</a:t>
            </a:r>
            <a:r>
              <a:rPr lang="zh-CN" altLang="en-US" sz="2000" b="1" dirty="0" smtClean="0"/>
              <a:t>平行于</a:t>
            </a:r>
            <a:r>
              <a:rPr lang="zh-CN" altLang="en-US" sz="2000" b="1" dirty="0"/>
              <a:t>两基准且沿规定方向的两平行</a:t>
            </a:r>
            <a:r>
              <a:rPr lang="zh-CN" altLang="en-US" sz="2000" b="1" dirty="0" smtClean="0"/>
              <a:t>平面所</a:t>
            </a:r>
            <a:r>
              <a:rPr lang="zh-CN" altLang="en-US" sz="2000" b="1" dirty="0"/>
              <a:t>限定的</a:t>
            </a:r>
            <a:r>
              <a:rPr lang="zh-CN" altLang="en-US" sz="2000" b="1" dirty="0" smtClean="0"/>
              <a:t>区域。</a:t>
            </a:r>
            <a:endParaRPr lang="zh-CN" altLang="en-US" sz="2000" b="1" dirty="0"/>
          </a:p>
        </p:txBody>
      </p:sp>
      <p:pic>
        <p:nvPicPr>
          <p:cNvPr id="23687" name="Picture 1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542668"/>
            <a:ext cx="6408712" cy="2534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88" name="Picture 1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3959034"/>
            <a:ext cx="4086143" cy="2494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 Box 12"/>
          <p:cNvSpPr txBox="1">
            <a:spLocks noChangeArrowheads="1"/>
          </p:cNvSpPr>
          <p:nvPr/>
        </p:nvSpPr>
        <p:spPr bwMode="auto">
          <a:xfrm>
            <a:off x="1115616" y="148570"/>
            <a:ext cx="453650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latin typeface="宋体"/>
                <a:ea typeface="宋体"/>
              </a:rPr>
              <a:t>⑤</a:t>
            </a:r>
            <a:r>
              <a:rPr lang="zh-CN" altLang="en-US" sz="2000" b="1" dirty="0" smtClean="0">
                <a:latin typeface="宋体"/>
                <a:ea typeface="宋体"/>
              </a:rPr>
              <a:t> 线对基准</a:t>
            </a:r>
            <a:r>
              <a:rPr lang="zh-CN" altLang="en-US" sz="2000" b="1" dirty="0">
                <a:latin typeface="宋体"/>
                <a:ea typeface="宋体"/>
              </a:rPr>
              <a:t>线</a:t>
            </a:r>
            <a:r>
              <a:rPr lang="zh-CN" altLang="en-US" sz="2000" b="1" dirty="0" smtClean="0">
                <a:latin typeface="宋体"/>
                <a:ea typeface="宋体"/>
              </a:rPr>
              <a:t>的平行度</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1"/>
                                        </p:tgtEl>
                                        <p:attrNameLst>
                                          <p:attrName>style.visibility</p:attrName>
                                        </p:attrNameLst>
                                      </p:cBhvr>
                                      <p:to>
                                        <p:strVal val="visible"/>
                                      </p:to>
                                    </p:set>
                                    <p:animEffect transition="in" filter="wipe(left)">
                                      <p:cBhvr>
                                        <p:cTn id="7" dur="3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3687"/>
                                        </p:tgtEl>
                                        <p:attrNameLst>
                                          <p:attrName>style.visibility</p:attrName>
                                        </p:attrNameLst>
                                      </p:cBhvr>
                                      <p:to>
                                        <p:strVal val="visible"/>
                                      </p:to>
                                    </p:set>
                                    <p:anim calcmode="lin" valueType="num">
                                      <p:cBhvr additive="base">
                                        <p:cTn id="17" dur="500" fill="hold"/>
                                        <p:tgtEl>
                                          <p:spTgt spid="23687"/>
                                        </p:tgtEl>
                                        <p:attrNameLst>
                                          <p:attrName>ppt_x</p:attrName>
                                        </p:attrNameLst>
                                      </p:cBhvr>
                                      <p:tavLst>
                                        <p:tav tm="0">
                                          <p:val>
                                            <p:strVal val="0-#ppt_w/2"/>
                                          </p:val>
                                        </p:tav>
                                        <p:tav tm="100000">
                                          <p:val>
                                            <p:strVal val="#ppt_x"/>
                                          </p:val>
                                        </p:tav>
                                      </p:tavLst>
                                    </p:anim>
                                    <p:anim calcmode="lin" valueType="num">
                                      <p:cBhvr additive="base">
                                        <p:cTn id="18" dur="500" fill="hold"/>
                                        <p:tgtEl>
                                          <p:spTgt spid="2368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3688"/>
                                        </p:tgtEl>
                                        <p:attrNameLst>
                                          <p:attrName>style.visibility</p:attrName>
                                        </p:attrNameLst>
                                      </p:cBhvr>
                                      <p:to>
                                        <p:strVal val="visible"/>
                                      </p:to>
                                    </p:set>
                                    <p:anim calcmode="lin" valueType="num">
                                      <p:cBhvr additive="base">
                                        <p:cTn id="28" dur="500" fill="hold"/>
                                        <p:tgtEl>
                                          <p:spTgt spid="23688"/>
                                        </p:tgtEl>
                                        <p:attrNameLst>
                                          <p:attrName>ppt_x</p:attrName>
                                        </p:attrNameLst>
                                      </p:cBhvr>
                                      <p:tavLst>
                                        <p:tav tm="0">
                                          <p:val>
                                            <p:strVal val="#ppt_x"/>
                                          </p:val>
                                        </p:tav>
                                        <p:tav tm="100000">
                                          <p:val>
                                            <p:strVal val="#ppt_x"/>
                                          </p:val>
                                        </p:tav>
                                      </p:tavLst>
                                    </p:anim>
                                    <p:anim calcmode="lin" valueType="num">
                                      <p:cBhvr additive="base">
                                        <p:cTn id="29" dur="500" fill="hold"/>
                                        <p:tgtEl>
                                          <p:spTgt spid="236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5E9A9A0-572D-49E1-8723-54A9840B5918}" type="slidenum">
              <a:rPr lang="en-US" altLang="zh-CN" sz="2000" smtClean="0">
                <a:solidFill>
                  <a:srgbClr val="0000FF"/>
                </a:solidFill>
              </a:rPr>
              <a:pPr eaLnBrk="1" hangingPunct="1"/>
              <a:t>28</a:t>
            </a:fld>
            <a:endParaRPr lang="en-US" altLang="zh-CN" sz="2000" smtClean="0">
              <a:solidFill>
                <a:srgbClr val="0000FF"/>
              </a:solidFill>
            </a:endParaRPr>
          </a:p>
        </p:txBody>
      </p:sp>
      <p:sp>
        <p:nvSpPr>
          <p:cNvPr id="14" name="Text Box 12"/>
          <p:cNvSpPr txBox="1">
            <a:spLocks noChangeArrowheads="1"/>
          </p:cNvSpPr>
          <p:nvPr/>
        </p:nvSpPr>
        <p:spPr bwMode="auto">
          <a:xfrm>
            <a:off x="1187624" y="188640"/>
            <a:ext cx="453650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smtClean="0">
                <a:latin typeface="宋体"/>
                <a:ea typeface="宋体"/>
              </a:rPr>
              <a:t>⑥ 线对基准体系的平行度</a:t>
            </a:r>
            <a:endParaRPr lang="zh-CN" altLang="en-US" sz="2000" b="1" dirty="0"/>
          </a:p>
        </p:txBody>
      </p:sp>
      <p:sp>
        <p:nvSpPr>
          <p:cNvPr id="15" name="矩形 14"/>
          <p:cNvSpPr/>
          <p:nvPr/>
        </p:nvSpPr>
        <p:spPr>
          <a:xfrm>
            <a:off x="683568" y="541129"/>
            <a:ext cx="7632848" cy="1015663"/>
          </a:xfrm>
          <a:prstGeom prst="rect">
            <a:avLst/>
          </a:prstGeom>
        </p:spPr>
        <p:txBody>
          <a:bodyPr wrap="square">
            <a:spAutoFit/>
          </a:bodyPr>
          <a:lstStyle/>
          <a:p>
            <a:r>
              <a:rPr lang="zh-CN" altLang="en-US" sz="2000" b="1" dirty="0" smtClean="0"/>
              <a:t>        每</a:t>
            </a:r>
            <a:r>
              <a:rPr lang="zh-CN" altLang="en-US" sz="2000" b="1" dirty="0"/>
              <a:t>条由</a:t>
            </a:r>
            <a:r>
              <a:rPr lang="zh-CN" altLang="en-US" sz="2000" b="1" dirty="0">
                <a:solidFill>
                  <a:srgbClr val="FF0000"/>
                </a:solidFill>
              </a:rPr>
              <a:t>相交平面框格</a:t>
            </a:r>
            <a:r>
              <a:rPr lang="zh-CN" altLang="en-US" sz="2000" b="1" dirty="0"/>
              <a:t>规定的</a:t>
            </a:r>
            <a:r>
              <a:rPr lang="en-US" altLang="zh-CN" sz="2000" b="1" dirty="0"/>
              <a:t>,</a:t>
            </a:r>
            <a:r>
              <a:rPr lang="zh-CN" altLang="en-US" sz="2000" b="1" dirty="0"/>
              <a:t>平行于基准面</a:t>
            </a:r>
            <a:r>
              <a:rPr lang="en-US" altLang="zh-CN" sz="2000" b="1" i="1" dirty="0"/>
              <a:t>B</a:t>
            </a:r>
            <a:r>
              <a:rPr lang="en-US" altLang="zh-CN" sz="2000" b="1" dirty="0"/>
              <a:t> </a:t>
            </a:r>
            <a:r>
              <a:rPr lang="zh-CN" altLang="en-US" sz="2000" b="1" dirty="0"/>
              <a:t>的</a:t>
            </a:r>
            <a:r>
              <a:rPr lang="zh-CN" altLang="en-US" sz="2000" b="1" dirty="0">
                <a:solidFill>
                  <a:srgbClr val="FF0000"/>
                </a:solidFill>
              </a:rPr>
              <a:t>提取</a:t>
            </a:r>
            <a:r>
              <a:rPr lang="en-US" altLang="zh-CN" sz="2000" b="1" dirty="0">
                <a:solidFill>
                  <a:srgbClr val="FF0000"/>
                </a:solidFill>
              </a:rPr>
              <a:t>(</a:t>
            </a:r>
            <a:r>
              <a:rPr lang="zh-CN" altLang="en-US" sz="2000" b="1" dirty="0">
                <a:solidFill>
                  <a:srgbClr val="FF0000"/>
                </a:solidFill>
              </a:rPr>
              <a:t>实际</a:t>
            </a:r>
            <a:r>
              <a:rPr lang="en-US" altLang="zh-CN" sz="2000" b="1" dirty="0" smtClean="0">
                <a:solidFill>
                  <a:srgbClr val="FF0000"/>
                </a:solidFill>
              </a:rPr>
              <a:t>)</a:t>
            </a:r>
            <a:r>
              <a:rPr lang="zh-CN" altLang="en-US" sz="2000" b="1" dirty="0" smtClean="0">
                <a:solidFill>
                  <a:srgbClr val="FF0000"/>
                </a:solidFill>
              </a:rPr>
              <a:t>线</a:t>
            </a:r>
            <a:r>
              <a:rPr lang="en-US" altLang="zh-CN" sz="2000" b="1" dirty="0"/>
              <a:t>,</a:t>
            </a:r>
            <a:r>
              <a:rPr lang="zh-CN" altLang="en-US" sz="2000" b="1" dirty="0"/>
              <a:t>应限定在间距等于</a:t>
            </a:r>
            <a:r>
              <a:rPr lang="en-US" altLang="zh-CN" sz="2000" b="1" dirty="0"/>
              <a:t>0. 02</a:t>
            </a:r>
            <a:r>
              <a:rPr lang="zh-CN" altLang="en-US" sz="2000" b="1" dirty="0"/>
              <a:t>、平行于基准平面</a:t>
            </a:r>
            <a:r>
              <a:rPr lang="en-US" altLang="zh-CN" sz="2000" b="1" i="1" dirty="0"/>
              <a:t>A</a:t>
            </a:r>
            <a:r>
              <a:rPr lang="en-US" altLang="zh-CN" sz="2000" b="1" dirty="0"/>
              <a:t> </a:t>
            </a:r>
            <a:r>
              <a:rPr lang="zh-CN" altLang="en-US" sz="2000" b="1" dirty="0"/>
              <a:t>的两平行线之间</a:t>
            </a:r>
            <a:r>
              <a:rPr lang="zh-CN" altLang="en-US" sz="2000" b="1" dirty="0" smtClean="0"/>
              <a:t>。基准</a:t>
            </a:r>
            <a:r>
              <a:rPr lang="en-US" altLang="zh-CN" sz="2000" b="1" i="1" dirty="0"/>
              <a:t>B</a:t>
            </a:r>
            <a:r>
              <a:rPr lang="en-US" altLang="zh-CN" sz="2000" b="1" dirty="0"/>
              <a:t> </a:t>
            </a:r>
            <a:r>
              <a:rPr lang="zh-CN" altLang="en-US" sz="2000" b="1" dirty="0"/>
              <a:t>为基准</a:t>
            </a:r>
            <a:r>
              <a:rPr lang="en-US" altLang="zh-CN" sz="2000" b="1" i="1" dirty="0"/>
              <a:t>A</a:t>
            </a:r>
            <a:r>
              <a:rPr lang="en-US" altLang="zh-CN" sz="2000" b="1" dirty="0"/>
              <a:t> </a:t>
            </a:r>
            <a:r>
              <a:rPr lang="zh-CN" altLang="en-US" sz="2000" b="1" dirty="0"/>
              <a:t>的辅助</a:t>
            </a:r>
            <a:r>
              <a:rPr lang="zh-CN" altLang="en-US" sz="2000" b="1" dirty="0" smtClean="0"/>
              <a:t>基准。</a:t>
            </a:r>
            <a:endParaRPr lang="zh-CN" altLang="en-US" sz="2000" b="1" dirty="0"/>
          </a:p>
        </p:txBody>
      </p:sp>
      <p:sp>
        <p:nvSpPr>
          <p:cNvPr id="16" name="矩形 15"/>
          <p:cNvSpPr/>
          <p:nvPr/>
        </p:nvSpPr>
        <p:spPr>
          <a:xfrm>
            <a:off x="863969" y="3958024"/>
            <a:ext cx="3564015" cy="1631216"/>
          </a:xfrm>
          <a:prstGeom prst="rect">
            <a:avLst/>
          </a:prstGeom>
        </p:spPr>
        <p:txBody>
          <a:bodyPr wrap="square">
            <a:spAutoFit/>
          </a:bodyPr>
          <a:lstStyle/>
          <a:p>
            <a:r>
              <a:rPr lang="zh-CN" altLang="en-US" sz="2000" b="1" dirty="0" smtClean="0"/>
              <a:t>         公差带</a:t>
            </a:r>
            <a:r>
              <a:rPr lang="zh-CN" altLang="en-US" sz="2000" b="1" dirty="0"/>
              <a:t>为间距等于公差值</a:t>
            </a:r>
            <a:r>
              <a:rPr lang="en-US" altLang="zh-CN" sz="2000" b="1" i="1" dirty="0"/>
              <a:t>t</a:t>
            </a:r>
            <a:r>
              <a:rPr lang="en-US" altLang="zh-CN" sz="2000" b="1" dirty="0"/>
              <a:t> </a:t>
            </a:r>
            <a:r>
              <a:rPr lang="zh-CN" altLang="en-US" sz="2000" b="1" dirty="0"/>
              <a:t>的两</a:t>
            </a:r>
            <a:r>
              <a:rPr lang="zh-CN" altLang="en-US" sz="2000" b="1" dirty="0" smtClean="0"/>
              <a:t>平行</a:t>
            </a:r>
            <a:r>
              <a:rPr lang="zh-CN" altLang="en-US" sz="2000" b="1" dirty="0"/>
              <a:t>直线所限定的区域。该两平行</a:t>
            </a:r>
            <a:r>
              <a:rPr lang="zh-CN" altLang="en-US" sz="2000" b="1" dirty="0" smtClean="0"/>
              <a:t>直线平行</a:t>
            </a:r>
            <a:r>
              <a:rPr lang="zh-CN" altLang="en-US" sz="2000" b="1" dirty="0"/>
              <a:t>于基准平面</a:t>
            </a:r>
            <a:r>
              <a:rPr lang="en-US" altLang="zh-CN" sz="2000" b="1" i="1" dirty="0"/>
              <a:t>A</a:t>
            </a:r>
            <a:r>
              <a:rPr lang="en-US" altLang="zh-CN" sz="2000" b="1" dirty="0"/>
              <a:t> </a:t>
            </a:r>
            <a:r>
              <a:rPr lang="zh-CN" altLang="en-US" sz="2000" b="1" dirty="0"/>
              <a:t>且处于平行于</a:t>
            </a:r>
            <a:r>
              <a:rPr lang="zh-CN" altLang="en-US" sz="2000" b="1" dirty="0" smtClean="0"/>
              <a:t>基准平面</a:t>
            </a:r>
            <a:r>
              <a:rPr lang="en-US" altLang="zh-CN" sz="2000" b="1" i="1" dirty="0"/>
              <a:t>B </a:t>
            </a:r>
            <a:r>
              <a:rPr lang="zh-CN" altLang="en-US" sz="2000" b="1" dirty="0"/>
              <a:t>的平面</a:t>
            </a:r>
            <a:r>
              <a:rPr lang="zh-CN" altLang="en-US" sz="2000" b="1" dirty="0" smtClean="0"/>
              <a:t>内。</a:t>
            </a:r>
            <a:endParaRPr lang="zh-CN" altLang="en-US" sz="2000" b="1" dirty="0"/>
          </a:p>
        </p:txBody>
      </p:sp>
      <p:pic>
        <p:nvPicPr>
          <p:cNvPr id="7475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95655" y="1397980"/>
            <a:ext cx="3276745" cy="2261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75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3677369"/>
            <a:ext cx="3305175"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140" y="1639019"/>
            <a:ext cx="4152900"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
                                        </p:tgtEl>
                                        <p:attrNameLst>
                                          <p:attrName>style.visibility</p:attrName>
                                        </p:attrNameLst>
                                      </p:cBhvr>
                                      <p:to>
                                        <p:strVal val="visible"/>
                                      </p:to>
                                    </p:set>
                                    <p:animEffect transition="in" filter="wipe(left)">
                                      <p:cBhvr>
                                        <p:cTn id="7" dur="3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0-#ppt_w/2"/>
                                          </p:val>
                                        </p:tav>
                                        <p:tav tm="100000">
                                          <p:val>
                                            <p:strVal val="#ppt_x"/>
                                          </p:val>
                                        </p:tav>
                                      </p:tavLst>
                                    </p:anim>
                                    <p:anim calcmode="lin" valueType="num">
                                      <p:cBhvr additive="base">
                                        <p:cTn id="13"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74755"/>
                                        </p:tgtEl>
                                        <p:attrNameLst>
                                          <p:attrName>style.visibility</p:attrName>
                                        </p:attrNameLst>
                                      </p:cBhvr>
                                      <p:to>
                                        <p:strVal val="visible"/>
                                      </p:to>
                                    </p:set>
                                    <p:anim calcmode="lin" valueType="num">
                                      <p:cBhvr additive="base">
                                        <p:cTn id="18" dur="500" fill="hold"/>
                                        <p:tgtEl>
                                          <p:spTgt spid="74755"/>
                                        </p:tgtEl>
                                        <p:attrNameLst>
                                          <p:attrName>ppt_x</p:attrName>
                                        </p:attrNameLst>
                                      </p:cBhvr>
                                      <p:tavLst>
                                        <p:tav tm="0">
                                          <p:val>
                                            <p:strVal val="1+#ppt_w/2"/>
                                          </p:val>
                                        </p:tav>
                                        <p:tav tm="100000">
                                          <p:val>
                                            <p:strVal val="#ppt_x"/>
                                          </p:val>
                                        </p:tav>
                                      </p:tavLst>
                                    </p:anim>
                                    <p:anim calcmode="lin" valueType="num">
                                      <p:cBhvr additive="base">
                                        <p:cTn id="19" dur="500" fill="hold"/>
                                        <p:tgtEl>
                                          <p:spTgt spid="7475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4757"/>
                                        </p:tgtEl>
                                        <p:attrNameLst>
                                          <p:attrName>style.visibility</p:attrName>
                                        </p:attrNameLst>
                                      </p:cBhvr>
                                      <p:to>
                                        <p:strVal val="visible"/>
                                      </p:to>
                                    </p:set>
                                    <p:anim calcmode="lin" valueType="num">
                                      <p:cBhvr additive="base">
                                        <p:cTn id="29" dur="500" fill="hold"/>
                                        <p:tgtEl>
                                          <p:spTgt spid="74757"/>
                                        </p:tgtEl>
                                        <p:attrNameLst>
                                          <p:attrName>ppt_x</p:attrName>
                                        </p:attrNameLst>
                                      </p:cBhvr>
                                      <p:tavLst>
                                        <p:tav tm="0">
                                          <p:val>
                                            <p:strVal val="#ppt_x"/>
                                          </p:val>
                                        </p:tav>
                                        <p:tav tm="100000">
                                          <p:val>
                                            <p:strVal val="#ppt_x"/>
                                          </p:val>
                                        </p:tav>
                                      </p:tavLst>
                                    </p:anim>
                                    <p:anim calcmode="lin" valueType="num">
                                      <p:cBhvr additive="base">
                                        <p:cTn id="30" dur="500" fill="hold"/>
                                        <p:tgtEl>
                                          <p:spTgt spid="7475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5"/>
          <p:cNvSpPr>
            <a:spLocks noGrp="1"/>
          </p:cNvSpPr>
          <p:nvPr>
            <p:ph type="sldNum" sz="quarter" idx="12"/>
          </p:nvPr>
        </p:nvSpPr>
        <p:spPr>
          <a:xfrm>
            <a:off x="6987480" y="116632"/>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A7F4216-8128-47AB-B631-BDE723752F78}" type="slidenum">
              <a:rPr lang="en-US" altLang="zh-CN" sz="2000" smtClean="0">
                <a:solidFill>
                  <a:srgbClr val="0000FF"/>
                </a:solidFill>
              </a:rPr>
              <a:pPr eaLnBrk="1" hangingPunct="1"/>
              <a:t>29</a:t>
            </a:fld>
            <a:endParaRPr lang="en-US" altLang="zh-CN" sz="2000" smtClean="0">
              <a:solidFill>
                <a:srgbClr val="0000FF"/>
              </a:solidFill>
            </a:endParaRPr>
          </a:p>
        </p:txBody>
      </p:sp>
      <p:sp>
        <p:nvSpPr>
          <p:cNvPr id="21" name="Text Box 12"/>
          <p:cNvSpPr txBox="1">
            <a:spLocks noChangeArrowheads="1"/>
          </p:cNvSpPr>
          <p:nvPr/>
        </p:nvSpPr>
        <p:spPr bwMode="auto">
          <a:xfrm>
            <a:off x="1268120" y="188640"/>
            <a:ext cx="351990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t>(2) </a:t>
            </a:r>
            <a:r>
              <a:rPr lang="zh-CN" altLang="en-US" sz="2000" b="1" dirty="0" smtClean="0"/>
              <a:t>垂直度公差的标注示例</a:t>
            </a:r>
            <a:endParaRPr lang="zh-CN" altLang="en-US" sz="2000" b="1" dirty="0"/>
          </a:p>
        </p:txBody>
      </p:sp>
      <p:sp>
        <p:nvSpPr>
          <p:cNvPr id="22" name="Text Box 12"/>
          <p:cNvSpPr txBox="1">
            <a:spLocks noChangeArrowheads="1"/>
          </p:cNvSpPr>
          <p:nvPr/>
        </p:nvSpPr>
        <p:spPr bwMode="auto">
          <a:xfrm>
            <a:off x="1250640" y="508610"/>
            <a:ext cx="324935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latin typeface="宋体"/>
                <a:ea typeface="宋体"/>
              </a:rPr>
              <a:t>①</a:t>
            </a:r>
            <a:r>
              <a:rPr lang="zh-CN" altLang="en-US" sz="2000" b="1" dirty="0" smtClean="0">
                <a:latin typeface="宋体"/>
                <a:ea typeface="宋体"/>
              </a:rPr>
              <a:t> 面对面的垂直度</a:t>
            </a:r>
            <a:endParaRPr lang="zh-CN" altLang="en-US" sz="2000" b="1" dirty="0"/>
          </a:p>
        </p:txBody>
      </p:sp>
      <p:sp>
        <p:nvSpPr>
          <p:cNvPr id="2" name="矩形 1"/>
          <p:cNvSpPr/>
          <p:nvPr/>
        </p:nvSpPr>
        <p:spPr>
          <a:xfrm>
            <a:off x="557808" y="1424970"/>
            <a:ext cx="7470576" cy="707886"/>
          </a:xfrm>
          <a:prstGeom prst="rect">
            <a:avLst/>
          </a:prstGeom>
        </p:spPr>
        <p:txBody>
          <a:bodyPr wrap="square">
            <a:spAutoFit/>
          </a:bodyPr>
          <a:lstStyle/>
          <a:p>
            <a:r>
              <a:rPr lang="zh-CN" altLang="en-US" sz="2000" b="1" dirty="0"/>
              <a:t> </a:t>
            </a:r>
            <a:r>
              <a:rPr lang="zh-CN" altLang="en-US" sz="2000" b="1" dirty="0" smtClean="0"/>
              <a:t>        公差带</a:t>
            </a:r>
            <a:r>
              <a:rPr lang="zh-CN" altLang="en-US" sz="2000" b="1" dirty="0"/>
              <a:t>为间距等于公差</a:t>
            </a:r>
            <a:r>
              <a:rPr lang="zh-CN" altLang="en-US" sz="2000" b="1" dirty="0" smtClean="0"/>
              <a:t>值 </a:t>
            </a:r>
            <a:r>
              <a:rPr lang="en-US" altLang="zh-CN" sz="2000" b="1" i="1" dirty="0" smtClean="0"/>
              <a:t>t</a:t>
            </a:r>
            <a:r>
              <a:rPr lang="zh-CN" altLang="en-US" sz="2000" b="1" dirty="0"/>
              <a:t>、</a:t>
            </a:r>
            <a:r>
              <a:rPr lang="zh-CN" altLang="en-US" sz="2000" b="1" dirty="0" smtClean="0"/>
              <a:t>垂直于</a:t>
            </a:r>
            <a:r>
              <a:rPr lang="zh-CN" altLang="en-US" sz="2000" b="1" dirty="0"/>
              <a:t>基准平面</a:t>
            </a:r>
            <a:r>
              <a:rPr lang="en-US" altLang="zh-CN" sz="2000" b="1" i="1" u="sng" dirty="0"/>
              <a:t>A</a:t>
            </a:r>
            <a:r>
              <a:rPr lang="en-US" altLang="zh-CN" sz="2000" b="1" u="sng" dirty="0"/>
              <a:t> </a:t>
            </a:r>
            <a:r>
              <a:rPr lang="zh-CN" altLang="en-US" sz="2000" b="1" dirty="0"/>
              <a:t>的两平行平面所限定</a:t>
            </a:r>
            <a:r>
              <a:rPr lang="zh-CN" altLang="en-US" sz="2000" b="1" dirty="0" smtClean="0"/>
              <a:t>的区域。</a:t>
            </a:r>
            <a:endParaRPr lang="zh-CN" altLang="en-US" sz="2000" b="1" dirty="0"/>
          </a:p>
        </p:txBody>
      </p:sp>
      <p:sp>
        <p:nvSpPr>
          <p:cNvPr id="3" name="矩形 2"/>
          <p:cNvSpPr/>
          <p:nvPr/>
        </p:nvSpPr>
        <p:spPr>
          <a:xfrm>
            <a:off x="611560" y="836712"/>
            <a:ext cx="7506816" cy="707886"/>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面应限定在间距等于</a:t>
            </a:r>
            <a:r>
              <a:rPr lang="en-US" altLang="zh-CN" sz="2000" b="1" dirty="0"/>
              <a:t>0. 08</a:t>
            </a:r>
            <a:r>
              <a:rPr lang="zh-CN" altLang="en-US" sz="2000" b="1" dirty="0"/>
              <a:t>、垂直于基准平面</a:t>
            </a:r>
            <a:r>
              <a:rPr lang="en-US" altLang="zh-CN" sz="2000" b="1" i="1" dirty="0"/>
              <a:t>A </a:t>
            </a:r>
            <a:r>
              <a:rPr lang="zh-CN" altLang="en-US" sz="2000" b="1" dirty="0"/>
              <a:t>的</a:t>
            </a:r>
            <a:r>
              <a:rPr lang="zh-CN" altLang="en-US" sz="2000" b="1" dirty="0" smtClean="0"/>
              <a:t>两平行</a:t>
            </a:r>
            <a:r>
              <a:rPr lang="zh-CN" altLang="en-US" sz="2000" b="1" dirty="0"/>
              <a:t>平面</a:t>
            </a:r>
            <a:r>
              <a:rPr lang="zh-CN" altLang="en-US" sz="2000" b="1" dirty="0" smtClean="0"/>
              <a:t>之间。</a:t>
            </a:r>
            <a:endParaRPr lang="zh-CN" altLang="en-US" sz="2000" b="1" dirty="0"/>
          </a:p>
        </p:txBody>
      </p:sp>
      <p:pic>
        <p:nvPicPr>
          <p:cNvPr id="7578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1969765"/>
            <a:ext cx="2276475" cy="181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 Box 12"/>
          <p:cNvSpPr txBox="1">
            <a:spLocks noChangeArrowheads="1"/>
          </p:cNvSpPr>
          <p:nvPr/>
        </p:nvSpPr>
        <p:spPr bwMode="auto">
          <a:xfrm>
            <a:off x="1106624" y="3988801"/>
            <a:ext cx="324935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smtClean="0">
                <a:latin typeface="宋体"/>
                <a:ea typeface="宋体"/>
              </a:rPr>
              <a:t>② 面对线的垂直度</a:t>
            </a:r>
            <a:endParaRPr lang="zh-CN" altLang="en-US" sz="2000" b="1" dirty="0"/>
          </a:p>
        </p:txBody>
      </p:sp>
      <p:sp>
        <p:nvSpPr>
          <p:cNvPr id="4" name="矩形 3"/>
          <p:cNvSpPr/>
          <p:nvPr/>
        </p:nvSpPr>
        <p:spPr>
          <a:xfrm>
            <a:off x="539552" y="4316903"/>
            <a:ext cx="4104456" cy="1015663"/>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面应限定在间距等于</a:t>
            </a:r>
            <a:r>
              <a:rPr lang="en-US" altLang="zh-CN" sz="2000" b="1" dirty="0"/>
              <a:t>0. 08 </a:t>
            </a:r>
            <a:r>
              <a:rPr lang="zh-CN" altLang="en-US" sz="2000" b="1" dirty="0"/>
              <a:t>的两平行平面之间。</a:t>
            </a:r>
            <a:r>
              <a:rPr lang="zh-CN" altLang="en-US" sz="2000" b="1" dirty="0" smtClean="0"/>
              <a:t>该两</a:t>
            </a:r>
            <a:r>
              <a:rPr lang="zh-CN" altLang="en-US" sz="2000" b="1" dirty="0"/>
              <a:t>平行平面垂直于基准轴线</a:t>
            </a:r>
            <a:r>
              <a:rPr lang="en-US" altLang="zh-CN" sz="2000" b="1" i="1" dirty="0" smtClean="0"/>
              <a:t>A</a:t>
            </a:r>
            <a:r>
              <a:rPr lang="zh-CN" altLang="en-US" sz="2000" b="1" i="1" dirty="0"/>
              <a:t>。</a:t>
            </a:r>
            <a:endParaRPr lang="en-US" altLang="zh-CN" sz="2000" b="1" i="1" dirty="0"/>
          </a:p>
        </p:txBody>
      </p:sp>
      <p:sp>
        <p:nvSpPr>
          <p:cNvPr id="5" name="矩形 4"/>
          <p:cNvSpPr/>
          <p:nvPr/>
        </p:nvSpPr>
        <p:spPr>
          <a:xfrm>
            <a:off x="483046" y="5253007"/>
            <a:ext cx="4521002" cy="1200329"/>
          </a:xfrm>
          <a:prstGeom prst="rect">
            <a:avLst/>
          </a:prstGeom>
        </p:spPr>
        <p:txBody>
          <a:bodyPr wrap="square">
            <a:spAutoFit/>
          </a:bodyPr>
          <a:lstStyle/>
          <a:p>
            <a:r>
              <a:rPr lang="zh-CN" altLang="en-US" b="1" dirty="0" smtClean="0"/>
              <a:t>        公差带</a:t>
            </a:r>
            <a:r>
              <a:rPr lang="zh-CN" altLang="en-US" b="1" dirty="0"/>
              <a:t>为间距等于公差值</a:t>
            </a:r>
            <a:r>
              <a:rPr lang="en-US" altLang="zh-CN" b="1" i="1" dirty="0"/>
              <a:t>t </a:t>
            </a:r>
            <a:r>
              <a:rPr lang="zh-CN" altLang="en-US" b="1" dirty="0"/>
              <a:t>且</a:t>
            </a:r>
            <a:r>
              <a:rPr lang="zh-CN" altLang="en-US" b="1" dirty="0" smtClean="0"/>
              <a:t>垂直于</a:t>
            </a:r>
            <a:r>
              <a:rPr lang="zh-CN" altLang="en-US" b="1" dirty="0"/>
              <a:t>基准</a:t>
            </a:r>
            <a:r>
              <a:rPr lang="zh-CN" altLang="en-US" b="1" dirty="0" smtClean="0"/>
              <a:t>轴线</a:t>
            </a:r>
            <a:r>
              <a:rPr lang="en-US" altLang="zh-CN" b="1" i="1" dirty="0" smtClean="0"/>
              <a:t>A</a:t>
            </a:r>
            <a:r>
              <a:rPr lang="zh-CN" altLang="en-US" b="1" dirty="0" smtClean="0"/>
              <a:t>的</a:t>
            </a:r>
            <a:r>
              <a:rPr lang="zh-CN" altLang="en-US" b="1" dirty="0"/>
              <a:t>两平行平面所限定的</a:t>
            </a:r>
            <a:r>
              <a:rPr lang="zh-CN" altLang="en-US" b="1" dirty="0" smtClean="0"/>
              <a:t>区域。</a:t>
            </a:r>
            <a:endParaRPr lang="zh-CN" altLang="en-US" b="1" dirty="0"/>
          </a:p>
        </p:txBody>
      </p:sp>
      <p:grpSp>
        <p:nvGrpSpPr>
          <p:cNvPr id="6" name="组合 5"/>
          <p:cNvGrpSpPr/>
          <p:nvPr/>
        </p:nvGrpSpPr>
        <p:grpSpPr>
          <a:xfrm>
            <a:off x="5374502" y="1902051"/>
            <a:ext cx="3301954" cy="2247029"/>
            <a:chOff x="5700064" y="2636912"/>
            <a:chExt cx="3301954" cy="2247029"/>
          </a:xfrm>
        </p:grpSpPr>
        <p:pic>
          <p:nvPicPr>
            <p:cNvPr id="7578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8184" y="2636912"/>
              <a:ext cx="2773834" cy="1059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783"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00064" y="3774954"/>
              <a:ext cx="2904384" cy="1108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75786"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5001" y="4161170"/>
            <a:ext cx="3219450"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3568" y="2204864"/>
            <a:ext cx="3267075"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1"/>
                                        </p:tgtEl>
                                        <p:attrNameLst>
                                          <p:attrName>style.visibility</p:attrName>
                                        </p:attrNameLst>
                                      </p:cBhvr>
                                      <p:to>
                                        <p:strVal val="visible"/>
                                      </p:to>
                                    </p:set>
                                    <p:animEffect transition="in" filter="wipe(left)">
                                      <p:cBhvr>
                                        <p:cTn id="7" dur="3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2"/>
                                        </p:tgtEl>
                                        <p:attrNameLst>
                                          <p:attrName>style.visibility</p:attrName>
                                        </p:attrNameLst>
                                      </p:cBhvr>
                                      <p:to>
                                        <p:strVal val="visible"/>
                                      </p:to>
                                    </p:set>
                                    <p:animEffect transition="in" filter="wipe(left)">
                                      <p:cBhvr>
                                        <p:cTn id="12" dur="3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0-#ppt_w/2"/>
                                          </p:val>
                                        </p:tav>
                                        <p:tav tm="100000">
                                          <p:val>
                                            <p:strVal val="#ppt_x"/>
                                          </p:val>
                                        </p:tav>
                                      </p:tavLst>
                                    </p:anim>
                                    <p:anim calcmode="lin" valueType="num">
                                      <p:cBhvr additive="base">
                                        <p:cTn id="18" dur="500" fill="hold"/>
                                        <p:tgtEl>
                                          <p:spTgt spid="205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5781"/>
                                        </p:tgtEl>
                                        <p:attrNameLst>
                                          <p:attrName>style.visibility</p:attrName>
                                        </p:attrNameLst>
                                      </p:cBhvr>
                                      <p:to>
                                        <p:strVal val="visible"/>
                                      </p:to>
                                    </p:set>
                                    <p:animEffect transition="in" filter="wipe(left)">
                                      <p:cBhvr>
                                        <p:cTn id="28" dur="500"/>
                                        <p:tgtEl>
                                          <p:spTgt spid="7578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1+#ppt_w/2"/>
                                          </p:val>
                                        </p:tav>
                                        <p:tav tm="100000">
                                          <p:val>
                                            <p:strVal val="#ppt_x"/>
                                          </p:val>
                                        </p:tav>
                                      </p:tavLst>
                                    </p:anim>
                                    <p:anim calcmode="lin" valueType="num">
                                      <p:cBhvr additive="base">
                                        <p:cTn id="4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75786"/>
                                        </p:tgtEl>
                                        <p:attrNameLst>
                                          <p:attrName>style.visibility</p:attrName>
                                        </p:attrNameLst>
                                      </p:cBhvr>
                                      <p:to>
                                        <p:strVal val="visible"/>
                                      </p:to>
                                    </p:set>
                                    <p:anim calcmode="lin" valueType="num">
                                      <p:cBhvr additive="base">
                                        <p:cTn id="59" dur="500" fill="hold"/>
                                        <p:tgtEl>
                                          <p:spTgt spid="75786"/>
                                        </p:tgtEl>
                                        <p:attrNameLst>
                                          <p:attrName>ppt_x</p:attrName>
                                        </p:attrNameLst>
                                      </p:cBhvr>
                                      <p:tavLst>
                                        <p:tav tm="0">
                                          <p:val>
                                            <p:strVal val="#ppt_x"/>
                                          </p:val>
                                        </p:tav>
                                        <p:tav tm="100000">
                                          <p:val>
                                            <p:strVal val="#ppt_x"/>
                                          </p:val>
                                        </p:tav>
                                      </p:tavLst>
                                    </p:anim>
                                    <p:anim calcmode="lin" valueType="num">
                                      <p:cBhvr additive="base">
                                        <p:cTn id="60" dur="500" fill="hold"/>
                                        <p:tgtEl>
                                          <p:spTgt spid="757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utoUpdateAnimBg="0"/>
      <p:bldP spid="22" grpId="0" autoUpdateAnimBg="0"/>
      <p:bldP spid="2" grpId="0"/>
      <p:bldP spid="3" grpId="0"/>
      <p:bldP spid="29" grpId="0"/>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E2151C7-9F6B-445C-B72A-D38546375EFD}" type="slidenum">
              <a:rPr lang="en-US" altLang="zh-CN" sz="2000" smtClean="0">
                <a:solidFill>
                  <a:srgbClr val="0000FF"/>
                </a:solidFill>
              </a:rPr>
              <a:pPr eaLnBrk="1" hangingPunct="1"/>
              <a:t>3</a:t>
            </a:fld>
            <a:endParaRPr lang="en-US" altLang="zh-CN" sz="2000" smtClean="0">
              <a:solidFill>
                <a:srgbClr val="0000FF"/>
              </a:solidFill>
            </a:endParaRPr>
          </a:p>
        </p:txBody>
      </p:sp>
      <p:sp>
        <p:nvSpPr>
          <p:cNvPr id="2" name="矩形 1"/>
          <p:cNvSpPr/>
          <p:nvPr/>
        </p:nvSpPr>
        <p:spPr>
          <a:xfrm>
            <a:off x="539552" y="151472"/>
            <a:ext cx="7632848" cy="1418915"/>
          </a:xfrm>
          <a:prstGeom prst="rect">
            <a:avLst/>
          </a:prstGeom>
        </p:spPr>
        <p:txBody>
          <a:bodyPr wrap="square">
            <a:spAutoFit/>
          </a:bodyPr>
          <a:lstStyle/>
          <a:p>
            <a:pPr>
              <a:lnSpc>
                <a:spcPct val="150000"/>
              </a:lnSpc>
            </a:pPr>
            <a:r>
              <a:rPr lang="en-US" altLang="zh-CN" sz="2000" b="1" dirty="0" smtClean="0"/>
              <a:t>         (</a:t>
            </a:r>
            <a:r>
              <a:rPr lang="en-US" altLang="zh-CN" sz="2000" b="1" dirty="0"/>
              <a:t>2) </a:t>
            </a:r>
            <a:r>
              <a:rPr lang="zh-CN" altLang="en-US" sz="2000" b="1" dirty="0"/>
              <a:t>几个单独要素有同一公差带要求时</a:t>
            </a:r>
            <a:r>
              <a:rPr lang="en-US" altLang="zh-CN" sz="2000" b="1" dirty="0"/>
              <a:t>,</a:t>
            </a:r>
            <a:r>
              <a:rPr lang="zh-CN" altLang="en-US" sz="2000" b="1" dirty="0"/>
              <a:t>可</a:t>
            </a:r>
            <a:r>
              <a:rPr lang="zh-CN" altLang="en-US" sz="2000" b="1" dirty="0" smtClean="0"/>
              <a:t>使用一</a:t>
            </a:r>
            <a:r>
              <a:rPr lang="zh-CN" altLang="en-US" sz="2000" b="1" dirty="0"/>
              <a:t>个公差框格标注</a:t>
            </a:r>
            <a:r>
              <a:rPr lang="en-US" altLang="zh-CN" sz="2000" b="1" dirty="0"/>
              <a:t>,</a:t>
            </a:r>
            <a:r>
              <a:rPr lang="zh-CN" altLang="en-US" sz="2000" b="1" dirty="0"/>
              <a:t>见图</a:t>
            </a:r>
            <a:r>
              <a:rPr lang="en-US" altLang="zh-CN" sz="2000" b="1" dirty="0"/>
              <a:t>4. 19</a:t>
            </a:r>
            <a:r>
              <a:rPr lang="zh-CN" altLang="en-US" sz="2000" b="1" dirty="0" smtClean="0"/>
              <a:t>。图</a:t>
            </a:r>
            <a:r>
              <a:rPr lang="en-US" altLang="zh-CN" sz="2000" b="1" dirty="0"/>
              <a:t>4. 19(a) </a:t>
            </a:r>
            <a:r>
              <a:rPr lang="zh-CN" altLang="en-US" sz="2000" b="1" dirty="0"/>
              <a:t>中用三根指引线与公差框格相连</a:t>
            </a:r>
            <a:r>
              <a:rPr lang="zh-CN" altLang="en-US" sz="2000" b="1" dirty="0" smtClean="0"/>
              <a:t>和</a:t>
            </a:r>
            <a:r>
              <a:rPr lang="en-US" altLang="zh-CN" sz="2000" b="1" dirty="0" smtClean="0"/>
              <a:t>(</a:t>
            </a:r>
            <a:r>
              <a:rPr lang="en-US" altLang="zh-CN" sz="2000" b="1" dirty="0"/>
              <a:t>b) </a:t>
            </a:r>
            <a:r>
              <a:rPr lang="zh-CN" altLang="en-US" sz="2000" b="1" dirty="0"/>
              <a:t>图中在相邻区域区内</a:t>
            </a:r>
            <a:r>
              <a:rPr lang="zh-CN" altLang="en-US" sz="2000" b="1" dirty="0" smtClean="0"/>
              <a:t>标注 </a:t>
            </a:r>
            <a:r>
              <a:rPr lang="en-US" altLang="zh-CN" sz="2000" b="1" dirty="0" smtClean="0"/>
              <a:t>3 </a:t>
            </a:r>
            <a:r>
              <a:rPr lang="en-US" altLang="zh-CN" sz="1600" b="1" dirty="0" smtClean="0"/>
              <a:t>×</a:t>
            </a:r>
            <a:r>
              <a:rPr lang="en-US" altLang="zh-CN" sz="2000" b="1" i="1" dirty="0" smtClean="0"/>
              <a:t>A</a:t>
            </a:r>
            <a:r>
              <a:rPr lang="en-US" altLang="zh-CN" sz="2000" b="1" dirty="0" smtClean="0"/>
              <a:t> </a:t>
            </a:r>
            <a:r>
              <a:rPr lang="zh-CN" altLang="en-US" sz="2000" b="1" dirty="0"/>
              <a:t>含义相同</a:t>
            </a:r>
            <a:r>
              <a:rPr lang="en-US" altLang="zh-CN" sz="2000" b="1" dirty="0"/>
              <a:t>,</a:t>
            </a:r>
            <a:r>
              <a:rPr lang="zh-CN" altLang="en-US" sz="2000" b="1" dirty="0"/>
              <a:t>但</a:t>
            </a:r>
            <a:r>
              <a:rPr lang="zh-CN" altLang="en-US" sz="2000" b="1" dirty="0" smtClean="0"/>
              <a:t>不可同时使用。</a:t>
            </a:r>
            <a:endParaRPr lang="zh-CN" altLang="en-US" sz="2000" b="1" dirty="0"/>
          </a:p>
        </p:txBody>
      </p:sp>
      <p:pic>
        <p:nvPicPr>
          <p:cNvPr id="706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523138"/>
            <a:ext cx="6276547" cy="1977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539552" y="3356992"/>
            <a:ext cx="7848872" cy="1477328"/>
          </a:xfrm>
          <a:prstGeom prst="rect">
            <a:avLst/>
          </a:prstGeom>
        </p:spPr>
        <p:txBody>
          <a:bodyPr wrap="square">
            <a:spAutoFit/>
          </a:bodyPr>
          <a:lstStyle/>
          <a:p>
            <a:pPr>
              <a:lnSpc>
                <a:spcPct val="150000"/>
              </a:lnSpc>
            </a:pPr>
            <a:r>
              <a:rPr lang="en-US" altLang="zh-CN" sz="2000" b="1" dirty="0" smtClean="0"/>
              <a:t>        (</a:t>
            </a:r>
            <a:r>
              <a:rPr lang="en-US" altLang="zh-CN" sz="2000" b="1" dirty="0"/>
              <a:t>3) </a:t>
            </a:r>
            <a:r>
              <a:rPr lang="zh-CN" altLang="en-US" sz="2000" b="1" dirty="0"/>
              <a:t>当组合公差带应用于几个独立的要素时</a:t>
            </a:r>
            <a:r>
              <a:rPr lang="en-US" altLang="zh-CN" sz="2000" b="1" dirty="0"/>
              <a:t>,</a:t>
            </a:r>
            <a:r>
              <a:rPr lang="zh-CN" altLang="en-US" sz="2000" b="1" dirty="0"/>
              <a:t>要求</a:t>
            </a:r>
            <a:r>
              <a:rPr lang="zh-CN" altLang="en-US" sz="2000" b="1" dirty="0" smtClean="0"/>
              <a:t>在公差</a:t>
            </a:r>
            <a:r>
              <a:rPr lang="zh-CN" altLang="en-US" sz="2000" b="1" dirty="0"/>
              <a:t>框格内公差值后加注组合公差带符号</a:t>
            </a:r>
            <a:r>
              <a:rPr lang="en-US" altLang="zh-CN" sz="2000" b="1" dirty="0"/>
              <a:t>CZ,</a:t>
            </a:r>
            <a:r>
              <a:rPr lang="zh-CN" altLang="en-US" sz="2000" b="1" dirty="0"/>
              <a:t>所有</a:t>
            </a:r>
            <a:r>
              <a:rPr lang="zh-CN" altLang="en-US" sz="2000" b="1" dirty="0" smtClean="0"/>
              <a:t>相关的</a:t>
            </a:r>
            <a:r>
              <a:rPr lang="zh-CN" altLang="en-US" sz="2000" b="1" dirty="0"/>
              <a:t>单独公差带应采用</a:t>
            </a:r>
            <a:r>
              <a:rPr lang="en-US" altLang="zh-CN" sz="2000" b="1" dirty="0"/>
              <a:t>TED,</a:t>
            </a:r>
            <a:r>
              <a:rPr lang="zh-CN" altLang="en-US" sz="2000" b="1" dirty="0"/>
              <a:t>或缺省的</a:t>
            </a:r>
            <a:r>
              <a:rPr lang="en-US" altLang="zh-CN" sz="2000" b="1" dirty="0"/>
              <a:t>TED </a:t>
            </a:r>
            <a:r>
              <a:rPr lang="zh-CN" altLang="en-US" sz="2000" b="1" dirty="0"/>
              <a:t>约束相互相互之间的位置和方向</a:t>
            </a:r>
            <a:r>
              <a:rPr lang="en-US" altLang="zh-CN" sz="2000" b="1" dirty="0"/>
              <a:t>,</a:t>
            </a:r>
            <a:r>
              <a:rPr lang="zh-CN" altLang="en-US" sz="2000" b="1" dirty="0"/>
              <a:t>见图</a:t>
            </a:r>
            <a:r>
              <a:rPr lang="en-US" altLang="zh-CN" sz="2000" b="1" dirty="0"/>
              <a:t>4.20</a:t>
            </a:r>
            <a:r>
              <a:rPr lang="zh-CN" altLang="en-US" sz="2000" b="1" dirty="0"/>
              <a:t>。</a:t>
            </a:r>
          </a:p>
        </p:txBody>
      </p:sp>
      <p:pic>
        <p:nvPicPr>
          <p:cNvPr id="706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4791794"/>
            <a:ext cx="630555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0659"/>
                                        </p:tgtEl>
                                        <p:attrNameLst>
                                          <p:attrName>style.visibility</p:attrName>
                                        </p:attrNameLst>
                                      </p:cBhvr>
                                      <p:to>
                                        <p:strVal val="visible"/>
                                      </p:to>
                                    </p:set>
                                    <p:anim calcmode="lin" valueType="num">
                                      <p:cBhvr additive="base">
                                        <p:cTn id="12" dur="500" fill="hold"/>
                                        <p:tgtEl>
                                          <p:spTgt spid="70659"/>
                                        </p:tgtEl>
                                        <p:attrNameLst>
                                          <p:attrName>ppt_x</p:attrName>
                                        </p:attrNameLst>
                                      </p:cBhvr>
                                      <p:tavLst>
                                        <p:tav tm="0">
                                          <p:val>
                                            <p:strVal val="1+#ppt_w/2"/>
                                          </p:val>
                                        </p:tav>
                                        <p:tav tm="100000">
                                          <p:val>
                                            <p:strVal val="#ppt_x"/>
                                          </p:val>
                                        </p:tav>
                                      </p:tavLst>
                                    </p:anim>
                                    <p:anim calcmode="lin" valueType="num">
                                      <p:cBhvr additive="base">
                                        <p:cTn id="13" dur="500" fill="hold"/>
                                        <p:tgtEl>
                                          <p:spTgt spid="7065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0661"/>
                                        </p:tgtEl>
                                        <p:attrNameLst>
                                          <p:attrName>style.visibility</p:attrName>
                                        </p:attrNameLst>
                                      </p:cBhvr>
                                      <p:to>
                                        <p:strVal val="visible"/>
                                      </p:to>
                                    </p:set>
                                    <p:anim calcmode="lin" valueType="num">
                                      <p:cBhvr additive="base">
                                        <p:cTn id="23" dur="500" fill="hold"/>
                                        <p:tgtEl>
                                          <p:spTgt spid="70661"/>
                                        </p:tgtEl>
                                        <p:attrNameLst>
                                          <p:attrName>ppt_x</p:attrName>
                                        </p:attrNameLst>
                                      </p:cBhvr>
                                      <p:tavLst>
                                        <p:tav tm="0">
                                          <p:val>
                                            <p:strVal val="#ppt_x"/>
                                          </p:val>
                                        </p:tav>
                                        <p:tav tm="100000">
                                          <p:val>
                                            <p:strVal val="#ppt_x"/>
                                          </p:val>
                                        </p:tav>
                                      </p:tavLst>
                                    </p:anim>
                                    <p:anim calcmode="lin" valueType="num">
                                      <p:cBhvr additive="base">
                                        <p:cTn id="24" dur="500" fill="hold"/>
                                        <p:tgtEl>
                                          <p:spTgt spid="706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C801E0A-95F5-4389-B42A-8C49064AB1E7}" type="slidenum">
              <a:rPr lang="en-US" altLang="zh-CN" sz="2000" smtClean="0">
                <a:solidFill>
                  <a:srgbClr val="0000FF"/>
                </a:solidFill>
              </a:rPr>
              <a:pPr eaLnBrk="1" hangingPunct="1"/>
              <a:t>30</a:t>
            </a:fld>
            <a:endParaRPr lang="en-US" altLang="zh-CN" sz="2000" smtClean="0">
              <a:solidFill>
                <a:srgbClr val="0000FF"/>
              </a:solidFill>
            </a:endParaRPr>
          </a:p>
        </p:txBody>
      </p:sp>
      <p:sp>
        <p:nvSpPr>
          <p:cNvPr id="13" name="Text Box 12"/>
          <p:cNvSpPr txBox="1">
            <a:spLocks noChangeArrowheads="1"/>
          </p:cNvSpPr>
          <p:nvPr/>
        </p:nvSpPr>
        <p:spPr bwMode="auto">
          <a:xfrm>
            <a:off x="971600" y="116632"/>
            <a:ext cx="324935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smtClean="0">
                <a:latin typeface="宋体"/>
                <a:ea typeface="宋体"/>
              </a:rPr>
              <a:t>③线对面的垂直度</a:t>
            </a:r>
            <a:endParaRPr lang="zh-CN" altLang="en-US" sz="2000" b="1" dirty="0"/>
          </a:p>
        </p:txBody>
      </p:sp>
      <p:sp>
        <p:nvSpPr>
          <p:cNvPr id="2" name="矩形 1"/>
          <p:cNvSpPr/>
          <p:nvPr/>
        </p:nvSpPr>
        <p:spPr>
          <a:xfrm>
            <a:off x="755576" y="1124744"/>
            <a:ext cx="7344816" cy="707886"/>
          </a:xfrm>
          <a:prstGeom prst="rect">
            <a:avLst/>
          </a:prstGeom>
        </p:spPr>
        <p:txBody>
          <a:bodyPr wrap="square">
            <a:spAutoFit/>
          </a:bodyPr>
          <a:lstStyle/>
          <a:p>
            <a:r>
              <a:rPr lang="zh-CN" altLang="en-US" sz="2000" b="1" dirty="0" smtClean="0"/>
              <a:t>         公差</a:t>
            </a:r>
            <a:r>
              <a:rPr lang="zh-CN" altLang="en-US" sz="2000" b="1" dirty="0"/>
              <a:t>值前加注</a:t>
            </a:r>
            <a:r>
              <a:rPr lang="zh-CN" altLang="en-US" sz="2000" b="1" dirty="0" smtClean="0"/>
              <a:t>符号</a:t>
            </a:r>
            <a:r>
              <a:rPr lang="el-GR" altLang="zh-CN" sz="2000" b="1" i="1" dirty="0" smtClean="0">
                <a:latin typeface="Times New Roman"/>
                <a:cs typeface="Times New Roman"/>
              </a:rPr>
              <a:t>ϕ</a:t>
            </a:r>
            <a:r>
              <a:rPr lang="en-US" altLang="zh-CN" sz="2000" b="1" dirty="0" smtClean="0"/>
              <a:t>,</a:t>
            </a:r>
            <a:r>
              <a:rPr lang="zh-CN" altLang="en-US" sz="2000" b="1" dirty="0"/>
              <a:t>则公差带</a:t>
            </a:r>
            <a:r>
              <a:rPr lang="zh-CN" altLang="en-US" sz="2000" b="1" dirty="0" smtClean="0"/>
              <a:t>为直径</a:t>
            </a:r>
            <a:r>
              <a:rPr lang="zh-CN" altLang="en-US" sz="2000" b="1" dirty="0"/>
              <a:t>等于公差</a:t>
            </a:r>
            <a:r>
              <a:rPr lang="zh-CN" altLang="en-US" sz="2000" b="1" dirty="0" smtClean="0"/>
              <a:t>值</a:t>
            </a:r>
            <a:r>
              <a:rPr lang="el-GR" altLang="zh-CN" sz="2000" b="1" i="1" dirty="0" smtClean="0">
                <a:latin typeface="Times New Roman"/>
                <a:cs typeface="Times New Roman"/>
              </a:rPr>
              <a:t>ϕ</a:t>
            </a:r>
            <a:r>
              <a:rPr lang="en-US" altLang="zh-CN" sz="2000" b="1" i="1" dirty="0" smtClean="0"/>
              <a:t>t</a:t>
            </a:r>
            <a:r>
              <a:rPr lang="en-US" altLang="zh-CN" sz="2000" b="1" dirty="0"/>
              <a:t>,</a:t>
            </a:r>
            <a:r>
              <a:rPr lang="zh-CN" altLang="en-US" sz="2000" b="1" dirty="0"/>
              <a:t>轴线垂直于</a:t>
            </a:r>
            <a:r>
              <a:rPr lang="zh-CN" altLang="en-US" sz="2000" b="1" dirty="0" smtClean="0"/>
              <a:t>基准平面</a:t>
            </a:r>
            <a:r>
              <a:rPr lang="zh-CN" altLang="en-US" sz="2000" b="1" dirty="0"/>
              <a:t>的圆柱面所限定的</a:t>
            </a:r>
            <a:r>
              <a:rPr lang="zh-CN" altLang="en-US" sz="2000" b="1" dirty="0" smtClean="0"/>
              <a:t>区域。</a:t>
            </a:r>
            <a:endParaRPr lang="zh-CN" altLang="en-US" sz="2000" b="1" dirty="0"/>
          </a:p>
        </p:txBody>
      </p:sp>
      <p:sp>
        <p:nvSpPr>
          <p:cNvPr id="3" name="矩形 2"/>
          <p:cNvSpPr/>
          <p:nvPr/>
        </p:nvSpPr>
        <p:spPr>
          <a:xfrm>
            <a:off x="683567" y="488866"/>
            <a:ext cx="7382663" cy="707886"/>
          </a:xfrm>
          <a:prstGeom prst="rect">
            <a:avLst/>
          </a:prstGeom>
        </p:spPr>
        <p:txBody>
          <a:bodyPr wrap="square">
            <a:spAutoFit/>
          </a:bodyPr>
          <a:lstStyle/>
          <a:p>
            <a:r>
              <a:rPr lang="zh-CN" altLang="en-US" sz="2000" b="1" dirty="0" smtClean="0"/>
              <a:t>         圆柱面</a:t>
            </a:r>
            <a:r>
              <a:rPr lang="zh-CN" altLang="en-US" sz="2000" b="1" dirty="0"/>
              <a:t>的提取</a:t>
            </a:r>
            <a:r>
              <a:rPr lang="en-US" altLang="zh-CN" sz="2000" b="1" dirty="0"/>
              <a:t>(</a:t>
            </a:r>
            <a:r>
              <a:rPr lang="zh-CN" altLang="en-US" sz="2000" b="1" dirty="0"/>
              <a:t>实际</a:t>
            </a:r>
            <a:r>
              <a:rPr lang="en-US" altLang="zh-CN" sz="2000" b="1" dirty="0"/>
              <a:t>) </a:t>
            </a:r>
            <a:r>
              <a:rPr lang="zh-CN" altLang="en-US" sz="2000" b="1" dirty="0"/>
              <a:t>中心线应限定在直径</a:t>
            </a:r>
            <a:r>
              <a:rPr lang="zh-CN" altLang="en-US" sz="2000" b="1" dirty="0" smtClean="0"/>
              <a:t>等于</a:t>
            </a:r>
            <a:r>
              <a:rPr lang="el-GR" altLang="zh-CN" sz="2000" b="1" i="1" dirty="0" smtClean="0">
                <a:latin typeface="Times New Roman"/>
                <a:cs typeface="Times New Roman"/>
              </a:rPr>
              <a:t>ϕ</a:t>
            </a:r>
            <a:r>
              <a:rPr lang="en-US" altLang="zh-CN" sz="2000" b="1" dirty="0" smtClean="0"/>
              <a:t>0</a:t>
            </a:r>
            <a:r>
              <a:rPr lang="en-US" altLang="zh-CN" sz="2000" b="1" dirty="0"/>
              <a:t>. 01</a:t>
            </a:r>
            <a:r>
              <a:rPr lang="zh-CN" altLang="en-US" sz="2000" b="1" dirty="0"/>
              <a:t>、垂直</a:t>
            </a:r>
            <a:r>
              <a:rPr lang="zh-CN" altLang="en-US" sz="2000" b="1" dirty="0" smtClean="0"/>
              <a:t>于基准平面</a:t>
            </a:r>
            <a:r>
              <a:rPr lang="en-US" altLang="zh-CN" sz="2000" b="1" i="1" dirty="0"/>
              <a:t>A</a:t>
            </a:r>
            <a:r>
              <a:rPr lang="en-US" altLang="zh-CN" sz="2000" b="1" dirty="0"/>
              <a:t> </a:t>
            </a:r>
            <a:r>
              <a:rPr lang="zh-CN" altLang="en-US" sz="2000" b="1" dirty="0"/>
              <a:t>的圆柱面</a:t>
            </a:r>
            <a:r>
              <a:rPr lang="zh-CN" altLang="en-US" sz="2000" b="1" dirty="0" smtClean="0"/>
              <a:t>内。</a:t>
            </a:r>
            <a:endParaRPr lang="zh-CN" altLang="en-US" sz="2000" b="1" dirty="0"/>
          </a:p>
        </p:txBody>
      </p:sp>
      <p:pic>
        <p:nvPicPr>
          <p:cNvPr id="26759" name="Picture 13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29235" y="1916832"/>
            <a:ext cx="1702605"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760" name="Picture 13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856" y="1848406"/>
            <a:ext cx="1800200" cy="1362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762" name="Picture 1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9900" y="1628800"/>
            <a:ext cx="173865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 Box 12"/>
          <p:cNvSpPr txBox="1">
            <a:spLocks noChangeArrowheads="1"/>
          </p:cNvSpPr>
          <p:nvPr/>
        </p:nvSpPr>
        <p:spPr bwMode="auto">
          <a:xfrm>
            <a:off x="1250640" y="3212976"/>
            <a:ext cx="324935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smtClean="0">
                <a:latin typeface="宋体"/>
                <a:ea typeface="宋体"/>
              </a:rPr>
              <a:t>④ 线对线的垂直度</a:t>
            </a:r>
            <a:endParaRPr lang="zh-CN" altLang="en-US" sz="2000" b="1" dirty="0"/>
          </a:p>
        </p:txBody>
      </p:sp>
      <p:sp>
        <p:nvSpPr>
          <p:cNvPr id="4" name="矩形 3"/>
          <p:cNvSpPr/>
          <p:nvPr/>
        </p:nvSpPr>
        <p:spPr>
          <a:xfrm>
            <a:off x="695612" y="3573016"/>
            <a:ext cx="6972732" cy="707886"/>
          </a:xfrm>
          <a:prstGeom prst="rect">
            <a:avLst/>
          </a:prstGeom>
        </p:spPr>
        <p:txBody>
          <a:bodyPr wrap="square">
            <a:spAutoFit/>
          </a:bodyPr>
          <a:lstStyle/>
          <a:p>
            <a:r>
              <a:rPr lang="zh-CN" altLang="en-US" sz="2000" b="1" dirty="0" smtClean="0">
                <a:latin typeface="FZSSK--GBK1-0"/>
              </a:rPr>
              <a:t>     提取</a:t>
            </a:r>
            <a:r>
              <a:rPr lang="en-US" altLang="zh-CN" sz="2000" b="1" dirty="0">
                <a:latin typeface="E-BZ"/>
              </a:rPr>
              <a:t>(</a:t>
            </a:r>
            <a:r>
              <a:rPr lang="zh-CN" altLang="en-US" sz="2000" b="1" dirty="0">
                <a:latin typeface="FZSSK--GBK1-0"/>
              </a:rPr>
              <a:t>实际</a:t>
            </a:r>
            <a:r>
              <a:rPr lang="en-US" altLang="zh-CN" sz="2000" b="1" dirty="0">
                <a:latin typeface="E-BZ"/>
              </a:rPr>
              <a:t>) </a:t>
            </a:r>
            <a:r>
              <a:rPr lang="zh-CN" altLang="en-US" sz="2000" b="1" dirty="0">
                <a:latin typeface="FZSSK--GBK1-0"/>
              </a:rPr>
              <a:t>中心线应限定在间距等于</a:t>
            </a:r>
            <a:r>
              <a:rPr lang="en-US" altLang="zh-CN" sz="2000" b="1" dirty="0" smtClean="0">
                <a:latin typeface="E-BZ"/>
              </a:rPr>
              <a:t>0.06</a:t>
            </a:r>
            <a:r>
              <a:rPr lang="zh-CN" altLang="en-US" sz="2000" b="1" dirty="0">
                <a:latin typeface="E-BZ"/>
              </a:rPr>
              <a:t>、</a:t>
            </a:r>
            <a:r>
              <a:rPr lang="zh-CN" altLang="en-US" sz="2000" b="1" dirty="0">
                <a:latin typeface="FZSSK--GBK1-0"/>
              </a:rPr>
              <a:t>垂直于基准轴</a:t>
            </a:r>
            <a:r>
              <a:rPr lang="en-US" altLang="zh-CN" sz="2000" b="1" i="1" dirty="0">
                <a:latin typeface="E-BX"/>
              </a:rPr>
              <a:t>A </a:t>
            </a:r>
            <a:r>
              <a:rPr lang="zh-CN" altLang="en-US" sz="2000" b="1" dirty="0" smtClean="0">
                <a:latin typeface="FZSSK--GBK1-0"/>
              </a:rPr>
              <a:t>的两</a:t>
            </a:r>
            <a:r>
              <a:rPr lang="zh-CN" altLang="en-US" sz="2000" b="1" dirty="0">
                <a:latin typeface="FZSSK--GBK1-0"/>
              </a:rPr>
              <a:t>平行平面</a:t>
            </a:r>
            <a:r>
              <a:rPr lang="zh-CN" altLang="en-US" sz="2000" b="1" dirty="0" smtClean="0">
                <a:latin typeface="FZSSK--GBK1-0"/>
              </a:rPr>
              <a:t>之间。</a:t>
            </a:r>
            <a:endParaRPr lang="en-US" altLang="zh-CN" sz="2000" b="1" dirty="0" smtClean="0">
              <a:latin typeface="FZSSK--GBK1-0"/>
            </a:endParaRPr>
          </a:p>
        </p:txBody>
      </p:sp>
      <p:sp>
        <p:nvSpPr>
          <p:cNvPr id="5" name="矩形 4"/>
          <p:cNvSpPr/>
          <p:nvPr/>
        </p:nvSpPr>
        <p:spPr>
          <a:xfrm>
            <a:off x="755576" y="4221088"/>
            <a:ext cx="5256584" cy="769441"/>
          </a:xfrm>
          <a:prstGeom prst="rect">
            <a:avLst/>
          </a:prstGeom>
        </p:spPr>
        <p:txBody>
          <a:bodyPr wrap="square">
            <a:spAutoFit/>
          </a:bodyPr>
          <a:lstStyle/>
          <a:p>
            <a:r>
              <a:rPr lang="zh-CN" altLang="en-US" b="1" dirty="0" smtClean="0">
                <a:latin typeface="FZSSK--GBK1-0"/>
              </a:rPr>
              <a:t>    </a:t>
            </a:r>
            <a:r>
              <a:rPr lang="zh-CN" altLang="en-US" sz="2000" b="1" dirty="0" smtClean="0">
                <a:latin typeface="FZSSK--GBK1-0"/>
              </a:rPr>
              <a:t>公差带</a:t>
            </a:r>
            <a:r>
              <a:rPr lang="zh-CN" altLang="en-US" sz="2000" b="1" dirty="0">
                <a:latin typeface="FZSSK--GBK1-0"/>
              </a:rPr>
              <a:t>为间距等于公差值</a:t>
            </a:r>
            <a:r>
              <a:rPr lang="en-US" altLang="zh-CN" sz="2000" b="1" i="1" dirty="0">
                <a:latin typeface="E-BX"/>
              </a:rPr>
              <a:t>t</a:t>
            </a:r>
            <a:r>
              <a:rPr lang="zh-CN" altLang="en-US" sz="2000" b="1" dirty="0">
                <a:latin typeface="E-BZ"/>
              </a:rPr>
              <a:t>、</a:t>
            </a:r>
            <a:r>
              <a:rPr lang="zh-CN" altLang="en-US" sz="2000" b="1" dirty="0">
                <a:latin typeface="FZSSK--GBK1-0"/>
              </a:rPr>
              <a:t>垂直于基准轴线的两平行平面所限定的区。</a:t>
            </a:r>
            <a:endParaRPr lang="zh-CN" altLang="en-US" sz="2000" b="1" dirty="0"/>
          </a:p>
        </p:txBody>
      </p:sp>
      <p:pic>
        <p:nvPicPr>
          <p:cNvPr id="26766" name="Picture 1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9361" y="4437112"/>
            <a:ext cx="1837055"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767" name="Picture 1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9992" y="5013176"/>
            <a:ext cx="1924050" cy="140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768" name="Picture 14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62385" y="4941168"/>
            <a:ext cx="3267075"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
                                        </p:tgtEl>
                                        <p:attrNameLst>
                                          <p:attrName>style.visibility</p:attrName>
                                        </p:attrNameLst>
                                      </p:cBhvr>
                                      <p:to>
                                        <p:strVal val="visible"/>
                                      </p:to>
                                    </p:set>
                                    <p:animEffect transition="in" filter="wipe(left)">
                                      <p:cBhvr>
                                        <p:cTn id="7" dur="3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6759"/>
                                        </p:tgtEl>
                                        <p:attrNameLst>
                                          <p:attrName>style.visibility</p:attrName>
                                        </p:attrNameLst>
                                      </p:cBhvr>
                                      <p:to>
                                        <p:strVal val="visible"/>
                                      </p:to>
                                    </p:set>
                                    <p:anim calcmode="lin" valueType="num">
                                      <p:cBhvr additive="base">
                                        <p:cTn id="17" dur="500" fill="hold"/>
                                        <p:tgtEl>
                                          <p:spTgt spid="26759"/>
                                        </p:tgtEl>
                                        <p:attrNameLst>
                                          <p:attrName>ppt_x</p:attrName>
                                        </p:attrNameLst>
                                      </p:cBhvr>
                                      <p:tavLst>
                                        <p:tav tm="0">
                                          <p:val>
                                            <p:strVal val="0-#ppt_w/2"/>
                                          </p:val>
                                        </p:tav>
                                        <p:tav tm="100000">
                                          <p:val>
                                            <p:strVal val="#ppt_x"/>
                                          </p:val>
                                        </p:tav>
                                      </p:tavLst>
                                    </p:anim>
                                    <p:anim calcmode="lin" valueType="num">
                                      <p:cBhvr additive="base">
                                        <p:cTn id="18" dur="500" fill="hold"/>
                                        <p:tgtEl>
                                          <p:spTgt spid="2675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6760"/>
                                        </p:tgtEl>
                                        <p:attrNameLst>
                                          <p:attrName>style.visibility</p:attrName>
                                        </p:attrNameLst>
                                      </p:cBhvr>
                                      <p:to>
                                        <p:strVal val="visible"/>
                                      </p:to>
                                    </p:set>
                                    <p:animEffect transition="in" filter="wipe(left)">
                                      <p:cBhvr>
                                        <p:cTn id="23" dur="500"/>
                                        <p:tgtEl>
                                          <p:spTgt spid="2676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26762"/>
                                        </p:tgtEl>
                                        <p:attrNameLst>
                                          <p:attrName>style.visibility</p:attrName>
                                        </p:attrNameLst>
                                      </p:cBhvr>
                                      <p:to>
                                        <p:strVal val="visible"/>
                                      </p:to>
                                    </p:set>
                                    <p:anim calcmode="lin" valueType="num">
                                      <p:cBhvr additive="base">
                                        <p:cTn id="28" dur="500" fill="hold"/>
                                        <p:tgtEl>
                                          <p:spTgt spid="26762"/>
                                        </p:tgtEl>
                                        <p:attrNameLst>
                                          <p:attrName>ppt_x</p:attrName>
                                        </p:attrNameLst>
                                      </p:cBhvr>
                                      <p:tavLst>
                                        <p:tav tm="0">
                                          <p:val>
                                            <p:strVal val="1+#ppt_w/2"/>
                                          </p:val>
                                        </p:tav>
                                        <p:tav tm="100000">
                                          <p:val>
                                            <p:strVal val="#ppt_x"/>
                                          </p:val>
                                        </p:tav>
                                      </p:tavLst>
                                    </p:anim>
                                    <p:anim calcmode="lin" valueType="num">
                                      <p:cBhvr additive="base">
                                        <p:cTn id="29" dur="500" fill="hold"/>
                                        <p:tgtEl>
                                          <p:spTgt spid="26762"/>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6768"/>
                                        </p:tgtEl>
                                        <p:attrNameLst>
                                          <p:attrName>style.visibility</p:attrName>
                                        </p:attrNameLst>
                                      </p:cBhvr>
                                      <p:to>
                                        <p:strVal val="visible"/>
                                      </p:to>
                                    </p:set>
                                    <p:anim calcmode="lin" valueType="num">
                                      <p:cBhvr additive="base">
                                        <p:cTn id="44" dur="500" fill="hold"/>
                                        <p:tgtEl>
                                          <p:spTgt spid="26768"/>
                                        </p:tgtEl>
                                        <p:attrNameLst>
                                          <p:attrName>ppt_x</p:attrName>
                                        </p:attrNameLst>
                                      </p:cBhvr>
                                      <p:tavLst>
                                        <p:tav tm="0">
                                          <p:val>
                                            <p:strVal val="#ppt_x"/>
                                          </p:val>
                                        </p:tav>
                                        <p:tav tm="100000">
                                          <p:val>
                                            <p:strVal val="#ppt_x"/>
                                          </p:val>
                                        </p:tav>
                                      </p:tavLst>
                                    </p:anim>
                                    <p:anim calcmode="lin" valueType="num">
                                      <p:cBhvr additive="base">
                                        <p:cTn id="45" dur="500" fill="hold"/>
                                        <p:tgtEl>
                                          <p:spTgt spid="26768"/>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26767"/>
                                        </p:tgtEl>
                                        <p:attrNameLst>
                                          <p:attrName>style.visibility</p:attrName>
                                        </p:attrNameLst>
                                      </p:cBhvr>
                                      <p:to>
                                        <p:strVal val="visible"/>
                                      </p:to>
                                    </p:set>
                                    <p:anim calcmode="lin" valueType="num">
                                      <p:cBhvr additive="base">
                                        <p:cTn id="50" dur="500" fill="hold"/>
                                        <p:tgtEl>
                                          <p:spTgt spid="26767"/>
                                        </p:tgtEl>
                                        <p:attrNameLst>
                                          <p:attrName>ppt_x</p:attrName>
                                        </p:attrNameLst>
                                      </p:cBhvr>
                                      <p:tavLst>
                                        <p:tav tm="0">
                                          <p:val>
                                            <p:strVal val="#ppt_x"/>
                                          </p:val>
                                        </p:tav>
                                        <p:tav tm="100000">
                                          <p:val>
                                            <p:strVal val="#ppt_x"/>
                                          </p:val>
                                        </p:tav>
                                      </p:tavLst>
                                    </p:anim>
                                    <p:anim calcmode="lin" valueType="num">
                                      <p:cBhvr additive="base">
                                        <p:cTn id="51" dur="500" fill="hold"/>
                                        <p:tgtEl>
                                          <p:spTgt spid="26767"/>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left)">
                                      <p:cBhvr>
                                        <p:cTn id="61" dur="500"/>
                                        <p:tgtEl>
                                          <p:spTgt spid="5"/>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nodeType="clickEffect">
                                  <p:stCondLst>
                                    <p:cond delay="0"/>
                                  </p:stCondLst>
                                  <p:childTnLst>
                                    <p:set>
                                      <p:cBhvr>
                                        <p:cTn id="65" dur="1" fill="hold">
                                          <p:stCondLst>
                                            <p:cond delay="0"/>
                                          </p:stCondLst>
                                        </p:cTn>
                                        <p:tgtEl>
                                          <p:spTgt spid="26766"/>
                                        </p:tgtEl>
                                        <p:attrNameLst>
                                          <p:attrName>style.visibility</p:attrName>
                                        </p:attrNameLst>
                                      </p:cBhvr>
                                      <p:to>
                                        <p:strVal val="visible"/>
                                      </p:to>
                                    </p:set>
                                    <p:anim calcmode="lin" valueType="num">
                                      <p:cBhvr additive="base">
                                        <p:cTn id="66" dur="500" fill="hold"/>
                                        <p:tgtEl>
                                          <p:spTgt spid="26766"/>
                                        </p:tgtEl>
                                        <p:attrNameLst>
                                          <p:attrName>ppt_x</p:attrName>
                                        </p:attrNameLst>
                                      </p:cBhvr>
                                      <p:tavLst>
                                        <p:tav tm="0">
                                          <p:val>
                                            <p:strVal val="1+#ppt_w/2"/>
                                          </p:val>
                                        </p:tav>
                                        <p:tav tm="100000">
                                          <p:val>
                                            <p:strVal val="#ppt_x"/>
                                          </p:val>
                                        </p:tav>
                                      </p:tavLst>
                                    </p:anim>
                                    <p:anim calcmode="lin" valueType="num">
                                      <p:cBhvr additive="base">
                                        <p:cTn id="67" dur="500" fill="hold"/>
                                        <p:tgtEl>
                                          <p:spTgt spid="267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2" grpId="0"/>
      <p:bldP spid="3" grpId="0"/>
      <p:bldP spid="20" grpId="0"/>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0544B191-7D4A-4B22-A180-F12083844DDB}" type="slidenum">
              <a:rPr lang="en-US" altLang="zh-CN" smtClean="0"/>
              <a:pPr>
                <a:defRPr/>
              </a:pPr>
              <a:t>31</a:t>
            </a:fld>
            <a:endParaRPr lang="en-US" altLang="zh-CN"/>
          </a:p>
        </p:txBody>
      </p:sp>
      <p:sp>
        <p:nvSpPr>
          <p:cNvPr id="5" name="Text Box 12"/>
          <p:cNvSpPr txBox="1">
            <a:spLocks noChangeArrowheads="1"/>
          </p:cNvSpPr>
          <p:nvPr/>
        </p:nvSpPr>
        <p:spPr bwMode="auto">
          <a:xfrm>
            <a:off x="1308836" y="260648"/>
            <a:ext cx="383922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latin typeface="宋体"/>
                <a:ea typeface="宋体"/>
              </a:rPr>
              <a:t>⑤</a:t>
            </a:r>
            <a:r>
              <a:rPr lang="zh-CN" altLang="en-US" sz="2000" b="1" dirty="0" smtClean="0">
                <a:latin typeface="宋体"/>
                <a:ea typeface="宋体"/>
              </a:rPr>
              <a:t> 线对基准体系的垂直度</a:t>
            </a:r>
            <a:endParaRPr lang="zh-CN" altLang="en-US" sz="2000" b="1" dirty="0"/>
          </a:p>
        </p:txBody>
      </p:sp>
      <p:sp>
        <p:nvSpPr>
          <p:cNvPr id="6" name="矩形 5"/>
          <p:cNvSpPr/>
          <p:nvPr/>
        </p:nvSpPr>
        <p:spPr>
          <a:xfrm>
            <a:off x="951873" y="3761745"/>
            <a:ext cx="3836151" cy="1323439"/>
          </a:xfrm>
          <a:prstGeom prst="rect">
            <a:avLst/>
          </a:prstGeom>
        </p:spPr>
        <p:txBody>
          <a:bodyPr wrap="square">
            <a:spAutoFit/>
          </a:bodyPr>
          <a:lstStyle/>
          <a:p>
            <a:r>
              <a:rPr lang="zh-CN" altLang="en-US" sz="2000" b="1" dirty="0"/>
              <a:t> </a:t>
            </a:r>
            <a:r>
              <a:rPr lang="zh-CN" altLang="en-US" sz="2000" b="1" dirty="0" smtClean="0"/>
              <a:t>        公差带</a:t>
            </a:r>
            <a:r>
              <a:rPr lang="zh-CN" altLang="en-US" sz="2000" b="1" dirty="0"/>
              <a:t>为间距等于公差值</a:t>
            </a:r>
            <a:r>
              <a:rPr lang="en-US" altLang="zh-CN" sz="2000" b="1" i="1" dirty="0"/>
              <a:t>t</a:t>
            </a:r>
            <a:r>
              <a:rPr lang="en-US" altLang="zh-CN" sz="2000" b="1" dirty="0"/>
              <a:t> </a:t>
            </a:r>
            <a:r>
              <a:rPr lang="zh-CN" altLang="en-US" sz="2000" b="1" dirty="0"/>
              <a:t>的两</a:t>
            </a:r>
            <a:r>
              <a:rPr lang="zh-CN" altLang="en-US" sz="2000" b="1" dirty="0" smtClean="0"/>
              <a:t>平行</a:t>
            </a:r>
            <a:r>
              <a:rPr lang="zh-CN" altLang="en-US" sz="2000" b="1" dirty="0"/>
              <a:t>平面所限定的区域。该两平行</a:t>
            </a:r>
            <a:r>
              <a:rPr lang="zh-CN" altLang="en-US" sz="2000" b="1" dirty="0" smtClean="0"/>
              <a:t>平面垂直</a:t>
            </a:r>
            <a:r>
              <a:rPr lang="zh-CN" altLang="en-US" sz="2000" b="1" dirty="0"/>
              <a:t>于基准平面</a:t>
            </a:r>
            <a:r>
              <a:rPr lang="en-US" altLang="zh-CN" sz="2000" b="1" i="1" dirty="0"/>
              <a:t>A</a:t>
            </a:r>
            <a:r>
              <a:rPr lang="en-US" altLang="zh-CN" sz="2000" b="1" dirty="0"/>
              <a:t> </a:t>
            </a:r>
            <a:r>
              <a:rPr lang="zh-CN" altLang="en-US" sz="2000" b="1" dirty="0"/>
              <a:t>且平行于辅助</a:t>
            </a:r>
            <a:r>
              <a:rPr lang="zh-CN" altLang="en-US" sz="2000" b="1" dirty="0" smtClean="0"/>
              <a:t>基准</a:t>
            </a:r>
            <a:r>
              <a:rPr lang="en-US" altLang="zh-CN" sz="2000" b="1" i="1" dirty="0" smtClean="0"/>
              <a:t>B</a:t>
            </a:r>
            <a:r>
              <a:rPr lang="zh-CN" altLang="en-US" sz="2000" b="1" dirty="0" smtClean="0"/>
              <a:t>。</a:t>
            </a:r>
            <a:endParaRPr lang="zh-CN" altLang="en-US" sz="2000" b="1" dirty="0"/>
          </a:p>
        </p:txBody>
      </p:sp>
      <p:sp>
        <p:nvSpPr>
          <p:cNvPr id="7" name="矩形 6"/>
          <p:cNvSpPr/>
          <p:nvPr/>
        </p:nvSpPr>
        <p:spPr>
          <a:xfrm>
            <a:off x="755576" y="620688"/>
            <a:ext cx="7056784" cy="1015663"/>
          </a:xfrm>
          <a:prstGeom prst="rect">
            <a:avLst/>
          </a:prstGeom>
        </p:spPr>
        <p:txBody>
          <a:bodyPr wrap="square">
            <a:spAutoFit/>
          </a:bodyPr>
          <a:lstStyle/>
          <a:p>
            <a:r>
              <a:rPr lang="zh-CN" altLang="en-US" sz="2000" b="1" dirty="0" smtClean="0"/>
              <a:t>         圆柱面</a:t>
            </a:r>
            <a:r>
              <a:rPr lang="zh-CN" altLang="en-US" sz="2000" b="1" dirty="0"/>
              <a:t>的提取</a:t>
            </a:r>
            <a:r>
              <a:rPr lang="en-US" altLang="zh-CN" sz="2000" b="1" dirty="0"/>
              <a:t>(</a:t>
            </a:r>
            <a:r>
              <a:rPr lang="zh-CN" altLang="en-US" sz="2000" b="1" dirty="0"/>
              <a:t>实际</a:t>
            </a:r>
            <a:r>
              <a:rPr lang="en-US" altLang="zh-CN" sz="2000" b="1" dirty="0"/>
              <a:t>) </a:t>
            </a:r>
            <a:r>
              <a:rPr lang="zh-CN" altLang="en-US" sz="2000" b="1" dirty="0"/>
              <a:t>中心线应限定在间距等于</a:t>
            </a:r>
            <a:r>
              <a:rPr lang="en-US" altLang="zh-CN" sz="2000" b="1" dirty="0"/>
              <a:t>0. 1 </a:t>
            </a:r>
            <a:r>
              <a:rPr lang="zh-CN" altLang="en-US" sz="2000" b="1" dirty="0"/>
              <a:t>的两平行平面之间。该两平行平面垂直于基准平面</a:t>
            </a:r>
            <a:r>
              <a:rPr lang="en-US" altLang="zh-CN" sz="2000" b="1" i="1" dirty="0"/>
              <a:t>A,</a:t>
            </a:r>
            <a:r>
              <a:rPr lang="zh-CN" altLang="en-US" sz="2000" b="1" dirty="0"/>
              <a:t>且方向由</a:t>
            </a:r>
            <a:r>
              <a:rPr lang="zh-CN" altLang="en-US" sz="2000" b="1" dirty="0">
                <a:solidFill>
                  <a:srgbClr val="FF0000"/>
                </a:solidFill>
              </a:rPr>
              <a:t>基准平面</a:t>
            </a:r>
            <a:r>
              <a:rPr lang="en-US" altLang="zh-CN" sz="2000" b="1" i="1" dirty="0">
                <a:solidFill>
                  <a:srgbClr val="FF0000"/>
                </a:solidFill>
              </a:rPr>
              <a:t>B </a:t>
            </a:r>
            <a:r>
              <a:rPr lang="zh-CN" altLang="en-US" sz="2000" b="1" dirty="0">
                <a:solidFill>
                  <a:srgbClr val="FF0000"/>
                </a:solidFill>
              </a:rPr>
              <a:t>规定。</a:t>
            </a:r>
            <a:r>
              <a:rPr lang="zh-CN" altLang="en-US" sz="2000" b="1" dirty="0"/>
              <a:t>基准</a:t>
            </a:r>
            <a:r>
              <a:rPr lang="en-US" altLang="zh-CN" sz="2000" b="1" i="1" dirty="0"/>
              <a:t>B </a:t>
            </a:r>
            <a:r>
              <a:rPr lang="zh-CN" altLang="en-US" sz="2000" b="1" dirty="0"/>
              <a:t>为基准</a:t>
            </a:r>
            <a:r>
              <a:rPr lang="en-US" altLang="zh-CN" sz="2000" b="1" i="1" dirty="0"/>
              <a:t>A</a:t>
            </a:r>
            <a:r>
              <a:rPr lang="en-US" altLang="zh-CN" sz="2000" b="1" dirty="0"/>
              <a:t> </a:t>
            </a:r>
            <a:r>
              <a:rPr lang="zh-CN" altLang="en-US" sz="2000" b="1" dirty="0"/>
              <a:t>的辅助</a:t>
            </a:r>
            <a:r>
              <a:rPr lang="zh-CN" altLang="en-US" sz="2000" b="1" dirty="0" smtClean="0"/>
              <a:t>基准。</a:t>
            </a:r>
            <a:endParaRPr lang="zh-CN" altLang="en-US" sz="2000" b="1" dirty="0"/>
          </a:p>
        </p:txBody>
      </p:sp>
      <p:pic>
        <p:nvPicPr>
          <p:cNvPr id="7680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5126" y="1700808"/>
            <a:ext cx="3885690"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80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2" y="1628800"/>
            <a:ext cx="3942151" cy="196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80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3645024"/>
            <a:ext cx="3609975"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80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5375" y="5085184"/>
            <a:ext cx="3476625" cy="8572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92836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76802"/>
                                        </p:tgtEl>
                                        <p:attrNameLst>
                                          <p:attrName>style.visibility</p:attrName>
                                        </p:attrNameLst>
                                      </p:cBhvr>
                                      <p:to>
                                        <p:strVal val="visible"/>
                                      </p:to>
                                    </p:set>
                                    <p:anim calcmode="lin" valueType="num">
                                      <p:cBhvr additive="base">
                                        <p:cTn id="17" dur="500" fill="hold"/>
                                        <p:tgtEl>
                                          <p:spTgt spid="76802"/>
                                        </p:tgtEl>
                                        <p:attrNameLst>
                                          <p:attrName>ppt_x</p:attrName>
                                        </p:attrNameLst>
                                      </p:cBhvr>
                                      <p:tavLst>
                                        <p:tav tm="0">
                                          <p:val>
                                            <p:strVal val="0-#ppt_w/2"/>
                                          </p:val>
                                        </p:tav>
                                        <p:tav tm="100000">
                                          <p:val>
                                            <p:strVal val="#ppt_x"/>
                                          </p:val>
                                        </p:tav>
                                      </p:tavLst>
                                    </p:anim>
                                    <p:anim calcmode="lin" valueType="num">
                                      <p:cBhvr additive="base">
                                        <p:cTn id="18" dur="500" fill="hold"/>
                                        <p:tgtEl>
                                          <p:spTgt spid="7680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76803"/>
                                        </p:tgtEl>
                                        <p:attrNameLst>
                                          <p:attrName>style.visibility</p:attrName>
                                        </p:attrNameLst>
                                      </p:cBhvr>
                                      <p:to>
                                        <p:strVal val="visible"/>
                                      </p:to>
                                    </p:set>
                                    <p:anim calcmode="lin" valueType="num">
                                      <p:cBhvr additive="base">
                                        <p:cTn id="23" dur="500" fill="hold"/>
                                        <p:tgtEl>
                                          <p:spTgt spid="76803"/>
                                        </p:tgtEl>
                                        <p:attrNameLst>
                                          <p:attrName>ppt_x</p:attrName>
                                        </p:attrNameLst>
                                      </p:cBhvr>
                                      <p:tavLst>
                                        <p:tav tm="0">
                                          <p:val>
                                            <p:strVal val="1+#ppt_w/2"/>
                                          </p:val>
                                        </p:tav>
                                        <p:tav tm="100000">
                                          <p:val>
                                            <p:strVal val="#ppt_x"/>
                                          </p:val>
                                        </p:tav>
                                      </p:tavLst>
                                    </p:anim>
                                    <p:anim calcmode="lin" valueType="num">
                                      <p:cBhvr additive="base">
                                        <p:cTn id="24" dur="500" fill="hold"/>
                                        <p:tgtEl>
                                          <p:spTgt spid="7680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76805"/>
                                        </p:tgtEl>
                                        <p:attrNameLst>
                                          <p:attrName>style.visibility</p:attrName>
                                        </p:attrNameLst>
                                      </p:cBhvr>
                                      <p:to>
                                        <p:strVal val="visible"/>
                                      </p:to>
                                    </p:set>
                                    <p:anim calcmode="lin" valueType="num">
                                      <p:cBhvr additive="base">
                                        <p:cTn id="34" dur="500" fill="hold"/>
                                        <p:tgtEl>
                                          <p:spTgt spid="76805"/>
                                        </p:tgtEl>
                                        <p:attrNameLst>
                                          <p:attrName>ppt_x</p:attrName>
                                        </p:attrNameLst>
                                      </p:cBhvr>
                                      <p:tavLst>
                                        <p:tav tm="0">
                                          <p:val>
                                            <p:strVal val="#ppt_x"/>
                                          </p:val>
                                        </p:tav>
                                        <p:tav tm="100000">
                                          <p:val>
                                            <p:strVal val="#ppt_x"/>
                                          </p:val>
                                        </p:tav>
                                      </p:tavLst>
                                    </p:anim>
                                    <p:anim calcmode="lin" valueType="num">
                                      <p:cBhvr additive="base">
                                        <p:cTn id="35" dur="500" fill="hold"/>
                                        <p:tgtEl>
                                          <p:spTgt spid="76805"/>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76807"/>
                                        </p:tgtEl>
                                        <p:attrNameLst>
                                          <p:attrName>style.visibility</p:attrName>
                                        </p:attrNameLst>
                                      </p:cBhvr>
                                      <p:to>
                                        <p:strVal val="visible"/>
                                      </p:to>
                                    </p:set>
                                    <p:animEffect transition="in" filter="wipe(left)">
                                      <p:cBhvr>
                                        <p:cTn id="40" dur="500"/>
                                        <p:tgtEl>
                                          <p:spTgt spid="768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74C0298-7DEE-4785-933B-3E3D4D228326}" type="slidenum">
              <a:rPr lang="en-US" altLang="zh-CN" sz="2000" smtClean="0">
                <a:solidFill>
                  <a:srgbClr val="0000FF"/>
                </a:solidFill>
              </a:rPr>
              <a:pPr eaLnBrk="1" hangingPunct="1"/>
              <a:t>32</a:t>
            </a:fld>
            <a:endParaRPr lang="en-US" altLang="zh-CN" sz="2000" smtClean="0">
              <a:solidFill>
                <a:srgbClr val="0000FF"/>
              </a:solidFill>
            </a:endParaRPr>
          </a:p>
        </p:txBody>
      </p:sp>
      <p:sp>
        <p:nvSpPr>
          <p:cNvPr id="13" name="Text Box 12"/>
          <p:cNvSpPr txBox="1">
            <a:spLocks noChangeArrowheads="1"/>
          </p:cNvSpPr>
          <p:nvPr/>
        </p:nvSpPr>
        <p:spPr bwMode="auto">
          <a:xfrm>
            <a:off x="1259632" y="292586"/>
            <a:ext cx="351990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t>(3) </a:t>
            </a:r>
            <a:r>
              <a:rPr lang="zh-CN" altLang="en-US" sz="2000" b="1" dirty="0" smtClean="0"/>
              <a:t>倾斜度公差的标注示例</a:t>
            </a:r>
            <a:endParaRPr lang="zh-CN" altLang="en-US" sz="2000" b="1" dirty="0"/>
          </a:p>
        </p:txBody>
      </p:sp>
      <p:sp>
        <p:nvSpPr>
          <p:cNvPr id="14" name="Text Box 12"/>
          <p:cNvSpPr txBox="1">
            <a:spLocks noChangeArrowheads="1"/>
          </p:cNvSpPr>
          <p:nvPr/>
        </p:nvSpPr>
        <p:spPr bwMode="auto">
          <a:xfrm>
            <a:off x="1331640" y="652626"/>
            <a:ext cx="446449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latin typeface="宋体"/>
                <a:ea typeface="宋体"/>
              </a:rPr>
              <a:t>①</a:t>
            </a:r>
            <a:r>
              <a:rPr lang="en-US" altLang="zh-CN" sz="2000" b="1" dirty="0" smtClean="0"/>
              <a:t>  </a:t>
            </a:r>
            <a:r>
              <a:rPr lang="zh-CN" altLang="en-US" sz="2000" b="1" dirty="0" smtClean="0"/>
              <a:t>面对面的倾斜度</a:t>
            </a:r>
            <a:endParaRPr lang="zh-CN" altLang="en-US" sz="2000" b="1" dirty="0"/>
          </a:p>
        </p:txBody>
      </p:sp>
      <p:sp>
        <p:nvSpPr>
          <p:cNvPr id="2" name="矩形 1"/>
          <p:cNvSpPr/>
          <p:nvPr/>
        </p:nvSpPr>
        <p:spPr>
          <a:xfrm>
            <a:off x="803907" y="992922"/>
            <a:ext cx="7416824" cy="707886"/>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表面应限定在间距等于</a:t>
            </a:r>
            <a:r>
              <a:rPr lang="en-US" altLang="zh-CN" sz="2000" b="1" dirty="0"/>
              <a:t>0. 08 </a:t>
            </a:r>
            <a:r>
              <a:rPr lang="zh-CN" altLang="en-US" sz="2000" b="1" dirty="0"/>
              <a:t>的两平行平面之间。</a:t>
            </a:r>
          </a:p>
          <a:p>
            <a:r>
              <a:rPr lang="zh-CN" altLang="en-US" sz="2000" b="1" dirty="0"/>
              <a:t>该两平行平面按理论正确角度</a:t>
            </a:r>
            <a:r>
              <a:rPr lang="en-US" altLang="zh-CN" sz="2000" b="1" dirty="0" smtClean="0"/>
              <a:t>40</a:t>
            </a:r>
            <a:r>
              <a:rPr lang="zh-CN" altLang="en-US" sz="2000" b="1" dirty="0" smtClean="0"/>
              <a:t>度倾斜</a:t>
            </a:r>
            <a:r>
              <a:rPr lang="zh-CN" altLang="en-US" sz="2000" b="1" dirty="0"/>
              <a:t>于基准平面</a:t>
            </a:r>
            <a:r>
              <a:rPr lang="en-US" altLang="zh-CN" sz="2000" b="1" i="1" dirty="0" smtClean="0"/>
              <a:t>A</a:t>
            </a:r>
            <a:r>
              <a:rPr lang="zh-CN" altLang="en-US" sz="2000" b="1" dirty="0" smtClean="0"/>
              <a:t>。</a:t>
            </a:r>
            <a:endParaRPr lang="zh-CN" altLang="en-US" sz="2000" b="1" dirty="0"/>
          </a:p>
        </p:txBody>
      </p:sp>
      <p:sp>
        <p:nvSpPr>
          <p:cNvPr id="3" name="矩形 2"/>
          <p:cNvSpPr/>
          <p:nvPr/>
        </p:nvSpPr>
        <p:spPr>
          <a:xfrm>
            <a:off x="1115616" y="4132843"/>
            <a:ext cx="3818054" cy="1323439"/>
          </a:xfrm>
          <a:prstGeom prst="rect">
            <a:avLst/>
          </a:prstGeom>
        </p:spPr>
        <p:txBody>
          <a:bodyPr wrap="square">
            <a:spAutoFit/>
          </a:bodyPr>
          <a:lstStyle/>
          <a:p>
            <a:r>
              <a:rPr lang="zh-CN" altLang="en-US" sz="2000" b="1" dirty="0" smtClean="0"/>
              <a:t>         公差带</a:t>
            </a:r>
            <a:r>
              <a:rPr lang="zh-CN" altLang="en-US" sz="2000" b="1" dirty="0"/>
              <a:t>为间距等于公差值</a:t>
            </a:r>
            <a:r>
              <a:rPr lang="en-US" altLang="zh-CN" sz="2000" b="1" i="1" dirty="0"/>
              <a:t>t</a:t>
            </a:r>
            <a:r>
              <a:rPr lang="en-US" altLang="zh-CN" sz="2000" b="1" dirty="0"/>
              <a:t> </a:t>
            </a:r>
            <a:r>
              <a:rPr lang="zh-CN" altLang="en-US" sz="2000" b="1" dirty="0"/>
              <a:t>的两</a:t>
            </a:r>
            <a:r>
              <a:rPr lang="zh-CN" altLang="en-US" sz="2000" b="1" dirty="0" smtClean="0"/>
              <a:t>平行</a:t>
            </a:r>
            <a:r>
              <a:rPr lang="zh-CN" altLang="en-US" sz="2000" b="1" dirty="0"/>
              <a:t>平面所限定的区域。该两平行</a:t>
            </a:r>
            <a:r>
              <a:rPr lang="zh-CN" altLang="en-US" sz="2000" b="1" dirty="0" smtClean="0"/>
              <a:t>平面按规定</a:t>
            </a:r>
            <a:r>
              <a:rPr lang="zh-CN" altLang="en-US" sz="2000" b="1" dirty="0"/>
              <a:t>角度倾斜于</a:t>
            </a:r>
            <a:r>
              <a:rPr lang="zh-CN" altLang="en-US" sz="2000" b="1" dirty="0" smtClean="0"/>
              <a:t>基准平面。</a:t>
            </a:r>
            <a:endParaRPr lang="zh-CN" altLang="en-US" sz="2000" b="1" dirty="0"/>
          </a:p>
        </p:txBody>
      </p:sp>
      <p:pic>
        <p:nvPicPr>
          <p:cNvPr id="27789" name="Picture 1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3988827"/>
            <a:ext cx="2736304" cy="232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680" y="1706039"/>
            <a:ext cx="5184576" cy="2359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
                                        </p:tgtEl>
                                        <p:attrNameLst>
                                          <p:attrName>style.visibility</p:attrName>
                                        </p:attrNameLst>
                                      </p:cBhvr>
                                      <p:to>
                                        <p:strVal val="visible"/>
                                      </p:to>
                                    </p:set>
                                    <p:animEffect transition="in" filter="wipe(left)">
                                      <p:cBhvr>
                                        <p:cTn id="7" dur="3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69634"/>
                                        </p:tgtEl>
                                        <p:attrNameLst>
                                          <p:attrName>style.visibility</p:attrName>
                                        </p:attrNameLst>
                                      </p:cBhvr>
                                      <p:to>
                                        <p:strVal val="visible"/>
                                      </p:to>
                                    </p:set>
                                    <p:anim calcmode="lin" valueType="num">
                                      <p:cBhvr additive="base">
                                        <p:cTn id="17" dur="500" fill="hold"/>
                                        <p:tgtEl>
                                          <p:spTgt spid="69634"/>
                                        </p:tgtEl>
                                        <p:attrNameLst>
                                          <p:attrName>ppt_x</p:attrName>
                                        </p:attrNameLst>
                                      </p:cBhvr>
                                      <p:tavLst>
                                        <p:tav tm="0">
                                          <p:val>
                                            <p:strVal val="1+#ppt_w/2"/>
                                          </p:val>
                                        </p:tav>
                                        <p:tav tm="100000">
                                          <p:val>
                                            <p:strVal val="#ppt_x"/>
                                          </p:val>
                                        </p:tav>
                                      </p:tavLst>
                                    </p:anim>
                                    <p:anim calcmode="lin" valueType="num">
                                      <p:cBhvr additive="base">
                                        <p:cTn id="18" dur="500" fill="hold"/>
                                        <p:tgtEl>
                                          <p:spTgt spid="6963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7789"/>
                                        </p:tgtEl>
                                        <p:attrNameLst>
                                          <p:attrName>style.visibility</p:attrName>
                                        </p:attrNameLst>
                                      </p:cBhvr>
                                      <p:to>
                                        <p:strVal val="visible"/>
                                      </p:to>
                                    </p:set>
                                    <p:anim calcmode="lin" valueType="num">
                                      <p:cBhvr additive="base">
                                        <p:cTn id="33" dur="500" fill="hold"/>
                                        <p:tgtEl>
                                          <p:spTgt spid="27789"/>
                                        </p:tgtEl>
                                        <p:attrNameLst>
                                          <p:attrName>ppt_x</p:attrName>
                                        </p:attrNameLst>
                                      </p:cBhvr>
                                      <p:tavLst>
                                        <p:tav tm="0">
                                          <p:val>
                                            <p:strVal val="#ppt_x"/>
                                          </p:val>
                                        </p:tav>
                                        <p:tav tm="100000">
                                          <p:val>
                                            <p:strVal val="#ppt_x"/>
                                          </p:val>
                                        </p:tav>
                                      </p:tavLst>
                                    </p:anim>
                                    <p:anim calcmode="lin" valueType="num">
                                      <p:cBhvr additive="base">
                                        <p:cTn id="34" dur="500" fill="hold"/>
                                        <p:tgtEl>
                                          <p:spTgt spid="277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14" grpId="0" autoUpdateAnimBg="0"/>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2CC65A3-2348-4D15-B2E3-637F8757B378}" type="slidenum">
              <a:rPr lang="en-US" altLang="zh-CN" sz="2000" smtClean="0">
                <a:solidFill>
                  <a:srgbClr val="0000FF"/>
                </a:solidFill>
              </a:rPr>
              <a:pPr eaLnBrk="1" hangingPunct="1"/>
              <a:t>33</a:t>
            </a:fld>
            <a:endParaRPr lang="en-US" altLang="zh-CN" sz="2000" smtClean="0">
              <a:solidFill>
                <a:srgbClr val="0000FF"/>
              </a:solidFill>
            </a:endParaRPr>
          </a:p>
        </p:txBody>
      </p:sp>
      <p:sp>
        <p:nvSpPr>
          <p:cNvPr id="13" name="Text Box 12"/>
          <p:cNvSpPr txBox="1">
            <a:spLocks noChangeArrowheads="1"/>
          </p:cNvSpPr>
          <p:nvPr/>
        </p:nvSpPr>
        <p:spPr bwMode="auto">
          <a:xfrm>
            <a:off x="1331640" y="188640"/>
            <a:ext cx="33123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latin typeface="宋体"/>
                <a:ea typeface="宋体"/>
              </a:rPr>
              <a:t>②</a:t>
            </a:r>
            <a:r>
              <a:rPr lang="en-US" altLang="zh-CN" sz="2000" b="1" dirty="0" smtClean="0"/>
              <a:t> </a:t>
            </a:r>
            <a:r>
              <a:rPr lang="zh-CN" altLang="en-US" sz="2000" b="1" dirty="0" smtClean="0"/>
              <a:t>线对线的倾斜度</a:t>
            </a:r>
            <a:endParaRPr lang="zh-CN" altLang="en-US" sz="2000" b="1" dirty="0"/>
          </a:p>
        </p:txBody>
      </p:sp>
      <p:sp>
        <p:nvSpPr>
          <p:cNvPr id="14" name="矩形 13"/>
          <p:cNvSpPr/>
          <p:nvPr/>
        </p:nvSpPr>
        <p:spPr>
          <a:xfrm>
            <a:off x="827584" y="548680"/>
            <a:ext cx="7560840" cy="707886"/>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中心线应限定在间距等于</a:t>
            </a:r>
            <a:r>
              <a:rPr lang="en-US" altLang="zh-CN" sz="2000" b="1" dirty="0"/>
              <a:t>0. 08 </a:t>
            </a:r>
            <a:r>
              <a:rPr lang="zh-CN" altLang="en-US" sz="2000" b="1" dirty="0"/>
              <a:t>的两平行平面</a:t>
            </a:r>
            <a:r>
              <a:rPr lang="zh-CN" altLang="en-US" sz="2000" b="1" dirty="0" smtClean="0"/>
              <a:t>之间</a:t>
            </a:r>
            <a:r>
              <a:rPr lang="zh-CN" altLang="en-US" sz="2000" b="1" dirty="0"/>
              <a:t>。该两平行平面按理论正确角度</a:t>
            </a:r>
            <a:r>
              <a:rPr lang="en-US" altLang="zh-CN" sz="2000" b="1" dirty="0" smtClean="0"/>
              <a:t>60</a:t>
            </a:r>
            <a:r>
              <a:rPr lang="zh-CN" altLang="en-US" sz="2000" b="1" dirty="0" smtClean="0"/>
              <a:t>度倾斜</a:t>
            </a:r>
            <a:r>
              <a:rPr lang="zh-CN" altLang="en-US" sz="2000" b="1" dirty="0"/>
              <a:t>于公共基准轴线</a:t>
            </a:r>
            <a:r>
              <a:rPr lang="en-US" altLang="zh-CN" sz="2000" b="1" i="1" dirty="0"/>
              <a:t>A</a:t>
            </a:r>
            <a:r>
              <a:rPr lang="en-US" altLang="zh-CN" sz="2000" b="1" dirty="0"/>
              <a:t> </a:t>
            </a:r>
            <a:r>
              <a:rPr lang="en-US" altLang="zh-CN" sz="2000" b="1" dirty="0" smtClean="0"/>
              <a:t>–</a:t>
            </a:r>
            <a:r>
              <a:rPr lang="en-US" altLang="zh-CN" sz="2000" b="1" i="1" dirty="0" smtClean="0"/>
              <a:t>B</a:t>
            </a:r>
            <a:r>
              <a:rPr lang="zh-CN" altLang="en-US" sz="2000" b="1" dirty="0" smtClean="0"/>
              <a:t>。</a:t>
            </a:r>
            <a:endParaRPr lang="zh-CN" altLang="en-US" sz="2000" b="1" dirty="0"/>
          </a:p>
        </p:txBody>
      </p:sp>
      <p:sp>
        <p:nvSpPr>
          <p:cNvPr id="15" name="矩形 14"/>
          <p:cNvSpPr/>
          <p:nvPr/>
        </p:nvSpPr>
        <p:spPr>
          <a:xfrm>
            <a:off x="1043608" y="3975580"/>
            <a:ext cx="3888432" cy="1631216"/>
          </a:xfrm>
          <a:prstGeom prst="rect">
            <a:avLst/>
          </a:prstGeom>
        </p:spPr>
        <p:txBody>
          <a:bodyPr wrap="square">
            <a:spAutoFit/>
          </a:bodyPr>
          <a:lstStyle/>
          <a:p>
            <a:r>
              <a:rPr lang="zh-CN" altLang="en-US" sz="2000" b="1" dirty="0" smtClean="0"/>
              <a:t>         公差带</a:t>
            </a:r>
            <a:r>
              <a:rPr lang="zh-CN" altLang="en-US" sz="2000" b="1" dirty="0"/>
              <a:t>为间距等于公差值</a:t>
            </a:r>
            <a:r>
              <a:rPr lang="en-US" altLang="zh-CN" sz="2000" b="1" i="1" dirty="0"/>
              <a:t>t </a:t>
            </a:r>
            <a:r>
              <a:rPr lang="zh-CN" altLang="en-US" sz="2000" b="1" dirty="0"/>
              <a:t>的两</a:t>
            </a:r>
            <a:r>
              <a:rPr lang="zh-CN" altLang="en-US" sz="2000" b="1" dirty="0" smtClean="0"/>
              <a:t>平行</a:t>
            </a:r>
            <a:r>
              <a:rPr lang="zh-CN" altLang="en-US" sz="2000" b="1" dirty="0"/>
              <a:t>平面所限定的区域。该两平行</a:t>
            </a:r>
            <a:r>
              <a:rPr lang="zh-CN" altLang="en-US" sz="2000" b="1" dirty="0" smtClean="0"/>
              <a:t>平面按规定</a:t>
            </a:r>
            <a:r>
              <a:rPr lang="zh-CN" altLang="en-US" sz="2000" b="1" dirty="0"/>
              <a:t>角度倾斜于基准轴线。被</a:t>
            </a:r>
            <a:r>
              <a:rPr lang="zh-CN" altLang="en-US" sz="2000" b="1" dirty="0" smtClean="0"/>
              <a:t>测线与</a:t>
            </a:r>
            <a:r>
              <a:rPr lang="zh-CN" altLang="en-US" sz="2000" b="1" dirty="0"/>
              <a:t>基准线在不同的平面</a:t>
            </a:r>
            <a:r>
              <a:rPr lang="zh-CN" altLang="en-US" sz="2000" b="1" dirty="0" smtClean="0"/>
              <a:t>内。</a:t>
            </a:r>
            <a:endParaRPr lang="zh-CN" altLang="en-US" sz="2000" b="1" dirty="0"/>
          </a:p>
        </p:txBody>
      </p:sp>
      <p:pic>
        <p:nvPicPr>
          <p:cNvPr id="28811" name="Picture 13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8104" y="1396331"/>
            <a:ext cx="3096344" cy="2012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813" name="Picture 1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3518564"/>
            <a:ext cx="3096344" cy="3006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9097" y="1417315"/>
            <a:ext cx="3990975" cy="237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圆角矩形 8">
            <a:hlinkClick r:id="rId5"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
                                        </p:tgtEl>
                                        <p:attrNameLst>
                                          <p:attrName>style.visibility</p:attrName>
                                        </p:attrNameLst>
                                      </p:cBhvr>
                                      <p:to>
                                        <p:strVal val="visible"/>
                                      </p:to>
                                    </p:set>
                                    <p:animEffect transition="in" filter="wipe(left)">
                                      <p:cBhvr>
                                        <p:cTn id="7" dur="3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 calcmode="lin" valueType="num">
                                      <p:cBhvr additive="base">
                                        <p:cTn id="12" dur="500" fill="hold"/>
                                        <p:tgtEl>
                                          <p:spTgt spid="1027"/>
                                        </p:tgtEl>
                                        <p:attrNameLst>
                                          <p:attrName>ppt_x</p:attrName>
                                        </p:attrNameLst>
                                      </p:cBhvr>
                                      <p:tavLst>
                                        <p:tav tm="0">
                                          <p:val>
                                            <p:strVal val="0-#ppt_w/2"/>
                                          </p:val>
                                        </p:tav>
                                        <p:tav tm="100000">
                                          <p:val>
                                            <p:strVal val="#ppt_x"/>
                                          </p:val>
                                        </p:tav>
                                      </p:tavLst>
                                    </p:anim>
                                    <p:anim calcmode="lin" valueType="num">
                                      <p:cBhvr additive="base">
                                        <p:cTn id="13"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28811"/>
                                        </p:tgtEl>
                                        <p:attrNameLst>
                                          <p:attrName>style.visibility</p:attrName>
                                        </p:attrNameLst>
                                      </p:cBhvr>
                                      <p:to>
                                        <p:strVal val="visible"/>
                                      </p:to>
                                    </p:set>
                                    <p:anim calcmode="lin" valueType="num">
                                      <p:cBhvr additive="base">
                                        <p:cTn id="18" dur="500" fill="hold"/>
                                        <p:tgtEl>
                                          <p:spTgt spid="28811"/>
                                        </p:tgtEl>
                                        <p:attrNameLst>
                                          <p:attrName>ppt_x</p:attrName>
                                        </p:attrNameLst>
                                      </p:cBhvr>
                                      <p:tavLst>
                                        <p:tav tm="0">
                                          <p:val>
                                            <p:strVal val="1+#ppt_w/2"/>
                                          </p:val>
                                        </p:tav>
                                        <p:tav tm="100000">
                                          <p:val>
                                            <p:strVal val="#ppt_x"/>
                                          </p:val>
                                        </p:tav>
                                      </p:tavLst>
                                    </p:anim>
                                    <p:anim calcmode="lin" valueType="num">
                                      <p:cBhvr additive="base">
                                        <p:cTn id="19" dur="500" fill="hold"/>
                                        <p:tgtEl>
                                          <p:spTgt spid="2881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28813"/>
                                        </p:tgtEl>
                                        <p:attrNameLst>
                                          <p:attrName>style.visibility</p:attrName>
                                        </p:attrNameLst>
                                      </p:cBhvr>
                                      <p:to>
                                        <p:strVal val="visible"/>
                                      </p:to>
                                    </p:set>
                                    <p:anim calcmode="lin" valueType="num">
                                      <p:cBhvr additive="base">
                                        <p:cTn id="34" dur="500" fill="hold"/>
                                        <p:tgtEl>
                                          <p:spTgt spid="28813"/>
                                        </p:tgtEl>
                                        <p:attrNameLst>
                                          <p:attrName>ppt_x</p:attrName>
                                        </p:attrNameLst>
                                      </p:cBhvr>
                                      <p:tavLst>
                                        <p:tav tm="0">
                                          <p:val>
                                            <p:strVal val="#ppt_x"/>
                                          </p:val>
                                        </p:tav>
                                        <p:tav tm="100000">
                                          <p:val>
                                            <p:strVal val="#ppt_x"/>
                                          </p:val>
                                        </p:tav>
                                      </p:tavLst>
                                    </p:anim>
                                    <p:anim calcmode="lin" valueType="num">
                                      <p:cBhvr additive="base">
                                        <p:cTn id="35" dur="500" fill="hold"/>
                                        <p:tgtEl>
                                          <p:spTgt spid="288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14"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06F88EC-36F0-41E0-A663-4C1100002BB8}" type="slidenum">
              <a:rPr lang="en-US" altLang="zh-CN" sz="2000" smtClean="0">
                <a:solidFill>
                  <a:srgbClr val="0000FF"/>
                </a:solidFill>
              </a:rPr>
              <a:pPr eaLnBrk="1" hangingPunct="1"/>
              <a:t>34</a:t>
            </a:fld>
            <a:endParaRPr lang="en-US" altLang="zh-CN" sz="2000" smtClean="0">
              <a:solidFill>
                <a:srgbClr val="0000FF"/>
              </a:solidFill>
            </a:endParaRPr>
          </a:p>
        </p:txBody>
      </p:sp>
      <p:sp>
        <p:nvSpPr>
          <p:cNvPr id="2" name="TextBox 1"/>
          <p:cNvSpPr txBox="1"/>
          <p:nvPr/>
        </p:nvSpPr>
        <p:spPr>
          <a:xfrm>
            <a:off x="1403648" y="336864"/>
            <a:ext cx="2376264" cy="461665"/>
          </a:xfrm>
          <a:prstGeom prst="rect">
            <a:avLst/>
          </a:prstGeom>
          <a:noFill/>
        </p:spPr>
        <p:txBody>
          <a:bodyPr wrap="square" rtlCol="0">
            <a:spAutoFit/>
          </a:bodyPr>
          <a:lstStyle/>
          <a:p>
            <a:r>
              <a:rPr lang="en-US" altLang="zh-CN" b="1" dirty="0" smtClean="0"/>
              <a:t>3. </a:t>
            </a:r>
            <a:r>
              <a:rPr lang="zh-CN" altLang="en-US" b="1" dirty="0" smtClean="0"/>
              <a:t>位置公差</a:t>
            </a:r>
            <a:endParaRPr lang="zh-CN" altLang="en-US" b="1" dirty="0"/>
          </a:p>
        </p:txBody>
      </p:sp>
      <p:sp>
        <p:nvSpPr>
          <p:cNvPr id="3" name="矩形 2"/>
          <p:cNvSpPr/>
          <p:nvPr/>
        </p:nvSpPr>
        <p:spPr>
          <a:xfrm>
            <a:off x="845840" y="1490008"/>
            <a:ext cx="7254552" cy="1938992"/>
          </a:xfrm>
          <a:prstGeom prst="rect">
            <a:avLst/>
          </a:prstGeom>
        </p:spPr>
        <p:txBody>
          <a:bodyPr wrap="square">
            <a:spAutoFit/>
          </a:bodyPr>
          <a:lstStyle/>
          <a:p>
            <a:r>
              <a:rPr lang="zh-CN" altLang="en-US" sz="2000" b="1" dirty="0" smtClean="0"/>
              <a:t>         </a:t>
            </a:r>
            <a:r>
              <a:rPr lang="zh-CN" altLang="en-US" sz="2000" b="1" dirty="0" smtClean="0">
                <a:solidFill>
                  <a:srgbClr val="C00000"/>
                </a:solidFill>
              </a:rPr>
              <a:t>同心</a:t>
            </a:r>
            <a:r>
              <a:rPr lang="zh-CN" altLang="en-US" sz="2000" b="1" dirty="0">
                <a:solidFill>
                  <a:srgbClr val="C00000"/>
                </a:solidFill>
              </a:rPr>
              <a:t>度与同轴度</a:t>
            </a:r>
            <a:r>
              <a:rPr lang="zh-CN" altLang="en-US" sz="2000" b="1" dirty="0"/>
              <a:t>的被测要素是</a:t>
            </a:r>
            <a:r>
              <a:rPr lang="zh-CN" altLang="en-US" sz="2000" b="1" dirty="0">
                <a:solidFill>
                  <a:srgbClr val="C00000"/>
                </a:solidFill>
              </a:rPr>
              <a:t>导出要素</a:t>
            </a:r>
            <a:r>
              <a:rPr lang="en-US" altLang="zh-CN" sz="2000" b="1" dirty="0"/>
              <a:t>,</a:t>
            </a:r>
            <a:r>
              <a:rPr lang="zh-CN" altLang="en-US" sz="2000" b="1" dirty="0"/>
              <a:t>其公称被测要素的属性与形状是点要素</a:t>
            </a:r>
            <a:r>
              <a:rPr lang="en-US" altLang="zh-CN" sz="2000" b="1" dirty="0"/>
              <a:t>,</a:t>
            </a:r>
            <a:r>
              <a:rPr lang="zh-CN" altLang="en-US" sz="2000" b="1" dirty="0" smtClean="0"/>
              <a:t>一组</a:t>
            </a:r>
            <a:r>
              <a:rPr lang="zh-CN" altLang="en-US" sz="2000" b="1" dirty="0"/>
              <a:t>点要素或直线要素。当所标注的要素的公称状态为直线</a:t>
            </a:r>
            <a:r>
              <a:rPr lang="en-US" altLang="zh-CN" sz="2000" b="1" dirty="0"/>
              <a:t>,</a:t>
            </a:r>
            <a:r>
              <a:rPr lang="zh-CN" altLang="en-US" sz="2000" b="1" dirty="0"/>
              <a:t>且被测要素为一组点时</a:t>
            </a:r>
            <a:r>
              <a:rPr lang="en-US" altLang="zh-CN" sz="2000" b="1" dirty="0"/>
              <a:t>,</a:t>
            </a:r>
            <a:r>
              <a:rPr lang="zh-CN" altLang="en-US" sz="2000" b="1" dirty="0" smtClean="0"/>
              <a:t>应标注</a:t>
            </a:r>
            <a:r>
              <a:rPr lang="zh-CN" altLang="en-US" sz="2000" b="1" dirty="0"/>
              <a:t>“</a:t>
            </a:r>
            <a:r>
              <a:rPr lang="en-US" altLang="zh-CN" sz="2000" b="1" dirty="0" smtClean="0">
                <a:solidFill>
                  <a:srgbClr val="FF0000"/>
                </a:solidFill>
              </a:rPr>
              <a:t>ACS</a:t>
            </a:r>
            <a:r>
              <a:rPr lang="zh-CN" altLang="en-US" sz="2000" b="1" dirty="0" smtClean="0"/>
              <a:t>”</a:t>
            </a:r>
            <a:r>
              <a:rPr lang="en-US" altLang="zh-CN" sz="2000" b="1" dirty="0" smtClean="0"/>
              <a:t>(</a:t>
            </a:r>
            <a:r>
              <a:rPr lang="zh-CN" altLang="en-US" sz="2000" b="1" dirty="0"/>
              <a:t>任意横截面</a:t>
            </a:r>
            <a:r>
              <a:rPr lang="en-US" altLang="zh-CN" sz="2000" b="1" dirty="0"/>
              <a:t>)</a:t>
            </a:r>
            <a:r>
              <a:rPr lang="zh-CN" altLang="en-US" sz="2000" b="1" dirty="0"/>
              <a:t>。此时</a:t>
            </a:r>
            <a:r>
              <a:rPr lang="en-US" altLang="zh-CN" sz="2000" b="1" dirty="0"/>
              <a:t>,</a:t>
            </a:r>
            <a:r>
              <a:rPr lang="zh-CN" altLang="en-US" sz="2000" b="1" dirty="0"/>
              <a:t>每个点的基准也是同一横截面上的一个点。锁定在</a:t>
            </a:r>
            <a:r>
              <a:rPr lang="zh-CN" altLang="en-US" sz="2000" b="1" dirty="0" smtClean="0"/>
              <a:t>公称被</a:t>
            </a:r>
            <a:r>
              <a:rPr lang="zh-CN" altLang="en-US" sz="2000" b="1" dirty="0"/>
              <a:t>测要素与基准之间的角度与线性尺寸则由缺省的</a:t>
            </a:r>
            <a:r>
              <a:rPr lang="en-US" altLang="zh-CN" sz="2000" b="1" dirty="0"/>
              <a:t>TED </a:t>
            </a:r>
            <a:r>
              <a:rPr lang="zh-CN" altLang="en-US" sz="2000" b="1" dirty="0"/>
              <a:t>给定。</a:t>
            </a:r>
          </a:p>
        </p:txBody>
      </p:sp>
      <p:sp>
        <p:nvSpPr>
          <p:cNvPr id="4" name="矩形 3"/>
          <p:cNvSpPr/>
          <p:nvPr/>
        </p:nvSpPr>
        <p:spPr>
          <a:xfrm>
            <a:off x="827584" y="798529"/>
            <a:ext cx="6836321" cy="707886"/>
          </a:xfrm>
          <a:prstGeom prst="rect">
            <a:avLst/>
          </a:prstGeom>
        </p:spPr>
        <p:txBody>
          <a:bodyPr wrap="square">
            <a:spAutoFit/>
          </a:bodyPr>
          <a:lstStyle/>
          <a:p>
            <a:r>
              <a:rPr lang="zh-CN" altLang="en-US" sz="2000" b="1" dirty="0" smtClean="0"/>
              <a:t>         位置公差</a:t>
            </a:r>
            <a:r>
              <a:rPr lang="zh-CN" altLang="en-US" sz="2000" b="1" dirty="0"/>
              <a:t>主要有同心度、同轴度、对称度和位置度等特征项目。</a:t>
            </a:r>
          </a:p>
        </p:txBody>
      </p:sp>
      <p:sp>
        <p:nvSpPr>
          <p:cNvPr id="5" name="矩形 4"/>
          <p:cNvSpPr/>
          <p:nvPr/>
        </p:nvSpPr>
        <p:spPr>
          <a:xfrm>
            <a:off x="683568" y="3429000"/>
            <a:ext cx="7974632" cy="2554545"/>
          </a:xfrm>
          <a:prstGeom prst="rect">
            <a:avLst/>
          </a:prstGeom>
        </p:spPr>
        <p:txBody>
          <a:bodyPr wrap="square">
            <a:spAutoFit/>
          </a:bodyPr>
          <a:lstStyle/>
          <a:p>
            <a:r>
              <a:rPr lang="zh-CN" altLang="en-US" sz="2000" b="1" dirty="0" smtClean="0"/>
              <a:t>        </a:t>
            </a:r>
            <a:r>
              <a:rPr lang="zh-CN" altLang="en-US" sz="2000" b="1" dirty="0" smtClean="0">
                <a:solidFill>
                  <a:srgbClr val="C00000"/>
                </a:solidFill>
              </a:rPr>
              <a:t>对称度</a:t>
            </a:r>
            <a:r>
              <a:rPr lang="zh-CN" altLang="en-US" sz="2000" b="1" dirty="0" smtClean="0"/>
              <a:t>被</a:t>
            </a:r>
            <a:r>
              <a:rPr lang="zh-CN" altLang="en-US" sz="2000" b="1" dirty="0"/>
              <a:t>测要素可以是组成要素或导出要素。其公称被测要素的形状与属性可以是点</a:t>
            </a:r>
            <a:r>
              <a:rPr lang="zh-CN" altLang="en-US" sz="2000" b="1" dirty="0" smtClean="0"/>
              <a:t>要素</a:t>
            </a:r>
            <a:r>
              <a:rPr lang="zh-CN" altLang="en-US" sz="2000" b="1" dirty="0"/>
              <a:t>、</a:t>
            </a:r>
            <a:r>
              <a:rPr lang="zh-CN" altLang="en-US" sz="2000" b="1" dirty="0" smtClean="0"/>
              <a:t>一</a:t>
            </a:r>
            <a:r>
              <a:rPr lang="zh-CN" altLang="en-US" sz="2000" b="1" dirty="0"/>
              <a:t>组点</a:t>
            </a:r>
            <a:r>
              <a:rPr lang="zh-CN" altLang="en-US" sz="2000" b="1" dirty="0" smtClean="0"/>
              <a:t>要素、直线、</a:t>
            </a:r>
            <a:r>
              <a:rPr lang="en-US" altLang="zh-CN" sz="2000" b="1" dirty="0" smtClean="0"/>
              <a:t>,</a:t>
            </a:r>
            <a:r>
              <a:rPr lang="zh-CN" altLang="en-US" sz="2000" b="1" dirty="0"/>
              <a:t>一组</a:t>
            </a:r>
            <a:r>
              <a:rPr lang="zh-CN" altLang="en-US" sz="2000" b="1" dirty="0" smtClean="0"/>
              <a:t>直线或</a:t>
            </a:r>
            <a:r>
              <a:rPr lang="zh-CN" altLang="en-US" sz="2000" b="1" dirty="0"/>
              <a:t>平面。当所标注的要素的公称状态为平面</a:t>
            </a:r>
            <a:r>
              <a:rPr lang="en-US" altLang="zh-CN" sz="2000" b="1" dirty="0"/>
              <a:t>,</a:t>
            </a:r>
            <a:r>
              <a:rPr lang="zh-CN" altLang="en-US" sz="2000" b="1" dirty="0"/>
              <a:t>且被测</a:t>
            </a:r>
            <a:r>
              <a:rPr lang="zh-CN" altLang="en-US" sz="2000" b="1" dirty="0" smtClean="0"/>
              <a:t>要素</a:t>
            </a:r>
            <a:r>
              <a:rPr lang="zh-CN" altLang="en-US" sz="2000" b="1" dirty="0"/>
              <a:t>为该表面上的一组直线时</a:t>
            </a:r>
            <a:r>
              <a:rPr lang="en-US" altLang="zh-CN" sz="2000" b="1" dirty="0"/>
              <a:t>,</a:t>
            </a:r>
            <a:r>
              <a:rPr lang="zh-CN" altLang="en-US" sz="2000" b="1" dirty="0"/>
              <a:t>应标注</a:t>
            </a:r>
            <a:r>
              <a:rPr lang="zh-CN" altLang="en-US" sz="2000" b="1" dirty="0">
                <a:solidFill>
                  <a:srgbClr val="C00000"/>
                </a:solidFill>
              </a:rPr>
              <a:t>相交平面框格</a:t>
            </a:r>
            <a:r>
              <a:rPr lang="zh-CN" altLang="en-US" sz="2000" b="1" dirty="0"/>
              <a:t>。当所标注的要素的公称状态为直线</a:t>
            </a:r>
            <a:r>
              <a:rPr lang="en-US" altLang="zh-CN" sz="2000" b="1" dirty="0" smtClean="0"/>
              <a:t>,</a:t>
            </a:r>
            <a:r>
              <a:rPr lang="zh-CN" altLang="en-US" sz="2000" b="1" dirty="0" smtClean="0"/>
              <a:t>且</a:t>
            </a:r>
            <a:r>
              <a:rPr lang="zh-CN" altLang="en-US" sz="2000" b="1" dirty="0"/>
              <a:t>被测要素为线要素上的一组点要素时</a:t>
            </a:r>
            <a:r>
              <a:rPr lang="en-US" altLang="zh-CN" sz="2000" b="1" dirty="0"/>
              <a:t>,</a:t>
            </a:r>
            <a:r>
              <a:rPr lang="zh-CN" altLang="en-US" sz="2000" b="1" dirty="0"/>
              <a:t>应标注</a:t>
            </a:r>
            <a:r>
              <a:rPr lang="en-US" altLang="zh-CN" sz="2000" b="1" dirty="0">
                <a:solidFill>
                  <a:srgbClr val="FF0000"/>
                </a:solidFill>
              </a:rPr>
              <a:t>ACS</a:t>
            </a:r>
            <a:r>
              <a:rPr lang="zh-CN" altLang="en-US" sz="2000" b="1" dirty="0"/>
              <a:t>。此时</a:t>
            </a:r>
            <a:r>
              <a:rPr lang="en-US" altLang="zh-CN" sz="2000" b="1" dirty="0"/>
              <a:t>,</a:t>
            </a:r>
            <a:r>
              <a:rPr lang="zh-CN" altLang="en-US" sz="2000" b="1" dirty="0"/>
              <a:t>每个点的基准都是在同一</a:t>
            </a:r>
            <a:r>
              <a:rPr lang="zh-CN" altLang="en-US" sz="2000" b="1" dirty="0" smtClean="0"/>
              <a:t>横截面</a:t>
            </a:r>
            <a:r>
              <a:rPr lang="zh-CN" altLang="en-US" sz="2000" b="1" dirty="0"/>
              <a:t>上的一个点。在公差框格中应至少标注一个基准</a:t>
            </a:r>
            <a:r>
              <a:rPr lang="en-US" altLang="zh-CN" sz="2000" b="1" dirty="0"/>
              <a:t>,</a:t>
            </a:r>
            <a:r>
              <a:rPr lang="zh-CN" altLang="en-US" sz="2000" b="1" dirty="0"/>
              <a:t>且该基准可锁定</a:t>
            </a:r>
            <a:r>
              <a:rPr lang="zh-CN" altLang="en-US" sz="2000" b="1" dirty="0" smtClean="0"/>
              <a:t>公差的</a:t>
            </a:r>
            <a:r>
              <a:rPr lang="zh-CN" altLang="en-US" sz="2000" b="1" dirty="0"/>
              <a:t>一个</a:t>
            </a:r>
            <a:r>
              <a:rPr lang="zh-CN" altLang="en-US" sz="2000" b="1" dirty="0" smtClean="0"/>
              <a:t>未受</a:t>
            </a:r>
            <a:r>
              <a:rPr lang="zh-CN" altLang="en-US" sz="2000" b="1" dirty="0"/>
              <a:t>约束的转换。锁定公称被测要素与基准之间的角度与线性尺寸可由缺省的</a:t>
            </a:r>
            <a:r>
              <a:rPr lang="en-US" altLang="zh-CN" sz="2000" b="1" dirty="0"/>
              <a:t>TED </a:t>
            </a:r>
            <a:r>
              <a:rPr lang="zh-CN" altLang="en-US" sz="2000" b="1" dirty="0" smtClean="0"/>
              <a:t>给定</a:t>
            </a:r>
            <a:r>
              <a:rPr lang="zh-CN" altLang="en-US" sz="2000"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1F86536-24F0-49CC-8847-60D3C0ED5D2F}" type="slidenum">
              <a:rPr lang="en-US" altLang="zh-CN" sz="2000" smtClean="0">
                <a:solidFill>
                  <a:srgbClr val="0000FF"/>
                </a:solidFill>
              </a:rPr>
              <a:pPr eaLnBrk="1" hangingPunct="1"/>
              <a:t>35</a:t>
            </a:fld>
            <a:endParaRPr lang="en-US" altLang="zh-CN" sz="2000" smtClean="0">
              <a:solidFill>
                <a:srgbClr val="0000FF"/>
              </a:solidFill>
            </a:endParaRPr>
          </a:p>
        </p:txBody>
      </p:sp>
      <p:sp>
        <p:nvSpPr>
          <p:cNvPr id="2" name="矩形 1"/>
          <p:cNvSpPr/>
          <p:nvPr/>
        </p:nvSpPr>
        <p:spPr>
          <a:xfrm>
            <a:off x="899592" y="980728"/>
            <a:ext cx="7322631" cy="1323439"/>
          </a:xfrm>
          <a:prstGeom prst="rect">
            <a:avLst/>
          </a:prstGeom>
        </p:spPr>
        <p:txBody>
          <a:bodyPr wrap="square">
            <a:spAutoFit/>
          </a:bodyPr>
          <a:lstStyle/>
          <a:p>
            <a:r>
              <a:rPr lang="zh-CN" altLang="en-US" sz="2000" b="1" dirty="0" smtClean="0"/>
              <a:t>         位置</a:t>
            </a:r>
            <a:r>
              <a:rPr lang="zh-CN" altLang="en-US" sz="2000" b="1" dirty="0"/>
              <a:t>度的被测要素可以是组成要素或导出要素</a:t>
            </a:r>
            <a:r>
              <a:rPr lang="en-US" altLang="zh-CN" sz="2000" b="1" dirty="0"/>
              <a:t>,</a:t>
            </a:r>
            <a:r>
              <a:rPr lang="zh-CN" altLang="en-US" sz="2000" b="1" dirty="0"/>
              <a:t>其公称被测要素的属性为一个</a:t>
            </a:r>
            <a:r>
              <a:rPr lang="zh-CN" altLang="en-US" sz="2000" b="1" dirty="0" smtClean="0"/>
              <a:t>组成要素</a:t>
            </a:r>
            <a:r>
              <a:rPr lang="zh-CN" altLang="en-US" sz="2000" b="1" dirty="0"/>
              <a:t>或导出的点、直线或平面</a:t>
            </a:r>
            <a:r>
              <a:rPr lang="en-US" altLang="zh-CN" sz="2000" b="1" dirty="0"/>
              <a:t>,</a:t>
            </a:r>
            <a:r>
              <a:rPr lang="zh-CN" altLang="en-US" sz="2000" b="1" dirty="0"/>
              <a:t>或为导出曲线或导出曲面。公称被测要素的形状</a:t>
            </a:r>
            <a:r>
              <a:rPr lang="en-US" altLang="zh-CN" sz="2000" b="1" dirty="0"/>
              <a:t>,</a:t>
            </a:r>
            <a:r>
              <a:rPr lang="zh-CN" altLang="en-US" sz="2000" b="1" dirty="0"/>
              <a:t>除</a:t>
            </a:r>
            <a:r>
              <a:rPr lang="zh-CN" altLang="en-US" sz="2000" b="1" dirty="0" smtClean="0"/>
              <a:t>直线与</a:t>
            </a:r>
            <a:r>
              <a:rPr lang="zh-CN" altLang="en-US" sz="2000" b="1" dirty="0"/>
              <a:t>平面外</a:t>
            </a:r>
            <a:r>
              <a:rPr lang="en-US" altLang="zh-CN" sz="2000" b="1" dirty="0"/>
              <a:t>,</a:t>
            </a:r>
            <a:r>
              <a:rPr lang="zh-CN" altLang="en-US" sz="2000" b="1" dirty="0"/>
              <a:t>应通过图样上完整的标注明确给定。</a:t>
            </a:r>
          </a:p>
        </p:txBody>
      </p:sp>
      <p:sp>
        <p:nvSpPr>
          <p:cNvPr id="3" name="矩形 2"/>
          <p:cNvSpPr/>
          <p:nvPr/>
        </p:nvSpPr>
        <p:spPr>
          <a:xfrm>
            <a:off x="957781" y="342212"/>
            <a:ext cx="7236296" cy="707886"/>
          </a:xfrm>
          <a:prstGeom prst="rect">
            <a:avLst/>
          </a:prstGeom>
        </p:spPr>
        <p:txBody>
          <a:bodyPr wrap="square">
            <a:spAutoFit/>
          </a:bodyPr>
          <a:lstStyle/>
          <a:p>
            <a:r>
              <a:rPr lang="zh-CN" altLang="en-US" sz="2000" b="1" dirty="0" smtClean="0"/>
              <a:t>        如果</a:t>
            </a:r>
            <a:r>
              <a:rPr lang="zh-CN" altLang="en-US" sz="2000" b="1" dirty="0"/>
              <a:t>所有</a:t>
            </a:r>
            <a:r>
              <a:rPr lang="zh-CN" altLang="en-US" sz="2000" b="1" dirty="0" smtClean="0"/>
              <a:t>相关线性</a:t>
            </a:r>
            <a:r>
              <a:rPr lang="en-US" altLang="zh-CN" sz="2000" b="1" dirty="0"/>
              <a:t>TED </a:t>
            </a:r>
            <a:r>
              <a:rPr lang="zh-CN" altLang="en-US" sz="2000" b="1" dirty="0"/>
              <a:t>均为零时</a:t>
            </a:r>
            <a:r>
              <a:rPr lang="en-US" altLang="zh-CN" sz="2000" b="1" dirty="0"/>
              <a:t>,</a:t>
            </a:r>
            <a:r>
              <a:rPr lang="zh-CN" altLang="en-US" sz="2000" b="1" dirty="0"/>
              <a:t>对称度公差可应用在所有位置度公差的场合。</a:t>
            </a:r>
          </a:p>
        </p:txBody>
      </p:sp>
      <p:sp>
        <p:nvSpPr>
          <p:cNvPr id="4" name="矩形 3"/>
          <p:cNvSpPr/>
          <p:nvPr/>
        </p:nvSpPr>
        <p:spPr>
          <a:xfrm>
            <a:off x="897627" y="2347133"/>
            <a:ext cx="3890397" cy="3170099"/>
          </a:xfrm>
          <a:prstGeom prst="rect">
            <a:avLst/>
          </a:prstGeom>
        </p:spPr>
        <p:txBody>
          <a:bodyPr wrap="square">
            <a:spAutoFit/>
          </a:bodyPr>
          <a:lstStyle/>
          <a:p>
            <a:r>
              <a:rPr lang="zh-CN" altLang="en-US" sz="2000" b="1" dirty="0" smtClean="0"/>
              <a:t>         位置公差</a:t>
            </a:r>
            <a:r>
              <a:rPr lang="zh-CN" altLang="en-US" sz="2000" b="1" dirty="0"/>
              <a:t>带能把同一被测要素的形状误差和方向误差都控制在位置公差带区域内</a:t>
            </a:r>
            <a:r>
              <a:rPr lang="zh-CN" altLang="en-US" sz="2000" b="1" dirty="0" smtClean="0"/>
              <a:t>。因此</a:t>
            </a:r>
            <a:r>
              <a:rPr lang="en-US" altLang="zh-CN" sz="2000" b="1" dirty="0"/>
              <a:t>,</a:t>
            </a:r>
            <a:r>
              <a:rPr lang="zh-CN" altLang="en-US" sz="2000" b="1" dirty="0"/>
              <a:t>对某一被测要素给出位置公差后</a:t>
            </a:r>
            <a:r>
              <a:rPr lang="en-US" altLang="zh-CN" sz="2000" b="1" dirty="0"/>
              <a:t>,</a:t>
            </a:r>
            <a:r>
              <a:rPr lang="zh-CN" altLang="en-US" sz="2000" b="1" dirty="0"/>
              <a:t>一般不再给出形状公差和方向公差。若对形状</a:t>
            </a:r>
            <a:r>
              <a:rPr lang="zh-CN" altLang="en-US" sz="2000" b="1" dirty="0" smtClean="0"/>
              <a:t>或方向</a:t>
            </a:r>
            <a:r>
              <a:rPr lang="zh-CN" altLang="en-US" sz="2000" b="1" dirty="0"/>
              <a:t>精度有进一步要求时</a:t>
            </a:r>
            <a:r>
              <a:rPr lang="en-US" altLang="zh-CN" sz="2000" b="1" dirty="0"/>
              <a:t>,</a:t>
            </a:r>
            <a:r>
              <a:rPr lang="zh-CN" altLang="en-US" sz="2000" b="1" dirty="0"/>
              <a:t>才另行给出形状公差或方向公差</a:t>
            </a:r>
            <a:r>
              <a:rPr lang="en-US" altLang="zh-CN" sz="2000" b="1" dirty="0"/>
              <a:t>,</a:t>
            </a:r>
            <a:r>
              <a:rPr lang="zh-CN" altLang="en-US" sz="2000" b="1" dirty="0"/>
              <a:t>而应遵守</a:t>
            </a:r>
            <a:r>
              <a:rPr lang="zh-CN" altLang="en-US" sz="2000" b="1" dirty="0" smtClean="0"/>
              <a:t>形状公差值小于方向公差值</a:t>
            </a:r>
            <a:r>
              <a:rPr lang="en-US" altLang="zh-CN" sz="2000" b="1" dirty="0" smtClean="0"/>
              <a:t>,</a:t>
            </a:r>
            <a:r>
              <a:rPr lang="zh-CN" altLang="en-US" sz="2000" b="1" dirty="0"/>
              <a:t>方向</a:t>
            </a:r>
            <a:r>
              <a:rPr lang="zh-CN" altLang="en-US" sz="2000" b="1" dirty="0" smtClean="0"/>
              <a:t>公差值小于位置公差值的</a:t>
            </a:r>
            <a:r>
              <a:rPr lang="zh-CN" altLang="en-US" sz="2000" b="1" dirty="0"/>
              <a:t>原则</a:t>
            </a:r>
            <a:r>
              <a:rPr lang="en-US" altLang="zh-CN" sz="2000" b="1" dirty="0"/>
              <a:t>,</a:t>
            </a:r>
            <a:r>
              <a:rPr lang="zh-CN" altLang="en-US" sz="2000" b="1" dirty="0"/>
              <a:t>如图</a:t>
            </a:r>
            <a:r>
              <a:rPr lang="en-US" altLang="zh-CN" sz="2000" b="1" dirty="0"/>
              <a:t>4. 31 </a:t>
            </a:r>
            <a:r>
              <a:rPr lang="zh-CN" altLang="en-US" sz="2000" b="1" dirty="0"/>
              <a:t>所示</a:t>
            </a:r>
            <a:r>
              <a:rPr lang="zh-CN" altLang="en-US" sz="2000" b="1" dirty="0" smtClean="0"/>
              <a:t>。</a:t>
            </a:r>
            <a:endParaRPr lang="zh-CN" altLang="en-US" sz="2000" b="1" dirty="0"/>
          </a:p>
        </p:txBody>
      </p:sp>
      <p:pic>
        <p:nvPicPr>
          <p:cNvPr id="706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988840"/>
            <a:ext cx="3729620"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0659"/>
                                        </p:tgtEl>
                                        <p:attrNameLst>
                                          <p:attrName>style.visibility</p:attrName>
                                        </p:attrNameLst>
                                      </p:cBhvr>
                                      <p:to>
                                        <p:strVal val="visible"/>
                                      </p:to>
                                    </p:set>
                                    <p:anim calcmode="lin" valueType="num">
                                      <p:cBhvr additive="base">
                                        <p:cTn id="22" dur="500" fill="hold"/>
                                        <p:tgtEl>
                                          <p:spTgt spid="70659"/>
                                        </p:tgtEl>
                                        <p:attrNameLst>
                                          <p:attrName>ppt_x</p:attrName>
                                        </p:attrNameLst>
                                      </p:cBhvr>
                                      <p:tavLst>
                                        <p:tav tm="0">
                                          <p:val>
                                            <p:strVal val="#ppt_x"/>
                                          </p:val>
                                        </p:tav>
                                        <p:tav tm="100000">
                                          <p:val>
                                            <p:strVal val="#ppt_x"/>
                                          </p:val>
                                        </p:tav>
                                      </p:tavLst>
                                    </p:anim>
                                    <p:anim calcmode="lin" valueType="num">
                                      <p:cBhvr additive="base">
                                        <p:cTn id="23" dur="500" fill="hold"/>
                                        <p:tgtEl>
                                          <p:spTgt spid="706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E733279-32F3-4A5E-896D-B7C753D2C63C}" type="slidenum">
              <a:rPr lang="en-US" altLang="zh-CN" sz="2000" smtClean="0">
                <a:solidFill>
                  <a:srgbClr val="0000FF"/>
                </a:solidFill>
              </a:rPr>
              <a:pPr eaLnBrk="1" hangingPunct="1"/>
              <a:t>36</a:t>
            </a:fld>
            <a:endParaRPr lang="en-US" altLang="zh-CN" sz="2000" smtClean="0">
              <a:solidFill>
                <a:srgbClr val="0000FF"/>
              </a:solidFill>
            </a:endParaRPr>
          </a:p>
        </p:txBody>
      </p:sp>
      <p:sp>
        <p:nvSpPr>
          <p:cNvPr id="2" name="矩形 1"/>
          <p:cNvSpPr/>
          <p:nvPr/>
        </p:nvSpPr>
        <p:spPr>
          <a:xfrm>
            <a:off x="1331640" y="476672"/>
            <a:ext cx="6696744" cy="707886"/>
          </a:xfrm>
          <a:prstGeom prst="rect">
            <a:avLst/>
          </a:prstGeom>
        </p:spPr>
        <p:txBody>
          <a:bodyPr wrap="square">
            <a:spAutoFit/>
          </a:bodyPr>
          <a:lstStyle/>
          <a:p>
            <a:r>
              <a:rPr lang="zh-CN" altLang="en-US" sz="2000" b="1" dirty="0" smtClean="0"/>
              <a:t>         常用的同心</a:t>
            </a:r>
            <a:r>
              <a:rPr lang="zh-CN" altLang="en-US" sz="2000" b="1" dirty="0"/>
              <a:t>度、同轴度、对称度和位置度公差标注示例及公差带定义见表</a:t>
            </a:r>
            <a:r>
              <a:rPr lang="en-US" altLang="zh-CN" sz="2000" b="1" dirty="0"/>
              <a:t>4. 7</a:t>
            </a:r>
            <a:r>
              <a:rPr lang="zh-CN" altLang="en-US" sz="2000" b="1" dirty="0"/>
              <a:t>。</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254" y="1838324"/>
            <a:ext cx="7681515" cy="375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7093BD0-DB01-48E3-A643-3356B18FE5C9}" type="slidenum">
              <a:rPr lang="en-US" altLang="zh-CN" sz="2000" smtClean="0">
                <a:solidFill>
                  <a:srgbClr val="0000FF"/>
                </a:solidFill>
              </a:rPr>
              <a:pPr eaLnBrk="1" hangingPunct="1"/>
              <a:t>37</a:t>
            </a:fld>
            <a:endParaRPr lang="en-US" altLang="zh-CN" sz="2000" smtClean="0">
              <a:solidFill>
                <a:srgbClr val="0000FF"/>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188640"/>
            <a:ext cx="6048672" cy="6569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2B42A40-D781-4E3D-81F0-A5B81E635C57}" type="slidenum">
              <a:rPr lang="en-US" altLang="zh-CN" sz="2000" smtClean="0">
                <a:solidFill>
                  <a:srgbClr val="0000FF"/>
                </a:solidFill>
              </a:rPr>
              <a:pPr eaLnBrk="1" hangingPunct="1"/>
              <a:t>38</a:t>
            </a:fld>
            <a:endParaRPr lang="en-US" altLang="zh-CN" sz="2000" smtClean="0">
              <a:solidFill>
                <a:srgbClr val="0000FF"/>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25124"/>
            <a:ext cx="6336704" cy="6444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44FEEC3-0AA4-4F0A-8E7B-E6447078E637}" type="slidenum">
              <a:rPr lang="en-US" altLang="zh-CN" sz="2000" smtClean="0">
                <a:solidFill>
                  <a:srgbClr val="0000FF"/>
                </a:solidFill>
              </a:rPr>
              <a:pPr eaLnBrk="1" hangingPunct="1"/>
              <a:t>39</a:t>
            </a:fld>
            <a:endParaRPr lang="en-US" altLang="zh-CN" sz="2000" smtClean="0">
              <a:solidFill>
                <a:srgbClr val="0000FF"/>
              </a:solidFill>
            </a:endParaRPr>
          </a:p>
        </p:txBody>
      </p:sp>
      <p:pic>
        <p:nvPicPr>
          <p:cNvPr id="727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32656"/>
            <a:ext cx="7294551" cy="5549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plus(in)">
                                      <p:cBhvr>
                                        <p:cTn id="7" dur="2000"/>
                                        <p:tgtEl>
                                          <p:spTgt spid="72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116E213-4BB8-4736-BA9D-830CE1BC7424}" type="slidenum">
              <a:rPr lang="en-US" altLang="zh-CN" sz="2000" smtClean="0">
                <a:solidFill>
                  <a:srgbClr val="0000FF"/>
                </a:solidFill>
              </a:rPr>
              <a:pPr eaLnBrk="1" hangingPunct="1"/>
              <a:t>4</a:t>
            </a:fld>
            <a:endParaRPr lang="en-US" altLang="zh-CN" sz="2000" smtClean="0">
              <a:solidFill>
                <a:srgbClr val="0000FF"/>
              </a:solidFill>
            </a:endParaRPr>
          </a:p>
        </p:txBody>
      </p:sp>
      <p:sp>
        <p:nvSpPr>
          <p:cNvPr id="3" name="矩形 2"/>
          <p:cNvSpPr/>
          <p:nvPr/>
        </p:nvSpPr>
        <p:spPr>
          <a:xfrm>
            <a:off x="1152128" y="188640"/>
            <a:ext cx="2627784" cy="400110"/>
          </a:xfrm>
          <a:prstGeom prst="rect">
            <a:avLst/>
          </a:prstGeom>
        </p:spPr>
        <p:txBody>
          <a:bodyPr wrap="square">
            <a:spAutoFit/>
          </a:bodyPr>
          <a:lstStyle/>
          <a:p>
            <a:r>
              <a:rPr lang="en-US" altLang="zh-CN" sz="2000" b="1" dirty="0"/>
              <a:t>2. </a:t>
            </a:r>
            <a:r>
              <a:rPr lang="zh-CN" altLang="en-US" sz="2000" b="1" dirty="0"/>
              <a:t>附加</a:t>
            </a:r>
            <a:r>
              <a:rPr lang="zh-CN" altLang="en-US" sz="2000" b="1" dirty="0" smtClean="0"/>
              <a:t>标注</a:t>
            </a:r>
            <a:endParaRPr lang="zh-CN" altLang="en-US" sz="2000" b="1" dirty="0"/>
          </a:p>
        </p:txBody>
      </p:sp>
      <p:sp>
        <p:nvSpPr>
          <p:cNvPr id="4" name="矩形 3"/>
          <p:cNvSpPr/>
          <p:nvPr/>
        </p:nvSpPr>
        <p:spPr>
          <a:xfrm>
            <a:off x="1061864" y="580618"/>
            <a:ext cx="6246440" cy="400110"/>
          </a:xfrm>
          <a:prstGeom prst="rect">
            <a:avLst/>
          </a:prstGeom>
        </p:spPr>
        <p:txBody>
          <a:bodyPr wrap="square">
            <a:spAutoFit/>
          </a:bodyPr>
          <a:lstStyle/>
          <a:p>
            <a:r>
              <a:rPr lang="en-US" altLang="zh-CN" sz="2000" b="1" dirty="0"/>
              <a:t>(1) </a:t>
            </a:r>
            <a:r>
              <a:rPr lang="zh-CN" altLang="en-US" sz="2000" b="1" dirty="0"/>
              <a:t>全周与全表面</a:t>
            </a:r>
            <a:r>
              <a:rPr lang="en-US" altLang="zh-CN" sz="2000" b="1" dirty="0"/>
              <a:t>(</a:t>
            </a:r>
            <a:r>
              <a:rPr lang="zh-CN" altLang="en-US" sz="2000" b="1" dirty="0"/>
              <a:t>连续的封闭被测要素</a:t>
            </a:r>
            <a:r>
              <a:rPr lang="en-US" altLang="zh-CN" sz="2000" b="1" dirty="0"/>
              <a:t>) </a:t>
            </a:r>
            <a:r>
              <a:rPr lang="zh-CN" altLang="en-US" sz="2000" b="1" dirty="0"/>
              <a:t>的图样标注</a:t>
            </a:r>
          </a:p>
        </p:txBody>
      </p:sp>
      <p:sp>
        <p:nvSpPr>
          <p:cNvPr id="5" name="矩形 4"/>
          <p:cNvSpPr/>
          <p:nvPr/>
        </p:nvSpPr>
        <p:spPr>
          <a:xfrm>
            <a:off x="609947" y="2924944"/>
            <a:ext cx="7202413" cy="1015663"/>
          </a:xfrm>
          <a:prstGeom prst="rect">
            <a:avLst/>
          </a:prstGeom>
        </p:spPr>
        <p:txBody>
          <a:bodyPr wrap="square">
            <a:spAutoFit/>
          </a:bodyPr>
          <a:lstStyle/>
          <a:p>
            <a:r>
              <a:rPr lang="zh-CN" altLang="en-US" sz="2000" b="1" dirty="0" smtClean="0"/>
              <a:t>          全周</a:t>
            </a:r>
            <a:r>
              <a:rPr lang="zh-CN" altLang="en-US" sz="2000" b="1" dirty="0"/>
              <a:t>要求仅适用于组合平面所定义的面要素</a:t>
            </a:r>
            <a:r>
              <a:rPr lang="en-US" altLang="zh-CN" sz="2000" b="1" dirty="0"/>
              <a:t>,</a:t>
            </a:r>
            <a:r>
              <a:rPr lang="zh-CN" altLang="en-US" sz="2000" b="1" dirty="0"/>
              <a:t>而不是整个零件</a:t>
            </a:r>
            <a:r>
              <a:rPr lang="en-US" altLang="zh-CN" sz="2000" b="1" dirty="0"/>
              <a:t>(</a:t>
            </a:r>
            <a:r>
              <a:rPr lang="zh-CN" altLang="en-US" sz="2000" b="1" dirty="0" smtClean="0"/>
              <a:t>见图</a:t>
            </a:r>
            <a:r>
              <a:rPr lang="en-US" altLang="zh-CN" sz="2000" b="1" dirty="0"/>
              <a:t>4. 21(c))</a:t>
            </a:r>
            <a:r>
              <a:rPr lang="zh-CN" altLang="en-US" sz="2000" b="1" dirty="0"/>
              <a:t>。图样上所标注的要求作为单独要求适用于四个面要素</a:t>
            </a:r>
            <a:r>
              <a:rPr lang="en-US" altLang="zh-CN" sz="2000" b="1" dirty="0"/>
              <a:t>a</a:t>
            </a:r>
            <a:r>
              <a:rPr lang="zh-CN" altLang="en-US" sz="2000" b="1" dirty="0"/>
              <a:t>、</a:t>
            </a:r>
            <a:r>
              <a:rPr lang="en-US" altLang="zh-CN" sz="2000" b="1" dirty="0"/>
              <a:t>b</a:t>
            </a:r>
            <a:r>
              <a:rPr lang="zh-CN" altLang="en-US" sz="2000" b="1" dirty="0"/>
              <a:t>、</a:t>
            </a:r>
            <a:r>
              <a:rPr lang="en-US" altLang="zh-CN" sz="2000" b="1" dirty="0"/>
              <a:t>c</a:t>
            </a:r>
            <a:r>
              <a:rPr lang="zh-CN" altLang="en-US" sz="2000" b="1" dirty="0"/>
              <a:t>、与</a:t>
            </a:r>
            <a:r>
              <a:rPr lang="en-US" altLang="zh-CN" sz="2000" b="1" dirty="0"/>
              <a:t>d,</a:t>
            </a:r>
            <a:r>
              <a:rPr lang="zh-CN" altLang="en-US" sz="2000" b="1" dirty="0"/>
              <a:t>不</a:t>
            </a:r>
            <a:r>
              <a:rPr lang="zh-CN" altLang="en-US" sz="2000" b="1" dirty="0" smtClean="0"/>
              <a:t>包括面要素</a:t>
            </a:r>
            <a:r>
              <a:rPr lang="en-US" altLang="zh-CN" sz="2000" b="1" dirty="0"/>
              <a:t>e </a:t>
            </a:r>
            <a:r>
              <a:rPr lang="zh-CN" altLang="en-US" sz="2000" b="1" dirty="0"/>
              <a:t>与</a:t>
            </a:r>
            <a:r>
              <a:rPr lang="en-US" altLang="zh-CN" sz="2000" b="1" dirty="0"/>
              <a:t>f</a:t>
            </a:r>
            <a:r>
              <a:rPr lang="zh-CN" altLang="en-US" sz="2000" b="1" dirty="0" smtClean="0"/>
              <a:t>。</a:t>
            </a:r>
            <a:endParaRPr lang="zh-CN" altLang="en-US" sz="2000" b="1" dirty="0"/>
          </a:p>
        </p:txBody>
      </p:sp>
      <p:sp>
        <p:nvSpPr>
          <p:cNvPr id="6" name="矩形 5"/>
          <p:cNvSpPr/>
          <p:nvPr/>
        </p:nvSpPr>
        <p:spPr>
          <a:xfrm>
            <a:off x="957466" y="908720"/>
            <a:ext cx="2822446" cy="461665"/>
          </a:xfrm>
          <a:prstGeom prst="rect">
            <a:avLst/>
          </a:prstGeom>
        </p:spPr>
        <p:txBody>
          <a:bodyPr wrap="square">
            <a:spAutoFit/>
          </a:bodyPr>
          <a:lstStyle/>
          <a:p>
            <a:r>
              <a:rPr lang="en-US" altLang="zh-CN" b="1" dirty="0"/>
              <a:t> </a:t>
            </a:r>
            <a:r>
              <a:rPr lang="zh-CN" altLang="en-US" sz="2000" b="1" dirty="0" smtClean="0"/>
              <a:t>① 全周</a:t>
            </a:r>
            <a:r>
              <a:rPr lang="zh-CN" altLang="en-US" sz="2000" b="1" dirty="0"/>
              <a:t>的图样标注</a:t>
            </a:r>
            <a:endParaRPr lang="zh-CN" altLang="en-US" sz="2000" dirty="0"/>
          </a:p>
        </p:txBody>
      </p:sp>
      <p:pic>
        <p:nvPicPr>
          <p:cNvPr id="716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4117429"/>
            <a:ext cx="6410325"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349898"/>
            <a:ext cx="7272808" cy="1503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椭圆 1"/>
          <p:cNvSpPr/>
          <p:nvPr/>
        </p:nvSpPr>
        <p:spPr bwMode="auto">
          <a:xfrm>
            <a:off x="8100392" y="4869160"/>
            <a:ext cx="504056" cy="432048"/>
          </a:xfrm>
          <a:prstGeom prst="ellipse">
            <a:avLst/>
          </a:prstGeom>
          <a:noFill/>
          <a:ln w="2857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1" i="0" u="none" strike="noStrike" cap="none" normalizeH="0" baseline="0" dirty="0" smtClean="0">
              <a:ln>
                <a:noFill/>
              </a:ln>
              <a:solidFill>
                <a:schemeClr val="tx1"/>
              </a:solidFill>
              <a:effectLst/>
              <a:latin typeface="Times New Roman" pitchFamily="18" charset="0"/>
              <a:ea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0658"/>
                                        </p:tgtEl>
                                        <p:attrNameLst>
                                          <p:attrName>style.visibility</p:attrName>
                                        </p:attrNameLst>
                                      </p:cBhvr>
                                      <p:to>
                                        <p:strVal val="visible"/>
                                      </p:to>
                                    </p:set>
                                    <p:animEffect transition="in" filter="wipe(up)">
                                      <p:cBhvr>
                                        <p:cTn id="22" dur="500"/>
                                        <p:tgtEl>
                                          <p:spTgt spid="7065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1683"/>
                                        </p:tgtEl>
                                        <p:attrNameLst>
                                          <p:attrName>style.visibility</p:attrName>
                                        </p:attrNameLst>
                                      </p:cBhvr>
                                      <p:to>
                                        <p:strVal val="visible"/>
                                      </p:to>
                                    </p:set>
                                    <p:anim calcmode="lin" valueType="num">
                                      <p:cBhvr additive="base">
                                        <p:cTn id="27" dur="500" fill="hold"/>
                                        <p:tgtEl>
                                          <p:spTgt spid="71683"/>
                                        </p:tgtEl>
                                        <p:attrNameLst>
                                          <p:attrName>ppt_x</p:attrName>
                                        </p:attrNameLst>
                                      </p:cBhvr>
                                      <p:tavLst>
                                        <p:tav tm="0">
                                          <p:val>
                                            <p:strVal val="#ppt_x"/>
                                          </p:val>
                                        </p:tav>
                                        <p:tav tm="100000">
                                          <p:val>
                                            <p:strVal val="#ppt_x"/>
                                          </p:val>
                                        </p:tav>
                                      </p:tavLst>
                                    </p:anim>
                                    <p:anim calcmode="lin" valueType="num">
                                      <p:cBhvr additive="base">
                                        <p:cTn id="28" dur="500" fill="hold"/>
                                        <p:tgtEl>
                                          <p:spTgt spid="7168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5A6064D-E4D2-46E7-BCDD-27107DF4941C}" type="slidenum">
              <a:rPr lang="en-US" altLang="zh-CN" sz="2000" smtClean="0">
                <a:solidFill>
                  <a:srgbClr val="0000FF"/>
                </a:solidFill>
              </a:rPr>
              <a:pPr eaLnBrk="1" hangingPunct="1"/>
              <a:t>40</a:t>
            </a:fld>
            <a:endParaRPr lang="en-US" altLang="zh-CN" sz="2000" smtClean="0">
              <a:solidFill>
                <a:srgbClr val="0000FF"/>
              </a:solidFill>
            </a:endParaRPr>
          </a:p>
        </p:txBody>
      </p:sp>
      <p:sp>
        <p:nvSpPr>
          <p:cNvPr id="8" name="Text Box 12"/>
          <p:cNvSpPr txBox="1">
            <a:spLocks noChangeArrowheads="1"/>
          </p:cNvSpPr>
          <p:nvPr/>
        </p:nvSpPr>
        <p:spPr bwMode="auto">
          <a:xfrm>
            <a:off x="1474770" y="332656"/>
            <a:ext cx="525747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t>(1) </a:t>
            </a:r>
            <a:r>
              <a:rPr lang="zh-CN" altLang="en-US" sz="2000" b="1" dirty="0" smtClean="0"/>
              <a:t>同心度和同轴度公差的标注示例</a:t>
            </a:r>
            <a:endParaRPr lang="zh-CN" altLang="en-US" sz="2000" b="1" dirty="0"/>
          </a:p>
        </p:txBody>
      </p:sp>
      <p:sp>
        <p:nvSpPr>
          <p:cNvPr id="2" name="矩形 1"/>
          <p:cNvSpPr/>
          <p:nvPr/>
        </p:nvSpPr>
        <p:spPr>
          <a:xfrm>
            <a:off x="827584" y="1064930"/>
            <a:ext cx="7056784" cy="707886"/>
          </a:xfrm>
          <a:prstGeom prst="rect">
            <a:avLst/>
          </a:prstGeom>
        </p:spPr>
        <p:txBody>
          <a:bodyPr wrap="square">
            <a:spAutoFit/>
          </a:bodyPr>
          <a:lstStyle/>
          <a:p>
            <a:r>
              <a:rPr lang="zh-CN" altLang="en-US" sz="2000" b="1" dirty="0" smtClean="0"/>
              <a:t>          任意</a:t>
            </a:r>
            <a:r>
              <a:rPr lang="zh-CN" altLang="en-US" sz="2000" b="1" dirty="0"/>
              <a:t>横截面内</a:t>
            </a:r>
            <a:r>
              <a:rPr lang="en-US" altLang="zh-CN" sz="2000" b="1" dirty="0"/>
              <a:t>,</a:t>
            </a:r>
            <a:r>
              <a:rPr lang="zh-CN" altLang="en-US" sz="2000" b="1" dirty="0"/>
              <a:t>内圆的提取</a:t>
            </a:r>
            <a:r>
              <a:rPr lang="en-US" altLang="zh-CN" sz="2000" b="1" dirty="0"/>
              <a:t>(</a:t>
            </a:r>
            <a:r>
              <a:rPr lang="zh-CN" altLang="en-US" sz="2000" b="1" dirty="0"/>
              <a:t>实际</a:t>
            </a:r>
            <a:r>
              <a:rPr lang="en-US" altLang="zh-CN" sz="2000" b="1" dirty="0"/>
              <a:t>) </a:t>
            </a:r>
            <a:r>
              <a:rPr lang="zh-CN" altLang="en-US" sz="2000" b="1" dirty="0"/>
              <a:t>中心应限定在直径</a:t>
            </a:r>
            <a:r>
              <a:rPr lang="zh-CN" altLang="en-US" sz="2000" b="1" dirty="0" smtClean="0"/>
              <a:t>等于</a:t>
            </a:r>
            <a:r>
              <a:rPr lang="el-GR" altLang="zh-CN" sz="2000" b="1" i="1" dirty="0" smtClean="0">
                <a:latin typeface="Times New Roman"/>
                <a:cs typeface="Times New Roman"/>
              </a:rPr>
              <a:t>ϕ</a:t>
            </a:r>
            <a:r>
              <a:rPr lang="en-US" altLang="zh-CN" sz="2000" b="1" dirty="0" smtClean="0"/>
              <a:t>0</a:t>
            </a:r>
            <a:r>
              <a:rPr lang="en-US" altLang="zh-CN" sz="2000" b="1" dirty="0"/>
              <a:t>. 1</a:t>
            </a:r>
            <a:r>
              <a:rPr lang="zh-CN" altLang="en-US" sz="2000" b="1" dirty="0"/>
              <a:t>、以基准点</a:t>
            </a:r>
            <a:r>
              <a:rPr lang="en-US" altLang="zh-CN" sz="2000" b="1" i="1" dirty="0"/>
              <a:t>A</a:t>
            </a:r>
            <a:r>
              <a:rPr lang="en-US" altLang="zh-CN" sz="2000" b="1" dirty="0"/>
              <a:t>(</a:t>
            </a:r>
            <a:r>
              <a:rPr lang="zh-CN" altLang="en-US" sz="2000" b="1" dirty="0"/>
              <a:t>在同一横截面内</a:t>
            </a:r>
            <a:r>
              <a:rPr lang="en-US" altLang="zh-CN" sz="2000" b="1" dirty="0"/>
              <a:t>) </a:t>
            </a:r>
            <a:r>
              <a:rPr lang="zh-CN" altLang="en-US" sz="2000" b="1" dirty="0"/>
              <a:t>为圆心的圆周</a:t>
            </a:r>
            <a:r>
              <a:rPr lang="zh-CN" altLang="en-US" sz="2000" b="1" dirty="0" smtClean="0"/>
              <a:t>内。</a:t>
            </a:r>
            <a:endParaRPr lang="zh-CN" altLang="en-US" sz="2000" b="1" dirty="0"/>
          </a:p>
        </p:txBody>
      </p:sp>
      <p:sp>
        <p:nvSpPr>
          <p:cNvPr id="3" name="矩形 2"/>
          <p:cNvSpPr/>
          <p:nvPr/>
        </p:nvSpPr>
        <p:spPr>
          <a:xfrm>
            <a:off x="1096980" y="4293096"/>
            <a:ext cx="4032448" cy="1323439"/>
          </a:xfrm>
          <a:prstGeom prst="rect">
            <a:avLst/>
          </a:prstGeom>
        </p:spPr>
        <p:txBody>
          <a:bodyPr wrap="square">
            <a:spAutoFit/>
          </a:bodyPr>
          <a:lstStyle/>
          <a:p>
            <a:r>
              <a:rPr lang="zh-CN" altLang="en-US" sz="2000" b="1" dirty="0" smtClean="0"/>
              <a:t>        公差带</a:t>
            </a:r>
            <a:r>
              <a:rPr lang="zh-CN" altLang="en-US" sz="2000" b="1" dirty="0"/>
              <a:t>为直径等于公差</a:t>
            </a:r>
            <a:r>
              <a:rPr lang="zh-CN" altLang="en-US" sz="2000" b="1" dirty="0" smtClean="0"/>
              <a:t>值</a:t>
            </a:r>
            <a:r>
              <a:rPr lang="el-GR" altLang="zh-CN" sz="2000" b="1" i="1" dirty="0" smtClean="0">
                <a:latin typeface="Times New Roman"/>
                <a:cs typeface="Times New Roman"/>
              </a:rPr>
              <a:t>ϕ</a:t>
            </a:r>
            <a:r>
              <a:rPr lang="en-US" altLang="zh-CN" sz="2000" b="1" i="1" dirty="0" smtClean="0"/>
              <a:t>t </a:t>
            </a:r>
            <a:r>
              <a:rPr lang="zh-CN" altLang="en-US" sz="2000" b="1" dirty="0"/>
              <a:t>的</a:t>
            </a:r>
            <a:r>
              <a:rPr lang="zh-CN" altLang="en-US" sz="2000" b="1" dirty="0" smtClean="0"/>
              <a:t>圆周所</a:t>
            </a:r>
            <a:r>
              <a:rPr lang="zh-CN" altLang="en-US" sz="2000" b="1" dirty="0"/>
              <a:t>限定的区域。公差值之前应使用</a:t>
            </a:r>
            <a:r>
              <a:rPr lang="zh-CN" altLang="en-US" sz="2000" b="1" dirty="0" smtClean="0"/>
              <a:t>符号“</a:t>
            </a:r>
            <a:r>
              <a:rPr lang="el-GR" altLang="zh-CN" sz="2000" b="1" i="1" dirty="0" smtClean="0">
                <a:latin typeface="Times New Roman"/>
                <a:cs typeface="Times New Roman"/>
              </a:rPr>
              <a:t>ϕ</a:t>
            </a:r>
            <a:r>
              <a:rPr lang="zh-CN" altLang="en-US" sz="2000" b="1" dirty="0" smtClean="0">
                <a:latin typeface="Times New Roman"/>
                <a:cs typeface="Times New Roman"/>
              </a:rPr>
              <a:t>”</a:t>
            </a:r>
            <a:r>
              <a:rPr lang="zh-CN" altLang="en-US" sz="2000" b="1" dirty="0" smtClean="0"/>
              <a:t>。</a:t>
            </a:r>
            <a:r>
              <a:rPr lang="zh-CN" altLang="en-US" sz="2000" b="1" dirty="0"/>
              <a:t>该圆周公差带的圆心与</a:t>
            </a:r>
            <a:r>
              <a:rPr lang="zh-CN" altLang="en-US" sz="2000" b="1" dirty="0" smtClean="0"/>
              <a:t>基准点重合。</a:t>
            </a:r>
            <a:endParaRPr lang="zh-CN" altLang="en-US" sz="2000" b="1" dirty="0"/>
          </a:p>
        </p:txBody>
      </p:sp>
      <p:pic>
        <p:nvPicPr>
          <p:cNvPr id="35978" name="Picture 13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2067" y="1916832"/>
            <a:ext cx="4183989"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981" name="Picture 1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3990643"/>
            <a:ext cx="1962852" cy="2185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982" name="Picture 1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1772816"/>
            <a:ext cx="2477535" cy="2214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12"/>
          <p:cNvSpPr txBox="1">
            <a:spLocks noChangeArrowheads="1"/>
          </p:cNvSpPr>
          <p:nvPr/>
        </p:nvSpPr>
        <p:spPr bwMode="auto">
          <a:xfrm>
            <a:off x="1457672" y="724634"/>
            <a:ext cx="383440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latin typeface="宋体"/>
                <a:ea typeface="宋体"/>
              </a:rPr>
              <a:t>①</a:t>
            </a:r>
            <a:r>
              <a:rPr lang="en-US" altLang="zh-CN" sz="2000" b="1" dirty="0" smtClean="0"/>
              <a:t> </a:t>
            </a:r>
            <a:r>
              <a:rPr lang="zh-CN" altLang="en-US" sz="2000" b="1" dirty="0" smtClean="0"/>
              <a:t>点的同心度公差</a:t>
            </a:r>
            <a:endParaRPr lang="zh-CN" altLang="en-US" sz="2000" b="1" dirty="0"/>
          </a:p>
        </p:txBody>
      </p:sp>
      <p:sp>
        <p:nvSpPr>
          <p:cNvPr id="4" name="椭圆 3"/>
          <p:cNvSpPr/>
          <p:nvPr/>
        </p:nvSpPr>
        <p:spPr bwMode="auto">
          <a:xfrm>
            <a:off x="6516216" y="3068960"/>
            <a:ext cx="684062" cy="348390"/>
          </a:xfrm>
          <a:prstGeom prst="ellipse">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11" name="椭圆 10"/>
          <p:cNvSpPr/>
          <p:nvPr/>
        </p:nvSpPr>
        <p:spPr bwMode="auto">
          <a:xfrm>
            <a:off x="3671914" y="3284984"/>
            <a:ext cx="684062" cy="348390"/>
          </a:xfrm>
          <a:prstGeom prst="ellipse">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
                                        </p:tgtEl>
                                        <p:attrNameLst>
                                          <p:attrName>style.visibility</p:attrName>
                                        </p:attrNameLst>
                                      </p:cBhvr>
                                      <p:to>
                                        <p:strVal val="visible"/>
                                      </p:to>
                                    </p:set>
                                    <p:animEffect transition="in" filter="wipe(left)">
                                      <p:cBhvr>
                                        <p:cTn id="7" dur="3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3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5978"/>
                                        </p:tgtEl>
                                        <p:attrNameLst>
                                          <p:attrName>style.visibility</p:attrName>
                                        </p:attrNameLst>
                                      </p:cBhvr>
                                      <p:to>
                                        <p:strVal val="visible"/>
                                      </p:to>
                                    </p:set>
                                    <p:animEffect transition="in" filter="wipe(left)">
                                      <p:cBhvr>
                                        <p:cTn id="22" dur="500"/>
                                        <p:tgtEl>
                                          <p:spTgt spid="3597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35982"/>
                                        </p:tgtEl>
                                        <p:attrNameLst>
                                          <p:attrName>style.visibility</p:attrName>
                                        </p:attrNameLst>
                                      </p:cBhvr>
                                      <p:to>
                                        <p:strVal val="visible"/>
                                      </p:to>
                                    </p:set>
                                    <p:anim calcmode="lin" valueType="num">
                                      <p:cBhvr additive="base">
                                        <p:cTn id="27" dur="500" fill="hold"/>
                                        <p:tgtEl>
                                          <p:spTgt spid="35982"/>
                                        </p:tgtEl>
                                        <p:attrNameLst>
                                          <p:attrName>ppt_x</p:attrName>
                                        </p:attrNameLst>
                                      </p:cBhvr>
                                      <p:tavLst>
                                        <p:tav tm="0">
                                          <p:val>
                                            <p:strVal val="1+#ppt_w/2"/>
                                          </p:val>
                                        </p:tav>
                                        <p:tav tm="100000">
                                          <p:val>
                                            <p:strVal val="#ppt_x"/>
                                          </p:val>
                                        </p:tav>
                                      </p:tavLst>
                                    </p:anim>
                                    <p:anim calcmode="lin" valueType="num">
                                      <p:cBhvr additive="base">
                                        <p:cTn id="28" dur="500" fill="hold"/>
                                        <p:tgtEl>
                                          <p:spTgt spid="3598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up)">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5981"/>
                                        </p:tgtEl>
                                        <p:attrNameLst>
                                          <p:attrName>style.visibility</p:attrName>
                                        </p:attrNameLst>
                                      </p:cBhvr>
                                      <p:to>
                                        <p:strVal val="visible"/>
                                      </p:to>
                                    </p:set>
                                    <p:anim calcmode="lin" valueType="num">
                                      <p:cBhvr additive="base">
                                        <p:cTn id="48" dur="500" fill="hold"/>
                                        <p:tgtEl>
                                          <p:spTgt spid="35981"/>
                                        </p:tgtEl>
                                        <p:attrNameLst>
                                          <p:attrName>ppt_x</p:attrName>
                                        </p:attrNameLst>
                                      </p:cBhvr>
                                      <p:tavLst>
                                        <p:tav tm="0">
                                          <p:val>
                                            <p:strVal val="#ppt_x"/>
                                          </p:val>
                                        </p:tav>
                                        <p:tav tm="100000">
                                          <p:val>
                                            <p:strVal val="#ppt_x"/>
                                          </p:val>
                                        </p:tav>
                                      </p:tavLst>
                                    </p:anim>
                                    <p:anim calcmode="lin" valueType="num">
                                      <p:cBhvr additive="base">
                                        <p:cTn id="49" dur="500" fill="hold"/>
                                        <p:tgtEl>
                                          <p:spTgt spid="359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2" grpId="0"/>
      <p:bldP spid="3" grpId="0"/>
      <p:bldP spid="9" grpId="0" autoUpdateAnimBg="0"/>
      <p:bldP spid="4" grpId="0" animBg="1"/>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684C3A9-9052-4FC9-9B8A-7C299AC5F6FE}" type="slidenum">
              <a:rPr lang="en-US" altLang="zh-CN" sz="2000" smtClean="0">
                <a:solidFill>
                  <a:srgbClr val="0000FF"/>
                </a:solidFill>
              </a:rPr>
              <a:pPr eaLnBrk="1" hangingPunct="1"/>
              <a:t>41</a:t>
            </a:fld>
            <a:endParaRPr lang="en-US" altLang="zh-CN" sz="2000" smtClean="0">
              <a:solidFill>
                <a:srgbClr val="0000FF"/>
              </a:solidFill>
            </a:endParaRPr>
          </a:p>
        </p:txBody>
      </p:sp>
      <p:sp>
        <p:nvSpPr>
          <p:cNvPr id="3" name="TextBox 2"/>
          <p:cNvSpPr txBox="1"/>
          <p:nvPr/>
        </p:nvSpPr>
        <p:spPr>
          <a:xfrm>
            <a:off x="1403648" y="344850"/>
            <a:ext cx="3528392" cy="400110"/>
          </a:xfrm>
          <a:prstGeom prst="rect">
            <a:avLst/>
          </a:prstGeom>
          <a:noFill/>
        </p:spPr>
        <p:txBody>
          <a:bodyPr wrap="square" rtlCol="0">
            <a:spAutoFit/>
          </a:bodyPr>
          <a:lstStyle/>
          <a:p>
            <a:r>
              <a:rPr lang="zh-CN" altLang="en-US" sz="2000" b="1" dirty="0" smtClean="0">
                <a:latin typeface="宋体"/>
                <a:ea typeface="宋体"/>
              </a:rPr>
              <a:t>② </a:t>
            </a:r>
            <a:r>
              <a:rPr lang="zh-CN" altLang="en-US" sz="2000" b="1" dirty="0" smtClean="0"/>
              <a:t>轴线的同轴度公差</a:t>
            </a:r>
            <a:endParaRPr lang="zh-CN" altLang="en-US" sz="2000" b="1" dirty="0"/>
          </a:p>
        </p:txBody>
      </p:sp>
      <p:sp>
        <p:nvSpPr>
          <p:cNvPr id="4" name="矩形 3"/>
          <p:cNvSpPr/>
          <p:nvPr/>
        </p:nvSpPr>
        <p:spPr>
          <a:xfrm>
            <a:off x="755576" y="4049777"/>
            <a:ext cx="4176464" cy="1323439"/>
          </a:xfrm>
          <a:prstGeom prst="rect">
            <a:avLst/>
          </a:prstGeom>
        </p:spPr>
        <p:txBody>
          <a:bodyPr wrap="square">
            <a:spAutoFit/>
          </a:bodyPr>
          <a:lstStyle/>
          <a:p>
            <a:r>
              <a:rPr lang="zh-CN" altLang="en-US" sz="2000" b="1" dirty="0" smtClean="0"/>
              <a:t>         因为</a:t>
            </a:r>
            <a:r>
              <a:rPr lang="zh-CN" altLang="en-US" sz="2000" b="1" dirty="0"/>
              <a:t>公差值之前使用了符号</a:t>
            </a:r>
            <a:r>
              <a:rPr lang="zh-CN" altLang="en-US" sz="2000" b="1" dirty="0" smtClean="0"/>
              <a:t>“</a:t>
            </a:r>
            <a:r>
              <a:rPr lang="el-GR" altLang="zh-CN" sz="2000" b="1" i="1" dirty="0" smtClean="0">
                <a:latin typeface="Times New Roman"/>
                <a:cs typeface="Times New Roman"/>
              </a:rPr>
              <a:t>ϕ</a:t>
            </a:r>
            <a:r>
              <a:rPr lang="zh-CN" altLang="en-US" sz="2000" b="1" dirty="0" smtClean="0">
                <a:latin typeface="Times New Roman"/>
                <a:cs typeface="Times New Roman"/>
              </a:rPr>
              <a:t>”</a:t>
            </a:r>
            <a:r>
              <a:rPr lang="en-US" altLang="zh-CN" sz="2000" b="1" dirty="0" smtClean="0"/>
              <a:t>,</a:t>
            </a:r>
            <a:r>
              <a:rPr lang="zh-CN" altLang="en-US" sz="2000" b="1" dirty="0" smtClean="0"/>
              <a:t>所以</a:t>
            </a:r>
            <a:r>
              <a:rPr lang="zh-CN" altLang="en-US" sz="2000" b="1" dirty="0"/>
              <a:t>公差带为直径等于公差</a:t>
            </a:r>
            <a:r>
              <a:rPr lang="zh-CN" altLang="en-US" sz="2000" b="1" dirty="0" smtClean="0"/>
              <a:t>值</a:t>
            </a:r>
            <a:r>
              <a:rPr lang="el-GR" altLang="zh-CN" sz="2000" b="1" i="1" dirty="0" smtClean="0">
                <a:latin typeface="Times New Roman"/>
                <a:cs typeface="Times New Roman"/>
              </a:rPr>
              <a:t>ϕ</a:t>
            </a:r>
            <a:r>
              <a:rPr lang="en-US" altLang="zh-CN" sz="2000" b="1" i="1" dirty="0" smtClean="0">
                <a:latin typeface="Times New Roman"/>
                <a:cs typeface="Times New Roman"/>
              </a:rPr>
              <a:t>t</a:t>
            </a:r>
            <a:r>
              <a:rPr lang="zh-CN" altLang="en-US" sz="2000" b="1" dirty="0" smtClean="0"/>
              <a:t>的圆柱面所</a:t>
            </a:r>
            <a:r>
              <a:rPr lang="zh-CN" altLang="en-US" sz="2000" b="1" dirty="0"/>
              <a:t>限定的区域。该圆柱面的轴线与</a:t>
            </a:r>
            <a:r>
              <a:rPr lang="zh-CN" altLang="en-US" sz="2000" b="1" dirty="0" smtClean="0"/>
              <a:t>基准</a:t>
            </a:r>
            <a:r>
              <a:rPr lang="zh-CN" altLang="en-US" sz="2000" b="1" dirty="0"/>
              <a:t>轴线</a:t>
            </a:r>
            <a:r>
              <a:rPr lang="zh-CN" altLang="en-US" sz="2000" b="1" dirty="0" smtClean="0"/>
              <a:t>重合。</a:t>
            </a:r>
            <a:endParaRPr lang="zh-CN" altLang="en-US" sz="2000" b="1" dirty="0"/>
          </a:p>
        </p:txBody>
      </p:sp>
      <p:sp>
        <p:nvSpPr>
          <p:cNvPr id="5" name="矩形 4"/>
          <p:cNvSpPr/>
          <p:nvPr/>
        </p:nvSpPr>
        <p:spPr>
          <a:xfrm>
            <a:off x="827584" y="704890"/>
            <a:ext cx="7092280" cy="707886"/>
          </a:xfrm>
          <a:prstGeom prst="rect">
            <a:avLst/>
          </a:prstGeom>
        </p:spPr>
        <p:txBody>
          <a:bodyPr wrap="square">
            <a:spAutoFit/>
          </a:bodyPr>
          <a:lstStyle/>
          <a:p>
            <a:r>
              <a:rPr lang="zh-CN" altLang="en-US" sz="2000" b="1" dirty="0" smtClean="0"/>
              <a:t>         被测</a:t>
            </a:r>
            <a:r>
              <a:rPr lang="zh-CN" altLang="en-US" sz="2000" b="1" dirty="0"/>
              <a:t>圆柱的提取</a:t>
            </a:r>
            <a:r>
              <a:rPr lang="en-US" altLang="zh-CN" sz="2000" b="1" dirty="0"/>
              <a:t>(</a:t>
            </a:r>
            <a:r>
              <a:rPr lang="zh-CN" altLang="en-US" sz="2000" b="1" dirty="0"/>
              <a:t>实际</a:t>
            </a:r>
            <a:r>
              <a:rPr lang="en-US" altLang="zh-CN" sz="2000" b="1" dirty="0"/>
              <a:t>) </a:t>
            </a:r>
            <a:r>
              <a:rPr lang="zh-CN" altLang="en-US" sz="2000" b="1" dirty="0"/>
              <a:t>中心线应限定在直径</a:t>
            </a:r>
            <a:r>
              <a:rPr lang="zh-CN" altLang="en-US" sz="2000" b="1" dirty="0" smtClean="0"/>
              <a:t>等于</a:t>
            </a:r>
            <a:r>
              <a:rPr lang="el-GR" altLang="zh-CN" sz="2000" b="1" i="1" dirty="0" smtClean="0">
                <a:latin typeface="Times New Roman"/>
                <a:cs typeface="Times New Roman"/>
              </a:rPr>
              <a:t>ϕ</a:t>
            </a:r>
            <a:r>
              <a:rPr lang="en-US" altLang="zh-CN" sz="2000" b="1" dirty="0" smtClean="0"/>
              <a:t>0</a:t>
            </a:r>
            <a:r>
              <a:rPr lang="en-US" altLang="zh-CN" sz="2000" b="1" dirty="0"/>
              <a:t>. 1</a:t>
            </a:r>
            <a:r>
              <a:rPr lang="zh-CN" altLang="en-US" sz="2000" b="1" dirty="0"/>
              <a:t>、以</a:t>
            </a:r>
            <a:r>
              <a:rPr lang="zh-CN" altLang="en-US" sz="2000" b="1" dirty="0" smtClean="0"/>
              <a:t>基准</a:t>
            </a:r>
            <a:r>
              <a:rPr lang="zh-CN" altLang="en-US" sz="2000" b="1" dirty="0"/>
              <a:t>轴线</a:t>
            </a:r>
            <a:r>
              <a:rPr lang="en-US" altLang="zh-CN" sz="2000" b="1" i="1" dirty="0"/>
              <a:t>A </a:t>
            </a:r>
            <a:r>
              <a:rPr lang="zh-CN" altLang="en-US" sz="2000" b="1" dirty="0"/>
              <a:t>为轴线的圆柱面</a:t>
            </a:r>
            <a:r>
              <a:rPr lang="zh-CN" altLang="en-US" sz="2000" b="1" dirty="0" smtClean="0"/>
              <a:t>内。</a:t>
            </a:r>
            <a:endParaRPr lang="zh-CN" altLang="en-US" sz="2000" b="1" dirty="0"/>
          </a:p>
        </p:txBody>
      </p:sp>
      <p:pic>
        <p:nvPicPr>
          <p:cNvPr id="696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4149080"/>
            <a:ext cx="3868954"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0571" y="1463626"/>
            <a:ext cx="4286306" cy="254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9637"/>
                                        </p:tgtEl>
                                        <p:attrNameLst>
                                          <p:attrName>style.visibility</p:attrName>
                                        </p:attrNameLst>
                                      </p:cBhvr>
                                      <p:to>
                                        <p:strVal val="visible"/>
                                      </p:to>
                                    </p:set>
                                    <p:anim calcmode="lin" valueType="num">
                                      <p:cBhvr additive="base">
                                        <p:cTn id="12" dur="500" fill="hold"/>
                                        <p:tgtEl>
                                          <p:spTgt spid="69637"/>
                                        </p:tgtEl>
                                        <p:attrNameLst>
                                          <p:attrName>ppt_x</p:attrName>
                                        </p:attrNameLst>
                                      </p:cBhvr>
                                      <p:tavLst>
                                        <p:tav tm="0">
                                          <p:val>
                                            <p:strVal val="0-#ppt_w/2"/>
                                          </p:val>
                                        </p:tav>
                                        <p:tav tm="100000">
                                          <p:val>
                                            <p:strVal val="#ppt_x"/>
                                          </p:val>
                                        </p:tav>
                                      </p:tavLst>
                                    </p:anim>
                                    <p:anim calcmode="lin" valueType="num">
                                      <p:cBhvr additive="base">
                                        <p:cTn id="13" dur="500" fill="hold"/>
                                        <p:tgtEl>
                                          <p:spTgt spid="6963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69636"/>
                                        </p:tgtEl>
                                        <p:attrNameLst>
                                          <p:attrName>style.visibility</p:attrName>
                                        </p:attrNameLst>
                                      </p:cBhvr>
                                      <p:to>
                                        <p:strVal val="visible"/>
                                      </p:to>
                                    </p:set>
                                    <p:anim calcmode="lin" valueType="num">
                                      <p:cBhvr additive="base">
                                        <p:cTn id="28" dur="500" fill="hold"/>
                                        <p:tgtEl>
                                          <p:spTgt spid="69636"/>
                                        </p:tgtEl>
                                        <p:attrNameLst>
                                          <p:attrName>ppt_x</p:attrName>
                                        </p:attrNameLst>
                                      </p:cBhvr>
                                      <p:tavLst>
                                        <p:tav tm="0">
                                          <p:val>
                                            <p:strVal val="1+#ppt_w/2"/>
                                          </p:val>
                                        </p:tav>
                                        <p:tav tm="100000">
                                          <p:val>
                                            <p:strVal val="#ppt_x"/>
                                          </p:val>
                                        </p:tav>
                                      </p:tavLst>
                                    </p:anim>
                                    <p:anim calcmode="lin" valueType="num">
                                      <p:cBhvr additive="base">
                                        <p:cTn id="29" dur="500" fill="hold"/>
                                        <p:tgtEl>
                                          <p:spTgt spid="696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F3AA5B7-FEF9-49B2-91AF-9977BFA752C2}" type="slidenum">
              <a:rPr lang="en-US" altLang="zh-CN" sz="2000" smtClean="0">
                <a:solidFill>
                  <a:srgbClr val="0000FF"/>
                </a:solidFill>
              </a:rPr>
              <a:pPr eaLnBrk="1" hangingPunct="1"/>
              <a:t>42</a:t>
            </a:fld>
            <a:endParaRPr lang="en-US" altLang="zh-CN" sz="2000" smtClean="0">
              <a:solidFill>
                <a:srgbClr val="0000FF"/>
              </a:solidFill>
            </a:endParaRPr>
          </a:p>
        </p:txBody>
      </p:sp>
      <p:sp>
        <p:nvSpPr>
          <p:cNvPr id="3" name="Text Box 12"/>
          <p:cNvSpPr txBox="1">
            <a:spLocks noChangeArrowheads="1"/>
          </p:cNvSpPr>
          <p:nvPr/>
        </p:nvSpPr>
        <p:spPr bwMode="auto">
          <a:xfrm>
            <a:off x="1115616" y="476672"/>
            <a:ext cx="525747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t>(2)  </a:t>
            </a:r>
            <a:r>
              <a:rPr lang="zh-CN" altLang="en-US" sz="2000" b="1" dirty="0" smtClean="0"/>
              <a:t>对称度</a:t>
            </a:r>
            <a:r>
              <a:rPr lang="en-US" altLang="zh-CN" sz="2000" b="1" dirty="0" smtClean="0"/>
              <a:t>(</a:t>
            </a:r>
            <a:r>
              <a:rPr lang="zh-CN" altLang="en-US" sz="2000" b="1" dirty="0" smtClean="0"/>
              <a:t>中心面</a:t>
            </a:r>
            <a:r>
              <a:rPr lang="en-US" altLang="zh-CN" sz="2000" b="1" dirty="0" smtClean="0"/>
              <a:t>)</a:t>
            </a:r>
            <a:r>
              <a:rPr lang="zh-CN" altLang="en-US" sz="2000" b="1" dirty="0" smtClean="0"/>
              <a:t> </a:t>
            </a:r>
            <a:r>
              <a:rPr lang="zh-CN" altLang="en-US" sz="2000" b="1" dirty="0"/>
              <a:t>公差的标注</a:t>
            </a:r>
            <a:r>
              <a:rPr lang="zh-CN" altLang="en-US" sz="2000" b="1" dirty="0" smtClean="0"/>
              <a:t>示例</a:t>
            </a:r>
            <a:endParaRPr lang="zh-CN" altLang="en-US" sz="2000" b="1" dirty="0"/>
          </a:p>
        </p:txBody>
      </p:sp>
      <p:sp>
        <p:nvSpPr>
          <p:cNvPr id="2" name="矩形 1"/>
          <p:cNvSpPr/>
          <p:nvPr/>
        </p:nvSpPr>
        <p:spPr>
          <a:xfrm>
            <a:off x="971600" y="4141529"/>
            <a:ext cx="3311482" cy="1015663"/>
          </a:xfrm>
          <a:prstGeom prst="rect">
            <a:avLst/>
          </a:prstGeom>
        </p:spPr>
        <p:txBody>
          <a:bodyPr wrap="square">
            <a:spAutoFit/>
          </a:bodyPr>
          <a:lstStyle/>
          <a:p>
            <a:r>
              <a:rPr lang="zh-CN" altLang="en-US" sz="2000" b="1" dirty="0"/>
              <a:t> </a:t>
            </a:r>
            <a:r>
              <a:rPr lang="zh-CN" altLang="en-US" sz="2000" b="1" dirty="0" smtClean="0"/>
              <a:t>        公差带</a:t>
            </a:r>
            <a:r>
              <a:rPr lang="zh-CN" altLang="en-US" sz="2000" b="1" dirty="0"/>
              <a:t>为间距等于公差值</a:t>
            </a:r>
            <a:r>
              <a:rPr lang="en-US" altLang="zh-CN" sz="2000" b="1" i="1" dirty="0"/>
              <a:t>t</a:t>
            </a:r>
            <a:r>
              <a:rPr lang="zh-CN" altLang="en-US" sz="2000" b="1" dirty="0"/>
              <a:t>、对称</a:t>
            </a:r>
            <a:r>
              <a:rPr lang="zh-CN" altLang="en-US" sz="2000" b="1" dirty="0" smtClean="0"/>
              <a:t>于基准</a:t>
            </a:r>
            <a:r>
              <a:rPr lang="zh-CN" altLang="en-US" sz="2000" b="1" dirty="0"/>
              <a:t>中心平面的两平行平面所限定</a:t>
            </a:r>
            <a:r>
              <a:rPr lang="zh-CN" altLang="en-US" sz="2000" b="1" dirty="0" smtClean="0"/>
              <a:t>的区域。</a:t>
            </a:r>
            <a:endParaRPr lang="zh-CN" altLang="en-US" sz="2000" b="1" dirty="0"/>
          </a:p>
        </p:txBody>
      </p:sp>
      <p:sp>
        <p:nvSpPr>
          <p:cNvPr id="4" name="矩形 3"/>
          <p:cNvSpPr/>
          <p:nvPr/>
        </p:nvSpPr>
        <p:spPr>
          <a:xfrm>
            <a:off x="827584" y="992922"/>
            <a:ext cx="6840760" cy="707886"/>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中心面应限定在间距等于</a:t>
            </a:r>
            <a:r>
              <a:rPr lang="en-US" altLang="zh-CN" sz="2000" b="1" dirty="0"/>
              <a:t>0. 08</a:t>
            </a:r>
            <a:r>
              <a:rPr lang="zh-CN" altLang="en-US" sz="2000" b="1" dirty="0"/>
              <a:t>、对称于公共</a:t>
            </a:r>
            <a:r>
              <a:rPr lang="zh-CN" altLang="en-US" sz="2000" b="1" dirty="0" smtClean="0"/>
              <a:t>基准中心</a:t>
            </a:r>
            <a:r>
              <a:rPr lang="zh-CN" altLang="en-US" sz="2000" b="1" dirty="0"/>
              <a:t>平面</a:t>
            </a:r>
            <a:r>
              <a:rPr lang="en-US" altLang="zh-CN" sz="2000" b="1" i="1" dirty="0"/>
              <a:t>A </a:t>
            </a:r>
            <a:r>
              <a:rPr lang="en-US" altLang="zh-CN" sz="2000" b="1" dirty="0"/>
              <a:t>- </a:t>
            </a:r>
            <a:r>
              <a:rPr lang="en-US" altLang="zh-CN" sz="2000" b="1" i="1" dirty="0"/>
              <a:t>B</a:t>
            </a:r>
            <a:r>
              <a:rPr lang="en-US" altLang="zh-CN" sz="2000" b="1" dirty="0"/>
              <a:t> </a:t>
            </a:r>
            <a:r>
              <a:rPr lang="zh-CN" altLang="en-US" sz="2000" b="1" dirty="0"/>
              <a:t>的两平行平面</a:t>
            </a:r>
            <a:r>
              <a:rPr lang="zh-CN" altLang="en-US" sz="2000" b="1" dirty="0" smtClean="0"/>
              <a:t>之间。</a:t>
            </a:r>
            <a:endParaRPr lang="zh-CN" altLang="en-US" sz="2000" b="1" dirty="0"/>
          </a:p>
        </p:txBody>
      </p:sp>
      <p:pic>
        <p:nvPicPr>
          <p:cNvPr id="706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1934891"/>
            <a:ext cx="3420118" cy="1539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5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4586" y="1799035"/>
            <a:ext cx="2970276" cy="1917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66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3573016"/>
            <a:ext cx="3895007"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3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70658"/>
                                        </p:tgtEl>
                                        <p:attrNameLst>
                                          <p:attrName>style.visibility</p:attrName>
                                        </p:attrNameLst>
                                      </p:cBhvr>
                                      <p:to>
                                        <p:strVal val="visible"/>
                                      </p:to>
                                    </p:set>
                                    <p:anim calcmode="lin" valueType="num">
                                      <p:cBhvr additive="base">
                                        <p:cTn id="17" dur="500" fill="hold"/>
                                        <p:tgtEl>
                                          <p:spTgt spid="70658"/>
                                        </p:tgtEl>
                                        <p:attrNameLst>
                                          <p:attrName>ppt_x</p:attrName>
                                        </p:attrNameLst>
                                      </p:cBhvr>
                                      <p:tavLst>
                                        <p:tav tm="0">
                                          <p:val>
                                            <p:strVal val="0-#ppt_w/2"/>
                                          </p:val>
                                        </p:tav>
                                        <p:tav tm="100000">
                                          <p:val>
                                            <p:strVal val="#ppt_x"/>
                                          </p:val>
                                        </p:tav>
                                      </p:tavLst>
                                    </p:anim>
                                    <p:anim calcmode="lin" valueType="num">
                                      <p:cBhvr additive="base">
                                        <p:cTn id="18" dur="500" fill="hold"/>
                                        <p:tgtEl>
                                          <p:spTgt spid="7065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70659"/>
                                        </p:tgtEl>
                                        <p:attrNameLst>
                                          <p:attrName>style.visibility</p:attrName>
                                        </p:attrNameLst>
                                      </p:cBhvr>
                                      <p:to>
                                        <p:strVal val="visible"/>
                                      </p:to>
                                    </p:set>
                                    <p:anim calcmode="lin" valueType="num">
                                      <p:cBhvr additive="base">
                                        <p:cTn id="23" dur="500" fill="hold"/>
                                        <p:tgtEl>
                                          <p:spTgt spid="70659"/>
                                        </p:tgtEl>
                                        <p:attrNameLst>
                                          <p:attrName>ppt_x</p:attrName>
                                        </p:attrNameLst>
                                      </p:cBhvr>
                                      <p:tavLst>
                                        <p:tav tm="0">
                                          <p:val>
                                            <p:strVal val="1+#ppt_w/2"/>
                                          </p:val>
                                        </p:tav>
                                        <p:tav tm="100000">
                                          <p:val>
                                            <p:strVal val="#ppt_x"/>
                                          </p:val>
                                        </p:tav>
                                      </p:tavLst>
                                    </p:anim>
                                    <p:anim calcmode="lin" valueType="num">
                                      <p:cBhvr additive="base">
                                        <p:cTn id="24" dur="500" fill="hold"/>
                                        <p:tgtEl>
                                          <p:spTgt spid="7065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70661"/>
                                        </p:tgtEl>
                                        <p:attrNameLst>
                                          <p:attrName>style.visibility</p:attrName>
                                        </p:attrNameLst>
                                      </p:cBhvr>
                                      <p:to>
                                        <p:strVal val="visible"/>
                                      </p:to>
                                    </p:set>
                                    <p:anim calcmode="lin" valueType="num">
                                      <p:cBhvr additive="base">
                                        <p:cTn id="34" dur="500" fill="hold"/>
                                        <p:tgtEl>
                                          <p:spTgt spid="70661"/>
                                        </p:tgtEl>
                                        <p:attrNameLst>
                                          <p:attrName>ppt_x</p:attrName>
                                        </p:attrNameLst>
                                      </p:cBhvr>
                                      <p:tavLst>
                                        <p:tav tm="0">
                                          <p:val>
                                            <p:strVal val="#ppt_x"/>
                                          </p:val>
                                        </p:tav>
                                        <p:tav tm="100000">
                                          <p:val>
                                            <p:strVal val="#ppt_x"/>
                                          </p:val>
                                        </p:tav>
                                      </p:tavLst>
                                    </p:anim>
                                    <p:anim calcmode="lin" valueType="num">
                                      <p:cBhvr additive="base">
                                        <p:cTn id="35" dur="500" fill="hold"/>
                                        <p:tgtEl>
                                          <p:spTgt spid="706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2"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BFDD78A-0C1F-4771-BCD4-DBFDAC1A7B44}" type="slidenum">
              <a:rPr lang="en-US" altLang="zh-CN" sz="2000" smtClean="0">
                <a:solidFill>
                  <a:srgbClr val="0000FF"/>
                </a:solidFill>
              </a:rPr>
              <a:pPr eaLnBrk="1" hangingPunct="1"/>
              <a:t>43</a:t>
            </a:fld>
            <a:endParaRPr lang="en-US" altLang="zh-CN" sz="2000" smtClean="0">
              <a:solidFill>
                <a:srgbClr val="0000FF"/>
              </a:solidFill>
            </a:endParaRPr>
          </a:p>
        </p:txBody>
      </p:sp>
      <p:sp>
        <p:nvSpPr>
          <p:cNvPr id="3" name="Text Box 12"/>
          <p:cNvSpPr txBox="1">
            <a:spLocks noChangeArrowheads="1"/>
          </p:cNvSpPr>
          <p:nvPr/>
        </p:nvSpPr>
        <p:spPr bwMode="auto">
          <a:xfrm>
            <a:off x="1115616" y="188640"/>
            <a:ext cx="525747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t>(3)  </a:t>
            </a:r>
            <a:r>
              <a:rPr lang="zh-CN" altLang="en-US" sz="2000" b="1" dirty="0" smtClean="0"/>
              <a:t>位置度公差的标注示例</a:t>
            </a:r>
            <a:endParaRPr lang="zh-CN" altLang="en-US" sz="2000" b="1" dirty="0"/>
          </a:p>
        </p:txBody>
      </p:sp>
      <p:sp>
        <p:nvSpPr>
          <p:cNvPr id="4" name="Text Box 12"/>
          <p:cNvSpPr txBox="1">
            <a:spLocks noChangeArrowheads="1"/>
          </p:cNvSpPr>
          <p:nvPr/>
        </p:nvSpPr>
        <p:spPr bwMode="auto">
          <a:xfrm>
            <a:off x="1131390" y="548680"/>
            <a:ext cx="354330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latin typeface="宋体"/>
                <a:ea typeface="宋体"/>
              </a:rPr>
              <a:t>①</a:t>
            </a:r>
            <a:r>
              <a:rPr lang="en-US" altLang="zh-CN" sz="2000" b="1" dirty="0" smtClean="0"/>
              <a:t>  </a:t>
            </a:r>
            <a:r>
              <a:rPr lang="zh-CN" altLang="en-US" sz="2000" b="1" dirty="0" smtClean="0"/>
              <a:t>导出点的位置度</a:t>
            </a:r>
            <a:endParaRPr lang="zh-CN" altLang="en-US" sz="2000" b="1" dirty="0"/>
          </a:p>
        </p:txBody>
      </p:sp>
      <p:sp>
        <p:nvSpPr>
          <p:cNvPr id="2" name="矩形 1"/>
          <p:cNvSpPr/>
          <p:nvPr/>
        </p:nvSpPr>
        <p:spPr>
          <a:xfrm>
            <a:off x="611560" y="908720"/>
            <a:ext cx="7470576" cy="1015663"/>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球心应限定在直径等于</a:t>
            </a:r>
            <a:r>
              <a:rPr lang="en-US" altLang="zh-CN" sz="2000" b="1" i="1" dirty="0" smtClean="0"/>
              <a:t>S</a:t>
            </a:r>
            <a:r>
              <a:rPr lang="el-GR" altLang="zh-CN" sz="2000" b="1" i="1" dirty="0" smtClean="0">
                <a:latin typeface="Times New Roman"/>
                <a:cs typeface="Times New Roman"/>
              </a:rPr>
              <a:t>ϕ</a:t>
            </a:r>
            <a:r>
              <a:rPr lang="en-US" altLang="zh-CN" sz="2000" b="1" dirty="0" smtClean="0"/>
              <a:t>0</a:t>
            </a:r>
            <a:r>
              <a:rPr lang="en-US" altLang="zh-CN" sz="2000" b="1" dirty="0"/>
              <a:t>. 3 </a:t>
            </a:r>
            <a:r>
              <a:rPr lang="zh-CN" altLang="en-US" sz="2000" b="1" dirty="0"/>
              <a:t>的圆球面内。</a:t>
            </a:r>
            <a:r>
              <a:rPr lang="zh-CN" altLang="en-US" sz="2000" b="1" dirty="0" smtClean="0"/>
              <a:t>该圆球</a:t>
            </a:r>
            <a:r>
              <a:rPr lang="zh-CN" altLang="en-US" sz="2000" b="1" dirty="0"/>
              <a:t>面的中心与基准平面</a:t>
            </a:r>
            <a:r>
              <a:rPr lang="en-US" altLang="zh-CN" sz="2000" b="1" i="1" dirty="0"/>
              <a:t>A</a:t>
            </a:r>
            <a:r>
              <a:rPr lang="zh-CN" altLang="en-US" sz="2000" b="1" dirty="0"/>
              <a:t>、基准平面</a:t>
            </a:r>
            <a:r>
              <a:rPr lang="en-US" altLang="zh-CN" sz="2000" b="1" i="1" dirty="0"/>
              <a:t>B</a:t>
            </a:r>
            <a:r>
              <a:rPr lang="zh-CN" altLang="en-US" sz="2000" b="1" dirty="0"/>
              <a:t>、基准中心平面</a:t>
            </a:r>
            <a:r>
              <a:rPr lang="en-US" altLang="zh-CN" sz="2000" b="1" i="1" dirty="0"/>
              <a:t>C</a:t>
            </a:r>
            <a:r>
              <a:rPr lang="en-US" altLang="zh-CN" sz="2000" b="1" dirty="0"/>
              <a:t> </a:t>
            </a:r>
            <a:r>
              <a:rPr lang="zh-CN" altLang="en-US" sz="2000" b="1" dirty="0"/>
              <a:t>及</a:t>
            </a:r>
            <a:r>
              <a:rPr lang="zh-CN" altLang="en-US" sz="2000" b="1" dirty="0" smtClean="0"/>
              <a:t>被测</a:t>
            </a:r>
            <a:r>
              <a:rPr lang="zh-CN" altLang="en-US" sz="2000" b="1" dirty="0"/>
              <a:t>球所确定的理论正确位置</a:t>
            </a:r>
            <a:r>
              <a:rPr lang="zh-CN" altLang="en-US" sz="2000" b="1" dirty="0" smtClean="0"/>
              <a:t>一致。</a:t>
            </a:r>
            <a:endParaRPr lang="zh-CN" altLang="en-US" sz="2000" b="1" dirty="0"/>
          </a:p>
        </p:txBody>
      </p:sp>
      <p:sp>
        <p:nvSpPr>
          <p:cNvPr id="5" name="矩形 4"/>
          <p:cNvSpPr/>
          <p:nvPr/>
        </p:nvSpPr>
        <p:spPr>
          <a:xfrm>
            <a:off x="1070935" y="4509120"/>
            <a:ext cx="3888432" cy="1631216"/>
          </a:xfrm>
          <a:prstGeom prst="rect">
            <a:avLst/>
          </a:prstGeom>
        </p:spPr>
        <p:txBody>
          <a:bodyPr wrap="square">
            <a:spAutoFit/>
          </a:bodyPr>
          <a:lstStyle/>
          <a:p>
            <a:r>
              <a:rPr lang="zh-CN" altLang="en-US" sz="2000" b="1" dirty="0" smtClean="0"/>
              <a:t>         因为</a:t>
            </a:r>
            <a:r>
              <a:rPr lang="zh-CN" altLang="en-US" sz="2000" b="1" dirty="0"/>
              <a:t>公差值前加注</a:t>
            </a:r>
            <a:r>
              <a:rPr lang="en-US" altLang="zh-CN" sz="2000" b="1" i="1" dirty="0" smtClean="0"/>
              <a:t>S</a:t>
            </a:r>
            <a:r>
              <a:rPr lang="el-GR" altLang="zh-CN" sz="2000" b="1" i="1" dirty="0" smtClean="0">
                <a:latin typeface="Times New Roman"/>
                <a:cs typeface="Times New Roman"/>
              </a:rPr>
              <a:t>ϕ</a:t>
            </a:r>
            <a:r>
              <a:rPr lang="zh-CN" altLang="en-US" sz="2000" b="1" dirty="0" smtClean="0"/>
              <a:t>所以</a:t>
            </a:r>
            <a:r>
              <a:rPr lang="zh-CN" altLang="en-US" sz="2000" b="1" dirty="0"/>
              <a:t>公差带</a:t>
            </a:r>
            <a:r>
              <a:rPr lang="zh-CN" altLang="en-US" sz="2000" b="1" dirty="0" smtClean="0"/>
              <a:t>为直径</a:t>
            </a:r>
            <a:r>
              <a:rPr lang="zh-CN" altLang="en-US" sz="2000" b="1" dirty="0"/>
              <a:t>等于公差值</a:t>
            </a:r>
            <a:r>
              <a:rPr lang="en-US" altLang="zh-CN" sz="2000" b="1" i="1" dirty="0" smtClean="0"/>
              <a:t>S</a:t>
            </a:r>
            <a:r>
              <a:rPr lang="el-GR" altLang="zh-CN" sz="2000" b="1" i="1" dirty="0" smtClean="0">
                <a:latin typeface="Times New Roman"/>
                <a:cs typeface="Times New Roman"/>
              </a:rPr>
              <a:t>ϕ</a:t>
            </a:r>
            <a:r>
              <a:rPr lang="en-US" altLang="zh-CN" sz="2000" b="1" i="1" dirty="0" smtClean="0"/>
              <a:t>t</a:t>
            </a:r>
            <a:r>
              <a:rPr lang="en-US" altLang="zh-CN" sz="2000" b="1" dirty="0" smtClean="0"/>
              <a:t> </a:t>
            </a:r>
            <a:r>
              <a:rPr lang="zh-CN" altLang="en-US" sz="2000" b="1" dirty="0"/>
              <a:t>的圆球面所</a:t>
            </a:r>
            <a:r>
              <a:rPr lang="zh-CN" altLang="en-US" sz="2000" b="1" dirty="0" smtClean="0"/>
              <a:t>限定的</a:t>
            </a:r>
            <a:r>
              <a:rPr lang="zh-CN" altLang="en-US" sz="2000" b="1" dirty="0"/>
              <a:t>区域。该圆球面的中心位置由</a:t>
            </a:r>
            <a:r>
              <a:rPr lang="zh-CN" altLang="en-US" sz="2000" b="1" dirty="0" smtClean="0"/>
              <a:t>相对于</a:t>
            </a:r>
            <a:r>
              <a:rPr lang="zh-CN" altLang="en-US" sz="2000" b="1" dirty="0"/>
              <a:t>基准</a:t>
            </a:r>
            <a:r>
              <a:rPr lang="en-US" altLang="zh-CN" sz="2000" b="1" i="1" dirty="0"/>
              <a:t>A</a:t>
            </a:r>
            <a:r>
              <a:rPr lang="zh-CN" altLang="en-US" sz="2000" b="1" dirty="0"/>
              <a:t>、</a:t>
            </a:r>
            <a:r>
              <a:rPr lang="en-US" altLang="zh-CN" sz="2000" b="1" i="1" dirty="0"/>
              <a:t>B</a:t>
            </a:r>
            <a:r>
              <a:rPr lang="zh-CN" altLang="en-US" sz="2000" b="1" dirty="0"/>
              <a:t>、</a:t>
            </a:r>
            <a:r>
              <a:rPr lang="en-US" altLang="zh-CN" sz="2000" b="1" i="1" dirty="0"/>
              <a:t>C</a:t>
            </a:r>
            <a:r>
              <a:rPr lang="en-US" altLang="zh-CN" sz="2000" b="1" dirty="0"/>
              <a:t> </a:t>
            </a:r>
            <a:r>
              <a:rPr lang="zh-CN" altLang="en-US" sz="2000" b="1" dirty="0"/>
              <a:t>的理论正确尺寸</a:t>
            </a:r>
            <a:r>
              <a:rPr lang="zh-CN" altLang="en-US" sz="2000" b="1" dirty="0" smtClean="0"/>
              <a:t>确定。</a:t>
            </a:r>
            <a:endParaRPr lang="zh-CN" altLang="en-US" sz="2000" b="1" dirty="0"/>
          </a:p>
        </p:txBody>
      </p:sp>
      <p:pic>
        <p:nvPicPr>
          <p:cNvPr id="7168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1951388"/>
            <a:ext cx="3240360" cy="2485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4693" y="1735364"/>
            <a:ext cx="3281683" cy="2570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4293096"/>
            <a:ext cx="3076575"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3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
                                        </p:tgtEl>
                                        <p:attrNameLst>
                                          <p:attrName>style.visibility</p:attrName>
                                        </p:attrNameLst>
                                      </p:cBhvr>
                                      <p:to>
                                        <p:strVal val="visible"/>
                                      </p:to>
                                    </p:set>
                                    <p:animEffect transition="in" filter="wipe(left)">
                                      <p:cBhvr>
                                        <p:cTn id="12" dur="3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71682"/>
                                        </p:tgtEl>
                                        <p:attrNameLst>
                                          <p:attrName>style.visibility</p:attrName>
                                        </p:attrNameLst>
                                      </p:cBhvr>
                                      <p:to>
                                        <p:strVal val="visible"/>
                                      </p:to>
                                    </p:set>
                                    <p:anim calcmode="lin" valueType="num">
                                      <p:cBhvr additive="base">
                                        <p:cTn id="22" dur="500" fill="hold"/>
                                        <p:tgtEl>
                                          <p:spTgt spid="71682"/>
                                        </p:tgtEl>
                                        <p:attrNameLst>
                                          <p:attrName>ppt_x</p:attrName>
                                        </p:attrNameLst>
                                      </p:cBhvr>
                                      <p:tavLst>
                                        <p:tav tm="0">
                                          <p:val>
                                            <p:strVal val="0-#ppt_w/2"/>
                                          </p:val>
                                        </p:tav>
                                        <p:tav tm="100000">
                                          <p:val>
                                            <p:strVal val="#ppt_x"/>
                                          </p:val>
                                        </p:tav>
                                      </p:tavLst>
                                    </p:anim>
                                    <p:anim calcmode="lin" valueType="num">
                                      <p:cBhvr additive="base">
                                        <p:cTn id="23" dur="500" fill="hold"/>
                                        <p:tgtEl>
                                          <p:spTgt spid="7168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71683"/>
                                        </p:tgtEl>
                                        <p:attrNameLst>
                                          <p:attrName>style.visibility</p:attrName>
                                        </p:attrNameLst>
                                      </p:cBhvr>
                                      <p:to>
                                        <p:strVal val="visible"/>
                                      </p:to>
                                    </p:set>
                                    <p:anim calcmode="lin" valueType="num">
                                      <p:cBhvr additive="base">
                                        <p:cTn id="28" dur="500" fill="hold"/>
                                        <p:tgtEl>
                                          <p:spTgt spid="71683"/>
                                        </p:tgtEl>
                                        <p:attrNameLst>
                                          <p:attrName>ppt_x</p:attrName>
                                        </p:attrNameLst>
                                      </p:cBhvr>
                                      <p:tavLst>
                                        <p:tav tm="0">
                                          <p:val>
                                            <p:strVal val="1+#ppt_w/2"/>
                                          </p:val>
                                        </p:tav>
                                        <p:tav tm="100000">
                                          <p:val>
                                            <p:strVal val="#ppt_x"/>
                                          </p:val>
                                        </p:tav>
                                      </p:tavLst>
                                    </p:anim>
                                    <p:anim calcmode="lin" valueType="num">
                                      <p:cBhvr additive="base">
                                        <p:cTn id="29" dur="500" fill="hold"/>
                                        <p:tgtEl>
                                          <p:spTgt spid="7168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71685"/>
                                        </p:tgtEl>
                                        <p:attrNameLst>
                                          <p:attrName>style.visibility</p:attrName>
                                        </p:attrNameLst>
                                      </p:cBhvr>
                                      <p:to>
                                        <p:strVal val="visible"/>
                                      </p:to>
                                    </p:set>
                                    <p:anim calcmode="lin" valueType="num">
                                      <p:cBhvr additive="base">
                                        <p:cTn id="39" dur="500" fill="hold"/>
                                        <p:tgtEl>
                                          <p:spTgt spid="71685"/>
                                        </p:tgtEl>
                                        <p:attrNameLst>
                                          <p:attrName>ppt_x</p:attrName>
                                        </p:attrNameLst>
                                      </p:cBhvr>
                                      <p:tavLst>
                                        <p:tav tm="0">
                                          <p:val>
                                            <p:strVal val="#ppt_x"/>
                                          </p:val>
                                        </p:tav>
                                        <p:tav tm="100000">
                                          <p:val>
                                            <p:strVal val="#ppt_x"/>
                                          </p:val>
                                        </p:tav>
                                      </p:tavLst>
                                    </p:anim>
                                    <p:anim calcmode="lin" valueType="num">
                                      <p:cBhvr additive="base">
                                        <p:cTn id="40" dur="500" fill="hold"/>
                                        <p:tgtEl>
                                          <p:spTgt spid="716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2"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54D8FC6-F236-418B-84C6-AB67EA9FE01E}" type="slidenum">
              <a:rPr lang="en-US" altLang="zh-CN" sz="2000" smtClean="0">
                <a:solidFill>
                  <a:srgbClr val="0000FF"/>
                </a:solidFill>
              </a:rPr>
              <a:pPr eaLnBrk="1" hangingPunct="1"/>
              <a:t>44</a:t>
            </a:fld>
            <a:endParaRPr lang="en-US" altLang="zh-CN" sz="2000" smtClean="0">
              <a:solidFill>
                <a:srgbClr val="0000FF"/>
              </a:solidFill>
            </a:endParaRPr>
          </a:p>
        </p:txBody>
      </p:sp>
      <p:sp>
        <p:nvSpPr>
          <p:cNvPr id="12" name="Text Box 12"/>
          <p:cNvSpPr txBox="1">
            <a:spLocks noChangeArrowheads="1"/>
          </p:cNvSpPr>
          <p:nvPr/>
        </p:nvSpPr>
        <p:spPr bwMode="auto">
          <a:xfrm>
            <a:off x="1159005" y="260648"/>
            <a:ext cx="354330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latin typeface="宋体"/>
                <a:ea typeface="宋体"/>
              </a:rPr>
              <a:t>②</a:t>
            </a:r>
            <a:r>
              <a:rPr lang="en-US" altLang="zh-CN" sz="2000" b="1" dirty="0" smtClean="0"/>
              <a:t>  </a:t>
            </a:r>
            <a:r>
              <a:rPr lang="zh-CN" altLang="en-US" sz="2000" b="1" dirty="0" smtClean="0"/>
              <a:t>线的位置度</a:t>
            </a:r>
            <a:endParaRPr lang="zh-CN" altLang="en-US" sz="2000" b="1" dirty="0"/>
          </a:p>
        </p:txBody>
      </p:sp>
      <p:sp>
        <p:nvSpPr>
          <p:cNvPr id="2" name="矩形 1"/>
          <p:cNvSpPr/>
          <p:nvPr/>
        </p:nvSpPr>
        <p:spPr>
          <a:xfrm>
            <a:off x="620688" y="3789040"/>
            <a:ext cx="3951312" cy="1938992"/>
          </a:xfrm>
          <a:prstGeom prst="rect">
            <a:avLst/>
          </a:prstGeom>
        </p:spPr>
        <p:txBody>
          <a:bodyPr wrap="square">
            <a:spAutoFit/>
          </a:bodyPr>
          <a:lstStyle/>
          <a:p>
            <a:r>
              <a:rPr lang="zh-CN" altLang="en-US" sz="2000" b="1" dirty="0" smtClean="0"/>
              <a:t>         六</a:t>
            </a:r>
            <a:r>
              <a:rPr lang="zh-CN" altLang="en-US" sz="2000" b="1" dirty="0"/>
              <a:t>个被测要素的每个公差带为</a:t>
            </a:r>
            <a:r>
              <a:rPr lang="zh-CN" altLang="en-US" sz="2000" b="1" dirty="0" smtClean="0"/>
              <a:t>间距等于</a:t>
            </a:r>
            <a:r>
              <a:rPr lang="zh-CN" altLang="en-US" sz="2000" b="1" dirty="0"/>
              <a:t>公差值</a:t>
            </a:r>
            <a:r>
              <a:rPr lang="en-US" altLang="zh-CN" sz="2000" b="1" i="1" dirty="0"/>
              <a:t>t</a:t>
            </a:r>
            <a:r>
              <a:rPr lang="zh-CN" altLang="en-US" sz="2000" b="1" dirty="0"/>
              <a:t>、对称于要素中心线的</a:t>
            </a:r>
            <a:r>
              <a:rPr lang="zh-CN" altLang="en-US" sz="2000" b="1" dirty="0" smtClean="0"/>
              <a:t>两平行</a:t>
            </a:r>
            <a:r>
              <a:rPr lang="zh-CN" altLang="en-US" sz="2000" b="1" dirty="0"/>
              <a:t>平面所限定的区域。中心平面</a:t>
            </a:r>
            <a:r>
              <a:rPr lang="zh-CN" altLang="en-US" sz="2000" b="1" dirty="0" smtClean="0"/>
              <a:t>的位置</a:t>
            </a:r>
            <a:r>
              <a:rPr lang="zh-CN" altLang="en-US" sz="2000" b="1" dirty="0"/>
              <a:t>由相对于基准</a:t>
            </a:r>
            <a:r>
              <a:rPr lang="en-US" altLang="zh-CN" sz="2000" b="1" i="1" dirty="0"/>
              <a:t>A</a:t>
            </a:r>
            <a:r>
              <a:rPr lang="zh-CN" altLang="en-US" sz="2000" b="1" dirty="0"/>
              <a:t>、</a:t>
            </a:r>
            <a:r>
              <a:rPr lang="en-US" altLang="zh-CN" sz="2000" b="1" i="1" dirty="0"/>
              <a:t>B </a:t>
            </a:r>
            <a:r>
              <a:rPr lang="zh-CN" altLang="en-US" sz="2000" b="1" dirty="0"/>
              <a:t>的理论正确</a:t>
            </a:r>
            <a:r>
              <a:rPr lang="zh-CN" altLang="en-US" sz="2000" b="1" dirty="0" smtClean="0"/>
              <a:t>尺寸</a:t>
            </a:r>
            <a:r>
              <a:rPr lang="zh-CN" altLang="en-US" sz="2000" b="1" dirty="0"/>
              <a:t>确定</a:t>
            </a:r>
            <a:r>
              <a:rPr lang="en-US" altLang="zh-CN" sz="2000" b="1" dirty="0"/>
              <a:t>,</a:t>
            </a:r>
            <a:r>
              <a:rPr lang="zh-CN" altLang="en-US" sz="2000" b="1" dirty="0"/>
              <a:t>仅适用于一个方向。</a:t>
            </a:r>
          </a:p>
        </p:txBody>
      </p:sp>
      <p:sp>
        <p:nvSpPr>
          <p:cNvPr id="3" name="矩形 2"/>
          <p:cNvSpPr/>
          <p:nvPr/>
        </p:nvSpPr>
        <p:spPr>
          <a:xfrm>
            <a:off x="323528" y="620688"/>
            <a:ext cx="8114068" cy="1200329"/>
          </a:xfrm>
          <a:prstGeom prst="rect">
            <a:avLst/>
          </a:prstGeom>
        </p:spPr>
        <p:txBody>
          <a:bodyPr wrap="square">
            <a:spAutoFit/>
          </a:bodyPr>
          <a:lstStyle/>
          <a:p>
            <a:r>
              <a:rPr lang="zh-CN" altLang="en-US" b="1" dirty="0" smtClean="0"/>
              <a:t>           各</a:t>
            </a:r>
            <a:r>
              <a:rPr lang="zh-CN" altLang="en-US" b="1" dirty="0"/>
              <a:t>条刻线的提取</a:t>
            </a:r>
            <a:r>
              <a:rPr lang="en-US" altLang="zh-CN" b="1" dirty="0"/>
              <a:t>(</a:t>
            </a:r>
            <a:r>
              <a:rPr lang="zh-CN" altLang="en-US" b="1" dirty="0"/>
              <a:t>实际</a:t>
            </a:r>
            <a:r>
              <a:rPr lang="en-US" altLang="zh-CN" b="1" dirty="0"/>
              <a:t>) </a:t>
            </a:r>
            <a:r>
              <a:rPr lang="zh-CN" altLang="en-US" b="1" dirty="0"/>
              <a:t>中心线应限定在距离等于</a:t>
            </a:r>
            <a:r>
              <a:rPr lang="en-US" altLang="zh-CN" b="1" dirty="0"/>
              <a:t>0. 1</a:t>
            </a:r>
            <a:r>
              <a:rPr lang="zh-CN" altLang="en-US" b="1" dirty="0"/>
              <a:t>、对称于基准面</a:t>
            </a:r>
            <a:r>
              <a:rPr lang="en-US" altLang="zh-CN" b="1" i="1" dirty="0"/>
              <a:t>A</a:t>
            </a:r>
            <a:r>
              <a:rPr lang="zh-CN" altLang="en-US" b="1" dirty="0"/>
              <a:t>、</a:t>
            </a:r>
            <a:r>
              <a:rPr lang="en-US" altLang="zh-CN" b="1" i="1" dirty="0"/>
              <a:t>B</a:t>
            </a:r>
            <a:r>
              <a:rPr lang="en-US" altLang="zh-CN" b="1" dirty="0"/>
              <a:t> </a:t>
            </a:r>
            <a:r>
              <a:rPr lang="zh-CN" altLang="en-US" b="1" dirty="0"/>
              <a:t>与被测线所确定的理论正确位置的两平行平面之间。</a:t>
            </a:r>
          </a:p>
        </p:txBody>
      </p:sp>
      <p:pic>
        <p:nvPicPr>
          <p:cNvPr id="40088" name="Picture 15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988840"/>
            <a:ext cx="4608512" cy="153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089" name="Picture 15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64" y="1700808"/>
            <a:ext cx="3600400" cy="1631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091" name="Picture 1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2686" y="3429000"/>
            <a:ext cx="4286250"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
                                        </p:tgtEl>
                                        <p:attrNameLst>
                                          <p:attrName>style.visibility</p:attrName>
                                        </p:attrNameLst>
                                      </p:cBhvr>
                                      <p:to>
                                        <p:strVal val="visible"/>
                                      </p:to>
                                    </p:set>
                                    <p:animEffect transition="in" filter="wipe(left)">
                                      <p:cBhvr>
                                        <p:cTn id="7" dur="3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0088"/>
                                        </p:tgtEl>
                                        <p:attrNameLst>
                                          <p:attrName>style.visibility</p:attrName>
                                        </p:attrNameLst>
                                      </p:cBhvr>
                                      <p:to>
                                        <p:strVal val="visible"/>
                                      </p:to>
                                    </p:set>
                                    <p:anim calcmode="lin" valueType="num">
                                      <p:cBhvr additive="base">
                                        <p:cTn id="12" dur="500" fill="hold"/>
                                        <p:tgtEl>
                                          <p:spTgt spid="40088"/>
                                        </p:tgtEl>
                                        <p:attrNameLst>
                                          <p:attrName>ppt_x</p:attrName>
                                        </p:attrNameLst>
                                      </p:cBhvr>
                                      <p:tavLst>
                                        <p:tav tm="0">
                                          <p:val>
                                            <p:strVal val="0-#ppt_w/2"/>
                                          </p:val>
                                        </p:tav>
                                        <p:tav tm="100000">
                                          <p:val>
                                            <p:strVal val="#ppt_x"/>
                                          </p:val>
                                        </p:tav>
                                      </p:tavLst>
                                    </p:anim>
                                    <p:anim calcmode="lin" valueType="num">
                                      <p:cBhvr additive="base">
                                        <p:cTn id="13" dur="500" fill="hold"/>
                                        <p:tgtEl>
                                          <p:spTgt spid="4008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40089"/>
                                        </p:tgtEl>
                                        <p:attrNameLst>
                                          <p:attrName>style.visibility</p:attrName>
                                        </p:attrNameLst>
                                      </p:cBhvr>
                                      <p:to>
                                        <p:strVal val="visible"/>
                                      </p:to>
                                    </p:set>
                                    <p:anim calcmode="lin" valueType="num">
                                      <p:cBhvr additive="base">
                                        <p:cTn id="18" dur="500" fill="hold"/>
                                        <p:tgtEl>
                                          <p:spTgt spid="40089"/>
                                        </p:tgtEl>
                                        <p:attrNameLst>
                                          <p:attrName>ppt_x</p:attrName>
                                        </p:attrNameLst>
                                      </p:cBhvr>
                                      <p:tavLst>
                                        <p:tav tm="0">
                                          <p:val>
                                            <p:strVal val="1+#ppt_w/2"/>
                                          </p:val>
                                        </p:tav>
                                        <p:tav tm="100000">
                                          <p:val>
                                            <p:strVal val="#ppt_x"/>
                                          </p:val>
                                        </p:tav>
                                      </p:tavLst>
                                    </p:anim>
                                    <p:anim calcmode="lin" valueType="num">
                                      <p:cBhvr additive="base">
                                        <p:cTn id="19" dur="500" fill="hold"/>
                                        <p:tgtEl>
                                          <p:spTgt spid="40089"/>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40091"/>
                                        </p:tgtEl>
                                        <p:attrNameLst>
                                          <p:attrName>style.visibility</p:attrName>
                                        </p:attrNameLst>
                                      </p:cBhvr>
                                      <p:to>
                                        <p:strVal val="visible"/>
                                      </p:to>
                                    </p:set>
                                    <p:anim calcmode="lin" valueType="num">
                                      <p:cBhvr additive="base">
                                        <p:cTn id="34" dur="500" fill="hold"/>
                                        <p:tgtEl>
                                          <p:spTgt spid="40091"/>
                                        </p:tgtEl>
                                        <p:attrNameLst>
                                          <p:attrName>ppt_x</p:attrName>
                                        </p:attrNameLst>
                                      </p:cBhvr>
                                      <p:tavLst>
                                        <p:tav tm="0">
                                          <p:val>
                                            <p:strVal val="1+#ppt_w/2"/>
                                          </p:val>
                                        </p:tav>
                                        <p:tav tm="100000">
                                          <p:val>
                                            <p:strVal val="#ppt_x"/>
                                          </p:val>
                                        </p:tav>
                                      </p:tavLst>
                                    </p:anim>
                                    <p:anim calcmode="lin" valueType="num">
                                      <p:cBhvr additive="base">
                                        <p:cTn id="35" dur="500" fill="hold"/>
                                        <p:tgtEl>
                                          <p:spTgt spid="400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2"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14E6A46-40F8-4415-BE1D-EF1714493C22}" type="slidenum">
              <a:rPr lang="en-US" altLang="zh-CN" sz="2000" smtClean="0">
                <a:solidFill>
                  <a:srgbClr val="0000FF"/>
                </a:solidFill>
              </a:rPr>
              <a:pPr eaLnBrk="1" hangingPunct="1"/>
              <a:t>45</a:t>
            </a:fld>
            <a:endParaRPr lang="en-US" altLang="zh-CN" sz="2000" smtClean="0">
              <a:solidFill>
                <a:srgbClr val="0000FF"/>
              </a:solidFill>
            </a:endParaRPr>
          </a:p>
        </p:txBody>
      </p:sp>
      <p:sp>
        <p:nvSpPr>
          <p:cNvPr id="6" name="Text Box 12"/>
          <p:cNvSpPr txBox="1">
            <a:spLocks noChangeArrowheads="1"/>
          </p:cNvSpPr>
          <p:nvPr/>
        </p:nvSpPr>
        <p:spPr bwMode="auto">
          <a:xfrm>
            <a:off x="1159005" y="260648"/>
            <a:ext cx="354330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latin typeface="宋体"/>
                <a:ea typeface="宋体"/>
              </a:rPr>
              <a:t>③</a:t>
            </a:r>
            <a:r>
              <a:rPr lang="en-US" altLang="zh-CN" sz="2000" b="1" dirty="0" smtClean="0"/>
              <a:t>  </a:t>
            </a:r>
            <a:r>
              <a:rPr lang="zh-CN" altLang="en-US" sz="2000" b="1" dirty="0" smtClean="0"/>
              <a:t>面的位置度</a:t>
            </a:r>
            <a:endParaRPr lang="zh-CN" altLang="en-US" sz="2000" b="1" dirty="0"/>
          </a:p>
        </p:txBody>
      </p:sp>
      <p:sp>
        <p:nvSpPr>
          <p:cNvPr id="2" name="矩形 1"/>
          <p:cNvSpPr/>
          <p:nvPr/>
        </p:nvSpPr>
        <p:spPr>
          <a:xfrm>
            <a:off x="833040" y="3717032"/>
            <a:ext cx="4572000" cy="1938992"/>
          </a:xfrm>
          <a:prstGeom prst="rect">
            <a:avLst/>
          </a:prstGeom>
        </p:spPr>
        <p:txBody>
          <a:bodyPr>
            <a:spAutoFit/>
          </a:bodyPr>
          <a:lstStyle/>
          <a:p>
            <a:r>
              <a:rPr lang="zh-CN" altLang="en-US" b="1" dirty="0"/>
              <a:t> </a:t>
            </a:r>
            <a:r>
              <a:rPr lang="zh-CN" altLang="en-US" b="1" dirty="0" smtClean="0"/>
              <a:t>       公差带</a:t>
            </a:r>
            <a:r>
              <a:rPr lang="zh-CN" altLang="en-US" b="1" dirty="0"/>
              <a:t>为间距等于公差值</a:t>
            </a:r>
            <a:r>
              <a:rPr lang="en-US" altLang="zh-CN" b="1" i="1" dirty="0"/>
              <a:t>t</a:t>
            </a:r>
            <a:r>
              <a:rPr lang="en-US" altLang="zh-CN" b="1" dirty="0"/>
              <a:t> </a:t>
            </a:r>
            <a:r>
              <a:rPr lang="zh-CN" altLang="en-US" b="1" dirty="0"/>
              <a:t>的两</a:t>
            </a:r>
            <a:r>
              <a:rPr lang="zh-CN" altLang="en-US" b="1" dirty="0" smtClean="0"/>
              <a:t>平行平面</a:t>
            </a:r>
            <a:r>
              <a:rPr lang="zh-CN" altLang="en-US" b="1" dirty="0"/>
              <a:t>所限定的区域。该两平行平面</a:t>
            </a:r>
            <a:r>
              <a:rPr lang="zh-CN" altLang="en-US" b="1" dirty="0" smtClean="0"/>
              <a:t>对称</a:t>
            </a:r>
            <a:r>
              <a:rPr lang="zh-CN" altLang="en-US" b="1" dirty="0"/>
              <a:t>于由相对于基准</a:t>
            </a:r>
            <a:r>
              <a:rPr lang="en-US" altLang="zh-CN" b="1" i="1" dirty="0"/>
              <a:t>A</a:t>
            </a:r>
            <a:r>
              <a:rPr lang="zh-CN" altLang="en-US" b="1" dirty="0"/>
              <a:t>、</a:t>
            </a:r>
            <a:r>
              <a:rPr lang="en-US" altLang="zh-CN" b="1" i="1" dirty="0"/>
              <a:t>B</a:t>
            </a:r>
            <a:r>
              <a:rPr lang="en-US" altLang="zh-CN" b="1" dirty="0"/>
              <a:t> </a:t>
            </a:r>
            <a:r>
              <a:rPr lang="zh-CN" altLang="en-US" b="1" dirty="0"/>
              <a:t>的理论正确</a:t>
            </a:r>
            <a:r>
              <a:rPr lang="zh-CN" altLang="en-US" b="1" dirty="0" smtClean="0"/>
              <a:t>尺寸</a:t>
            </a:r>
            <a:r>
              <a:rPr lang="zh-CN" altLang="en-US" b="1" dirty="0"/>
              <a:t>所确定的理论正确</a:t>
            </a:r>
            <a:r>
              <a:rPr lang="zh-CN" altLang="en-US" b="1" dirty="0" smtClean="0"/>
              <a:t>位置。</a:t>
            </a:r>
            <a:endParaRPr lang="zh-CN" altLang="en-US" b="1" dirty="0"/>
          </a:p>
        </p:txBody>
      </p:sp>
      <p:sp>
        <p:nvSpPr>
          <p:cNvPr id="3" name="矩形 2"/>
          <p:cNvSpPr/>
          <p:nvPr/>
        </p:nvSpPr>
        <p:spPr>
          <a:xfrm>
            <a:off x="539552" y="620688"/>
            <a:ext cx="7344816" cy="1015663"/>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表面应限定在间距等于</a:t>
            </a:r>
            <a:r>
              <a:rPr lang="en-US" altLang="zh-CN" sz="2000" b="1" dirty="0"/>
              <a:t>0. 05 </a:t>
            </a:r>
            <a:r>
              <a:rPr lang="zh-CN" altLang="en-US" sz="2000" b="1" dirty="0"/>
              <a:t>的两平行平面</a:t>
            </a:r>
            <a:r>
              <a:rPr lang="zh-CN" altLang="en-US" sz="2000" b="1" dirty="0" smtClean="0"/>
              <a:t>之间</a:t>
            </a:r>
            <a:r>
              <a:rPr lang="zh-CN" altLang="en-US" sz="2000" b="1" dirty="0"/>
              <a:t>。该两平行平面对称于由基准平面</a:t>
            </a:r>
            <a:r>
              <a:rPr lang="en-US" altLang="zh-CN" sz="2000" b="1" i="1" dirty="0" smtClean="0"/>
              <a:t>A</a:t>
            </a:r>
            <a:r>
              <a:rPr lang="zh-CN" altLang="en-US" sz="2000" b="1" dirty="0" smtClean="0"/>
              <a:t>、基准</a:t>
            </a:r>
            <a:r>
              <a:rPr lang="zh-CN" altLang="en-US" sz="2000" b="1" dirty="0"/>
              <a:t>轴线</a:t>
            </a:r>
            <a:r>
              <a:rPr lang="en-US" altLang="zh-CN" sz="2000" b="1" i="1" dirty="0"/>
              <a:t>B </a:t>
            </a:r>
            <a:r>
              <a:rPr lang="zh-CN" altLang="en-US" sz="2000" b="1" dirty="0"/>
              <a:t>与该被测</a:t>
            </a:r>
            <a:r>
              <a:rPr lang="zh-CN" altLang="en-US" sz="2000" b="1" dirty="0" smtClean="0"/>
              <a:t>表面</a:t>
            </a:r>
            <a:r>
              <a:rPr lang="zh-CN" altLang="en-US" sz="2000" b="1" dirty="0"/>
              <a:t>所确定的理论正确</a:t>
            </a:r>
            <a:r>
              <a:rPr lang="zh-CN" altLang="en-US" sz="2000" b="1" dirty="0" smtClean="0"/>
              <a:t>位置。</a:t>
            </a:r>
            <a:endParaRPr lang="zh-CN" altLang="en-US" sz="2000" b="1" dirty="0"/>
          </a:p>
        </p:txBody>
      </p:sp>
      <p:pic>
        <p:nvPicPr>
          <p:cNvPr id="7270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3717032"/>
            <a:ext cx="2865115" cy="2897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636351"/>
            <a:ext cx="4095750"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1340768"/>
            <a:ext cx="3838575"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圆角矩形 8">
            <a:hlinkClick r:id="rId5"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0-#ppt_w/2"/>
                                          </p:val>
                                        </p:tav>
                                        <p:tav tm="100000">
                                          <p:val>
                                            <p:strVal val="#ppt_x"/>
                                          </p:val>
                                        </p:tav>
                                      </p:tavLst>
                                    </p:anim>
                                    <p:anim calcmode="lin" valueType="num">
                                      <p:cBhvr additive="base">
                                        <p:cTn id="18" dur="500" fill="hold"/>
                                        <p:tgtEl>
                                          <p:spTgt spid="205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2051"/>
                                        </p:tgtEl>
                                        <p:attrNameLst>
                                          <p:attrName>style.visibility</p:attrName>
                                        </p:attrNameLst>
                                      </p:cBhvr>
                                      <p:to>
                                        <p:strVal val="visible"/>
                                      </p:to>
                                    </p:set>
                                    <p:anim calcmode="lin" valueType="num">
                                      <p:cBhvr additive="base">
                                        <p:cTn id="23" dur="500" fill="hold"/>
                                        <p:tgtEl>
                                          <p:spTgt spid="2051"/>
                                        </p:tgtEl>
                                        <p:attrNameLst>
                                          <p:attrName>ppt_x</p:attrName>
                                        </p:attrNameLst>
                                      </p:cBhvr>
                                      <p:tavLst>
                                        <p:tav tm="0">
                                          <p:val>
                                            <p:strVal val="1+#ppt_w/2"/>
                                          </p:val>
                                        </p:tav>
                                        <p:tav tm="100000">
                                          <p:val>
                                            <p:strVal val="#ppt_x"/>
                                          </p:val>
                                        </p:tav>
                                      </p:tavLst>
                                    </p:anim>
                                    <p:anim calcmode="lin" valueType="num">
                                      <p:cBhvr additive="base">
                                        <p:cTn id="24"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72709"/>
                                        </p:tgtEl>
                                        <p:attrNameLst>
                                          <p:attrName>style.visibility</p:attrName>
                                        </p:attrNameLst>
                                      </p:cBhvr>
                                      <p:to>
                                        <p:strVal val="visible"/>
                                      </p:to>
                                    </p:set>
                                    <p:anim calcmode="lin" valueType="num">
                                      <p:cBhvr additive="base">
                                        <p:cTn id="34" dur="500" fill="hold"/>
                                        <p:tgtEl>
                                          <p:spTgt spid="72709"/>
                                        </p:tgtEl>
                                        <p:attrNameLst>
                                          <p:attrName>ppt_x</p:attrName>
                                        </p:attrNameLst>
                                      </p:cBhvr>
                                      <p:tavLst>
                                        <p:tav tm="0">
                                          <p:val>
                                            <p:strVal val="#ppt_x"/>
                                          </p:val>
                                        </p:tav>
                                        <p:tav tm="100000">
                                          <p:val>
                                            <p:strVal val="#ppt_x"/>
                                          </p:val>
                                        </p:tav>
                                      </p:tavLst>
                                    </p:anim>
                                    <p:anim calcmode="lin" valueType="num">
                                      <p:cBhvr additive="base">
                                        <p:cTn id="35" dur="500" fill="hold"/>
                                        <p:tgtEl>
                                          <p:spTgt spid="727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2" grpId="0"/>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055B3D0-2C97-49D0-A5CA-E8E987301F8A}" type="slidenum">
              <a:rPr lang="en-US" altLang="zh-CN" sz="2000" smtClean="0">
                <a:solidFill>
                  <a:srgbClr val="0000FF"/>
                </a:solidFill>
              </a:rPr>
              <a:pPr eaLnBrk="1" hangingPunct="1"/>
              <a:t>46</a:t>
            </a:fld>
            <a:endParaRPr lang="en-US" altLang="zh-CN" sz="2000" smtClean="0">
              <a:solidFill>
                <a:srgbClr val="0000FF"/>
              </a:solidFill>
            </a:endParaRPr>
          </a:p>
        </p:txBody>
      </p:sp>
      <p:sp>
        <p:nvSpPr>
          <p:cNvPr id="2" name="矩形 1"/>
          <p:cNvSpPr/>
          <p:nvPr/>
        </p:nvSpPr>
        <p:spPr>
          <a:xfrm>
            <a:off x="683568" y="1693257"/>
            <a:ext cx="7182544" cy="1015663"/>
          </a:xfrm>
          <a:prstGeom prst="rect">
            <a:avLst/>
          </a:prstGeom>
        </p:spPr>
        <p:txBody>
          <a:bodyPr wrap="square">
            <a:spAutoFit/>
          </a:bodyPr>
          <a:lstStyle/>
          <a:p>
            <a:r>
              <a:rPr lang="zh-CN" altLang="en-US" sz="2000" b="1" dirty="0" smtClean="0"/>
              <a:t>         </a:t>
            </a:r>
            <a:r>
              <a:rPr lang="zh-CN" altLang="en-US" sz="2000" b="1" dirty="0" smtClean="0">
                <a:solidFill>
                  <a:srgbClr val="FF0000"/>
                </a:solidFill>
              </a:rPr>
              <a:t>线</a:t>
            </a:r>
            <a:r>
              <a:rPr lang="zh-CN" altLang="en-US" sz="2000" b="1" dirty="0">
                <a:solidFill>
                  <a:srgbClr val="FF0000"/>
                </a:solidFill>
              </a:rPr>
              <a:t>轮廓度</a:t>
            </a:r>
            <a:r>
              <a:rPr lang="zh-CN" altLang="en-US" sz="2000" b="1" dirty="0"/>
              <a:t>的被测要素可以是组成或导出要素</a:t>
            </a:r>
            <a:r>
              <a:rPr lang="en-US" altLang="zh-CN" sz="2000" b="1" dirty="0"/>
              <a:t>,</a:t>
            </a:r>
            <a:r>
              <a:rPr lang="zh-CN" altLang="en-US" sz="2000" b="1" dirty="0"/>
              <a:t>其公称被测要素的属性由</a:t>
            </a:r>
            <a:r>
              <a:rPr lang="zh-CN" altLang="en-US" sz="2000" b="1" dirty="0" smtClean="0"/>
              <a:t>线要素或一组线要素</a:t>
            </a:r>
            <a:r>
              <a:rPr lang="zh-CN" altLang="en-US" sz="2000" b="1" dirty="0"/>
              <a:t>明确给定</a:t>
            </a:r>
            <a:r>
              <a:rPr lang="en-US" altLang="zh-CN" sz="2000" b="1" dirty="0"/>
              <a:t>;</a:t>
            </a:r>
            <a:r>
              <a:rPr lang="zh-CN" altLang="en-US" sz="2000" b="1" dirty="0"/>
              <a:t>其公称被测要素的形状</a:t>
            </a:r>
            <a:r>
              <a:rPr lang="en-US" altLang="zh-CN" sz="2000" b="1" dirty="0"/>
              <a:t>,</a:t>
            </a:r>
            <a:r>
              <a:rPr lang="zh-CN" altLang="en-US" sz="2000" b="1" dirty="0"/>
              <a:t>除直线外</a:t>
            </a:r>
            <a:r>
              <a:rPr lang="en-US" altLang="zh-CN" sz="2000" b="1" dirty="0"/>
              <a:t>,</a:t>
            </a:r>
            <a:r>
              <a:rPr lang="zh-CN" altLang="en-US" sz="2000" b="1" dirty="0"/>
              <a:t>则应通过图样上完整的标注明确</a:t>
            </a:r>
            <a:r>
              <a:rPr lang="zh-CN" altLang="en-US" sz="2000" b="1" dirty="0" smtClean="0"/>
              <a:t>给定。</a:t>
            </a:r>
            <a:endParaRPr lang="zh-CN" altLang="en-US" sz="2000" b="1" dirty="0"/>
          </a:p>
        </p:txBody>
      </p:sp>
      <p:sp>
        <p:nvSpPr>
          <p:cNvPr id="3" name="矩形 2"/>
          <p:cNvSpPr/>
          <p:nvPr/>
        </p:nvSpPr>
        <p:spPr>
          <a:xfrm>
            <a:off x="1255656" y="260648"/>
            <a:ext cx="3748392" cy="461665"/>
          </a:xfrm>
          <a:prstGeom prst="rect">
            <a:avLst/>
          </a:prstGeom>
        </p:spPr>
        <p:txBody>
          <a:bodyPr wrap="square">
            <a:spAutoFit/>
          </a:bodyPr>
          <a:lstStyle/>
          <a:p>
            <a:r>
              <a:rPr lang="en-US" altLang="zh-CN" b="1" dirty="0"/>
              <a:t>4. </a:t>
            </a:r>
            <a:r>
              <a:rPr lang="zh-CN" altLang="en-US" b="1" dirty="0"/>
              <a:t>轮廓度公差带</a:t>
            </a:r>
          </a:p>
        </p:txBody>
      </p:sp>
      <p:sp>
        <p:nvSpPr>
          <p:cNvPr id="4" name="矩形 3"/>
          <p:cNvSpPr/>
          <p:nvPr/>
        </p:nvSpPr>
        <p:spPr>
          <a:xfrm>
            <a:off x="1187624" y="692696"/>
            <a:ext cx="7416824" cy="400110"/>
          </a:xfrm>
          <a:prstGeom prst="rect">
            <a:avLst/>
          </a:prstGeom>
        </p:spPr>
        <p:txBody>
          <a:bodyPr wrap="square">
            <a:spAutoFit/>
          </a:bodyPr>
          <a:lstStyle/>
          <a:p>
            <a:r>
              <a:rPr lang="zh-CN" altLang="en-US" sz="2000" b="1" dirty="0"/>
              <a:t>轮廓度公差有线轮廓</a:t>
            </a:r>
            <a:r>
              <a:rPr lang="zh-CN" altLang="en-US" sz="2000" b="1" dirty="0" smtClean="0"/>
              <a:t>度公差和面</a:t>
            </a:r>
            <a:r>
              <a:rPr lang="zh-CN" altLang="en-US" sz="2000" b="1" dirty="0"/>
              <a:t>轮廓度公差两个特征项目。</a:t>
            </a:r>
          </a:p>
        </p:txBody>
      </p:sp>
      <p:sp>
        <p:nvSpPr>
          <p:cNvPr id="5" name="矩形 4"/>
          <p:cNvSpPr/>
          <p:nvPr/>
        </p:nvSpPr>
        <p:spPr>
          <a:xfrm>
            <a:off x="683568" y="1028025"/>
            <a:ext cx="7128792" cy="707886"/>
          </a:xfrm>
          <a:prstGeom prst="rect">
            <a:avLst/>
          </a:prstGeom>
        </p:spPr>
        <p:txBody>
          <a:bodyPr wrap="square">
            <a:spAutoFit/>
          </a:bodyPr>
          <a:lstStyle/>
          <a:p>
            <a:r>
              <a:rPr lang="zh-CN" altLang="en-US" sz="2000" b="1" dirty="0" smtClean="0"/>
              <a:t>        与</a:t>
            </a:r>
            <a:r>
              <a:rPr lang="zh-CN" altLang="en-US" sz="2000" b="1" dirty="0"/>
              <a:t>基准不相关的轮廓度公差为形状公差</a:t>
            </a:r>
            <a:r>
              <a:rPr lang="en-US" altLang="zh-CN" sz="2000" b="1" dirty="0"/>
              <a:t>,</a:t>
            </a:r>
            <a:r>
              <a:rPr lang="zh-CN" altLang="en-US" sz="2000" b="1" dirty="0"/>
              <a:t>相对于基准或相对于</a:t>
            </a:r>
            <a:r>
              <a:rPr lang="zh-CN" altLang="en-US" sz="2000" b="1" dirty="0" smtClean="0"/>
              <a:t>基准体系的</a:t>
            </a:r>
            <a:r>
              <a:rPr lang="zh-CN" altLang="en-US" sz="2000" b="1" dirty="0"/>
              <a:t>轮廓度公差</a:t>
            </a:r>
            <a:r>
              <a:rPr lang="zh-CN" altLang="en-US" sz="2000" b="1" dirty="0" smtClean="0"/>
              <a:t>为方向</a:t>
            </a:r>
            <a:r>
              <a:rPr lang="zh-CN" altLang="en-US" sz="2000" b="1" dirty="0"/>
              <a:t>公差或位置公差。</a:t>
            </a:r>
          </a:p>
        </p:txBody>
      </p:sp>
      <p:sp>
        <p:nvSpPr>
          <p:cNvPr id="7" name="矩形 6"/>
          <p:cNvSpPr/>
          <p:nvPr/>
        </p:nvSpPr>
        <p:spPr>
          <a:xfrm>
            <a:off x="683568" y="2693398"/>
            <a:ext cx="7056784" cy="1077218"/>
          </a:xfrm>
          <a:prstGeom prst="rect">
            <a:avLst/>
          </a:prstGeom>
        </p:spPr>
        <p:txBody>
          <a:bodyPr wrap="square">
            <a:spAutoFit/>
          </a:bodyPr>
          <a:lstStyle/>
          <a:p>
            <a:r>
              <a:rPr lang="zh-CN" altLang="en-US" b="1" dirty="0" smtClean="0">
                <a:solidFill>
                  <a:srgbClr val="FF0000"/>
                </a:solidFill>
              </a:rPr>
              <a:t>        </a:t>
            </a:r>
            <a:r>
              <a:rPr lang="zh-CN" altLang="en-US" sz="2000" b="1" dirty="0" smtClean="0">
                <a:solidFill>
                  <a:srgbClr val="FF0000"/>
                </a:solidFill>
              </a:rPr>
              <a:t>面</a:t>
            </a:r>
            <a:r>
              <a:rPr lang="zh-CN" altLang="en-US" sz="2000" b="1" dirty="0">
                <a:solidFill>
                  <a:srgbClr val="FF0000"/>
                </a:solidFill>
              </a:rPr>
              <a:t>轮廓度</a:t>
            </a:r>
            <a:r>
              <a:rPr lang="zh-CN" altLang="en-US" sz="2000" b="1" dirty="0"/>
              <a:t>的被测要素可以是组成要素或导出要素</a:t>
            </a:r>
            <a:r>
              <a:rPr lang="en-US" altLang="zh-CN" sz="2000" b="1" dirty="0"/>
              <a:t>,</a:t>
            </a:r>
            <a:r>
              <a:rPr lang="zh-CN" altLang="en-US" sz="2000" b="1" dirty="0"/>
              <a:t>其称被测要素的属性是由面要素明确给定</a:t>
            </a:r>
            <a:r>
              <a:rPr lang="en-US" altLang="zh-CN" sz="2000" b="1" dirty="0"/>
              <a:t>;</a:t>
            </a:r>
            <a:r>
              <a:rPr lang="zh-CN" altLang="en-US" sz="2000" b="1" dirty="0"/>
              <a:t>共公称被测要素的形状</a:t>
            </a:r>
            <a:r>
              <a:rPr lang="en-US" altLang="zh-CN" sz="2000" b="1" dirty="0"/>
              <a:t>,</a:t>
            </a:r>
            <a:r>
              <a:rPr lang="zh-CN" altLang="en-US" sz="2000" b="1" dirty="0"/>
              <a:t>除平面外</a:t>
            </a:r>
            <a:r>
              <a:rPr lang="en-US" altLang="zh-CN" sz="2000" b="1" dirty="0"/>
              <a:t>,</a:t>
            </a:r>
            <a:r>
              <a:rPr lang="zh-CN" altLang="en-US" sz="2000" b="1" dirty="0"/>
              <a:t>应通过图样上完整的标注明确给定。</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7C96594-CF6D-403B-BC97-A107FB61F888}" type="slidenum">
              <a:rPr lang="en-US" altLang="zh-CN" sz="2000" smtClean="0">
                <a:solidFill>
                  <a:srgbClr val="0000FF"/>
                </a:solidFill>
              </a:rPr>
              <a:pPr eaLnBrk="1" hangingPunct="1"/>
              <a:t>47</a:t>
            </a:fld>
            <a:endParaRPr lang="en-US" altLang="zh-CN" sz="2000" smtClean="0">
              <a:solidFill>
                <a:srgbClr val="0000FF"/>
              </a:solidFill>
            </a:endParaRPr>
          </a:p>
        </p:txBody>
      </p:sp>
      <p:sp>
        <p:nvSpPr>
          <p:cNvPr id="2" name="矩形 1"/>
          <p:cNvSpPr/>
          <p:nvPr/>
        </p:nvSpPr>
        <p:spPr>
          <a:xfrm>
            <a:off x="1187624" y="179348"/>
            <a:ext cx="7132478" cy="369332"/>
          </a:xfrm>
          <a:prstGeom prst="rect">
            <a:avLst/>
          </a:prstGeom>
        </p:spPr>
        <p:txBody>
          <a:bodyPr wrap="square">
            <a:spAutoFit/>
          </a:bodyPr>
          <a:lstStyle/>
          <a:p>
            <a:r>
              <a:rPr lang="zh-CN" altLang="en-US" sz="1800" b="1" dirty="0" smtClean="0"/>
              <a:t>线轮廓度和面轮廓度公差标注示例及公差带定义见表</a:t>
            </a:r>
            <a:r>
              <a:rPr lang="en-US" altLang="zh-CN" sz="1800" b="1" dirty="0" smtClean="0"/>
              <a:t>4. 8</a:t>
            </a:r>
            <a:r>
              <a:rPr lang="zh-CN" altLang="en-US" sz="1800" b="1" dirty="0" smtClean="0"/>
              <a:t>。</a:t>
            </a:r>
            <a:endParaRPr lang="zh-CN" altLang="en-US" sz="1800" b="1" dirty="0"/>
          </a:p>
        </p:txBody>
      </p:sp>
      <p:pic>
        <p:nvPicPr>
          <p:cNvPr id="696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2357" y="548680"/>
            <a:ext cx="5029923" cy="6191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9635"/>
                                        </p:tgtEl>
                                        <p:attrNameLst>
                                          <p:attrName>style.visibility</p:attrName>
                                        </p:attrNameLst>
                                      </p:cBhvr>
                                      <p:to>
                                        <p:strVal val="visible"/>
                                      </p:to>
                                    </p:set>
                                    <p:animEffect transition="in" filter="wheel(1)">
                                      <p:cBhvr>
                                        <p:cTn id="12" dur="2000"/>
                                        <p:tgtEl>
                                          <p:spTgt spid="69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DDE0CC7-ADF7-47D5-99F4-846D55A25A3E}" type="slidenum">
              <a:rPr lang="en-US" altLang="zh-CN" sz="2000" smtClean="0">
                <a:solidFill>
                  <a:srgbClr val="0000FF"/>
                </a:solidFill>
              </a:rPr>
              <a:pPr eaLnBrk="1" hangingPunct="1"/>
              <a:t>48</a:t>
            </a:fld>
            <a:endParaRPr lang="en-US" altLang="zh-CN" sz="2000" smtClean="0">
              <a:solidFill>
                <a:srgbClr val="0000FF"/>
              </a:solidFill>
            </a:endParaRPr>
          </a:p>
        </p:txBody>
      </p:sp>
      <p:pic>
        <p:nvPicPr>
          <p:cNvPr id="706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88640"/>
            <a:ext cx="5544616" cy="6511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wheel(2)">
                                      <p:cBhvr>
                                        <p:cTn id="7" dur="2000"/>
                                        <p:tgtEl>
                                          <p:spTgt spid="70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CBB5F67-7666-44AB-9342-2C793F5D7930}" type="slidenum">
              <a:rPr lang="en-US" altLang="zh-CN" sz="2000" smtClean="0">
                <a:solidFill>
                  <a:srgbClr val="0000FF"/>
                </a:solidFill>
              </a:rPr>
              <a:pPr eaLnBrk="1" hangingPunct="1"/>
              <a:t>49</a:t>
            </a:fld>
            <a:endParaRPr lang="en-US" altLang="zh-CN" sz="2000" smtClean="0">
              <a:solidFill>
                <a:srgbClr val="0000FF"/>
              </a:solidFill>
            </a:endParaRPr>
          </a:p>
        </p:txBody>
      </p:sp>
      <p:sp>
        <p:nvSpPr>
          <p:cNvPr id="3" name="Text Box 12"/>
          <p:cNvSpPr txBox="1">
            <a:spLocks noChangeArrowheads="1"/>
          </p:cNvSpPr>
          <p:nvPr/>
        </p:nvSpPr>
        <p:spPr bwMode="auto">
          <a:xfrm>
            <a:off x="1241648" y="260648"/>
            <a:ext cx="525747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t>(1) </a:t>
            </a:r>
            <a:r>
              <a:rPr lang="zh-CN" altLang="en-US" sz="2000" b="1" dirty="0" smtClean="0"/>
              <a:t>线轮廓度公差的标注示例</a:t>
            </a:r>
            <a:endParaRPr lang="zh-CN" altLang="en-US" sz="2000" b="1" dirty="0"/>
          </a:p>
        </p:txBody>
      </p:sp>
      <p:sp>
        <p:nvSpPr>
          <p:cNvPr id="4" name="Text Box 12"/>
          <p:cNvSpPr txBox="1">
            <a:spLocks noChangeArrowheads="1"/>
          </p:cNvSpPr>
          <p:nvPr/>
        </p:nvSpPr>
        <p:spPr bwMode="auto">
          <a:xfrm>
            <a:off x="1241648" y="620688"/>
            <a:ext cx="525747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latin typeface="宋体"/>
                <a:ea typeface="宋体"/>
              </a:rPr>
              <a:t>① </a:t>
            </a:r>
            <a:r>
              <a:rPr lang="zh-CN" altLang="en-US" sz="2000" b="1" dirty="0" smtClean="0">
                <a:latin typeface="宋体"/>
                <a:ea typeface="宋体"/>
              </a:rPr>
              <a:t>与基准不相关的</a:t>
            </a:r>
            <a:r>
              <a:rPr lang="en-US" altLang="zh-CN" sz="2000" b="1" dirty="0" smtClean="0"/>
              <a:t> </a:t>
            </a:r>
            <a:r>
              <a:rPr lang="zh-CN" altLang="en-US" sz="2000" b="1" dirty="0" smtClean="0"/>
              <a:t>线轮廓度</a:t>
            </a:r>
            <a:endParaRPr lang="zh-CN" altLang="en-US" sz="2000" b="1" dirty="0"/>
          </a:p>
        </p:txBody>
      </p:sp>
      <p:sp>
        <p:nvSpPr>
          <p:cNvPr id="2" name="矩形 1"/>
          <p:cNvSpPr/>
          <p:nvPr/>
        </p:nvSpPr>
        <p:spPr>
          <a:xfrm>
            <a:off x="683568" y="980728"/>
            <a:ext cx="7470576" cy="1323439"/>
          </a:xfrm>
          <a:prstGeom prst="rect">
            <a:avLst/>
          </a:prstGeom>
        </p:spPr>
        <p:txBody>
          <a:bodyPr wrap="square">
            <a:spAutoFit/>
          </a:bodyPr>
          <a:lstStyle/>
          <a:p>
            <a:r>
              <a:rPr lang="zh-CN" altLang="en-US" sz="2000" b="1" dirty="0" smtClean="0"/>
              <a:t>         在</a:t>
            </a:r>
            <a:r>
              <a:rPr lang="zh-CN" altLang="en-US" sz="2000" b="1" dirty="0"/>
              <a:t>任一平行于基准平面</a:t>
            </a:r>
            <a:r>
              <a:rPr lang="en-US" altLang="zh-CN" sz="2000" b="1" i="1" dirty="0"/>
              <a:t>A </a:t>
            </a:r>
            <a:r>
              <a:rPr lang="zh-CN" altLang="en-US" sz="2000" b="1" dirty="0"/>
              <a:t>的截面内</a:t>
            </a:r>
            <a:r>
              <a:rPr lang="en-US" altLang="zh-CN" sz="2000" b="1" dirty="0"/>
              <a:t>,</a:t>
            </a:r>
            <a:r>
              <a:rPr lang="zh-CN" altLang="en-US" sz="2000" b="1" dirty="0"/>
              <a:t>如</a:t>
            </a:r>
            <a:r>
              <a:rPr lang="zh-CN" altLang="en-US" sz="2000" b="1" dirty="0">
                <a:solidFill>
                  <a:srgbClr val="FF0000"/>
                </a:solidFill>
              </a:rPr>
              <a:t>相交平面</a:t>
            </a:r>
            <a:r>
              <a:rPr lang="zh-CN" altLang="en-US" sz="2000" b="1" dirty="0"/>
              <a:t>框格所</a:t>
            </a:r>
            <a:r>
              <a:rPr lang="zh-CN" altLang="en-US" sz="2000" b="1" dirty="0" smtClean="0"/>
              <a:t>规定</a:t>
            </a:r>
            <a:r>
              <a:rPr lang="zh-CN" altLang="en-US" sz="2000" b="1" dirty="0"/>
              <a:t>的</a:t>
            </a:r>
            <a:r>
              <a:rPr lang="en-US" altLang="zh-CN" sz="2000" b="1" dirty="0"/>
              <a:t>,</a:t>
            </a:r>
            <a:r>
              <a:rPr lang="zh-CN" altLang="en-US" sz="2000" b="1" dirty="0" smtClean="0"/>
              <a:t>提取</a:t>
            </a:r>
            <a:r>
              <a:rPr lang="en-US" altLang="zh-CN" sz="2000" b="1" dirty="0" smtClean="0"/>
              <a:t>(</a:t>
            </a:r>
            <a:r>
              <a:rPr lang="zh-CN" altLang="en-US" sz="2000" b="1" dirty="0"/>
              <a:t>实际</a:t>
            </a:r>
            <a:r>
              <a:rPr lang="en-US" altLang="zh-CN" sz="2000" b="1" dirty="0"/>
              <a:t>) </a:t>
            </a:r>
            <a:r>
              <a:rPr lang="zh-CN" altLang="en-US" sz="2000" b="1" dirty="0"/>
              <a:t>轮廓线应限定在直径等于</a:t>
            </a:r>
            <a:r>
              <a:rPr lang="en-US" altLang="zh-CN" sz="2000" b="1" dirty="0"/>
              <a:t>0. 04,</a:t>
            </a:r>
            <a:r>
              <a:rPr lang="zh-CN" altLang="en-US" sz="2000" b="1" dirty="0"/>
              <a:t>圆心</a:t>
            </a:r>
            <a:r>
              <a:rPr lang="zh-CN" altLang="en-US" sz="2000" b="1" dirty="0" smtClean="0"/>
              <a:t>位于理论</a:t>
            </a:r>
            <a:r>
              <a:rPr lang="zh-CN" altLang="en-US" sz="2000" b="1" dirty="0"/>
              <a:t>正确几何形状上的一系列圆的两等距包络线之间。</a:t>
            </a:r>
            <a:r>
              <a:rPr lang="zh-CN" altLang="en-US" sz="2000" b="1" dirty="0" smtClean="0"/>
              <a:t>可使用</a:t>
            </a:r>
            <a:r>
              <a:rPr lang="en-US" altLang="zh-CN" sz="2000" b="1" dirty="0"/>
              <a:t>UF </a:t>
            </a:r>
            <a:r>
              <a:rPr lang="zh-CN" altLang="en-US" sz="2000" b="1" dirty="0"/>
              <a:t>表示组合要素上的三个圆弧部分应组成联合</a:t>
            </a:r>
            <a:r>
              <a:rPr lang="zh-CN" altLang="en-US" sz="2000" b="1" dirty="0" smtClean="0"/>
              <a:t>要素。</a:t>
            </a:r>
            <a:endParaRPr lang="zh-CN" altLang="en-US" sz="2000" b="1" dirty="0"/>
          </a:p>
        </p:txBody>
      </p:sp>
      <p:sp>
        <p:nvSpPr>
          <p:cNvPr id="5" name="矩形 4"/>
          <p:cNvSpPr/>
          <p:nvPr/>
        </p:nvSpPr>
        <p:spPr>
          <a:xfrm>
            <a:off x="827584" y="4293096"/>
            <a:ext cx="3600400" cy="1323439"/>
          </a:xfrm>
          <a:prstGeom prst="rect">
            <a:avLst/>
          </a:prstGeom>
        </p:spPr>
        <p:txBody>
          <a:bodyPr wrap="square">
            <a:spAutoFit/>
          </a:bodyPr>
          <a:lstStyle/>
          <a:p>
            <a:r>
              <a:rPr lang="zh-CN" altLang="en-US" sz="2000" b="1" dirty="0" smtClean="0"/>
              <a:t>         公差带</a:t>
            </a:r>
            <a:r>
              <a:rPr lang="zh-CN" altLang="en-US" sz="2000" b="1" dirty="0"/>
              <a:t>为直径等于公差值</a:t>
            </a:r>
            <a:r>
              <a:rPr lang="en-US" altLang="zh-CN" sz="2000" b="1" i="1" dirty="0"/>
              <a:t>t,</a:t>
            </a:r>
            <a:r>
              <a:rPr lang="zh-CN" altLang="en-US" sz="2000" b="1" dirty="0"/>
              <a:t>圆心位于</a:t>
            </a:r>
            <a:r>
              <a:rPr lang="zh-CN" altLang="en-US" sz="2000" b="1" dirty="0" smtClean="0"/>
              <a:t>具有</a:t>
            </a:r>
            <a:r>
              <a:rPr lang="zh-CN" altLang="en-US" sz="2000" b="1" dirty="0"/>
              <a:t>理论正确</a:t>
            </a:r>
            <a:r>
              <a:rPr lang="zh-CN" altLang="en-US" sz="2000" b="1" dirty="0" smtClean="0"/>
              <a:t>几何形状</a:t>
            </a:r>
            <a:r>
              <a:rPr lang="zh-CN" altLang="en-US" sz="2000" b="1" dirty="0"/>
              <a:t>上的一系列圆的两</a:t>
            </a:r>
            <a:r>
              <a:rPr lang="zh-CN" altLang="en-US" sz="2000" b="1" dirty="0" smtClean="0"/>
              <a:t>包络</a:t>
            </a:r>
            <a:r>
              <a:rPr lang="zh-CN" altLang="en-US" sz="2000" b="1" dirty="0"/>
              <a:t>线所限定的</a:t>
            </a:r>
            <a:r>
              <a:rPr lang="zh-CN" altLang="en-US" sz="2000" b="1" dirty="0" smtClean="0"/>
              <a:t>区域。</a:t>
            </a:r>
            <a:endParaRPr lang="zh-CN" altLang="en-US" sz="2000" b="1" dirty="0"/>
          </a:p>
        </p:txBody>
      </p:sp>
      <p:pic>
        <p:nvPicPr>
          <p:cNvPr id="7168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2348879"/>
            <a:ext cx="3312368" cy="1823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2276872"/>
            <a:ext cx="3096344" cy="1756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4005064"/>
            <a:ext cx="3096344" cy="2532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3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
                                        </p:tgtEl>
                                        <p:attrNameLst>
                                          <p:attrName>style.visibility</p:attrName>
                                        </p:attrNameLst>
                                      </p:cBhvr>
                                      <p:to>
                                        <p:strVal val="visible"/>
                                      </p:to>
                                    </p:set>
                                    <p:animEffect transition="in" filter="wipe(left)">
                                      <p:cBhvr>
                                        <p:cTn id="12" dur="3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71682"/>
                                        </p:tgtEl>
                                        <p:attrNameLst>
                                          <p:attrName>style.visibility</p:attrName>
                                        </p:attrNameLst>
                                      </p:cBhvr>
                                      <p:to>
                                        <p:strVal val="visible"/>
                                      </p:to>
                                    </p:set>
                                    <p:anim calcmode="lin" valueType="num">
                                      <p:cBhvr additive="base">
                                        <p:cTn id="22" dur="500" fill="hold"/>
                                        <p:tgtEl>
                                          <p:spTgt spid="71682"/>
                                        </p:tgtEl>
                                        <p:attrNameLst>
                                          <p:attrName>ppt_x</p:attrName>
                                        </p:attrNameLst>
                                      </p:cBhvr>
                                      <p:tavLst>
                                        <p:tav tm="0">
                                          <p:val>
                                            <p:strVal val="0-#ppt_w/2"/>
                                          </p:val>
                                        </p:tav>
                                        <p:tav tm="100000">
                                          <p:val>
                                            <p:strVal val="#ppt_x"/>
                                          </p:val>
                                        </p:tav>
                                      </p:tavLst>
                                    </p:anim>
                                    <p:anim calcmode="lin" valueType="num">
                                      <p:cBhvr additive="base">
                                        <p:cTn id="23" dur="500" fill="hold"/>
                                        <p:tgtEl>
                                          <p:spTgt spid="7168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71683"/>
                                        </p:tgtEl>
                                        <p:attrNameLst>
                                          <p:attrName>style.visibility</p:attrName>
                                        </p:attrNameLst>
                                      </p:cBhvr>
                                      <p:to>
                                        <p:strVal val="visible"/>
                                      </p:to>
                                    </p:set>
                                    <p:anim calcmode="lin" valueType="num">
                                      <p:cBhvr additive="base">
                                        <p:cTn id="28" dur="500" fill="hold"/>
                                        <p:tgtEl>
                                          <p:spTgt spid="71683"/>
                                        </p:tgtEl>
                                        <p:attrNameLst>
                                          <p:attrName>ppt_x</p:attrName>
                                        </p:attrNameLst>
                                      </p:cBhvr>
                                      <p:tavLst>
                                        <p:tav tm="0">
                                          <p:val>
                                            <p:strVal val="1+#ppt_w/2"/>
                                          </p:val>
                                        </p:tav>
                                        <p:tav tm="100000">
                                          <p:val>
                                            <p:strVal val="#ppt_x"/>
                                          </p:val>
                                        </p:tav>
                                      </p:tavLst>
                                    </p:anim>
                                    <p:anim calcmode="lin" valueType="num">
                                      <p:cBhvr additive="base">
                                        <p:cTn id="29" dur="500" fill="hold"/>
                                        <p:tgtEl>
                                          <p:spTgt spid="7168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71685"/>
                                        </p:tgtEl>
                                        <p:attrNameLst>
                                          <p:attrName>style.visibility</p:attrName>
                                        </p:attrNameLst>
                                      </p:cBhvr>
                                      <p:to>
                                        <p:strVal val="visible"/>
                                      </p:to>
                                    </p:set>
                                    <p:anim calcmode="lin" valueType="num">
                                      <p:cBhvr additive="base">
                                        <p:cTn id="39" dur="500" fill="hold"/>
                                        <p:tgtEl>
                                          <p:spTgt spid="71685"/>
                                        </p:tgtEl>
                                        <p:attrNameLst>
                                          <p:attrName>ppt_x</p:attrName>
                                        </p:attrNameLst>
                                      </p:cBhvr>
                                      <p:tavLst>
                                        <p:tav tm="0">
                                          <p:val>
                                            <p:strVal val="#ppt_x"/>
                                          </p:val>
                                        </p:tav>
                                        <p:tav tm="100000">
                                          <p:val>
                                            <p:strVal val="#ppt_x"/>
                                          </p:val>
                                        </p:tav>
                                      </p:tavLst>
                                    </p:anim>
                                    <p:anim calcmode="lin" valueType="num">
                                      <p:cBhvr additive="base">
                                        <p:cTn id="40" dur="500" fill="hold"/>
                                        <p:tgtEl>
                                          <p:spTgt spid="716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562740B-CDCE-4521-AB23-F7EB4AEBFDA6}" type="slidenum">
              <a:rPr lang="en-US" altLang="zh-CN" sz="2000" smtClean="0">
                <a:solidFill>
                  <a:srgbClr val="0000FF"/>
                </a:solidFill>
              </a:rPr>
              <a:pPr eaLnBrk="1" hangingPunct="1"/>
              <a:t>5</a:t>
            </a:fld>
            <a:endParaRPr lang="en-US" altLang="zh-CN" sz="2000" smtClean="0">
              <a:solidFill>
                <a:srgbClr val="0000FF"/>
              </a:solidFill>
            </a:endParaRPr>
          </a:p>
        </p:txBody>
      </p:sp>
      <p:sp>
        <p:nvSpPr>
          <p:cNvPr id="2" name="TextBox 1"/>
          <p:cNvSpPr txBox="1"/>
          <p:nvPr/>
        </p:nvSpPr>
        <p:spPr>
          <a:xfrm>
            <a:off x="1259632" y="856691"/>
            <a:ext cx="5040560" cy="461665"/>
          </a:xfrm>
          <a:prstGeom prst="rect">
            <a:avLst/>
          </a:prstGeom>
          <a:noFill/>
        </p:spPr>
        <p:txBody>
          <a:bodyPr wrap="square" rtlCol="0">
            <a:spAutoFit/>
          </a:bodyPr>
          <a:lstStyle/>
          <a:p>
            <a:r>
              <a:rPr lang="zh-CN" altLang="en-US" dirty="0" smtClean="0"/>
              <a:t> </a:t>
            </a:r>
            <a:endParaRPr lang="zh-CN" altLang="en-US" dirty="0"/>
          </a:p>
        </p:txBody>
      </p:sp>
      <p:sp>
        <p:nvSpPr>
          <p:cNvPr id="4" name="TextBox 3"/>
          <p:cNvSpPr txBox="1"/>
          <p:nvPr/>
        </p:nvSpPr>
        <p:spPr>
          <a:xfrm>
            <a:off x="1412032" y="1009091"/>
            <a:ext cx="5040560" cy="461665"/>
          </a:xfrm>
          <a:prstGeom prst="rect">
            <a:avLst/>
          </a:prstGeom>
          <a:noFill/>
        </p:spPr>
        <p:txBody>
          <a:bodyPr wrap="square" rtlCol="0">
            <a:spAutoFit/>
          </a:bodyPr>
          <a:lstStyle/>
          <a:p>
            <a:r>
              <a:rPr lang="zh-CN" altLang="en-US" dirty="0" smtClean="0"/>
              <a:t> </a:t>
            </a:r>
            <a:endParaRPr lang="zh-CN" altLang="en-US" dirty="0"/>
          </a:p>
        </p:txBody>
      </p:sp>
      <p:pic>
        <p:nvPicPr>
          <p:cNvPr id="696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068960"/>
            <a:ext cx="5616624" cy="2891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493199" y="1962706"/>
            <a:ext cx="7391169" cy="1569660"/>
          </a:xfrm>
          <a:prstGeom prst="rect">
            <a:avLst/>
          </a:prstGeom>
        </p:spPr>
        <p:txBody>
          <a:bodyPr wrap="square">
            <a:spAutoFit/>
          </a:bodyPr>
          <a:lstStyle/>
          <a:p>
            <a:pPr>
              <a:lnSpc>
                <a:spcPct val="150000"/>
              </a:lnSpc>
            </a:pPr>
            <a:r>
              <a:rPr lang="zh-CN" altLang="en-US" b="1" dirty="0" smtClean="0"/>
              <a:t>         </a:t>
            </a:r>
            <a:r>
              <a:rPr lang="zh-CN" altLang="en-US" sz="2000" b="1" dirty="0" smtClean="0"/>
              <a:t>除非</a:t>
            </a:r>
            <a:r>
              <a:rPr lang="zh-CN" altLang="en-US" sz="2000" b="1" dirty="0"/>
              <a:t>基准参照系可锁定所有未受约束的自由度</a:t>
            </a:r>
            <a:r>
              <a:rPr lang="en-US" altLang="zh-CN" sz="2000" b="1" dirty="0"/>
              <a:t>,</a:t>
            </a:r>
            <a:r>
              <a:rPr lang="zh-CN" altLang="en-US" sz="2000" b="1" dirty="0"/>
              <a:t>否则</a:t>
            </a:r>
            <a:r>
              <a:rPr lang="zh-CN" altLang="en-US" sz="2000" b="1" dirty="0" smtClean="0"/>
              <a:t>“全周</a:t>
            </a:r>
            <a:r>
              <a:rPr lang="en-US" altLang="zh-CN" sz="2000" b="1" dirty="0" smtClean="0"/>
              <a:t>”</a:t>
            </a:r>
            <a:r>
              <a:rPr lang="zh-CN" altLang="en-US" sz="2000" b="1" dirty="0" smtClean="0"/>
              <a:t>或“全表面</a:t>
            </a:r>
            <a:r>
              <a:rPr lang="en-US" altLang="zh-CN" sz="2000" b="1" dirty="0" smtClean="0"/>
              <a:t>”</a:t>
            </a:r>
            <a:r>
              <a:rPr lang="zh-CN" altLang="en-US" sz="2000" b="1" dirty="0" smtClean="0"/>
              <a:t>应</a:t>
            </a:r>
            <a:r>
              <a:rPr lang="zh-CN" altLang="en-US" sz="2000" b="1" dirty="0"/>
              <a:t>与</a:t>
            </a:r>
            <a:r>
              <a:rPr lang="en-US" altLang="zh-CN" sz="2000" b="1" dirty="0"/>
              <a:t>SZ(</a:t>
            </a:r>
            <a:r>
              <a:rPr lang="zh-CN" altLang="en-US" sz="2000" b="1" dirty="0"/>
              <a:t>独立公差带</a:t>
            </a:r>
            <a:r>
              <a:rPr lang="en-US" altLang="zh-CN" sz="2000" b="1" dirty="0"/>
              <a:t>),CZ(</a:t>
            </a:r>
            <a:r>
              <a:rPr lang="zh-CN" altLang="en-US" sz="2000" b="1" dirty="0"/>
              <a:t>组合公差带</a:t>
            </a:r>
            <a:r>
              <a:rPr lang="en-US" altLang="zh-CN" sz="2000" b="1" dirty="0"/>
              <a:t>) </a:t>
            </a:r>
            <a:r>
              <a:rPr lang="zh-CN" altLang="en-US" sz="2000" b="1" dirty="0"/>
              <a:t>或</a:t>
            </a:r>
            <a:r>
              <a:rPr lang="en-US" altLang="zh-CN" sz="2000" b="1" dirty="0"/>
              <a:t>UF(</a:t>
            </a:r>
            <a:r>
              <a:rPr lang="zh-CN" altLang="en-US" sz="2000" b="1" dirty="0"/>
              <a:t>联合要素</a:t>
            </a:r>
            <a:r>
              <a:rPr lang="en-US" altLang="zh-CN" sz="2000" b="1" dirty="0"/>
              <a:t>) </a:t>
            </a:r>
            <a:r>
              <a:rPr lang="zh-CN" altLang="en-US" sz="2000" b="1" dirty="0"/>
              <a:t>组合使用。</a:t>
            </a:r>
          </a:p>
        </p:txBody>
      </p:sp>
      <p:pic>
        <p:nvPicPr>
          <p:cNvPr id="696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842" y="260648"/>
            <a:ext cx="7448550"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wipe(up)">
                                      <p:cBhvr>
                                        <p:cTn id="7" dur="500"/>
                                        <p:tgtEl>
                                          <p:spTgt spid="6963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9635"/>
                                        </p:tgtEl>
                                        <p:attrNameLst>
                                          <p:attrName>style.visibility</p:attrName>
                                        </p:attrNameLst>
                                      </p:cBhvr>
                                      <p:to>
                                        <p:strVal val="visible"/>
                                      </p:to>
                                    </p:set>
                                    <p:anim calcmode="lin" valueType="num">
                                      <p:cBhvr additive="base">
                                        <p:cTn id="12" dur="500" fill="hold"/>
                                        <p:tgtEl>
                                          <p:spTgt spid="69635"/>
                                        </p:tgtEl>
                                        <p:attrNameLst>
                                          <p:attrName>ppt_x</p:attrName>
                                        </p:attrNameLst>
                                      </p:cBhvr>
                                      <p:tavLst>
                                        <p:tav tm="0">
                                          <p:val>
                                            <p:strVal val="#ppt_x"/>
                                          </p:val>
                                        </p:tav>
                                        <p:tav tm="100000">
                                          <p:val>
                                            <p:strVal val="#ppt_x"/>
                                          </p:val>
                                        </p:tav>
                                      </p:tavLst>
                                    </p:anim>
                                    <p:anim calcmode="lin" valueType="num">
                                      <p:cBhvr additive="base">
                                        <p:cTn id="13" dur="500" fill="hold"/>
                                        <p:tgtEl>
                                          <p:spTgt spid="6963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8D917C7-4014-405E-8B29-FA6F8077B8DA}" type="slidenum">
              <a:rPr lang="en-US" altLang="zh-CN" sz="2000" smtClean="0">
                <a:solidFill>
                  <a:srgbClr val="0000FF"/>
                </a:solidFill>
              </a:rPr>
              <a:pPr eaLnBrk="1" hangingPunct="1"/>
              <a:t>50</a:t>
            </a:fld>
            <a:endParaRPr lang="en-US" altLang="zh-CN" sz="2000" smtClean="0">
              <a:solidFill>
                <a:srgbClr val="0000FF"/>
              </a:solidFill>
            </a:endParaRPr>
          </a:p>
        </p:txBody>
      </p:sp>
      <p:sp>
        <p:nvSpPr>
          <p:cNvPr id="2" name="矩形 1"/>
          <p:cNvSpPr/>
          <p:nvPr/>
        </p:nvSpPr>
        <p:spPr>
          <a:xfrm>
            <a:off x="1331640" y="249024"/>
            <a:ext cx="5400600" cy="400110"/>
          </a:xfrm>
          <a:prstGeom prst="rect">
            <a:avLst/>
          </a:prstGeom>
        </p:spPr>
        <p:txBody>
          <a:bodyPr wrap="square">
            <a:spAutoFit/>
          </a:bodyPr>
          <a:lstStyle/>
          <a:p>
            <a:pPr eaLnBrk="1" hangingPunct="1"/>
            <a:r>
              <a:rPr lang="en-US" altLang="zh-CN" sz="2000" b="1" dirty="0" smtClean="0">
                <a:latin typeface="宋体"/>
                <a:ea typeface="宋体"/>
              </a:rPr>
              <a:t>② </a:t>
            </a:r>
            <a:r>
              <a:rPr lang="zh-CN" altLang="en-US" sz="2000" b="1" dirty="0" smtClean="0">
                <a:latin typeface="宋体"/>
                <a:ea typeface="宋体"/>
              </a:rPr>
              <a:t>相对于基准体系的</a:t>
            </a:r>
            <a:r>
              <a:rPr lang="en-US" altLang="zh-CN" sz="2000" b="1" dirty="0" smtClean="0"/>
              <a:t> </a:t>
            </a:r>
            <a:r>
              <a:rPr lang="zh-CN" altLang="en-US" sz="2000" b="1" dirty="0"/>
              <a:t>线轮廓度</a:t>
            </a:r>
          </a:p>
        </p:txBody>
      </p:sp>
      <p:sp>
        <p:nvSpPr>
          <p:cNvPr id="3" name="矩形 2"/>
          <p:cNvSpPr/>
          <p:nvPr/>
        </p:nvSpPr>
        <p:spPr>
          <a:xfrm>
            <a:off x="611560" y="620688"/>
            <a:ext cx="7632848" cy="1323439"/>
          </a:xfrm>
          <a:prstGeom prst="rect">
            <a:avLst/>
          </a:prstGeom>
        </p:spPr>
        <p:txBody>
          <a:bodyPr wrap="square">
            <a:spAutoFit/>
          </a:bodyPr>
          <a:lstStyle/>
          <a:p>
            <a:r>
              <a:rPr lang="zh-CN" altLang="en-US" sz="2000" b="1" dirty="0" smtClean="0"/>
              <a:t>           在</a:t>
            </a:r>
            <a:r>
              <a:rPr lang="zh-CN" altLang="en-US" sz="2000" b="1" dirty="0"/>
              <a:t>任一由</a:t>
            </a:r>
            <a:r>
              <a:rPr lang="zh-CN" altLang="en-US" sz="2000" b="1" dirty="0">
                <a:solidFill>
                  <a:srgbClr val="FF0000"/>
                </a:solidFill>
              </a:rPr>
              <a:t>相交平面框格</a:t>
            </a:r>
            <a:r>
              <a:rPr lang="zh-CN" altLang="en-US" sz="2000" b="1" dirty="0"/>
              <a:t>规定的平行于基准平面</a:t>
            </a:r>
            <a:r>
              <a:rPr lang="en-US" altLang="zh-CN" sz="2000" b="1" i="1" dirty="0"/>
              <a:t>A </a:t>
            </a:r>
            <a:r>
              <a:rPr lang="zh-CN" altLang="en-US" sz="2000" b="1" dirty="0"/>
              <a:t>的</a:t>
            </a:r>
            <a:r>
              <a:rPr lang="zh-CN" altLang="en-US" sz="2000" b="1" dirty="0" smtClean="0"/>
              <a:t>截面内</a:t>
            </a:r>
            <a:r>
              <a:rPr lang="en-US" altLang="zh-CN" sz="2000" b="1" dirty="0"/>
              <a:t>,</a:t>
            </a:r>
            <a:r>
              <a:rPr lang="zh-CN" altLang="en-US" sz="2000" b="1" dirty="0"/>
              <a:t>提取</a:t>
            </a:r>
            <a:r>
              <a:rPr lang="en-US" altLang="zh-CN" sz="2000" b="1" dirty="0"/>
              <a:t>(</a:t>
            </a:r>
            <a:r>
              <a:rPr lang="zh-CN" altLang="en-US" sz="2000" b="1" dirty="0"/>
              <a:t>实际</a:t>
            </a:r>
            <a:r>
              <a:rPr lang="en-US" altLang="zh-CN" sz="2000" b="1" dirty="0"/>
              <a:t>) </a:t>
            </a:r>
            <a:r>
              <a:rPr lang="zh-CN" altLang="en-US" sz="2000" b="1" dirty="0"/>
              <a:t>轮廓线应限定在直径等于</a:t>
            </a:r>
            <a:r>
              <a:rPr lang="en-US" altLang="zh-CN" sz="2000" b="1" dirty="0"/>
              <a:t>0. 04</a:t>
            </a:r>
            <a:r>
              <a:rPr lang="zh-CN" altLang="en-US" sz="2000" b="1" dirty="0"/>
              <a:t>、圆心位于</a:t>
            </a:r>
            <a:r>
              <a:rPr lang="zh-CN" altLang="en-US" sz="2000" b="1" dirty="0" smtClean="0"/>
              <a:t>由基准平面</a:t>
            </a:r>
            <a:r>
              <a:rPr lang="en-US" altLang="zh-CN" sz="2000" b="1" i="1" dirty="0"/>
              <a:t>A</a:t>
            </a:r>
            <a:r>
              <a:rPr lang="en-US" altLang="zh-CN" sz="2000" b="1" dirty="0"/>
              <a:t> </a:t>
            </a:r>
            <a:r>
              <a:rPr lang="zh-CN" altLang="en-US" sz="2000" b="1" dirty="0"/>
              <a:t>与基准平面</a:t>
            </a:r>
            <a:r>
              <a:rPr lang="en-US" altLang="zh-CN" sz="2000" b="1" i="1" dirty="0"/>
              <a:t>B</a:t>
            </a:r>
            <a:r>
              <a:rPr lang="en-US" altLang="zh-CN" sz="2000" b="1" dirty="0"/>
              <a:t> </a:t>
            </a:r>
            <a:r>
              <a:rPr lang="zh-CN" altLang="en-US" sz="2000" b="1" dirty="0"/>
              <a:t>确定的被测要素理论正确几何</a:t>
            </a:r>
            <a:r>
              <a:rPr lang="zh-CN" altLang="en-US" sz="2000" b="1" dirty="0" smtClean="0"/>
              <a:t>形状线</a:t>
            </a:r>
            <a:r>
              <a:rPr lang="zh-CN" altLang="en-US" sz="2000" b="1" dirty="0"/>
              <a:t>上的一系列圆的两等距包络线</a:t>
            </a:r>
            <a:r>
              <a:rPr lang="zh-CN" altLang="en-US" sz="2000" b="1" dirty="0" smtClean="0"/>
              <a:t>之间。</a:t>
            </a:r>
            <a:endParaRPr lang="zh-CN" altLang="en-US" sz="2000" b="1" dirty="0"/>
          </a:p>
        </p:txBody>
      </p:sp>
      <p:sp>
        <p:nvSpPr>
          <p:cNvPr id="4" name="矩形 3"/>
          <p:cNvSpPr/>
          <p:nvPr/>
        </p:nvSpPr>
        <p:spPr>
          <a:xfrm>
            <a:off x="899592" y="4077072"/>
            <a:ext cx="3816424" cy="1631216"/>
          </a:xfrm>
          <a:prstGeom prst="rect">
            <a:avLst/>
          </a:prstGeom>
        </p:spPr>
        <p:txBody>
          <a:bodyPr wrap="square">
            <a:spAutoFit/>
          </a:bodyPr>
          <a:lstStyle/>
          <a:p>
            <a:r>
              <a:rPr lang="zh-CN" altLang="en-US" sz="2000" b="1" dirty="0" smtClean="0"/>
              <a:t>        公差带</a:t>
            </a:r>
            <a:r>
              <a:rPr lang="zh-CN" altLang="en-US" sz="2000" b="1" dirty="0"/>
              <a:t>为直径等于公差值</a:t>
            </a:r>
            <a:r>
              <a:rPr lang="en-US" altLang="zh-CN" sz="2000" b="1" i="1" dirty="0"/>
              <a:t>t</a:t>
            </a:r>
            <a:r>
              <a:rPr lang="zh-CN" altLang="en-US" sz="2000" b="1" dirty="0"/>
              <a:t>、圆心位于</a:t>
            </a:r>
            <a:r>
              <a:rPr lang="zh-CN" altLang="en-US" sz="2000" b="1" dirty="0" smtClean="0"/>
              <a:t>由基准平面</a:t>
            </a:r>
            <a:r>
              <a:rPr lang="en-US" altLang="zh-CN" sz="2000" b="1" i="1" dirty="0"/>
              <a:t>A</a:t>
            </a:r>
            <a:r>
              <a:rPr lang="en-US" altLang="zh-CN" sz="2000" b="1" dirty="0"/>
              <a:t> </a:t>
            </a:r>
            <a:r>
              <a:rPr lang="zh-CN" altLang="en-US" sz="2000" b="1" dirty="0"/>
              <a:t>与基准平面</a:t>
            </a:r>
            <a:r>
              <a:rPr lang="en-US" altLang="zh-CN" sz="2000" b="1" i="1" dirty="0"/>
              <a:t>B</a:t>
            </a:r>
            <a:r>
              <a:rPr lang="en-US" altLang="zh-CN" sz="2000" b="1" dirty="0"/>
              <a:t> </a:t>
            </a:r>
            <a:r>
              <a:rPr lang="zh-CN" altLang="en-US" sz="2000" b="1" dirty="0"/>
              <a:t>确定的被测</a:t>
            </a:r>
            <a:r>
              <a:rPr lang="zh-CN" altLang="en-US" sz="2000" b="1" dirty="0" smtClean="0"/>
              <a:t>要素理论</a:t>
            </a:r>
            <a:r>
              <a:rPr lang="zh-CN" altLang="en-US" sz="2000" b="1" dirty="0"/>
              <a:t>正确几何形状上的一系列圆的两</a:t>
            </a:r>
            <a:r>
              <a:rPr lang="zh-CN" altLang="en-US" sz="2000" b="1" dirty="0" smtClean="0"/>
              <a:t>包络线</a:t>
            </a:r>
            <a:r>
              <a:rPr lang="zh-CN" altLang="en-US" sz="2000" b="1" dirty="0"/>
              <a:t>所限定的</a:t>
            </a:r>
            <a:r>
              <a:rPr lang="zh-CN" altLang="en-US" sz="2000" b="1" dirty="0" smtClean="0"/>
              <a:t>区域。</a:t>
            </a:r>
            <a:endParaRPr lang="zh-CN" altLang="en-US" sz="2000" b="1" dirty="0"/>
          </a:p>
        </p:txBody>
      </p:sp>
      <p:pic>
        <p:nvPicPr>
          <p:cNvPr id="7270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7" y="2016135"/>
            <a:ext cx="3290699" cy="1772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0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1700808"/>
            <a:ext cx="2689021"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3501008"/>
            <a:ext cx="2952328" cy="302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72706"/>
                                        </p:tgtEl>
                                        <p:attrNameLst>
                                          <p:attrName>style.visibility</p:attrName>
                                        </p:attrNameLst>
                                      </p:cBhvr>
                                      <p:to>
                                        <p:strVal val="visible"/>
                                      </p:to>
                                    </p:set>
                                    <p:anim calcmode="lin" valueType="num">
                                      <p:cBhvr additive="base">
                                        <p:cTn id="17" dur="500" fill="hold"/>
                                        <p:tgtEl>
                                          <p:spTgt spid="72706"/>
                                        </p:tgtEl>
                                        <p:attrNameLst>
                                          <p:attrName>ppt_x</p:attrName>
                                        </p:attrNameLst>
                                      </p:cBhvr>
                                      <p:tavLst>
                                        <p:tav tm="0">
                                          <p:val>
                                            <p:strVal val="0-#ppt_w/2"/>
                                          </p:val>
                                        </p:tav>
                                        <p:tav tm="100000">
                                          <p:val>
                                            <p:strVal val="#ppt_x"/>
                                          </p:val>
                                        </p:tav>
                                      </p:tavLst>
                                    </p:anim>
                                    <p:anim calcmode="lin" valueType="num">
                                      <p:cBhvr additive="base">
                                        <p:cTn id="18" dur="500" fill="hold"/>
                                        <p:tgtEl>
                                          <p:spTgt spid="7270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72707"/>
                                        </p:tgtEl>
                                        <p:attrNameLst>
                                          <p:attrName>style.visibility</p:attrName>
                                        </p:attrNameLst>
                                      </p:cBhvr>
                                      <p:to>
                                        <p:strVal val="visible"/>
                                      </p:to>
                                    </p:set>
                                    <p:anim calcmode="lin" valueType="num">
                                      <p:cBhvr additive="base">
                                        <p:cTn id="23" dur="500" fill="hold"/>
                                        <p:tgtEl>
                                          <p:spTgt spid="72707"/>
                                        </p:tgtEl>
                                        <p:attrNameLst>
                                          <p:attrName>ppt_x</p:attrName>
                                        </p:attrNameLst>
                                      </p:cBhvr>
                                      <p:tavLst>
                                        <p:tav tm="0">
                                          <p:val>
                                            <p:strVal val="1+#ppt_w/2"/>
                                          </p:val>
                                        </p:tav>
                                        <p:tav tm="100000">
                                          <p:val>
                                            <p:strVal val="#ppt_x"/>
                                          </p:val>
                                        </p:tav>
                                      </p:tavLst>
                                    </p:anim>
                                    <p:anim calcmode="lin" valueType="num">
                                      <p:cBhvr additive="base">
                                        <p:cTn id="24" dur="500" fill="hold"/>
                                        <p:tgtEl>
                                          <p:spTgt spid="7270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074"/>
                                        </p:tgtEl>
                                        <p:attrNameLst>
                                          <p:attrName>style.visibility</p:attrName>
                                        </p:attrNameLst>
                                      </p:cBhvr>
                                      <p:to>
                                        <p:strVal val="visible"/>
                                      </p:to>
                                    </p:set>
                                    <p:anim calcmode="lin" valueType="num">
                                      <p:cBhvr additive="base">
                                        <p:cTn id="34" dur="500" fill="hold"/>
                                        <p:tgtEl>
                                          <p:spTgt spid="3074"/>
                                        </p:tgtEl>
                                        <p:attrNameLst>
                                          <p:attrName>ppt_x</p:attrName>
                                        </p:attrNameLst>
                                      </p:cBhvr>
                                      <p:tavLst>
                                        <p:tav tm="0">
                                          <p:val>
                                            <p:strVal val="#ppt_x"/>
                                          </p:val>
                                        </p:tav>
                                        <p:tav tm="100000">
                                          <p:val>
                                            <p:strVal val="#ppt_x"/>
                                          </p:val>
                                        </p:tav>
                                      </p:tavLst>
                                    </p:anim>
                                    <p:anim calcmode="lin" valueType="num">
                                      <p:cBhvr additive="base">
                                        <p:cTn id="35"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C1639EC-2FDA-47F6-B0C4-8469FD616191}" type="slidenum">
              <a:rPr lang="en-US" altLang="zh-CN" sz="2000" smtClean="0">
                <a:solidFill>
                  <a:srgbClr val="0000FF"/>
                </a:solidFill>
              </a:rPr>
              <a:pPr eaLnBrk="1" hangingPunct="1"/>
              <a:t>51</a:t>
            </a:fld>
            <a:endParaRPr lang="en-US" altLang="zh-CN" sz="2000" smtClean="0">
              <a:solidFill>
                <a:srgbClr val="0000FF"/>
              </a:solidFill>
            </a:endParaRPr>
          </a:p>
        </p:txBody>
      </p:sp>
      <p:sp>
        <p:nvSpPr>
          <p:cNvPr id="13" name="Text Box 12"/>
          <p:cNvSpPr txBox="1">
            <a:spLocks noChangeArrowheads="1"/>
          </p:cNvSpPr>
          <p:nvPr/>
        </p:nvSpPr>
        <p:spPr bwMode="auto">
          <a:xfrm>
            <a:off x="1187624" y="260648"/>
            <a:ext cx="525747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t>(2) </a:t>
            </a:r>
            <a:r>
              <a:rPr lang="zh-CN" altLang="en-US" sz="2000" b="1" dirty="0"/>
              <a:t>面</a:t>
            </a:r>
            <a:r>
              <a:rPr lang="zh-CN" altLang="en-US" sz="2000" b="1" dirty="0" smtClean="0"/>
              <a:t>轮廓度公差的标注示例</a:t>
            </a:r>
            <a:endParaRPr lang="zh-CN" altLang="en-US" sz="2000" b="1" dirty="0"/>
          </a:p>
        </p:txBody>
      </p:sp>
      <p:sp>
        <p:nvSpPr>
          <p:cNvPr id="14" name="Text Box 12"/>
          <p:cNvSpPr txBox="1">
            <a:spLocks noChangeArrowheads="1"/>
          </p:cNvSpPr>
          <p:nvPr/>
        </p:nvSpPr>
        <p:spPr bwMode="auto">
          <a:xfrm>
            <a:off x="1187624" y="652626"/>
            <a:ext cx="525747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smtClean="0">
                <a:latin typeface="宋体"/>
                <a:ea typeface="宋体"/>
              </a:rPr>
              <a:t>① </a:t>
            </a:r>
            <a:r>
              <a:rPr lang="zh-CN" altLang="en-US" sz="2000" b="1" dirty="0" smtClean="0">
                <a:latin typeface="宋体"/>
                <a:ea typeface="宋体"/>
              </a:rPr>
              <a:t>与基准不相关的面</a:t>
            </a:r>
            <a:r>
              <a:rPr lang="zh-CN" altLang="en-US" sz="2000" b="1" dirty="0" smtClean="0"/>
              <a:t>线轮廓度</a:t>
            </a:r>
            <a:endParaRPr lang="zh-CN" altLang="en-US" sz="2000" b="1" dirty="0"/>
          </a:p>
        </p:txBody>
      </p:sp>
      <p:sp>
        <p:nvSpPr>
          <p:cNvPr id="2" name="矩形 1"/>
          <p:cNvSpPr/>
          <p:nvPr/>
        </p:nvSpPr>
        <p:spPr>
          <a:xfrm>
            <a:off x="611560" y="1052736"/>
            <a:ext cx="7830616" cy="707886"/>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轮廓面应限定在直径等于</a:t>
            </a:r>
            <a:r>
              <a:rPr lang="en-US" altLang="zh-CN" sz="2000" b="1" dirty="0"/>
              <a:t>0. 02</a:t>
            </a:r>
            <a:r>
              <a:rPr lang="zh-CN" altLang="en-US" sz="2000" b="1" dirty="0"/>
              <a:t>、球心位于</a:t>
            </a:r>
            <a:r>
              <a:rPr lang="zh-CN" altLang="en-US" sz="2000" b="1" dirty="0" smtClean="0"/>
              <a:t>被测</a:t>
            </a:r>
            <a:r>
              <a:rPr lang="zh-CN" altLang="en-US" sz="2000" b="1" dirty="0"/>
              <a:t>要素理论正确几何形状表面上的一系列圆球的两等距</a:t>
            </a:r>
            <a:r>
              <a:rPr lang="zh-CN" altLang="en-US" sz="2000" b="1" dirty="0" smtClean="0"/>
              <a:t>包络面之间。</a:t>
            </a:r>
            <a:endParaRPr lang="zh-CN" altLang="en-US" sz="2000" b="1" dirty="0"/>
          </a:p>
        </p:txBody>
      </p:sp>
      <p:sp>
        <p:nvSpPr>
          <p:cNvPr id="3" name="矩形 2"/>
          <p:cNvSpPr/>
          <p:nvPr/>
        </p:nvSpPr>
        <p:spPr>
          <a:xfrm>
            <a:off x="1115616" y="4184501"/>
            <a:ext cx="3024336" cy="1692771"/>
          </a:xfrm>
          <a:prstGeom prst="rect">
            <a:avLst/>
          </a:prstGeom>
        </p:spPr>
        <p:txBody>
          <a:bodyPr wrap="square">
            <a:spAutoFit/>
          </a:bodyPr>
          <a:lstStyle/>
          <a:p>
            <a:r>
              <a:rPr lang="zh-CN" altLang="en-US" b="1" dirty="0" smtClean="0"/>
              <a:t>         </a:t>
            </a:r>
            <a:r>
              <a:rPr lang="zh-CN" altLang="en-US" sz="2000" b="1" dirty="0" smtClean="0"/>
              <a:t>公差带</a:t>
            </a:r>
            <a:r>
              <a:rPr lang="zh-CN" altLang="en-US" sz="2000" b="1" dirty="0"/>
              <a:t>为直径等于公差</a:t>
            </a:r>
            <a:r>
              <a:rPr lang="zh-CN" altLang="en-US" sz="2000" b="1" dirty="0" smtClean="0"/>
              <a:t>值  </a:t>
            </a:r>
            <a:r>
              <a:rPr lang="en-US" altLang="zh-CN" sz="2000" b="1" i="1" dirty="0" smtClean="0"/>
              <a:t>t</a:t>
            </a:r>
            <a:r>
              <a:rPr lang="zh-CN" altLang="en-US" sz="2000" b="1" dirty="0"/>
              <a:t>、球心位于</a:t>
            </a:r>
            <a:r>
              <a:rPr lang="zh-CN" altLang="en-US" sz="2000" b="1" dirty="0" smtClean="0"/>
              <a:t>理论</a:t>
            </a:r>
            <a:r>
              <a:rPr lang="zh-CN" altLang="en-US" sz="2000" b="1" dirty="0"/>
              <a:t>正确几何形状上的一系列圆球的两个</a:t>
            </a:r>
            <a:r>
              <a:rPr lang="zh-CN" altLang="en-US" sz="2000" b="1" dirty="0" smtClean="0"/>
              <a:t>包络面</a:t>
            </a:r>
            <a:r>
              <a:rPr lang="zh-CN" altLang="en-US" sz="2000" b="1" dirty="0"/>
              <a:t>所限定的</a:t>
            </a:r>
            <a:r>
              <a:rPr lang="zh-CN" altLang="en-US" sz="2000" b="1" dirty="0" smtClean="0"/>
              <a:t>区域。</a:t>
            </a:r>
            <a:endParaRPr lang="zh-CN" altLang="en-US" sz="2000" b="1" dirty="0"/>
          </a:p>
        </p:txBody>
      </p:sp>
      <p:pic>
        <p:nvPicPr>
          <p:cNvPr id="47266" name="Picture 16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1767523"/>
            <a:ext cx="3733569" cy="2165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67" name="Picture 16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032" y="1772816"/>
            <a:ext cx="3228264" cy="2260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269" name="Picture 1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5976" y="4005064"/>
            <a:ext cx="3752268" cy="2343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
                                        </p:tgtEl>
                                        <p:attrNameLst>
                                          <p:attrName>style.visibility</p:attrName>
                                        </p:attrNameLst>
                                      </p:cBhvr>
                                      <p:to>
                                        <p:strVal val="visible"/>
                                      </p:to>
                                    </p:set>
                                    <p:animEffect transition="in" filter="wipe(left)">
                                      <p:cBhvr>
                                        <p:cTn id="7" dur="3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
                                        </p:tgtEl>
                                        <p:attrNameLst>
                                          <p:attrName>style.visibility</p:attrName>
                                        </p:attrNameLst>
                                      </p:cBhvr>
                                      <p:to>
                                        <p:strVal val="visible"/>
                                      </p:to>
                                    </p:set>
                                    <p:animEffect transition="in" filter="wipe(left)">
                                      <p:cBhvr>
                                        <p:cTn id="12" dur="3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47266"/>
                                        </p:tgtEl>
                                        <p:attrNameLst>
                                          <p:attrName>style.visibility</p:attrName>
                                        </p:attrNameLst>
                                      </p:cBhvr>
                                      <p:to>
                                        <p:strVal val="visible"/>
                                      </p:to>
                                    </p:set>
                                    <p:anim calcmode="lin" valueType="num">
                                      <p:cBhvr additive="base">
                                        <p:cTn id="22" dur="500" fill="hold"/>
                                        <p:tgtEl>
                                          <p:spTgt spid="47266"/>
                                        </p:tgtEl>
                                        <p:attrNameLst>
                                          <p:attrName>ppt_x</p:attrName>
                                        </p:attrNameLst>
                                      </p:cBhvr>
                                      <p:tavLst>
                                        <p:tav tm="0">
                                          <p:val>
                                            <p:strVal val="0-#ppt_w/2"/>
                                          </p:val>
                                        </p:tav>
                                        <p:tav tm="100000">
                                          <p:val>
                                            <p:strVal val="#ppt_x"/>
                                          </p:val>
                                        </p:tav>
                                      </p:tavLst>
                                    </p:anim>
                                    <p:anim calcmode="lin" valueType="num">
                                      <p:cBhvr additive="base">
                                        <p:cTn id="23" dur="500" fill="hold"/>
                                        <p:tgtEl>
                                          <p:spTgt spid="4726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47267"/>
                                        </p:tgtEl>
                                        <p:attrNameLst>
                                          <p:attrName>style.visibility</p:attrName>
                                        </p:attrNameLst>
                                      </p:cBhvr>
                                      <p:to>
                                        <p:strVal val="visible"/>
                                      </p:to>
                                    </p:set>
                                    <p:anim calcmode="lin" valueType="num">
                                      <p:cBhvr additive="base">
                                        <p:cTn id="28" dur="500" fill="hold"/>
                                        <p:tgtEl>
                                          <p:spTgt spid="47267"/>
                                        </p:tgtEl>
                                        <p:attrNameLst>
                                          <p:attrName>ppt_x</p:attrName>
                                        </p:attrNameLst>
                                      </p:cBhvr>
                                      <p:tavLst>
                                        <p:tav tm="0">
                                          <p:val>
                                            <p:strVal val="1+#ppt_w/2"/>
                                          </p:val>
                                        </p:tav>
                                        <p:tav tm="100000">
                                          <p:val>
                                            <p:strVal val="#ppt_x"/>
                                          </p:val>
                                        </p:tav>
                                      </p:tavLst>
                                    </p:anim>
                                    <p:anim calcmode="lin" valueType="num">
                                      <p:cBhvr additive="base">
                                        <p:cTn id="29" dur="500" fill="hold"/>
                                        <p:tgtEl>
                                          <p:spTgt spid="47267"/>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up)">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47269"/>
                                        </p:tgtEl>
                                        <p:attrNameLst>
                                          <p:attrName>style.visibility</p:attrName>
                                        </p:attrNameLst>
                                      </p:cBhvr>
                                      <p:to>
                                        <p:strVal val="visible"/>
                                      </p:to>
                                    </p:set>
                                    <p:anim calcmode="lin" valueType="num">
                                      <p:cBhvr additive="base">
                                        <p:cTn id="39" dur="500" fill="hold"/>
                                        <p:tgtEl>
                                          <p:spTgt spid="47269"/>
                                        </p:tgtEl>
                                        <p:attrNameLst>
                                          <p:attrName>ppt_x</p:attrName>
                                        </p:attrNameLst>
                                      </p:cBhvr>
                                      <p:tavLst>
                                        <p:tav tm="0">
                                          <p:val>
                                            <p:strVal val="#ppt_x"/>
                                          </p:val>
                                        </p:tav>
                                        <p:tav tm="100000">
                                          <p:val>
                                            <p:strVal val="#ppt_x"/>
                                          </p:val>
                                        </p:tav>
                                      </p:tavLst>
                                    </p:anim>
                                    <p:anim calcmode="lin" valueType="num">
                                      <p:cBhvr additive="base">
                                        <p:cTn id="40" dur="500" fill="hold"/>
                                        <p:tgtEl>
                                          <p:spTgt spid="472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14" grpId="0" autoUpdateAnimBg="0"/>
      <p:bldP spid="2"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6F690E4-4D4F-498A-B041-9A6716341B32}" type="slidenum">
              <a:rPr lang="en-US" altLang="zh-CN" sz="2000" smtClean="0">
                <a:solidFill>
                  <a:srgbClr val="0000FF"/>
                </a:solidFill>
              </a:rPr>
              <a:pPr eaLnBrk="1" hangingPunct="1"/>
              <a:t>52</a:t>
            </a:fld>
            <a:endParaRPr lang="en-US" altLang="zh-CN" sz="2000" smtClean="0">
              <a:solidFill>
                <a:srgbClr val="0000FF"/>
              </a:solidFill>
            </a:endParaRPr>
          </a:p>
        </p:txBody>
      </p:sp>
      <p:sp>
        <p:nvSpPr>
          <p:cNvPr id="14" name="矩形 13"/>
          <p:cNvSpPr/>
          <p:nvPr/>
        </p:nvSpPr>
        <p:spPr>
          <a:xfrm>
            <a:off x="1331640" y="249024"/>
            <a:ext cx="5400600" cy="400110"/>
          </a:xfrm>
          <a:prstGeom prst="rect">
            <a:avLst/>
          </a:prstGeom>
        </p:spPr>
        <p:txBody>
          <a:bodyPr wrap="square">
            <a:spAutoFit/>
          </a:bodyPr>
          <a:lstStyle/>
          <a:p>
            <a:pPr eaLnBrk="1" hangingPunct="1"/>
            <a:r>
              <a:rPr lang="en-US" altLang="zh-CN" sz="2000" b="1" dirty="0" smtClean="0">
                <a:latin typeface="宋体"/>
                <a:ea typeface="宋体"/>
              </a:rPr>
              <a:t>② </a:t>
            </a:r>
            <a:r>
              <a:rPr lang="zh-CN" altLang="en-US" sz="2000" b="1" dirty="0" smtClean="0">
                <a:latin typeface="宋体"/>
                <a:ea typeface="宋体"/>
              </a:rPr>
              <a:t>相对于基准的</a:t>
            </a:r>
            <a:r>
              <a:rPr lang="en-US" altLang="zh-CN" sz="2000" b="1" dirty="0" smtClean="0"/>
              <a:t> </a:t>
            </a:r>
            <a:r>
              <a:rPr lang="zh-CN" altLang="en-US" sz="2000" b="1" dirty="0" smtClean="0"/>
              <a:t>面轮廓</a:t>
            </a:r>
            <a:r>
              <a:rPr lang="zh-CN" altLang="en-US" sz="2000" b="1" dirty="0"/>
              <a:t>度</a:t>
            </a:r>
          </a:p>
        </p:txBody>
      </p:sp>
      <p:sp>
        <p:nvSpPr>
          <p:cNvPr id="2" name="矩形 1"/>
          <p:cNvSpPr/>
          <p:nvPr/>
        </p:nvSpPr>
        <p:spPr>
          <a:xfrm>
            <a:off x="755576" y="649134"/>
            <a:ext cx="7344816" cy="1015663"/>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轮廓面应限定在直径距离等于</a:t>
            </a:r>
            <a:r>
              <a:rPr lang="en-US" altLang="zh-CN" sz="2000" b="1" dirty="0"/>
              <a:t>0. 1</a:t>
            </a:r>
            <a:r>
              <a:rPr lang="zh-CN" altLang="en-US" sz="2000" b="1" dirty="0"/>
              <a:t>、球心</a:t>
            </a:r>
            <a:r>
              <a:rPr lang="zh-CN" altLang="en-US" sz="2000" b="1" dirty="0" smtClean="0"/>
              <a:t>位于由基准平面</a:t>
            </a:r>
            <a:r>
              <a:rPr lang="en-US" altLang="zh-CN" sz="2000" b="1" i="1" dirty="0"/>
              <a:t>A</a:t>
            </a:r>
            <a:r>
              <a:rPr lang="en-US" altLang="zh-CN" sz="2000" b="1" dirty="0"/>
              <a:t> </a:t>
            </a:r>
            <a:r>
              <a:rPr lang="zh-CN" altLang="en-US" sz="2000" b="1" dirty="0"/>
              <a:t>确定的被测要素理论正确几何形状上的</a:t>
            </a:r>
            <a:r>
              <a:rPr lang="zh-CN" altLang="en-US" sz="2000" b="1" dirty="0" smtClean="0"/>
              <a:t>一系列</a:t>
            </a:r>
            <a:r>
              <a:rPr lang="zh-CN" altLang="en-US" sz="2000" b="1" dirty="0"/>
              <a:t>圆球的两等距包络面</a:t>
            </a:r>
            <a:r>
              <a:rPr lang="zh-CN" altLang="en-US" sz="2000" b="1" dirty="0" smtClean="0"/>
              <a:t>之间。</a:t>
            </a:r>
            <a:endParaRPr lang="zh-CN" altLang="en-US" sz="2000" b="1" dirty="0"/>
          </a:p>
        </p:txBody>
      </p:sp>
      <p:sp>
        <p:nvSpPr>
          <p:cNvPr id="3" name="矩形 2"/>
          <p:cNvSpPr/>
          <p:nvPr/>
        </p:nvSpPr>
        <p:spPr>
          <a:xfrm>
            <a:off x="899592" y="4005064"/>
            <a:ext cx="3456384" cy="1631216"/>
          </a:xfrm>
          <a:prstGeom prst="rect">
            <a:avLst/>
          </a:prstGeom>
        </p:spPr>
        <p:txBody>
          <a:bodyPr wrap="square">
            <a:spAutoFit/>
          </a:bodyPr>
          <a:lstStyle/>
          <a:p>
            <a:r>
              <a:rPr lang="zh-CN" altLang="en-US" sz="2000" b="1" dirty="0" smtClean="0"/>
              <a:t>         公差带</a:t>
            </a:r>
            <a:r>
              <a:rPr lang="en-US" altLang="zh-CN" sz="2000" b="1" dirty="0"/>
              <a:t>,</a:t>
            </a:r>
            <a:r>
              <a:rPr lang="zh-CN" altLang="en-US" sz="2000" b="1" dirty="0"/>
              <a:t>为直径等于公差</a:t>
            </a:r>
            <a:r>
              <a:rPr lang="zh-CN" altLang="en-US" sz="2000" b="1" dirty="0" smtClean="0"/>
              <a:t>值 </a:t>
            </a:r>
            <a:r>
              <a:rPr lang="en-US" altLang="zh-CN" sz="2000" b="1" i="1" dirty="0" smtClean="0"/>
              <a:t>t</a:t>
            </a:r>
            <a:r>
              <a:rPr lang="zh-CN" altLang="en-US" sz="2000" b="1" dirty="0"/>
              <a:t>、球心位于由基准平面</a:t>
            </a:r>
            <a:r>
              <a:rPr lang="en-US" altLang="zh-CN" sz="2000" b="1" i="1" dirty="0"/>
              <a:t>A </a:t>
            </a:r>
            <a:r>
              <a:rPr lang="zh-CN" altLang="en-US" sz="2000" b="1" dirty="0"/>
              <a:t>确定的被测要素理论正确几何形状上的一系列圆球的两包络面所限定的</a:t>
            </a:r>
            <a:r>
              <a:rPr lang="zh-CN" altLang="en-US" sz="2000" b="1" dirty="0" smtClean="0"/>
              <a:t>区域。</a:t>
            </a:r>
            <a:endParaRPr lang="zh-CN" altLang="en-US" sz="2000" b="1" dirty="0"/>
          </a:p>
        </p:txBody>
      </p:sp>
      <p:pic>
        <p:nvPicPr>
          <p:cNvPr id="48289" name="Picture 16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1772816"/>
            <a:ext cx="3633759"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290" name="Picture 1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1412776"/>
            <a:ext cx="3619104"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292" name="Picture 1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3684939"/>
            <a:ext cx="3167685" cy="2768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圆角矩形 9">
            <a:hlinkClick r:id="rId5"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48289"/>
                                        </p:tgtEl>
                                        <p:attrNameLst>
                                          <p:attrName>style.visibility</p:attrName>
                                        </p:attrNameLst>
                                      </p:cBhvr>
                                      <p:to>
                                        <p:strVal val="visible"/>
                                      </p:to>
                                    </p:set>
                                    <p:anim calcmode="lin" valueType="num">
                                      <p:cBhvr additive="base">
                                        <p:cTn id="17" dur="500" fill="hold"/>
                                        <p:tgtEl>
                                          <p:spTgt spid="48289"/>
                                        </p:tgtEl>
                                        <p:attrNameLst>
                                          <p:attrName>ppt_x</p:attrName>
                                        </p:attrNameLst>
                                      </p:cBhvr>
                                      <p:tavLst>
                                        <p:tav tm="0">
                                          <p:val>
                                            <p:strVal val="0-#ppt_w/2"/>
                                          </p:val>
                                        </p:tav>
                                        <p:tav tm="100000">
                                          <p:val>
                                            <p:strVal val="#ppt_x"/>
                                          </p:val>
                                        </p:tav>
                                      </p:tavLst>
                                    </p:anim>
                                    <p:anim calcmode="lin" valueType="num">
                                      <p:cBhvr additive="base">
                                        <p:cTn id="18" dur="500" fill="hold"/>
                                        <p:tgtEl>
                                          <p:spTgt spid="4828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48290"/>
                                        </p:tgtEl>
                                        <p:attrNameLst>
                                          <p:attrName>style.visibility</p:attrName>
                                        </p:attrNameLst>
                                      </p:cBhvr>
                                      <p:to>
                                        <p:strVal val="visible"/>
                                      </p:to>
                                    </p:set>
                                    <p:anim calcmode="lin" valueType="num">
                                      <p:cBhvr additive="base">
                                        <p:cTn id="23" dur="500" fill="hold"/>
                                        <p:tgtEl>
                                          <p:spTgt spid="48290"/>
                                        </p:tgtEl>
                                        <p:attrNameLst>
                                          <p:attrName>ppt_x</p:attrName>
                                        </p:attrNameLst>
                                      </p:cBhvr>
                                      <p:tavLst>
                                        <p:tav tm="0">
                                          <p:val>
                                            <p:strVal val="1+#ppt_w/2"/>
                                          </p:val>
                                        </p:tav>
                                        <p:tav tm="100000">
                                          <p:val>
                                            <p:strVal val="#ppt_x"/>
                                          </p:val>
                                        </p:tav>
                                      </p:tavLst>
                                    </p:anim>
                                    <p:anim calcmode="lin" valueType="num">
                                      <p:cBhvr additive="base">
                                        <p:cTn id="24" dur="500" fill="hold"/>
                                        <p:tgtEl>
                                          <p:spTgt spid="4829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48292"/>
                                        </p:tgtEl>
                                        <p:attrNameLst>
                                          <p:attrName>style.visibility</p:attrName>
                                        </p:attrNameLst>
                                      </p:cBhvr>
                                      <p:to>
                                        <p:strVal val="visible"/>
                                      </p:to>
                                    </p:set>
                                    <p:anim calcmode="lin" valueType="num">
                                      <p:cBhvr additive="base">
                                        <p:cTn id="34" dur="500" fill="hold"/>
                                        <p:tgtEl>
                                          <p:spTgt spid="48292"/>
                                        </p:tgtEl>
                                        <p:attrNameLst>
                                          <p:attrName>ppt_x</p:attrName>
                                        </p:attrNameLst>
                                      </p:cBhvr>
                                      <p:tavLst>
                                        <p:tav tm="0">
                                          <p:val>
                                            <p:strVal val="#ppt_x"/>
                                          </p:val>
                                        </p:tav>
                                        <p:tav tm="100000">
                                          <p:val>
                                            <p:strVal val="#ppt_x"/>
                                          </p:val>
                                        </p:tav>
                                      </p:tavLst>
                                    </p:anim>
                                    <p:anim calcmode="lin" valueType="num">
                                      <p:cBhvr additive="base">
                                        <p:cTn id="35" dur="500" fill="hold"/>
                                        <p:tgtEl>
                                          <p:spTgt spid="482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C38DDA6-F3F6-45FD-87FD-34F3F0A9069C}" type="slidenum">
              <a:rPr lang="en-US" altLang="zh-CN" sz="2000" smtClean="0">
                <a:solidFill>
                  <a:srgbClr val="0000FF"/>
                </a:solidFill>
              </a:rPr>
              <a:pPr eaLnBrk="1" hangingPunct="1"/>
              <a:t>53</a:t>
            </a:fld>
            <a:endParaRPr lang="en-US" altLang="zh-CN" sz="2000" smtClean="0">
              <a:solidFill>
                <a:srgbClr val="0000FF"/>
              </a:solidFill>
            </a:endParaRPr>
          </a:p>
        </p:txBody>
      </p:sp>
      <p:sp>
        <p:nvSpPr>
          <p:cNvPr id="2" name="矩形 1"/>
          <p:cNvSpPr/>
          <p:nvPr/>
        </p:nvSpPr>
        <p:spPr>
          <a:xfrm>
            <a:off x="467544" y="1844824"/>
            <a:ext cx="7992888" cy="707886"/>
          </a:xfrm>
          <a:prstGeom prst="rect">
            <a:avLst/>
          </a:prstGeom>
        </p:spPr>
        <p:txBody>
          <a:bodyPr wrap="square">
            <a:spAutoFit/>
          </a:bodyPr>
          <a:lstStyle/>
          <a:p>
            <a:r>
              <a:rPr lang="zh-CN" altLang="en-US" sz="2000" b="1" dirty="0" smtClean="0"/>
              <a:t>         </a:t>
            </a:r>
            <a:r>
              <a:rPr lang="en-US" altLang="zh-CN" sz="2000" b="1" dirty="0" smtClean="0"/>
              <a:t>(1) </a:t>
            </a:r>
            <a:r>
              <a:rPr lang="zh-CN" altLang="en-US" sz="2000" b="1" dirty="0" smtClean="0">
                <a:solidFill>
                  <a:srgbClr val="FF0000"/>
                </a:solidFill>
              </a:rPr>
              <a:t>圆</a:t>
            </a:r>
            <a:r>
              <a:rPr lang="zh-CN" altLang="en-US" sz="2000" b="1" dirty="0">
                <a:solidFill>
                  <a:srgbClr val="FF0000"/>
                </a:solidFill>
              </a:rPr>
              <a:t>跳动</a:t>
            </a:r>
            <a:r>
              <a:rPr lang="zh-CN" altLang="en-US" sz="2000" b="1" dirty="0"/>
              <a:t>的被测要素是组成要素</a:t>
            </a:r>
            <a:r>
              <a:rPr lang="en-US" altLang="zh-CN" sz="2000" b="1" dirty="0"/>
              <a:t>,</a:t>
            </a:r>
            <a:r>
              <a:rPr lang="zh-CN" altLang="en-US" sz="2000" b="1" dirty="0"/>
              <a:t>其</a:t>
            </a:r>
            <a:r>
              <a:rPr lang="zh-CN" altLang="en-US" sz="2000" b="1" dirty="0" smtClean="0"/>
              <a:t>公称</a:t>
            </a:r>
            <a:r>
              <a:rPr lang="zh-CN" altLang="en-US" sz="2000" b="1" dirty="0"/>
              <a:t>被测</a:t>
            </a:r>
            <a:r>
              <a:rPr lang="zh-CN" altLang="en-US" sz="2000" b="1" dirty="0" smtClean="0"/>
              <a:t>要素</a:t>
            </a:r>
            <a:r>
              <a:rPr lang="zh-CN" altLang="en-US" sz="2000" b="1" dirty="0"/>
              <a:t>的形状与属性由圆环线或一组圆环线</a:t>
            </a:r>
            <a:r>
              <a:rPr lang="zh-CN" altLang="en-US" sz="2000" b="1" dirty="0" smtClean="0"/>
              <a:t>明确</a:t>
            </a:r>
            <a:r>
              <a:rPr lang="zh-CN" altLang="en-US" sz="2000" b="1" dirty="0"/>
              <a:t>给定</a:t>
            </a:r>
            <a:r>
              <a:rPr lang="en-US" altLang="zh-CN" sz="2000" b="1" dirty="0"/>
              <a:t>,</a:t>
            </a:r>
            <a:r>
              <a:rPr lang="zh-CN" altLang="en-US" sz="2000" b="1" dirty="0"/>
              <a:t>属线性要素</a:t>
            </a:r>
            <a:r>
              <a:rPr lang="zh-CN" altLang="en-US" sz="2000" b="1" dirty="0" smtClean="0"/>
              <a:t>。</a:t>
            </a:r>
            <a:endParaRPr lang="zh-CN" altLang="en-US" sz="2000" b="1" dirty="0"/>
          </a:p>
        </p:txBody>
      </p:sp>
      <p:sp>
        <p:nvSpPr>
          <p:cNvPr id="3" name="矩形 2"/>
          <p:cNvSpPr/>
          <p:nvPr/>
        </p:nvSpPr>
        <p:spPr>
          <a:xfrm>
            <a:off x="1043608" y="116632"/>
            <a:ext cx="3024336" cy="400110"/>
          </a:xfrm>
          <a:prstGeom prst="rect">
            <a:avLst/>
          </a:prstGeom>
        </p:spPr>
        <p:txBody>
          <a:bodyPr wrap="square">
            <a:spAutoFit/>
          </a:bodyPr>
          <a:lstStyle/>
          <a:p>
            <a:r>
              <a:rPr lang="en-US" altLang="zh-CN" sz="2000" b="1" dirty="0"/>
              <a:t>5. </a:t>
            </a:r>
            <a:r>
              <a:rPr lang="zh-CN" altLang="en-US" sz="2000" b="1" dirty="0"/>
              <a:t>跳动公差</a:t>
            </a:r>
          </a:p>
        </p:txBody>
      </p:sp>
      <p:sp>
        <p:nvSpPr>
          <p:cNvPr id="4" name="矩形 3"/>
          <p:cNvSpPr/>
          <p:nvPr/>
        </p:nvSpPr>
        <p:spPr>
          <a:xfrm>
            <a:off x="1043608" y="476672"/>
            <a:ext cx="6480720" cy="400110"/>
          </a:xfrm>
          <a:prstGeom prst="rect">
            <a:avLst/>
          </a:prstGeom>
        </p:spPr>
        <p:txBody>
          <a:bodyPr wrap="square">
            <a:spAutoFit/>
          </a:bodyPr>
          <a:lstStyle/>
          <a:p>
            <a:r>
              <a:rPr lang="zh-CN" altLang="en-US" sz="2000" b="1" dirty="0" smtClean="0"/>
              <a:t>跳动公差是</a:t>
            </a:r>
            <a:r>
              <a:rPr lang="zh-CN" altLang="en-US" sz="2000" b="1" dirty="0"/>
              <a:t>按特定的测量方法定义的综合</a:t>
            </a:r>
            <a:r>
              <a:rPr lang="zh-CN" altLang="en-US" sz="2000" b="1" dirty="0" smtClean="0"/>
              <a:t>位置公差。</a:t>
            </a:r>
            <a:endParaRPr lang="zh-CN" altLang="en-US" sz="2000" b="1" dirty="0"/>
          </a:p>
        </p:txBody>
      </p:sp>
      <p:sp>
        <p:nvSpPr>
          <p:cNvPr id="5" name="矩形 4"/>
          <p:cNvSpPr/>
          <p:nvPr/>
        </p:nvSpPr>
        <p:spPr>
          <a:xfrm>
            <a:off x="467544" y="848906"/>
            <a:ext cx="8136904" cy="707886"/>
          </a:xfrm>
          <a:prstGeom prst="rect">
            <a:avLst/>
          </a:prstGeom>
        </p:spPr>
        <p:txBody>
          <a:bodyPr wrap="square">
            <a:spAutoFit/>
          </a:bodyPr>
          <a:lstStyle/>
          <a:p>
            <a:r>
              <a:rPr lang="zh-CN" altLang="en-US" sz="2000" b="1" dirty="0" smtClean="0"/>
              <a:t>         跳动公差</a:t>
            </a:r>
            <a:r>
              <a:rPr lang="zh-CN" altLang="en-US" sz="2000" b="1" dirty="0"/>
              <a:t>带是控制被测要素为圆柱体的圆柱面、端面</a:t>
            </a:r>
            <a:r>
              <a:rPr lang="en-US" altLang="zh-CN" sz="2000" b="1" dirty="0"/>
              <a:t>,</a:t>
            </a:r>
            <a:r>
              <a:rPr lang="zh-CN" altLang="en-US" sz="2000" b="1" dirty="0"/>
              <a:t>圆锥体的圆锥面和曲面等组成要素</a:t>
            </a:r>
            <a:r>
              <a:rPr lang="en-US" altLang="zh-CN" sz="2000" b="1" dirty="0"/>
              <a:t>(</a:t>
            </a:r>
            <a:r>
              <a:rPr lang="zh-CN" altLang="en-US" sz="2000" b="1" dirty="0"/>
              <a:t>轮廓要素</a:t>
            </a:r>
            <a:r>
              <a:rPr lang="en-US" altLang="zh-CN" sz="2000" b="1" dirty="0"/>
              <a:t>)</a:t>
            </a:r>
            <a:r>
              <a:rPr lang="zh-CN" altLang="en-US" sz="2000" b="1" dirty="0"/>
              <a:t>。跳动公差的基准要素为轴线。</a:t>
            </a:r>
          </a:p>
        </p:txBody>
      </p:sp>
      <p:sp>
        <p:nvSpPr>
          <p:cNvPr id="6" name="矩形 5"/>
          <p:cNvSpPr/>
          <p:nvPr/>
        </p:nvSpPr>
        <p:spPr>
          <a:xfrm>
            <a:off x="1043608" y="1496978"/>
            <a:ext cx="6534472" cy="400110"/>
          </a:xfrm>
          <a:prstGeom prst="rect">
            <a:avLst/>
          </a:prstGeom>
        </p:spPr>
        <p:txBody>
          <a:bodyPr wrap="square">
            <a:spAutoFit/>
          </a:bodyPr>
          <a:lstStyle/>
          <a:p>
            <a:r>
              <a:rPr lang="zh-CN" altLang="en-US" sz="2000" b="1" dirty="0"/>
              <a:t>跳动公差有圆跳动公差和全跳动公差两个特征项目。</a:t>
            </a:r>
          </a:p>
        </p:txBody>
      </p:sp>
      <p:sp>
        <p:nvSpPr>
          <p:cNvPr id="7" name="矩形 6"/>
          <p:cNvSpPr/>
          <p:nvPr/>
        </p:nvSpPr>
        <p:spPr>
          <a:xfrm>
            <a:off x="467544" y="2485345"/>
            <a:ext cx="7992888" cy="1015663"/>
          </a:xfrm>
          <a:prstGeom prst="rect">
            <a:avLst/>
          </a:prstGeom>
        </p:spPr>
        <p:txBody>
          <a:bodyPr wrap="square">
            <a:spAutoFit/>
          </a:bodyPr>
          <a:lstStyle/>
          <a:p>
            <a:r>
              <a:rPr lang="zh-CN" altLang="en-US" sz="2000" b="1" dirty="0" smtClean="0"/>
              <a:t>         圆</a:t>
            </a:r>
            <a:r>
              <a:rPr lang="zh-CN" altLang="en-US" sz="2000" b="1" dirty="0"/>
              <a:t>跳动是指任一被测要素的提取要素</a:t>
            </a:r>
            <a:r>
              <a:rPr lang="en-US" altLang="zh-CN" sz="2000" b="1" dirty="0"/>
              <a:t>(</a:t>
            </a:r>
            <a:r>
              <a:rPr lang="zh-CN" altLang="en-US" sz="2000" b="1" dirty="0"/>
              <a:t>轮廓要素</a:t>
            </a:r>
            <a:r>
              <a:rPr lang="en-US" altLang="zh-CN" sz="2000" b="1" dirty="0"/>
              <a:t>) </a:t>
            </a:r>
            <a:r>
              <a:rPr lang="zh-CN" altLang="en-US" sz="2000" b="1" dirty="0"/>
              <a:t>绕基准轴线做</a:t>
            </a:r>
            <a:r>
              <a:rPr lang="zh-CN" altLang="en-US" sz="2000" b="1" dirty="0">
                <a:solidFill>
                  <a:srgbClr val="FF0000"/>
                </a:solidFill>
              </a:rPr>
              <a:t>无轴向移动</a:t>
            </a:r>
            <a:r>
              <a:rPr lang="zh-CN" altLang="en-US" sz="2000" b="1" dirty="0"/>
              <a:t>的</a:t>
            </a:r>
            <a:r>
              <a:rPr lang="zh-CN" altLang="en-US" sz="2000" b="1" dirty="0" smtClean="0"/>
              <a:t>相对回转</a:t>
            </a:r>
            <a:r>
              <a:rPr lang="zh-CN" altLang="en-US" sz="2000" b="1" dirty="0"/>
              <a:t>一周时</a:t>
            </a:r>
            <a:r>
              <a:rPr lang="en-US" altLang="zh-CN" sz="2000" b="1" dirty="0"/>
              <a:t>,</a:t>
            </a:r>
            <a:r>
              <a:rPr lang="zh-CN" altLang="en-US" sz="2000" b="1" dirty="0"/>
              <a:t>由测头在给定计值方向上测得的最大与最小示值之差。圆跳动公差是指</a:t>
            </a:r>
            <a:r>
              <a:rPr lang="zh-CN" altLang="en-US" sz="2000" b="1" dirty="0" smtClean="0"/>
              <a:t>上述</a:t>
            </a:r>
            <a:r>
              <a:rPr lang="zh-CN" altLang="en-US" sz="2000" b="1" dirty="0"/>
              <a:t>测得示值之差的允许变动</a:t>
            </a:r>
            <a:r>
              <a:rPr lang="zh-CN" altLang="en-US" sz="2000" b="1" dirty="0" smtClean="0"/>
              <a:t>量。</a:t>
            </a:r>
            <a:endParaRPr lang="zh-CN" altLang="en-US" sz="2000" b="1" dirty="0"/>
          </a:p>
        </p:txBody>
      </p:sp>
      <p:sp>
        <p:nvSpPr>
          <p:cNvPr id="9" name="矩形 8"/>
          <p:cNvSpPr/>
          <p:nvPr/>
        </p:nvSpPr>
        <p:spPr>
          <a:xfrm>
            <a:off x="371855" y="3573016"/>
            <a:ext cx="3840105" cy="2554545"/>
          </a:xfrm>
          <a:prstGeom prst="rect">
            <a:avLst/>
          </a:prstGeom>
        </p:spPr>
        <p:txBody>
          <a:bodyPr wrap="square">
            <a:spAutoFit/>
          </a:bodyPr>
          <a:lstStyle/>
          <a:p>
            <a:r>
              <a:rPr lang="zh-CN" altLang="en-US" sz="2000" b="1" dirty="0" smtClean="0"/>
              <a:t>         根据</a:t>
            </a:r>
            <a:r>
              <a:rPr lang="zh-CN" altLang="en-US" sz="2000" b="1" dirty="0"/>
              <a:t>测量</a:t>
            </a:r>
            <a:r>
              <a:rPr lang="zh-CN" altLang="en-US" sz="2000" b="1" dirty="0" smtClean="0"/>
              <a:t>方向不同</a:t>
            </a:r>
            <a:r>
              <a:rPr lang="en-US" altLang="zh-CN" sz="2000" b="1" dirty="0" smtClean="0"/>
              <a:t>,</a:t>
            </a:r>
            <a:r>
              <a:rPr lang="zh-CN" altLang="en-US" sz="2000" b="1" dirty="0"/>
              <a:t>圆跳动公差分为</a:t>
            </a:r>
            <a:r>
              <a:rPr lang="zh-CN" altLang="en-US" sz="2000" b="1" dirty="0">
                <a:solidFill>
                  <a:srgbClr val="FF0000"/>
                </a:solidFill>
              </a:rPr>
              <a:t>径向圆跳动</a:t>
            </a:r>
            <a:r>
              <a:rPr lang="en-US" altLang="zh-CN" sz="2000" b="1" dirty="0">
                <a:solidFill>
                  <a:srgbClr val="FF0000"/>
                </a:solidFill>
              </a:rPr>
              <a:t>(</a:t>
            </a:r>
            <a:r>
              <a:rPr lang="zh-CN" altLang="en-US" sz="2000" b="1" dirty="0"/>
              <a:t>指示表的测杆轴线垂直于基准轴线</a:t>
            </a:r>
            <a:r>
              <a:rPr lang="en-US" altLang="zh-CN" sz="2000" b="1" dirty="0"/>
              <a:t>)</a:t>
            </a:r>
            <a:r>
              <a:rPr lang="zh-CN" altLang="en-US" sz="2000" b="1" dirty="0" smtClean="0"/>
              <a:t>、</a:t>
            </a:r>
            <a:r>
              <a:rPr lang="zh-CN" altLang="en-US" sz="2000" b="1" dirty="0" smtClean="0">
                <a:solidFill>
                  <a:srgbClr val="FF0000"/>
                </a:solidFill>
              </a:rPr>
              <a:t>轴</a:t>
            </a:r>
            <a:r>
              <a:rPr lang="zh-CN" altLang="en-US" sz="2000" b="1" dirty="0">
                <a:solidFill>
                  <a:srgbClr val="FF0000"/>
                </a:solidFill>
              </a:rPr>
              <a:t>向圆跳动</a:t>
            </a:r>
            <a:r>
              <a:rPr lang="en-US" altLang="zh-CN" sz="2000" b="1" dirty="0"/>
              <a:t>(</a:t>
            </a:r>
            <a:r>
              <a:rPr lang="zh-CN" altLang="en-US" sz="2000" b="1" dirty="0"/>
              <a:t>测杆轴线平行于基准轴线</a:t>
            </a:r>
            <a:r>
              <a:rPr lang="en-US" altLang="zh-CN" sz="2000" b="1" dirty="0"/>
              <a:t>)</a:t>
            </a:r>
            <a:r>
              <a:rPr lang="zh-CN" altLang="en-US" sz="2000" b="1" dirty="0"/>
              <a:t>、</a:t>
            </a:r>
            <a:r>
              <a:rPr lang="zh-CN" altLang="en-US" sz="2000" b="1" dirty="0">
                <a:solidFill>
                  <a:srgbClr val="FF0000"/>
                </a:solidFill>
              </a:rPr>
              <a:t>斜向圆跳动</a:t>
            </a:r>
            <a:r>
              <a:rPr lang="en-US" altLang="zh-CN" sz="2000" b="1" dirty="0"/>
              <a:t>(</a:t>
            </a:r>
            <a:r>
              <a:rPr lang="zh-CN" altLang="en-US" sz="2000" b="1" dirty="0"/>
              <a:t>测杆轴线垂直于圆锥表面</a:t>
            </a:r>
            <a:r>
              <a:rPr lang="en-US" altLang="zh-CN" sz="2000" b="1" dirty="0"/>
              <a:t>) </a:t>
            </a:r>
            <a:r>
              <a:rPr lang="zh-CN" altLang="en-US" sz="2000" b="1" dirty="0"/>
              <a:t>和</a:t>
            </a:r>
            <a:r>
              <a:rPr lang="zh-CN" altLang="en-US" sz="2000" b="1" dirty="0" smtClean="0">
                <a:solidFill>
                  <a:srgbClr val="FF0000"/>
                </a:solidFill>
              </a:rPr>
              <a:t>给定方向</a:t>
            </a:r>
            <a:r>
              <a:rPr lang="zh-CN" altLang="en-US" sz="2000" b="1" dirty="0">
                <a:solidFill>
                  <a:srgbClr val="FF0000"/>
                </a:solidFill>
              </a:rPr>
              <a:t>的圆跳动</a:t>
            </a:r>
            <a:r>
              <a:rPr lang="en-US" altLang="zh-CN" sz="2000" b="1" dirty="0"/>
              <a:t>(</a:t>
            </a:r>
            <a:r>
              <a:rPr lang="zh-CN" altLang="en-US" sz="2000" b="1" dirty="0"/>
              <a:t>测杆轴线倾斜于基准轴线某一给定角度</a:t>
            </a:r>
            <a:r>
              <a:rPr lang="en-US" altLang="zh-CN" sz="2000" b="1" dirty="0" smtClean="0"/>
              <a:t>)</a:t>
            </a:r>
            <a:r>
              <a:rPr lang="zh-CN" altLang="en-US" sz="2000" b="1" dirty="0" smtClean="0"/>
              <a:t>四种。</a:t>
            </a:r>
            <a:endParaRPr lang="zh-CN" altLang="en-US" sz="2000" b="1" dirty="0"/>
          </a:p>
        </p:txBody>
      </p:sp>
      <p:pic>
        <p:nvPicPr>
          <p:cNvPr id="7373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3595828"/>
            <a:ext cx="2376264" cy="553252"/>
          </a:xfrm>
          <a:prstGeom prst="rect">
            <a:avLst/>
          </a:prstGeom>
          <a:noFill/>
          <a:ln w="38100">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4169534"/>
            <a:ext cx="3351822" cy="2196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wipe(left)">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73735"/>
                                        </p:tgtEl>
                                        <p:attrNameLst>
                                          <p:attrName>style.visibility</p:attrName>
                                        </p:attrNameLst>
                                      </p:cBhvr>
                                      <p:to>
                                        <p:strVal val="visible"/>
                                      </p:to>
                                    </p:set>
                                    <p:anim calcmode="lin" valueType="num">
                                      <p:cBhvr additive="base">
                                        <p:cTn id="37" dur="500" fill="hold"/>
                                        <p:tgtEl>
                                          <p:spTgt spid="73735"/>
                                        </p:tgtEl>
                                        <p:attrNameLst>
                                          <p:attrName>ppt_x</p:attrName>
                                        </p:attrNameLst>
                                      </p:cBhvr>
                                      <p:tavLst>
                                        <p:tav tm="0">
                                          <p:val>
                                            <p:strVal val="1+#ppt_w/2"/>
                                          </p:val>
                                        </p:tav>
                                        <p:tav tm="100000">
                                          <p:val>
                                            <p:strVal val="#ppt_x"/>
                                          </p:val>
                                        </p:tav>
                                      </p:tavLst>
                                    </p:anim>
                                    <p:anim calcmode="lin" valueType="num">
                                      <p:cBhvr additive="base">
                                        <p:cTn id="38" dur="500" fill="hold"/>
                                        <p:tgtEl>
                                          <p:spTgt spid="7373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73734"/>
                                        </p:tgtEl>
                                        <p:attrNameLst>
                                          <p:attrName>style.visibility</p:attrName>
                                        </p:attrNameLst>
                                      </p:cBhvr>
                                      <p:to>
                                        <p:strVal val="visible"/>
                                      </p:to>
                                    </p:set>
                                    <p:animEffect transition="in" filter="wipe(left)">
                                      <p:cBhvr>
                                        <p:cTn id="43" dur="500"/>
                                        <p:tgtEl>
                                          <p:spTgt spid="7373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up)">
                                      <p:cBhvr>
                                        <p:cTn id="4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FD56C00-4EA6-4FD5-BE2D-7CA761875ECC}" type="slidenum">
              <a:rPr lang="en-US" altLang="zh-CN" sz="2000" smtClean="0">
                <a:solidFill>
                  <a:srgbClr val="0000FF"/>
                </a:solidFill>
              </a:rPr>
              <a:pPr eaLnBrk="1" hangingPunct="1"/>
              <a:t>54</a:t>
            </a:fld>
            <a:endParaRPr lang="en-US" altLang="zh-CN" sz="2000" smtClean="0">
              <a:solidFill>
                <a:srgbClr val="0000FF"/>
              </a:solidFill>
            </a:endParaRPr>
          </a:p>
        </p:txBody>
      </p:sp>
      <p:sp>
        <p:nvSpPr>
          <p:cNvPr id="2" name="矩形 1"/>
          <p:cNvSpPr/>
          <p:nvPr/>
        </p:nvSpPr>
        <p:spPr>
          <a:xfrm>
            <a:off x="1475656" y="332656"/>
            <a:ext cx="261610" cy="461665"/>
          </a:xfrm>
          <a:prstGeom prst="rect">
            <a:avLst/>
          </a:prstGeom>
        </p:spPr>
        <p:txBody>
          <a:bodyPr wrap="none">
            <a:spAutoFit/>
          </a:bodyPr>
          <a:lstStyle/>
          <a:p>
            <a:r>
              <a:rPr lang="zh-CN" altLang="en-US" b="1" dirty="0"/>
              <a:t> </a:t>
            </a:r>
            <a:endParaRPr lang="zh-CN" altLang="en-US" dirty="0"/>
          </a:p>
        </p:txBody>
      </p:sp>
      <p:sp>
        <p:nvSpPr>
          <p:cNvPr id="3" name="矩形 2"/>
          <p:cNvSpPr/>
          <p:nvPr/>
        </p:nvSpPr>
        <p:spPr>
          <a:xfrm>
            <a:off x="971600" y="1372706"/>
            <a:ext cx="7128792" cy="1323439"/>
          </a:xfrm>
          <a:prstGeom prst="rect">
            <a:avLst/>
          </a:prstGeom>
        </p:spPr>
        <p:txBody>
          <a:bodyPr wrap="square">
            <a:spAutoFit/>
          </a:bodyPr>
          <a:lstStyle/>
          <a:p>
            <a:r>
              <a:rPr lang="zh-CN" altLang="en-US" sz="2000" b="1" dirty="0" smtClean="0"/>
              <a:t>        全</a:t>
            </a:r>
            <a:r>
              <a:rPr lang="zh-CN" altLang="en-US" sz="2000" b="1" dirty="0"/>
              <a:t>跳动是指实际被测的提取要素绕基准轴线做无轴向移动的相对回转一周</a:t>
            </a:r>
            <a:r>
              <a:rPr lang="en-US" altLang="zh-CN" sz="2000" b="1" dirty="0"/>
              <a:t>,</a:t>
            </a:r>
            <a:r>
              <a:rPr lang="zh-CN" altLang="en-US" sz="2000" b="1" dirty="0"/>
              <a:t>同时</a:t>
            </a:r>
            <a:r>
              <a:rPr lang="zh-CN" altLang="en-US" sz="2000" b="1" dirty="0" smtClean="0"/>
              <a:t>测头</a:t>
            </a:r>
            <a:r>
              <a:rPr lang="zh-CN" altLang="en-US" sz="2000" b="1" dirty="0"/>
              <a:t>沿给定方向的理想直线连续移动过程中</a:t>
            </a:r>
            <a:r>
              <a:rPr lang="en-US" altLang="zh-CN" sz="2000" b="1" dirty="0"/>
              <a:t>,</a:t>
            </a:r>
            <a:r>
              <a:rPr lang="zh-CN" altLang="en-US" sz="2000" b="1" dirty="0"/>
              <a:t>由测头在给定计值方向上测得的最大与</a:t>
            </a:r>
            <a:r>
              <a:rPr lang="zh-CN" altLang="en-US" sz="2000" b="1" dirty="0" smtClean="0"/>
              <a:t>最小示值</a:t>
            </a:r>
            <a:r>
              <a:rPr lang="zh-CN" altLang="en-US" sz="2000" b="1" dirty="0"/>
              <a:t>之</a:t>
            </a:r>
            <a:r>
              <a:rPr lang="zh-CN" altLang="en-US" sz="2000" b="1" dirty="0" smtClean="0"/>
              <a:t>差。全</a:t>
            </a:r>
            <a:r>
              <a:rPr lang="zh-CN" altLang="en-US" sz="2000" b="1" dirty="0"/>
              <a:t>跳动公差是指上述测得示值之差的允许变动量。</a:t>
            </a:r>
          </a:p>
        </p:txBody>
      </p:sp>
      <p:sp>
        <p:nvSpPr>
          <p:cNvPr id="4" name="矩形 3"/>
          <p:cNvSpPr/>
          <p:nvPr/>
        </p:nvSpPr>
        <p:spPr>
          <a:xfrm>
            <a:off x="971600" y="335558"/>
            <a:ext cx="7200800" cy="1077218"/>
          </a:xfrm>
          <a:prstGeom prst="rect">
            <a:avLst/>
          </a:prstGeom>
        </p:spPr>
        <p:txBody>
          <a:bodyPr wrap="square">
            <a:spAutoFit/>
          </a:bodyPr>
          <a:lstStyle/>
          <a:p>
            <a:r>
              <a:rPr lang="zh-CN" altLang="en-US" b="1" dirty="0" smtClean="0"/>
              <a:t>       </a:t>
            </a:r>
            <a:r>
              <a:rPr lang="en-US" altLang="zh-CN" b="1" dirty="0"/>
              <a:t>(2)  </a:t>
            </a:r>
            <a:r>
              <a:rPr lang="zh-CN" altLang="en-US" b="1" dirty="0" smtClean="0">
                <a:solidFill>
                  <a:srgbClr val="FF0000"/>
                </a:solidFill>
              </a:rPr>
              <a:t>全</a:t>
            </a:r>
            <a:r>
              <a:rPr lang="zh-CN" altLang="en-US" sz="2000" b="1" dirty="0">
                <a:solidFill>
                  <a:srgbClr val="FF0000"/>
                </a:solidFill>
              </a:rPr>
              <a:t>跳动</a:t>
            </a:r>
            <a:r>
              <a:rPr lang="zh-CN" altLang="en-US" sz="2000" b="1" dirty="0"/>
              <a:t>的被测要素是组成要素。公称被测要素的形状与属性</a:t>
            </a:r>
            <a:r>
              <a:rPr lang="zh-CN" altLang="en-US" sz="2000" b="1" dirty="0" smtClean="0"/>
              <a:t>为面</a:t>
            </a:r>
            <a:r>
              <a:rPr lang="zh-CN" altLang="en-US" sz="2000" b="1" dirty="0"/>
              <a:t>或回转体表面</a:t>
            </a:r>
            <a:r>
              <a:rPr lang="zh-CN" altLang="en-US" sz="2000" b="1" dirty="0" smtClean="0"/>
              <a:t>。公差带</a:t>
            </a:r>
            <a:r>
              <a:rPr lang="zh-CN" altLang="en-US" sz="2000" b="1" dirty="0"/>
              <a:t>保持被测要素的公称形状</a:t>
            </a:r>
            <a:r>
              <a:rPr lang="en-US" altLang="zh-CN" sz="2000" b="1" dirty="0"/>
              <a:t>,</a:t>
            </a:r>
            <a:r>
              <a:rPr lang="zh-CN" altLang="en-US" sz="2000" b="1" dirty="0"/>
              <a:t>但对于回转体表面不约束径向尺寸。</a:t>
            </a:r>
          </a:p>
        </p:txBody>
      </p:sp>
      <p:sp>
        <p:nvSpPr>
          <p:cNvPr id="5" name="矩形 4"/>
          <p:cNvSpPr/>
          <p:nvPr/>
        </p:nvSpPr>
        <p:spPr>
          <a:xfrm>
            <a:off x="1480132" y="2668850"/>
            <a:ext cx="6116204" cy="400110"/>
          </a:xfrm>
          <a:prstGeom prst="rect">
            <a:avLst/>
          </a:prstGeom>
        </p:spPr>
        <p:txBody>
          <a:bodyPr wrap="square">
            <a:spAutoFit/>
          </a:bodyPr>
          <a:lstStyle/>
          <a:p>
            <a:r>
              <a:rPr lang="zh-CN" altLang="en-US" sz="2000" b="1" dirty="0"/>
              <a:t>全跳动公差分为径向全跳动和轴向全跳动。</a:t>
            </a:r>
          </a:p>
        </p:txBody>
      </p:sp>
      <p:pic>
        <p:nvPicPr>
          <p:cNvPr id="747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0599" y="3485039"/>
            <a:ext cx="4905737" cy="2824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75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6461" y="3285356"/>
            <a:ext cx="3086100" cy="647700"/>
          </a:xfrm>
          <a:prstGeom prst="rect">
            <a:avLst/>
          </a:prstGeom>
          <a:noFill/>
          <a:ln w="38100">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4755"/>
                                        </p:tgtEl>
                                        <p:attrNameLst>
                                          <p:attrName>style.visibility</p:attrName>
                                        </p:attrNameLst>
                                      </p:cBhvr>
                                      <p:to>
                                        <p:strVal val="visible"/>
                                      </p:to>
                                    </p:set>
                                    <p:anim calcmode="lin" valueType="num">
                                      <p:cBhvr additive="base">
                                        <p:cTn id="12" dur="500" fill="hold"/>
                                        <p:tgtEl>
                                          <p:spTgt spid="74755"/>
                                        </p:tgtEl>
                                        <p:attrNameLst>
                                          <p:attrName>ppt_x</p:attrName>
                                        </p:attrNameLst>
                                      </p:cBhvr>
                                      <p:tavLst>
                                        <p:tav tm="0">
                                          <p:val>
                                            <p:strVal val="#ppt_x"/>
                                          </p:val>
                                        </p:tav>
                                        <p:tav tm="100000">
                                          <p:val>
                                            <p:strVal val="#ppt_x"/>
                                          </p:val>
                                        </p:tav>
                                      </p:tavLst>
                                    </p:anim>
                                    <p:anim calcmode="lin" valueType="num">
                                      <p:cBhvr additive="base">
                                        <p:cTn id="13" dur="500" fill="hold"/>
                                        <p:tgtEl>
                                          <p:spTgt spid="7475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up)">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74757"/>
                                        </p:tgtEl>
                                        <p:attrNameLst>
                                          <p:attrName>style.visibility</p:attrName>
                                        </p:attrNameLst>
                                      </p:cBhvr>
                                      <p:to>
                                        <p:strVal val="visible"/>
                                      </p:to>
                                    </p:set>
                                    <p:animEffect transition="in" filter="wipe(left)">
                                      <p:cBhvr>
                                        <p:cTn id="23" dur="500"/>
                                        <p:tgtEl>
                                          <p:spTgt spid="7475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FD0814B-A4BA-4587-9C1E-AF8A21FD11AF}" type="slidenum">
              <a:rPr lang="en-US" altLang="zh-CN" sz="2000" smtClean="0">
                <a:solidFill>
                  <a:srgbClr val="0000FF"/>
                </a:solidFill>
              </a:rPr>
              <a:pPr eaLnBrk="1" hangingPunct="1"/>
              <a:t>55</a:t>
            </a:fld>
            <a:endParaRPr lang="en-US" altLang="zh-CN" sz="2000" smtClean="0">
              <a:solidFill>
                <a:srgbClr val="0000FF"/>
              </a:solidFill>
            </a:endParaRPr>
          </a:p>
        </p:txBody>
      </p:sp>
      <p:sp>
        <p:nvSpPr>
          <p:cNvPr id="2" name="矩形 1"/>
          <p:cNvSpPr/>
          <p:nvPr/>
        </p:nvSpPr>
        <p:spPr>
          <a:xfrm>
            <a:off x="1547664" y="188640"/>
            <a:ext cx="5958408" cy="400110"/>
          </a:xfrm>
          <a:prstGeom prst="rect">
            <a:avLst/>
          </a:prstGeom>
        </p:spPr>
        <p:txBody>
          <a:bodyPr wrap="square">
            <a:spAutoFit/>
          </a:bodyPr>
          <a:lstStyle/>
          <a:p>
            <a:r>
              <a:rPr lang="zh-CN" altLang="en-US" sz="2000" b="1" dirty="0" smtClean="0"/>
              <a:t>常用的跳动公差</a:t>
            </a:r>
            <a:r>
              <a:rPr lang="zh-CN" altLang="en-US" sz="2000" b="1" dirty="0"/>
              <a:t>的标注示例及公差带定义见表</a:t>
            </a:r>
            <a:r>
              <a:rPr lang="en-US" altLang="zh-CN" sz="2000" b="1" dirty="0"/>
              <a:t>4. 9</a:t>
            </a:r>
            <a:r>
              <a:rPr lang="zh-CN" altLang="en-US" sz="2000" b="1" dirty="0"/>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764703"/>
            <a:ext cx="6408712" cy="5803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76A45F9-7241-4256-813D-0835D083164D}" type="slidenum">
              <a:rPr lang="en-US" altLang="zh-CN" sz="2000" smtClean="0">
                <a:solidFill>
                  <a:srgbClr val="0000FF"/>
                </a:solidFill>
              </a:rPr>
              <a:pPr eaLnBrk="1" hangingPunct="1"/>
              <a:t>56</a:t>
            </a:fld>
            <a:endParaRPr lang="en-US" altLang="zh-CN" sz="2000" smtClean="0">
              <a:solidFill>
                <a:srgbClr val="0000FF"/>
              </a:solidFill>
            </a:endParaRPr>
          </a:p>
        </p:txBody>
      </p:sp>
      <p:pic>
        <p:nvPicPr>
          <p:cNvPr id="52388" name="Picture 1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85193"/>
            <a:ext cx="5328592" cy="6412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52388"/>
                                        </p:tgtEl>
                                        <p:attrNameLst>
                                          <p:attrName>style.visibility</p:attrName>
                                        </p:attrNameLst>
                                      </p:cBhvr>
                                      <p:to>
                                        <p:strVal val="visible"/>
                                      </p:to>
                                    </p:set>
                                    <p:animEffect transition="in" filter="circle(out)">
                                      <p:cBhvr>
                                        <p:cTn id="7" dur="2000"/>
                                        <p:tgtEl>
                                          <p:spTgt spid="52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C2306F9-590B-461A-812E-CACF1C8328C2}" type="slidenum">
              <a:rPr lang="en-US" altLang="zh-CN" sz="2000" smtClean="0">
                <a:solidFill>
                  <a:srgbClr val="0000FF"/>
                </a:solidFill>
              </a:rPr>
              <a:pPr eaLnBrk="1" hangingPunct="1"/>
              <a:t>57</a:t>
            </a:fld>
            <a:endParaRPr lang="en-US" altLang="zh-CN" sz="2000" smtClean="0">
              <a:solidFill>
                <a:srgbClr val="0000FF"/>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88640"/>
            <a:ext cx="5904656" cy="6090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6FBAC0A-697D-4340-B1AA-B78D962CD026}" type="slidenum">
              <a:rPr lang="en-US" altLang="zh-CN" sz="2000" smtClean="0">
                <a:solidFill>
                  <a:srgbClr val="0000FF"/>
                </a:solidFill>
              </a:rPr>
              <a:pPr eaLnBrk="1" hangingPunct="1"/>
              <a:t>58</a:t>
            </a:fld>
            <a:endParaRPr lang="en-US" altLang="zh-CN" sz="2000" smtClean="0">
              <a:solidFill>
                <a:srgbClr val="0000FF"/>
              </a:solidFill>
            </a:endParaRPr>
          </a:p>
        </p:txBody>
      </p:sp>
      <p:sp>
        <p:nvSpPr>
          <p:cNvPr id="2" name="矩形 1"/>
          <p:cNvSpPr/>
          <p:nvPr/>
        </p:nvSpPr>
        <p:spPr>
          <a:xfrm>
            <a:off x="1043608" y="2564904"/>
            <a:ext cx="6840760" cy="1323439"/>
          </a:xfrm>
          <a:prstGeom prst="rect">
            <a:avLst/>
          </a:prstGeom>
        </p:spPr>
        <p:txBody>
          <a:bodyPr wrap="square">
            <a:spAutoFit/>
          </a:bodyPr>
          <a:lstStyle/>
          <a:p>
            <a:r>
              <a:rPr lang="zh-CN" altLang="en-US" sz="2000" b="1" dirty="0" smtClean="0"/>
              <a:t>         对</a:t>
            </a:r>
            <a:r>
              <a:rPr lang="zh-CN" altLang="en-US" sz="2000" b="1" dirty="0"/>
              <a:t>某要素采用跳动公差时</a:t>
            </a:r>
            <a:r>
              <a:rPr lang="en-US" altLang="zh-CN" sz="2000" b="1" dirty="0"/>
              <a:t>,</a:t>
            </a:r>
            <a:r>
              <a:rPr lang="zh-CN" altLang="en-US" sz="2000" b="1" dirty="0"/>
              <a:t>若不能满足功能要求时</a:t>
            </a:r>
            <a:r>
              <a:rPr lang="en-US" altLang="zh-CN" sz="2000" b="1" dirty="0"/>
              <a:t>,</a:t>
            </a:r>
            <a:r>
              <a:rPr lang="zh-CN" altLang="en-US" sz="2000" b="1" dirty="0"/>
              <a:t>则可另行给出形状、方向和</a:t>
            </a:r>
            <a:r>
              <a:rPr lang="zh-CN" altLang="en-US" sz="2000" b="1" dirty="0" smtClean="0"/>
              <a:t>位置公差</a:t>
            </a:r>
            <a:r>
              <a:rPr lang="en-US" altLang="zh-CN" sz="2000" b="1" dirty="0"/>
              <a:t>,</a:t>
            </a:r>
            <a:r>
              <a:rPr lang="zh-CN" altLang="en-US" sz="2000" b="1" dirty="0"/>
              <a:t>其公差值应遵循</a:t>
            </a:r>
            <a:r>
              <a:rPr lang="zh-CN" altLang="en-US" sz="2000" b="1" dirty="0" smtClean="0"/>
              <a:t>形状公差值小于</a:t>
            </a:r>
            <a:r>
              <a:rPr lang="zh-CN" altLang="en-US" sz="2000" b="1" dirty="0"/>
              <a:t>方向</a:t>
            </a:r>
            <a:r>
              <a:rPr lang="zh-CN" altLang="en-US" sz="2000" b="1" dirty="0" smtClean="0"/>
              <a:t>公差值</a:t>
            </a:r>
            <a:r>
              <a:rPr lang="en-US" altLang="zh-CN" sz="2000" b="1" dirty="0" smtClean="0"/>
              <a:t>,</a:t>
            </a:r>
            <a:r>
              <a:rPr lang="zh-CN" altLang="en-US" sz="2000" b="1" dirty="0"/>
              <a:t>方向</a:t>
            </a:r>
            <a:r>
              <a:rPr lang="zh-CN" altLang="en-US" sz="2000" b="1" dirty="0" smtClean="0"/>
              <a:t>公差值小于位置值公差</a:t>
            </a:r>
            <a:r>
              <a:rPr lang="en-US" altLang="zh-CN" sz="2000" b="1" dirty="0"/>
              <a:t>,</a:t>
            </a:r>
            <a:r>
              <a:rPr lang="zh-CN" altLang="en-US" sz="2000" b="1" dirty="0" smtClean="0"/>
              <a:t>位置公差值小于跳动公差值的</a:t>
            </a:r>
            <a:r>
              <a:rPr lang="zh-CN" altLang="en-US" sz="2000" b="1" dirty="0"/>
              <a:t>原则。</a:t>
            </a:r>
          </a:p>
        </p:txBody>
      </p:sp>
      <p:sp>
        <p:nvSpPr>
          <p:cNvPr id="3" name="矩形 2"/>
          <p:cNvSpPr/>
          <p:nvPr/>
        </p:nvSpPr>
        <p:spPr>
          <a:xfrm>
            <a:off x="917848" y="260648"/>
            <a:ext cx="6966520" cy="769441"/>
          </a:xfrm>
          <a:prstGeom prst="rect">
            <a:avLst/>
          </a:prstGeom>
        </p:spPr>
        <p:txBody>
          <a:bodyPr wrap="square">
            <a:spAutoFit/>
          </a:bodyPr>
          <a:lstStyle/>
          <a:p>
            <a:r>
              <a:rPr lang="zh-CN" altLang="en-US" b="1" dirty="0" smtClean="0"/>
              <a:t>          </a:t>
            </a:r>
            <a:r>
              <a:rPr lang="zh-CN" altLang="en-US" sz="2000" b="1" dirty="0" smtClean="0"/>
              <a:t>常用</a:t>
            </a:r>
            <a:r>
              <a:rPr lang="zh-CN" altLang="en-US" sz="2000" b="1" dirty="0"/>
              <a:t>跳动公差带的形状、大小、方向和位置从表</a:t>
            </a:r>
            <a:r>
              <a:rPr lang="en-US" altLang="zh-CN" sz="2000" b="1" dirty="0"/>
              <a:t>4. 9 </a:t>
            </a:r>
            <a:r>
              <a:rPr lang="zh-CN" altLang="en-US" sz="2000" b="1" dirty="0"/>
              <a:t>标注示例和公差带的定义中能体现出来。</a:t>
            </a:r>
          </a:p>
        </p:txBody>
      </p:sp>
      <p:sp>
        <p:nvSpPr>
          <p:cNvPr id="4" name="矩形 3"/>
          <p:cNvSpPr/>
          <p:nvPr/>
        </p:nvSpPr>
        <p:spPr>
          <a:xfrm>
            <a:off x="935596" y="980728"/>
            <a:ext cx="6948772" cy="1631216"/>
          </a:xfrm>
          <a:prstGeom prst="rect">
            <a:avLst/>
          </a:prstGeom>
        </p:spPr>
        <p:txBody>
          <a:bodyPr wrap="square">
            <a:spAutoFit/>
          </a:bodyPr>
          <a:lstStyle/>
          <a:p>
            <a:r>
              <a:rPr lang="zh-CN" altLang="en-US" sz="2000" b="1" dirty="0" smtClean="0"/>
              <a:t>         跳动公差</a:t>
            </a:r>
            <a:r>
              <a:rPr lang="zh-CN" altLang="en-US" sz="2000" b="1" dirty="0"/>
              <a:t>带能综合控制同一被测要素的形状、方向和位置误差。例如径向圆跳动公差带可以同时控制同轴度误差和圆度误差</a:t>
            </a:r>
            <a:r>
              <a:rPr lang="en-US" altLang="zh-CN" sz="2000" b="1" dirty="0"/>
              <a:t>;</a:t>
            </a:r>
            <a:r>
              <a:rPr lang="zh-CN" altLang="en-US" sz="2000" b="1" dirty="0"/>
              <a:t>径向全跳动公差带可以同时控制同轴度误差和圆柱度误差</a:t>
            </a:r>
            <a:r>
              <a:rPr lang="en-US" altLang="zh-CN" sz="2000" b="1" dirty="0"/>
              <a:t>;</a:t>
            </a:r>
            <a:r>
              <a:rPr lang="zh-CN" altLang="en-US" sz="2000" b="1" dirty="0"/>
              <a:t>轴向全跳动公差带可以同时控制端面对基准轴线的垂直度误差和平面度误差。</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CEC6B52-C351-451A-A90D-CF50262C4644}" type="slidenum">
              <a:rPr lang="en-US" altLang="zh-CN" sz="2000" smtClean="0">
                <a:solidFill>
                  <a:srgbClr val="0000FF"/>
                </a:solidFill>
              </a:rPr>
              <a:pPr eaLnBrk="1" hangingPunct="1"/>
              <a:t>59</a:t>
            </a:fld>
            <a:endParaRPr lang="en-US" altLang="zh-CN" sz="2000" smtClean="0">
              <a:solidFill>
                <a:srgbClr val="0000FF"/>
              </a:solidFill>
            </a:endParaRPr>
          </a:p>
        </p:txBody>
      </p:sp>
      <p:sp>
        <p:nvSpPr>
          <p:cNvPr id="2" name="矩形 1"/>
          <p:cNvSpPr/>
          <p:nvPr/>
        </p:nvSpPr>
        <p:spPr>
          <a:xfrm>
            <a:off x="1259632" y="303039"/>
            <a:ext cx="5184576" cy="400110"/>
          </a:xfrm>
          <a:prstGeom prst="rect">
            <a:avLst/>
          </a:prstGeom>
        </p:spPr>
        <p:txBody>
          <a:bodyPr wrap="square">
            <a:spAutoFit/>
          </a:bodyPr>
          <a:lstStyle/>
          <a:p>
            <a:r>
              <a:rPr lang="zh-CN" altLang="en-US" sz="2000" b="1" dirty="0"/>
              <a:t> </a:t>
            </a:r>
            <a:r>
              <a:rPr lang="en-US" altLang="zh-CN" sz="2000" b="1" dirty="0"/>
              <a:t>(1) </a:t>
            </a:r>
            <a:r>
              <a:rPr lang="zh-CN" altLang="en-US" sz="2000" b="1" dirty="0">
                <a:solidFill>
                  <a:srgbClr val="FF0000"/>
                </a:solidFill>
              </a:rPr>
              <a:t>圆</a:t>
            </a:r>
            <a:r>
              <a:rPr lang="zh-CN" altLang="en-US" sz="2000" b="1" dirty="0" smtClean="0">
                <a:solidFill>
                  <a:srgbClr val="FF0000"/>
                </a:solidFill>
              </a:rPr>
              <a:t>跳动公差标注示例</a:t>
            </a:r>
            <a:endParaRPr lang="zh-CN" altLang="en-US" sz="2000" dirty="0"/>
          </a:p>
        </p:txBody>
      </p:sp>
      <p:sp>
        <p:nvSpPr>
          <p:cNvPr id="3" name="矩形 2"/>
          <p:cNvSpPr/>
          <p:nvPr/>
        </p:nvSpPr>
        <p:spPr>
          <a:xfrm>
            <a:off x="971600" y="2160061"/>
            <a:ext cx="6984776" cy="1015663"/>
          </a:xfrm>
          <a:prstGeom prst="rect">
            <a:avLst/>
          </a:prstGeom>
        </p:spPr>
        <p:txBody>
          <a:bodyPr wrap="square">
            <a:spAutoFit/>
          </a:bodyPr>
          <a:lstStyle/>
          <a:p>
            <a:r>
              <a:rPr lang="zh-CN" altLang="en-US" sz="2000" b="1" dirty="0" smtClean="0"/>
              <a:t>        公差带</a:t>
            </a:r>
            <a:r>
              <a:rPr lang="zh-CN" altLang="en-US" sz="2000" b="1" dirty="0"/>
              <a:t>为在平行于基准平面</a:t>
            </a:r>
            <a:r>
              <a:rPr lang="en-US" altLang="zh-CN" sz="2000" b="1" i="1" dirty="0"/>
              <a:t>B</a:t>
            </a:r>
            <a:r>
              <a:rPr lang="en-US" altLang="zh-CN" sz="2000" b="1" dirty="0"/>
              <a:t> </a:t>
            </a:r>
            <a:r>
              <a:rPr lang="zh-CN" altLang="en-US" sz="2000" b="1" dirty="0"/>
              <a:t>任一垂直于</a:t>
            </a:r>
            <a:r>
              <a:rPr lang="zh-CN" altLang="en-US" sz="2000" b="1" dirty="0" smtClean="0"/>
              <a:t>基准</a:t>
            </a:r>
            <a:r>
              <a:rPr lang="zh-CN" altLang="en-US" sz="2000" b="1" dirty="0"/>
              <a:t>轴线</a:t>
            </a:r>
            <a:r>
              <a:rPr lang="en-US" altLang="zh-CN" sz="2000" b="1" i="1" dirty="0"/>
              <a:t>A</a:t>
            </a:r>
            <a:r>
              <a:rPr lang="en-US" altLang="zh-CN" sz="2000" b="1" dirty="0"/>
              <a:t> </a:t>
            </a:r>
            <a:r>
              <a:rPr lang="zh-CN" altLang="en-US" sz="2000" b="1" dirty="0"/>
              <a:t>的横截面内、半径差等于公差</a:t>
            </a:r>
            <a:r>
              <a:rPr lang="zh-CN" altLang="en-US" sz="2000" b="1" dirty="0" smtClean="0"/>
              <a:t>值</a:t>
            </a:r>
            <a:r>
              <a:rPr lang="zh-CN" altLang="en-US" sz="2000" b="1" i="1" dirty="0" smtClean="0"/>
              <a:t> </a:t>
            </a:r>
            <a:r>
              <a:rPr lang="en-US" altLang="zh-CN" sz="2000" b="1" i="1" dirty="0" smtClean="0"/>
              <a:t>t</a:t>
            </a:r>
            <a:r>
              <a:rPr lang="zh-CN" altLang="en-US" sz="2000" b="1" dirty="0" smtClean="0"/>
              <a:t>、圆心在</a:t>
            </a:r>
            <a:r>
              <a:rPr lang="zh-CN" altLang="en-US" sz="2000" b="1" dirty="0"/>
              <a:t>基准轴线上的两同心圆所限定的区域</a:t>
            </a:r>
            <a:r>
              <a:rPr lang="zh-CN" altLang="en-US" sz="2000" b="1" dirty="0" smtClean="0"/>
              <a:t>。</a:t>
            </a:r>
            <a:endParaRPr lang="zh-CN" altLang="en-US" sz="2000" b="1" dirty="0"/>
          </a:p>
        </p:txBody>
      </p:sp>
      <p:sp>
        <p:nvSpPr>
          <p:cNvPr id="4" name="矩形 3"/>
          <p:cNvSpPr/>
          <p:nvPr/>
        </p:nvSpPr>
        <p:spPr>
          <a:xfrm>
            <a:off x="1403648" y="764704"/>
            <a:ext cx="2088232" cy="400110"/>
          </a:xfrm>
          <a:prstGeom prst="rect">
            <a:avLst/>
          </a:prstGeom>
        </p:spPr>
        <p:txBody>
          <a:bodyPr wrap="square">
            <a:spAutoFit/>
          </a:bodyPr>
          <a:lstStyle/>
          <a:p>
            <a:r>
              <a:rPr lang="zh-CN" altLang="en-US" sz="2000" b="1" dirty="0" smtClean="0">
                <a:latin typeface="宋体"/>
                <a:ea typeface="宋体"/>
              </a:rPr>
              <a:t>① </a:t>
            </a:r>
            <a:r>
              <a:rPr lang="zh-CN" altLang="en-US" sz="2000" b="1" dirty="0" smtClean="0"/>
              <a:t>径向圆跳动</a:t>
            </a:r>
            <a:endParaRPr lang="zh-CN" altLang="en-US" sz="2000" b="1" dirty="0"/>
          </a:p>
        </p:txBody>
      </p:sp>
      <p:sp>
        <p:nvSpPr>
          <p:cNvPr id="5" name="矩形 4"/>
          <p:cNvSpPr/>
          <p:nvPr/>
        </p:nvSpPr>
        <p:spPr>
          <a:xfrm>
            <a:off x="755576" y="1144398"/>
            <a:ext cx="7560840" cy="1015663"/>
          </a:xfrm>
          <a:prstGeom prst="rect">
            <a:avLst/>
          </a:prstGeom>
        </p:spPr>
        <p:txBody>
          <a:bodyPr wrap="square">
            <a:spAutoFit/>
          </a:bodyPr>
          <a:lstStyle/>
          <a:p>
            <a:r>
              <a:rPr lang="zh-CN" altLang="en-US" sz="2000" b="1" dirty="0" smtClean="0"/>
              <a:t>          在</a:t>
            </a:r>
            <a:r>
              <a:rPr lang="zh-CN" altLang="en-US" sz="2000" b="1" dirty="0"/>
              <a:t>任一平行于基准平面</a:t>
            </a:r>
            <a:r>
              <a:rPr lang="en-US" altLang="zh-CN" sz="2000" b="1" i="1" dirty="0"/>
              <a:t>B</a:t>
            </a:r>
            <a:r>
              <a:rPr lang="zh-CN" altLang="en-US" sz="2000" b="1" dirty="0"/>
              <a:t>、垂直于基准轴线</a:t>
            </a:r>
            <a:r>
              <a:rPr lang="en-US" altLang="zh-CN" sz="2000" b="1" dirty="0"/>
              <a:t>A </a:t>
            </a:r>
            <a:r>
              <a:rPr lang="zh-CN" altLang="en-US" sz="2000" b="1" dirty="0"/>
              <a:t>的</a:t>
            </a:r>
            <a:r>
              <a:rPr lang="zh-CN" altLang="en-US" sz="2000" b="1" dirty="0" smtClean="0"/>
              <a:t>横截面</a:t>
            </a:r>
            <a:r>
              <a:rPr lang="zh-CN" altLang="en-US" sz="2000" b="1" dirty="0"/>
              <a:t>上</a:t>
            </a:r>
            <a:r>
              <a:rPr lang="en-US" altLang="zh-CN" sz="2000" b="1" dirty="0"/>
              <a:t>,</a:t>
            </a:r>
            <a:r>
              <a:rPr lang="zh-CN" altLang="en-US" sz="2000" b="1" dirty="0"/>
              <a:t>提取</a:t>
            </a:r>
            <a:r>
              <a:rPr lang="en-US" altLang="zh-CN" sz="2000" b="1" dirty="0"/>
              <a:t>(</a:t>
            </a:r>
            <a:r>
              <a:rPr lang="zh-CN" altLang="en-US" sz="2000" b="1" dirty="0"/>
              <a:t>实际</a:t>
            </a:r>
            <a:r>
              <a:rPr lang="en-US" altLang="zh-CN" sz="2000" b="1" dirty="0"/>
              <a:t>) </a:t>
            </a:r>
            <a:r>
              <a:rPr lang="zh-CN" altLang="en-US" sz="2000" b="1" dirty="0"/>
              <a:t>圆应限定在半径差等于</a:t>
            </a:r>
            <a:r>
              <a:rPr lang="en-US" altLang="zh-CN" sz="2000" b="1" dirty="0"/>
              <a:t>0. 1</a:t>
            </a:r>
            <a:r>
              <a:rPr lang="zh-CN" altLang="en-US" sz="2000" b="1" dirty="0"/>
              <a:t>、圆心</a:t>
            </a:r>
            <a:r>
              <a:rPr lang="zh-CN" altLang="en-US" sz="2000" b="1" dirty="0" smtClean="0"/>
              <a:t>在基准</a:t>
            </a:r>
            <a:r>
              <a:rPr lang="zh-CN" altLang="en-US" sz="2000" b="1" dirty="0"/>
              <a:t>轴线</a:t>
            </a:r>
            <a:r>
              <a:rPr lang="en-US" altLang="zh-CN" sz="2000" b="1" i="1" u="sng" dirty="0"/>
              <a:t>A</a:t>
            </a:r>
            <a:r>
              <a:rPr lang="en-US" altLang="zh-CN" sz="2000" b="1" dirty="0"/>
              <a:t> </a:t>
            </a:r>
            <a:r>
              <a:rPr lang="zh-CN" altLang="en-US" sz="2000" b="1" dirty="0"/>
              <a:t>上的两共面同心圆</a:t>
            </a:r>
            <a:r>
              <a:rPr lang="zh-CN" altLang="en-US" sz="2000" b="1" dirty="0" smtClean="0"/>
              <a:t>之间。</a:t>
            </a:r>
            <a:endParaRPr lang="zh-CN" altLang="en-US" sz="2000" b="1"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31" y="3356991"/>
            <a:ext cx="4070715" cy="238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2996952"/>
            <a:ext cx="2448272" cy="3137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 calcmode="lin" valueType="num">
                                      <p:cBhvr additive="base">
                                        <p:cTn id="22" dur="500" fill="hold"/>
                                        <p:tgtEl>
                                          <p:spTgt spid="3074"/>
                                        </p:tgtEl>
                                        <p:attrNameLst>
                                          <p:attrName>ppt_x</p:attrName>
                                        </p:attrNameLst>
                                      </p:cBhvr>
                                      <p:tavLst>
                                        <p:tav tm="0">
                                          <p:val>
                                            <p:strVal val="#ppt_x"/>
                                          </p:val>
                                        </p:tav>
                                        <p:tav tm="100000">
                                          <p:val>
                                            <p:strVal val="#ppt_x"/>
                                          </p:val>
                                        </p:tav>
                                      </p:tavLst>
                                    </p:anim>
                                    <p:anim calcmode="lin" valueType="num">
                                      <p:cBhvr additive="base">
                                        <p:cTn id="23"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3076"/>
                                        </p:tgtEl>
                                        <p:attrNameLst>
                                          <p:attrName>style.visibility</p:attrName>
                                        </p:attrNameLst>
                                      </p:cBhvr>
                                      <p:to>
                                        <p:strVal val="visible"/>
                                      </p:to>
                                    </p:set>
                                    <p:anim calcmode="lin" valueType="num">
                                      <p:cBhvr additive="base">
                                        <p:cTn id="28" dur="500" fill="hold"/>
                                        <p:tgtEl>
                                          <p:spTgt spid="3076"/>
                                        </p:tgtEl>
                                        <p:attrNameLst>
                                          <p:attrName>ppt_x</p:attrName>
                                        </p:attrNameLst>
                                      </p:cBhvr>
                                      <p:tavLst>
                                        <p:tav tm="0">
                                          <p:val>
                                            <p:strVal val="1+#ppt_w/2"/>
                                          </p:val>
                                        </p:tav>
                                        <p:tav tm="100000">
                                          <p:val>
                                            <p:strVal val="#ppt_x"/>
                                          </p:val>
                                        </p:tav>
                                      </p:tavLst>
                                    </p:anim>
                                    <p:anim calcmode="lin" valueType="num">
                                      <p:cBhvr additive="base">
                                        <p:cTn id="29"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left)">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3EE060F-86F6-45DF-AB9D-D31E0B87263C}" type="slidenum">
              <a:rPr lang="en-US" altLang="zh-CN" sz="2000" smtClean="0">
                <a:solidFill>
                  <a:srgbClr val="0000FF"/>
                </a:solidFill>
              </a:rPr>
              <a:pPr eaLnBrk="1" hangingPunct="1"/>
              <a:t>6</a:t>
            </a:fld>
            <a:endParaRPr lang="en-US" altLang="zh-CN" sz="2000" smtClean="0">
              <a:solidFill>
                <a:srgbClr val="0000FF"/>
              </a:solidFill>
            </a:endParaRPr>
          </a:p>
        </p:txBody>
      </p:sp>
      <p:sp>
        <p:nvSpPr>
          <p:cNvPr id="2" name="矩形 1"/>
          <p:cNvSpPr/>
          <p:nvPr/>
        </p:nvSpPr>
        <p:spPr>
          <a:xfrm>
            <a:off x="755576" y="736828"/>
            <a:ext cx="7488832" cy="957250"/>
          </a:xfrm>
          <a:prstGeom prst="rect">
            <a:avLst/>
          </a:prstGeom>
        </p:spPr>
        <p:txBody>
          <a:bodyPr wrap="square">
            <a:spAutoFit/>
          </a:bodyPr>
          <a:lstStyle/>
          <a:p>
            <a:pPr>
              <a:lnSpc>
                <a:spcPct val="150000"/>
              </a:lnSpc>
            </a:pPr>
            <a:r>
              <a:rPr lang="zh-CN" altLang="en-US" sz="2000" b="1" dirty="0" smtClean="0"/>
              <a:t>         ① 用</a:t>
            </a:r>
            <a:r>
              <a:rPr lang="zh-CN" altLang="en-US" sz="2000" b="1" dirty="0"/>
              <a:t>粗长点划线来定义</a:t>
            </a:r>
            <a:r>
              <a:rPr lang="zh-CN" altLang="en-US" sz="2000" b="1" dirty="0" smtClean="0"/>
              <a:t>要求</a:t>
            </a:r>
            <a:r>
              <a:rPr lang="zh-CN" altLang="en-US" sz="2000" b="1" dirty="0"/>
              <a:t>的部分表面</a:t>
            </a:r>
            <a:r>
              <a:rPr lang="en-US" altLang="zh-CN" sz="2000" b="1" dirty="0"/>
              <a:t>,</a:t>
            </a:r>
            <a:r>
              <a:rPr lang="zh-CN" altLang="en-US" sz="2000" b="1" dirty="0"/>
              <a:t>应使用理论</a:t>
            </a:r>
            <a:r>
              <a:rPr lang="zh-CN" altLang="en-US" sz="2000" b="1" dirty="0" smtClean="0"/>
              <a:t>正确尺寸</a:t>
            </a:r>
            <a:r>
              <a:rPr lang="en-US" altLang="zh-CN" sz="2000" b="1" dirty="0"/>
              <a:t>TED</a:t>
            </a:r>
            <a:r>
              <a:rPr lang="zh-CN" altLang="en-US" sz="2000" b="1" dirty="0"/>
              <a:t>定义其位置和尺寸</a:t>
            </a:r>
            <a:r>
              <a:rPr lang="en-US" altLang="zh-CN" sz="2000" b="1" dirty="0"/>
              <a:t>,</a:t>
            </a:r>
            <a:r>
              <a:rPr lang="zh-CN" altLang="en-US" sz="2000" b="1" dirty="0" smtClean="0"/>
              <a:t>见图</a:t>
            </a:r>
            <a:r>
              <a:rPr lang="en-US" altLang="zh-CN" sz="2000" b="1" dirty="0"/>
              <a:t>4. </a:t>
            </a:r>
            <a:r>
              <a:rPr lang="en-US" altLang="zh-CN" sz="2000" b="1" dirty="0" smtClean="0"/>
              <a:t>23(a)</a:t>
            </a:r>
            <a:r>
              <a:rPr lang="zh-CN" altLang="en-US" sz="2000" b="1" dirty="0" smtClean="0"/>
              <a:t>、</a:t>
            </a:r>
            <a:r>
              <a:rPr lang="en-US" altLang="zh-CN" sz="2000" b="1" dirty="0" smtClean="0"/>
              <a:t>(c) </a:t>
            </a:r>
            <a:r>
              <a:rPr lang="zh-CN" altLang="en-US" sz="2000" b="1" dirty="0" smtClean="0"/>
              <a:t>和</a:t>
            </a:r>
            <a:r>
              <a:rPr lang="en-US" altLang="zh-CN" sz="2000" b="1" dirty="0" smtClean="0"/>
              <a:t>(d)</a:t>
            </a:r>
            <a:r>
              <a:rPr lang="zh-CN" altLang="en-US" sz="2000" b="1" dirty="0" smtClean="0"/>
              <a:t>。</a:t>
            </a:r>
            <a:endParaRPr lang="zh-CN" altLang="en-US" sz="2000" b="1" dirty="0"/>
          </a:p>
        </p:txBody>
      </p:sp>
      <p:sp>
        <p:nvSpPr>
          <p:cNvPr id="3" name="矩形 2"/>
          <p:cNvSpPr/>
          <p:nvPr/>
        </p:nvSpPr>
        <p:spPr>
          <a:xfrm>
            <a:off x="1342855" y="448796"/>
            <a:ext cx="4093241" cy="400110"/>
          </a:xfrm>
          <a:prstGeom prst="rect">
            <a:avLst/>
          </a:prstGeom>
        </p:spPr>
        <p:txBody>
          <a:bodyPr wrap="square">
            <a:spAutoFit/>
          </a:bodyPr>
          <a:lstStyle/>
          <a:p>
            <a:r>
              <a:rPr lang="en-US" altLang="zh-CN" sz="2000" b="1" dirty="0"/>
              <a:t>(2) </a:t>
            </a:r>
            <a:r>
              <a:rPr lang="zh-CN" altLang="en-US" sz="2000" b="1" dirty="0"/>
              <a:t>局部区域的标注 </a:t>
            </a:r>
            <a:endParaRPr lang="zh-CN" altLang="en-US" sz="2000" dirty="0"/>
          </a:p>
        </p:txBody>
      </p:sp>
      <p:sp>
        <p:nvSpPr>
          <p:cNvPr id="5" name="矩形 4"/>
          <p:cNvSpPr/>
          <p:nvPr/>
        </p:nvSpPr>
        <p:spPr>
          <a:xfrm>
            <a:off x="611560" y="1600924"/>
            <a:ext cx="7962552" cy="1107996"/>
          </a:xfrm>
          <a:prstGeom prst="rect">
            <a:avLst/>
          </a:prstGeom>
        </p:spPr>
        <p:txBody>
          <a:bodyPr wrap="square">
            <a:spAutoFit/>
          </a:bodyPr>
          <a:lstStyle/>
          <a:p>
            <a:pPr>
              <a:lnSpc>
                <a:spcPct val="150000"/>
              </a:lnSpc>
            </a:pPr>
            <a:r>
              <a:rPr lang="zh-CN" altLang="en-US" b="1" dirty="0" smtClean="0"/>
              <a:t>         </a:t>
            </a:r>
            <a:r>
              <a:rPr lang="zh-CN" altLang="en-US" sz="2000" b="1" dirty="0" smtClean="0"/>
              <a:t>②</a:t>
            </a:r>
            <a:r>
              <a:rPr lang="zh-CN" altLang="en-US" sz="2000" dirty="0" smtClean="0"/>
              <a:t> </a:t>
            </a:r>
            <a:r>
              <a:rPr lang="zh-CN" altLang="en-US" sz="2000" b="1" dirty="0"/>
              <a:t>用阴影区域和粗长点划线来定义被测的部分表面</a:t>
            </a:r>
            <a:r>
              <a:rPr lang="en-US" altLang="zh-CN" sz="2000" b="1" dirty="0"/>
              <a:t>,</a:t>
            </a:r>
            <a:r>
              <a:rPr lang="zh-CN" altLang="en-US" sz="2000" b="1" dirty="0"/>
              <a:t>应使</a:t>
            </a:r>
            <a:r>
              <a:rPr lang="en-US" altLang="zh-CN" sz="2000" b="1" dirty="0"/>
              <a:t>TED(</a:t>
            </a:r>
            <a:r>
              <a:rPr lang="zh-CN" altLang="en-US" sz="2000" b="1" dirty="0"/>
              <a:t>或缺省尺寸</a:t>
            </a:r>
            <a:r>
              <a:rPr lang="en-US" altLang="zh-CN" sz="2000" b="1" dirty="0"/>
              <a:t>) </a:t>
            </a:r>
            <a:r>
              <a:rPr lang="zh-CN" altLang="en-US" sz="2000" b="1" dirty="0"/>
              <a:t>定义其位置和尺寸</a:t>
            </a:r>
            <a:r>
              <a:rPr lang="en-US" altLang="zh-CN" sz="2000" b="1" dirty="0"/>
              <a:t>,</a:t>
            </a:r>
            <a:r>
              <a:rPr lang="zh-CN" altLang="en-US" sz="2000" b="1" dirty="0"/>
              <a:t>见图</a:t>
            </a:r>
            <a:r>
              <a:rPr lang="en-US" altLang="zh-CN" sz="2000" b="1" dirty="0"/>
              <a:t>4</a:t>
            </a:r>
            <a:r>
              <a:rPr lang="en-US" altLang="zh-CN" sz="2000" b="1"/>
              <a:t>. </a:t>
            </a:r>
            <a:r>
              <a:rPr lang="en-US" altLang="zh-CN" sz="2000" b="1" smtClean="0"/>
              <a:t>23(b)</a:t>
            </a:r>
            <a:r>
              <a:rPr lang="zh-CN" altLang="en-US" sz="2000" b="1" smtClean="0"/>
              <a:t>、</a:t>
            </a:r>
            <a:r>
              <a:rPr lang="en-US" altLang="zh-CN" sz="2000" b="1" smtClean="0"/>
              <a:t>(c</a:t>
            </a:r>
            <a:r>
              <a:rPr lang="en-US" altLang="zh-CN" sz="2000" b="1" dirty="0" smtClean="0"/>
              <a:t>)</a:t>
            </a:r>
            <a:r>
              <a:rPr lang="zh-CN" altLang="en-US" sz="2000" b="1" dirty="0" smtClean="0"/>
              <a:t>和（</a:t>
            </a:r>
            <a:r>
              <a:rPr lang="en-US" altLang="zh-CN" sz="2000" b="1" dirty="0" smtClean="0"/>
              <a:t>d</a:t>
            </a:r>
            <a:r>
              <a:rPr lang="zh-CN" altLang="en-US" sz="2000" b="1" dirty="0" smtClean="0"/>
              <a:t>）。</a:t>
            </a:r>
            <a:endParaRPr lang="zh-CN" altLang="en-US" sz="2000" b="1" dirty="0"/>
          </a:p>
        </p:txBody>
      </p:sp>
      <p:pic>
        <p:nvPicPr>
          <p:cNvPr id="716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564" y="2996952"/>
            <a:ext cx="7728844"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1683"/>
                                        </p:tgtEl>
                                        <p:attrNameLst>
                                          <p:attrName>style.visibility</p:attrName>
                                        </p:attrNameLst>
                                      </p:cBhvr>
                                      <p:to>
                                        <p:strVal val="visible"/>
                                      </p:to>
                                    </p:set>
                                    <p:anim calcmode="lin" valueType="num">
                                      <p:cBhvr additive="base">
                                        <p:cTn id="17" dur="500" fill="hold"/>
                                        <p:tgtEl>
                                          <p:spTgt spid="71683"/>
                                        </p:tgtEl>
                                        <p:attrNameLst>
                                          <p:attrName>ppt_x</p:attrName>
                                        </p:attrNameLst>
                                      </p:cBhvr>
                                      <p:tavLst>
                                        <p:tav tm="0">
                                          <p:val>
                                            <p:strVal val="#ppt_x"/>
                                          </p:val>
                                        </p:tav>
                                        <p:tav tm="100000">
                                          <p:val>
                                            <p:strVal val="#ppt_x"/>
                                          </p:val>
                                        </p:tav>
                                      </p:tavLst>
                                    </p:anim>
                                    <p:anim calcmode="lin" valueType="num">
                                      <p:cBhvr additive="base">
                                        <p:cTn id="18" dur="500" fill="hold"/>
                                        <p:tgtEl>
                                          <p:spTgt spid="7168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1F74E43-DE5D-4217-AAE2-4AF8069A489D}" type="slidenum">
              <a:rPr lang="en-US" altLang="zh-CN" sz="2000" smtClean="0">
                <a:solidFill>
                  <a:srgbClr val="0000FF"/>
                </a:solidFill>
              </a:rPr>
              <a:pPr eaLnBrk="1" hangingPunct="1"/>
              <a:t>60</a:t>
            </a:fld>
            <a:endParaRPr lang="en-US" altLang="zh-CN" sz="2000" smtClean="0">
              <a:solidFill>
                <a:srgbClr val="0000FF"/>
              </a:solidFill>
            </a:endParaRPr>
          </a:p>
        </p:txBody>
      </p:sp>
      <p:sp>
        <p:nvSpPr>
          <p:cNvPr id="3" name="矩形 2"/>
          <p:cNvSpPr/>
          <p:nvPr/>
        </p:nvSpPr>
        <p:spPr>
          <a:xfrm>
            <a:off x="1475656" y="364594"/>
            <a:ext cx="2520280" cy="400110"/>
          </a:xfrm>
          <a:prstGeom prst="rect">
            <a:avLst/>
          </a:prstGeom>
        </p:spPr>
        <p:txBody>
          <a:bodyPr wrap="square">
            <a:spAutoFit/>
          </a:bodyPr>
          <a:lstStyle/>
          <a:p>
            <a:pPr lvl="0"/>
            <a:r>
              <a:rPr lang="zh-CN" altLang="en-US" sz="2000" b="1" dirty="0" smtClean="0">
                <a:latin typeface="宋体"/>
                <a:ea typeface="宋体"/>
              </a:rPr>
              <a:t>② </a:t>
            </a:r>
            <a:r>
              <a:rPr lang="zh-CN" altLang="en-US" sz="2000" b="1" dirty="0" smtClean="0">
                <a:solidFill>
                  <a:srgbClr val="000000"/>
                </a:solidFill>
              </a:rPr>
              <a:t>轴向</a:t>
            </a:r>
            <a:r>
              <a:rPr lang="zh-CN" altLang="en-US" sz="2000" b="1" dirty="0" smtClean="0"/>
              <a:t>圆跳动</a:t>
            </a:r>
            <a:endParaRPr lang="zh-CN" altLang="en-US" sz="2000" b="1" dirty="0"/>
          </a:p>
        </p:txBody>
      </p:sp>
      <p:sp>
        <p:nvSpPr>
          <p:cNvPr id="2" name="矩形 1"/>
          <p:cNvSpPr/>
          <p:nvPr/>
        </p:nvSpPr>
        <p:spPr>
          <a:xfrm>
            <a:off x="755576" y="764704"/>
            <a:ext cx="7272808" cy="707886"/>
          </a:xfrm>
          <a:prstGeom prst="rect">
            <a:avLst/>
          </a:prstGeom>
        </p:spPr>
        <p:txBody>
          <a:bodyPr wrap="square">
            <a:spAutoFit/>
          </a:bodyPr>
          <a:lstStyle/>
          <a:p>
            <a:r>
              <a:rPr lang="zh-CN" altLang="en-US" sz="2000" b="1" dirty="0" smtClean="0"/>
              <a:t>         在</a:t>
            </a:r>
            <a:r>
              <a:rPr lang="zh-CN" altLang="en-US" sz="2000" b="1" dirty="0"/>
              <a:t>与基准轴线</a:t>
            </a:r>
            <a:r>
              <a:rPr lang="en-US" altLang="zh-CN" sz="2000" b="1" i="1" dirty="0"/>
              <a:t>D</a:t>
            </a:r>
            <a:r>
              <a:rPr lang="en-US" altLang="zh-CN" sz="2000" b="1" dirty="0"/>
              <a:t> </a:t>
            </a:r>
            <a:r>
              <a:rPr lang="zh-CN" altLang="en-US" sz="2000" b="1" dirty="0"/>
              <a:t>同轴的任一圆柱形截面上</a:t>
            </a:r>
            <a:r>
              <a:rPr lang="en-US" altLang="zh-CN" sz="2000" b="1" dirty="0"/>
              <a:t>,</a:t>
            </a:r>
            <a:r>
              <a:rPr lang="zh-CN" altLang="en-US" sz="2000" b="1" dirty="0"/>
              <a:t>提取</a:t>
            </a:r>
            <a:r>
              <a:rPr lang="en-US" altLang="zh-CN" sz="2000" b="1" dirty="0"/>
              <a:t>(</a:t>
            </a:r>
            <a:r>
              <a:rPr lang="zh-CN" altLang="en-US" sz="2000" b="1" dirty="0" smtClean="0"/>
              <a:t>实际</a:t>
            </a:r>
            <a:r>
              <a:rPr lang="en-US" altLang="zh-CN" sz="2000" b="1" dirty="0"/>
              <a:t>) </a:t>
            </a:r>
            <a:r>
              <a:rPr lang="zh-CN" altLang="en-US" sz="2000" b="1" dirty="0"/>
              <a:t>圆应限定在轴向距离等于</a:t>
            </a:r>
            <a:r>
              <a:rPr lang="en-US" altLang="zh-CN" sz="2000" b="1" dirty="0"/>
              <a:t>0. 1 </a:t>
            </a:r>
            <a:r>
              <a:rPr lang="zh-CN" altLang="en-US" sz="2000" b="1" dirty="0"/>
              <a:t>的两个等圆</a:t>
            </a:r>
            <a:r>
              <a:rPr lang="zh-CN" altLang="en-US" sz="2000" b="1" dirty="0" smtClean="0"/>
              <a:t>之间。</a:t>
            </a:r>
            <a:endParaRPr lang="zh-CN" altLang="en-US" sz="2000" b="1" dirty="0"/>
          </a:p>
        </p:txBody>
      </p:sp>
      <p:sp>
        <p:nvSpPr>
          <p:cNvPr id="5" name="矩形 4"/>
          <p:cNvSpPr/>
          <p:nvPr/>
        </p:nvSpPr>
        <p:spPr>
          <a:xfrm>
            <a:off x="8340575" y="6336220"/>
            <a:ext cx="803425" cy="461665"/>
          </a:xfrm>
          <a:prstGeom prst="rect">
            <a:avLst/>
          </a:prstGeom>
        </p:spPr>
        <p:txBody>
          <a:bodyPr wrap="none">
            <a:spAutoFit/>
          </a:bodyPr>
          <a:lstStyle/>
          <a:p>
            <a:pPr lvl="0"/>
            <a:r>
              <a:rPr lang="zh-CN" altLang="en-US" b="1" dirty="0">
                <a:solidFill>
                  <a:srgbClr val="000000"/>
                </a:solidFill>
              </a:rPr>
              <a:t>轴向</a:t>
            </a:r>
          </a:p>
        </p:txBody>
      </p:sp>
      <p:sp>
        <p:nvSpPr>
          <p:cNvPr id="6" name="矩形 5"/>
          <p:cNvSpPr/>
          <p:nvPr/>
        </p:nvSpPr>
        <p:spPr>
          <a:xfrm>
            <a:off x="1043608" y="3789040"/>
            <a:ext cx="3456384" cy="1323439"/>
          </a:xfrm>
          <a:prstGeom prst="rect">
            <a:avLst/>
          </a:prstGeom>
        </p:spPr>
        <p:txBody>
          <a:bodyPr wrap="square">
            <a:spAutoFit/>
          </a:bodyPr>
          <a:lstStyle/>
          <a:p>
            <a:r>
              <a:rPr lang="zh-CN" altLang="en-US" sz="2000" b="1" dirty="0" smtClean="0"/>
              <a:t>         公差带</a:t>
            </a:r>
            <a:r>
              <a:rPr lang="zh-CN" altLang="en-US" sz="2000" b="1" dirty="0"/>
              <a:t>为与基准轴线同轴的任一半径的</a:t>
            </a:r>
            <a:r>
              <a:rPr lang="zh-CN" altLang="en-US" sz="2000" b="1" dirty="0" smtClean="0"/>
              <a:t>圆柱截面</a:t>
            </a:r>
            <a:r>
              <a:rPr lang="zh-CN" altLang="en-US" sz="2000" b="1" dirty="0"/>
              <a:t>上、间距等于公差值</a:t>
            </a:r>
            <a:r>
              <a:rPr lang="en-US" altLang="zh-CN" sz="2000" b="1" i="1" dirty="0"/>
              <a:t>t</a:t>
            </a:r>
            <a:r>
              <a:rPr lang="en-US" altLang="zh-CN" sz="2000" b="1" dirty="0"/>
              <a:t> </a:t>
            </a:r>
            <a:r>
              <a:rPr lang="zh-CN" altLang="en-US" sz="2000" b="1" dirty="0"/>
              <a:t>的两圆所限定的圆柱面</a:t>
            </a:r>
            <a:r>
              <a:rPr lang="zh-CN" altLang="en-US" sz="2000" b="1" dirty="0" smtClean="0"/>
              <a:t>区域。</a:t>
            </a:r>
            <a:endParaRPr lang="zh-CN" altLang="en-US" sz="2000" b="1"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5250" y="1737551"/>
            <a:ext cx="3492774"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4008" y="1571885"/>
            <a:ext cx="3672408" cy="171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3284984"/>
            <a:ext cx="2743200"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 calcmode="lin" valueType="num">
                                      <p:cBhvr additive="base">
                                        <p:cTn id="17" dur="500" fill="hold"/>
                                        <p:tgtEl>
                                          <p:spTgt spid="4098"/>
                                        </p:tgtEl>
                                        <p:attrNameLst>
                                          <p:attrName>ppt_x</p:attrName>
                                        </p:attrNameLst>
                                      </p:cBhvr>
                                      <p:tavLst>
                                        <p:tav tm="0">
                                          <p:val>
                                            <p:strVal val="0-#ppt_w/2"/>
                                          </p:val>
                                        </p:tav>
                                        <p:tav tm="100000">
                                          <p:val>
                                            <p:strVal val="#ppt_x"/>
                                          </p:val>
                                        </p:tav>
                                      </p:tavLst>
                                    </p:anim>
                                    <p:anim calcmode="lin" valueType="num">
                                      <p:cBhvr additive="base">
                                        <p:cTn id="18" dur="500" fill="hold"/>
                                        <p:tgtEl>
                                          <p:spTgt spid="409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4099"/>
                                        </p:tgtEl>
                                        <p:attrNameLst>
                                          <p:attrName>style.visibility</p:attrName>
                                        </p:attrNameLst>
                                      </p:cBhvr>
                                      <p:to>
                                        <p:strVal val="visible"/>
                                      </p:to>
                                    </p:set>
                                    <p:anim calcmode="lin" valueType="num">
                                      <p:cBhvr additive="base">
                                        <p:cTn id="23" dur="500" fill="hold"/>
                                        <p:tgtEl>
                                          <p:spTgt spid="4099"/>
                                        </p:tgtEl>
                                        <p:attrNameLst>
                                          <p:attrName>ppt_x</p:attrName>
                                        </p:attrNameLst>
                                      </p:cBhvr>
                                      <p:tavLst>
                                        <p:tav tm="0">
                                          <p:val>
                                            <p:strVal val="1+#ppt_w/2"/>
                                          </p:val>
                                        </p:tav>
                                        <p:tav tm="100000">
                                          <p:val>
                                            <p:strVal val="#ppt_x"/>
                                          </p:val>
                                        </p:tav>
                                      </p:tavLst>
                                    </p:anim>
                                    <p:anim calcmode="lin" valueType="num">
                                      <p:cBhvr additive="base">
                                        <p:cTn id="24" dur="500" fill="hold"/>
                                        <p:tgtEl>
                                          <p:spTgt spid="409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4101"/>
                                        </p:tgtEl>
                                        <p:attrNameLst>
                                          <p:attrName>style.visibility</p:attrName>
                                        </p:attrNameLst>
                                      </p:cBhvr>
                                      <p:to>
                                        <p:strVal val="visible"/>
                                      </p:to>
                                    </p:set>
                                    <p:anim calcmode="lin" valueType="num">
                                      <p:cBhvr additive="base">
                                        <p:cTn id="34" dur="500" fill="hold"/>
                                        <p:tgtEl>
                                          <p:spTgt spid="4101"/>
                                        </p:tgtEl>
                                        <p:attrNameLst>
                                          <p:attrName>ppt_x</p:attrName>
                                        </p:attrNameLst>
                                      </p:cBhvr>
                                      <p:tavLst>
                                        <p:tav tm="0">
                                          <p:val>
                                            <p:strVal val="#ppt_x"/>
                                          </p:val>
                                        </p:tav>
                                        <p:tav tm="100000">
                                          <p:val>
                                            <p:strVal val="#ppt_x"/>
                                          </p:val>
                                        </p:tav>
                                      </p:tavLst>
                                    </p:anim>
                                    <p:anim calcmode="lin" valueType="num">
                                      <p:cBhvr additive="base">
                                        <p:cTn id="35"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0F48423-7D97-44A2-B371-1220D802211C}" type="slidenum">
              <a:rPr lang="en-US" altLang="zh-CN" sz="2000" smtClean="0">
                <a:solidFill>
                  <a:srgbClr val="0000FF"/>
                </a:solidFill>
              </a:rPr>
              <a:pPr eaLnBrk="1" hangingPunct="1"/>
              <a:t>61</a:t>
            </a:fld>
            <a:endParaRPr lang="en-US" altLang="zh-CN" sz="2000" smtClean="0">
              <a:solidFill>
                <a:srgbClr val="0000FF"/>
              </a:solidFill>
            </a:endParaRPr>
          </a:p>
        </p:txBody>
      </p:sp>
      <p:sp>
        <p:nvSpPr>
          <p:cNvPr id="3" name="矩形 2"/>
          <p:cNvSpPr/>
          <p:nvPr/>
        </p:nvSpPr>
        <p:spPr>
          <a:xfrm>
            <a:off x="1403648" y="188640"/>
            <a:ext cx="2520280" cy="400110"/>
          </a:xfrm>
          <a:prstGeom prst="rect">
            <a:avLst/>
          </a:prstGeom>
        </p:spPr>
        <p:txBody>
          <a:bodyPr wrap="square">
            <a:spAutoFit/>
          </a:bodyPr>
          <a:lstStyle/>
          <a:p>
            <a:pPr lvl="0"/>
            <a:r>
              <a:rPr lang="zh-CN" altLang="en-US" sz="2000" b="1" dirty="0" smtClean="0">
                <a:latin typeface="宋体"/>
                <a:ea typeface="宋体"/>
              </a:rPr>
              <a:t>③ </a:t>
            </a:r>
            <a:r>
              <a:rPr lang="zh-CN" altLang="en-US" sz="2000" b="1" dirty="0">
                <a:solidFill>
                  <a:srgbClr val="000000"/>
                </a:solidFill>
              </a:rPr>
              <a:t>斜</a:t>
            </a:r>
            <a:r>
              <a:rPr lang="zh-CN" altLang="en-US" sz="2000" b="1" dirty="0" smtClean="0">
                <a:solidFill>
                  <a:srgbClr val="000000"/>
                </a:solidFill>
              </a:rPr>
              <a:t>向</a:t>
            </a:r>
            <a:r>
              <a:rPr lang="zh-CN" altLang="en-US" sz="2000" b="1" dirty="0">
                <a:solidFill>
                  <a:srgbClr val="000000"/>
                </a:solidFill>
              </a:rPr>
              <a:t>园</a:t>
            </a:r>
            <a:r>
              <a:rPr lang="zh-CN" altLang="en-US" sz="2000" b="1" dirty="0" smtClean="0"/>
              <a:t>跳动</a:t>
            </a:r>
            <a:endParaRPr lang="zh-CN" altLang="en-US" sz="2000" b="1" dirty="0"/>
          </a:p>
        </p:txBody>
      </p:sp>
      <p:sp>
        <p:nvSpPr>
          <p:cNvPr id="2" name="矩形 1"/>
          <p:cNvSpPr/>
          <p:nvPr/>
        </p:nvSpPr>
        <p:spPr>
          <a:xfrm>
            <a:off x="1070244" y="4077072"/>
            <a:ext cx="3501756" cy="1323439"/>
          </a:xfrm>
          <a:prstGeom prst="rect">
            <a:avLst/>
          </a:prstGeom>
        </p:spPr>
        <p:txBody>
          <a:bodyPr wrap="square">
            <a:spAutoFit/>
          </a:bodyPr>
          <a:lstStyle/>
          <a:p>
            <a:r>
              <a:rPr lang="zh-CN" altLang="en-US" sz="2000" b="1" dirty="0" smtClean="0"/>
              <a:t>         公差带</a:t>
            </a:r>
            <a:r>
              <a:rPr lang="zh-CN" altLang="en-US" sz="2000" b="1" dirty="0"/>
              <a:t>为与基准轴线同轴的任一圆锥</a:t>
            </a:r>
            <a:r>
              <a:rPr lang="zh-CN" altLang="en-US" sz="2000" b="1" dirty="0" smtClean="0"/>
              <a:t>截面上</a:t>
            </a:r>
            <a:r>
              <a:rPr lang="zh-CN" altLang="en-US" sz="2000" b="1" dirty="0"/>
              <a:t>、间距等于公差值</a:t>
            </a:r>
            <a:r>
              <a:rPr lang="en-US" altLang="zh-CN" sz="2000" b="1" i="1" dirty="0"/>
              <a:t>t </a:t>
            </a:r>
            <a:r>
              <a:rPr lang="zh-CN" altLang="en-US" sz="2000" b="1" dirty="0"/>
              <a:t>的两圆所限定的圆锥面</a:t>
            </a:r>
            <a:r>
              <a:rPr lang="zh-CN" altLang="en-US" sz="2000" b="1" dirty="0" smtClean="0"/>
              <a:t>区域。</a:t>
            </a:r>
            <a:endParaRPr lang="zh-CN" altLang="en-US" sz="2000" b="1" dirty="0"/>
          </a:p>
        </p:txBody>
      </p:sp>
      <p:sp>
        <p:nvSpPr>
          <p:cNvPr id="4" name="矩形 3"/>
          <p:cNvSpPr/>
          <p:nvPr/>
        </p:nvSpPr>
        <p:spPr>
          <a:xfrm>
            <a:off x="830049" y="548680"/>
            <a:ext cx="7398568" cy="1631216"/>
          </a:xfrm>
          <a:prstGeom prst="rect">
            <a:avLst/>
          </a:prstGeom>
        </p:spPr>
        <p:txBody>
          <a:bodyPr wrap="square">
            <a:spAutoFit/>
          </a:bodyPr>
          <a:lstStyle/>
          <a:p>
            <a:r>
              <a:rPr lang="zh-CN" altLang="en-US" sz="2000" b="1" dirty="0" smtClean="0"/>
              <a:t>         在</a:t>
            </a:r>
            <a:r>
              <a:rPr lang="zh-CN" altLang="en-US" sz="2000" b="1" dirty="0"/>
              <a:t>与基准轴线</a:t>
            </a:r>
            <a:r>
              <a:rPr lang="en-US" altLang="zh-CN" sz="2000" b="1" i="1" dirty="0"/>
              <a:t>C</a:t>
            </a:r>
            <a:r>
              <a:rPr lang="en-US" altLang="zh-CN" sz="2000" b="1" dirty="0"/>
              <a:t> </a:t>
            </a:r>
            <a:r>
              <a:rPr lang="zh-CN" altLang="en-US" sz="2000" b="1" dirty="0"/>
              <a:t>同轴的任一圆锥截面上</a:t>
            </a:r>
            <a:r>
              <a:rPr lang="en-US" altLang="zh-CN" sz="2000" b="1" dirty="0"/>
              <a:t>,</a:t>
            </a:r>
            <a:r>
              <a:rPr lang="zh-CN" altLang="en-US" sz="2000" b="1" dirty="0"/>
              <a:t>提取</a:t>
            </a:r>
            <a:r>
              <a:rPr lang="en-US" altLang="zh-CN" sz="2000" b="1" dirty="0"/>
              <a:t>(</a:t>
            </a:r>
            <a:r>
              <a:rPr lang="zh-CN" altLang="en-US" sz="2000" b="1" dirty="0" smtClean="0"/>
              <a:t>实际</a:t>
            </a:r>
            <a:r>
              <a:rPr lang="en-US" altLang="zh-CN" sz="2000" b="1" dirty="0"/>
              <a:t>) </a:t>
            </a:r>
            <a:r>
              <a:rPr lang="zh-CN" altLang="en-US" sz="2000" b="1" dirty="0"/>
              <a:t>线应限定在素线方向间距等于</a:t>
            </a:r>
            <a:r>
              <a:rPr lang="en-US" altLang="zh-CN" sz="2000" b="1" dirty="0"/>
              <a:t>0. 1 </a:t>
            </a:r>
            <a:r>
              <a:rPr lang="zh-CN" altLang="en-US" sz="2000" b="1" dirty="0"/>
              <a:t>的两不等圆</a:t>
            </a:r>
            <a:r>
              <a:rPr lang="zh-CN" altLang="en-US" sz="2000" b="1" dirty="0" smtClean="0"/>
              <a:t>之间</a:t>
            </a:r>
            <a:r>
              <a:rPr lang="en-US" altLang="zh-CN" sz="2000" b="1" dirty="0"/>
              <a:t>,</a:t>
            </a:r>
            <a:r>
              <a:rPr lang="zh-CN" altLang="en-US" sz="2000" b="1" dirty="0"/>
              <a:t>并且截面的锥角与被测要素垂直</a:t>
            </a:r>
            <a:r>
              <a:rPr lang="zh-CN" altLang="en-US" sz="2000" b="1" dirty="0" smtClean="0"/>
              <a:t>。</a:t>
            </a:r>
            <a:endParaRPr lang="en-US" altLang="zh-CN" sz="2000" b="1" dirty="0" smtClean="0"/>
          </a:p>
          <a:p>
            <a:r>
              <a:rPr lang="zh-CN" altLang="en-US" sz="2000" b="1" dirty="0" smtClean="0"/>
              <a:t>        当</a:t>
            </a:r>
            <a:r>
              <a:rPr lang="zh-CN" altLang="en-US" sz="2000" b="1" dirty="0"/>
              <a:t>被测要素的素线不是直线时</a:t>
            </a:r>
            <a:r>
              <a:rPr lang="en-US" altLang="zh-CN" sz="2000" b="1" dirty="0"/>
              <a:t>,</a:t>
            </a:r>
            <a:r>
              <a:rPr lang="zh-CN" altLang="en-US" sz="2000" b="1" dirty="0"/>
              <a:t>圆锥截面的锥角要</a:t>
            </a:r>
            <a:r>
              <a:rPr lang="zh-CN" altLang="en-US" sz="2000" b="1" dirty="0" smtClean="0"/>
              <a:t>随所</a:t>
            </a:r>
            <a:r>
              <a:rPr lang="zh-CN" altLang="en-US" sz="2000" b="1" dirty="0"/>
              <a:t>测圆的实际位置而改变</a:t>
            </a:r>
            <a:r>
              <a:rPr lang="en-US" altLang="zh-CN" sz="2000" b="1" dirty="0"/>
              <a:t>,</a:t>
            </a:r>
            <a:r>
              <a:rPr lang="zh-CN" altLang="en-US" sz="2000" b="1" dirty="0"/>
              <a:t>以保持与被测要素</a:t>
            </a:r>
            <a:r>
              <a:rPr lang="zh-CN" altLang="en-US" sz="2000" b="1" dirty="0" smtClean="0"/>
              <a:t>垂直。</a:t>
            </a:r>
            <a:endParaRPr lang="zh-CN" altLang="en-US" sz="2000" b="1" dirty="0"/>
          </a:p>
        </p:txBody>
      </p:sp>
      <p:sp>
        <p:nvSpPr>
          <p:cNvPr id="6" name="矩形 5"/>
          <p:cNvSpPr/>
          <p:nvPr/>
        </p:nvSpPr>
        <p:spPr>
          <a:xfrm>
            <a:off x="1115616" y="5385410"/>
            <a:ext cx="3744416" cy="707886"/>
          </a:xfrm>
          <a:prstGeom prst="rect">
            <a:avLst/>
          </a:prstGeom>
        </p:spPr>
        <p:txBody>
          <a:bodyPr wrap="square">
            <a:spAutoFit/>
          </a:bodyPr>
          <a:lstStyle/>
          <a:p>
            <a:r>
              <a:rPr lang="zh-CN" altLang="en-US" sz="2000" b="1" dirty="0" smtClean="0"/>
              <a:t>         除非</a:t>
            </a:r>
            <a:r>
              <a:rPr lang="zh-CN" altLang="en-US" sz="2000" b="1" dirty="0"/>
              <a:t>另有规定</a:t>
            </a:r>
            <a:r>
              <a:rPr lang="en-US" altLang="zh-CN" sz="2000" b="1" dirty="0"/>
              <a:t>,</a:t>
            </a:r>
            <a:r>
              <a:rPr lang="zh-CN" altLang="en-US" sz="2000" b="1" dirty="0"/>
              <a:t>公差带的宽度应沿规定</a:t>
            </a:r>
            <a:r>
              <a:rPr lang="zh-CN" altLang="en-US" sz="2000" b="1" dirty="0" smtClean="0"/>
              <a:t>几何要素</a:t>
            </a:r>
            <a:r>
              <a:rPr lang="zh-CN" altLang="en-US" sz="2000" b="1" dirty="0"/>
              <a:t>的法向。</a:t>
            </a: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2147689"/>
            <a:ext cx="3096353"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796" y="2219697"/>
            <a:ext cx="339090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4005064"/>
            <a:ext cx="3528392" cy="2440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cBhvr additive="base">
                                        <p:cTn id="17" dur="500" fill="hold"/>
                                        <p:tgtEl>
                                          <p:spTgt spid="1028"/>
                                        </p:tgtEl>
                                        <p:attrNameLst>
                                          <p:attrName>ppt_x</p:attrName>
                                        </p:attrNameLst>
                                      </p:cBhvr>
                                      <p:tavLst>
                                        <p:tav tm="0">
                                          <p:val>
                                            <p:strVal val="0-#ppt_w/2"/>
                                          </p:val>
                                        </p:tav>
                                        <p:tav tm="100000">
                                          <p:val>
                                            <p:strVal val="#ppt_x"/>
                                          </p:val>
                                        </p:tav>
                                      </p:tavLst>
                                    </p:anim>
                                    <p:anim calcmode="lin" valueType="num">
                                      <p:cBhvr additive="base">
                                        <p:cTn id="18"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1027"/>
                                        </p:tgtEl>
                                        <p:attrNameLst>
                                          <p:attrName>style.visibility</p:attrName>
                                        </p:attrNameLst>
                                      </p:cBhvr>
                                      <p:to>
                                        <p:strVal val="visible"/>
                                      </p:to>
                                    </p:set>
                                    <p:anim calcmode="lin" valueType="num">
                                      <p:cBhvr additive="base">
                                        <p:cTn id="23" dur="500" fill="hold"/>
                                        <p:tgtEl>
                                          <p:spTgt spid="1027"/>
                                        </p:tgtEl>
                                        <p:attrNameLst>
                                          <p:attrName>ppt_x</p:attrName>
                                        </p:attrNameLst>
                                      </p:cBhvr>
                                      <p:tavLst>
                                        <p:tav tm="0">
                                          <p:val>
                                            <p:strVal val="1+#ppt_w/2"/>
                                          </p:val>
                                        </p:tav>
                                        <p:tav tm="100000">
                                          <p:val>
                                            <p:strVal val="#ppt_x"/>
                                          </p:val>
                                        </p:tav>
                                      </p:tavLst>
                                    </p:anim>
                                    <p:anim calcmode="lin" valueType="num">
                                      <p:cBhvr additive="base">
                                        <p:cTn id="24"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030"/>
                                        </p:tgtEl>
                                        <p:attrNameLst>
                                          <p:attrName>style.visibility</p:attrName>
                                        </p:attrNameLst>
                                      </p:cBhvr>
                                      <p:to>
                                        <p:strVal val="visible"/>
                                      </p:to>
                                    </p:set>
                                    <p:anim calcmode="lin" valueType="num">
                                      <p:cBhvr additive="base">
                                        <p:cTn id="34" dur="500" fill="hold"/>
                                        <p:tgtEl>
                                          <p:spTgt spid="1030"/>
                                        </p:tgtEl>
                                        <p:attrNameLst>
                                          <p:attrName>ppt_x</p:attrName>
                                        </p:attrNameLst>
                                      </p:cBhvr>
                                      <p:tavLst>
                                        <p:tav tm="0">
                                          <p:val>
                                            <p:strVal val="#ppt_x"/>
                                          </p:val>
                                        </p:tav>
                                        <p:tav tm="100000">
                                          <p:val>
                                            <p:strVal val="#ppt_x"/>
                                          </p:val>
                                        </p:tav>
                                      </p:tavLst>
                                    </p:anim>
                                    <p:anim calcmode="lin" valueType="num">
                                      <p:cBhvr additive="base">
                                        <p:cTn id="35"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94A2EED-5A33-4523-8705-141BC037FCB9}" type="slidenum">
              <a:rPr lang="en-US" altLang="zh-CN" sz="2000" smtClean="0">
                <a:solidFill>
                  <a:srgbClr val="0000FF"/>
                </a:solidFill>
              </a:rPr>
              <a:pPr eaLnBrk="1" hangingPunct="1"/>
              <a:t>62</a:t>
            </a:fld>
            <a:endParaRPr lang="en-US" altLang="zh-CN" sz="2000" smtClean="0">
              <a:solidFill>
                <a:srgbClr val="0000FF"/>
              </a:solidFill>
            </a:endParaRPr>
          </a:p>
        </p:txBody>
      </p:sp>
      <p:sp>
        <p:nvSpPr>
          <p:cNvPr id="3" name="矩形 2"/>
          <p:cNvSpPr/>
          <p:nvPr/>
        </p:nvSpPr>
        <p:spPr>
          <a:xfrm>
            <a:off x="1259632" y="332656"/>
            <a:ext cx="4572000" cy="400110"/>
          </a:xfrm>
          <a:prstGeom prst="rect">
            <a:avLst/>
          </a:prstGeom>
        </p:spPr>
        <p:txBody>
          <a:bodyPr>
            <a:spAutoFit/>
          </a:bodyPr>
          <a:lstStyle/>
          <a:p>
            <a:r>
              <a:rPr lang="zh-CN" altLang="en-US" sz="2000" b="1" dirty="0" smtClean="0">
                <a:latin typeface="宋体"/>
                <a:ea typeface="宋体"/>
              </a:rPr>
              <a:t>④ </a:t>
            </a:r>
            <a:r>
              <a:rPr lang="zh-CN" altLang="en-US" sz="2000" b="1" dirty="0" smtClean="0"/>
              <a:t>给定</a:t>
            </a:r>
            <a:r>
              <a:rPr lang="zh-CN" altLang="en-US" sz="2000" b="1" dirty="0"/>
              <a:t>方向的圆</a:t>
            </a:r>
            <a:r>
              <a:rPr lang="zh-CN" altLang="en-US" sz="2000" b="1" dirty="0" smtClean="0"/>
              <a:t>跳动</a:t>
            </a:r>
            <a:endParaRPr lang="zh-CN" altLang="en-US" sz="2000" b="1" dirty="0"/>
          </a:p>
        </p:txBody>
      </p:sp>
      <p:sp>
        <p:nvSpPr>
          <p:cNvPr id="2" name="矩形 1"/>
          <p:cNvSpPr/>
          <p:nvPr/>
        </p:nvSpPr>
        <p:spPr>
          <a:xfrm>
            <a:off x="755576" y="776898"/>
            <a:ext cx="7344816" cy="707886"/>
          </a:xfrm>
          <a:prstGeom prst="rect">
            <a:avLst/>
          </a:prstGeom>
        </p:spPr>
        <p:txBody>
          <a:bodyPr wrap="square">
            <a:spAutoFit/>
          </a:bodyPr>
          <a:lstStyle/>
          <a:p>
            <a:r>
              <a:rPr lang="zh-CN" altLang="en-US" sz="2000" b="1" dirty="0"/>
              <a:t>在相对于方向要素</a:t>
            </a:r>
            <a:r>
              <a:rPr lang="en-US" altLang="zh-CN" sz="2000" b="1" dirty="0"/>
              <a:t>(</a:t>
            </a:r>
            <a:r>
              <a:rPr lang="zh-CN" altLang="en-US" sz="2000" b="1" dirty="0"/>
              <a:t>给定角度琢</a:t>
            </a:r>
            <a:r>
              <a:rPr lang="en-US" altLang="zh-CN" sz="2000" b="1" dirty="0"/>
              <a:t>) </a:t>
            </a:r>
            <a:r>
              <a:rPr lang="zh-CN" altLang="en-US" sz="2000" b="1" dirty="0"/>
              <a:t>的任一圆锥</a:t>
            </a:r>
            <a:r>
              <a:rPr lang="zh-CN" altLang="en-US" sz="2000" b="1" dirty="0" smtClean="0"/>
              <a:t>截面</a:t>
            </a:r>
            <a:r>
              <a:rPr lang="en-US" altLang="zh-CN" sz="2000" b="1" dirty="0" smtClean="0"/>
              <a:t>,</a:t>
            </a:r>
            <a:r>
              <a:rPr lang="zh-CN" altLang="en-US" sz="2000" b="1" dirty="0"/>
              <a:t>提取</a:t>
            </a:r>
            <a:r>
              <a:rPr lang="en-US" altLang="zh-CN" sz="2000" b="1" dirty="0"/>
              <a:t>(</a:t>
            </a:r>
            <a:r>
              <a:rPr lang="zh-CN" altLang="en-US" sz="2000" b="1" dirty="0"/>
              <a:t>实际</a:t>
            </a:r>
            <a:r>
              <a:rPr lang="en-US" altLang="zh-CN" sz="2000" b="1" dirty="0"/>
              <a:t>) </a:t>
            </a:r>
            <a:r>
              <a:rPr lang="zh-CN" altLang="en-US" sz="2000" b="1" dirty="0"/>
              <a:t>线应限定在圆锥截面内间距等于</a:t>
            </a:r>
            <a:r>
              <a:rPr lang="en-US" altLang="zh-CN" sz="2000" b="1" dirty="0"/>
              <a:t>0. 1 </a:t>
            </a:r>
            <a:r>
              <a:rPr lang="zh-CN" altLang="en-US" sz="2000" b="1" dirty="0" smtClean="0"/>
              <a:t>的两</a:t>
            </a:r>
            <a:r>
              <a:rPr lang="zh-CN" altLang="en-US" sz="2000" b="1" dirty="0"/>
              <a:t>圆</a:t>
            </a:r>
            <a:r>
              <a:rPr lang="zh-CN" altLang="en-US" sz="2000" b="1" dirty="0" smtClean="0"/>
              <a:t>之间。</a:t>
            </a:r>
            <a:endParaRPr lang="zh-CN" altLang="en-US" sz="2000" b="1" dirty="0"/>
          </a:p>
        </p:txBody>
      </p:sp>
      <p:sp>
        <p:nvSpPr>
          <p:cNvPr id="4" name="矩形 3"/>
          <p:cNvSpPr/>
          <p:nvPr/>
        </p:nvSpPr>
        <p:spPr>
          <a:xfrm>
            <a:off x="899592" y="3844205"/>
            <a:ext cx="3888432" cy="1384995"/>
          </a:xfrm>
          <a:prstGeom prst="rect">
            <a:avLst/>
          </a:prstGeom>
        </p:spPr>
        <p:txBody>
          <a:bodyPr wrap="square">
            <a:spAutoFit/>
          </a:bodyPr>
          <a:lstStyle/>
          <a:p>
            <a:r>
              <a:rPr lang="zh-CN" altLang="en-US" b="1" dirty="0" smtClean="0"/>
              <a:t>       </a:t>
            </a:r>
            <a:r>
              <a:rPr lang="zh-CN" altLang="en-US" sz="2000" b="1" dirty="0" smtClean="0"/>
              <a:t>公差带</a:t>
            </a:r>
            <a:r>
              <a:rPr lang="zh-CN" altLang="en-US" sz="2000" b="1" dirty="0"/>
              <a:t>为在轴线与基准轴线同轴的、具有</a:t>
            </a:r>
            <a:r>
              <a:rPr lang="zh-CN" altLang="en-US" sz="2000" b="1" dirty="0" smtClean="0"/>
              <a:t>给定</a:t>
            </a:r>
            <a:r>
              <a:rPr lang="zh-CN" altLang="en-US" sz="2000" b="1" dirty="0"/>
              <a:t>锥角的任一圆锥截面上</a:t>
            </a:r>
            <a:r>
              <a:rPr lang="en-US" altLang="zh-CN" sz="2000" b="1" dirty="0"/>
              <a:t>,</a:t>
            </a:r>
            <a:r>
              <a:rPr lang="zh-CN" altLang="en-US" sz="2000" b="1" dirty="0"/>
              <a:t>间距等于公差</a:t>
            </a:r>
            <a:r>
              <a:rPr lang="zh-CN" altLang="en-US" sz="2000" b="1" dirty="0" smtClean="0"/>
              <a:t>值 </a:t>
            </a:r>
            <a:r>
              <a:rPr lang="en-US" altLang="zh-CN" sz="2000" b="1" i="1" dirty="0" smtClean="0"/>
              <a:t>t</a:t>
            </a:r>
            <a:r>
              <a:rPr lang="en-US" altLang="zh-CN" sz="2000" b="1" dirty="0" smtClean="0"/>
              <a:t> </a:t>
            </a:r>
            <a:r>
              <a:rPr lang="zh-CN" altLang="en-US" sz="2000" b="1" dirty="0" smtClean="0"/>
              <a:t>的两</a:t>
            </a:r>
            <a:r>
              <a:rPr lang="zh-CN" altLang="en-US" sz="2000" b="1" dirty="0"/>
              <a:t>不等圆所限定的</a:t>
            </a:r>
            <a:r>
              <a:rPr lang="zh-CN" altLang="en-US" sz="2000" b="1" dirty="0" smtClean="0"/>
              <a:t>区域。</a:t>
            </a:r>
            <a:endParaRPr lang="zh-CN" altLang="en-US" sz="2000" b="1"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1558943"/>
            <a:ext cx="3349439" cy="2144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1628800"/>
            <a:ext cx="3131243"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732240" y="6453336"/>
            <a:ext cx="1584176" cy="338554"/>
          </a:xfrm>
          <a:prstGeom prst="rect">
            <a:avLst/>
          </a:prstGeom>
          <a:noFill/>
        </p:spPr>
        <p:txBody>
          <a:bodyPr wrap="square" rtlCol="0">
            <a:spAutoFit/>
          </a:bodyPr>
          <a:lstStyle/>
          <a:p>
            <a:r>
              <a:rPr lang="zh-CN" altLang="en-US" sz="1600" b="1" dirty="0" smtClean="0"/>
              <a:t>公    差    带</a:t>
            </a:r>
            <a:endParaRPr lang="zh-CN" altLang="en-US" sz="1600" b="1" dirty="0"/>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3717032"/>
            <a:ext cx="3099043" cy="2708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0-#ppt_w/2"/>
                                          </p:val>
                                        </p:tav>
                                        <p:tav tm="100000">
                                          <p:val>
                                            <p:strVal val="#ppt_x"/>
                                          </p:val>
                                        </p:tav>
                                      </p:tavLst>
                                    </p:anim>
                                    <p:anim calcmode="lin" valueType="num">
                                      <p:cBhvr additive="base">
                                        <p:cTn id="18" dur="500" fill="hold"/>
                                        <p:tgtEl>
                                          <p:spTgt spid="205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2051"/>
                                        </p:tgtEl>
                                        <p:attrNameLst>
                                          <p:attrName>style.visibility</p:attrName>
                                        </p:attrNameLst>
                                      </p:cBhvr>
                                      <p:to>
                                        <p:strVal val="visible"/>
                                      </p:to>
                                    </p:set>
                                    <p:anim calcmode="lin" valueType="num">
                                      <p:cBhvr additive="base">
                                        <p:cTn id="23" dur="500" fill="hold"/>
                                        <p:tgtEl>
                                          <p:spTgt spid="2051"/>
                                        </p:tgtEl>
                                        <p:attrNameLst>
                                          <p:attrName>ppt_x</p:attrName>
                                        </p:attrNameLst>
                                      </p:cBhvr>
                                      <p:tavLst>
                                        <p:tav tm="0">
                                          <p:val>
                                            <p:strVal val="1+#ppt_w/2"/>
                                          </p:val>
                                        </p:tav>
                                        <p:tav tm="100000">
                                          <p:val>
                                            <p:strVal val="#ppt_x"/>
                                          </p:val>
                                        </p:tav>
                                      </p:tavLst>
                                    </p:anim>
                                    <p:anim calcmode="lin" valueType="num">
                                      <p:cBhvr additive="base">
                                        <p:cTn id="24"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2052"/>
                                        </p:tgtEl>
                                        <p:attrNameLst>
                                          <p:attrName>style.visibility</p:attrName>
                                        </p:attrNameLst>
                                      </p:cBhvr>
                                      <p:to>
                                        <p:strVal val="visible"/>
                                      </p:to>
                                    </p:set>
                                    <p:anim calcmode="lin" valueType="num">
                                      <p:cBhvr additive="base">
                                        <p:cTn id="34" dur="500" fill="hold"/>
                                        <p:tgtEl>
                                          <p:spTgt spid="2052"/>
                                        </p:tgtEl>
                                        <p:attrNameLst>
                                          <p:attrName>ppt_x</p:attrName>
                                        </p:attrNameLst>
                                      </p:cBhvr>
                                      <p:tavLst>
                                        <p:tav tm="0">
                                          <p:val>
                                            <p:strVal val="#ppt_x"/>
                                          </p:val>
                                        </p:tav>
                                        <p:tav tm="100000">
                                          <p:val>
                                            <p:strVal val="#ppt_x"/>
                                          </p:val>
                                        </p:tav>
                                      </p:tavLst>
                                    </p:anim>
                                    <p:anim calcmode="lin" valueType="num">
                                      <p:cBhvr additive="base">
                                        <p:cTn id="35"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8C5976D-165A-4077-8FF3-D09B64F74EFF}" type="slidenum">
              <a:rPr lang="en-US" altLang="zh-CN" sz="2000" smtClean="0">
                <a:solidFill>
                  <a:srgbClr val="0000FF"/>
                </a:solidFill>
              </a:rPr>
              <a:pPr eaLnBrk="1" hangingPunct="1"/>
              <a:t>63</a:t>
            </a:fld>
            <a:endParaRPr lang="en-US" altLang="zh-CN" sz="2000" smtClean="0">
              <a:solidFill>
                <a:srgbClr val="0000FF"/>
              </a:solidFill>
            </a:endParaRPr>
          </a:p>
        </p:txBody>
      </p:sp>
      <p:sp>
        <p:nvSpPr>
          <p:cNvPr id="3" name="矩形 2"/>
          <p:cNvSpPr/>
          <p:nvPr/>
        </p:nvSpPr>
        <p:spPr>
          <a:xfrm>
            <a:off x="1331640" y="303039"/>
            <a:ext cx="5184576" cy="461665"/>
          </a:xfrm>
          <a:prstGeom prst="rect">
            <a:avLst/>
          </a:prstGeom>
        </p:spPr>
        <p:txBody>
          <a:bodyPr wrap="square">
            <a:spAutoFit/>
          </a:bodyPr>
          <a:lstStyle/>
          <a:p>
            <a:r>
              <a:rPr lang="zh-CN" altLang="en-US" b="1" dirty="0"/>
              <a:t> </a:t>
            </a:r>
            <a:r>
              <a:rPr lang="en-US" altLang="zh-CN" b="1" dirty="0" smtClean="0"/>
              <a:t>(2) </a:t>
            </a:r>
            <a:r>
              <a:rPr lang="zh-CN" altLang="en-US" dirty="0" smtClean="0">
                <a:solidFill>
                  <a:srgbClr val="FF0000"/>
                </a:solidFill>
              </a:rPr>
              <a:t>全</a:t>
            </a:r>
            <a:r>
              <a:rPr lang="zh-CN" altLang="en-US" b="1" dirty="0" smtClean="0">
                <a:solidFill>
                  <a:srgbClr val="FF0000"/>
                </a:solidFill>
              </a:rPr>
              <a:t>跳动公差标注示例</a:t>
            </a:r>
            <a:endParaRPr lang="zh-CN" altLang="en-US" dirty="0"/>
          </a:p>
        </p:txBody>
      </p:sp>
      <p:sp>
        <p:nvSpPr>
          <p:cNvPr id="4" name="矩形 3"/>
          <p:cNvSpPr/>
          <p:nvPr/>
        </p:nvSpPr>
        <p:spPr>
          <a:xfrm>
            <a:off x="1403648" y="736828"/>
            <a:ext cx="2088232" cy="400110"/>
          </a:xfrm>
          <a:prstGeom prst="rect">
            <a:avLst/>
          </a:prstGeom>
        </p:spPr>
        <p:txBody>
          <a:bodyPr wrap="square">
            <a:spAutoFit/>
          </a:bodyPr>
          <a:lstStyle/>
          <a:p>
            <a:r>
              <a:rPr lang="zh-CN" altLang="en-US" sz="2000" b="1" dirty="0" smtClean="0">
                <a:latin typeface="宋体"/>
                <a:ea typeface="宋体"/>
              </a:rPr>
              <a:t>① </a:t>
            </a:r>
            <a:r>
              <a:rPr lang="zh-CN" altLang="en-US" sz="2000" b="1" dirty="0" smtClean="0"/>
              <a:t>径向全跳动</a:t>
            </a:r>
            <a:endParaRPr lang="zh-CN" altLang="en-US" sz="2000" b="1" dirty="0"/>
          </a:p>
        </p:txBody>
      </p:sp>
      <p:sp>
        <p:nvSpPr>
          <p:cNvPr id="2" name="矩形 1"/>
          <p:cNvSpPr/>
          <p:nvPr/>
        </p:nvSpPr>
        <p:spPr>
          <a:xfrm>
            <a:off x="899592" y="1136938"/>
            <a:ext cx="7398568" cy="707886"/>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表面应限定在半径差等于</a:t>
            </a:r>
            <a:r>
              <a:rPr lang="en-US" altLang="zh-CN" sz="2000" b="1" dirty="0"/>
              <a:t>0. 1</a:t>
            </a:r>
            <a:r>
              <a:rPr lang="zh-CN" altLang="en-US" sz="2000" b="1" dirty="0"/>
              <a:t>、与公共基</a:t>
            </a:r>
          </a:p>
          <a:p>
            <a:r>
              <a:rPr lang="zh-CN" altLang="en-US" sz="2000" b="1" dirty="0"/>
              <a:t>准轴线</a:t>
            </a:r>
            <a:r>
              <a:rPr lang="en-US" altLang="zh-CN" sz="2000" b="1" i="1" dirty="0"/>
              <a:t>A</a:t>
            </a:r>
            <a:r>
              <a:rPr lang="en-US" altLang="zh-CN" sz="2000" b="1" dirty="0"/>
              <a:t> -</a:t>
            </a:r>
            <a:r>
              <a:rPr lang="en-US" altLang="zh-CN" sz="2000" b="1" i="1" dirty="0"/>
              <a:t> B</a:t>
            </a:r>
            <a:r>
              <a:rPr lang="en-US" altLang="zh-CN" sz="2000" b="1" dirty="0"/>
              <a:t> </a:t>
            </a:r>
            <a:r>
              <a:rPr lang="zh-CN" altLang="en-US" sz="2000" b="1" dirty="0"/>
              <a:t>同轴的两圆柱面之间</a:t>
            </a:r>
            <a:r>
              <a:rPr lang="zh-CN" altLang="en-US" sz="2000" b="1" dirty="0" smtClean="0"/>
              <a:t>。</a:t>
            </a:r>
            <a:endParaRPr lang="zh-CN" altLang="en-US" sz="2000" b="1" dirty="0"/>
          </a:p>
        </p:txBody>
      </p:sp>
      <p:sp>
        <p:nvSpPr>
          <p:cNvPr id="5" name="矩形 4"/>
          <p:cNvSpPr/>
          <p:nvPr/>
        </p:nvSpPr>
        <p:spPr>
          <a:xfrm>
            <a:off x="876903" y="4149080"/>
            <a:ext cx="3479073" cy="1015663"/>
          </a:xfrm>
          <a:prstGeom prst="rect">
            <a:avLst/>
          </a:prstGeom>
        </p:spPr>
        <p:txBody>
          <a:bodyPr wrap="square">
            <a:spAutoFit/>
          </a:bodyPr>
          <a:lstStyle/>
          <a:p>
            <a:r>
              <a:rPr lang="zh-CN" altLang="en-US" sz="2000" b="1" dirty="0" smtClean="0"/>
              <a:t>       公差带</a:t>
            </a:r>
            <a:r>
              <a:rPr lang="zh-CN" altLang="en-US" sz="2000" b="1" dirty="0"/>
              <a:t>为半径差等于公差值</a:t>
            </a:r>
            <a:r>
              <a:rPr lang="en-US" altLang="zh-CN" sz="2000" b="1" i="1" dirty="0"/>
              <a:t>t</a:t>
            </a:r>
            <a:r>
              <a:rPr lang="zh-CN" altLang="en-US" sz="2000" b="1" dirty="0"/>
              <a:t>、与基准轴线</a:t>
            </a:r>
            <a:r>
              <a:rPr lang="zh-CN" altLang="en-US" sz="2000" b="1" dirty="0" smtClean="0"/>
              <a:t>同轴</a:t>
            </a:r>
            <a:r>
              <a:rPr lang="zh-CN" altLang="en-US" sz="2000" b="1" dirty="0"/>
              <a:t>的两圆柱面所限定的</a:t>
            </a:r>
            <a:r>
              <a:rPr lang="zh-CN" altLang="en-US" sz="2000" b="1" dirty="0" smtClean="0"/>
              <a:t>区域。</a:t>
            </a:r>
            <a:endParaRPr lang="zh-CN" altLang="en-US" sz="2000" b="1" dirty="0"/>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1916832"/>
            <a:ext cx="3601104"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27984" y="1916832"/>
            <a:ext cx="3176417" cy="1800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9992" y="3717033"/>
            <a:ext cx="3096344" cy="2413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 calcmode="lin" valueType="num">
                                      <p:cBhvr additive="base">
                                        <p:cTn id="22" dur="500" fill="hold"/>
                                        <p:tgtEl>
                                          <p:spTgt spid="3074"/>
                                        </p:tgtEl>
                                        <p:attrNameLst>
                                          <p:attrName>ppt_x</p:attrName>
                                        </p:attrNameLst>
                                      </p:cBhvr>
                                      <p:tavLst>
                                        <p:tav tm="0">
                                          <p:val>
                                            <p:strVal val="0-#ppt_w/2"/>
                                          </p:val>
                                        </p:tav>
                                        <p:tav tm="100000">
                                          <p:val>
                                            <p:strVal val="#ppt_x"/>
                                          </p:val>
                                        </p:tav>
                                      </p:tavLst>
                                    </p:anim>
                                    <p:anim calcmode="lin" valueType="num">
                                      <p:cBhvr additive="base">
                                        <p:cTn id="23"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3075"/>
                                        </p:tgtEl>
                                        <p:attrNameLst>
                                          <p:attrName>style.visibility</p:attrName>
                                        </p:attrNameLst>
                                      </p:cBhvr>
                                      <p:to>
                                        <p:strVal val="visible"/>
                                      </p:to>
                                    </p:set>
                                    <p:anim calcmode="lin" valueType="num">
                                      <p:cBhvr additive="base">
                                        <p:cTn id="28" dur="500" fill="hold"/>
                                        <p:tgtEl>
                                          <p:spTgt spid="3075"/>
                                        </p:tgtEl>
                                        <p:attrNameLst>
                                          <p:attrName>ppt_x</p:attrName>
                                        </p:attrNameLst>
                                      </p:cBhvr>
                                      <p:tavLst>
                                        <p:tav tm="0">
                                          <p:val>
                                            <p:strVal val="1+#ppt_w/2"/>
                                          </p:val>
                                        </p:tav>
                                        <p:tav tm="100000">
                                          <p:val>
                                            <p:strVal val="#ppt_x"/>
                                          </p:val>
                                        </p:tav>
                                      </p:tavLst>
                                    </p:anim>
                                    <p:anim calcmode="lin" valueType="num">
                                      <p:cBhvr additive="base">
                                        <p:cTn id="29"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077"/>
                                        </p:tgtEl>
                                        <p:attrNameLst>
                                          <p:attrName>style.visibility</p:attrName>
                                        </p:attrNameLst>
                                      </p:cBhvr>
                                      <p:to>
                                        <p:strVal val="visible"/>
                                      </p:to>
                                    </p:set>
                                    <p:anim calcmode="lin" valueType="num">
                                      <p:cBhvr additive="base">
                                        <p:cTn id="39" dur="500" fill="hold"/>
                                        <p:tgtEl>
                                          <p:spTgt spid="3077"/>
                                        </p:tgtEl>
                                        <p:attrNameLst>
                                          <p:attrName>ppt_x</p:attrName>
                                        </p:attrNameLst>
                                      </p:cBhvr>
                                      <p:tavLst>
                                        <p:tav tm="0">
                                          <p:val>
                                            <p:strVal val="#ppt_x"/>
                                          </p:val>
                                        </p:tav>
                                        <p:tav tm="100000">
                                          <p:val>
                                            <p:strVal val="#ppt_x"/>
                                          </p:val>
                                        </p:tav>
                                      </p:tavLst>
                                    </p:anim>
                                    <p:anim calcmode="lin" valueType="num">
                                      <p:cBhvr additive="base">
                                        <p:cTn id="40"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 grpId="0"/>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B6D30233-6116-4BD4-9363-EE56E4BA6AFD}" type="slidenum">
              <a:rPr lang="en-US" altLang="zh-CN" smtClean="0"/>
              <a:pPr>
                <a:defRPr/>
              </a:pPr>
              <a:t>64</a:t>
            </a:fld>
            <a:endParaRPr lang="en-US" altLang="zh-CN"/>
          </a:p>
        </p:txBody>
      </p:sp>
      <p:sp>
        <p:nvSpPr>
          <p:cNvPr id="3" name="矩形 2"/>
          <p:cNvSpPr/>
          <p:nvPr/>
        </p:nvSpPr>
        <p:spPr>
          <a:xfrm>
            <a:off x="1187624" y="292586"/>
            <a:ext cx="2316616" cy="400110"/>
          </a:xfrm>
          <a:prstGeom prst="rect">
            <a:avLst/>
          </a:prstGeom>
        </p:spPr>
        <p:txBody>
          <a:bodyPr wrap="square">
            <a:spAutoFit/>
          </a:bodyPr>
          <a:lstStyle/>
          <a:p>
            <a:r>
              <a:rPr lang="zh-CN" altLang="en-US" sz="2000" b="1" dirty="0" smtClean="0">
                <a:latin typeface="宋体"/>
                <a:ea typeface="宋体"/>
              </a:rPr>
              <a:t>②</a:t>
            </a:r>
            <a:r>
              <a:rPr lang="zh-CN" altLang="en-US" sz="2000" b="1" dirty="0" smtClean="0"/>
              <a:t>轴</a:t>
            </a:r>
            <a:r>
              <a:rPr lang="zh-CN" altLang="en-US" sz="2000" b="1" dirty="0"/>
              <a:t>向全</a:t>
            </a:r>
            <a:r>
              <a:rPr lang="zh-CN" altLang="en-US" sz="2000" b="1" dirty="0" smtClean="0"/>
              <a:t>跳动</a:t>
            </a:r>
            <a:endParaRPr lang="zh-CN" altLang="en-US" sz="2000" dirty="0"/>
          </a:p>
        </p:txBody>
      </p:sp>
      <p:sp>
        <p:nvSpPr>
          <p:cNvPr id="4" name="矩形 3"/>
          <p:cNvSpPr/>
          <p:nvPr/>
        </p:nvSpPr>
        <p:spPr>
          <a:xfrm>
            <a:off x="683568" y="704890"/>
            <a:ext cx="6984776" cy="707886"/>
          </a:xfrm>
          <a:prstGeom prst="rect">
            <a:avLst/>
          </a:prstGeom>
        </p:spPr>
        <p:txBody>
          <a:bodyPr wrap="square">
            <a:spAutoFit/>
          </a:bodyPr>
          <a:lstStyle/>
          <a:p>
            <a:r>
              <a:rPr lang="zh-CN" altLang="en-US" sz="2000" b="1" dirty="0" smtClean="0"/>
              <a:t>        提取</a:t>
            </a:r>
            <a:r>
              <a:rPr lang="en-US" altLang="zh-CN" sz="2000" b="1" dirty="0"/>
              <a:t>(</a:t>
            </a:r>
            <a:r>
              <a:rPr lang="zh-CN" altLang="en-US" sz="2000" b="1" dirty="0"/>
              <a:t>实际</a:t>
            </a:r>
            <a:r>
              <a:rPr lang="en-US" altLang="zh-CN" sz="2000" b="1" dirty="0"/>
              <a:t>) </a:t>
            </a:r>
            <a:r>
              <a:rPr lang="zh-CN" altLang="en-US" sz="2000" b="1" dirty="0"/>
              <a:t>表面应限定在间距等于</a:t>
            </a:r>
            <a:r>
              <a:rPr lang="en-US" altLang="zh-CN" sz="2000" b="1" dirty="0"/>
              <a:t>0. 1</a:t>
            </a:r>
            <a:r>
              <a:rPr lang="zh-CN" altLang="en-US" sz="2000" b="1" dirty="0"/>
              <a:t>、垂直于</a:t>
            </a:r>
            <a:r>
              <a:rPr lang="zh-CN" altLang="en-US" sz="2000" b="1" dirty="0" smtClean="0"/>
              <a:t>基准轴线</a:t>
            </a:r>
            <a:r>
              <a:rPr lang="en-US" altLang="zh-CN" sz="2000" b="1" i="1" dirty="0"/>
              <a:t>D </a:t>
            </a:r>
            <a:r>
              <a:rPr lang="zh-CN" altLang="en-US" sz="2000" b="1" dirty="0"/>
              <a:t>的两平行平面之间</a:t>
            </a:r>
            <a:r>
              <a:rPr lang="en-US" altLang="zh-CN" sz="2000" b="1" dirty="0"/>
              <a:t>(</a:t>
            </a:r>
            <a:r>
              <a:rPr lang="zh-CN" altLang="en-US" sz="2000" b="1" dirty="0"/>
              <a:t>与端面垂直度公差的含义</a:t>
            </a:r>
            <a:r>
              <a:rPr lang="zh-CN" altLang="en-US" sz="2000" b="1" dirty="0" smtClean="0"/>
              <a:t>相同</a:t>
            </a:r>
            <a:r>
              <a:rPr lang="en-US" altLang="zh-CN" sz="2000" b="1" dirty="0" smtClean="0"/>
              <a:t>)</a:t>
            </a:r>
            <a:r>
              <a:rPr lang="zh-CN" altLang="en-US" sz="2000" b="1" dirty="0" smtClean="0"/>
              <a:t>。</a:t>
            </a:r>
            <a:endParaRPr lang="zh-CN" altLang="en-US" sz="2000" b="1" dirty="0"/>
          </a:p>
        </p:txBody>
      </p:sp>
      <p:sp>
        <p:nvSpPr>
          <p:cNvPr id="5" name="矩形 4"/>
          <p:cNvSpPr/>
          <p:nvPr/>
        </p:nvSpPr>
        <p:spPr>
          <a:xfrm>
            <a:off x="755576" y="3740839"/>
            <a:ext cx="4004843" cy="1200329"/>
          </a:xfrm>
          <a:prstGeom prst="rect">
            <a:avLst/>
          </a:prstGeom>
        </p:spPr>
        <p:txBody>
          <a:bodyPr wrap="square">
            <a:spAutoFit/>
          </a:bodyPr>
          <a:lstStyle/>
          <a:p>
            <a:r>
              <a:rPr lang="zh-CN" altLang="en-US" b="1" dirty="0" smtClean="0"/>
              <a:t>        公差带</a:t>
            </a:r>
            <a:r>
              <a:rPr lang="zh-CN" altLang="en-US" b="1" dirty="0"/>
              <a:t>为间距等于公差</a:t>
            </a:r>
            <a:r>
              <a:rPr lang="zh-CN" altLang="en-US" b="1" dirty="0" smtClean="0"/>
              <a:t>值</a:t>
            </a:r>
            <a:r>
              <a:rPr lang="en-US" altLang="zh-CN" b="1" i="1" dirty="0" smtClean="0"/>
              <a:t>t</a:t>
            </a:r>
            <a:r>
              <a:rPr lang="zh-CN" altLang="en-US" b="1" dirty="0" smtClean="0"/>
              <a:t>、</a:t>
            </a:r>
            <a:r>
              <a:rPr lang="zh-CN" altLang="en-US" b="1" dirty="0"/>
              <a:t>垂直于基准</a:t>
            </a:r>
            <a:r>
              <a:rPr lang="zh-CN" altLang="en-US" b="1" dirty="0" smtClean="0"/>
              <a:t>轴线</a:t>
            </a:r>
            <a:r>
              <a:rPr lang="zh-CN" altLang="en-US" b="1" dirty="0"/>
              <a:t>的两平行平面所限定的</a:t>
            </a:r>
            <a:r>
              <a:rPr lang="zh-CN" altLang="en-US" b="1" dirty="0" smtClean="0"/>
              <a:t>区域</a:t>
            </a:r>
            <a:r>
              <a:rPr lang="zh-CN" altLang="en-US" b="1" dirty="0"/>
              <a:t>。</a:t>
            </a:r>
          </a:p>
        </p:txBody>
      </p:sp>
      <p:pic>
        <p:nvPicPr>
          <p:cNvPr id="6"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32784" y="1539278"/>
            <a:ext cx="3623592" cy="1673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4792" y="1624583"/>
            <a:ext cx="350520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1452" y="3284984"/>
            <a:ext cx="2239466"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圆角矩形 8">
            <a:hlinkClick r:id="rId5"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extLst>
      <p:ext uri="{BB962C8B-B14F-4D97-AF65-F5344CB8AC3E}">
        <p14:creationId xmlns:p14="http://schemas.microsoft.com/office/powerpoint/2010/main" val="2038872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A93A101-72A0-40AF-B927-BDC68F6701D6}" type="slidenum">
              <a:rPr lang="en-US" altLang="zh-CN" sz="2000" smtClean="0">
                <a:solidFill>
                  <a:srgbClr val="0000FF"/>
                </a:solidFill>
              </a:rPr>
              <a:pPr eaLnBrk="1" hangingPunct="1"/>
              <a:t>65</a:t>
            </a:fld>
            <a:endParaRPr lang="en-US" altLang="zh-CN" sz="2000" smtClean="0">
              <a:solidFill>
                <a:srgbClr val="0000FF"/>
              </a:solidFill>
            </a:endParaRPr>
          </a:p>
        </p:txBody>
      </p:sp>
      <p:sp>
        <p:nvSpPr>
          <p:cNvPr id="97321" name="Text Box 41"/>
          <p:cNvSpPr txBox="1">
            <a:spLocks noChangeArrowheads="1"/>
          </p:cNvSpPr>
          <p:nvPr/>
        </p:nvSpPr>
        <p:spPr bwMode="auto">
          <a:xfrm>
            <a:off x="684633" y="1087264"/>
            <a:ext cx="76200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2800" dirty="0"/>
              <a:t>1</a:t>
            </a:r>
            <a:r>
              <a:rPr lang="en-US" altLang="zh-CN" sz="2800" dirty="0" smtClean="0"/>
              <a:t>. </a:t>
            </a:r>
            <a:r>
              <a:rPr lang="zh-CN" altLang="en-US" sz="2800" b="1" dirty="0"/>
              <a:t>说明下面两图所标注的几何公差有什么不同？ 哪个要求严？</a:t>
            </a:r>
          </a:p>
        </p:txBody>
      </p:sp>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147" y="2221051"/>
            <a:ext cx="4143375" cy="303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2220441"/>
            <a:ext cx="4352925"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547664" y="332656"/>
            <a:ext cx="4032448" cy="646331"/>
          </a:xfrm>
          <a:prstGeom prst="rect">
            <a:avLst/>
          </a:prstGeom>
        </p:spPr>
        <p:txBody>
          <a:bodyPr wrap="square">
            <a:spAutoFit/>
          </a:bodyPr>
          <a:lstStyle/>
          <a:p>
            <a:r>
              <a:rPr kumimoji="0" lang="zh-CN" altLang="en-US" sz="3600" b="1" dirty="0">
                <a:solidFill>
                  <a:schemeClr val="accent1">
                    <a:lumMod val="75000"/>
                  </a:schemeClr>
                </a:solidFill>
              </a:rPr>
              <a:t>课堂练习</a:t>
            </a:r>
            <a:endParaRPr lang="zh-CN" altLang="en-US" sz="36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97321"/>
                                        </p:tgtEl>
                                        <p:attrNameLst>
                                          <p:attrName>style.visibility</p:attrName>
                                        </p:attrNameLst>
                                      </p:cBhvr>
                                      <p:to>
                                        <p:strVal val="visible"/>
                                      </p:to>
                                    </p:set>
                                    <p:animEffect transition="in" filter="wipe(left)">
                                      <p:cBhvr>
                                        <p:cTn id="7" dur="300"/>
                                        <p:tgtEl>
                                          <p:spTgt spid="97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321"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3"/>
          <p:cNvSpPr>
            <a:spLocks noGrp="1"/>
          </p:cNvSpPr>
          <p:nvPr>
            <p:ph type="sldNum" sz="quarter" idx="12"/>
          </p:nvPr>
        </p:nvSpPr>
        <p:spPr>
          <a:xfrm>
            <a:off x="6883624" y="758726"/>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5CA78C5-A34B-4AC7-A51C-A0BA82BED37B}" type="slidenum">
              <a:rPr lang="en-US" altLang="zh-CN" sz="2000" smtClean="0">
                <a:solidFill>
                  <a:srgbClr val="0000FF"/>
                </a:solidFill>
              </a:rPr>
              <a:pPr eaLnBrk="1" hangingPunct="1"/>
              <a:t>66</a:t>
            </a:fld>
            <a:endParaRPr lang="en-US" altLang="zh-CN" sz="2000" smtClean="0">
              <a:solidFill>
                <a:srgbClr val="0000FF"/>
              </a:solidFill>
            </a:endParaRPr>
          </a:p>
        </p:txBody>
      </p:sp>
      <p:sp>
        <p:nvSpPr>
          <p:cNvPr id="93188" name="Text Box 4"/>
          <p:cNvSpPr txBox="1">
            <a:spLocks noChangeArrowheads="1"/>
          </p:cNvSpPr>
          <p:nvPr/>
        </p:nvSpPr>
        <p:spPr bwMode="auto">
          <a:xfrm>
            <a:off x="1115616" y="1026021"/>
            <a:ext cx="570168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dirty="0"/>
              <a:t>2</a:t>
            </a:r>
            <a:r>
              <a:rPr lang="en-US" altLang="zh-CN" sz="2800" b="1" dirty="0" smtClean="0"/>
              <a:t>. </a:t>
            </a:r>
            <a:r>
              <a:rPr lang="zh-CN" altLang="en-US" sz="2800" b="1" dirty="0" smtClean="0"/>
              <a:t>圆</a:t>
            </a:r>
            <a:r>
              <a:rPr lang="zh-CN" altLang="en-US" sz="2800" b="1" dirty="0"/>
              <a:t>跳动和全跳动的区别：</a:t>
            </a:r>
          </a:p>
        </p:txBody>
      </p:sp>
      <p:sp>
        <p:nvSpPr>
          <p:cNvPr id="93259" name="Text Box 75"/>
          <p:cNvSpPr txBox="1">
            <a:spLocks noChangeArrowheads="1"/>
          </p:cNvSpPr>
          <p:nvPr/>
        </p:nvSpPr>
        <p:spPr bwMode="auto">
          <a:xfrm>
            <a:off x="1328342" y="1711821"/>
            <a:ext cx="3542034"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dirty="0"/>
              <a:t>(1) </a:t>
            </a:r>
            <a:r>
              <a:rPr lang="zh-CN" altLang="en-US" sz="2800" b="1" dirty="0"/>
              <a:t>径向跳动</a:t>
            </a:r>
          </a:p>
        </p:txBody>
      </p:sp>
      <p:pic>
        <p:nvPicPr>
          <p:cNvPr id="67788" name="Picture 2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4928" y="1896963"/>
            <a:ext cx="4676775" cy="412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791" name="Picture 2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6476" y="2590974"/>
            <a:ext cx="1285875"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792" name="Picture 20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8363" y="4031134"/>
            <a:ext cx="1562100"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3188"/>
                                        </p:tgtEl>
                                        <p:attrNameLst>
                                          <p:attrName>style.visibility</p:attrName>
                                        </p:attrNameLst>
                                      </p:cBhvr>
                                      <p:to>
                                        <p:strVal val="visible"/>
                                      </p:to>
                                    </p:set>
                                    <p:animEffect transition="in" filter="wipe(left)">
                                      <p:cBhvr>
                                        <p:cTn id="7" dur="300"/>
                                        <p:tgtEl>
                                          <p:spTgt spid="931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3259"/>
                                        </p:tgtEl>
                                        <p:attrNameLst>
                                          <p:attrName>style.visibility</p:attrName>
                                        </p:attrNameLst>
                                      </p:cBhvr>
                                      <p:to>
                                        <p:strVal val="visible"/>
                                      </p:to>
                                    </p:set>
                                    <p:animEffect transition="in" filter="wipe(left)">
                                      <p:cBhvr>
                                        <p:cTn id="12" dur="300"/>
                                        <p:tgtEl>
                                          <p:spTgt spid="93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autoUpdateAnimBg="0"/>
      <p:bldP spid="93259"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3"/>
          <p:cNvSpPr>
            <a:spLocks noGrp="1"/>
          </p:cNvSpPr>
          <p:nvPr>
            <p:ph type="sldNum" sz="quarter" idx="12"/>
          </p:nvPr>
        </p:nvSpPr>
        <p:spPr>
          <a:xfrm>
            <a:off x="7092156" y="300241"/>
            <a:ext cx="1815703" cy="447472"/>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A220DBA-520E-446E-9897-455366E10E86}" type="slidenum">
              <a:rPr lang="en-US" altLang="zh-CN" sz="2000" smtClean="0">
                <a:solidFill>
                  <a:srgbClr val="0000FF"/>
                </a:solidFill>
              </a:rPr>
              <a:pPr eaLnBrk="1" hangingPunct="1"/>
              <a:t>67</a:t>
            </a:fld>
            <a:endParaRPr lang="en-US" altLang="zh-CN" sz="2000" smtClean="0">
              <a:solidFill>
                <a:srgbClr val="0000FF"/>
              </a:solidFill>
            </a:endParaRPr>
          </a:p>
        </p:txBody>
      </p:sp>
      <p:sp>
        <p:nvSpPr>
          <p:cNvPr id="95255" name="Text Box 23"/>
          <p:cNvSpPr txBox="1">
            <a:spLocks noChangeArrowheads="1"/>
          </p:cNvSpPr>
          <p:nvPr/>
        </p:nvSpPr>
        <p:spPr bwMode="auto">
          <a:xfrm>
            <a:off x="778768" y="421555"/>
            <a:ext cx="3505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dirty="0" smtClean="0"/>
              <a:t>3.  </a:t>
            </a:r>
            <a:r>
              <a:rPr lang="zh-CN" altLang="en-US" sz="2800" b="1" dirty="0"/>
              <a:t>轴向跳动</a:t>
            </a:r>
          </a:p>
        </p:txBody>
      </p:sp>
      <p:sp>
        <p:nvSpPr>
          <p:cNvPr id="77" name="圆角矩形 76">
            <a:hlinkClick r:id="rId2"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pic>
        <p:nvPicPr>
          <p:cNvPr id="68985" name="Picture 37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9487" y="188640"/>
            <a:ext cx="4695825" cy="397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986" name="Picture 37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784" y="4114800"/>
            <a:ext cx="59817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987" name="Picture 37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7219" y="1268760"/>
            <a:ext cx="134302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 name="Picture 37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3501008"/>
            <a:ext cx="134302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988" name="Picture 3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2249" y="4581128"/>
            <a:ext cx="1662865"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 name="Picture 3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6299" y="2174602"/>
            <a:ext cx="1662865"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5255"/>
                                        </p:tgtEl>
                                        <p:attrNameLst>
                                          <p:attrName>style.visibility</p:attrName>
                                        </p:attrNameLst>
                                      </p:cBhvr>
                                      <p:to>
                                        <p:strVal val="visible"/>
                                      </p:to>
                                    </p:set>
                                    <p:animEffect transition="in" filter="wipe(left)">
                                      <p:cBhvr>
                                        <p:cTn id="7" dur="300"/>
                                        <p:tgtEl>
                                          <p:spTgt spid="95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55"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C2D6BDE-A47C-488C-AD02-BACCD689B2AE}" type="slidenum">
              <a:rPr lang="en-US" altLang="zh-CN" sz="2000" smtClean="0">
                <a:solidFill>
                  <a:srgbClr val="0000FF"/>
                </a:solidFill>
              </a:rPr>
              <a:pPr eaLnBrk="1" hangingPunct="1"/>
              <a:t>68</a:t>
            </a:fld>
            <a:endParaRPr lang="en-US" altLang="zh-CN" sz="2000" smtClean="0">
              <a:solidFill>
                <a:srgbClr val="0000FF"/>
              </a:solidFill>
            </a:endParaRPr>
          </a:p>
        </p:txBody>
      </p:sp>
      <p:sp>
        <p:nvSpPr>
          <p:cNvPr id="39944" name="Text Box 8"/>
          <p:cNvSpPr txBox="1">
            <a:spLocks noChangeArrowheads="1"/>
          </p:cNvSpPr>
          <p:nvPr/>
        </p:nvSpPr>
        <p:spPr bwMode="auto">
          <a:xfrm>
            <a:off x="706373" y="358477"/>
            <a:ext cx="7466027" cy="163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dirty="0">
                <a:ea typeface="楷体_GB2312" pitchFamily="49" charset="-122"/>
              </a:rPr>
              <a:t>      </a:t>
            </a:r>
            <a:r>
              <a:rPr lang="en-US" altLang="zh-CN" dirty="0" smtClean="0">
                <a:ea typeface="楷体_GB2312" pitchFamily="49" charset="-122"/>
              </a:rPr>
              <a:t>4</a:t>
            </a:r>
            <a:r>
              <a:rPr lang="en-US" altLang="zh-CN" sz="2800" b="1" dirty="0" smtClean="0">
                <a:ea typeface="楷体_GB2312" pitchFamily="49" charset="-122"/>
              </a:rPr>
              <a:t>. </a:t>
            </a:r>
            <a:r>
              <a:rPr lang="zh-CN" altLang="en-US" sz="2800" b="1" dirty="0">
                <a:ea typeface="楷体_GB2312" pitchFamily="49" charset="-122"/>
              </a:rPr>
              <a:t>指出下图中几何公差的标注错误（在错误处划“</a:t>
            </a:r>
            <a:r>
              <a:rPr lang="zh-CN" altLang="en-US" sz="2800" b="1" dirty="0">
                <a:latin typeface="楷体_GB2312" pitchFamily="49" charset="-122"/>
                <a:ea typeface="楷体_GB2312" pitchFamily="49" charset="-122"/>
                <a:sym typeface="Symbol" pitchFamily="18" charset="2"/>
              </a:rPr>
              <a:t></a:t>
            </a:r>
            <a:r>
              <a:rPr lang="zh-CN" altLang="en-US" sz="2800" b="1" dirty="0">
                <a:ea typeface="楷体_GB2312" pitchFamily="49" charset="-122"/>
              </a:rPr>
              <a:t>”），并加以改正（不允许改变几何特征符号）。</a:t>
            </a:r>
            <a:endParaRPr lang="zh-CN" altLang="en-US" sz="2800" b="1" dirty="0"/>
          </a:p>
        </p:txBody>
      </p:sp>
      <p:pic>
        <p:nvPicPr>
          <p:cNvPr id="768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7725" y="2111411"/>
            <a:ext cx="6924675" cy="465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9944"/>
                                        </p:tgtEl>
                                        <p:attrNameLst>
                                          <p:attrName>style.visibility</p:attrName>
                                        </p:attrNameLst>
                                      </p:cBhvr>
                                      <p:to>
                                        <p:strVal val="visible"/>
                                      </p:to>
                                    </p:set>
                                    <p:animEffect transition="in" filter="wipe(left)">
                                      <p:cBhvr>
                                        <p:cTn id="7" dur="300"/>
                                        <p:tgtEl>
                                          <p:spTgt spid="399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4"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01891AA-B480-4846-8557-DBE6D8FD6AD8}" type="slidenum">
              <a:rPr lang="en-US" altLang="zh-CN" sz="2000" smtClean="0">
                <a:solidFill>
                  <a:srgbClr val="0000FF"/>
                </a:solidFill>
              </a:rPr>
              <a:pPr eaLnBrk="1" hangingPunct="1"/>
              <a:t>69</a:t>
            </a:fld>
            <a:endParaRPr lang="en-US" altLang="zh-CN" sz="2000" smtClean="0">
              <a:solidFill>
                <a:srgbClr val="0000FF"/>
              </a:solidFill>
            </a:endParaRPr>
          </a:p>
        </p:txBody>
      </p:sp>
      <p:sp>
        <p:nvSpPr>
          <p:cNvPr id="42040" name="Text Box 56"/>
          <p:cNvSpPr txBox="1">
            <a:spLocks noChangeArrowheads="1"/>
          </p:cNvSpPr>
          <p:nvPr/>
        </p:nvSpPr>
        <p:spPr bwMode="auto">
          <a:xfrm>
            <a:off x="1489075" y="782638"/>
            <a:ext cx="4791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改错题答案</a:t>
            </a:r>
          </a:p>
        </p:txBody>
      </p:sp>
      <p:sp>
        <p:nvSpPr>
          <p:cNvPr id="51" name="圆角矩形 50">
            <a:hlinkClick r:id="rId2"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pic>
        <p:nvPicPr>
          <p:cNvPr id="778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6732" y="1807231"/>
            <a:ext cx="6962775" cy="461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2040"/>
                                        </p:tgtEl>
                                        <p:attrNameLst>
                                          <p:attrName>style.visibility</p:attrName>
                                        </p:attrNameLst>
                                      </p:cBhvr>
                                      <p:to>
                                        <p:strVal val="visible"/>
                                      </p:to>
                                    </p:set>
                                    <p:animEffect transition="in" filter="wipe(left)">
                                      <p:cBhvr>
                                        <p:cTn id="7" dur="300"/>
                                        <p:tgtEl>
                                          <p:spTgt spid="42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4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7C2416E-4DA2-4FF2-BB46-CC29954A0A4C}" type="slidenum">
              <a:rPr lang="en-US" altLang="zh-CN" sz="2000" smtClean="0">
                <a:solidFill>
                  <a:srgbClr val="0000FF"/>
                </a:solidFill>
              </a:rPr>
              <a:pPr eaLnBrk="1" hangingPunct="1"/>
              <a:t>7</a:t>
            </a:fld>
            <a:endParaRPr lang="en-US" altLang="zh-CN" sz="2000" smtClean="0">
              <a:solidFill>
                <a:srgbClr val="0000FF"/>
              </a:solidFill>
            </a:endParaRPr>
          </a:p>
        </p:txBody>
      </p:sp>
      <p:sp>
        <p:nvSpPr>
          <p:cNvPr id="2" name="矩形 1"/>
          <p:cNvSpPr/>
          <p:nvPr/>
        </p:nvSpPr>
        <p:spPr>
          <a:xfrm>
            <a:off x="611560" y="620688"/>
            <a:ext cx="7632848" cy="2862322"/>
          </a:xfrm>
          <a:prstGeom prst="rect">
            <a:avLst/>
          </a:prstGeom>
        </p:spPr>
        <p:txBody>
          <a:bodyPr wrap="square">
            <a:spAutoFit/>
          </a:bodyPr>
          <a:lstStyle/>
          <a:p>
            <a:pPr>
              <a:lnSpc>
                <a:spcPct val="150000"/>
              </a:lnSpc>
            </a:pPr>
            <a:r>
              <a:rPr lang="zh-CN" altLang="en-US" sz="2000" b="1" dirty="0" smtClean="0"/>
              <a:t>         当</a:t>
            </a:r>
            <a:r>
              <a:rPr lang="zh-CN" altLang="en-US" sz="2000" b="1" dirty="0"/>
              <a:t>给出一个要素或一组要素上所标注的位置、方向或轮廓度公差时</a:t>
            </a:r>
            <a:r>
              <a:rPr lang="en-US" altLang="zh-CN" sz="2000" b="1" dirty="0"/>
              <a:t>,</a:t>
            </a:r>
            <a:r>
              <a:rPr lang="zh-CN" altLang="en-US" sz="2000" b="1" dirty="0"/>
              <a:t>分别用来确定</a:t>
            </a:r>
            <a:r>
              <a:rPr lang="zh-CN" altLang="en-US" sz="2000" b="1" dirty="0" smtClean="0"/>
              <a:t>其理论</a:t>
            </a:r>
            <a:r>
              <a:rPr lang="zh-CN" altLang="en-US" sz="2000" b="1" dirty="0"/>
              <a:t>正确位置、方向或轮廓的尺寸称为理论正确尺寸</a:t>
            </a:r>
            <a:r>
              <a:rPr lang="en-US" altLang="zh-CN" sz="2000" b="1" dirty="0"/>
              <a:t>(TED)</a:t>
            </a:r>
            <a:r>
              <a:rPr lang="zh-CN" altLang="en-US" sz="2000" b="1" dirty="0"/>
              <a:t>。</a:t>
            </a:r>
            <a:r>
              <a:rPr lang="en-US" altLang="zh-CN" sz="2000" b="1" dirty="0"/>
              <a:t>TED </a:t>
            </a:r>
            <a:r>
              <a:rPr lang="zh-CN" altLang="en-US" sz="2000" b="1" dirty="0"/>
              <a:t>可以明确标注</a:t>
            </a:r>
            <a:r>
              <a:rPr lang="en-US" altLang="zh-CN" sz="2000" b="1" dirty="0"/>
              <a:t>,</a:t>
            </a:r>
            <a:r>
              <a:rPr lang="zh-CN" altLang="en-US" sz="2000" b="1" dirty="0"/>
              <a:t>或</a:t>
            </a:r>
            <a:r>
              <a:rPr lang="zh-CN" altLang="en-US" sz="2000" b="1" dirty="0" smtClean="0"/>
              <a:t>缺省</a:t>
            </a:r>
            <a:r>
              <a:rPr lang="zh-CN" altLang="en-US" sz="2000" b="1" dirty="0"/>
              <a:t>的。基准体系中基准之间的角度也用</a:t>
            </a:r>
            <a:r>
              <a:rPr lang="en-US" altLang="zh-CN" sz="2000" b="1" dirty="0"/>
              <a:t>TED </a:t>
            </a:r>
            <a:r>
              <a:rPr lang="zh-CN" altLang="en-US" sz="2000" b="1" dirty="0"/>
              <a:t>标注。理论正确尺寸不包含公差</a:t>
            </a:r>
            <a:r>
              <a:rPr lang="en-US" altLang="zh-CN" sz="2000" b="1" dirty="0"/>
              <a:t>,</a:t>
            </a:r>
            <a:r>
              <a:rPr lang="zh-CN" altLang="en-US" sz="2000" b="1" dirty="0"/>
              <a:t>并标注</a:t>
            </a:r>
            <a:r>
              <a:rPr lang="zh-CN" altLang="en-US" sz="2000" b="1" dirty="0" smtClean="0"/>
              <a:t>在一</a:t>
            </a:r>
            <a:r>
              <a:rPr lang="zh-CN" altLang="en-US" sz="2000" b="1" dirty="0"/>
              <a:t>个方框</a:t>
            </a:r>
            <a:r>
              <a:rPr lang="zh-CN" altLang="en-US" sz="2000" b="1" dirty="0" smtClean="0"/>
              <a:t>中，见</a:t>
            </a:r>
            <a:r>
              <a:rPr lang="zh-CN" altLang="en-US" sz="2000" b="1" dirty="0"/>
              <a:t>图</a:t>
            </a:r>
            <a:r>
              <a:rPr lang="en-US" altLang="zh-CN" sz="2000" b="1" dirty="0"/>
              <a:t>4. 24</a:t>
            </a:r>
            <a:r>
              <a:rPr lang="zh-CN" altLang="en-US" sz="2000" b="1" dirty="0"/>
              <a:t>。实际要素的位置、方向或轮廓由其公差框格中的公差值控制。</a:t>
            </a:r>
          </a:p>
        </p:txBody>
      </p:sp>
      <p:pic>
        <p:nvPicPr>
          <p:cNvPr id="8277" name="Picture 8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9753" y="3402285"/>
            <a:ext cx="6124575" cy="326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187624" y="197111"/>
            <a:ext cx="4104456" cy="495585"/>
          </a:xfrm>
          <a:prstGeom prst="rect">
            <a:avLst/>
          </a:prstGeom>
        </p:spPr>
        <p:txBody>
          <a:bodyPr wrap="square">
            <a:spAutoFit/>
          </a:bodyPr>
          <a:lstStyle/>
          <a:p>
            <a:pPr>
              <a:lnSpc>
                <a:spcPct val="150000"/>
              </a:lnSpc>
            </a:pPr>
            <a:r>
              <a:rPr lang="en-US" altLang="zh-CN" sz="2000" b="1" dirty="0"/>
              <a:t>(3) </a:t>
            </a:r>
            <a:r>
              <a:rPr lang="zh-CN" altLang="en-US" sz="2000" b="1" dirty="0"/>
              <a:t>理论正确尺寸的标注</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277"/>
                                        </p:tgtEl>
                                        <p:attrNameLst>
                                          <p:attrName>style.visibility</p:attrName>
                                        </p:attrNameLst>
                                      </p:cBhvr>
                                      <p:to>
                                        <p:strVal val="visible"/>
                                      </p:to>
                                    </p:set>
                                    <p:anim calcmode="lin" valueType="num">
                                      <p:cBhvr additive="base">
                                        <p:cTn id="17" dur="500" fill="hold"/>
                                        <p:tgtEl>
                                          <p:spTgt spid="8277"/>
                                        </p:tgtEl>
                                        <p:attrNameLst>
                                          <p:attrName>ppt_x</p:attrName>
                                        </p:attrNameLst>
                                      </p:cBhvr>
                                      <p:tavLst>
                                        <p:tav tm="0">
                                          <p:val>
                                            <p:strVal val="#ppt_x"/>
                                          </p:val>
                                        </p:tav>
                                        <p:tav tm="100000">
                                          <p:val>
                                            <p:strVal val="#ppt_x"/>
                                          </p:val>
                                        </p:tav>
                                      </p:tavLst>
                                    </p:anim>
                                    <p:anim calcmode="lin" valueType="num">
                                      <p:cBhvr additive="base">
                                        <p:cTn id="18" dur="500" fill="hold"/>
                                        <p:tgtEl>
                                          <p:spTgt spid="82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DBEE075-FA89-4431-B0A1-06B400C535D3}" type="slidenum">
              <a:rPr lang="en-US" altLang="zh-CN" sz="2000" smtClean="0">
                <a:solidFill>
                  <a:srgbClr val="0000FF"/>
                </a:solidFill>
              </a:rPr>
              <a:pPr eaLnBrk="1" hangingPunct="1"/>
              <a:t>70</a:t>
            </a:fld>
            <a:endParaRPr lang="en-US" altLang="zh-CN" sz="2000" smtClean="0">
              <a:solidFill>
                <a:srgbClr val="0000FF"/>
              </a:solidFill>
            </a:endParaRPr>
          </a:p>
        </p:txBody>
      </p:sp>
      <p:sp>
        <p:nvSpPr>
          <p:cNvPr id="90184" name="Text Box 72"/>
          <p:cNvSpPr txBox="1">
            <a:spLocks noChangeArrowheads="1"/>
          </p:cNvSpPr>
          <p:nvPr/>
        </p:nvSpPr>
        <p:spPr bwMode="auto">
          <a:xfrm>
            <a:off x="685800" y="1159272"/>
            <a:ext cx="76200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2800" dirty="0"/>
              <a:t>        </a:t>
            </a:r>
            <a:r>
              <a:rPr lang="en-US" altLang="zh-CN" sz="2800" dirty="0" smtClean="0"/>
              <a:t>5. </a:t>
            </a:r>
            <a:r>
              <a:rPr lang="zh-CN" altLang="en-US" sz="2800" b="1" dirty="0"/>
              <a:t>说明下面两图所标注的几何公差有什么不同？ 哪个要求严？</a:t>
            </a:r>
          </a:p>
        </p:txBody>
      </p:sp>
      <p:pic>
        <p:nvPicPr>
          <p:cNvPr id="788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2112044"/>
            <a:ext cx="4019550" cy="345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296851"/>
            <a:ext cx="4000500"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90184"/>
                                        </p:tgtEl>
                                        <p:attrNameLst>
                                          <p:attrName>style.visibility</p:attrName>
                                        </p:attrNameLst>
                                      </p:cBhvr>
                                      <p:to>
                                        <p:strVal val="visible"/>
                                      </p:to>
                                    </p:set>
                                    <p:animEffect transition="in" filter="wipe(left)">
                                      <p:cBhvr>
                                        <p:cTn id="7" dur="300"/>
                                        <p:tgtEl>
                                          <p:spTgt spid="9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84"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0DD44CA-1E17-4EE6-975E-5BBCF081619E}" type="slidenum">
              <a:rPr lang="en-US" altLang="zh-CN" sz="2000" smtClean="0">
                <a:solidFill>
                  <a:srgbClr val="0000FF"/>
                </a:solidFill>
              </a:rPr>
              <a:pPr eaLnBrk="1" hangingPunct="1"/>
              <a:t>8</a:t>
            </a:fld>
            <a:endParaRPr lang="en-US" altLang="zh-CN" sz="2000" smtClean="0">
              <a:solidFill>
                <a:srgbClr val="0000FF"/>
              </a:solidFill>
            </a:endParaRPr>
          </a:p>
        </p:txBody>
      </p:sp>
      <p:sp>
        <p:nvSpPr>
          <p:cNvPr id="3" name="矩形 2"/>
          <p:cNvSpPr/>
          <p:nvPr/>
        </p:nvSpPr>
        <p:spPr>
          <a:xfrm>
            <a:off x="1149160" y="1844824"/>
            <a:ext cx="6787001" cy="400110"/>
          </a:xfrm>
          <a:prstGeom prst="rect">
            <a:avLst/>
          </a:prstGeom>
        </p:spPr>
        <p:txBody>
          <a:bodyPr wrap="square">
            <a:spAutoFit/>
          </a:bodyPr>
          <a:lstStyle/>
          <a:p>
            <a:r>
              <a:rPr lang="zh-CN" altLang="en-US" sz="2000" b="1" dirty="0"/>
              <a:t>延伸公差带有直接标注和间接标注两种方式。</a:t>
            </a:r>
          </a:p>
        </p:txBody>
      </p:sp>
      <p:sp>
        <p:nvSpPr>
          <p:cNvPr id="4" name="矩形 3"/>
          <p:cNvSpPr/>
          <p:nvPr/>
        </p:nvSpPr>
        <p:spPr>
          <a:xfrm>
            <a:off x="1129065" y="188640"/>
            <a:ext cx="3154903" cy="400110"/>
          </a:xfrm>
          <a:prstGeom prst="rect">
            <a:avLst/>
          </a:prstGeom>
        </p:spPr>
        <p:txBody>
          <a:bodyPr wrap="square">
            <a:spAutoFit/>
          </a:bodyPr>
          <a:lstStyle/>
          <a:p>
            <a:r>
              <a:rPr lang="en-US" altLang="zh-CN" sz="2000" b="1" dirty="0"/>
              <a:t>(4) </a:t>
            </a:r>
            <a:r>
              <a:rPr lang="zh-CN" altLang="en-US" sz="2000" b="1" dirty="0"/>
              <a:t>延伸公差带的标注</a:t>
            </a:r>
          </a:p>
        </p:txBody>
      </p:sp>
      <p:pic>
        <p:nvPicPr>
          <p:cNvPr id="9300" name="Picture 8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520849"/>
            <a:ext cx="7776864"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129064" y="2204864"/>
            <a:ext cx="2002775" cy="400110"/>
          </a:xfrm>
          <a:prstGeom prst="rect">
            <a:avLst/>
          </a:prstGeom>
        </p:spPr>
        <p:txBody>
          <a:bodyPr wrap="square">
            <a:spAutoFit/>
          </a:bodyPr>
          <a:lstStyle/>
          <a:p>
            <a:r>
              <a:rPr lang="zh-CN" altLang="en-US" sz="2000" b="1" dirty="0" smtClean="0"/>
              <a:t>① 直接</a:t>
            </a:r>
            <a:r>
              <a:rPr lang="zh-CN" altLang="en-US" sz="2000" b="1" dirty="0"/>
              <a:t>标注</a:t>
            </a:r>
            <a:endParaRPr lang="zh-CN" altLang="en-US" sz="2000" dirty="0"/>
          </a:p>
        </p:txBody>
      </p:sp>
      <p:pic>
        <p:nvPicPr>
          <p:cNvPr id="696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2559546"/>
            <a:ext cx="752475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298" y="4385116"/>
            <a:ext cx="8156166" cy="1996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bwMode="auto">
          <a:xfrm>
            <a:off x="5190897" y="4437112"/>
            <a:ext cx="540146" cy="360040"/>
          </a:xfrm>
          <a:prstGeom prst="rect">
            <a:avLst/>
          </a:prstGeom>
          <a:noFill/>
          <a:ln w="2857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18" name="矩形 17"/>
          <p:cNvSpPr/>
          <p:nvPr/>
        </p:nvSpPr>
        <p:spPr bwMode="auto">
          <a:xfrm>
            <a:off x="1170874" y="4365104"/>
            <a:ext cx="540146" cy="360040"/>
          </a:xfrm>
          <a:prstGeom prst="rect">
            <a:avLst/>
          </a:prstGeom>
          <a:noFill/>
          <a:ln w="2857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300"/>
                                        </p:tgtEl>
                                        <p:attrNameLst>
                                          <p:attrName>style.visibility</p:attrName>
                                        </p:attrNameLst>
                                      </p:cBhvr>
                                      <p:to>
                                        <p:strVal val="visible"/>
                                      </p:to>
                                    </p:set>
                                    <p:animEffect transition="in" filter="wipe(left)">
                                      <p:cBhvr>
                                        <p:cTn id="12" dur="500"/>
                                        <p:tgtEl>
                                          <p:spTgt spid="930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69634"/>
                                        </p:tgtEl>
                                        <p:attrNameLst>
                                          <p:attrName>style.visibility</p:attrName>
                                        </p:attrNameLst>
                                      </p:cBhvr>
                                      <p:to>
                                        <p:strVal val="visible"/>
                                      </p:to>
                                    </p:set>
                                    <p:animEffect transition="in" filter="wipe(up)">
                                      <p:cBhvr>
                                        <p:cTn id="27" dur="500"/>
                                        <p:tgtEl>
                                          <p:spTgt spid="6963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69636"/>
                                        </p:tgtEl>
                                        <p:attrNameLst>
                                          <p:attrName>style.visibility</p:attrName>
                                        </p:attrNameLst>
                                      </p:cBhvr>
                                      <p:to>
                                        <p:strVal val="visible"/>
                                      </p:to>
                                    </p:set>
                                    <p:anim calcmode="lin" valueType="num">
                                      <p:cBhvr additive="base">
                                        <p:cTn id="32" dur="500" fill="hold"/>
                                        <p:tgtEl>
                                          <p:spTgt spid="69636"/>
                                        </p:tgtEl>
                                        <p:attrNameLst>
                                          <p:attrName>ppt_x</p:attrName>
                                        </p:attrNameLst>
                                      </p:cBhvr>
                                      <p:tavLst>
                                        <p:tav tm="0">
                                          <p:val>
                                            <p:strVal val="#ppt_x"/>
                                          </p:val>
                                        </p:tav>
                                        <p:tav tm="100000">
                                          <p:val>
                                            <p:strVal val="#ppt_x"/>
                                          </p:val>
                                        </p:tav>
                                      </p:tavLst>
                                    </p:anim>
                                    <p:anim calcmode="lin" valueType="num">
                                      <p:cBhvr additive="base">
                                        <p:cTn id="33" dur="500" fill="hold"/>
                                        <p:tgtEl>
                                          <p:spTgt spid="69636"/>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down)">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0"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9DD4411-93AB-4202-9061-B0E553D2B9B6}" type="slidenum">
              <a:rPr lang="en-US" altLang="zh-CN" sz="2000" smtClean="0">
                <a:solidFill>
                  <a:srgbClr val="0000FF"/>
                </a:solidFill>
              </a:rPr>
              <a:pPr eaLnBrk="1" hangingPunct="1"/>
              <a:t>9</a:t>
            </a:fld>
            <a:endParaRPr lang="en-US" altLang="zh-CN" sz="2000" smtClean="0">
              <a:solidFill>
                <a:srgbClr val="0000FF"/>
              </a:solidFill>
            </a:endParaRPr>
          </a:p>
        </p:txBody>
      </p:sp>
      <p:pic>
        <p:nvPicPr>
          <p:cNvPr id="10327" name="Picture 8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9707" y="162744"/>
            <a:ext cx="3638317" cy="601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8" name="Picture 8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718592"/>
            <a:ext cx="7381875"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2833" y="3429000"/>
            <a:ext cx="6296025"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395536" y="1605159"/>
            <a:ext cx="8005769" cy="522276"/>
            <a:chOff x="395536" y="1605159"/>
            <a:chExt cx="8005769" cy="522276"/>
          </a:xfrm>
        </p:grpSpPr>
        <p:sp>
          <p:nvSpPr>
            <p:cNvPr id="2" name="矩形 1"/>
            <p:cNvSpPr/>
            <p:nvPr/>
          </p:nvSpPr>
          <p:spPr>
            <a:xfrm>
              <a:off x="395536" y="1605159"/>
              <a:ext cx="7848872" cy="461665"/>
            </a:xfrm>
            <a:prstGeom prst="rect">
              <a:avLst/>
            </a:prstGeom>
          </p:spPr>
          <p:txBody>
            <a:bodyPr wrap="square">
              <a:spAutoFit/>
            </a:bodyPr>
            <a:lstStyle/>
            <a:p>
              <a:r>
                <a:rPr lang="zh-CN" altLang="en-US" b="1" dirty="0" smtClean="0"/>
                <a:t>        </a:t>
              </a:r>
              <a:r>
                <a:rPr lang="zh-CN" altLang="en-US" sz="2000" b="1" dirty="0" smtClean="0"/>
                <a:t>在</a:t>
              </a:r>
              <a:r>
                <a:rPr lang="zh-CN" altLang="en-US" sz="2000" b="1" dirty="0"/>
                <a:t>间接标注</a:t>
              </a:r>
              <a:r>
                <a:rPr lang="zh-CN" altLang="en-US" sz="2000" b="1" dirty="0" smtClean="0"/>
                <a:t>中</a:t>
              </a:r>
              <a:endParaRPr lang="zh-CN" altLang="en-US" sz="2000" b="1" dirty="0"/>
            </a:p>
          </p:txBody>
        </p:sp>
        <p:pic>
          <p:nvPicPr>
            <p:cNvPr id="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9792" y="1605159"/>
              <a:ext cx="5701513" cy="522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矩形 3"/>
          <p:cNvSpPr/>
          <p:nvPr/>
        </p:nvSpPr>
        <p:spPr>
          <a:xfrm>
            <a:off x="683568" y="2066824"/>
            <a:ext cx="8046640" cy="1015663"/>
          </a:xfrm>
          <a:prstGeom prst="rect">
            <a:avLst/>
          </a:prstGeom>
        </p:spPr>
        <p:txBody>
          <a:bodyPr wrap="square">
            <a:spAutoFit/>
          </a:bodyPr>
          <a:lstStyle/>
          <a:p>
            <a:r>
              <a:rPr lang="zh-CN" altLang="en-US" sz="2000" b="1" dirty="0" smtClean="0"/>
              <a:t>第二</a:t>
            </a:r>
            <a:r>
              <a:rPr lang="zh-CN" altLang="en-US" sz="2000" b="1" dirty="0"/>
              <a:t>个数值</a:t>
            </a:r>
            <a:r>
              <a:rPr lang="en-US" altLang="zh-CN" sz="2000" b="1" dirty="0"/>
              <a:t>(</a:t>
            </a:r>
            <a:r>
              <a:rPr lang="zh-CN" altLang="en-US" sz="2000" b="1" dirty="0"/>
              <a:t>偏置量</a:t>
            </a:r>
            <a:r>
              <a:rPr lang="en-US" altLang="zh-CN" sz="2000" b="1" dirty="0"/>
              <a:t>) </a:t>
            </a:r>
            <a:r>
              <a:rPr lang="zh-CN" altLang="en-US" sz="2000" b="1" dirty="0"/>
              <a:t>前面有减号，</a:t>
            </a:r>
            <a:r>
              <a:rPr lang="zh-CN" altLang="en-US" sz="2000" b="1" dirty="0" smtClean="0"/>
              <a:t>为</a:t>
            </a:r>
            <a:r>
              <a:rPr lang="zh-CN" altLang="en-US" sz="2000" b="1" dirty="0"/>
              <a:t>到</a:t>
            </a:r>
            <a:r>
              <a:rPr lang="zh-CN" altLang="en-US" sz="2000" b="1" dirty="0" smtClean="0"/>
              <a:t>延伸要素</a:t>
            </a:r>
            <a:r>
              <a:rPr lang="zh-CN" altLang="en-US" sz="2000" b="1" dirty="0"/>
              <a:t>最近界限的距离。延伸要素的长度为</a:t>
            </a:r>
            <a:r>
              <a:rPr lang="zh-CN" altLang="en-US" sz="2000" b="1" dirty="0" smtClean="0"/>
              <a:t>这</a:t>
            </a:r>
            <a:r>
              <a:rPr lang="zh-CN" altLang="en-US" sz="2000" b="1" dirty="0"/>
              <a:t>两</a:t>
            </a:r>
            <a:r>
              <a:rPr lang="zh-CN" altLang="en-US" sz="2000" b="1" dirty="0" smtClean="0"/>
              <a:t>个数值的差值。偏置</a:t>
            </a:r>
            <a:r>
              <a:rPr lang="zh-CN" altLang="en-US" sz="2000" b="1" dirty="0"/>
              <a:t>量若为零则不标</a:t>
            </a:r>
            <a:r>
              <a:rPr lang="en-US" altLang="zh-CN" sz="2000" b="1" dirty="0"/>
              <a:t>,</a:t>
            </a:r>
            <a:r>
              <a:rPr lang="zh-CN" altLang="en-US" sz="2000" b="1" dirty="0"/>
              <a:t>减号也可省略</a:t>
            </a:r>
            <a:r>
              <a:rPr lang="en-US" altLang="zh-CN" sz="2000" b="1" dirty="0"/>
              <a:t>,</a:t>
            </a:r>
            <a:r>
              <a:rPr lang="zh-CN" altLang="en-US" sz="2000" b="1" dirty="0"/>
              <a:t>见图</a:t>
            </a:r>
            <a:r>
              <a:rPr lang="en-US" altLang="zh-CN" sz="2000" b="1" dirty="0"/>
              <a:t>4. 25(b)</a:t>
            </a:r>
            <a:r>
              <a:rPr lang="zh-CN" altLang="en-US" sz="2000"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327"/>
                                        </p:tgtEl>
                                        <p:attrNameLst>
                                          <p:attrName>style.visibility</p:attrName>
                                        </p:attrNameLst>
                                      </p:cBhvr>
                                      <p:to>
                                        <p:strVal val="visible"/>
                                      </p:to>
                                    </p:set>
                                    <p:animEffect transition="in" filter="wipe(left)">
                                      <p:cBhvr>
                                        <p:cTn id="7" dur="500"/>
                                        <p:tgtEl>
                                          <p:spTgt spid="103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328"/>
                                        </p:tgtEl>
                                        <p:attrNameLst>
                                          <p:attrName>style.visibility</p:attrName>
                                        </p:attrNameLst>
                                      </p:cBhvr>
                                      <p:to>
                                        <p:strVal val="visible"/>
                                      </p:to>
                                    </p:set>
                                    <p:animEffect transition="in" filter="wipe(left)">
                                      <p:cBhvr>
                                        <p:cTn id="12" dur="500"/>
                                        <p:tgtEl>
                                          <p:spTgt spid="1032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additive="base">
                                        <p:cTn id="17" dur="500" fill="hold"/>
                                        <p:tgtEl>
                                          <p:spTgt spid="1026"/>
                                        </p:tgtEl>
                                        <p:attrNameLst>
                                          <p:attrName>ppt_x</p:attrName>
                                        </p:attrNameLst>
                                      </p:cBhvr>
                                      <p:tavLst>
                                        <p:tav tm="0">
                                          <p:val>
                                            <p:strVal val="0-#ppt_w/2"/>
                                          </p:val>
                                        </p:tav>
                                        <p:tav tm="100000">
                                          <p:val>
                                            <p:strVal val="#ppt_x"/>
                                          </p:val>
                                        </p:tav>
                                      </p:tavLst>
                                    </p:anim>
                                    <p:anim calcmode="lin" valueType="num">
                                      <p:cBhvr additive="base">
                                        <p:cTn id="18"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8720</TotalTime>
  <Words>5379</Words>
  <Application>Microsoft Office PowerPoint</Application>
  <PresentationFormat>全屏显示(4:3)</PresentationFormat>
  <Paragraphs>300</Paragraphs>
  <Slides>70</Slides>
  <Notes>4</Notes>
  <HiddenSlides>0</HiddenSlides>
  <MMClips>0</MMClips>
  <ScaleCrop>false</ScaleCrop>
  <HeadingPairs>
    <vt:vector size="4" baseType="variant">
      <vt:variant>
        <vt:lpstr>主题</vt:lpstr>
      </vt:variant>
      <vt:variant>
        <vt:i4>1</vt:i4>
      </vt:variant>
      <vt:variant>
        <vt:lpstr>幻灯片标题</vt:lpstr>
      </vt:variant>
      <vt:variant>
        <vt:i4>70</vt:i4>
      </vt:variant>
    </vt:vector>
  </HeadingPairs>
  <TitlesOfParts>
    <vt:vector size="71"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lww</dc:creator>
  <cp:lastModifiedBy>Administrator</cp:lastModifiedBy>
  <cp:revision>475</cp:revision>
  <dcterms:created xsi:type="dcterms:W3CDTF">2006-04-27T15:17:35Z</dcterms:created>
  <dcterms:modified xsi:type="dcterms:W3CDTF">2020-12-17T00:56:57Z</dcterms:modified>
</cp:coreProperties>
</file>