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67" r:id="rId3"/>
    <p:sldId id="256" r:id="rId4"/>
    <p:sldId id="301" r:id="rId5"/>
    <p:sldId id="299" r:id="rId7"/>
    <p:sldId id="272" r:id="rId8"/>
    <p:sldId id="257" r:id="rId9"/>
    <p:sldId id="258" r:id="rId10"/>
    <p:sldId id="275" r:id="rId11"/>
    <p:sldId id="277" r:id="rId12"/>
    <p:sldId id="259" r:id="rId13"/>
    <p:sldId id="278" r:id="rId14"/>
    <p:sldId id="279" r:id="rId15"/>
    <p:sldId id="261" r:id="rId16"/>
    <p:sldId id="280" r:id="rId17"/>
    <p:sldId id="292" r:id="rId18"/>
    <p:sldId id="302" r:id="rId19"/>
    <p:sldId id="262" r:id="rId20"/>
    <p:sldId id="281" r:id="rId21"/>
    <p:sldId id="295" r:id="rId22"/>
    <p:sldId id="263" r:id="rId23"/>
    <p:sldId id="296" r:id="rId24"/>
    <p:sldId id="264" r:id="rId25"/>
    <p:sldId id="297" r:id="rId26"/>
    <p:sldId id="282" r:id="rId27"/>
    <p:sldId id="283" r:id="rId28"/>
    <p:sldId id="269" r:id="rId29"/>
    <p:sldId id="293" r:id="rId30"/>
    <p:sldId id="284" r:id="rId31"/>
    <p:sldId id="270" r:id="rId32"/>
    <p:sldId id="271" r:id="rId33"/>
    <p:sldId id="303" r:id="rId34"/>
    <p:sldId id="304" r:id="rId35"/>
    <p:sldId id="305" r:id="rId36"/>
    <p:sldId id="307" r:id="rId37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FF99FF"/>
    <a:srgbClr val="FFFFCC"/>
    <a:srgbClr val="FFFF99"/>
    <a:srgbClr val="993300"/>
    <a:srgbClr val="9900CC"/>
    <a:srgbClr val="FFCC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6" autoAdjust="0"/>
    <p:restoredTop sz="94629" autoAdjust="0"/>
  </p:normalViewPr>
  <p:slideViewPr>
    <p:cSldViewPr>
      <p:cViewPr varScale="1">
        <p:scale>
          <a:sx n="107" d="100"/>
          <a:sy n="107" d="100"/>
        </p:scale>
        <p:origin x="-1740" y="-96"/>
      </p:cViewPr>
      <p:guideLst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19898B99-F894-48E0-84AC-9BF5C3DFC1C8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898B99-F894-48E0-84AC-9BF5C3DFC1C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898B99-F894-48E0-84AC-9BF5C3DFC1C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898B99-F894-48E0-84AC-9BF5C3DFC1C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898B99-F894-48E0-84AC-9BF5C3DFC1C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898B99-F894-48E0-84AC-9BF5C3DFC1C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898B99-F894-48E0-84AC-9BF5C3DFC1C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BEC5B-812E-4721-8937-1722FA7AC31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A1279-8BFA-4C3C-B256-AADEC2C8E8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1D166-A31F-44A0-84E9-7D448E8CECD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72029-24E9-41EC-BBCD-3C21C51BA03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AAB9E-7469-45FE-8FCD-5EDFD0EE101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D46AE-CD35-4CA5-9162-B46127F7471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7E219-BE8B-40DD-B348-7FC007003A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71007-19B4-4391-92A4-4725774A17B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38537-AC53-4454-AA5C-4BF83F547C7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DC622-0D23-4916-880F-6D2CB217660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90C8E-DB78-4DBF-9FFB-B306C85BB57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D6D79-8CF6-4CE2-B693-5E5BDB2A460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2000" b="1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DF706AF3-E599-4E45-9C0A-0233A6CADAF3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31.xml"/><Relationship Id="rId6" Type="http://schemas.openxmlformats.org/officeDocument/2006/relationships/slide" Target="slide26.xml"/><Relationship Id="rId5" Type="http://schemas.openxmlformats.org/officeDocument/2006/relationships/slide" Target="slide30.xml"/><Relationship Id="rId4" Type="http://schemas.openxmlformats.org/officeDocument/2006/relationships/slide" Target="slide24.xml"/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wmf"/><Relationship Id="rId2" Type="http://schemas.openxmlformats.org/officeDocument/2006/relationships/oleObject" Target="../embeddings/oleObject7.bin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wmf"/><Relationship Id="rId4" Type="http://schemas.openxmlformats.org/officeDocument/2006/relationships/oleObject" Target="../embeddings/oleObject9.bin"/><Relationship Id="rId3" Type="http://schemas.openxmlformats.org/officeDocument/2006/relationships/image" Target="../media/image20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26.wmf"/><Relationship Id="rId1" Type="http://schemas.openxmlformats.org/officeDocument/2006/relationships/oleObject" Target="../embeddings/oleObject10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32.wmf"/><Relationship Id="rId1" Type="http://schemas.openxmlformats.org/officeDocument/2006/relationships/oleObject" Target="../embeddings/oleObject1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8.png"/><Relationship Id="rId2" Type="http://schemas.openxmlformats.org/officeDocument/2006/relationships/slide" Target="slide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8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10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20272" y="163488"/>
            <a:ext cx="1905000" cy="457200"/>
          </a:xfrm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58E4600-47D4-4B32-AEA9-6DE0A373A5FA}" type="slidenum">
              <a:rPr lang="en-US" altLang="zh-CN" sz="2000" smtClean="0">
                <a:solidFill>
                  <a:srgbClr val="C00000"/>
                </a:solidFill>
              </a:rPr>
            </a:fld>
            <a:endParaRPr lang="en-US" altLang="zh-CN" sz="2000" dirty="0" smtClean="0">
              <a:solidFill>
                <a:srgbClr val="C00000"/>
              </a:solidFill>
            </a:endParaRPr>
          </a:p>
        </p:txBody>
      </p:sp>
      <p:sp>
        <p:nvSpPr>
          <p:cNvPr id="2052" name="Text Box 1031"/>
          <p:cNvSpPr txBox="1">
            <a:spLocks noChangeArrowheads="1"/>
          </p:cNvSpPr>
          <p:nvPr/>
        </p:nvSpPr>
        <p:spPr bwMode="auto">
          <a:xfrm>
            <a:off x="1744082" y="1196752"/>
            <a:ext cx="570227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第</a:t>
            </a:r>
            <a:r>
              <a:rPr lang="en-US" altLang="zh-CN" sz="2400" b="1" dirty="0">
                <a:latin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</a:rPr>
              <a:t>章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尺寸</a:t>
            </a:r>
            <a:r>
              <a:rPr lang="zh-CN" altLang="en-US" sz="2400" b="1" dirty="0">
                <a:latin typeface="宋体" panose="02010600030101010101" pitchFamily="2" charset="-122"/>
              </a:rPr>
              <a:t>精度设计与检测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1/3)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sp>
        <p:nvSpPr>
          <p:cNvPr id="2053" name="Rectangle 103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066427" y="1772816"/>
            <a:ext cx="6921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accent1">
                    <a:lumMod val="75000"/>
                  </a:schemeClr>
                </a:solidFill>
              </a:rPr>
              <a:t>3.1   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</a:rPr>
              <a:t>概      述</a:t>
            </a:r>
            <a:r>
              <a:rPr lang="en-US" altLang="zh-CN" sz="2400" dirty="0" smtClean="0"/>
              <a:t>---------------------------------------------(2)</a:t>
            </a:r>
            <a:endParaRPr lang="en-US" altLang="zh-CN" sz="2400" dirty="0"/>
          </a:p>
        </p:txBody>
      </p:sp>
      <p:sp>
        <p:nvSpPr>
          <p:cNvPr id="2054" name="Rectangle 1033"/>
          <p:cNvSpPr>
            <a:spLocks noChangeArrowheads="1"/>
          </p:cNvSpPr>
          <p:nvPr/>
        </p:nvSpPr>
        <p:spPr bwMode="auto">
          <a:xfrm>
            <a:off x="1293440" y="2204864"/>
            <a:ext cx="6694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2400" b="1" dirty="0"/>
              <a:t>3.1.1 </a:t>
            </a:r>
            <a:r>
              <a:rPr lang="zh-CN" altLang="en-US" sz="2400" b="1" dirty="0"/>
              <a:t>孔与轴的概念</a:t>
            </a:r>
            <a:r>
              <a:rPr lang="en-US" altLang="zh-CN" sz="2400" dirty="0" smtClean="0"/>
              <a:t>---------------------------------(2</a:t>
            </a:r>
            <a:r>
              <a:rPr lang="en-US" altLang="zh-CN" sz="2400" b="1" dirty="0" smtClean="0"/>
              <a:t>)</a:t>
            </a:r>
            <a:endParaRPr lang="en-US" altLang="zh-CN" sz="2400" b="1" dirty="0"/>
          </a:p>
        </p:txBody>
      </p:sp>
      <p:sp>
        <p:nvSpPr>
          <p:cNvPr id="2055" name="Rectangle 103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293440" y="2640881"/>
            <a:ext cx="7202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2400" b="1" dirty="0"/>
              <a:t>3.1.2 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公差与配合</a:t>
            </a:r>
            <a:r>
              <a:rPr lang="en-US" altLang="zh-CN" sz="2400" b="1" dirty="0" smtClean="0"/>
              <a:t>》</a:t>
            </a:r>
            <a:r>
              <a:rPr lang="zh-CN" altLang="en-US" sz="2400" b="1" dirty="0"/>
              <a:t>的基本结构</a:t>
            </a:r>
            <a:r>
              <a:rPr lang="en-US" altLang="zh-CN" sz="2400" dirty="0" smtClean="0"/>
              <a:t>---------------</a:t>
            </a:r>
            <a:r>
              <a:rPr lang="en-US" altLang="zh-CN" sz="2400" b="1" dirty="0" smtClean="0"/>
              <a:t>(5)</a:t>
            </a:r>
            <a:endParaRPr lang="en-US" altLang="zh-CN" sz="2400" dirty="0"/>
          </a:p>
        </p:txBody>
      </p:sp>
      <p:sp>
        <p:nvSpPr>
          <p:cNvPr id="2056" name="Text Box 103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293440" y="3098081"/>
            <a:ext cx="6694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400" b="1" dirty="0"/>
              <a:t>3.1.3 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公差与配合</a:t>
            </a:r>
            <a:r>
              <a:rPr lang="en-US" altLang="zh-CN" sz="2400" b="1" dirty="0" smtClean="0"/>
              <a:t>》</a:t>
            </a:r>
            <a:r>
              <a:rPr lang="zh-CN" altLang="en-US" sz="2400" b="1" dirty="0"/>
              <a:t>的基本术语和定义</a:t>
            </a:r>
            <a:r>
              <a:rPr lang="en-US" altLang="zh-CN" sz="2400" dirty="0" smtClean="0"/>
              <a:t>------</a:t>
            </a:r>
            <a:r>
              <a:rPr lang="en-US" altLang="zh-CN" sz="2400" b="1" dirty="0" smtClean="0"/>
              <a:t>(</a:t>
            </a:r>
            <a:r>
              <a:rPr lang="en-US" altLang="zh-CN" sz="2400" b="1" dirty="0"/>
              <a:t>6</a:t>
            </a:r>
            <a:r>
              <a:rPr lang="en-US" altLang="zh-CN" sz="2400" b="1" dirty="0" smtClean="0"/>
              <a:t>)</a:t>
            </a:r>
            <a:endParaRPr lang="en-US" altLang="zh-CN" sz="2400" dirty="0"/>
          </a:p>
        </p:txBody>
      </p:sp>
      <p:sp>
        <p:nvSpPr>
          <p:cNvPr id="2057" name="Text Box 103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293440" y="3576464"/>
            <a:ext cx="723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/>
              <a:t>3.1.4  </a:t>
            </a:r>
            <a:r>
              <a:rPr lang="zh-CN" altLang="en-US" sz="2400" b="1" dirty="0"/>
              <a:t>配合制（基准制）</a:t>
            </a:r>
            <a:r>
              <a:rPr lang="en-US" altLang="zh-CN" sz="2400" b="1" dirty="0" smtClean="0"/>
              <a:t>-</a:t>
            </a:r>
            <a:r>
              <a:rPr lang="en-US" altLang="zh-CN" sz="2400" dirty="0" smtClean="0"/>
              <a:t>------------------------ (26)</a:t>
            </a:r>
            <a:endParaRPr lang="en-US" altLang="zh-CN" sz="2400" dirty="0"/>
          </a:p>
        </p:txBody>
      </p:sp>
      <p:sp>
        <p:nvSpPr>
          <p:cNvPr id="2058" name="Text Box 1037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71599" y="4483968"/>
            <a:ext cx="752432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</a:rPr>
              <a:t>课堂练习</a:t>
            </a:r>
            <a:r>
              <a:rPr lang="en-US" altLang="zh-CN" sz="2400" dirty="0" smtClean="0"/>
              <a:t>--------------------------------------------------</a:t>
            </a:r>
            <a:r>
              <a:rPr lang="en-US" altLang="zh-CN" sz="2400" b="1" dirty="0" smtClean="0"/>
              <a:t>(33)</a:t>
            </a:r>
            <a:endParaRPr lang="en-US" altLang="zh-CN" sz="2400" b="1" dirty="0"/>
          </a:p>
        </p:txBody>
      </p:sp>
      <p:sp>
        <p:nvSpPr>
          <p:cNvPr id="2059" name="Text Box 103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1009600" y="4005064"/>
            <a:ext cx="7162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</a:rPr>
              <a:t>例    题</a:t>
            </a:r>
            <a:r>
              <a:rPr lang="zh-CN" alt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    </a:t>
            </a:r>
            <a:r>
              <a:rPr lang="en-US" altLang="zh-CN" sz="2400" b="1" dirty="0" smtClean="0">
                <a:solidFill>
                  <a:schemeClr val="accent1">
                    <a:lumMod val="50000"/>
                  </a:schemeClr>
                </a:solidFill>
              </a:rPr>
              <a:t>------------------------------------------------</a:t>
            </a:r>
            <a:r>
              <a:rPr lang="en-US" altLang="zh-CN" sz="2400" b="1" dirty="0" smtClean="0"/>
              <a:t>(29)</a:t>
            </a:r>
            <a:endParaRPr lang="en-US" altLang="zh-CN" sz="2400" b="1" dirty="0"/>
          </a:p>
        </p:txBody>
      </p:sp>
      <p:sp>
        <p:nvSpPr>
          <p:cNvPr id="11" name="Text Box 1037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971598" y="4945633"/>
            <a:ext cx="752432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</a:rPr>
              <a:t>习  题   </a:t>
            </a:r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</a:rPr>
              <a:t>三</a:t>
            </a:r>
            <a:r>
              <a:rPr lang="en-US" altLang="zh-CN" sz="2400" dirty="0" smtClean="0"/>
              <a:t>-------------------------------------------------</a:t>
            </a:r>
            <a:r>
              <a:rPr lang="en-US" altLang="zh-CN" sz="2400" b="1" dirty="0" smtClean="0"/>
              <a:t>(34)</a:t>
            </a:r>
            <a:endParaRPr lang="en-US" altLang="zh-CN" sz="24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  <p:bldP spid="2053" grpId="0"/>
      <p:bldP spid="2054" grpId="0"/>
      <p:bldP spid="2055" grpId="0"/>
      <p:bldP spid="2056" grpId="0"/>
      <p:bldP spid="2057" grpId="0"/>
      <p:bldP spid="2058" grpId="0"/>
      <p:bldP spid="205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0071308-C2EE-4B76-AB53-45E40E5E54C7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755576" y="292586"/>
            <a:ext cx="34529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（</a:t>
            </a:r>
            <a:r>
              <a:rPr lang="en-US" altLang="zh-CN" sz="2000" b="1" dirty="0">
                <a:latin typeface="宋体" panose="02010600030101010101" pitchFamily="2" charset="-122"/>
              </a:rPr>
              <a:t>3</a:t>
            </a:r>
            <a:r>
              <a:rPr lang="zh-CN" altLang="en-US" sz="2000" b="1" dirty="0" smtClean="0"/>
              <a:t>）</a:t>
            </a:r>
            <a:r>
              <a:rPr lang="zh-CN" altLang="en-US" sz="2000" b="1" dirty="0"/>
              <a:t>尺寸公差（简称公差）</a:t>
            </a:r>
            <a:r>
              <a:rPr lang="zh-CN" altLang="en-US" sz="2000" b="1" dirty="0">
                <a:latin typeface="宋体" panose="02010600030101010101" pitchFamily="2" charset="-122"/>
              </a:rPr>
              <a:t> 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971600" y="692696"/>
            <a:ext cx="365583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 smtClean="0"/>
              <a:t>孔和轴尺寸公差</a:t>
            </a:r>
            <a:r>
              <a:rPr lang="zh-CN" altLang="en-US" sz="2000" b="1" dirty="0"/>
              <a:t>为</a:t>
            </a:r>
            <a:r>
              <a:rPr lang="zh-CN" altLang="en-US" b="1" dirty="0" smtClean="0"/>
              <a:t> </a:t>
            </a:r>
            <a:endParaRPr lang="zh-CN" altLang="en-US" b="1" dirty="0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116161" y="2780928"/>
            <a:ext cx="237571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000" b="1" dirty="0" smtClean="0">
                <a:solidFill>
                  <a:srgbClr val="FF0000"/>
                </a:solidFill>
              </a:rPr>
              <a:t>偏差</a:t>
            </a:r>
            <a:r>
              <a:rPr lang="zh-CN" altLang="en-US" sz="2000" b="1" dirty="0">
                <a:solidFill>
                  <a:srgbClr val="FF0000"/>
                </a:solidFill>
              </a:rPr>
              <a:t>与公差区别</a:t>
            </a:r>
            <a:r>
              <a:rPr lang="zh-CN" altLang="en-US" sz="2000" b="1" dirty="0"/>
              <a:t>：</a:t>
            </a:r>
            <a:endParaRPr lang="zh-CN" altLang="en-US" sz="2000" b="1" dirty="0"/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203848" y="2812866"/>
            <a:ext cx="53285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000" b="1" dirty="0"/>
              <a:t>① </a:t>
            </a:r>
            <a:r>
              <a:rPr lang="zh-CN" altLang="en-US" sz="2000" b="1" dirty="0" smtClean="0"/>
              <a:t>偏差 </a:t>
            </a:r>
            <a:r>
              <a:rPr lang="en-US" altLang="zh-CN" sz="2000" b="1" dirty="0" smtClean="0"/>
              <a:t>— </a:t>
            </a:r>
            <a:r>
              <a:rPr lang="zh-CN" altLang="en-US" sz="2000" b="1" dirty="0" smtClean="0"/>
              <a:t>是</a:t>
            </a:r>
            <a:r>
              <a:rPr lang="zh-CN" altLang="en-US" sz="2000" b="1" dirty="0">
                <a:solidFill>
                  <a:srgbClr val="FF0000"/>
                </a:solidFill>
              </a:rPr>
              <a:t>代数量</a:t>
            </a:r>
            <a:r>
              <a:rPr lang="en-US" altLang="zh-CN" sz="2000" b="1" dirty="0">
                <a:solidFill>
                  <a:srgbClr val="FF0000"/>
                </a:solidFill>
              </a:rPr>
              <a:t>,</a:t>
            </a:r>
            <a:r>
              <a:rPr lang="zh-CN" altLang="en-US" sz="2000" b="1" dirty="0"/>
              <a:t>有（</a:t>
            </a:r>
            <a:r>
              <a:rPr lang="en-US" altLang="zh-CN" sz="2000" b="1" dirty="0"/>
              <a:t>+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0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-</a:t>
            </a:r>
            <a:r>
              <a:rPr lang="zh-CN" altLang="en-US" sz="2000" b="1" dirty="0"/>
              <a:t>）符号。</a:t>
            </a:r>
            <a:endParaRPr lang="zh-CN" altLang="en-US" sz="2000" b="1" dirty="0"/>
          </a:p>
        </p:txBody>
      </p:sp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261656"/>
            <a:ext cx="3888432" cy="841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259632" y="4053744"/>
            <a:ext cx="65524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000" b="1" dirty="0" smtClean="0"/>
              <a:t>公差 </a:t>
            </a:r>
            <a:r>
              <a:rPr lang="en-US" altLang="zh-CN" sz="2000" b="1" dirty="0" smtClean="0"/>
              <a:t>— </a:t>
            </a:r>
            <a:r>
              <a:rPr lang="zh-CN" altLang="en-US" sz="2000" b="1" dirty="0" smtClean="0"/>
              <a:t>是</a:t>
            </a:r>
            <a:r>
              <a:rPr lang="zh-CN" altLang="en-US" sz="2000" b="1" dirty="0">
                <a:solidFill>
                  <a:srgbClr val="FF0000"/>
                </a:solidFill>
              </a:rPr>
              <a:t>绝对值</a:t>
            </a:r>
            <a:r>
              <a:rPr lang="zh-CN" altLang="en-US" sz="2000" b="1" dirty="0"/>
              <a:t>，不带符号（尺寸公差不能为零）。</a:t>
            </a:r>
            <a:endParaRPr lang="zh-CN" altLang="en-US" sz="2000" b="1" dirty="0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1287214" y="4485792"/>
            <a:ext cx="630912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000" b="1" dirty="0"/>
              <a:t>② </a:t>
            </a:r>
            <a:r>
              <a:rPr lang="zh-CN" altLang="en-US" sz="2000" b="1" dirty="0"/>
              <a:t>偏差</a:t>
            </a:r>
            <a:r>
              <a:rPr lang="zh-CN" altLang="en-US" sz="2000" b="1" dirty="0">
                <a:solidFill>
                  <a:srgbClr val="FF0000"/>
                </a:solidFill>
              </a:rPr>
              <a:t>有基准</a:t>
            </a:r>
            <a:r>
              <a:rPr lang="zh-CN" altLang="en-US" sz="2000" b="1" dirty="0"/>
              <a:t> </a:t>
            </a:r>
            <a:r>
              <a:rPr lang="en-US" altLang="zh-CN" sz="2000" b="1" dirty="0"/>
              <a:t>——</a:t>
            </a:r>
            <a:r>
              <a:rPr lang="zh-CN" altLang="en-US" sz="2000" b="1" dirty="0"/>
              <a:t>公称尺寸为基准，公差</a:t>
            </a:r>
            <a:r>
              <a:rPr lang="zh-CN" altLang="en-US" sz="2000" b="1" dirty="0">
                <a:solidFill>
                  <a:srgbClr val="FF0000"/>
                </a:solidFill>
              </a:rPr>
              <a:t>无基准</a:t>
            </a:r>
            <a:r>
              <a:rPr lang="zh-CN" altLang="en-US" sz="2000" b="1" dirty="0"/>
              <a:t> 。</a:t>
            </a:r>
            <a:endParaRPr lang="zh-CN" altLang="en-US" sz="2000" dirty="0"/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1287213" y="4917840"/>
            <a:ext cx="30687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000" b="1" dirty="0"/>
              <a:t>③ </a:t>
            </a:r>
            <a:r>
              <a:rPr lang="zh-CN" altLang="en-US" sz="2000" b="1" dirty="0"/>
              <a:t>偏差影响配合松紧。</a:t>
            </a:r>
            <a:endParaRPr lang="zh-CN" altLang="en-US" sz="2000" b="1" dirty="0"/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3995936" y="4917840"/>
            <a:ext cx="295289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000" b="1" dirty="0"/>
              <a:t>公差影响配合精度。</a:t>
            </a:r>
            <a:endParaRPr lang="zh-CN" altLang="en-US" sz="2000" b="1" dirty="0"/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1259632" y="5339594"/>
            <a:ext cx="509952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000" b="1" dirty="0"/>
              <a:t>④ </a:t>
            </a:r>
            <a:r>
              <a:rPr lang="zh-CN" altLang="en-US" sz="2000" b="1" dirty="0"/>
              <a:t>实际偏差是对单个</a:t>
            </a:r>
            <a:r>
              <a:rPr lang="zh-CN" altLang="en-US" sz="2000" b="1" dirty="0" smtClean="0"/>
              <a:t>零件</a:t>
            </a:r>
            <a:r>
              <a:rPr lang="zh-CN" altLang="en-US" sz="2000" b="1" dirty="0"/>
              <a:t>合格性</a:t>
            </a:r>
            <a:r>
              <a:rPr lang="zh-CN" altLang="en-US" sz="2000" b="1" dirty="0" smtClean="0"/>
              <a:t>的</a:t>
            </a:r>
            <a:r>
              <a:rPr lang="zh-CN" altLang="en-US" sz="2000" b="1" dirty="0"/>
              <a:t>判断：</a:t>
            </a:r>
            <a:endParaRPr lang="zh-CN" altLang="en-US" sz="2000" b="1" dirty="0"/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1575567" y="5771642"/>
            <a:ext cx="436458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000" b="1" dirty="0"/>
              <a:t>误差是对一批零</a:t>
            </a:r>
            <a:r>
              <a:rPr lang="zh-CN" altLang="en-US" sz="2000" b="1" dirty="0" smtClean="0"/>
              <a:t>件合格性的</a:t>
            </a:r>
            <a:r>
              <a:rPr lang="zh-CN" altLang="en-US" sz="2000" b="1" dirty="0"/>
              <a:t>判断：</a:t>
            </a:r>
            <a:endParaRPr lang="zh-CN" altLang="en-US" sz="2000" b="1" dirty="0"/>
          </a:p>
        </p:txBody>
      </p:sp>
      <p:graphicFrame>
        <p:nvGraphicFramePr>
          <p:cNvPr id="3" name="对象 2"/>
          <p:cNvGraphicFramePr>
            <a:graphicFrameLocks noGrp="1" noChangeAspect="1"/>
          </p:cNvGraphicFramePr>
          <p:nvPr/>
        </p:nvGraphicFramePr>
        <p:xfrm>
          <a:off x="2051720" y="6203690"/>
          <a:ext cx="2023300" cy="537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65" name="公式" r:id="rId2" imgW="393700" imgH="203200" progId="Equation.3">
                  <p:embed/>
                </p:oleObj>
              </mc:Choice>
              <mc:Fallback>
                <p:oleObj name="公式" r:id="rId2" imgW="393700" imgH="203200" progId="Equation.3">
                  <p:embed/>
                  <p:pic>
                    <p:nvPicPr>
                      <p:cNvPr id="0" name="Object 2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6203690"/>
                        <a:ext cx="2023300" cy="537678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951414" y="332656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zh-CN" altLang="en-US" sz="2000" b="1" dirty="0"/>
              <a:t>是指上极限尺寸与下极限尺寸之差。</a:t>
            </a:r>
            <a:endParaRPr lang="zh-CN" altLang="en-US" sz="2000" b="1" dirty="0"/>
          </a:p>
        </p:txBody>
      </p:sp>
      <p:sp>
        <p:nvSpPr>
          <p:cNvPr id="7" name="矩形 6"/>
          <p:cNvSpPr/>
          <p:nvPr/>
        </p:nvSpPr>
        <p:spPr>
          <a:xfrm>
            <a:off x="1115616" y="1196752"/>
            <a:ext cx="68077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孔 </a:t>
            </a:r>
            <a:r>
              <a:rPr lang="en-US" altLang="zh-CN" sz="2000" i="1" dirty="0" smtClean="0"/>
              <a:t>T</a:t>
            </a:r>
            <a:r>
              <a:rPr lang="en-US" altLang="zh-CN" sz="2000" dirty="0" smtClean="0"/>
              <a:t>D </a:t>
            </a:r>
            <a:r>
              <a:rPr lang="en-US" altLang="zh-CN" sz="2000" b="1" dirty="0"/>
              <a:t>=| </a:t>
            </a:r>
            <a:r>
              <a:rPr lang="en-US" altLang="zh-CN" sz="2000" b="1" i="1" dirty="0" err="1"/>
              <a:t>D</a:t>
            </a:r>
            <a:r>
              <a:rPr lang="en-US" altLang="zh-CN" sz="2000" b="1" baseline="-25000" dirty="0" err="1"/>
              <a:t>max</a:t>
            </a:r>
            <a:r>
              <a:rPr lang="en-US" altLang="zh-CN" sz="2000" b="1" dirty="0"/>
              <a:t> - </a:t>
            </a:r>
            <a:r>
              <a:rPr lang="en-US" altLang="zh-CN" sz="2000" b="1" i="1" dirty="0" err="1"/>
              <a:t>D</a:t>
            </a:r>
            <a:r>
              <a:rPr lang="en-US" altLang="zh-CN" sz="2000" b="1" baseline="-25000" dirty="0" err="1"/>
              <a:t>min</a:t>
            </a:r>
            <a:r>
              <a:rPr lang="en-US" altLang="zh-CN" sz="2000" b="1" dirty="0"/>
              <a:t> | 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轴 </a:t>
            </a:r>
            <a:r>
              <a:rPr lang="en-US" altLang="zh-CN" sz="2000" b="1" dirty="0" smtClean="0"/>
              <a:t> </a:t>
            </a:r>
            <a:r>
              <a:rPr lang="en-US" altLang="zh-CN" sz="2000" b="1" i="1" dirty="0" smtClean="0"/>
              <a:t>T</a:t>
            </a:r>
            <a:r>
              <a:rPr lang="en-US" altLang="zh-CN" sz="2000" b="1" dirty="0" smtClean="0"/>
              <a:t>d </a:t>
            </a:r>
            <a:r>
              <a:rPr lang="en-US" altLang="zh-CN" sz="2000" b="1" dirty="0"/>
              <a:t>=| </a:t>
            </a:r>
            <a:r>
              <a:rPr lang="en-US" altLang="zh-CN" sz="2000" b="1" i="1" dirty="0" err="1"/>
              <a:t>d</a:t>
            </a:r>
            <a:r>
              <a:rPr lang="en-US" altLang="zh-CN" sz="2000" b="1" baseline="-25000" dirty="0" err="1"/>
              <a:t>max</a:t>
            </a:r>
            <a:r>
              <a:rPr lang="en-US" altLang="zh-CN" sz="2000" b="1" dirty="0"/>
              <a:t> - </a:t>
            </a:r>
            <a:r>
              <a:rPr lang="en-US" altLang="zh-CN" sz="2000" b="1" i="1" dirty="0" err="1"/>
              <a:t>d</a:t>
            </a:r>
            <a:r>
              <a:rPr lang="en-US" altLang="zh-CN" sz="2000" b="1" baseline="-25000" dirty="0" err="1"/>
              <a:t>min</a:t>
            </a:r>
            <a:r>
              <a:rPr lang="en-US" altLang="zh-CN" sz="2000" b="1" dirty="0"/>
              <a:t> | </a:t>
            </a:r>
            <a:r>
              <a:rPr lang="en-US" altLang="zh-CN" sz="2000" b="1" dirty="0" smtClean="0"/>
              <a:t>   (</a:t>
            </a:r>
            <a:r>
              <a:rPr lang="en-US" altLang="zh-CN" sz="2000" b="1" dirty="0"/>
              <a:t>3. 3)</a:t>
            </a:r>
            <a:endParaRPr lang="zh-CN" altLang="en-US" sz="2000" b="1" dirty="0"/>
          </a:p>
        </p:txBody>
      </p:sp>
      <p:sp>
        <p:nvSpPr>
          <p:cNvPr id="9" name="矩形 8"/>
          <p:cNvSpPr/>
          <p:nvPr/>
        </p:nvSpPr>
        <p:spPr>
          <a:xfrm>
            <a:off x="611560" y="1568986"/>
            <a:ext cx="82614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/>
              <a:t>根据式</a:t>
            </a:r>
            <a:r>
              <a:rPr lang="en-US" altLang="zh-CN" sz="2000" b="1" dirty="0"/>
              <a:t>(3. 1) </a:t>
            </a:r>
            <a:r>
              <a:rPr lang="zh-CN" altLang="en-US" sz="2000" b="1" dirty="0"/>
              <a:t>和式</a:t>
            </a:r>
            <a:r>
              <a:rPr lang="en-US" altLang="zh-CN" sz="2000" b="1" dirty="0"/>
              <a:t>(3. 2) </a:t>
            </a:r>
            <a:r>
              <a:rPr lang="zh-CN" altLang="en-US" sz="2000" b="1" dirty="0"/>
              <a:t>可分别</a:t>
            </a:r>
            <a:r>
              <a:rPr lang="zh-CN" altLang="en-US" sz="2000" b="1" dirty="0" smtClean="0"/>
              <a:t>得出</a:t>
            </a:r>
            <a:r>
              <a:rPr lang="en-US" altLang="zh-CN" sz="2000" b="1" i="1" dirty="0" err="1" smtClean="0"/>
              <a:t>D</a:t>
            </a:r>
            <a:r>
              <a:rPr lang="en-US" altLang="zh-CN" sz="2000" b="1" baseline="-25000" dirty="0" err="1" smtClean="0"/>
              <a:t>max</a:t>
            </a:r>
            <a:r>
              <a:rPr lang="en-US" altLang="zh-CN" sz="2000" b="1" dirty="0" smtClean="0"/>
              <a:t> </a:t>
            </a:r>
            <a:r>
              <a:rPr lang="en-US" altLang="zh-CN" sz="2000" b="1" dirty="0"/>
              <a:t>= </a:t>
            </a:r>
            <a:r>
              <a:rPr lang="en-US" altLang="zh-CN" sz="2000" b="1" i="1" dirty="0"/>
              <a:t>D</a:t>
            </a:r>
            <a:r>
              <a:rPr lang="en-US" altLang="zh-CN" sz="2000" b="1" dirty="0"/>
              <a:t> + </a:t>
            </a:r>
            <a:r>
              <a:rPr lang="en-US" altLang="zh-CN" sz="2000" b="1" i="1" dirty="0" smtClean="0"/>
              <a:t>ES</a:t>
            </a:r>
            <a:r>
              <a:rPr lang="en-US" altLang="zh-CN" sz="2000" b="1" dirty="0" smtClean="0"/>
              <a:t>  </a:t>
            </a:r>
            <a:r>
              <a:rPr lang="en-US" altLang="zh-CN" sz="2000" b="1" i="1" dirty="0" err="1" smtClean="0"/>
              <a:t>D</a:t>
            </a:r>
            <a:r>
              <a:rPr lang="en-US" altLang="zh-CN" sz="2000" b="1" baseline="-25000" dirty="0" err="1" smtClean="0"/>
              <a:t>min</a:t>
            </a:r>
            <a:r>
              <a:rPr lang="en-US" altLang="zh-CN" sz="2000" b="1" baseline="-25000" dirty="0" smtClean="0"/>
              <a:t> </a:t>
            </a:r>
            <a:r>
              <a:rPr lang="en-US" altLang="zh-CN" sz="2000" b="1" dirty="0"/>
              <a:t>= </a:t>
            </a:r>
            <a:r>
              <a:rPr lang="en-US" altLang="zh-CN" sz="2000" b="1" i="1" dirty="0"/>
              <a:t>D</a:t>
            </a:r>
            <a:r>
              <a:rPr lang="en-US" altLang="zh-CN" sz="2000" b="1" dirty="0"/>
              <a:t> + </a:t>
            </a:r>
            <a:r>
              <a:rPr lang="en-US" altLang="zh-CN" sz="2000" b="1" i="1" dirty="0" smtClean="0"/>
              <a:t>EI </a:t>
            </a:r>
            <a:endParaRPr lang="en-US" altLang="zh-CN" sz="2000" b="1" i="1" dirty="0" smtClean="0"/>
          </a:p>
          <a:p>
            <a:pPr algn="l"/>
            <a:r>
              <a:rPr lang="en-US" altLang="zh-CN" sz="2000" b="1" i="1" dirty="0" err="1" smtClean="0"/>
              <a:t>d</a:t>
            </a:r>
            <a:r>
              <a:rPr lang="en-US" altLang="zh-CN" sz="2000" b="1" baseline="-25000" dirty="0" err="1" smtClean="0"/>
              <a:t>max</a:t>
            </a:r>
            <a:r>
              <a:rPr lang="en-US" altLang="zh-CN" sz="2000" b="1" baseline="-25000" dirty="0" smtClean="0"/>
              <a:t> </a:t>
            </a:r>
            <a:r>
              <a:rPr lang="en-US" altLang="zh-CN" sz="2000" b="1" dirty="0"/>
              <a:t>= </a:t>
            </a:r>
            <a:r>
              <a:rPr lang="en-US" altLang="zh-CN" sz="2000" b="1" i="1" dirty="0" smtClean="0"/>
              <a:t>d</a:t>
            </a:r>
            <a:r>
              <a:rPr lang="en-US" altLang="zh-CN" sz="2000" b="1" dirty="0" smtClean="0"/>
              <a:t>+ </a:t>
            </a:r>
            <a:r>
              <a:rPr lang="en-US" altLang="zh-CN" sz="2000" b="1" i="1" dirty="0" err="1"/>
              <a:t>es</a:t>
            </a:r>
            <a:r>
              <a:rPr lang="en-US" altLang="zh-CN" sz="2000" b="1" i="1" dirty="0"/>
              <a:t> </a:t>
            </a:r>
            <a:r>
              <a:rPr lang="zh-CN" altLang="en-US" sz="2000" b="1" dirty="0"/>
              <a:t>和</a:t>
            </a:r>
            <a:r>
              <a:rPr lang="en-US" altLang="zh-CN" sz="2000" b="1" i="1" dirty="0" err="1" smtClean="0"/>
              <a:t>d</a:t>
            </a:r>
            <a:r>
              <a:rPr lang="en-US" altLang="zh-CN" sz="2000" b="1" baseline="-25000" dirty="0" err="1" smtClean="0"/>
              <a:t>min</a:t>
            </a:r>
            <a:r>
              <a:rPr lang="en-US" altLang="zh-CN" sz="2000" b="1" dirty="0" smtClean="0"/>
              <a:t>= </a:t>
            </a:r>
            <a:r>
              <a:rPr lang="en-US" altLang="zh-CN" sz="2000" b="1" i="1" dirty="0"/>
              <a:t>d </a:t>
            </a:r>
            <a:r>
              <a:rPr lang="en-US" altLang="zh-CN" sz="2000" b="1" dirty="0"/>
              <a:t>+ </a:t>
            </a:r>
            <a:r>
              <a:rPr lang="en-US" altLang="zh-CN" sz="2000" b="1" i="1" dirty="0" err="1" smtClean="0"/>
              <a:t>ei</a:t>
            </a:r>
            <a:r>
              <a:rPr lang="en-US" altLang="zh-CN" sz="2000" b="1" dirty="0"/>
              <a:t> 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故</a:t>
            </a:r>
            <a:r>
              <a:rPr lang="zh-CN" altLang="en-US" sz="2000" b="1" dirty="0"/>
              <a:t>有</a:t>
            </a:r>
            <a:endParaRPr lang="zh-CN" altLang="en-US" sz="2000" b="1" dirty="0"/>
          </a:p>
        </p:txBody>
      </p:sp>
      <p:sp>
        <p:nvSpPr>
          <p:cNvPr id="10" name="矩形 9"/>
          <p:cNvSpPr/>
          <p:nvPr/>
        </p:nvSpPr>
        <p:spPr>
          <a:xfrm>
            <a:off x="1115616" y="2276872"/>
            <a:ext cx="64068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孔 </a:t>
            </a:r>
            <a:r>
              <a:rPr lang="en-US" altLang="zh-CN" sz="2000" b="1" i="1" dirty="0" smtClean="0"/>
              <a:t>T</a:t>
            </a:r>
            <a:r>
              <a:rPr lang="en-US" altLang="zh-CN" sz="2000" b="1" dirty="0" smtClean="0"/>
              <a:t>D </a:t>
            </a:r>
            <a:r>
              <a:rPr lang="en-US" altLang="zh-CN" sz="2000" b="1" dirty="0"/>
              <a:t>=| </a:t>
            </a:r>
            <a:r>
              <a:rPr lang="en-US" altLang="zh-CN" sz="2000" b="1" i="1" dirty="0"/>
              <a:t>ES</a:t>
            </a:r>
            <a:r>
              <a:rPr lang="en-US" altLang="zh-CN" sz="2000" b="1" dirty="0"/>
              <a:t> - </a:t>
            </a:r>
            <a:r>
              <a:rPr lang="en-US" altLang="zh-CN" sz="2000" b="1" i="1" dirty="0"/>
              <a:t>EI</a:t>
            </a:r>
            <a:r>
              <a:rPr lang="en-US" altLang="zh-CN" sz="2000" b="1" dirty="0"/>
              <a:t> | 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轴</a:t>
            </a:r>
            <a:r>
              <a:rPr lang="en-US" altLang="zh-CN" sz="2000" b="1" dirty="0" smtClean="0"/>
              <a:t> </a:t>
            </a:r>
            <a:r>
              <a:rPr lang="en-US" altLang="zh-CN" sz="2000" b="1" i="1" dirty="0" smtClean="0"/>
              <a:t>T</a:t>
            </a:r>
            <a:r>
              <a:rPr lang="en-US" altLang="zh-CN" sz="2000" b="1" dirty="0" smtClean="0"/>
              <a:t>d </a:t>
            </a:r>
            <a:r>
              <a:rPr lang="en-US" altLang="zh-CN" sz="2000" b="1" dirty="0"/>
              <a:t>=| </a:t>
            </a:r>
            <a:r>
              <a:rPr lang="en-US" altLang="zh-CN" sz="2000" b="1" i="1" dirty="0" err="1"/>
              <a:t>es</a:t>
            </a:r>
            <a:r>
              <a:rPr lang="en-US" altLang="zh-CN" sz="2000" b="1" dirty="0"/>
              <a:t> - </a:t>
            </a:r>
            <a:r>
              <a:rPr lang="en-US" altLang="zh-CN" sz="2000" b="1" i="1" dirty="0" err="1"/>
              <a:t>ei</a:t>
            </a:r>
            <a:r>
              <a:rPr lang="en-US" altLang="zh-CN" sz="2000" b="1" dirty="0"/>
              <a:t> | </a:t>
            </a:r>
            <a:r>
              <a:rPr lang="en-US" altLang="zh-CN" sz="2000" b="1" dirty="0" smtClean="0"/>
              <a:t>              (</a:t>
            </a:r>
            <a:r>
              <a:rPr lang="en-US" altLang="zh-CN" sz="2000" b="1" dirty="0"/>
              <a:t>3. 4)</a:t>
            </a:r>
            <a:endParaRPr lang="zh-CN" alt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900625" y="5251976"/>
            <a:ext cx="3004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i="1" dirty="0" smtClean="0">
                <a:solidFill>
                  <a:srgbClr val="FF0000"/>
                </a:solidFill>
              </a:rPr>
              <a:t>EI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2000" b="1" i="1" dirty="0" err="1" smtClean="0">
                <a:solidFill>
                  <a:srgbClr val="FF0000"/>
                </a:solidFill>
              </a:rPr>
              <a:t>E</a:t>
            </a:r>
            <a:r>
              <a:rPr lang="en-US" altLang="zh-CN" sz="2000" b="1" baseline="-25000" dirty="0" err="1" smtClean="0">
                <a:solidFill>
                  <a:srgbClr val="FF0000"/>
                </a:solidFill>
              </a:rPr>
              <a:t>a</a:t>
            </a:r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2000" b="1" i="1" dirty="0" smtClean="0">
                <a:solidFill>
                  <a:srgbClr val="FF0000"/>
                </a:solidFill>
              </a:rPr>
              <a:t>ES</a:t>
            </a:r>
            <a:endParaRPr lang="zh-CN" altLang="en-US" sz="2000" b="1" i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68145" y="5675286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i="1" dirty="0" err="1" smtClean="0">
                <a:solidFill>
                  <a:schemeClr val="accent5">
                    <a:lumMod val="50000"/>
                  </a:schemeClr>
                </a:solidFill>
              </a:rPr>
              <a:t>ei</a:t>
            </a:r>
            <a:r>
              <a:rPr lang="en-US" altLang="zh-CN" sz="2400" b="1" i="1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en-US" altLang="zh-CN" sz="2400" b="1" i="1" dirty="0" err="1" smtClean="0">
                <a:solidFill>
                  <a:schemeClr val="accent5">
                    <a:lumMod val="50000"/>
                  </a:schemeClr>
                </a:solidFill>
              </a:rPr>
              <a:t>e</a:t>
            </a:r>
            <a:r>
              <a:rPr lang="en-US" altLang="zh-CN" sz="2400" b="1" baseline="-25000" dirty="0" err="1" smtClean="0">
                <a:solidFill>
                  <a:schemeClr val="accent5">
                    <a:lumMod val="50000"/>
                  </a:schemeClr>
                </a:solidFill>
              </a:rPr>
              <a:t>a</a:t>
            </a:r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lang="en-US" altLang="zh-CN" sz="2400" b="1" dirty="0" smtClean="0">
                <a:solidFill>
                  <a:schemeClr val="accent5">
                    <a:lumMod val="50000"/>
                  </a:schemeClr>
                </a:solidFill>
              </a:rPr>
              <a:t>   </a:t>
            </a:r>
            <a:r>
              <a:rPr lang="en-US" altLang="zh-CN" sz="2400" b="1" i="1" dirty="0" err="1" smtClean="0">
                <a:solidFill>
                  <a:schemeClr val="accent5">
                    <a:lumMod val="50000"/>
                  </a:schemeClr>
                </a:solidFill>
              </a:rPr>
              <a:t>es</a:t>
            </a:r>
            <a:endParaRPr lang="zh-CN" altLang="en-US" sz="24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  <p:bldP spid="5125" grpId="0" autoUpdateAnimBg="0"/>
      <p:bldP spid="18" grpId="0"/>
      <p:bldP spid="19" grpId="0" autoUpdateAnimBg="0"/>
      <p:bldP spid="21" grpId="0" autoUpdateAnimBg="0"/>
      <p:bldP spid="22" grpId="0" autoUpdateAnimBg="0"/>
      <p:bldP spid="23" grpId="0" autoUpdateAnimBg="0"/>
      <p:bldP spid="24" grpId="0" autoUpdateAnimBg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743BFDA-ADE4-49E1-A6DF-317FA1AD7039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18441" name="线形标注 2 1"/>
          <p:cNvSpPr/>
          <p:nvPr/>
        </p:nvSpPr>
        <p:spPr bwMode="auto">
          <a:xfrm>
            <a:off x="7818438" y="1787525"/>
            <a:ext cx="914400" cy="612775"/>
          </a:xfrm>
          <a:prstGeom prst="borderCallout2">
            <a:avLst>
              <a:gd name="adj1" fmla="val 18750"/>
              <a:gd name="adj2" fmla="val -8333"/>
              <a:gd name="adj3" fmla="val 151681"/>
              <a:gd name="adj4" fmla="val -168227"/>
              <a:gd name="adj5" fmla="val 112500"/>
              <a:gd name="adj6" fmla="val -4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2" name="线形标注 2 14"/>
          <p:cNvSpPr/>
          <p:nvPr/>
        </p:nvSpPr>
        <p:spPr bwMode="auto">
          <a:xfrm>
            <a:off x="7361238" y="152400"/>
            <a:ext cx="914400" cy="612775"/>
          </a:xfrm>
          <a:prstGeom prst="borderCallout2">
            <a:avLst>
              <a:gd name="adj1" fmla="val 18750"/>
              <a:gd name="adj2" fmla="val -8333"/>
              <a:gd name="adj3" fmla="val 151681"/>
              <a:gd name="adj4" fmla="val -168227"/>
              <a:gd name="adj5" fmla="val 112500"/>
              <a:gd name="adj6" fmla="val -4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8443" name="直接箭头连接符 3"/>
          <p:cNvCxnSpPr>
            <a:cxnSpLocks noChangeShapeType="1"/>
          </p:cNvCxnSpPr>
          <p:nvPr/>
        </p:nvCxnSpPr>
        <p:spPr bwMode="auto">
          <a:xfrm flipH="1">
            <a:off x="5724525" y="2871967"/>
            <a:ext cx="1584325" cy="928687"/>
          </a:xfrm>
          <a:prstGeom prst="straightConnector1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44" name="直接箭头连接符 5"/>
          <p:cNvCxnSpPr>
            <a:cxnSpLocks noChangeShapeType="1"/>
          </p:cNvCxnSpPr>
          <p:nvPr/>
        </p:nvCxnSpPr>
        <p:spPr bwMode="auto">
          <a:xfrm flipH="1">
            <a:off x="5724525" y="2871967"/>
            <a:ext cx="1584325" cy="928687"/>
          </a:xfrm>
          <a:prstGeom prst="straightConnector1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" name="矩形 1"/>
          <p:cNvSpPr/>
          <p:nvPr/>
        </p:nvSpPr>
        <p:spPr>
          <a:xfrm>
            <a:off x="532451" y="181089"/>
            <a:ext cx="77839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 图</a:t>
            </a:r>
            <a:r>
              <a:rPr lang="en-US" altLang="zh-CN" sz="2000" b="1" dirty="0"/>
              <a:t>3. 3 </a:t>
            </a:r>
            <a:r>
              <a:rPr lang="zh-CN" altLang="en-US" sz="2000" b="1" dirty="0"/>
              <a:t>是公差与配合的一个示意图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它表明了相互结合的孔和轴的公称尺寸、</a:t>
            </a:r>
            <a:r>
              <a:rPr lang="zh-CN" altLang="en-US" sz="2000" b="1" dirty="0" smtClean="0"/>
              <a:t>极限尺寸</a:t>
            </a:r>
            <a:r>
              <a:rPr lang="zh-CN" altLang="en-US" sz="2000" b="1" dirty="0"/>
              <a:t>、极限偏差与公差的相互关系。工程中常用图解法定量分析以上关系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这样比较直观。</a:t>
            </a:r>
            <a:endParaRPr lang="zh-CN" altLang="en-US" sz="2000" b="1" dirty="0"/>
          </a:p>
        </p:txBody>
      </p:sp>
      <p:grpSp>
        <p:nvGrpSpPr>
          <p:cNvPr id="6" name="组合 5"/>
          <p:cNvGrpSpPr/>
          <p:nvPr/>
        </p:nvGrpSpPr>
        <p:grpSpPr>
          <a:xfrm>
            <a:off x="115022" y="3586796"/>
            <a:ext cx="6329186" cy="2290476"/>
            <a:chOff x="340873" y="3154748"/>
            <a:chExt cx="8201394" cy="3211771"/>
          </a:xfrm>
        </p:grpSpPr>
        <p:sp>
          <p:nvSpPr>
            <p:cNvPr id="19" name="矩形 18"/>
            <p:cNvSpPr/>
            <p:nvPr/>
          </p:nvSpPr>
          <p:spPr bwMode="auto">
            <a:xfrm>
              <a:off x="7000272" y="4749632"/>
              <a:ext cx="308577" cy="517475"/>
            </a:xfrm>
            <a:prstGeom prst="rect">
              <a:avLst/>
            </a:prstGeom>
            <a:noFill/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1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7308304" y="4691043"/>
              <a:ext cx="308577" cy="517475"/>
            </a:xfrm>
            <a:prstGeom prst="rect">
              <a:avLst/>
            </a:prstGeom>
            <a:noFill/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1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44034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873" y="3154748"/>
              <a:ext cx="8201394" cy="2880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1979711" y="5904853"/>
              <a:ext cx="5472608" cy="461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/>
                <a:t>图</a:t>
              </a:r>
              <a:r>
                <a:rPr lang="en-US" altLang="zh-CN" sz="2400" b="1" dirty="0"/>
                <a:t>3. 3 </a:t>
              </a:r>
              <a:r>
                <a:rPr lang="zh-CN" altLang="en-US" sz="2400" b="1" dirty="0"/>
                <a:t> </a:t>
              </a:r>
              <a:r>
                <a:rPr lang="zh-CN" altLang="en-US" sz="2400" b="1" dirty="0" smtClean="0"/>
                <a:t>公差</a:t>
              </a:r>
              <a:r>
                <a:rPr lang="zh-CN" altLang="en-US" sz="2400" b="1" dirty="0"/>
                <a:t>与配合示意图</a:t>
              </a:r>
              <a:endParaRPr lang="zh-CN" altLang="en-US" sz="2400" b="1" dirty="0"/>
            </a:p>
          </p:txBody>
        </p:sp>
      </p:grpSp>
      <p:sp>
        <p:nvSpPr>
          <p:cNvPr id="7" name="矩形 6"/>
          <p:cNvSpPr/>
          <p:nvPr/>
        </p:nvSpPr>
        <p:spPr>
          <a:xfrm>
            <a:off x="467544" y="1136938"/>
            <a:ext cx="78080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 smtClean="0"/>
              <a:t>         (4) </a:t>
            </a:r>
            <a:r>
              <a:rPr lang="zh-CN" altLang="en-US" sz="2000" b="1" dirty="0" smtClean="0"/>
              <a:t>公差带是指公差极限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是确定允许值上界限和下界限的特定值</a:t>
            </a:r>
            <a:r>
              <a:rPr lang="en-US" altLang="zh-CN" sz="2000" b="1" dirty="0" smtClean="0"/>
              <a:t>) </a:t>
            </a:r>
            <a:r>
              <a:rPr lang="zh-CN" altLang="en-US" sz="2000" b="1" dirty="0" smtClean="0"/>
              <a:t>之间的尺寸变动</a:t>
            </a:r>
            <a:r>
              <a:rPr lang="zh-CN" altLang="en-US" sz="2000" b="1" dirty="0"/>
              <a:t>区域。</a:t>
            </a:r>
            <a:endParaRPr lang="zh-CN" altLang="en-US" sz="2000" b="1" dirty="0"/>
          </a:p>
        </p:txBody>
      </p:sp>
      <p:sp>
        <p:nvSpPr>
          <p:cNvPr id="8" name="矩形 7"/>
          <p:cNvSpPr/>
          <p:nvPr/>
        </p:nvSpPr>
        <p:spPr>
          <a:xfrm>
            <a:off x="467544" y="1772816"/>
            <a:ext cx="82138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 由于</a:t>
            </a:r>
            <a:r>
              <a:rPr lang="zh-CN" altLang="en-US" sz="2000" b="1" dirty="0"/>
              <a:t>公差及偏差的数值与公称尺寸数值相比差别甚大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不便用同一比例表示。故</a:t>
            </a:r>
            <a:r>
              <a:rPr lang="zh-CN" altLang="en-US" sz="2000" b="1" dirty="0" smtClean="0"/>
              <a:t>采用</a:t>
            </a:r>
            <a:r>
              <a:rPr lang="zh-CN" altLang="en-US" sz="2000" b="1" dirty="0"/>
              <a:t>图示的方式直观地表示出相互结合的孔和轴相同的公称尺寸、公差和极限偏差之间</a:t>
            </a:r>
            <a:r>
              <a:rPr lang="zh-CN" altLang="en-US" sz="2000" b="1" dirty="0" smtClean="0"/>
              <a:t>相互关系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这个图称为</a:t>
            </a:r>
            <a:r>
              <a:rPr lang="zh-CN" altLang="en-US" sz="2000" b="1" dirty="0">
                <a:solidFill>
                  <a:srgbClr val="FF0000"/>
                </a:solidFill>
              </a:rPr>
              <a:t>公差带图</a:t>
            </a:r>
            <a:r>
              <a:rPr lang="zh-CN" altLang="en-US" sz="2000" b="1" dirty="0"/>
              <a:t>。将图</a:t>
            </a:r>
            <a:r>
              <a:rPr lang="en-US" altLang="zh-CN" sz="2000" b="1" dirty="0"/>
              <a:t>3. 3</a:t>
            </a:r>
            <a:r>
              <a:rPr lang="zh-CN" altLang="en-US" sz="2000" b="1" dirty="0"/>
              <a:t>删去孔轴实体后简化为</a:t>
            </a:r>
            <a:r>
              <a:rPr lang="zh-CN" altLang="en-US" sz="2000" b="1" dirty="0">
                <a:solidFill>
                  <a:srgbClr val="FF0000"/>
                </a:solidFill>
              </a:rPr>
              <a:t>图</a:t>
            </a:r>
            <a:r>
              <a:rPr lang="en-US" altLang="zh-CN" sz="2000" b="1" dirty="0">
                <a:solidFill>
                  <a:srgbClr val="FF0000"/>
                </a:solidFill>
              </a:rPr>
              <a:t>3. 4</a:t>
            </a:r>
            <a:r>
              <a:rPr lang="zh-CN" altLang="en-US" sz="2000" b="1" dirty="0">
                <a:solidFill>
                  <a:srgbClr val="FF0000"/>
                </a:solidFill>
              </a:rPr>
              <a:t>所示的公差带图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grpSp>
        <p:nvGrpSpPr>
          <p:cNvPr id="10" name="组合 9"/>
          <p:cNvGrpSpPr/>
          <p:nvPr/>
        </p:nvGrpSpPr>
        <p:grpSpPr>
          <a:xfrm>
            <a:off x="6012160" y="3645024"/>
            <a:ext cx="2936325" cy="2271600"/>
            <a:chOff x="6172179" y="3728202"/>
            <a:chExt cx="2936325" cy="2271600"/>
          </a:xfrm>
        </p:grpSpPr>
        <p:pic>
          <p:nvPicPr>
            <p:cNvPr id="44035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2179" y="3728202"/>
              <a:ext cx="2936325" cy="19844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6541189" y="5661248"/>
              <a:ext cx="199125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/>
                <a:t>图</a:t>
              </a:r>
              <a:r>
                <a:rPr lang="en-US" altLang="zh-CN" sz="1600" b="1" dirty="0"/>
                <a:t>3. 4 </a:t>
              </a:r>
              <a:r>
                <a:rPr lang="zh-CN" altLang="en-US" sz="1600" b="1" dirty="0" smtClean="0"/>
                <a:t>尺寸公差带</a:t>
              </a:r>
              <a:r>
                <a:rPr lang="zh-CN" altLang="en-US" sz="1600" b="1" dirty="0"/>
                <a:t>图</a:t>
              </a:r>
              <a:endParaRPr lang="zh-CN" altLang="en-US" sz="1600" b="1" dirty="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35019A8-E88D-48BB-BA2E-51F77D6F801A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651587"/>
            <a:ext cx="3803564" cy="2651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25431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05" y="2204864"/>
            <a:ext cx="4486275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755576" y="332656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/>
              <a:t>由</a:t>
            </a:r>
            <a:r>
              <a:rPr lang="zh-CN" altLang="en-US" sz="2000" b="1" dirty="0" smtClean="0"/>
              <a:t>图</a:t>
            </a:r>
            <a:r>
              <a:rPr lang="zh-CN" altLang="en-US" sz="2000" b="1" dirty="0"/>
              <a:t>可以看出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公差带图由两部分组成</a:t>
            </a:r>
            <a:r>
              <a:rPr lang="en-US" altLang="zh-CN" sz="2000" b="1" dirty="0" smtClean="0"/>
              <a:t>:</a:t>
            </a:r>
            <a:endParaRPr lang="en-US" altLang="zh-CN" sz="2000" b="1" dirty="0" smtClean="0"/>
          </a:p>
          <a:p>
            <a:pPr algn="l"/>
            <a:r>
              <a:rPr lang="zh-CN" altLang="en-US" sz="2000" b="1" dirty="0" smtClean="0">
                <a:solidFill>
                  <a:srgbClr val="FF0000"/>
                </a:solidFill>
              </a:rPr>
              <a:t>零线</a:t>
            </a:r>
            <a:r>
              <a:rPr lang="zh-CN" altLang="en-US" sz="2000" b="1" dirty="0">
                <a:solidFill>
                  <a:srgbClr val="FF0000"/>
                </a:solidFill>
              </a:rPr>
              <a:t>和公差带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792088" y="149697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zh-CN" altLang="en-US" sz="2000" b="1" dirty="0"/>
              <a:t>应标注零线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公称尺寸线</a:t>
            </a:r>
            <a:r>
              <a:rPr lang="en-US" altLang="zh-CN" sz="2000" b="1" dirty="0"/>
              <a:t>)</a:t>
            </a:r>
            <a:r>
              <a:rPr lang="zh-CN" altLang="en-US" sz="2000" b="1" dirty="0"/>
              <a:t>、公称</a:t>
            </a:r>
            <a:r>
              <a:rPr lang="zh-CN" altLang="en-US" sz="2000" b="1" dirty="0" smtClean="0"/>
              <a:t>尺</a:t>
            </a:r>
            <a:endParaRPr lang="en-US" altLang="zh-CN" sz="2000" b="1" dirty="0" smtClean="0"/>
          </a:p>
          <a:p>
            <a:pPr algn="l"/>
            <a:r>
              <a:rPr lang="zh-CN" altLang="en-US" sz="2000" b="1" dirty="0" smtClean="0"/>
              <a:t>寸值</a:t>
            </a:r>
            <a:r>
              <a:rPr lang="zh-CN" altLang="en-US" sz="2000" b="1" dirty="0"/>
              <a:t>和符号“ </a:t>
            </a:r>
            <a:r>
              <a:rPr lang="en-US" altLang="zh-CN" sz="2000" b="1" dirty="0"/>
              <a:t>+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0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-</a:t>
            </a:r>
            <a:r>
              <a:rPr lang="zh-CN" altLang="en-US" sz="2000" b="1" dirty="0"/>
              <a:t>冶。</a:t>
            </a:r>
            <a:endParaRPr lang="zh-CN" altLang="en-US" sz="2000" b="1" dirty="0"/>
          </a:p>
        </p:txBody>
      </p:sp>
      <p:grpSp>
        <p:nvGrpSpPr>
          <p:cNvPr id="9" name="组合 8"/>
          <p:cNvGrpSpPr/>
          <p:nvPr/>
        </p:nvGrpSpPr>
        <p:grpSpPr>
          <a:xfrm>
            <a:off x="5380091" y="385372"/>
            <a:ext cx="2936325" cy="2271600"/>
            <a:chOff x="6172179" y="3728202"/>
            <a:chExt cx="2936325" cy="2271600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2179" y="3728202"/>
              <a:ext cx="2936325" cy="19844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6541189" y="5661248"/>
              <a:ext cx="199125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/>
                <a:t>图</a:t>
              </a:r>
              <a:r>
                <a:rPr lang="en-US" altLang="zh-CN" sz="1600" b="1" dirty="0"/>
                <a:t>3. 4 </a:t>
              </a:r>
              <a:r>
                <a:rPr lang="zh-CN" altLang="en-US" sz="1600" b="1" dirty="0" smtClean="0"/>
                <a:t>尺寸公差带</a:t>
              </a:r>
              <a:r>
                <a:rPr lang="zh-CN" altLang="en-US" sz="1600" b="1" dirty="0"/>
                <a:t>图</a:t>
              </a:r>
              <a:endParaRPr lang="zh-CN" altLang="en-US" sz="1600" b="1" dirty="0"/>
            </a:p>
          </p:txBody>
        </p:sp>
      </p:grpSp>
      <p:sp>
        <p:nvSpPr>
          <p:cNvPr id="3" name="矩形 2"/>
          <p:cNvSpPr/>
          <p:nvPr/>
        </p:nvSpPr>
        <p:spPr>
          <a:xfrm>
            <a:off x="432048" y="3356992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zh-CN" altLang="en-US" sz="2000" b="1" dirty="0" smtClean="0"/>
              <a:t>        在</a:t>
            </a:r>
            <a:r>
              <a:rPr lang="zh-CN" altLang="en-US" sz="2000" b="1" dirty="0"/>
              <a:t>绘制</a:t>
            </a:r>
            <a:r>
              <a:rPr lang="zh-CN" altLang="en-US" sz="2000" b="1" dirty="0" smtClean="0"/>
              <a:t>公差带</a:t>
            </a:r>
            <a:r>
              <a:rPr lang="zh-CN" altLang="en-US" sz="2000" b="1" dirty="0"/>
              <a:t>图时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应注意用不同方式区分孔、轴公差带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其相互位置与大小则应比例要协调</a:t>
            </a:r>
            <a:r>
              <a:rPr lang="zh-CN" altLang="en-US" sz="2000" b="1" dirty="0" smtClean="0"/>
              <a:t>。规定</a:t>
            </a:r>
            <a:r>
              <a:rPr lang="zh-CN" altLang="en-US" sz="2000" b="1" dirty="0"/>
              <a:t>有两种不同的画法</a:t>
            </a:r>
            <a:r>
              <a:rPr lang="en-US" altLang="zh-CN" sz="2000" b="1" dirty="0"/>
              <a:t>:</a:t>
            </a:r>
            <a:r>
              <a:rPr lang="zh-CN" altLang="en-US" sz="2000" b="1" dirty="0"/>
              <a:t>图</a:t>
            </a:r>
            <a:r>
              <a:rPr lang="en-US" altLang="zh-CN" sz="2000" b="1" dirty="0"/>
              <a:t>3. 5(a) </a:t>
            </a:r>
            <a:r>
              <a:rPr lang="zh-CN" altLang="en-US" sz="2000" b="1" dirty="0"/>
              <a:t>中孔、轴的公称尺寸和上、下偏差</a:t>
            </a:r>
            <a:r>
              <a:rPr lang="zh-CN" altLang="en-US" sz="2000" b="1" dirty="0" smtClean="0"/>
              <a:t>都不标单位</a:t>
            </a:r>
            <a:r>
              <a:rPr lang="en-US" altLang="zh-CN" sz="2000" b="1" dirty="0"/>
              <a:t>(</a:t>
            </a:r>
            <a:r>
              <a:rPr lang="zh-CN" altLang="en-US" sz="2000" b="1" dirty="0" smtClean="0"/>
              <a:t> </a:t>
            </a:r>
            <a:r>
              <a:rPr lang="en-US" altLang="zh-CN" sz="2000" b="1" dirty="0" smtClean="0"/>
              <a:t>mm);</a:t>
            </a:r>
            <a:r>
              <a:rPr lang="zh-CN" altLang="en-US" sz="2000" b="1" dirty="0"/>
              <a:t>图</a:t>
            </a:r>
            <a:r>
              <a:rPr lang="en-US" altLang="zh-CN" sz="2000" b="1" dirty="0"/>
              <a:t>3. 5(b) </a:t>
            </a:r>
            <a:r>
              <a:rPr lang="zh-CN" altLang="en-US" sz="2000" b="1" dirty="0"/>
              <a:t>中孔、轴的公称</a:t>
            </a:r>
            <a:r>
              <a:rPr lang="zh-CN" altLang="en-US" sz="2000" b="1" dirty="0" smtClean="0"/>
              <a:t>尺寸标写单位 </a:t>
            </a:r>
            <a:r>
              <a:rPr lang="en-US" altLang="zh-CN" sz="2000" b="1" dirty="0" smtClean="0"/>
              <a:t>mm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上、下偏差不</a:t>
            </a:r>
            <a:r>
              <a:rPr lang="zh-CN" altLang="en-US" sz="2000" b="1" dirty="0" smtClean="0"/>
              <a:t>标单位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这表示</a:t>
            </a:r>
            <a:r>
              <a:rPr lang="zh-CN" altLang="en-US" sz="2000" b="1" dirty="0" smtClean="0"/>
              <a:t>单位  </a:t>
            </a:r>
            <a:r>
              <a:rPr lang="en-US" altLang="zh-CN" sz="2000" b="1" dirty="0" smtClean="0">
                <a:latin typeface="Algerian" panose="04020705040A02060702"/>
              </a:rPr>
              <a:t>µ</a:t>
            </a:r>
            <a:r>
              <a:rPr lang="en-US" altLang="zh-CN" sz="2000" b="1" dirty="0" smtClean="0"/>
              <a:t>m</a:t>
            </a:r>
            <a:r>
              <a:rPr lang="zh-CN" altLang="en-US" sz="2000" b="1" dirty="0"/>
              <a:t>。在公差带图中还</a:t>
            </a:r>
            <a:r>
              <a:rPr lang="zh-CN" altLang="en-US" sz="2000" b="1" dirty="0" smtClean="0"/>
              <a:t>应标出</a:t>
            </a:r>
            <a:r>
              <a:rPr lang="zh-CN" altLang="en-US" sz="2000" b="1" dirty="0"/>
              <a:t>极限间隙或极限过盈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间隙与过盈概念见后文</a:t>
            </a:r>
            <a:r>
              <a:rPr lang="en-US" altLang="zh-CN" sz="2000" b="1" dirty="0"/>
              <a:t>)</a:t>
            </a:r>
            <a:r>
              <a:rPr lang="zh-CN" altLang="en-US" sz="2000" b="1" dirty="0"/>
              <a:t>。图</a:t>
            </a:r>
            <a:r>
              <a:rPr lang="en-US" altLang="zh-CN" sz="2000" b="1" dirty="0"/>
              <a:t>3. 5 </a:t>
            </a:r>
            <a:r>
              <a:rPr lang="zh-CN" altLang="en-US" sz="2000" b="1" dirty="0"/>
              <a:t>孔、轴公差带图为间隙配合</a:t>
            </a:r>
            <a:r>
              <a:rPr lang="zh-CN" altLang="en-US" sz="2000" b="1" dirty="0" smtClean="0"/>
              <a:t>的标注</a:t>
            </a:r>
            <a:r>
              <a:rPr lang="zh-CN" altLang="en-US" sz="2000" b="1" dirty="0"/>
              <a:t>示例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9AC8910-B181-414A-AA52-33A9E71E17F1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619672" y="2296448"/>
            <a:ext cx="2971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i="1" dirty="0"/>
              <a:t>ES </a:t>
            </a:r>
            <a:r>
              <a:rPr lang="en-US" altLang="zh-CN" sz="2000" b="1" dirty="0"/>
              <a:t>= </a:t>
            </a:r>
            <a:r>
              <a:rPr lang="en-US" altLang="zh-CN" sz="2000" b="1" i="1" dirty="0" err="1"/>
              <a:t>D</a:t>
            </a:r>
            <a:r>
              <a:rPr lang="en-US" altLang="zh-CN" sz="2000" b="1" baseline="-25000" dirty="0" err="1"/>
              <a:t>max</a:t>
            </a:r>
            <a:r>
              <a:rPr lang="zh-CN" altLang="en-US" sz="2000" b="1" dirty="0" smtClean="0"/>
              <a:t>－ </a:t>
            </a:r>
            <a:r>
              <a:rPr lang="en-US" altLang="zh-CN" sz="2000" b="1" i="1" dirty="0" smtClean="0"/>
              <a:t>D</a:t>
            </a:r>
            <a:endParaRPr lang="en-US" altLang="zh-CN" sz="2000" b="1" i="1" dirty="0"/>
          </a:p>
        </p:txBody>
      </p:sp>
      <p:sp>
        <p:nvSpPr>
          <p:cNvPr id="7236" name="Text Box 68"/>
          <p:cNvSpPr txBox="1">
            <a:spLocks noChangeArrowheads="1"/>
          </p:cNvSpPr>
          <p:nvPr/>
        </p:nvSpPr>
        <p:spPr bwMode="auto">
          <a:xfrm>
            <a:off x="5157316" y="2288037"/>
            <a:ext cx="251102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i="1" dirty="0"/>
              <a:t>EI</a:t>
            </a:r>
            <a:r>
              <a:rPr lang="en-US" altLang="zh-CN" sz="2000" b="1" dirty="0"/>
              <a:t> = </a:t>
            </a:r>
            <a:r>
              <a:rPr lang="en-US" altLang="zh-CN" sz="2000" b="1" i="1" dirty="0" err="1" smtClean="0"/>
              <a:t>D</a:t>
            </a:r>
            <a:r>
              <a:rPr lang="en-US" altLang="zh-CN" sz="2000" b="1" baseline="-25000" dirty="0" err="1" smtClean="0"/>
              <a:t>min</a:t>
            </a:r>
            <a:r>
              <a:rPr lang="zh-CN" altLang="en-US" sz="2000" b="1" dirty="0" smtClean="0"/>
              <a:t> － </a:t>
            </a:r>
            <a:r>
              <a:rPr lang="en-US" altLang="zh-CN" sz="2000" b="1" i="1" dirty="0" smtClean="0"/>
              <a:t>D</a:t>
            </a:r>
            <a:r>
              <a:rPr lang="en-US" altLang="zh-CN" sz="2000" b="1" baseline="-25000" dirty="0" smtClean="0"/>
              <a:t> </a:t>
            </a:r>
            <a:r>
              <a:rPr lang="en-US" altLang="zh-CN" sz="2000" b="1" dirty="0" smtClean="0"/>
              <a:t>= </a:t>
            </a:r>
            <a:r>
              <a:rPr lang="en-US" altLang="zh-CN" sz="2000" dirty="0" smtClean="0"/>
              <a:t>0</a:t>
            </a:r>
            <a:endParaRPr lang="en-US" altLang="zh-CN" sz="20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238" name="Text Box 70"/>
              <p:cNvSpPr txBox="1">
                <a:spLocks noChangeArrowheads="1"/>
              </p:cNvSpPr>
              <p:nvPr/>
            </p:nvSpPr>
            <p:spPr bwMode="auto">
              <a:xfrm>
                <a:off x="899592" y="260648"/>
                <a:ext cx="7134175" cy="7694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sz="2400" b="1" dirty="0">
                    <a:latin typeface="宋体" pitchFamily="2" charset="-122"/>
                  </a:rPr>
                  <a:t>    </a:t>
                </a:r>
                <a:r>
                  <a:rPr lang="zh-CN" altLang="en-US" sz="2000" b="1" dirty="0">
                    <a:latin typeface="宋体" pitchFamily="2" charset="-122"/>
                  </a:rPr>
                  <a:t>例</a:t>
                </a:r>
                <a:r>
                  <a:rPr lang="en-US" altLang="zh-CN" sz="2000" b="1" dirty="0"/>
                  <a:t>3.1    </a:t>
                </a:r>
                <a:r>
                  <a:rPr lang="zh-CN" altLang="en-US" sz="2000" b="1" dirty="0"/>
                  <a:t>已知</a:t>
                </a:r>
                <a:r>
                  <a:rPr lang="en-US" altLang="zh-CN" sz="2000" b="1" i="1" dirty="0"/>
                  <a:t>D</a:t>
                </a:r>
                <a:r>
                  <a:rPr lang="en-US" altLang="zh-CN" sz="2000" b="1" dirty="0"/>
                  <a:t>(</a:t>
                </a:r>
                <a:r>
                  <a:rPr lang="en-US" altLang="zh-CN" sz="2000" b="1" i="1" dirty="0"/>
                  <a:t>d</a:t>
                </a:r>
                <a:r>
                  <a:rPr lang="en-US" altLang="zh-CN" sz="2000" b="1" dirty="0" smtClean="0"/>
                  <a:t>)=</a:t>
                </a:r>
                <a:r>
                  <a:rPr lang="en-US" altLang="zh-CN" sz="2000" b="1" dirty="0"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lang="en-US" altLang="zh-CN" sz="2000" b="1" dirty="0" smtClean="0">
                    <a:cs typeface="Times New Roman" pitchFamily="18" charset="0"/>
                  </a:rPr>
                  <a:t>25</a:t>
                </a:r>
                <a:r>
                  <a:rPr lang="zh-CN" altLang="en-US" sz="2000" b="1" dirty="0" smtClean="0"/>
                  <a:t>， </a:t>
                </a:r>
                <a:r>
                  <a:rPr lang="en-US" altLang="zh-CN" sz="2000" b="1" i="1" dirty="0" err="1"/>
                  <a:t>D</a:t>
                </a:r>
                <a:r>
                  <a:rPr lang="en-US" altLang="zh-CN" sz="2000" b="1" baseline="-25000" dirty="0" err="1"/>
                  <a:t>max</a:t>
                </a:r>
                <a:r>
                  <a:rPr lang="en-US" altLang="zh-CN" sz="2000" b="1" dirty="0"/>
                  <a:t>=</a:t>
                </a:r>
                <a14:m>
                  <m:oMath xmlns:m="http://schemas.openxmlformats.org/officeDocument/2006/math">
                    <m:r>
                      <a:rPr lang="en-US" altLang="zh-CN" sz="2000" b="1" i="1" dirty="0" smtClean="0">
                        <a:latin typeface="Cambria Math"/>
                        <a:ea typeface="Cambria Math"/>
                        <a:cs typeface="Times New Roman" pitchFamily="18" charset="0"/>
                      </a:rPr>
                      <m:t>∅</m:t>
                    </m:r>
                  </m:oMath>
                </a14:m>
                <a:r>
                  <a:rPr lang="en-US" altLang="zh-CN" sz="2000" b="1" dirty="0">
                    <a:cs typeface="Times New Roman" pitchFamily="18" charset="0"/>
                  </a:rPr>
                  <a:t>25.021</a:t>
                </a:r>
                <a:r>
                  <a:rPr lang="zh-CN" altLang="en-US" sz="2000" b="1" dirty="0"/>
                  <a:t>， </a:t>
                </a:r>
                <a:r>
                  <a:rPr lang="en-US" altLang="zh-CN" sz="2000" b="1" i="1" dirty="0" err="1" smtClean="0"/>
                  <a:t>D</a:t>
                </a:r>
                <a:r>
                  <a:rPr lang="en-US" altLang="zh-CN" sz="2000" b="1" baseline="-25000" dirty="0" err="1" smtClean="0"/>
                  <a:t>min</a:t>
                </a:r>
                <a:r>
                  <a:rPr lang="en-US" altLang="zh-CN" sz="2000" b="1" dirty="0" smtClean="0"/>
                  <a:t>=</a:t>
                </a:r>
                <a:r>
                  <a:rPr lang="en-US" altLang="zh-CN" sz="2000" b="1" dirty="0"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lang="en-US" altLang="zh-CN" sz="2000" b="1" dirty="0" smtClean="0">
                    <a:cs typeface="Times New Roman" pitchFamily="18" charset="0"/>
                  </a:rPr>
                  <a:t>25</a:t>
                </a:r>
                <a:r>
                  <a:rPr lang="zh-CN" altLang="en-US" sz="2000" b="1" dirty="0"/>
                  <a:t>， </a:t>
                </a:r>
                <a:r>
                  <a:rPr lang="en-US" altLang="zh-CN" sz="2000" b="1" i="1" dirty="0" err="1"/>
                  <a:t>d</a:t>
                </a:r>
                <a:r>
                  <a:rPr lang="en-US" altLang="zh-CN" sz="2000" b="1" baseline="-25000" dirty="0" err="1"/>
                  <a:t>max</a:t>
                </a:r>
                <a:r>
                  <a:rPr lang="en-US" altLang="zh-CN" sz="2000" b="1" dirty="0"/>
                  <a:t>=</a:t>
                </a:r>
                <a:r>
                  <a:rPr lang="en-US" altLang="zh-CN" sz="2000" b="1" dirty="0"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lang="en-US" altLang="zh-CN" sz="2000" b="1" dirty="0">
                    <a:cs typeface="Times New Roman" pitchFamily="18" charset="0"/>
                  </a:rPr>
                  <a:t>24.980</a:t>
                </a:r>
                <a:r>
                  <a:rPr lang="zh-CN" altLang="en-US" sz="2000" b="1" dirty="0"/>
                  <a:t>， </a:t>
                </a:r>
                <a:r>
                  <a:rPr lang="en-US" altLang="zh-CN" sz="2000" b="1" i="1" dirty="0" err="1"/>
                  <a:t>d</a:t>
                </a:r>
                <a:r>
                  <a:rPr lang="en-US" altLang="zh-CN" sz="2000" b="1" baseline="-25000" dirty="0" err="1"/>
                  <a:t>min</a:t>
                </a:r>
                <a:r>
                  <a:rPr lang="en-US" altLang="zh-CN" sz="2000" b="1" dirty="0"/>
                  <a:t>=</a:t>
                </a:r>
                <a14:m>
                  <m:oMath xmlns:m="http://schemas.openxmlformats.org/officeDocument/2006/math">
                    <m:r>
                      <a:rPr lang="en-US" altLang="zh-CN" sz="2000" b="1" i="1" dirty="0" smtClean="0">
                        <a:latin typeface="Cambria Math"/>
                        <a:ea typeface="Cambria Math"/>
                        <a:cs typeface="Times New Roman" pitchFamily="18" charset="0"/>
                      </a:rPr>
                      <m:t>∅</m:t>
                    </m:r>
                  </m:oMath>
                </a14:m>
                <a:r>
                  <a:rPr lang="en-US" altLang="zh-CN" sz="2000" b="1" dirty="0">
                    <a:cs typeface="Times New Roman" pitchFamily="18" charset="0"/>
                  </a:rPr>
                  <a:t>24.967</a:t>
                </a:r>
                <a:r>
                  <a:rPr lang="zh-CN" altLang="en-US" sz="2000" b="1" dirty="0"/>
                  <a:t>。</a:t>
                </a:r>
              </a:p>
            </p:txBody>
          </p:sp>
        </mc:Choice>
        <mc:Fallback>
          <p:sp>
            <p:nvSpPr>
              <p:cNvPr id="7238" name="Text 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9592" y="260648"/>
                <a:ext cx="7134175" cy="769441"/>
              </a:xfrm>
              <a:prstGeom prst="rect">
                <a:avLst/>
              </a:prstGeom>
              <a:blipFill rotWithShape="1">
                <a:blip r:embed="rId1"/>
                <a:stretch>
                  <a:fillRect l="-940" b="-1428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7239" name="Text Box 71"/>
          <p:cNvSpPr txBox="1">
            <a:spLocks noChangeArrowheads="1"/>
          </p:cNvSpPr>
          <p:nvPr/>
        </p:nvSpPr>
        <p:spPr bwMode="auto">
          <a:xfrm>
            <a:off x="3413745" y="2299168"/>
            <a:ext cx="161064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/>
              <a:t>= +0.021</a:t>
            </a:r>
            <a:endParaRPr lang="en-US" altLang="zh-CN" sz="2000" b="1" dirty="0"/>
          </a:p>
        </p:txBody>
      </p:sp>
      <p:sp>
        <p:nvSpPr>
          <p:cNvPr id="7241" name="Text Box 73"/>
          <p:cNvSpPr txBox="1">
            <a:spLocks noChangeArrowheads="1"/>
          </p:cNvSpPr>
          <p:nvPr/>
        </p:nvSpPr>
        <p:spPr bwMode="auto">
          <a:xfrm>
            <a:off x="1619672" y="2740858"/>
            <a:ext cx="43926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i="1" dirty="0"/>
              <a:t>T</a:t>
            </a:r>
            <a:r>
              <a:rPr lang="en-US" altLang="zh-CN" sz="2000" b="1" baseline="-25000" dirty="0"/>
              <a:t>D</a:t>
            </a:r>
            <a:r>
              <a:rPr lang="en-US" altLang="zh-CN" sz="2000" b="1" dirty="0"/>
              <a:t>=</a:t>
            </a:r>
            <a:r>
              <a:rPr lang="en-US" altLang="zh-CN" sz="2000" b="1" dirty="0">
                <a:cs typeface="Times New Roman" panose="02020603050405020304" pitchFamily="18" charset="0"/>
              </a:rPr>
              <a:t>|</a:t>
            </a:r>
            <a:r>
              <a:rPr lang="en-US" altLang="zh-CN" sz="2000" b="1" dirty="0"/>
              <a:t> </a:t>
            </a:r>
            <a:r>
              <a:rPr lang="en-US" altLang="zh-CN" sz="2000" b="1" i="1" dirty="0" err="1"/>
              <a:t>D</a:t>
            </a:r>
            <a:r>
              <a:rPr lang="en-US" altLang="zh-CN" sz="2000" b="1" baseline="-25000" dirty="0" err="1"/>
              <a:t>max</a:t>
            </a:r>
            <a:r>
              <a:rPr lang="en-US" altLang="zh-CN" sz="2000" b="1" dirty="0">
                <a:cs typeface="Times New Roman" panose="02020603050405020304" pitchFamily="18" charset="0"/>
              </a:rPr>
              <a:t>–</a:t>
            </a:r>
            <a:r>
              <a:rPr lang="en-US" altLang="zh-CN" sz="2000" b="1" dirty="0"/>
              <a:t> </a:t>
            </a:r>
            <a:r>
              <a:rPr lang="en-US" altLang="zh-CN" sz="2000" b="1" i="1" dirty="0" err="1"/>
              <a:t>D</a:t>
            </a:r>
            <a:r>
              <a:rPr lang="en-US" altLang="zh-CN" sz="2000" b="1" baseline="-25000" dirty="0" err="1"/>
              <a:t>max</a:t>
            </a:r>
            <a:r>
              <a:rPr lang="en-US" altLang="zh-CN" sz="2000" b="1" dirty="0">
                <a:cs typeface="Times New Roman" panose="02020603050405020304" pitchFamily="18" charset="0"/>
              </a:rPr>
              <a:t>| = |</a:t>
            </a:r>
            <a:r>
              <a:rPr lang="en-US" altLang="zh-CN" sz="2000" b="1" dirty="0"/>
              <a:t>ES</a:t>
            </a:r>
            <a:r>
              <a:rPr lang="en-US" altLang="zh-CN" sz="2000" b="1" dirty="0">
                <a:cs typeface="Times New Roman" panose="02020603050405020304" pitchFamily="18" charset="0"/>
              </a:rPr>
              <a:t>–EI| =</a:t>
            </a:r>
            <a:endParaRPr lang="en-US" altLang="zh-CN" sz="2000" b="1" dirty="0">
              <a:cs typeface="Times New Roman" panose="02020603050405020304" pitchFamily="18" charset="0"/>
            </a:endParaRPr>
          </a:p>
        </p:txBody>
      </p:sp>
      <p:sp>
        <p:nvSpPr>
          <p:cNvPr id="7242" name="Text Box 74"/>
          <p:cNvSpPr txBox="1">
            <a:spLocks noChangeArrowheads="1"/>
          </p:cNvSpPr>
          <p:nvPr/>
        </p:nvSpPr>
        <p:spPr bwMode="auto">
          <a:xfrm>
            <a:off x="4860032" y="2740858"/>
            <a:ext cx="101329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/>
              <a:t>0.021</a:t>
            </a:r>
            <a:endParaRPr lang="en-US" altLang="zh-CN" sz="2000" b="1" dirty="0"/>
          </a:p>
        </p:txBody>
      </p:sp>
      <p:sp>
        <p:nvSpPr>
          <p:cNvPr id="7246" name="Rectangle 78"/>
          <p:cNvSpPr>
            <a:spLocks noChangeArrowheads="1"/>
          </p:cNvSpPr>
          <p:nvPr/>
        </p:nvSpPr>
        <p:spPr bwMode="auto">
          <a:xfrm>
            <a:off x="931168" y="1052736"/>
            <a:ext cx="673717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000" b="1" dirty="0"/>
              <a:t>      </a:t>
            </a:r>
            <a:r>
              <a:rPr lang="en-US" altLang="zh-CN" sz="2000" b="1" dirty="0" smtClean="0"/>
              <a:t>   </a:t>
            </a:r>
            <a:r>
              <a:rPr lang="zh-CN" altLang="en-US" sz="2000" b="1" dirty="0"/>
              <a:t>求孔、轴的极限偏差和公差，画出尺寸公差带图（两种画法），并写出极限偏差在图样上的标注。</a:t>
            </a:r>
            <a:endParaRPr lang="zh-CN" altLang="en-US" sz="2000" b="1" dirty="0"/>
          </a:p>
        </p:txBody>
      </p:sp>
      <p:sp>
        <p:nvSpPr>
          <p:cNvPr id="7247" name="Text Box 79"/>
          <p:cNvSpPr txBox="1">
            <a:spLocks noChangeArrowheads="1"/>
          </p:cNvSpPr>
          <p:nvPr/>
        </p:nvSpPr>
        <p:spPr bwMode="auto">
          <a:xfrm>
            <a:off x="1547664" y="1899058"/>
            <a:ext cx="41764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/>
              <a:t>解：（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）</a:t>
            </a:r>
            <a:r>
              <a:rPr lang="zh-CN" altLang="en-US" sz="2000" b="1" dirty="0" smtClean="0"/>
              <a:t>孔的极限偏差和公差</a:t>
            </a:r>
            <a:endParaRPr lang="zh-CN" altLang="en-US" sz="2000" b="1" dirty="0"/>
          </a:p>
        </p:txBody>
      </p:sp>
      <p:sp>
        <p:nvSpPr>
          <p:cNvPr id="7248" name="Text Box 80"/>
          <p:cNvSpPr txBox="1">
            <a:spLocks noChangeArrowheads="1"/>
          </p:cNvSpPr>
          <p:nvPr/>
        </p:nvSpPr>
        <p:spPr bwMode="auto">
          <a:xfrm>
            <a:off x="1679836" y="3212976"/>
            <a:ext cx="303618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000" b="1" dirty="0"/>
              <a:t>在图样上的标注为</a:t>
            </a:r>
            <a:endParaRPr lang="zh-CN" altLang="en-US" sz="2000" b="1" dirty="0"/>
          </a:p>
        </p:txBody>
      </p:sp>
      <p:graphicFrame>
        <p:nvGraphicFramePr>
          <p:cNvPr id="7252" name="Object 84"/>
          <p:cNvGraphicFramePr>
            <a:graphicFrameLocks noChangeAspect="1"/>
          </p:cNvGraphicFramePr>
          <p:nvPr/>
        </p:nvGraphicFramePr>
        <p:xfrm>
          <a:off x="4290950" y="3176180"/>
          <a:ext cx="1793218" cy="5408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3" name="公式" r:id="rId2" imgW="799465" imgH="241300" progId="Equation.3">
                  <p:embed/>
                </p:oleObj>
              </mc:Choice>
              <mc:Fallback>
                <p:oleObj name="公式" r:id="rId2" imgW="799465" imgH="241300" progId="Equation.3">
                  <p:embed/>
                  <p:pic>
                    <p:nvPicPr>
                      <p:cNvPr id="0" name="Object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0950" y="3176180"/>
                        <a:ext cx="1793218" cy="540852"/>
                      </a:xfrm>
                      <a:prstGeom prst="rect">
                        <a:avLst/>
                      </a:prstGeom>
                      <a:solidFill>
                        <a:srgbClr val="FF99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53" name="Object 85"/>
          <p:cNvGraphicFramePr>
            <a:graphicFrameLocks noChangeAspect="1"/>
          </p:cNvGraphicFramePr>
          <p:nvPr/>
        </p:nvGraphicFramePr>
        <p:xfrm>
          <a:off x="4355976" y="5553100"/>
          <a:ext cx="2159000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4" name="公式" r:id="rId4" imgW="761365" imgH="241300" progId="Equation.3">
                  <p:embed/>
                </p:oleObj>
              </mc:Choice>
              <mc:Fallback>
                <p:oleObj name="公式" r:id="rId4" imgW="761365" imgH="241300" progId="Equation.3">
                  <p:embed/>
                  <p:pic>
                    <p:nvPicPr>
                      <p:cNvPr id="0" name="Object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5553100"/>
                        <a:ext cx="2159000" cy="684212"/>
                      </a:xfrm>
                      <a:prstGeom prst="rect">
                        <a:avLst/>
                      </a:prstGeom>
                      <a:solidFill>
                        <a:srgbClr val="FF99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738" name="Picture 25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975145"/>
            <a:ext cx="4752528" cy="32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 Box 80"/>
          <p:cNvSpPr txBox="1">
            <a:spLocks noChangeArrowheads="1"/>
          </p:cNvSpPr>
          <p:nvPr/>
        </p:nvSpPr>
        <p:spPr bwMode="auto">
          <a:xfrm>
            <a:off x="1823852" y="5589240"/>
            <a:ext cx="303618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000" b="1" dirty="0"/>
              <a:t>在图样上的标注为</a:t>
            </a:r>
            <a:endParaRPr lang="zh-CN" altLang="en-US" sz="2000" b="1" dirty="0"/>
          </a:p>
        </p:txBody>
      </p:sp>
      <p:sp>
        <p:nvSpPr>
          <p:cNvPr id="3" name="矩形 2"/>
          <p:cNvSpPr/>
          <p:nvPr/>
        </p:nvSpPr>
        <p:spPr>
          <a:xfrm>
            <a:off x="1540627" y="3676962"/>
            <a:ext cx="41114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2</a:t>
            </a:r>
            <a:r>
              <a:rPr lang="zh-CN" altLang="en-US" sz="2000" b="1" dirty="0" smtClean="0"/>
              <a:t>）轴的</a:t>
            </a:r>
            <a:r>
              <a:rPr lang="zh-CN" altLang="en-US" sz="2000" b="1" dirty="0"/>
              <a:t>极限偏差和</a:t>
            </a:r>
            <a:r>
              <a:rPr lang="zh-CN" altLang="en-US" sz="2000" b="1" dirty="0" smtClean="0"/>
              <a:t>公差</a:t>
            </a:r>
            <a:endParaRPr lang="zh-CN" altLang="en-US" sz="2000" b="1" dirty="0"/>
          </a:p>
        </p:txBody>
      </p:sp>
      <p:sp>
        <p:nvSpPr>
          <p:cNvPr id="2" name="矩形 1"/>
          <p:cNvSpPr/>
          <p:nvPr/>
        </p:nvSpPr>
        <p:spPr>
          <a:xfrm>
            <a:off x="1763688" y="4093347"/>
            <a:ext cx="51118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de-DE" altLang="zh-CN" sz="2000" i="1" dirty="0"/>
              <a:t>es</a:t>
            </a:r>
            <a:r>
              <a:rPr lang="de-DE" altLang="zh-CN" sz="2000" dirty="0"/>
              <a:t> = dmax - d = 24. 980 - 25 </a:t>
            </a:r>
            <a:r>
              <a:rPr lang="de-DE" altLang="zh-CN" sz="2000" dirty="0" smtClean="0"/>
              <a:t>= - </a:t>
            </a:r>
            <a:r>
              <a:rPr lang="de-DE" altLang="zh-CN" sz="2000" dirty="0"/>
              <a:t>0. 020 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1763688" y="4522401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nn-NO" altLang="zh-CN" sz="2000" i="1" dirty="0"/>
              <a:t>ei </a:t>
            </a:r>
            <a:r>
              <a:rPr lang="nn-NO" altLang="zh-CN" sz="2000" dirty="0"/>
              <a:t>= dmin - d = 24. 967 - 25 =- 0. 033 </a:t>
            </a:r>
            <a:endParaRPr lang="zh-CN" altLang="en-US" sz="20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7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7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7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utoUpdateAnimBg="0"/>
      <p:bldP spid="7236" grpId="0" autoUpdateAnimBg="0"/>
      <p:bldP spid="7238" grpId="0" autoUpdateAnimBg="0"/>
      <p:bldP spid="7239" grpId="0" autoUpdateAnimBg="0"/>
      <p:bldP spid="7241" grpId="0" autoUpdateAnimBg="0"/>
      <p:bldP spid="7242" grpId="0" autoUpdateAnimBg="0"/>
      <p:bldP spid="7246" grpId="0" autoUpdateAnimBg="0"/>
      <p:bldP spid="7247" grpId="0" autoUpdateAnimBg="0"/>
      <p:bldP spid="7248" grpId="0"/>
      <p:bldP spid="21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B51CE22-1B46-4F7A-A815-CAD5E9B72319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42003" name="Text Box 1043"/>
          <p:cNvSpPr txBox="1">
            <a:spLocks noChangeArrowheads="1"/>
          </p:cNvSpPr>
          <p:nvPr/>
        </p:nvSpPr>
        <p:spPr bwMode="auto">
          <a:xfrm>
            <a:off x="1115814" y="436602"/>
            <a:ext cx="496835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000" b="1" dirty="0" smtClean="0"/>
              <a:t>(3) </a:t>
            </a:r>
            <a:r>
              <a:rPr lang="zh-CN" altLang="en-US" sz="2000" b="1" dirty="0"/>
              <a:t> </a:t>
            </a:r>
            <a:r>
              <a:rPr lang="zh-CN" altLang="en-US" sz="2000" b="1" dirty="0" smtClean="0"/>
              <a:t>尺寸公差带</a:t>
            </a:r>
            <a:r>
              <a:rPr lang="zh-CN" altLang="en-US" sz="2000" b="1" dirty="0"/>
              <a:t>图（见图</a:t>
            </a:r>
            <a:r>
              <a:rPr lang="en-US" altLang="zh-CN" sz="2000" b="1" dirty="0" smtClean="0"/>
              <a:t>3.5</a:t>
            </a:r>
            <a:r>
              <a:rPr lang="zh-CN" altLang="en-US" sz="2000" b="1" dirty="0"/>
              <a:t>）</a:t>
            </a:r>
            <a:endParaRPr lang="zh-CN" altLang="en-US" sz="2000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973832" y="1084674"/>
            <a:ext cx="7227391" cy="5254263"/>
            <a:chOff x="973832" y="1084674"/>
            <a:chExt cx="7227391" cy="5254263"/>
          </a:xfrm>
        </p:grpSpPr>
        <p:sp>
          <p:nvSpPr>
            <p:cNvPr id="42001" name="Text Box 1041"/>
            <p:cNvSpPr txBox="1">
              <a:spLocks noChangeArrowheads="1"/>
            </p:cNvSpPr>
            <p:nvPr/>
          </p:nvSpPr>
          <p:spPr bwMode="auto">
            <a:xfrm>
              <a:off x="1752600" y="1084674"/>
              <a:ext cx="217170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accent1"/>
                  </a:solidFill>
                </a:rPr>
                <a:t>画法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1</a:t>
              </a:r>
              <a:endParaRPr lang="en-US" altLang="zh-CN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42002" name="Text Box 1042"/>
            <p:cNvSpPr txBox="1">
              <a:spLocks noChangeArrowheads="1"/>
            </p:cNvSpPr>
            <p:nvPr/>
          </p:nvSpPr>
          <p:spPr bwMode="auto">
            <a:xfrm>
              <a:off x="5868144" y="1084674"/>
              <a:ext cx="175260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accent1"/>
                  </a:solidFill>
                </a:rPr>
                <a:t>画法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2</a:t>
              </a:r>
              <a:endParaRPr lang="en-US" altLang="zh-CN" sz="2000" b="1" dirty="0">
                <a:solidFill>
                  <a:schemeClr val="accent1"/>
                </a:solidFill>
              </a:endParaRPr>
            </a:p>
          </p:txBody>
        </p:sp>
        <p:grpSp>
          <p:nvGrpSpPr>
            <p:cNvPr id="21511" name="组合 2"/>
            <p:cNvGrpSpPr/>
            <p:nvPr/>
          </p:nvGrpSpPr>
          <p:grpSpPr bwMode="auto">
            <a:xfrm>
              <a:off x="973832" y="1676400"/>
              <a:ext cx="3454152" cy="3840163"/>
              <a:chOff x="685800" y="1676400"/>
              <a:chExt cx="4102224" cy="4240942"/>
            </a:xfrm>
          </p:grpSpPr>
          <p:pic>
            <p:nvPicPr>
              <p:cNvPr id="21515" name="Picture 1053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" y="1676400"/>
                <a:ext cx="3651250" cy="4191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" name="TextBox 1"/>
              <p:cNvSpPr txBox="1"/>
              <p:nvPr/>
            </p:nvSpPr>
            <p:spPr>
              <a:xfrm>
                <a:off x="1116026" y="5517223"/>
                <a:ext cx="3671998" cy="4001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>
                <a:spAutoFit/>
              </a:bodyPr>
              <a:lstStyle/>
              <a:p>
                <a:pPr algn="l">
                  <a:defRPr/>
                </a:pPr>
                <a:r>
                  <a:rPr lang="en-US" altLang="zh-CN" sz="2000" b="1" dirty="0"/>
                  <a:t>(a)  </a:t>
                </a:r>
                <a:r>
                  <a:rPr lang="zh-CN" altLang="en-US" sz="2000" b="1" dirty="0"/>
                  <a:t>公差单位为</a:t>
                </a:r>
                <a:r>
                  <a:rPr lang="en-US" altLang="zh-CN" sz="2000" b="1" dirty="0"/>
                  <a:t>mm</a:t>
                </a:r>
                <a:r>
                  <a:rPr lang="zh-CN" altLang="en-US" sz="2000" b="1" dirty="0"/>
                  <a:t>的画法</a:t>
                </a:r>
                <a:endParaRPr lang="zh-CN" altLang="en-US" sz="2000" b="1" dirty="0"/>
              </a:p>
            </p:txBody>
          </p:sp>
        </p:grpSp>
        <p:grpSp>
          <p:nvGrpSpPr>
            <p:cNvPr id="21512" name="组合 3"/>
            <p:cNvGrpSpPr/>
            <p:nvPr/>
          </p:nvGrpSpPr>
          <p:grpSpPr bwMode="auto">
            <a:xfrm>
              <a:off x="4932040" y="1826049"/>
              <a:ext cx="3269183" cy="3763191"/>
              <a:chOff x="4974965" y="1676400"/>
              <a:chExt cx="3672408" cy="4168934"/>
            </a:xfrm>
          </p:grpSpPr>
          <p:pic>
            <p:nvPicPr>
              <p:cNvPr id="21513" name="Picture 1054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0313" y="1676400"/>
                <a:ext cx="3541712" cy="41148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4974965" y="5445269"/>
                <a:ext cx="3672408" cy="40006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>
                <a:spAutoFit/>
              </a:bodyPr>
              <a:lstStyle/>
              <a:p>
                <a:pPr algn="l">
                  <a:defRPr/>
                </a:pPr>
                <a:r>
                  <a:rPr lang="en-US" altLang="zh-CN" sz="2000" b="1" dirty="0"/>
                  <a:t>(b)  </a:t>
                </a:r>
                <a:r>
                  <a:rPr lang="zh-CN" altLang="en-US" sz="2000" b="1" dirty="0"/>
                  <a:t>公差单位为</a:t>
                </a:r>
                <a:r>
                  <a:rPr lang="en-US" altLang="zh-CN" sz="2000" b="1" dirty="0" err="1"/>
                  <a:t>μm</a:t>
                </a:r>
                <a:r>
                  <a:rPr lang="zh-CN" altLang="en-US" sz="2000" b="1" dirty="0"/>
                  <a:t>的画法</a:t>
                </a:r>
                <a:endParaRPr lang="zh-CN" altLang="en-US" sz="2000" b="1" dirty="0"/>
              </a:p>
            </p:txBody>
          </p:sp>
        </p:grpSp>
        <p:sp>
          <p:nvSpPr>
            <p:cNvPr id="13" name="Line 1055"/>
            <p:cNvSpPr>
              <a:spLocks noChangeShapeType="1"/>
            </p:cNvSpPr>
            <p:nvPr/>
          </p:nvSpPr>
          <p:spPr bwMode="auto">
            <a:xfrm>
              <a:off x="4644008" y="1333207"/>
              <a:ext cx="0" cy="440004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084927" y="5877272"/>
              <a:ext cx="311816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/>
                <a:t>图</a:t>
              </a:r>
              <a:r>
                <a:rPr lang="en-US" altLang="zh-CN" sz="2400" b="1" dirty="0"/>
                <a:t>3. 5 </a:t>
              </a:r>
              <a:r>
                <a:rPr lang="zh-CN" altLang="en-US" sz="2400" b="1" dirty="0" smtClean="0"/>
                <a:t>例</a:t>
              </a:r>
              <a:r>
                <a:rPr lang="en-US" altLang="zh-CN" sz="2400" b="1" dirty="0"/>
                <a:t>3. 1 </a:t>
              </a:r>
              <a:r>
                <a:rPr lang="zh-CN" altLang="en-US" sz="2400" b="1" dirty="0"/>
                <a:t>公差带图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0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E3264D7-4102-4285-8BC2-DB86517E7DB9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1600" y="332656"/>
            <a:ext cx="7200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 smtClean="0"/>
              <a:t>         (</a:t>
            </a:r>
            <a:r>
              <a:rPr lang="en-US" altLang="zh-CN" sz="2000" b="1" dirty="0"/>
              <a:t>5) </a:t>
            </a:r>
            <a:r>
              <a:rPr lang="zh-CN" altLang="en-US" sz="2000" b="1" dirty="0"/>
              <a:t>基本偏差是指</a:t>
            </a:r>
            <a:r>
              <a:rPr lang="en-US" altLang="zh-CN" sz="2000" b="1" dirty="0"/>
              <a:t>GB/ T 1800. 1—2020 </a:t>
            </a:r>
            <a:r>
              <a:rPr lang="zh-CN" altLang="en-US" sz="2000" b="1" dirty="0"/>
              <a:t>中用以确定公差带相对公称尺寸位置的</a:t>
            </a:r>
            <a:r>
              <a:rPr lang="zh-CN" altLang="en-US" sz="2000" b="1" dirty="0" smtClean="0"/>
              <a:t>那个极限偏差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它是最接近公称尺寸那个极限偏差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用正体字母表示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如</a:t>
            </a:r>
            <a:r>
              <a:rPr lang="en-US" altLang="zh-CN" sz="2000" b="1" dirty="0" err="1"/>
              <a:t>B,b</a:t>
            </a:r>
            <a:r>
              <a:rPr lang="en-US" altLang="zh-CN" sz="2000" b="1" dirty="0"/>
              <a:t>)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sp>
        <p:nvSpPr>
          <p:cNvPr id="3" name="矩形 2"/>
          <p:cNvSpPr/>
          <p:nvPr/>
        </p:nvSpPr>
        <p:spPr>
          <a:xfrm>
            <a:off x="863588" y="1340768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 smtClean="0"/>
              <a:t>        (</a:t>
            </a:r>
            <a:r>
              <a:rPr lang="en-US" altLang="zh-CN" sz="2000" b="1" dirty="0"/>
              <a:t>6) </a:t>
            </a:r>
            <a:r>
              <a:rPr lang="zh-CN" altLang="en-US" sz="2000" b="1" dirty="0"/>
              <a:t>标准公差</a:t>
            </a:r>
            <a:r>
              <a:rPr lang="en-US" altLang="zh-CN" sz="2000" b="1" dirty="0"/>
              <a:t>IT </a:t>
            </a:r>
            <a:r>
              <a:rPr lang="zh-CN" altLang="en-US" sz="2000" b="1" dirty="0"/>
              <a:t>是指线性尺寸</a:t>
            </a:r>
            <a:r>
              <a:rPr lang="en-US" altLang="zh-CN" sz="2000" b="1" dirty="0"/>
              <a:t>ISO </a:t>
            </a:r>
            <a:r>
              <a:rPr lang="zh-CN" altLang="en-US" sz="2000" b="1" dirty="0"/>
              <a:t>代号体系中的任一公差</a:t>
            </a:r>
            <a:r>
              <a:rPr lang="en-US" altLang="zh-CN" sz="2000" b="1" dirty="0"/>
              <a:t>(IT </a:t>
            </a:r>
            <a:r>
              <a:rPr lang="zh-CN" altLang="en-US" sz="2000" b="1" dirty="0"/>
              <a:t>代表国际公差</a:t>
            </a:r>
            <a:r>
              <a:rPr lang="en-US" altLang="zh-CN" sz="2000" b="1" dirty="0"/>
              <a:t>)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1403648" y="2060848"/>
            <a:ext cx="4392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b="1" dirty="0"/>
              <a:t>3. </a:t>
            </a:r>
            <a:r>
              <a:rPr lang="zh-CN" altLang="en-US" sz="2400" b="1" dirty="0"/>
              <a:t>有关配合的术语和定义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884307" y="2497835"/>
            <a:ext cx="6858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 smtClean="0"/>
              <a:t>         (</a:t>
            </a:r>
            <a:r>
              <a:rPr lang="en-US" altLang="zh-CN" sz="2000" b="1" dirty="0"/>
              <a:t>1) </a:t>
            </a:r>
            <a:r>
              <a:rPr lang="zh-CN" altLang="en-US" sz="2000" b="1" dirty="0"/>
              <a:t>间隙是指轴的直径小于孔的直径时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孔和轴的尺寸之差。在间隙计算中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所得</a:t>
            </a:r>
            <a:r>
              <a:rPr lang="zh-CN" altLang="en-US" sz="2000" b="1" dirty="0" smtClean="0"/>
              <a:t>到的</a:t>
            </a:r>
            <a:r>
              <a:rPr lang="zh-CN" altLang="en-US" sz="2000" b="1" dirty="0"/>
              <a:t>值是正值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用符号</a:t>
            </a:r>
            <a:r>
              <a:rPr lang="en-US" altLang="zh-CN" sz="2000" b="1" i="1" dirty="0"/>
              <a:t>X</a:t>
            </a:r>
            <a:r>
              <a:rPr lang="en-US" altLang="zh-CN" sz="2000" b="1" dirty="0"/>
              <a:t> </a:t>
            </a:r>
            <a:r>
              <a:rPr lang="zh-CN" altLang="en-US" sz="2000" b="1" dirty="0"/>
              <a:t>表示。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827584" y="3238330"/>
            <a:ext cx="7380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 smtClean="0"/>
              <a:t>         (</a:t>
            </a:r>
            <a:r>
              <a:rPr lang="en-US" altLang="zh-CN" sz="2000" b="1" dirty="0"/>
              <a:t>2) </a:t>
            </a:r>
            <a:r>
              <a:rPr lang="zh-CN" altLang="en-US" sz="2000" b="1" dirty="0"/>
              <a:t>过盈是指轴的直径大于孔的直径时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相配孔和轴的尺寸之差。在过盈计算中</a:t>
            </a:r>
            <a:r>
              <a:rPr lang="en-US" altLang="zh-CN" sz="2000" b="1" dirty="0"/>
              <a:t>,</a:t>
            </a:r>
            <a:r>
              <a:rPr lang="zh-CN" altLang="en-US" sz="2000" b="1" dirty="0" smtClean="0"/>
              <a:t>所得</a:t>
            </a:r>
            <a:r>
              <a:rPr lang="zh-CN" altLang="en-US" sz="2000" b="1" dirty="0"/>
              <a:t>到的值是员值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用符号</a:t>
            </a:r>
            <a:r>
              <a:rPr lang="en-US" altLang="zh-CN" sz="2000" b="1" i="1" dirty="0"/>
              <a:t>Y</a:t>
            </a:r>
            <a:r>
              <a:rPr lang="en-US" altLang="zh-CN" sz="2000" b="1" dirty="0"/>
              <a:t> </a:t>
            </a:r>
            <a:r>
              <a:rPr lang="zh-CN" altLang="en-US" sz="2000" b="1" dirty="0"/>
              <a:t>表示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27584" y="4017258"/>
            <a:ext cx="72905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 smtClean="0"/>
              <a:t>         (</a:t>
            </a:r>
            <a:r>
              <a:rPr lang="en-US" altLang="zh-CN" sz="2000" b="1" dirty="0"/>
              <a:t>3) </a:t>
            </a:r>
            <a:r>
              <a:rPr lang="zh-CN" altLang="en-US" sz="2000" b="1" dirty="0"/>
              <a:t>配合是指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公称尺寸</a:t>
            </a:r>
            <a:r>
              <a:rPr lang="en-US" altLang="zh-CN" sz="2000" b="1" dirty="0"/>
              <a:t>) </a:t>
            </a:r>
            <a:r>
              <a:rPr lang="zh-CN" altLang="en-US" sz="2000" b="1" dirty="0"/>
              <a:t>相同且待装配的外尺寸要素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轴</a:t>
            </a:r>
            <a:r>
              <a:rPr lang="en-US" altLang="zh-CN" sz="2000" b="1" dirty="0"/>
              <a:t>) </a:t>
            </a:r>
            <a:r>
              <a:rPr lang="zh-CN" altLang="en-US" sz="2000" b="1" dirty="0"/>
              <a:t>和内尺寸要素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孔</a:t>
            </a:r>
            <a:r>
              <a:rPr lang="en-US" altLang="zh-CN" sz="2000" b="1" dirty="0"/>
              <a:t>) </a:t>
            </a:r>
            <a:r>
              <a:rPr lang="zh-CN" altLang="en-US" sz="2000" b="1" dirty="0" smtClean="0"/>
              <a:t>之间的</a:t>
            </a:r>
            <a:r>
              <a:rPr lang="zh-CN" altLang="en-US" sz="2000" b="1" dirty="0"/>
              <a:t>关系。</a:t>
            </a:r>
            <a:endParaRPr lang="zh-CN" altLang="en-US" sz="2000" b="1" dirty="0"/>
          </a:p>
        </p:txBody>
      </p:sp>
      <p:sp>
        <p:nvSpPr>
          <p:cNvPr id="8" name="矩形 7"/>
          <p:cNvSpPr/>
          <p:nvPr/>
        </p:nvSpPr>
        <p:spPr>
          <a:xfrm>
            <a:off x="795031" y="4725144"/>
            <a:ext cx="81009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 可见配合有</a:t>
            </a:r>
            <a:r>
              <a:rPr lang="zh-CN" altLang="en-US" sz="2000" b="1" dirty="0"/>
              <a:t>两个基本条件</a:t>
            </a:r>
            <a:r>
              <a:rPr lang="en-US" altLang="zh-CN" sz="2000" b="1" dirty="0" smtClean="0"/>
              <a:t>:</a:t>
            </a:r>
            <a:r>
              <a:rPr lang="zh-CN" altLang="en-US" sz="2000" b="1" dirty="0" smtClean="0"/>
              <a:t>①是</a:t>
            </a:r>
            <a:r>
              <a:rPr lang="zh-CN" altLang="en-US" sz="2000" b="1" dirty="0"/>
              <a:t>孔和轴的公称尺寸必须相同</a:t>
            </a:r>
            <a:r>
              <a:rPr lang="en-US" altLang="zh-CN" sz="2000" b="1" dirty="0" smtClean="0"/>
              <a:t>,</a:t>
            </a:r>
            <a:r>
              <a:rPr lang="zh-CN" altLang="en-US" sz="2000" b="1" dirty="0"/>
              <a:t> ②</a:t>
            </a:r>
            <a:r>
              <a:rPr lang="zh-CN" altLang="en-US" sz="2000" b="1" dirty="0" smtClean="0"/>
              <a:t>具有包容</a:t>
            </a:r>
            <a:r>
              <a:rPr lang="zh-CN" altLang="en-US" sz="2000" b="1" dirty="0"/>
              <a:t>和被包容的特性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即孔和轴的结合。另外配合是指一批孔、轴的装配关系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而不是</a:t>
            </a:r>
            <a:r>
              <a:rPr lang="zh-CN" altLang="en-US" sz="2000" b="1" dirty="0" smtClean="0"/>
              <a:t>指单个</a:t>
            </a:r>
            <a:r>
              <a:rPr lang="zh-CN" altLang="en-US" sz="2000" b="1" dirty="0"/>
              <a:t>孔轴的相配。由于组成配合的孔、轴公差带的位置不同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便形成松紧不同的配合。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D10C767-9BD6-43B8-B632-E4CE1ACD624E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188640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/>
              <a:t>根据相互结合的孔、轴公差带的相互位置不同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配合可</a:t>
            </a:r>
            <a:r>
              <a:rPr lang="zh-CN" altLang="en-US" sz="2000" b="1" dirty="0" smtClean="0"/>
              <a:t>分三类</a:t>
            </a:r>
            <a:r>
              <a:rPr lang="en-US" altLang="zh-CN" sz="2000" b="1" dirty="0" smtClean="0"/>
              <a:t>	</a:t>
            </a:r>
            <a:endParaRPr lang="zh-CN" altLang="en-US" sz="2000" b="1" dirty="0"/>
          </a:p>
        </p:txBody>
      </p:sp>
      <p:sp>
        <p:nvSpPr>
          <p:cNvPr id="3" name="矩形 2"/>
          <p:cNvSpPr/>
          <p:nvPr/>
        </p:nvSpPr>
        <p:spPr>
          <a:xfrm>
            <a:off x="467544" y="645209"/>
            <a:ext cx="75425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  ①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间隙配合</a:t>
            </a:r>
            <a:r>
              <a:rPr lang="zh-CN" altLang="en-US" sz="2000" b="1" dirty="0"/>
              <a:t>是指孔和轴装配时总是存在间隙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包括最小间隙等于零</a:t>
            </a:r>
            <a:r>
              <a:rPr lang="en-US" altLang="zh-CN" sz="2000" b="1" dirty="0"/>
              <a:t>) </a:t>
            </a:r>
            <a:r>
              <a:rPr lang="zh-CN" altLang="en-US" sz="2000" b="1" dirty="0"/>
              <a:t>的配合。此时</a:t>
            </a:r>
            <a:r>
              <a:rPr lang="en-US" altLang="zh-CN" sz="2000" b="1" dirty="0" smtClean="0"/>
              <a:t>,</a:t>
            </a:r>
            <a:r>
              <a:rPr lang="zh-CN" altLang="en-US" sz="2000" b="1" dirty="0" smtClean="0"/>
              <a:t>孔</a:t>
            </a:r>
            <a:r>
              <a:rPr lang="zh-CN" altLang="en-US" sz="2000" b="1" dirty="0"/>
              <a:t>的公差带在轴的公差带上方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包括相接</a:t>
            </a:r>
            <a:r>
              <a:rPr lang="en-US" altLang="zh-CN" sz="2000" b="1" dirty="0"/>
              <a:t>),</a:t>
            </a:r>
            <a:r>
              <a:rPr lang="zh-CN" altLang="en-US" sz="2000" b="1" dirty="0"/>
              <a:t>即</a:t>
            </a:r>
            <a:r>
              <a:rPr lang="en-US" altLang="zh-CN" sz="2000" b="1" i="1" dirty="0" err="1"/>
              <a:t>D</a:t>
            </a:r>
            <a:r>
              <a:rPr lang="en-US" altLang="zh-CN" sz="2000" b="1" dirty="0" err="1"/>
              <a:t>min</a:t>
            </a:r>
            <a:r>
              <a:rPr lang="en-US" altLang="zh-CN" sz="2000" b="1" dirty="0"/>
              <a:t>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≥</a:t>
            </a:r>
            <a:r>
              <a:rPr lang="en-US" altLang="zh-CN" sz="2000" b="1" i="1" dirty="0" err="1" smtClean="0"/>
              <a:t>d</a:t>
            </a:r>
            <a:r>
              <a:rPr lang="en-US" altLang="zh-CN" sz="2000" b="1" dirty="0" err="1" smtClean="0"/>
              <a:t>max</a:t>
            </a:r>
            <a:r>
              <a:rPr lang="en-US" altLang="zh-CN" sz="2000" b="1" dirty="0" smtClean="0"/>
              <a:t> ,</a:t>
            </a:r>
            <a:r>
              <a:rPr lang="zh-CN" altLang="en-US" sz="2000" b="1" dirty="0" smtClean="0"/>
              <a:t>或</a:t>
            </a:r>
            <a:r>
              <a:rPr lang="en-US" altLang="zh-CN" sz="2000" b="1" i="1" dirty="0"/>
              <a:t>EI </a:t>
            </a:r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≥</a:t>
            </a:r>
            <a:r>
              <a:rPr lang="en-US" altLang="zh-CN" sz="2000" b="1" i="1" dirty="0" err="1" smtClean="0"/>
              <a:t>es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如图</a:t>
            </a:r>
            <a:r>
              <a:rPr lang="en-US" altLang="zh-CN" sz="2000" b="1" dirty="0"/>
              <a:t>3. 6 </a:t>
            </a:r>
            <a:r>
              <a:rPr lang="zh-CN" altLang="en-US" sz="2000" b="1" dirty="0"/>
              <a:t>所示。</a:t>
            </a:r>
            <a:endParaRPr lang="zh-CN" altLang="en-US" sz="2000" b="1" dirty="0"/>
          </a:p>
        </p:txBody>
      </p:sp>
      <p:grpSp>
        <p:nvGrpSpPr>
          <p:cNvPr id="5" name="组合 4"/>
          <p:cNvGrpSpPr/>
          <p:nvPr/>
        </p:nvGrpSpPr>
        <p:grpSpPr>
          <a:xfrm>
            <a:off x="1696808" y="3813472"/>
            <a:ext cx="5107439" cy="2783879"/>
            <a:chOff x="4427984" y="1772816"/>
            <a:chExt cx="4368596" cy="2128168"/>
          </a:xfrm>
        </p:grpSpPr>
        <p:pic>
          <p:nvPicPr>
            <p:cNvPr id="44034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1772816"/>
              <a:ext cx="4368596" cy="21281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5076056" y="3450486"/>
              <a:ext cx="279569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1600" b="1" dirty="0"/>
                <a:t>图</a:t>
              </a:r>
              <a:r>
                <a:rPr lang="en-US" altLang="zh-CN" sz="1600" b="1" dirty="0"/>
                <a:t>3. 6 </a:t>
              </a:r>
              <a:r>
                <a:rPr lang="zh-CN" altLang="en-US" sz="1600" b="1" dirty="0" smtClean="0"/>
                <a:t>间隙配合</a:t>
              </a:r>
              <a:r>
                <a:rPr lang="zh-CN" altLang="en-US" sz="1600" b="1" dirty="0"/>
                <a:t>的公差带图</a:t>
              </a:r>
              <a:endParaRPr lang="zh-CN" altLang="en-US" sz="1600" b="1" dirty="0"/>
            </a:p>
          </p:txBody>
        </p:sp>
      </p:grpSp>
      <p:sp>
        <p:nvSpPr>
          <p:cNvPr id="6" name="矩形 5"/>
          <p:cNvSpPr/>
          <p:nvPr/>
        </p:nvSpPr>
        <p:spPr>
          <a:xfrm>
            <a:off x="1259632" y="173520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altLang="zh-CN" sz="2000" b="1" i="1" dirty="0"/>
              <a:t>X</a:t>
            </a:r>
            <a:r>
              <a:rPr lang="de-DE" altLang="zh-CN" sz="2000" b="1" dirty="0"/>
              <a:t>max = </a:t>
            </a:r>
            <a:r>
              <a:rPr lang="de-DE" altLang="zh-CN" sz="2000" b="1" i="1" dirty="0"/>
              <a:t>D</a:t>
            </a:r>
            <a:r>
              <a:rPr lang="de-DE" altLang="zh-CN" sz="2000" b="1" dirty="0"/>
              <a:t>max - </a:t>
            </a:r>
            <a:r>
              <a:rPr lang="de-DE" altLang="zh-CN" sz="2000" b="1" i="1" dirty="0"/>
              <a:t>d</a:t>
            </a:r>
            <a:r>
              <a:rPr lang="de-DE" altLang="zh-CN" sz="2000" b="1" dirty="0"/>
              <a:t>min = </a:t>
            </a:r>
            <a:r>
              <a:rPr lang="de-DE" altLang="zh-CN" sz="2000" b="1" i="1" dirty="0"/>
              <a:t>ES</a:t>
            </a:r>
            <a:r>
              <a:rPr lang="de-DE" altLang="zh-CN" sz="2000" b="1" dirty="0"/>
              <a:t> </a:t>
            </a:r>
            <a:r>
              <a:rPr lang="de-DE" altLang="zh-CN" sz="2000" b="1" dirty="0" smtClean="0"/>
              <a:t>– ei    </a:t>
            </a:r>
            <a:r>
              <a:rPr lang="de-DE" altLang="zh-CN" sz="2000" b="1" dirty="0"/>
              <a:t>(3. 5)</a:t>
            </a:r>
            <a:endParaRPr lang="zh-CN" altLang="en-US" sz="2000" b="1" dirty="0"/>
          </a:p>
        </p:txBody>
      </p:sp>
      <p:sp>
        <p:nvSpPr>
          <p:cNvPr id="7" name="矩形 6"/>
          <p:cNvSpPr/>
          <p:nvPr/>
        </p:nvSpPr>
        <p:spPr>
          <a:xfrm>
            <a:off x="1403648" y="227687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de-DE" altLang="zh-CN" sz="2000" b="1" i="1" dirty="0"/>
              <a:t>X</a:t>
            </a:r>
            <a:r>
              <a:rPr lang="de-DE" altLang="zh-CN" sz="2000" b="1" dirty="0"/>
              <a:t>min = </a:t>
            </a:r>
            <a:r>
              <a:rPr lang="de-DE" altLang="zh-CN" sz="2000" b="1" i="1" dirty="0"/>
              <a:t>D</a:t>
            </a:r>
            <a:r>
              <a:rPr lang="de-DE" altLang="zh-CN" sz="2000" b="1" dirty="0"/>
              <a:t>min - </a:t>
            </a:r>
            <a:r>
              <a:rPr lang="de-DE" altLang="zh-CN" sz="2000" b="1" i="1" dirty="0"/>
              <a:t>d</a:t>
            </a:r>
            <a:r>
              <a:rPr lang="de-DE" altLang="zh-CN" sz="2000" b="1" dirty="0"/>
              <a:t>max = </a:t>
            </a:r>
            <a:r>
              <a:rPr lang="de-DE" altLang="zh-CN" sz="2000" b="1" i="1" dirty="0"/>
              <a:t>EI </a:t>
            </a:r>
            <a:r>
              <a:rPr lang="de-DE" altLang="zh-CN" sz="2000" b="1" dirty="0"/>
              <a:t>- </a:t>
            </a:r>
            <a:r>
              <a:rPr lang="de-DE" altLang="zh-CN" sz="2000" b="1" i="1" dirty="0"/>
              <a:t>es </a:t>
            </a:r>
            <a:r>
              <a:rPr lang="de-DE" altLang="zh-CN" sz="2000" b="1" i="1" dirty="0" smtClean="0"/>
              <a:t>   </a:t>
            </a:r>
            <a:r>
              <a:rPr lang="de-DE" altLang="zh-CN" sz="2000" b="1" dirty="0" smtClean="0"/>
              <a:t>(</a:t>
            </a:r>
            <a:r>
              <a:rPr lang="de-DE" altLang="zh-CN" sz="2000" b="1" dirty="0"/>
              <a:t>3. 6</a:t>
            </a:r>
            <a:r>
              <a:rPr lang="de-DE" altLang="zh-CN" sz="2000" b="1" dirty="0" smtClean="0"/>
              <a:t>)</a:t>
            </a:r>
            <a:endParaRPr lang="de-DE" altLang="zh-CN" sz="2000" b="1" dirty="0"/>
          </a:p>
        </p:txBody>
      </p:sp>
      <p:sp>
        <p:nvSpPr>
          <p:cNvPr id="8" name="矩形 7"/>
          <p:cNvSpPr/>
          <p:nvPr/>
        </p:nvSpPr>
        <p:spPr>
          <a:xfrm>
            <a:off x="755576" y="2708920"/>
            <a:ext cx="64550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>
                <a:latin typeface="FZSSK--GBK1-0"/>
              </a:rPr>
              <a:t>     由</a:t>
            </a:r>
            <a:r>
              <a:rPr lang="zh-CN" altLang="en-US" sz="2000" b="1" dirty="0">
                <a:latin typeface="FZSSK--GBK1-0"/>
              </a:rPr>
              <a:t>图</a:t>
            </a:r>
            <a:r>
              <a:rPr lang="en-US" altLang="zh-CN" sz="2000" b="1" dirty="0" smtClean="0">
                <a:latin typeface="E-BZ"/>
              </a:rPr>
              <a:t>3.6 </a:t>
            </a:r>
            <a:r>
              <a:rPr lang="zh-CN" altLang="en-US" sz="2000" b="1" dirty="0">
                <a:latin typeface="FZSSK--GBK1-0"/>
              </a:rPr>
              <a:t>可见</a:t>
            </a:r>
            <a:r>
              <a:rPr lang="en-US" altLang="zh-CN" sz="2000" b="1" dirty="0">
                <a:latin typeface="E-BZ"/>
              </a:rPr>
              <a:t>,</a:t>
            </a:r>
            <a:r>
              <a:rPr lang="zh-CN" altLang="en-US" sz="2000" b="1" dirty="0">
                <a:latin typeface="FZSSK--GBK1-0"/>
              </a:rPr>
              <a:t>当孔的下极限</a:t>
            </a:r>
            <a:r>
              <a:rPr lang="zh-CN" altLang="en-US" sz="2000" b="1" dirty="0" smtClean="0">
                <a:latin typeface="FZSSK--GBK1-0"/>
              </a:rPr>
              <a:t>尺寸等于</a:t>
            </a:r>
            <a:r>
              <a:rPr lang="zh-CN" altLang="en-US" sz="2000" b="1" dirty="0">
                <a:latin typeface="FZSSK--GBK1-0"/>
              </a:rPr>
              <a:t>轴的上极限尺寸时</a:t>
            </a:r>
            <a:r>
              <a:rPr lang="en-US" altLang="zh-CN" sz="2000" b="1" dirty="0">
                <a:latin typeface="E-BZ"/>
              </a:rPr>
              <a:t>, </a:t>
            </a:r>
            <a:r>
              <a:rPr lang="zh-CN" altLang="en-US" sz="2000" b="1" dirty="0">
                <a:latin typeface="FZSSK--GBK1-0"/>
              </a:rPr>
              <a:t>则</a:t>
            </a:r>
            <a:r>
              <a:rPr lang="zh-CN" altLang="en-US" sz="2000" b="1" dirty="0" smtClean="0">
                <a:latin typeface="FZSSK--GBK1-0"/>
              </a:rPr>
              <a:t>最小间隙</a:t>
            </a:r>
            <a:r>
              <a:rPr lang="en-US" altLang="zh-CN" sz="2000" b="1" i="1" dirty="0" err="1" smtClean="0">
                <a:latin typeface="E-BX"/>
              </a:rPr>
              <a:t>X</a:t>
            </a:r>
            <a:r>
              <a:rPr lang="en-US" altLang="zh-CN" sz="2000" b="1" dirty="0" err="1" smtClean="0">
                <a:latin typeface="E-BZ"/>
              </a:rPr>
              <a:t>min</a:t>
            </a:r>
            <a:r>
              <a:rPr lang="en-US" altLang="zh-CN" sz="2000" b="1" dirty="0" smtClean="0">
                <a:latin typeface="E-BZ"/>
              </a:rPr>
              <a:t> </a:t>
            </a:r>
            <a:r>
              <a:rPr lang="en-US" altLang="zh-CN" sz="2000" b="1" dirty="0">
                <a:latin typeface="E-BZ"/>
              </a:rPr>
              <a:t>= 0</a:t>
            </a:r>
            <a:endParaRPr lang="zh-CN" altLang="en-US" sz="2000" b="1" dirty="0"/>
          </a:p>
        </p:txBody>
      </p:sp>
      <p:sp>
        <p:nvSpPr>
          <p:cNvPr id="9" name="矩形 8"/>
          <p:cNvSpPr/>
          <p:nvPr/>
        </p:nvSpPr>
        <p:spPr>
          <a:xfrm>
            <a:off x="1493405" y="346093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altLang="zh-CN" sz="2000" b="1" i="1" dirty="0" err="1"/>
              <a:t>X</a:t>
            </a:r>
            <a:r>
              <a:rPr lang="en-US" altLang="zh-CN" sz="2000" b="1" dirty="0" err="1"/>
              <a:t>av</a:t>
            </a:r>
            <a:r>
              <a:rPr lang="en-US" altLang="zh-CN" sz="2000" b="1" dirty="0"/>
              <a:t> = (</a:t>
            </a:r>
            <a:r>
              <a:rPr lang="en-US" altLang="zh-CN" sz="2000" b="1" i="1" dirty="0" err="1"/>
              <a:t>X</a:t>
            </a:r>
            <a:r>
              <a:rPr lang="en-US" altLang="zh-CN" sz="2000" b="1" dirty="0" err="1"/>
              <a:t>max</a:t>
            </a:r>
            <a:r>
              <a:rPr lang="en-US" altLang="zh-CN" sz="2000" b="1" dirty="0"/>
              <a:t> + </a:t>
            </a:r>
            <a:r>
              <a:rPr lang="en-US" altLang="zh-CN" sz="2000" b="1" i="1" dirty="0" err="1"/>
              <a:t>X</a:t>
            </a:r>
            <a:r>
              <a:rPr lang="en-US" altLang="zh-CN" sz="2000" b="1" dirty="0" err="1"/>
              <a:t>min</a:t>
            </a:r>
            <a:r>
              <a:rPr lang="en-US" altLang="zh-CN" sz="2000" b="1" dirty="0"/>
              <a:t>) /</a:t>
            </a:r>
            <a:r>
              <a:rPr lang="en-US" altLang="zh-CN" sz="2000" b="1" dirty="0" smtClean="0"/>
              <a:t>2     </a:t>
            </a:r>
            <a:r>
              <a:rPr lang="en-US" altLang="zh-CN" sz="2000" b="1" dirty="0"/>
              <a:t>(3. 7</a:t>
            </a:r>
            <a:r>
              <a:rPr lang="en-US" altLang="zh-CN" sz="2000" b="1" dirty="0" smtClean="0"/>
              <a:t>)</a:t>
            </a:r>
            <a:endParaRPr lang="en-US" altLang="zh-CN" sz="2000" b="1" dirty="0"/>
          </a:p>
        </p:txBody>
      </p:sp>
      <p:sp>
        <p:nvSpPr>
          <p:cNvPr id="10" name="矩形 9"/>
          <p:cNvSpPr/>
          <p:nvPr/>
        </p:nvSpPr>
        <p:spPr>
          <a:xfrm>
            <a:off x="5208712" y="3501008"/>
            <a:ext cx="35397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间隙值的前面必须标注</a:t>
            </a:r>
            <a:r>
              <a:rPr lang="zh-CN" altLang="en-US" sz="2000" b="1" dirty="0">
                <a:solidFill>
                  <a:srgbClr val="FF0000"/>
                </a:solidFill>
              </a:rPr>
              <a:t>正号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B84BDE3-4363-4FCF-A6FA-3E01D2BCBC26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755576" y="1340768"/>
            <a:ext cx="705409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 smtClean="0"/>
              <a:t>       解：依</a:t>
            </a:r>
            <a:r>
              <a:rPr lang="zh-CN" altLang="en-US" sz="2400" b="1" dirty="0"/>
              <a:t>题意可得孔的上、下偏差分别为：</a:t>
            </a:r>
            <a:r>
              <a:rPr lang="en-US" altLang="zh-CN" sz="2400" b="1" i="1" dirty="0"/>
              <a:t>ES</a:t>
            </a:r>
            <a:r>
              <a:rPr lang="en-US" altLang="zh-CN" sz="2400" b="1" dirty="0"/>
              <a:t>=+0.033</a:t>
            </a:r>
            <a:r>
              <a:rPr lang="zh-CN" altLang="en-US" sz="2400" b="1" dirty="0"/>
              <a:t>，</a:t>
            </a:r>
            <a:r>
              <a:rPr lang="en-US" altLang="zh-CN" sz="2400" b="1" i="1" dirty="0"/>
              <a:t>EI</a:t>
            </a:r>
            <a:r>
              <a:rPr lang="en-US" altLang="zh-CN" sz="2400" b="1" dirty="0"/>
              <a:t>=0;</a:t>
            </a:r>
            <a:endParaRPr lang="en-US" altLang="zh-CN" sz="2400" b="1" dirty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331640" y="2132856"/>
            <a:ext cx="662409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/>
              <a:t>轴的上、下偏差分别为：</a:t>
            </a:r>
            <a:r>
              <a:rPr lang="en-US" altLang="zh-CN" sz="2400" b="1" i="1" dirty="0" err="1"/>
              <a:t>es</a:t>
            </a:r>
            <a:r>
              <a:rPr lang="en-US" altLang="zh-CN" sz="2400" b="1" dirty="0" smtClean="0"/>
              <a:t>= - 0.020 </a:t>
            </a:r>
            <a:r>
              <a:rPr lang="en-US" altLang="zh-CN" sz="2400" b="1" dirty="0"/>
              <a:t>,</a:t>
            </a:r>
            <a:r>
              <a:rPr lang="en-US" altLang="zh-CN" sz="2400" b="1" i="1" dirty="0" err="1"/>
              <a:t>ei</a:t>
            </a:r>
            <a:r>
              <a:rPr lang="en-US" altLang="zh-CN" sz="2400" b="1" dirty="0" smtClean="0"/>
              <a:t>= - 0.041 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403648" y="2636912"/>
            <a:ext cx="528349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/>
              <a:t>根据式（</a:t>
            </a:r>
            <a:r>
              <a:rPr lang="en-US" altLang="zh-CN" sz="2400" b="1" dirty="0"/>
              <a:t>3.5</a:t>
            </a:r>
            <a:r>
              <a:rPr lang="zh-CN" altLang="en-US" sz="2400" b="1" dirty="0"/>
              <a:t>）</a:t>
            </a:r>
            <a:r>
              <a:rPr lang="en-US" altLang="zh-CN" sz="2400" b="1" dirty="0"/>
              <a:t>~</a:t>
            </a:r>
            <a:r>
              <a:rPr lang="zh-CN" altLang="en-US" sz="2400" b="1" dirty="0"/>
              <a:t>（</a:t>
            </a:r>
            <a:r>
              <a:rPr lang="en-US" altLang="zh-CN" sz="2400" b="1" dirty="0"/>
              <a:t>3.7</a:t>
            </a:r>
            <a:r>
              <a:rPr lang="zh-CN" altLang="en-US" sz="2400" b="1" dirty="0"/>
              <a:t>）得</a:t>
            </a:r>
            <a:endParaRPr lang="zh-CN" altLang="en-US" sz="2400" b="1" dirty="0"/>
          </a:p>
        </p:txBody>
      </p:sp>
      <p:graphicFrame>
        <p:nvGraphicFramePr>
          <p:cNvPr id="9" name="Object 12"/>
          <p:cNvGraphicFramePr>
            <a:graphicFrameLocks noChangeAspect="1"/>
          </p:cNvGraphicFramePr>
          <p:nvPr/>
        </p:nvGraphicFramePr>
        <p:xfrm>
          <a:off x="1438660" y="4365104"/>
          <a:ext cx="5213471" cy="1656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5" name="公式" r:id="rId1" imgW="2552700" imgH="812800" progId="Equation.3">
                  <p:embed/>
                </p:oleObj>
              </mc:Choice>
              <mc:Fallback>
                <p:oleObj name="公式" r:id="rId1" imgW="2552700" imgH="812800" progId="Equation.3">
                  <p:embed/>
                  <p:pic>
                    <p:nvPicPr>
                      <p:cNvPr id="0" name="图片 450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8660" y="4365104"/>
                        <a:ext cx="5213471" cy="16561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2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116172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403648" y="3212976"/>
            <a:ext cx="7272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de-DE" altLang="zh-CN" sz="2400" b="1" i="1" dirty="0"/>
              <a:t>X</a:t>
            </a:r>
            <a:r>
              <a:rPr lang="de-DE" altLang="zh-CN" sz="2400" b="1" dirty="0"/>
              <a:t>max = </a:t>
            </a:r>
            <a:r>
              <a:rPr lang="de-DE" altLang="zh-CN" sz="2400" b="1" i="1" dirty="0"/>
              <a:t>ES</a:t>
            </a:r>
            <a:r>
              <a:rPr lang="de-DE" altLang="zh-CN" sz="2400" b="1" dirty="0"/>
              <a:t> - </a:t>
            </a:r>
            <a:r>
              <a:rPr lang="de-DE" altLang="zh-CN" sz="2400" b="1" i="1" dirty="0"/>
              <a:t>ei</a:t>
            </a:r>
            <a:r>
              <a:rPr lang="de-DE" altLang="zh-CN" sz="2400" b="1" dirty="0"/>
              <a:t> = ( + 0. 033) - ( - 0. 041) =+ 0. 074 </a:t>
            </a:r>
            <a:endParaRPr lang="zh-CN" altLang="en-US" sz="2400" b="1" dirty="0"/>
          </a:p>
        </p:txBody>
      </p:sp>
      <p:sp>
        <p:nvSpPr>
          <p:cNvPr id="3" name="矩形 2"/>
          <p:cNvSpPr/>
          <p:nvPr/>
        </p:nvSpPr>
        <p:spPr>
          <a:xfrm>
            <a:off x="1475656" y="3789040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i-FI" altLang="zh-CN" sz="2400" b="1" i="1" dirty="0"/>
              <a:t>X</a:t>
            </a:r>
            <a:r>
              <a:rPr lang="fi-FI" altLang="zh-CN" sz="2400" b="1" dirty="0"/>
              <a:t>min = </a:t>
            </a:r>
            <a:r>
              <a:rPr lang="fi-FI" altLang="zh-CN" sz="2400" b="1" i="1" dirty="0"/>
              <a:t>EI</a:t>
            </a:r>
            <a:r>
              <a:rPr lang="fi-FI" altLang="zh-CN" sz="2400" b="1" dirty="0"/>
              <a:t> - </a:t>
            </a:r>
            <a:r>
              <a:rPr lang="fi-FI" altLang="zh-CN" sz="2400" b="1" i="1" dirty="0"/>
              <a:t>es </a:t>
            </a:r>
            <a:r>
              <a:rPr lang="fi-FI" altLang="zh-CN" sz="2400" b="1" dirty="0"/>
              <a:t>= 0 - ( - 0. 020) =+ 0. 020 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BB30685-F9B8-4135-9E1E-74B7061495B9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332656"/>
            <a:ext cx="74888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  ②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过盈配合</a:t>
            </a:r>
            <a:r>
              <a:rPr lang="zh-CN" altLang="en-US" sz="2000" b="1" dirty="0"/>
              <a:t>是指孔和轴装配时总是存在过盈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包括最小过盈等于零</a:t>
            </a:r>
            <a:r>
              <a:rPr lang="en-US" altLang="zh-CN" sz="2000" b="1" dirty="0"/>
              <a:t>) </a:t>
            </a:r>
            <a:r>
              <a:rPr lang="zh-CN" altLang="en-US" sz="2000" b="1" dirty="0"/>
              <a:t>的配合。此时</a:t>
            </a:r>
            <a:r>
              <a:rPr lang="en-US" altLang="zh-CN" sz="2000" b="1" dirty="0" smtClean="0"/>
              <a:t>,</a:t>
            </a:r>
            <a:r>
              <a:rPr lang="zh-CN" altLang="en-US" sz="2000" b="1" dirty="0" smtClean="0"/>
              <a:t>孔</a:t>
            </a:r>
            <a:r>
              <a:rPr lang="zh-CN" altLang="en-US" sz="2000" b="1" dirty="0"/>
              <a:t>的公差带在轴的公差带下方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包括相接</a:t>
            </a:r>
            <a:r>
              <a:rPr lang="en-US" altLang="zh-CN" sz="2000" b="1" dirty="0"/>
              <a:t>) </a:t>
            </a:r>
            <a:r>
              <a:rPr lang="zh-CN" altLang="en-US" sz="2000" b="1" dirty="0"/>
              <a:t>即</a:t>
            </a:r>
            <a:r>
              <a:rPr lang="en-US" altLang="zh-CN" sz="2000" b="1" i="1" dirty="0" err="1"/>
              <a:t>D</a:t>
            </a:r>
            <a:r>
              <a:rPr lang="en-US" altLang="zh-CN" sz="2000" b="1" dirty="0" err="1"/>
              <a:t>max</a:t>
            </a:r>
            <a:r>
              <a:rPr lang="en-US" altLang="zh-CN" sz="2000" b="1" dirty="0"/>
              <a:t> </a:t>
            </a:r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lang="en-US" altLang="zh-CN" sz="2000" b="1" i="1" dirty="0" err="1" smtClean="0"/>
              <a:t>d</a:t>
            </a:r>
            <a:r>
              <a:rPr lang="en-US" altLang="zh-CN" sz="2000" b="1" dirty="0" err="1" smtClean="0"/>
              <a:t>min</a:t>
            </a:r>
            <a:r>
              <a:rPr lang="en-US" altLang="zh-CN" sz="2000" b="1" dirty="0" smtClean="0"/>
              <a:t> </a:t>
            </a:r>
            <a:r>
              <a:rPr lang="zh-CN" altLang="en-US" sz="2000" b="1" dirty="0"/>
              <a:t>或</a:t>
            </a:r>
            <a:r>
              <a:rPr lang="en-US" altLang="zh-CN" sz="2000" b="1" i="1" dirty="0"/>
              <a:t>ES</a:t>
            </a:r>
            <a:r>
              <a:rPr lang="en-US" altLang="zh-CN" sz="2000" b="1" dirty="0"/>
              <a:t> </a:t>
            </a:r>
            <a:r>
              <a:rPr lang="en-US" altLang="zh-CN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lang="en-US" altLang="zh-CN" sz="2000" b="1" i="1" dirty="0" err="1" smtClean="0"/>
              <a:t>ei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如图</a:t>
            </a:r>
            <a:r>
              <a:rPr lang="en-US" altLang="zh-CN" sz="2000" b="1" dirty="0"/>
              <a:t>3. 7 </a:t>
            </a:r>
            <a:r>
              <a:rPr lang="zh-CN" altLang="en-US" sz="2000" b="1" dirty="0"/>
              <a:t>所示。</a:t>
            </a:r>
            <a:endParaRPr lang="zh-CN" altLang="en-US" sz="2000" b="1" dirty="0"/>
          </a:p>
        </p:txBody>
      </p:sp>
      <p:grpSp>
        <p:nvGrpSpPr>
          <p:cNvPr id="6" name="组合 5"/>
          <p:cNvGrpSpPr/>
          <p:nvPr/>
        </p:nvGrpSpPr>
        <p:grpSpPr>
          <a:xfrm>
            <a:off x="1591068" y="3321278"/>
            <a:ext cx="5544616" cy="3177644"/>
            <a:chOff x="1763688" y="3284984"/>
            <a:chExt cx="5544616" cy="3177644"/>
          </a:xfrm>
        </p:grpSpPr>
        <p:pic>
          <p:nvPicPr>
            <p:cNvPr id="26840" name="Picture 216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3284984"/>
              <a:ext cx="5544616" cy="31017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2555776" y="6093296"/>
              <a:ext cx="396044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00" b="1" dirty="0"/>
                <a:t>图</a:t>
              </a:r>
              <a:r>
                <a:rPr lang="en-US" altLang="zh-CN" sz="1800" b="1" dirty="0"/>
                <a:t>3. 7 </a:t>
              </a:r>
              <a:r>
                <a:rPr lang="zh-CN" altLang="en-US" sz="1800" b="1" dirty="0"/>
                <a:t> </a:t>
              </a:r>
              <a:r>
                <a:rPr lang="zh-CN" altLang="en-US" sz="1800" b="1" dirty="0" smtClean="0"/>
                <a:t>过盈配合</a:t>
              </a:r>
              <a:r>
                <a:rPr lang="zh-CN" altLang="en-US" sz="1800" b="1" dirty="0"/>
                <a:t>的公差带图</a:t>
              </a:r>
              <a:endParaRPr lang="zh-CN" altLang="en-US" sz="1800" b="1" dirty="0"/>
            </a:p>
          </p:txBody>
        </p:sp>
      </p:grpSp>
      <p:sp>
        <p:nvSpPr>
          <p:cNvPr id="7" name="矩形 6"/>
          <p:cNvSpPr/>
          <p:nvPr/>
        </p:nvSpPr>
        <p:spPr>
          <a:xfrm>
            <a:off x="1187624" y="1340768"/>
            <a:ext cx="633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b="1" i="1" dirty="0" err="1"/>
              <a:t>Y</a:t>
            </a:r>
            <a:r>
              <a:rPr lang="en-US" altLang="zh-CN" sz="2400" b="1" dirty="0" err="1"/>
              <a:t>min</a:t>
            </a:r>
            <a:r>
              <a:rPr lang="en-US" altLang="zh-CN" sz="2400" b="1" dirty="0"/>
              <a:t> = </a:t>
            </a:r>
            <a:r>
              <a:rPr lang="en-US" altLang="zh-CN" sz="2400" b="1" i="1" dirty="0" err="1"/>
              <a:t>D</a:t>
            </a:r>
            <a:r>
              <a:rPr lang="en-US" altLang="zh-CN" sz="2400" b="1" dirty="0" err="1"/>
              <a:t>max</a:t>
            </a:r>
            <a:r>
              <a:rPr lang="en-US" altLang="zh-CN" sz="2400" b="1" dirty="0"/>
              <a:t> - </a:t>
            </a:r>
            <a:r>
              <a:rPr lang="en-US" altLang="zh-CN" sz="2400" b="1" i="1" dirty="0" err="1"/>
              <a:t>d</a:t>
            </a:r>
            <a:r>
              <a:rPr lang="en-US" altLang="zh-CN" sz="2400" b="1" dirty="0" err="1"/>
              <a:t>min</a:t>
            </a:r>
            <a:r>
              <a:rPr lang="en-US" altLang="zh-CN" sz="2400" b="1" dirty="0"/>
              <a:t> = </a:t>
            </a:r>
            <a:r>
              <a:rPr lang="en-US" altLang="zh-CN" sz="2400" b="1" i="1" dirty="0"/>
              <a:t>ES</a:t>
            </a:r>
            <a:r>
              <a:rPr lang="en-US" altLang="zh-CN" sz="2400" b="1" dirty="0"/>
              <a:t> - </a:t>
            </a:r>
            <a:r>
              <a:rPr lang="en-US" altLang="zh-CN" sz="2400" b="1" i="1" dirty="0" err="1"/>
              <a:t>ei</a:t>
            </a:r>
            <a:r>
              <a:rPr lang="en-US" altLang="zh-CN" sz="2400" b="1" dirty="0"/>
              <a:t> </a:t>
            </a:r>
            <a:r>
              <a:rPr lang="en-US" altLang="zh-CN" sz="2400" b="1" dirty="0" smtClean="0"/>
              <a:t>            (</a:t>
            </a:r>
            <a:r>
              <a:rPr lang="en-US" altLang="zh-CN" sz="2400" b="1" dirty="0"/>
              <a:t>3. 8)</a:t>
            </a:r>
            <a:endParaRPr lang="zh-CN" altLang="en-US" sz="2400" b="1" dirty="0"/>
          </a:p>
        </p:txBody>
      </p:sp>
      <p:sp>
        <p:nvSpPr>
          <p:cNvPr id="8" name="矩形 7"/>
          <p:cNvSpPr/>
          <p:nvPr/>
        </p:nvSpPr>
        <p:spPr>
          <a:xfrm>
            <a:off x="1259632" y="1772816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de-DE" altLang="zh-CN" sz="2400" b="1" i="1" dirty="0"/>
              <a:t>Y</a:t>
            </a:r>
            <a:r>
              <a:rPr lang="de-DE" altLang="zh-CN" sz="2400" b="1" dirty="0"/>
              <a:t>max = </a:t>
            </a:r>
            <a:r>
              <a:rPr lang="de-DE" altLang="zh-CN" sz="2400" b="1" i="1" dirty="0"/>
              <a:t>D</a:t>
            </a:r>
            <a:r>
              <a:rPr lang="de-DE" altLang="zh-CN" sz="2400" b="1" dirty="0"/>
              <a:t>min - dmax = </a:t>
            </a:r>
            <a:r>
              <a:rPr lang="de-DE" altLang="zh-CN" sz="2400" b="1" i="1" dirty="0"/>
              <a:t>EI </a:t>
            </a:r>
            <a:r>
              <a:rPr lang="de-DE" altLang="zh-CN" sz="2400" b="1" dirty="0" smtClean="0"/>
              <a:t>– </a:t>
            </a:r>
            <a:r>
              <a:rPr lang="de-DE" altLang="zh-CN" sz="2400" b="1" i="1" dirty="0" smtClean="0"/>
              <a:t>es          </a:t>
            </a:r>
            <a:r>
              <a:rPr lang="de-DE" altLang="zh-CN" sz="2400" b="1" dirty="0"/>
              <a:t>(3. 9)</a:t>
            </a:r>
            <a:endParaRPr lang="zh-CN" altLang="en-US" sz="2400" b="1" dirty="0"/>
          </a:p>
        </p:txBody>
      </p:sp>
      <p:sp>
        <p:nvSpPr>
          <p:cNvPr id="9" name="矩形 8"/>
          <p:cNvSpPr/>
          <p:nvPr/>
        </p:nvSpPr>
        <p:spPr>
          <a:xfrm>
            <a:off x="611560" y="2204864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  由</a:t>
            </a:r>
            <a:r>
              <a:rPr lang="zh-CN" altLang="en-US" sz="2000" b="1" dirty="0"/>
              <a:t>图</a:t>
            </a:r>
            <a:r>
              <a:rPr lang="en-US" altLang="zh-CN" sz="2000" b="1" dirty="0"/>
              <a:t>3. 7 </a:t>
            </a:r>
            <a:r>
              <a:rPr lang="zh-CN" altLang="en-US" sz="2000" b="1" dirty="0"/>
              <a:t>可见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当孔的上极限尺寸等于轴的下极限尺寸时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则最小过盈</a:t>
            </a:r>
            <a:r>
              <a:rPr lang="en-US" altLang="zh-CN" sz="2000" b="1" i="1" dirty="0" err="1"/>
              <a:t>Y</a:t>
            </a:r>
            <a:r>
              <a:rPr lang="en-US" altLang="zh-CN" sz="2000" b="1" dirty="0" err="1"/>
              <a:t>min</a:t>
            </a:r>
            <a:r>
              <a:rPr lang="en-US" altLang="zh-CN" sz="2000" b="1" dirty="0"/>
              <a:t> = 0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sp>
        <p:nvSpPr>
          <p:cNvPr id="10" name="矩形 9"/>
          <p:cNvSpPr/>
          <p:nvPr/>
        </p:nvSpPr>
        <p:spPr>
          <a:xfrm>
            <a:off x="1259632" y="2924944"/>
            <a:ext cx="60486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i-FI" altLang="zh-CN" sz="2400" b="1" i="1" dirty="0"/>
              <a:t>Y</a:t>
            </a:r>
            <a:r>
              <a:rPr lang="fi-FI" altLang="zh-CN" sz="2400" b="1" dirty="0"/>
              <a:t>av = (</a:t>
            </a:r>
            <a:r>
              <a:rPr lang="fi-FI" altLang="zh-CN" sz="2400" b="1" i="1" dirty="0"/>
              <a:t>Y</a:t>
            </a:r>
            <a:r>
              <a:rPr lang="fi-FI" altLang="zh-CN" sz="2400" b="1" dirty="0"/>
              <a:t>min + </a:t>
            </a:r>
            <a:r>
              <a:rPr lang="fi-FI" altLang="zh-CN" sz="2400" b="1" i="1" dirty="0"/>
              <a:t>Y</a:t>
            </a:r>
            <a:r>
              <a:rPr lang="fi-FI" altLang="zh-CN" sz="2400" b="1" dirty="0"/>
              <a:t>max) /</a:t>
            </a:r>
            <a:r>
              <a:rPr lang="fi-FI" altLang="zh-CN" sz="2400" b="1" dirty="0" smtClean="0"/>
              <a:t>2                   (</a:t>
            </a:r>
            <a:r>
              <a:rPr lang="fi-FI" altLang="zh-CN" sz="2400" b="1" dirty="0"/>
              <a:t>3. 10</a:t>
            </a:r>
            <a:r>
              <a:rPr lang="fi-FI" altLang="zh-CN" sz="2400" b="1" dirty="0" smtClean="0"/>
              <a:t>)</a:t>
            </a:r>
            <a:endParaRPr lang="fi-FI" altLang="zh-CN" sz="2400" b="1" dirty="0"/>
          </a:p>
        </p:txBody>
      </p:sp>
      <p:sp>
        <p:nvSpPr>
          <p:cNvPr id="11" name="矩形 10"/>
          <p:cNvSpPr/>
          <p:nvPr/>
        </p:nvSpPr>
        <p:spPr>
          <a:xfrm>
            <a:off x="1331640" y="3429000"/>
            <a:ext cx="35397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过盈值的前面必须标注负号。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164288" y="116632"/>
            <a:ext cx="1905000" cy="457200"/>
          </a:xfrm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FCE28FB-D272-49C4-A9C5-CC813015AD4C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dirty="0" smtClean="0">
              <a:solidFill>
                <a:schemeClr val="accent2"/>
              </a:solidFill>
            </a:endParaRPr>
          </a:p>
        </p:txBody>
      </p:sp>
      <p:pic>
        <p:nvPicPr>
          <p:cNvPr id="10" name="Picture 22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69083"/>
            <a:ext cx="7560840" cy="977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55228" y="2061799"/>
            <a:ext cx="76611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  解 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依</a:t>
            </a:r>
            <a:r>
              <a:rPr lang="zh-CN" altLang="en-US" sz="2000" b="1" dirty="0"/>
              <a:t>题意可判定</a:t>
            </a:r>
            <a:r>
              <a:rPr lang="en-US" altLang="zh-CN" sz="2000" b="1" dirty="0"/>
              <a:t>:</a:t>
            </a:r>
            <a:r>
              <a:rPr lang="en-US" altLang="zh-CN" sz="2000" b="1" i="1" dirty="0"/>
              <a:t>ES</a:t>
            </a:r>
            <a:r>
              <a:rPr lang="en-US" altLang="zh-CN" sz="2000" b="1" dirty="0"/>
              <a:t> =+ 0. 033 </a:t>
            </a:r>
            <a:r>
              <a:rPr lang="en-US" altLang="zh-CN" sz="2000" b="1" dirty="0" err="1"/>
              <a:t>mm,</a:t>
            </a:r>
            <a:r>
              <a:rPr lang="en-US" altLang="zh-CN" sz="2000" b="1" i="1" dirty="0" err="1"/>
              <a:t>EI</a:t>
            </a:r>
            <a:r>
              <a:rPr lang="en-US" altLang="zh-CN" sz="2000" b="1" dirty="0"/>
              <a:t> = 0 </a:t>
            </a:r>
            <a:r>
              <a:rPr lang="en-US" altLang="zh-CN" sz="2000" b="1" dirty="0" err="1"/>
              <a:t>mm,</a:t>
            </a:r>
            <a:r>
              <a:rPr lang="en-US" altLang="zh-CN" sz="2000" b="1" i="1" dirty="0" err="1"/>
              <a:t>es</a:t>
            </a:r>
            <a:r>
              <a:rPr lang="en-US" altLang="zh-CN" sz="2000" b="1" dirty="0"/>
              <a:t> =+ 0. 069 mm</a:t>
            </a:r>
            <a:r>
              <a:rPr lang="en-US" altLang="zh-CN" sz="2000" b="1" dirty="0" smtClean="0"/>
              <a:t>,     </a:t>
            </a:r>
            <a:r>
              <a:rPr lang="en-US" altLang="zh-CN" sz="2000" b="1" i="1" dirty="0" err="1" smtClean="0"/>
              <a:t>ei</a:t>
            </a:r>
            <a:r>
              <a:rPr lang="en-US" altLang="zh-CN" sz="2000" b="1" dirty="0" smtClean="0"/>
              <a:t> </a:t>
            </a:r>
            <a:r>
              <a:rPr lang="en-US" altLang="zh-CN" sz="2000" b="1" dirty="0"/>
              <a:t>= + 0. 048 mm</a:t>
            </a:r>
            <a:r>
              <a:rPr lang="en-US" altLang="zh-CN" sz="2000" b="1" dirty="0" smtClean="0"/>
              <a:t>,</a:t>
            </a:r>
            <a:r>
              <a:rPr lang="zh-CN" altLang="en-US" sz="2000" b="1" dirty="0" smtClean="0"/>
              <a:t>根据</a:t>
            </a:r>
            <a:r>
              <a:rPr lang="zh-CN" altLang="en-US" sz="2000" b="1" dirty="0"/>
              <a:t>式</a:t>
            </a:r>
            <a:r>
              <a:rPr lang="en-US" altLang="zh-CN" sz="2000" b="1" dirty="0"/>
              <a:t>(3. 8) ~ (3. 10) </a:t>
            </a:r>
            <a:r>
              <a:rPr lang="zh-CN" altLang="en-US" sz="2000" b="1" dirty="0" smtClean="0"/>
              <a:t>可得</a:t>
            </a:r>
            <a:endParaRPr lang="en-US" altLang="zh-CN" sz="2000" b="1" dirty="0"/>
          </a:p>
        </p:txBody>
      </p:sp>
      <p:sp>
        <p:nvSpPr>
          <p:cNvPr id="3" name="矩形 2"/>
          <p:cNvSpPr/>
          <p:nvPr/>
        </p:nvSpPr>
        <p:spPr>
          <a:xfrm>
            <a:off x="1254590" y="3000434"/>
            <a:ext cx="6462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b="1" i="1" dirty="0" err="1"/>
              <a:t>Y</a:t>
            </a:r>
            <a:r>
              <a:rPr lang="en-US" altLang="zh-CN" sz="2400" b="1" dirty="0" err="1"/>
              <a:t>max</a:t>
            </a:r>
            <a:r>
              <a:rPr lang="en-US" altLang="zh-CN" sz="2400" b="1" dirty="0"/>
              <a:t> = EI - </a:t>
            </a:r>
            <a:r>
              <a:rPr lang="en-US" altLang="zh-CN" sz="2400" b="1" dirty="0" err="1"/>
              <a:t>es</a:t>
            </a:r>
            <a:r>
              <a:rPr lang="en-US" altLang="zh-CN" sz="2400" b="1" dirty="0"/>
              <a:t> = 0 - ( + 0. 069) =- 0. 069 mm</a:t>
            </a:r>
            <a:endParaRPr lang="zh-CN" altLang="en-US" sz="2400" b="1" dirty="0"/>
          </a:p>
        </p:txBody>
      </p:sp>
      <p:sp>
        <p:nvSpPr>
          <p:cNvPr id="4" name="矩形 3"/>
          <p:cNvSpPr/>
          <p:nvPr/>
        </p:nvSpPr>
        <p:spPr>
          <a:xfrm>
            <a:off x="1331640" y="3606115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i-FI" altLang="zh-CN" sz="2400" b="1" dirty="0"/>
              <a:t>Ymin = ES - ei = ( + 0. 033) - ( + 0. 048) =- 0. 015 mm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755576" y="4182179"/>
            <a:ext cx="720080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b="1" dirty="0" smtClean="0"/>
              <a:t>         </a:t>
            </a:r>
            <a:r>
              <a:rPr lang="en-US" altLang="zh-CN" sz="2400" b="1" dirty="0" err="1" smtClean="0"/>
              <a:t>Yav</a:t>
            </a:r>
            <a:r>
              <a:rPr lang="en-US" altLang="zh-CN" sz="2400" b="1" dirty="0" smtClean="0"/>
              <a:t> </a:t>
            </a:r>
            <a:r>
              <a:rPr lang="en-US" altLang="zh-CN" sz="2400" b="1" dirty="0"/>
              <a:t>= </a:t>
            </a:r>
            <a:r>
              <a:rPr lang="en-US" altLang="zh-CN" sz="2400" b="1" dirty="0" smtClean="0"/>
              <a:t>12 </a:t>
            </a:r>
            <a:r>
              <a:rPr lang="en-US" altLang="zh-CN" sz="2400" b="1" dirty="0"/>
              <a:t>(</a:t>
            </a:r>
            <a:r>
              <a:rPr lang="en-US" altLang="zh-CN" sz="2400" b="1" dirty="0" err="1"/>
              <a:t>Ymax</a:t>
            </a:r>
            <a:r>
              <a:rPr lang="en-US" altLang="zh-CN" sz="2400" b="1" dirty="0"/>
              <a:t> + </a:t>
            </a:r>
            <a:r>
              <a:rPr lang="en-US" altLang="zh-CN" sz="2400" b="1" dirty="0" err="1"/>
              <a:t>Ymin</a:t>
            </a:r>
            <a:r>
              <a:rPr lang="en-US" altLang="zh-CN" sz="2400" b="1" dirty="0"/>
              <a:t>) = </a:t>
            </a:r>
            <a:r>
              <a:rPr lang="en-US" altLang="zh-CN" sz="2400" b="1" dirty="0" smtClean="0"/>
              <a:t>12 </a:t>
            </a:r>
            <a:r>
              <a:rPr lang="en-US" altLang="zh-CN" sz="2400" b="1" dirty="0"/>
              <a:t>[( - 0. 069) +</a:t>
            </a:r>
            <a:endParaRPr lang="en-US" altLang="zh-CN" sz="2400" b="1" dirty="0"/>
          </a:p>
          <a:p>
            <a:pPr algn="l"/>
            <a:r>
              <a:rPr lang="en-US" altLang="zh-CN" sz="2400" b="1" dirty="0"/>
              <a:t> ( - 0. 015)] =- 0. 042 mm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43E126D-FE93-4E49-8642-CF8AEB4E6C45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1714872" y="304800"/>
            <a:ext cx="5305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第</a:t>
            </a:r>
            <a:r>
              <a:rPr lang="en-US" altLang="zh-CN" sz="2400" b="1" dirty="0">
                <a:latin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</a:rPr>
              <a:t>章 孔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、尺寸</a:t>
            </a:r>
            <a:r>
              <a:rPr lang="zh-CN" altLang="en-US" sz="2400" b="1" dirty="0">
                <a:latin typeface="宋体" panose="02010600030101010101" pitchFamily="2" charset="-122"/>
              </a:rPr>
              <a:t>精度设计与检测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2411537" y="764704"/>
            <a:ext cx="308133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/>
              <a:t>     3.1   </a:t>
            </a:r>
            <a:r>
              <a:rPr lang="zh-CN" altLang="en-US" sz="2000" b="1" dirty="0"/>
              <a:t>概      述</a:t>
            </a:r>
            <a:endParaRPr lang="zh-CN" altLang="en-US" sz="2000" b="1" dirty="0"/>
          </a:p>
        </p:txBody>
      </p:sp>
      <p:sp>
        <p:nvSpPr>
          <p:cNvPr id="2070" name="Text Box 22"/>
          <p:cNvSpPr txBox="1">
            <a:spLocks noChangeArrowheads="1"/>
          </p:cNvSpPr>
          <p:nvPr/>
        </p:nvSpPr>
        <p:spPr bwMode="auto">
          <a:xfrm>
            <a:off x="898897" y="1124744"/>
            <a:ext cx="684145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000" b="1" dirty="0"/>
              <a:t>        </a:t>
            </a:r>
            <a:r>
              <a:rPr lang="zh-CN" altLang="en-US" sz="2000" b="1" dirty="0"/>
              <a:t>学习本章的重要性：孔、轴结合在机械产品中应用非常广泛，其精度设计是机械精度设计的重点，同时又是学习其他章节的基础。</a:t>
            </a:r>
            <a:endParaRPr lang="zh-CN" altLang="en-US" sz="2000" b="1" dirty="0"/>
          </a:p>
        </p:txBody>
      </p:sp>
      <p:sp>
        <p:nvSpPr>
          <p:cNvPr id="4102" name="矩形 1"/>
          <p:cNvSpPr>
            <a:spLocks noChangeArrowheads="1"/>
          </p:cNvSpPr>
          <p:nvPr/>
        </p:nvSpPr>
        <p:spPr bwMode="auto">
          <a:xfrm>
            <a:off x="1490514" y="2092786"/>
            <a:ext cx="33012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/>
              <a:t>3.1.1   </a:t>
            </a:r>
            <a:r>
              <a:rPr lang="zh-CN" altLang="en-US" sz="2000" b="1" dirty="0" smtClean="0"/>
              <a:t>孔和轴</a:t>
            </a:r>
            <a:r>
              <a:rPr lang="zh-CN" altLang="en-US" sz="2000" b="1" dirty="0"/>
              <a:t>的概念</a:t>
            </a:r>
            <a:endParaRPr lang="zh-CN" altLang="en-US" sz="2000" dirty="0"/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899592" y="2780928"/>
            <a:ext cx="6716818" cy="70788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</a:t>
            </a:r>
            <a:r>
              <a:rPr lang="zh-CN" altLang="en-US" sz="2000" b="1" dirty="0" smtClean="0"/>
              <a:t>（</a:t>
            </a:r>
            <a:r>
              <a:rPr lang="en-US" altLang="zh-CN" sz="2000" b="1" dirty="0"/>
              <a:t>1</a:t>
            </a:r>
            <a:r>
              <a:rPr lang="zh-CN" altLang="en-US" sz="2000" b="1" dirty="0" smtClean="0"/>
              <a:t>）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孔</a:t>
            </a:r>
            <a:r>
              <a:rPr lang="zh-CN" altLang="en-US" sz="2000" b="1" dirty="0" smtClean="0"/>
              <a:t>通常</a:t>
            </a:r>
            <a:r>
              <a:rPr lang="zh-CN" altLang="en-US" sz="2000" b="1" dirty="0"/>
              <a:t>是指圆柱形的</a:t>
            </a:r>
            <a:r>
              <a:rPr lang="zh-CN" altLang="en-US" sz="2000" b="1" dirty="0">
                <a:solidFill>
                  <a:srgbClr val="FF0000"/>
                </a:solidFill>
              </a:rPr>
              <a:t>内表面</a:t>
            </a:r>
            <a:r>
              <a:rPr lang="zh-CN" altLang="en-US" sz="2000" b="1" dirty="0"/>
              <a:t>，也包括非圆柱形的</a:t>
            </a:r>
            <a:r>
              <a:rPr lang="zh-CN" altLang="en-US" sz="2000" b="1" dirty="0">
                <a:solidFill>
                  <a:srgbClr val="FF0000"/>
                </a:solidFill>
              </a:rPr>
              <a:t>内表面</a:t>
            </a:r>
            <a:r>
              <a:rPr lang="en-US" altLang="zh-CN" sz="2000" b="1" dirty="0"/>
              <a:t>[</a:t>
            </a:r>
            <a:r>
              <a:rPr lang="zh-CN" altLang="en-US" sz="2000" b="1" dirty="0"/>
              <a:t>由二平行平面或切平面形成的</a:t>
            </a:r>
            <a:r>
              <a:rPr lang="zh-CN" altLang="en-US" sz="2000" b="1" dirty="0">
                <a:solidFill>
                  <a:srgbClr val="FF0000"/>
                </a:solidFill>
              </a:rPr>
              <a:t>包容面</a:t>
            </a:r>
            <a:r>
              <a:rPr lang="en-US" altLang="zh-CN" sz="2000" b="1" dirty="0"/>
              <a:t>]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sp>
        <p:nvSpPr>
          <p:cNvPr id="17" name="Rectangle 28"/>
          <p:cNvSpPr>
            <a:spLocks noChangeArrowheads="1"/>
          </p:cNvSpPr>
          <p:nvPr/>
        </p:nvSpPr>
        <p:spPr bwMode="auto">
          <a:xfrm>
            <a:off x="1547664" y="2460958"/>
            <a:ext cx="288637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孔和轴的定义</a:t>
            </a:r>
            <a:endParaRPr lang="en-US" altLang="zh-CN" sz="2000" b="1" dirty="0"/>
          </a:p>
        </p:txBody>
      </p:sp>
      <p:grpSp>
        <p:nvGrpSpPr>
          <p:cNvPr id="22" name="Group 62"/>
          <p:cNvGrpSpPr/>
          <p:nvPr/>
        </p:nvGrpSpPr>
        <p:grpSpPr bwMode="auto">
          <a:xfrm>
            <a:off x="899592" y="4476500"/>
            <a:ext cx="1261377" cy="1344715"/>
            <a:chOff x="240" y="1824"/>
            <a:chExt cx="1920" cy="1872"/>
          </a:xfrm>
          <a:noFill/>
        </p:grpSpPr>
        <p:sp>
          <p:nvSpPr>
            <p:cNvPr id="4113" name="AutoShape 55"/>
            <p:cNvSpPr>
              <a:spLocks noChangeArrowheads="1"/>
            </p:cNvSpPr>
            <p:nvPr/>
          </p:nvSpPr>
          <p:spPr bwMode="auto">
            <a:xfrm>
              <a:off x="384" y="2016"/>
              <a:ext cx="1632" cy="1536"/>
            </a:xfrm>
            <a:custGeom>
              <a:avLst/>
              <a:gdLst>
                <a:gd name="T0" fmla="*/ 5 w 21600"/>
                <a:gd name="T1" fmla="*/ 0 h 21600"/>
                <a:gd name="T2" fmla="*/ 1 w 21600"/>
                <a:gd name="T3" fmla="*/ 1 h 21600"/>
                <a:gd name="T4" fmla="*/ 0 w 21600"/>
                <a:gd name="T5" fmla="*/ 4 h 21600"/>
                <a:gd name="T6" fmla="*/ 1 w 21600"/>
                <a:gd name="T7" fmla="*/ 7 h 21600"/>
                <a:gd name="T8" fmla="*/ 5 w 21600"/>
                <a:gd name="T9" fmla="*/ 8 h 21600"/>
                <a:gd name="T10" fmla="*/ 8 w 21600"/>
                <a:gd name="T11" fmla="*/ 7 h 21600"/>
                <a:gd name="T12" fmla="*/ 9 w 21600"/>
                <a:gd name="T13" fmla="*/ 4 h 21600"/>
                <a:gd name="T14" fmla="*/ 8 w 21600"/>
                <a:gd name="T15" fmla="*/ 1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4 h 21600"/>
                <a:gd name="T26" fmla="*/ 18437 w 21600"/>
                <a:gd name="T27" fmla="*/ 18436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FFF00"/>
            </a:solidFill>
            <a:ln w="38100">
              <a:solidFill>
                <a:srgbClr val="00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4" name="Line 56"/>
            <p:cNvSpPr>
              <a:spLocks noChangeShapeType="1"/>
            </p:cNvSpPr>
            <p:nvPr/>
          </p:nvSpPr>
          <p:spPr bwMode="auto">
            <a:xfrm>
              <a:off x="240" y="2784"/>
              <a:ext cx="1920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prstDash val="lgDashDot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Line 57"/>
            <p:cNvSpPr>
              <a:spLocks noChangeShapeType="1"/>
            </p:cNvSpPr>
            <p:nvPr/>
          </p:nvSpPr>
          <p:spPr bwMode="auto">
            <a:xfrm>
              <a:off x="1200" y="1824"/>
              <a:ext cx="0" cy="1872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prstDash val="lgDashDotDot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" name="Group 63"/>
          <p:cNvGrpSpPr/>
          <p:nvPr/>
        </p:nvGrpSpPr>
        <p:grpSpPr bwMode="auto">
          <a:xfrm>
            <a:off x="1295045" y="4908547"/>
            <a:ext cx="936857" cy="1256757"/>
            <a:chOff x="1265" y="2237"/>
            <a:chExt cx="691" cy="1120"/>
          </a:xfrm>
        </p:grpSpPr>
        <p:sp>
          <p:nvSpPr>
            <p:cNvPr id="4111" name="Line 59"/>
            <p:cNvSpPr>
              <a:spLocks noChangeShapeType="1"/>
            </p:cNvSpPr>
            <p:nvPr/>
          </p:nvSpPr>
          <p:spPr bwMode="auto">
            <a:xfrm>
              <a:off x="1501" y="2237"/>
              <a:ext cx="100" cy="85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Text Box 60"/>
            <p:cNvSpPr txBox="1">
              <a:spLocks noChangeArrowheads="1"/>
            </p:cNvSpPr>
            <p:nvPr/>
          </p:nvSpPr>
          <p:spPr bwMode="auto">
            <a:xfrm>
              <a:off x="1265" y="3028"/>
              <a:ext cx="691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1800" b="1" dirty="0">
                  <a:solidFill>
                    <a:srgbClr val="FF0000"/>
                  </a:solidFill>
                </a:rPr>
                <a:t>内表面</a:t>
              </a:r>
              <a:endParaRPr lang="zh-CN" altLang="en-US" sz="1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971697" y="3429000"/>
            <a:ext cx="6716721" cy="70788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ts val="0"/>
              </a:spcBef>
            </a:pPr>
            <a:r>
              <a:rPr lang="en-US" altLang="zh-CN" sz="2000" b="1" dirty="0" smtClean="0">
                <a:latin typeface="宋体" panose="02010600030101010101" pitchFamily="2" charset="-122"/>
              </a:rPr>
              <a:t>    (</a:t>
            </a:r>
            <a:r>
              <a:rPr lang="en-US" altLang="zh-CN" sz="2000" b="1" dirty="0">
                <a:latin typeface="宋体" panose="02010600030101010101" pitchFamily="2" charset="-122"/>
              </a:rPr>
              <a:t>2) </a:t>
            </a:r>
            <a:r>
              <a:rPr lang="zh-CN" altLang="en-US" sz="2000" b="1" dirty="0">
                <a:solidFill>
                  <a:srgbClr val="FF0000"/>
                </a:solidFill>
              </a:rPr>
              <a:t>轴</a:t>
            </a:r>
            <a:r>
              <a:rPr lang="zh-CN" altLang="en-US" sz="2000" b="1" dirty="0"/>
              <a:t>通常是指圆柱形的</a:t>
            </a:r>
            <a:r>
              <a:rPr lang="zh-CN" altLang="en-US" sz="2000" b="1" dirty="0">
                <a:solidFill>
                  <a:srgbClr val="FF0000"/>
                </a:solidFill>
              </a:rPr>
              <a:t>外表面</a:t>
            </a:r>
            <a:r>
              <a:rPr lang="zh-CN" altLang="en-US" sz="2000" b="1" dirty="0"/>
              <a:t>，也包括非</a:t>
            </a:r>
            <a:r>
              <a:rPr lang="zh-CN" altLang="en-US" sz="2000" b="1" dirty="0" smtClean="0"/>
              <a:t>圆柱形</a:t>
            </a:r>
            <a:r>
              <a:rPr lang="zh-CN" altLang="en-US" sz="2000" b="1" dirty="0"/>
              <a:t>的</a:t>
            </a:r>
            <a:r>
              <a:rPr lang="zh-CN" altLang="en-US" sz="2000" b="1" dirty="0">
                <a:solidFill>
                  <a:srgbClr val="C00000"/>
                </a:solidFill>
              </a:rPr>
              <a:t>外表面</a:t>
            </a:r>
            <a:r>
              <a:rPr lang="en-US" altLang="zh-CN" sz="2000" b="1" dirty="0"/>
              <a:t>[</a:t>
            </a:r>
            <a:r>
              <a:rPr lang="zh-CN" altLang="en-US" sz="2000" b="1" dirty="0"/>
              <a:t>由二平行平面或切平面形成</a:t>
            </a:r>
            <a:r>
              <a:rPr lang="zh-CN" altLang="en-US" sz="2000" b="1" dirty="0" smtClean="0"/>
              <a:t>的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被</a:t>
            </a:r>
            <a:r>
              <a:rPr lang="zh-CN" altLang="en-US" sz="2000" b="1" dirty="0">
                <a:solidFill>
                  <a:srgbClr val="FF0000"/>
                </a:solidFill>
              </a:rPr>
              <a:t>包容面</a:t>
            </a:r>
            <a:r>
              <a:rPr lang="en-US" altLang="zh-CN" sz="2000" b="1" dirty="0"/>
              <a:t>]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437112"/>
            <a:ext cx="222885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" name="直接箭头连接符 18"/>
          <p:cNvCxnSpPr/>
          <p:nvPr/>
        </p:nvCxnSpPr>
        <p:spPr bwMode="auto">
          <a:xfrm>
            <a:off x="611560" y="1164814"/>
            <a:ext cx="914400" cy="914400"/>
          </a:xfrm>
          <a:prstGeom prst="straightConnector1">
            <a:avLst/>
          </a:prstGeom>
          <a:noFill/>
          <a:ln>
            <a:noFill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49" name="直接箭头连接符 2048"/>
          <p:cNvCxnSpPr/>
          <p:nvPr/>
        </p:nvCxnSpPr>
        <p:spPr bwMode="auto">
          <a:xfrm>
            <a:off x="8437984" y="1124744"/>
            <a:ext cx="0" cy="864096"/>
          </a:xfrm>
          <a:prstGeom prst="straightConnector1">
            <a:avLst/>
          </a:prstGeom>
          <a:noFill/>
          <a:ln>
            <a:noFill/>
            <a:headEnd type="arrow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54" name="直接箭头连接符 2053"/>
          <p:cNvCxnSpPr/>
          <p:nvPr/>
        </p:nvCxnSpPr>
        <p:spPr bwMode="auto">
          <a:xfrm>
            <a:off x="755576" y="620688"/>
            <a:ext cx="914400" cy="914400"/>
          </a:xfrm>
          <a:prstGeom prst="straightConnector1">
            <a:avLst/>
          </a:prstGeom>
          <a:noFill/>
          <a:ln>
            <a:noFill/>
            <a:headEnd type="arrow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57" name="直接箭头连接符 2056"/>
          <p:cNvCxnSpPr/>
          <p:nvPr/>
        </p:nvCxnSpPr>
        <p:spPr bwMode="auto">
          <a:xfrm flipH="1">
            <a:off x="971697" y="476672"/>
            <a:ext cx="78317" cy="488087"/>
          </a:xfrm>
          <a:prstGeom prst="straightConnector1">
            <a:avLst/>
          </a:prstGeom>
          <a:noFill/>
          <a:ln>
            <a:noFill/>
            <a:headEnd type="arrow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061676"/>
            <a:ext cx="2476500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8" name="椭圆 2057"/>
          <p:cNvSpPr/>
          <p:nvPr/>
        </p:nvSpPr>
        <p:spPr bwMode="auto">
          <a:xfrm flipV="1">
            <a:off x="6934150" y="4005064"/>
            <a:ext cx="590178" cy="394314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" name="椭圆 69"/>
          <p:cNvSpPr/>
          <p:nvPr/>
        </p:nvSpPr>
        <p:spPr bwMode="auto">
          <a:xfrm flipV="1">
            <a:off x="7006158" y="5696464"/>
            <a:ext cx="590178" cy="394314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" name="椭圆 70"/>
          <p:cNvSpPr/>
          <p:nvPr/>
        </p:nvSpPr>
        <p:spPr bwMode="auto">
          <a:xfrm flipV="1">
            <a:off x="3967800" y="4797152"/>
            <a:ext cx="316168" cy="576064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2" name="Group 29"/>
          <p:cNvGrpSpPr/>
          <p:nvPr/>
        </p:nvGrpSpPr>
        <p:grpSpPr bwMode="auto">
          <a:xfrm>
            <a:off x="2337809" y="4829957"/>
            <a:ext cx="1443085" cy="628283"/>
            <a:chOff x="384" y="2736"/>
            <a:chExt cx="1728" cy="720"/>
          </a:xfrm>
        </p:grpSpPr>
        <p:sp>
          <p:nvSpPr>
            <p:cNvPr id="73" name="AutoShape 21"/>
            <p:cNvSpPr>
              <a:spLocks noChangeArrowheads="1"/>
            </p:cNvSpPr>
            <p:nvPr/>
          </p:nvSpPr>
          <p:spPr bwMode="auto">
            <a:xfrm>
              <a:off x="528" y="2736"/>
              <a:ext cx="1440" cy="720"/>
            </a:xfrm>
            <a:prstGeom prst="roundRect">
              <a:avLst>
                <a:gd name="adj" fmla="val 16667"/>
              </a:avLst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Line 24"/>
            <p:cNvSpPr>
              <a:spLocks noChangeShapeType="1"/>
            </p:cNvSpPr>
            <p:nvPr/>
          </p:nvSpPr>
          <p:spPr bwMode="auto">
            <a:xfrm>
              <a:off x="624" y="2736"/>
              <a:ext cx="0" cy="72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Line 25"/>
            <p:cNvSpPr>
              <a:spLocks noChangeShapeType="1"/>
            </p:cNvSpPr>
            <p:nvPr/>
          </p:nvSpPr>
          <p:spPr bwMode="auto">
            <a:xfrm>
              <a:off x="1872" y="2736"/>
              <a:ext cx="0" cy="72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Line 26"/>
            <p:cNvSpPr>
              <a:spLocks noChangeShapeType="1"/>
            </p:cNvSpPr>
            <p:nvPr/>
          </p:nvSpPr>
          <p:spPr bwMode="auto">
            <a:xfrm>
              <a:off x="384" y="3120"/>
              <a:ext cx="17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3" name="Group 63"/>
          <p:cNvGrpSpPr/>
          <p:nvPr/>
        </p:nvGrpSpPr>
        <p:grpSpPr bwMode="auto">
          <a:xfrm>
            <a:off x="2675622" y="5431743"/>
            <a:ext cx="936857" cy="877484"/>
            <a:chOff x="1265" y="2237"/>
            <a:chExt cx="691" cy="782"/>
          </a:xfrm>
        </p:grpSpPr>
        <p:sp>
          <p:nvSpPr>
            <p:cNvPr id="84" name="Line 59"/>
            <p:cNvSpPr>
              <a:spLocks noChangeShapeType="1"/>
            </p:cNvSpPr>
            <p:nvPr/>
          </p:nvSpPr>
          <p:spPr bwMode="auto">
            <a:xfrm>
              <a:off x="1501" y="2237"/>
              <a:ext cx="50" cy="489"/>
            </a:xfrm>
            <a:prstGeom prst="line">
              <a:avLst/>
            </a:prstGeom>
            <a:noFill/>
            <a:ln w="28575">
              <a:solidFill>
                <a:schemeClr val="accent1">
                  <a:lumMod val="50000"/>
                </a:schemeClr>
              </a:solidFill>
              <a:round/>
              <a:head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Text Box 60"/>
            <p:cNvSpPr txBox="1">
              <a:spLocks noChangeArrowheads="1"/>
            </p:cNvSpPr>
            <p:nvPr/>
          </p:nvSpPr>
          <p:spPr bwMode="auto">
            <a:xfrm>
              <a:off x="1265" y="2690"/>
              <a:ext cx="691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1800" b="1" dirty="0">
                  <a:solidFill>
                    <a:schemeClr val="accent1">
                      <a:lumMod val="50000"/>
                    </a:schemeClr>
                  </a:solidFill>
                </a:rPr>
                <a:t>外</a:t>
              </a:r>
              <a:r>
                <a:rPr lang="zh-CN" altLang="en-US" sz="1800" b="1" dirty="0" smtClean="0">
                  <a:solidFill>
                    <a:schemeClr val="accent1">
                      <a:lumMod val="50000"/>
                    </a:schemeClr>
                  </a:solidFill>
                </a:rPr>
                <a:t>表面</a:t>
              </a:r>
              <a:endParaRPr lang="zh-CN" altLang="en-US" sz="18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87" name="圆角矩形 86"/>
          <p:cNvSpPr/>
          <p:nvPr/>
        </p:nvSpPr>
        <p:spPr bwMode="auto">
          <a:xfrm>
            <a:off x="7956376" y="4046889"/>
            <a:ext cx="481608" cy="678255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8" name="圆角矩形 87"/>
          <p:cNvSpPr/>
          <p:nvPr/>
        </p:nvSpPr>
        <p:spPr bwMode="auto">
          <a:xfrm>
            <a:off x="4894337" y="4718110"/>
            <a:ext cx="481608" cy="352489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" name="圆角矩形 88"/>
          <p:cNvSpPr/>
          <p:nvPr/>
        </p:nvSpPr>
        <p:spPr bwMode="auto">
          <a:xfrm>
            <a:off x="4716016" y="5661248"/>
            <a:ext cx="481608" cy="352489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0" name="圆角矩形 89"/>
          <p:cNvSpPr/>
          <p:nvPr/>
        </p:nvSpPr>
        <p:spPr bwMode="auto">
          <a:xfrm>
            <a:off x="5386536" y="5144099"/>
            <a:ext cx="481608" cy="420392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1" name="椭圆 90"/>
          <p:cNvSpPr/>
          <p:nvPr/>
        </p:nvSpPr>
        <p:spPr bwMode="auto">
          <a:xfrm flipV="1">
            <a:off x="7938860" y="5011092"/>
            <a:ext cx="521572" cy="650156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60" name="TextBox 2059"/>
          <p:cNvSpPr txBox="1"/>
          <p:nvPr/>
        </p:nvSpPr>
        <p:spPr>
          <a:xfrm rot="16200000">
            <a:off x="3550652" y="4783916"/>
            <a:ext cx="511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?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 rot="16200000">
            <a:off x="5802064" y="4749482"/>
            <a:ext cx="511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?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utoUpdateAnimBg="0" build="p"/>
      <p:bldP spid="2055" grpId="0" autoUpdateAnimBg="0" build="p"/>
      <p:bldP spid="2070" grpId="0" autoUpdateAnimBg="0"/>
      <p:bldP spid="4102" grpId="0"/>
      <p:bldP spid="16" grpId="0" animBg="1" autoUpdateAnimBg="0"/>
      <p:bldP spid="17" grpId="0" autoUpdateAnimBg="0"/>
      <p:bldP spid="20" grpId="0" animBg="1"/>
      <p:bldP spid="2058" grpId="0" animBg="1"/>
      <p:bldP spid="70" grpId="0" animBg="1"/>
      <p:bldP spid="71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2060" grpId="0"/>
      <p:bldP spid="9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342B1A8-DD2B-4F93-AAD1-4E41BEB5310D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9592" y="332656"/>
            <a:ext cx="73448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000" b="1" dirty="0" smtClean="0"/>
              <a:t>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过渡配合</a:t>
            </a:r>
            <a:r>
              <a:rPr lang="zh-CN" altLang="en-US" sz="2000" b="1" dirty="0"/>
              <a:t>是指孔和轴装配时可能具有间隙或过盈的配合。</a:t>
            </a:r>
            <a:endParaRPr lang="zh-CN" altLang="en-US" sz="2000" b="1" dirty="0"/>
          </a:p>
        </p:txBody>
      </p:sp>
      <p:sp>
        <p:nvSpPr>
          <p:cNvPr id="3" name="矩形 2"/>
          <p:cNvSpPr/>
          <p:nvPr/>
        </p:nvSpPr>
        <p:spPr>
          <a:xfrm>
            <a:off x="251520" y="764704"/>
            <a:ext cx="74888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此时</a:t>
            </a:r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孔与轴的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公差带完全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重叠或部分重叠</a:t>
            </a:r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即</a:t>
            </a:r>
            <a:r>
              <a:rPr lang="en-US" altLang="zh-CN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en-US" altLang="zh-CN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max</a:t>
            </a:r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&gt; </a:t>
            </a:r>
            <a:r>
              <a:rPr lang="en-US" altLang="zh-CN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en-US" altLang="zh-CN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</a:t>
            </a:r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且</a:t>
            </a:r>
            <a:r>
              <a:rPr lang="en-US" altLang="zh-CN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en-US" altLang="zh-CN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</a:t>
            </a:r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&lt; </a:t>
            </a:r>
            <a:r>
              <a:rPr lang="en-US" altLang="zh-CN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en-US" altLang="zh-CN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max</a:t>
            </a:r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或</a:t>
            </a:r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 &gt; </a:t>
            </a:r>
            <a:r>
              <a:rPr lang="en-US" altLang="zh-CN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</a:t>
            </a:r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且</a:t>
            </a:r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 &lt; </a:t>
            </a:r>
            <a:r>
              <a:rPr lang="en-US" altLang="zh-CN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</a:t>
            </a:r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如图</a:t>
            </a:r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3. 8 </a:t>
            </a:r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所示。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79712" y="3573016"/>
            <a:ext cx="4392488" cy="2457564"/>
            <a:chOff x="4443772" y="1772816"/>
            <a:chExt cx="4392488" cy="2457564"/>
          </a:xfrm>
        </p:grpSpPr>
        <p:pic>
          <p:nvPicPr>
            <p:cNvPr id="46082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3772" y="1772816"/>
              <a:ext cx="4392488" cy="2445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5436096" y="3861048"/>
              <a:ext cx="309634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1800" b="1" dirty="0"/>
                <a:t>图</a:t>
              </a:r>
              <a:r>
                <a:rPr lang="en-US" altLang="zh-CN" sz="1800" b="1" dirty="0"/>
                <a:t>3. 8 </a:t>
              </a:r>
              <a:r>
                <a:rPr lang="zh-CN" altLang="en-US" sz="1800" b="1" dirty="0" smtClean="0"/>
                <a:t>过渡配合</a:t>
              </a:r>
              <a:r>
                <a:rPr lang="zh-CN" altLang="en-US" sz="1800" b="1" dirty="0"/>
                <a:t>的公差带图</a:t>
              </a:r>
              <a:endParaRPr lang="zh-CN" altLang="en-US" sz="1800" b="1" dirty="0"/>
            </a:p>
          </p:txBody>
        </p:sp>
      </p:grpSp>
      <p:sp>
        <p:nvSpPr>
          <p:cNvPr id="6" name="矩形 5"/>
          <p:cNvSpPr/>
          <p:nvPr/>
        </p:nvSpPr>
        <p:spPr>
          <a:xfrm>
            <a:off x="360040" y="171300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zh-CN" altLang="en-US" sz="2000" b="1" dirty="0" smtClean="0"/>
              <a:t>         最大间隙计算</a:t>
            </a:r>
            <a:r>
              <a:rPr lang="zh-CN" altLang="en-US" sz="2000" b="1" dirty="0"/>
              <a:t>公式同</a:t>
            </a:r>
            <a:r>
              <a:rPr lang="zh-CN" altLang="en-US" sz="2000" b="1" dirty="0" smtClean="0"/>
              <a:t>式</a:t>
            </a:r>
            <a:r>
              <a:rPr lang="en-US" altLang="zh-CN" sz="2000" b="1" dirty="0" smtClean="0"/>
              <a:t>(</a:t>
            </a:r>
            <a:r>
              <a:rPr lang="en-US" altLang="zh-CN" sz="2000" b="1" dirty="0"/>
              <a:t>3. 5)</a:t>
            </a:r>
            <a:r>
              <a:rPr lang="zh-CN" altLang="en-US" sz="2000" b="1" dirty="0" smtClean="0"/>
              <a:t>。最大过盈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计算公式同式</a:t>
            </a:r>
            <a:r>
              <a:rPr lang="en-US" altLang="zh-CN" sz="2000" b="1" dirty="0"/>
              <a:t>(3. 9)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sp>
        <p:nvSpPr>
          <p:cNvPr id="7" name="矩形 6"/>
          <p:cNvSpPr/>
          <p:nvPr/>
        </p:nvSpPr>
        <p:spPr>
          <a:xfrm>
            <a:off x="899592" y="2547568"/>
            <a:ext cx="33123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平均</a:t>
            </a:r>
            <a:r>
              <a:rPr lang="zh-CN" altLang="en-US" sz="2000" b="1" dirty="0"/>
              <a:t>间隙或平均过盈为</a:t>
            </a:r>
            <a:endParaRPr lang="zh-CN" altLang="en-US" sz="2000" b="1" dirty="0"/>
          </a:p>
        </p:txBody>
      </p:sp>
      <p:sp>
        <p:nvSpPr>
          <p:cNvPr id="8" name="矩形 7"/>
          <p:cNvSpPr/>
          <p:nvPr/>
        </p:nvSpPr>
        <p:spPr>
          <a:xfrm>
            <a:off x="928206" y="3030051"/>
            <a:ext cx="76762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b="1" i="1" dirty="0" err="1"/>
              <a:t>X</a:t>
            </a:r>
            <a:r>
              <a:rPr lang="en-US" altLang="zh-CN" sz="2400" b="1" dirty="0" err="1"/>
              <a:t>av</a:t>
            </a:r>
            <a:r>
              <a:rPr lang="en-US" altLang="zh-CN" sz="2400" b="1" dirty="0"/>
              <a:t>(</a:t>
            </a:r>
            <a:r>
              <a:rPr lang="zh-CN" altLang="en-US" sz="2400" b="1" dirty="0"/>
              <a:t>或</a:t>
            </a:r>
            <a:r>
              <a:rPr lang="en-US" altLang="zh-CN" sz="2400" b="1" i="1" dirty="0" err="1"/>
              <a:t>Y</a:t>
            </a:r>
            <a:r>
              <a:rPr lang="en-US" altLang="zh-CN" sz="2400" b="1" dirty="0" err="1"/>
              <a:t>av</a:t>
            </a:r>
            <a:r>
              <a:rPr lang="en-US" altLang="zh-CN" sz="2400" b="1" dirty="0"/>
              <a:t>) = (</a:t>
            </a:r>
            <a:r>
              <a:rPr lang="en-US" altLang="zh-CN" sz="2400" b="1" i="1" dirty="0" err="1"/>
              <a:t>X</a:t>
            </a:r>
            <a:r>
              <a:rPr lang="en-US" altLang="zh-CN" sz="2400" b="1" dirty="0" err="1"/>
              <a:t>max</a:t>
            </a:r>
            <a:r>
              <a:rPr lang="en-US" altLang="zh-CN" sz="2400" b="1" dirty="0"/>
              <a:t> + </a:t>
            </a:r>
            <a:r>
              <a:rPr lang="en-US" altLang="zh-CN" sz="2400" b="1" i="1" dirty="0" err="1"/>
              <a:t>Y</a:t>
            </a:r>
            <a:r>
              <a:rPr lang="en-US" altLang="zh-CN" sz="2400" b="1" dirty="0" err="1"/>
              <a:t>max</a:t>
            </a:r>
            <a:r>
              <a:rPr lang="en-US" altLang="zh-CN" sz="2400" b="1" dirty="0"/>
              <a:t>) /2 </a:t>
            </a:r>
            <a:r>
              <a:rPr lang="en-US" altLang="zh-CN" sz="2400" b="1" dirty="0" smtClean="0"/>
              <a:t>(</a:t>
            </a:r>
            <a:r>
              <a:rPr lang="en-US" altLang="zh-CN" sz="2400" b="1" dirty="0"/>
              <a:t>3. 11)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20272" y="116632"/>
            <a:ext cx="1905000" cy="457200"/>
          </a:xfrm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0BC09AD-FC60-4471-BB13-9DB99CE94BA3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dirty="0" smtClean="0">
              <a:solidFill>
                <a:schemeClr val="accent2"/>
              </a:solidFill>
            </a:endParaRPr>
          </a:p>
        </p:txBody>
      </p:sp>
      <p:pic>
        <p:nvPicPr>
          <p:cNvPr id="11" name="Picture 28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7531"/>
            <a:ext cx="6579751" cy="996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84560" y="1484784"/>
            <a:ext cx="73438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解 依</a:t>
            </a:r>
            <a:r>
              <a:rPr lang="zh-CN" altLang="en-US" sz="2000" b="1" dirty="0"/>
              <a:t>题意可判定</a:t>
            </a:r>
            <a:r>
              <a:rPr lang="en-US" altLang="zh-CN" sz="2000" b="1" dirty="0"/>
              <a:t>:</a:t>
            </a:r>
            <a:r>
              <a:rPr lang="en-US" altLang="zh-CN" sz="2000" b="1" i="1" dirty="0"/>
              <a:t>ES </a:t>
            </a:r>
            <a:r>
              <a:rPr lang="en-US" altLang="zh-CN" sz="2000" b="1" dirty="0"/>
              <a:t>=+ 0. 033 </a:t>
            </a:r>
            <a:r>
              <a:rPr lang="en-US" altLang="zh-CN" sz="2000" b="1" dirty="0" err="1"/>
              <a:t>mm,</a:t>
            </a:r>
            <a:r>
              <a:rPr lang="en-US" altLang="zh-CN" sz="2000" b="1" i="1" dirty="0" err="1"/>
              <a:t>EI</a:t>
            </a:r>
            <a:r>
              <a:rPr lang="en-US" altLang="zh-CN" sz="2000" b="1" dirty="0"/>
              <a:t> = 0 </a:t>
            </a:r>
            <a:r>
              <a:rPr lang="en-US" altLang="zh-CN" sz="2000" b="1" dirty="0" err="1"/>
              <a:t>mm,</a:t>
            </a:r>
            <a:r>
              <a:rPr lang="en-US" altLang="zh-CN" sz="2000" b="1" i="1" dirty="0" err="1"/>
              <a:t>es</a:t>
            </a:r>
            <a:r>
              <a:rPr lang="en-US" altLang="zh-CN" sz="2000" b="1" i="1" dirty="0"/>
              <a:t> </a:t>
            </a:r>
            <a:r>
              <a:rPr lang="en-US" altLang="zh-CN" sz="2000" b="1" dirty="0"/>
              <a:t>=+ 0. 013 mm</a:t>
            </a:r>
            <a:r>
              <a:rPr lang="en-US" altLang="zh-CN" sz="2000" b="1" dirty="0" smtClean="0"/>
              <a:t>, </a:t>
            </a:r>
            <a:endParaRPr lang="en-US" altLang="zh-CN" sz="2000" b="1" dirty="0" smtClean="0"/>
          </a:p>
          <a:p>
            <a:pPr algn="l"/>
            <a:r>
              <a:rPr lang="en-US" altLang="zh-CN" sz="2000" b="1" i="1" dirty="0" err="1" smtClean="0"/>
              <a:t>ei</a:t>
            </a:r>
            <a:r>
              <a:rPr lang="en-US" altLang="zh-CN" sz="2000" b="1" dirty="0" smtClean="0"/>
              <a:t> </a:t>
            </a:r>
            <a:r>
              <a:rPr lang="en-US" altLang="zh-CN" sz="2000" b="1" dirty="0"/>
              <a:t>= - 0. 008 mm</a:t>
            </a:r>
            <a:r>
              <a:rPr lang="en-US" altLang="zh-CN" sz="2000" b="1" dirty="0" smtClean="0"/>
              <a:t>,</a:t>
            </a:r>
            <a:r>
              <a:rPr lang="zh-CN" altLang="en-US" sz="2000" b="1" dirty="0" smtClean="0"/>
              <a:t>根据</a:t>
            </a:r>
            <a:r>
              <a:rPr lang="zh-CN" altLang="en-US" sz="2000" b="1" dirty="0"/>
              <a:t>式</a:t>
            </a:r>
            <a:r>
              <a:rPr lang="en-US" altLang="zh-CN" sz="2000" b="1" dirty="0"/>
              <a:t>(3. 5)</a:t>
            </a:r>
            <a:r>
              <a:rPr lang="zh-CN" altLang="en-US" sz="2000" b="1" dirty="0"/>
              <a:t>、式</a:t>
            </a:r>
            <a:r>
              <a:rPr lang="en-US" altLang="zh-CN" sz="2000" b="1" dirty="0"/>
              <a:t>(3. 9)</a:t>
            </a:r>
            <a:r>
              <a:rPr lang="zh-CN" altLang="en-US" sz="2000" b="1" dirty="0"/>
              <a:t>、式</a:t>
            </a:r>
            <a:r>
              <a:rPr lang="en-US" altLang="zh-CN" sz="2000" b="1" dirty="0"/>
              <a:t>(3. 11) </a:t>
            </a:r>
            <a:r>
              <a:rPr lang="zh-CN" altLang="en-US" sz="2000" b="1" dirty="0"/>
              <a:t>可得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899592" y="2276872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de-DE" altLang="zh-CN" sz="2400" b="1" i="1" dirty="0"/>
              <a:t>X</a:t>
            </a:r>
            <a:r>
              <a:rPr lang="de-DE" altLang="zh-CN" sz="2400" b="1" dirty="0"/>
              <a:t>max = </a:t>
            </a:r>
            <a:r>
              <a:rPr lang="de-DE" altLang="zh-CN" sz="2400" b="1" i="1" dirty="0"/>
              <a:t>ES</a:t>
            </a:r>
            <a:r>
              <a:rPr lang="de-DE" altLang="zh-CN" sz="2400" b="1" dirty="0"/>
              <a:t> - </a:t>
            </a:r>
            <a:r>
              <a:rPr lang="de-DE" altLang="zh-CN" sz="2400" b="1" i="1" dirty="0"/>
              <a:t>ei </a:t>
            </a:r>
            <a:r>
              <a:rPr lang="de-DE" altLang="zh-CN" sz="2400" b="1" dirty="0"/>
              <a:t>= ( + 0. 033) - ( - 0. 008) =+ 0. </a:t>
            </a:r>
            <a:r>
              <a:rPr lang="de-DE" altLang="zh-CN" sz="2400" b="1" dirty="0" smtClean="0"/>
              <a:t>041mm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899593" y="2780928"/>
            <a:ext cx="67687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b="1" i="1" dirty="0" err="1"/>
              <a:t>Y</a:t>
            </a:r>
            <a:r>
              <a:rPr lang="en-US" altLang="zh-CN" sz="2400" b="1" dirty="0" err="1"/>
              <a:t>max</a:t>
            </a:r>
            <a:r>
              <a:rPr lang="en-US" altLang="zh-CN" sz="2400" b="1" dirty="0"/>
              <a:t> = </a:t>
            </a:r>
            <a:r>
              <a:rPr lang="en-US" altLang="zh-CN" sz="2400" b="1" i="1" dirty="0"/>
              <a:t>EI</a:t>
            </a:r>
            <a:r>
              <a:rPr lang="en-US" altLang="zh-CN" sz="2400" b="1" dirty="0"/>
              <a:t> - </a:t>
            </a:r>
            <a:r>
              <a:rPr lang="en-US" altLang="zh-CN" sz="2400" b="1" i="1" dirty="0" err="1"/>
              <a:t>es</a:t>
            </a:r>
            <a:r>
              <a:rPr lang="en-US" altLang="zh-CN" sz="2400" b="1" dirty="0"/>
              <a:t> = 0 - ( + 0. 013) =- 0. 013 mm</a:t>
            </a:r>
            <a:endParaRPr lang="zh-CN" altLang="en-US" sz="2400" b="1" dirty="0"/>
          </a:p>
        </p:txBody>
      </p:sp>
      <p:sp>
        <p:nvSpPr>
          <p:cNvPr id="6" name="矩形 5"/>
          <p:cNvSpPr/>
          <p:nvPr/>
        </p:nvSpPr>
        <p:spPr>
          <a:xfrm>
            <a:off x="395536" y="3242593"/>
            <a:ext cx="72770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 smtClean="0"/>
              <a:t>       </a:t>
            </a:r>
            <a:r>
              <a:rPr lang="zh-CN" altLang="en-US" sz="2000" b="1" dirty="0" smtClean="0"/>
              <a:t>因为</a:t>
            </a:r>
            <a:r>
              <a:rPr lang="en-US" altLang="zh-CN" sz="2000" b="1" dirty="0"/>
              <a:t>| </a:t>
            </a:r>
            <a:r>
              <a:rPr lang="en-US" altLang="zh-CN" sz="2000" b="1" dirty="0" err="1"/>
              <a:t>Xmax</a:t>
            </a:r>
            <a:r>
              <a:rPr lang="en-US" altLang="zh-CN" sz="2000" b="1" dirty="0"/>
              <a:t> | =| + 0. 041 | = 0. 041 &gt; | </a:t>
            </a:r>
            <a:r>
              <a:rPr lang="en-US" altLang="zh-CN" sz="2000" b="1" dirty="0" err="1"/>
              <a:t>Ymax</a:t>
            </a:r>
            <a:r>
              <a:rPr lang="en-US" altLang="zh-CN" sz="2000" b="1" dirty="0"/>
              <a:t> | =| - 0. 013 </a:t>
            </a:r>
            <a:r>
              <a:rPr lang="en-US" altLang="zh-CN" sz="2000" b="1" dirty="0" smtClean="0"/>
              <a:t>|</a:t>
            </a:r>
            <a:endParaRPr lang="en-US" altLang="zh-CN" sz="2000" b="1" dirty="0" smtClean="0"/>
          </a:p>
          <a:p>
            <a:pPr algn="l"/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                      = </a:t>
            </a:r>
            <a:r>
              <a:rPr lang="en-US" altLang="zh-CN" sz="2000" b="1" dirty="0"/>
              <a:t>0. 013,</a:t>
            </a:r>
            <a:r>
              <a:rPr lang="zh-CN" altLang="en-US" sz="2000" b="1" dirty="0"/>
              <a:t>故平均间隙</a:t>
            </a:r>
            <a:endParaRPr lang="zh-CN" altLang="en-US" sz="2000" b="1" dirty="0"/>
          </a:p>
        </p:txBody>
      </p:sp>
      <p:sp>
        <p:nvSpPr>
          <p:cNvPr id="7" name="矩形 6"/>
          <p:cNvSpPr/>
          <p:nvPr/>
        </p:nvSpPr>
        <p:spPr>
          <a:xfrm>
            <a:off x="971600" y="4221088"/>
            <a:ext cx="7704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000" b="1" i="1" dirty="0" err="1"/>
              <a:t>X</a:t>
            </a:r>
            <a:r>
              <a:rPr lang="en-US" altLang="zh-CN" sz="2000" b="1" dirty="0" err="1"/>
              <a:t>av</a:t>
            </a:r>
            <a:r>
              <a:rPr lang="en-US" altLang="zh-CN" sz="2000" b="1" dirty="0"/>
              <a:t> = </a:t>
            </a:r>
            <a:r>
              <a:rPr lang="en-US" altLang="zh-CN" sz="2000" b="1" dirty="0" smtClean="0"/>
              <a:t>1/</a:t>
            </a:r>
            <a:r>
              <a:rPr lang="fr-FR" altLang="zh-CN" sz="2000" b="1" dirty="0" smtClean="0"/>
              <a:t>2 </a:t>
            </a:r>
            <a:r>
              <a:rPr lang="fr-FR" altLang="zh-CN" sz="2000" b="1" dirty="0"/>
              <a:t>(</a:t>
            </a:r>
            <a:r>
              <a:rPr lang="fr-FR" altLang="zh-CN" sz="2000" b="1" i="1" dirty="0"/>
              <a:t>X</a:t>
            </a:r>
            <a:r>
              <a:rPr lang="fr-FR" altLang="zh-CN" sz="2000" b="1" dirty="0"/>
              <a:t>max + </a:t>
            </a:r>
            <a:r>
              <a:rPr lang="fr-FR" altLang="zh-CN" sz="2000" b="1" i="1" dirty="0"/>
              <a:t>Y</a:t>
            </a:r>
            <a:r>
              <a:rPr lang="fr-FR" altLang="zh-CN" sz="2000" b="1" dirty="0"/>
              <a:t>max) = (0. 041) + ( - 0. </a:t>
            </a:r>
            <a:r>
              <a:rPr lang="fr-FR" altLang="zh-CN" sz="2000" b="1" dirty="0" smtClean="0"/>
              <a:t>013)</a:t>
            </a:r>
            <a:r>
              <a:rPr lang="en-US" altLang="zh-CN" sz="2000" b="1" dirty="0" smtClean="0"/>
              <a:t>2 </a:t>
            </a:r>
            <a:r>
              <a:rPr lang="en-US" altLang="zh-CN" sz="2000" b="1" dirty="0"/>
              <a:t>=+ 0. 014 mm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209ADA3-390F-4FD2-885D-53C4187FE235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260648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 smtClean="0"/>
              <a:t>        (</a:t>
            </a:r>
            <a:r>
              <a:rPr lang="en-US" altLang="zh-CN" sz="2000" b="1" dirty="0"/>
              <a:t>4) </a:t>
            </a:r>
            <a:r>
              <a:rPr lang="zh-CN" altLang="en-US" sz="2000" b="1" dirty="0"/>
              <a:t>配合公差是指组成配合的两个尺寸要素的尺寸公差之和。即允许间隙或过盈</a:t>
            </a:r>
            <a:r>
              <a:rPr lang="zh-CN" altLang="en-US" sz="2000" b="1" dirty="0" smtClean="0"/>
              <a:t>的变动</a:t>
            </a:r>
            <a:r>
              <a:rPr lang="zh-CN" altLang="en-US" sz="2000" b="1" dirty="0"/>
              <a:t>量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用符号</a:t>
            </a:r>
            <a:r>
              <a:rPr lang="en-US" altLang="zh-CN" sz="2000" b="1" i="1" dirty="0" err="1"/>
              <a:t>T</a:t>
            </a:r>
            <a:r>
              <a:rPr lang="en-US" altLang="zh-CN" sz="2000" b="1" dirty="0" err="1"/>
              <a:t>f</a:t>
            </a:r>
            <a:r>
              <a:rPr lang="en-US" altLang="zh-CN" sz="2000" b="1" dirty="0"/>
              <a:t> </a:t>
            </a:r>
            <a:r>
              <a:rPr lang="zh-CN" altLang="en-US" sz="2000" b="1" dirty="0"/>
              <a:t>表示。</a:t>
            </a:r>
            <a:endParaRPr lang="zh-CN" altLang="en-US" sz="2000" b="1" dirty="0"/>
          </a:p>
        </p:txBody>
      </p:sp>
      <p:sp>
        <p:nvSpPr>
          <p:cNvPr id="3" name="矩形 2"/>
          <p:cNvSpPr/>
          <p:nvPr/>
        </p:nvSpPr>
        <p:spPr>
          <a:xfrm>
            <a:off x="1115616" y="940658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/>
              <a:t>配合公差表示装配后的配合精度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或称装配精度</a:t>
            </a:r>
            <a:r>
              <a:rPr lang="en-US" altLang="zh-CN" sz="2000" b="1" dirty="0"/>
              <a:t>)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1187624" y="1556792"/>
            <a:ext cx="72728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/>
              <a:t>间隙配合</a:t>
            </a:r>
            <a:r>
              <a:rPr lang="zh-CN" altLang="en-US" sz="2000" b="1" dirty="0" smtClean="0"/>
              <a:t>中 </a:t>
            </a:r>
            <a:endParaRPr lang="en-US" altLang="zh-CN" sz="2000" b="1" dirty="0" smtClean="0"/>
          </a:p>
          <a:p>
            <a:pPr algn="l"/>
            <a:r>
              <a:rPr lang="en-US" altLang="zh-CN" sz="2000" b="1" i="1" dirty="0"/>
              <a:t> </a:t>
            </a:r>
            <a:r>
              <a:rPr lang="en-US" altLang="zh-CN" sz="2000" b="1" i="1" dirty="0" smtClean="0"/>
              <a:t>        </a:t>
            </a:r>
            <a:r>
              <a:rPr lang="en-US" altLang="zh-CN" sz="2400" b="1" i="1" dirty="0" err="1" smtClean="0"/>
              <a:t>T</a:t>
            </a:r>
            <a:r>
              <a:rPr lang="en-US" altLang="zh-CN" sz="2400" b="1" baseline="-25000" dirty="0" err="1" smtClean="0"/>
              <a:t>f</a:t>
            </a:r>
            <a:r>
              <a:rPr lang="en-US" altLang="zh-CN" sz="2400" b="1" dirty="0" smtClean="0"/>
              <a:t> </a:t>
            </a:r>
            <a:r>
              <a:rPr lang="en-US" altLang="zh-CN" sz="2400" b="1" dirty="0"/>
              <a:t>=| </a:t>
            </a:r>
            <a:r>
              <a:rPr lang="en-US" altLang="zh-CN" sz="2400" b="1" i="1" dirty="0" err="1"/>
              <a:t>X</a:t>
            </a:r>
            <a:r>
              <a:rPr lang="en-US" altLang="zh-CN" sz="2400" b="1" baseline="-25000" dirty="0" err="1"/>
              <a:t>max</a:t>
            </a:r>
            <a:r>
              <a:rPr lang="en-US" altLang="zh-CN" sz="2400" b="1" dirty="0"/>
              <a:t> - </a:t>
            </a:r>
            <a:r>
              <a:rPr lang="en-US" altLang="zh-CN" sz="2400" b="1" i="1" dirty="0" err="1"/>
              <a:t>X</a:t>
            </a:r>
            <a:r>
              <a:rPr lang="en-US" altLang="zh-CN" sz="2400" b="1" baseline="-25000" dirty="0" err="1"/>
              <a:t>min</a:t>
            </a:r>
            <a:r>
              <a:rPr lang="en-US" altLang="zh-CN" sz="2400" b="1" dirty="0"/>
              <a:t> | = </a:t>
            </a:r>
            <a:r>
              <a:rPr lang="en-US" altLang="zh-CN" sz="2400" b="1" i="1" dirty="0"/>
              <a:t>T</a:t>
            </a:r>
            <a:r>
              <a:rPr lang="en-US" altLang="zh-CN" sz="2400" b="1" baseline="-25000" dirty="0"/>
              <a:t>D</a:t>
            </a:r>
            <a:r>
              <a:rPr lang="en-US" altLang="zh-CN" sz="2400" b="1" dirty="0"/>
              <a:t> + </a:t>
            </a:r>
            <a:r>
              <a:rPr lang="en-US" altLang="zh-CN" sz="2400" b="1" i="1" dirty="0"/>
              <a:t>T</a:t>
            </a:r>
            <a:r>
              <a:rPr lang="en-US" altLang="zh-CN" sz="2400" b="1" baseline="-25000" dirty="0"/>
              <a:t>d </a:t>
            </a:r>
            <a:r>
              <a:rPr lang="en-US" altLang="zh-CN" sz="2400" b="1" baseline="-25000" dirty="0" smtClean="0"/>
              <a:t> </a:t>
            </a:r>
            <a:r>
              <a:rPr lang="en-US" altLang="zh-CN" sz="2400" b="1" dirty="0" smtClean="0"/>
              <a:t>       (</a:t>
            </a:r>
            <a:r>
              <a:rPr lang="en-US" altLang="zh-CN" sz="2400" b="1" dirty="0"/>
              <a:t>3. 12)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1187624" y="2492896"/>
            <a:ext cx="69847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/>
              <a:t>过盈配合中</a:t>
            </a:r>
            <a:endParaRPr lang="zh-CN" altLang="en-US" sz="2000" b="1" dirty="0"/>
          </a:p>
          <a:p>
            <a:r>
              <a:rPr lang="en-US" altLang="zh-CN" sz="2400" b="1" i="1" dirty="0" err="1"/>
              <a:t>T</a:t>
            </a:r>
            <a:r>
              <a:rPr lang="en-US" altLang="zh-CN" sz="2400" b="1" baseline="-25000" dirty="0" err="1"/>
              <a:t>f</a:t>
            </a:r>
            <a:r>
              <a:rPr lang="en-US" altLang="zh-CN" sz="2400" b="1" dirty="0"/>
              <a:t> =| </a:t>
            </a:r>
            <a:r>
              <a:rPr lang="en-US" altLang="zh-CN" sz="2400" b="1" i="1" dirty="0" err="1"/>
              <a:t>Y</a:t>
            </a:r>
            <a:r>
              <a:rPr lang="en-US" altLang="zh-CN" sz="2400" b="1" baseline="-25000" dirty="0" err="1"/>
              <a:t>min</a:t>
            </a:r>
            <a:r>
              <a:rPr lang="en-US" altLang="zh-CN" sz="2400" b="1" dirty="0"/>
              <a:t> - </a:t>
            </a:r>
            <a:r>
              <a:rPr lang="en-US" altLang="zh-CN" sz="2400" b="1" i="1" dirty="0" err="1"/>
              <a:t>Y</a:t>
            </a:r>
            <a:r>
              <a:rPr lang="en-US" altLang="zh-CN" sz="2400" b="1" baseline="-25000" dirty="0" err="1"/>
              <a:t>max</a:t>
            </a:r>
            <a:r>
              <a:rPr lang="en-US" altLang="zh-CN" sz="2400" b="1" baseline="-25000" dirty="0"/>
              <a:t> </a:t>
            </a:r>
            <a:r>
              <a:rPr lang="en-US" altLang="zh-CN" sz="2400" b="1" dirty="0"/>
              <a:t>| = </a:t>
            </a:r>
            <a:r>
              <a:rPr lang="en-US" altLang="zh-CN" sz="2400" b="1" i="1" dirty="0"/>
              <a:t>T</a:t>
            </a:r>
            <a:r>
              <a:rPr lang="en-US" altLang="zh-CN" sz="2400" b="1" baseline="-25000" dirty="0"/>
              <a:t>D</a:t>
            </a:r>
            <a:r>
              <a:rPr lang="en-US" altLang="zh-CN" sz="2400" b="1" dirty="0"/>
              <a:t> + </a:t>
            </a:r>
            <a:r>
              <a:rPr lang="en-US" altLang="zh-CN" sz="2400" b="1" i="1" dirty="0"/>
              <a:t>T</a:t>
            </a:r>
            <a:r>
              <a:rPr lang="en-US" altLang="zh-CN" sz="2400" b="1" baseline="-25000" dirty="0"/>
              <a:t>d </a:t>
            </a:r>
            <a:r>
              <a:rPr lang="en-US" altLang="zh-CN" sz="2400" b="1" baseline="-25000" dirty="0" smtClean="0"/>
              <a:t> </a:t>
            </a:r>
            <a:r>
              <a:rPr lang="en-US" altLang="zh-CN" sz="2400" b="1" dirty="0" smtClean="0"/>
              <a:t>            (</a:t>
            </a:r>
            <a:r>
              <a:rPr lang="en-US" altLang="zh-CN" sz="2400" b="1" dirty="0"/>
              <a:t>3. 13)</a:t>
            </a:r>
            <a:endParaRPr lang="zh-CN" altLang="en-US" sz="2400" b="1" dirty="0"/>
          </a:p>
        </p:txBody>
      </p:sp>
      <p:sp>
        <p:nvSpPr>
          <p:cNvPr id="6" name="矩形 5"/>
          <p:cNvSpPr/>
          <p:nvPr/>
        </p:nvSpPr>
        <p:spPr>
          <a:xfrm>
            <a:off x="1187624" y="3501008"/>
            <a:ext cx="73448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/>
              <a:t>过渡配合中</a:t>
            </a:r>
            <a:endParaRPr lang="zh-CN" altLang="en-US" sz="2000" b="1" dirty="0"/>
          </a:p>
          <a:p>
            <a:r>
              <a:rPr lang="en-US" altLang="zh-CN" sz="2400" b="1" i="1" dirty="0" err="1"/>
              <a:t>T</a:t>
            </a:r>
            <a:r>
              <a:rPr lang="en-US" altLang="zh-CN" sz="2400" b="1" baseline="-25000" dirty="0" err="1"/>
              <a:t>f</a:t>
            </a:r>
            <a:r>
              <a:rPr lang="en-US" altLang="zh-CN" sz="2400" b="1" baseline="-25000" dirty="0"/>
              <a:t> </a:t>
            </a:r>
            <a:r>
              <a:rPr lang="en-US" altLang="zh-CN" sz="2400" b="1" dirty="0"/>
              <a:t>=| </a:t>
            </a:r>
            <a:r>
              <a:rPr lang="en-US" altLang="zh-CN" sz="2400" b="1" i="1" dirty="0" err="1"/>
              <a:t>X</a:t>
            </a:r>
            <a:r>
              <a:rPr lang="en-US" altLang="zh-CN" sz="2400" b="1" baseline="-25000" dirty="0" err="1"/>
              <a:t>max</a:t>
            </a:r>
            <a:r>
              <a:rPr lang="en-US" altLang="zh-CN" sz="2400" b="1" baseline="-25000" dirty="0"/>
              <a:t> </a:t>
            </a:r>
            <a:r>
              <a:rPr lang="en-US" altLang="zh-CN" sz="2400" b="1" dirty="0"/>
              <a:t>- </a:t>
            </a:r>
            <a:r>
              <a:rPr lang="en-US" altLang="zh-CN" sz="2400" b="1" i="1" dirty="0" err="1"/>
              <a:t>Y</a:t>
            </a:r>
            <a:r>
              <a:rPr lang="en-US" altLang="zh-CN" sz="2400" b="1" baseline="-25000" dirty="0" err="1"/>
              <a:t>max</a:t>
            </a:r>
            <a:r>
              <a:rPr lang="en-US" altLang="zh-CN" sz="2400" b="1" dirty="0"/>
              <a:t> | = </a:t>
            </a:r>
            <a:r>
              <a:rPr lang="en-US" altLang="zh-CN" sz="2400" b="1" i="1" dirty="0"/>
              <a:t>T</a:t>
            </a:r>
            <a:r>
              <a:rPr lang="en-US" altLang="zh-CN" sz="2400" b="1" baseline="-25000" dirty="0"/>
              <a:t>D </a:t>
            </a:r>
            <a:r>
              <a:rPr lang="en-US" altLang="zh-CN" sz="2400" b="1" dirty="0"/>
              <a:t>+ </a:t>
            </a:r>
            <a:r>
              <a:rPr lang="en-US" altLang="zh-CN" sz="2400" b="1" i="1" dirty="0" smtClean="0"/>
              <a:t>T</a:t>
            </a:r>
            <a:r>
              <a:rPr lang="en-US" altLang="zh-CN" sz="2400" b="1" baseline="-25000" dirty="0" smtClean="0"/>
              <a:t>d</a:t>
            </a:r>
            <a:r>
              <a:rPr lang="en-US" altLang="zh-CN" sz="2400" b="1" dirty="0" smtClean="0"/>
              <a:t>            </a:t>
            </a:r>
            <a:r>
              <a:rPr lang="en-US" altLang="zh-CN" sz="2400" b="1" dirty="0"/>
              <a:t>(3. 14)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503548" y="4476482"/>
            <a:ext cx="74168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 式</a:t>
            </a:r>
            <a:r>
              <a:rPr lang="en-US" altLang="zh-CN" sz="2000" b="1" dirty="0"/>
              <a:t>(3. 12)</a:t>
            </a:r>
            <a:r>
              <a:rPr lang="zh-CN" altLang="en-US" sz="2000" b="1" dirty="0"/>
              <a:t>、式</a:t>
            </a:r>
            <a:r>
              <a:rPr lang="en-US" altLang="zh-CN" sz="2000" b="1" dirty="0"/>
              <a:t>(3. 13)</a:t>
            </a:r>
            <a:r>
              <a:rPr lang="zh-CN" altLang="en-US" sz="2000" b="1" dirty="0"/>
              <a:t>、式</a:t>
            </a:r>
            <a:r>
              <a:rPr lang="en-US" altLang="zh-CN" sz="2000" b="1" dirty="0"/>
              <a:t>(3. 14) </a:t>
            </a:r>
            <a:r>
              <a:rPr lang="zh-CN" altLang="en-US" sz="2000" b="1" dirty="0"/>
              <a:t>反映使用要求</a:t>
            </a:r>
            <a:r>
              <a:rPr lang="en-US" altLang="zh-CN" sz="2000" b="1" dirty="0"/>
              <a:t>(</a:t>
            </a:r>
            <a:r>
              <a:rPr lang="en-US" altLang="zh-CN" sz="2000" b="1" dirty="0" err="1"/>
              <a:t>X</a:t>
            </a:r>
            <a:r>
              <a:rPr lang="en-US" altLang="zh-CN" sz="2000" b="1" baseline="-25000" dirty="0" err="1"/>
              <a:t>max</a:t>
            </a:r>
            <a:r>
              <a:rPr lang="zh-CN" altLang="en-US" sz="2000" b="1" dirty="0"/>
              <a:t>、</a:t>
            </a:r>
            <a:r>
              <a:rPr lang="en-US" altLang="zh-CN" sz="2000" b="1" i="1" dirty="0" err="1"/>
              <a:t>X</a:t>
            </a:r>
            <a:r>
              <a:rPr lang="en-US" altLang="zh-CN" sz="2000" b="1" baseline="-25000" dirty="0" err="1"/>
              <a:t>min</a:t>
            </a:r>
            <a:r>
              <a:rPr lang="en-US" altLang="zh-CN" sz="2000" b="1" dirty="0"/>
              <a:t> </a:t>
            </a:r>
            <a:r>
              <a:rPr lang="zh-CN" altLang="en-US" sz="2000" b="1" dirty="0"/>
              <a:t>或</a:t>
            </a:r>
            <a:r>
              <a:rPr lang="en-US" altLang="zh-CN" sz="2000" b="1" i="1" dirty="0" err="1"/>
              <a:t>Y</a:t>
            </a:r>
            <a:r>
              <a:rPr lang="en-US" altLang="zh-CN" sz="2000" b="1" baseline="-25000" dirty="0" err="1"/>
              <a:t>max</a:t>
            </a:r>
            <a:r>
              <a:rPr lang="en-US" altLang="zh-CN" sz="2000" b="1" dirty="0" err="1"/>
              <a:t>,</a:t>
            </a:r>
            <a:r>
              <a:rPr lang="en-US" altLang="zh-CN" sz="2000" b="1" i="1" dirty="0" err="1"/>
              <a:t>Y</a:t>
            </a:r>
            <a:r>
              <a:rPr lang="en-US" altLang="zh-CN" sz="2000" b="1" baseline="-25000" dirty="0" err="1"/>
              <a:t>min</a:t>
            </a:r>
            <a:r>
              <a:rPr lang="en-US" altLang="zh-CN" sz="2000" b="1" dirty="0"/>
              <a:t>) </a:t>
            </a:r>
            <a:r>
              <a:rPr lang="zh-CN" altLang="en-US" sz="2000" b="1" dirty="0"/>
              <a:t>与加工</a:t>
            </a:r>
            <a:r>
              <a:rPr lang="zh-CN" altLang="en-US" sz="2000" b="1" dirty="0" smtClean="0"/>
              <a:t>要求</a:t>
            </a:r>
            <a:r>
              <a:rPr lang="en-US" altLang="zh-CN" sz="2000" b="1" dirty="0" smtClean="0"/>
              <a:t>(</a:t>
            </a:r>
            <a:r>
              <a:rPr lang="en-US" altLang="zh-CN" sz="2000" b="1" i="1" dirty="0"/>
              <a:t>T</a:t>
            </a:r>
            <a:r>
              <a:rPr lang="en-US" altLang="zh-CN" sz="2000" b="1" dirty="0"/>
              <a:t>D</a:t>
            </a:r>
            <a:r>
              <a:rPr lang="zh-CN" altLang="en-US" sz="2000" b="1" dirty="0"/>
              <a:t>、</a:t>
            </a:r>
            <a:r>
              <a:rPr lang="en-US" altLang="zh-CN" sz="2000" b="1" i="1" dirty="0"/>
              <a:t>T</a:t>
            </a:r>
            <a:r>
              <a:rPr lang="en-US" altLang="zh-CN" sz="2000" b="1" dirty="0"/>
              <a:t>d) </a:t>
            </a:r>
            <a:r>
              <a:rPr lang="zh-CN" altLang="en-US" sz="2000" b="1" dirty="0"/>
              <a:t>的关系。设计时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可根据允许的间隙或过盈的变动范围来确定孔、轴公差。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87E2B14-CE29-4297-9171-437A446405DE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332656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例</a:t>
            </a:r>
            <a:r>
              <a:rPr lang="en-US" altLang="zh-CN" sz="2400" b="1" dirty="0"/>
              <a:t>3. </a:t>
            </a:r>
            <a:r>
              <a:rPr lang="en-US" altLang="zh-CN" sz="2400" b="1" dirty="0" smtClean="0"/>
              <a:t>5</a:t>
            </a:r>
            <a:r>
              <a:rPr lang="zh-CN" altLang="en-US" sz="2400" b="1" dirty="0"/>
              <a:t> </a:t>
            </a:r>
            <a:r>
              <a:rPr lang="zh-CN" altLang="en-US" sz="2400" b="1" dirty="0" smtClean="0"/>
              <a:t>试</a:t>
            </a:r>
            <a:r>
              <a:rPr lang="zh-CN" altLang="en-US" sz="2400" b="1" dirty="0"/>
              <a:t>计算例</a:t>
            </a:r>
            <a:r>
              <a:rPr lang="en-US" altLang="zh-CN" sz="2400" b="1" dirty="0"/>
              <a:t>3. 2</a:t>
            </a:r>
            <a:r>
              <a:rPr lang="zh-CN" altLang="en-US" sz="2400" b="1" dirty="0"/>
              <a:t>、例</a:t>
            </a:r>
            <a:r>
              <a:rPr lang="en-US" altLang="zh-CN" sz="2400" b="1" dirty="0"/>
              <a:t>3. 3 </a:t>
            </a:r>
            <a:r>
              <a:rPr lang="zh-CN" altLang="en-US" sz="2400" b="1" dirty="0"/>
              <a:t>和例</a:t>
            </a:r>
            <a:r>
              <a:rPr lang="en-US" altLang="zh-CN" sz="2400" b="1" dirty="0"/>
              <a:t>3. 4 </a:t>
            </a:r>
            <a:r>
              <a:rPr lang="zh-CN" altLang="en-US" sz="2400" b="1" dirty="0"/>
              <a:t>中的配合公差。</a:t>
            </a:r>
            <a:endParaRPr lang="zh-CN" altLang="en-US" sz="2400" b="1" dirty="0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72789" y="980728"/>
            <a:ext cx="70675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 smtClean="0"/>
              <a:t>         解：在</a:t>
            </a:r>
            <a:r>
              <a:rPr lang="zh-CN" altLang="en-US" sz="2400" b="1" dirty="0"/>
              <a:t>例</a:t>
            </a:r>
            <a:r>
              <a:rPr lang="en-US" altLang="zh-CN" sz="2400" b="1" dirty="0"/>
              <a:t>3.2</a:t>
            </a:r>
            <a:r>
              <a:rPr lang="zh-CN" altLang="en-US" sz="2400" b="1" dirty="0"/>
              <a:t>中，根据式（</a:t>
            </a:r>
            <a:r>
              <a:rPr lang="en-US" altLang="zh-CN" sz="2400" b="1" dirty="0"/>
              <a:t>3.12</a:t>
            </a:r>
            <a:r>
              <a:rPr lang="zh-CN" altLang="en-US" sz="2400" b="1" dirty="0"/>
              <a:t>）可得间隙配合的配合公差为</a:t>
            </a:r>
            <a:endParaRPr lang="zh-CN" altLang="en-US" sz="2400" b="1" dirty="0"/>
          </a:p>
        </p:txBody>
      </p:sp>
      <p:graphicFrame>
        <p:nvGraphicFramePr>
          <p:cNvPr id="3" name="对象 2"/>
          <p:cNvGraphicFramePr>
            <a:graphicFrameLocks noGrp="1" noChangeAspect="1"/>
          </p:cNvGraphicFramePr>
          <p:nvPr/>
        </p:nvGraphicFramePr>
        <p:xfrm>
          <a:off x="1474788" y="1828800"/>
          <a:ext cx="5761037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17" name="公式" r:id="rId1" imgW="3136900" imgH="254000" progId="Equation.3">
                  <p:embed/>
                </p:oleObj>
              </mc:Choice>
              <mc:Fallback>
                <p:oleObj name="公式" r:id="rId1" imgW="3136900" imgH="254000" progId="Equation.3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4788" y="1828800"/>
                        <a:ext cx="5761037" cy="46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684337" y="2348880"/>
            <a:ext cx="683999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/>
              <a:t> </a:t>
            </a:r>
            <a:r>
              <a:rPr lang="en-US" altLang="zh-CN" sz="2400" b="1" dirty="0" smtClean="0"/>
              <a:t>        </a:t>
            </a:r>
            <a:r>
              <a:rPr lang="zh-CN" altLang="en-US" sz="2400" b="1" dirty="0" smtClean="0"/>
              <a:t>在</a:t>
            </a:r>
            <a:r>
              <a:rPr lang="zh-CN" altLang="en-US" sz="2400" b="1" dirty="0"/>
              <a:t>例</a:t>
            </a:r>
            <a:r>
              <a:rPr lang="en-US" altLang="zh-CN" sz="2400" b="1" dirty="0"/>
              <a:t>3.3</a:t>
            </a:r>
            <a:r>
              <a:rPr lang="zh-CN" altLang="en-US" sz="2400" b="1" dirty="0"/>
              <a:t>中，根据式（</a:t>
            </a:r>
            <a:r>
              <a:rPr lang="en-US" altLang="zh-CN" sz="2400" b="1" dirty="0"/>
              <a:t>3.13</a:t>
            </a:r>
            <a:r>
              <a:rPr lang="zh-CN" altLang="en-US" sz="2400" b="1" dirty="0"/>
              <a:t>）可得过盈配合的配合公差为</a:t>
            </a:r>
            <a:endParaRPr lang="zh-CN" altLang="en-US" sz="2400" b="1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476375" y="3249613"/>
          <a:ext cx="5688013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18" name="公式" r:id="rId3" imgW="2933700" imgH="254000" progId="Equation.3">
                  <p:embed/>
                </p:oleObj>
              </mc:Choice>
              <mc:Fallback>
                <p:oleObj name="公式" r:id="rId3" imgW="2933700" imgH="2540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3249613"/>
                        <a:ext cx="5688013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756345" y="3717032"/>
            <a:ext cx="691199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 smtClean="0"/>
              <a:t>         </a:t>
            </a:r>
            <a:r>
              <a:rPr lang="zh-CN" altLang="en-US" sz="2400" b="1" dirty="0"/>
              <a:t>在例</a:t>
            </a:r>
            <a:r>
              <a:rPr lang="en-US" altLang="zh-CN" sz="2400" b="1" dirty="0"/>
              <a:t>3.4</a:t>
            </a:r>
            <a:r>
              <a:rPr lang="zh-CN" altLang="en-US" sz="2400" b="1" dirty="0"/>
              <a:t>中，根据式（</a:t>
            </a:r>
            <a:r>
              <a:rPr lang="en-US" altLang="zh-CN" sz="2400" b="1" dirty="0"/>
              <a:t>3.14</a:t>
            </a:r>
            <a:r>
              <a:rPr lang="zh-CN" altLang="en-US" sz="2400" b="1" dirty="0"/>
              <a:t>）可得过渡配合的配合公差为</a:t>
            </a:r>
            <a:endParaRPr lang="zh-CN" altLang="en-US" sz="2400" b="1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539875" y="4618038"/>
          <a:ext cx="562451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19" name="公式" r:id="rId5" imgW="3048000" imgH="254000" progId="Equation.3">
                  <p:embed/>
                </p:oleObj>
              </mc:Choice>
              <mc:Fallback>
                <p:oleObj name="公式" r:id="rId5" imgW="3048000" imgH="2540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9875" y="4618038"/>
                        <a:ext cx="5624513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043608" y="5085184"/>
            <a:ext cx="7074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/>
              <a:t>配合公差也可根据孔、轴公差值计算</a:t>
            </a:r>
            <a:r>
              <a:rPr lang="en-US" altLang="zh-CN" sz="2400" b="1" dirty="0"/>
              <a:t>,</a:t>
            </a:r>
            <a:r>
              <a:rPr lang="zh-CN" altLang="en-US" sz="2400" b="1" dirty="0"/>
              <a:t>即</a:t>
            </a:r>
            <a:endParaRPr lang="zh-CN" altLang="en-US" sz="2400" b="1" dirty="0"/>
          </a:p>
          <a:p>
            <a:r>
              <a:rPr lang="en-US" altLang="zh-CN" sz="2400" b="1" i="1" dirty="0" err="1"/>
              <a:t>T</a:t>
            </a:r>
            <a:r>
              <a:rPr lang="en-US" altLang="zh-CN" sz="2400" b="1" baseline="-25000" dirty="0" err="1"/>
              <a:t>f</a:t>
            </a:r>
            <a:r>
              <a:rPr lang="en-US" altLang="zh-CN" sz="2400" b="1" baseline="-25000" dirty="0"/>
              <a:t> </a:t>
            </a:r>
            <a:r>
              <a:rPr lang="en-US" altLang="zh-CN" sz="2400" b="1" dirty="0"/>
              <a:t>= </a:t>
            </a:r>
            <a:r>
              <a:rPr lang="en-US" altLang="zh-CN" sz="2400" b="1" i="1" dirty="0"/>
              <a:t>T</a:t>
            </a:r>
            <a:r>
              <a:rPr lang="en-US" altLang="zh-CN" sz="2400" b="1" baseline="-25000" dirty="0"/>
              <a:t>D</a:t>
            </a:r>
            <a:r>
              <a:rPr lang="en-US" altLang="zh-CN" sz="2400" b="1" dirty="0"/>
              <a:t> + </a:t>
            </a:r>
            <a:r>
              <a:rPr lang="en-US" altLang="zh-CN" sz="2400" b="1" i="1" dirty="0"/>
              <a:t>T</a:t>
            </a:r>
            <a:r>
              <a:rPr lang="en-US" altLang="zh-CN" sz="2400" b="1" baseline="-25000" dirty="0"/>
              <a:t>d</a:t>
            </a:r>
            <a:r>
              <a:rPr lang="en-US" altLang="zh-CN" sz="2400" b="1" dirty="0"/>
              <a:t> = 0. 033 + 0. 021 = 0. 054 mm</a:t>
            </a:r>
            <a:endParaRPr lang="zh-CN" altLang="en-US" sz="2400" b="1" dirty="0"/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 bwMode="auto">
          <a:xfrm>
            <a:off x="6840252" y="5949280"/>
            <a:ext cx="1800200" cy="611273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kumimoji="1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kumimoji="1" lang="zh-CN" altLang="en-US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68D09C2-1633-4AC0-B404-D38A192D074E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7012" y="188640"/>
            <a:ext cx="3776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/>
              <a:t>3. 1. </a:t>
            </a:r>
            <a:r>
              <a:rPr lang="en-US" altLang="zh-CN" sz="2400" b="1" dirty="0" smtClean="0"/>
              <a:t>4</a:t>
            </a:r>
            <a:r>
              <a:rPr lang="zh-CN" altLang="en-US" sz="2400" b="1" dirty="0"/>
              <a:t> </a:t>
            </a:r>
            <a:r>
              <a:rPr lang="zh-CN" altLang="en-US" sz="2400" b="1" dirty="0" smtClean="0"/>
              <a:t> </a:t>
            </a:r>
            <a:r>
              <a:rPr lang="en-US" altLang="zh-CN" sz="2400" b="1" dirty="0" smtClean="0"/>
              <a:t>ISO </a:t>
            </a:r>
            <a:r>
              <a:rPr lang="zh-CN" altLang="en-US" sz="2400" b="1" dirty="0"/>
              <a:t>配合制</a:t>
            </a:r>
            <a:r>
              <a:rPr lang="en-US" altLang="zh-CN" sz="2400" b="1" dirty="0"/>
              <a:t>(</a:t>
            </a:r>
            <a:r>
              <a:rPr lang="zh-CN" altLang="en-US" sz="2400" b="1" dirty="0"/>
              <a:t>基准制</a:t>
            </a:r>
            <a:r>
              <a:rPr lang="en-US" altLang="zh-CN" sz="2400" b="1" dirty="0"/>
              <a:t>)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323528" y="650305"/>
            <a:ext cx="720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 smtClean="0"/>
              <a:t>         ISO </a:t>
            </a:r>
            <a:r>
              <a:rPr lang="zh-CN" altLang="en-US" sz="2000" b="1" dirty="0"/>
              <a:t>配合制是指由线性尺寸公差</a:t>
            </a:r>
            <a:r>
              <a:rPr lang="en-US" altLang="zh-CN" sz="2000" b="1" dirty="0"/>
              <a:t>ISO </a:t>
            </a:r>
            <a:r>
              <a:rPr lang="zh-CN" altLang="en-US" sz="2000" b="1" dirty="0"/>
              <a:t>代号体系确定公差的孔和轴组成的一种配合</a:t>
            </a:r>
            <a:r>
              <a:rPr lang="zh-CN" altLang="en-US" sz="2000" b="1" dirty="0" smtClean="0"/>
              <a:t>的制度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476945" y="1313473"/>
            <a:ext cx="71825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在</a:t>
            </a:r>
            <a:r>
              <a:rPr lang="zh-CN" altLang="en-US" sz="2000" b="1" dirty="0"/>
              <a:t>工程实践中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需要各种不同的孔、轴公差带来实现各种不同的配合。为了设计和</a:t>
            </a:r>
            <a:r>
              <a:rPr lang="zh-CN" altLang="en-US" sz="2000" b="1" dirty="0" smtClean="0"/>
              <a:t>制造</a:t>
            </a:r>
            <a:r>
              <a:rPr lang="zh-CN" altLang="en-US" sz="2000" b="1" dirty="0"/>
              <a:t>上的方便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把其中孔的公差带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或轴的公差带</a:t>
            </a:r>
            <a:r>
              <a:rPr lang="en-US" altLang="zh-CN" sz="2000" b="1" dirty="0"/>
              <a:t>) </a:t>
            </a:r>
            <a:r>
              <a:rPr lang="zh-CN" altLang="en-US" sz="2000" b="1" dirty="0"/>
              <a:t>位置固定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用改变轴的公差带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或孔的</a:t>
            </a:r>
            <a:r>
              <a:rPr lang="zh-CN" altLang="en-US" sz="2000" b="1" dirty="0" smtClean="0"/>
              <a:t>公差带</a:t>
            </a:r>
            <a:r>
              <a:rPr lang="en-US" altLang="zh-CN" sz="2000" b="1" dirty="0"/>
              <a:t>) </a:t>
            </a:r>
            <a:r>
              <a:rPr lang="zh-CN" altLang="en-US" sz="2000" b="1" dirty="0"/>
              <a:t>位置来形成所需要的各种配合。</a:t>
            </a:r>
            <a:endParaRPr lang="zh-CN" altLang="en-US" sz="2000" b="1" dirty="0"/>
          </a:p>
        </p:txBody>
      </p:sp>
      <p:sp>
        <p:nvSpPr>
          <p:cNvPr id="7" name="矩形 6"/>
          <p:cNvSpPr/>
          <p:nvPr/>
        </p:nvSpPr>
        <p:spPr>
          <a:xfrm>
            <a:off x="476945" y="2577098"/>
            <a:ext cx="73354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 smtClean="0"/>
              <a:t>        GB</a:t>
            </a:r>
            <a:r>
              <a:rPr lang="en-US" altLang="zh-CN" sz="2000" b="1" dirty="0"/>
              <a:t>/ T 1800. 1—2020 </a:t>
            </a:r>
            <a:r>
              <a:rPr lang="zh-CN" altLang="en-US" sz="2000" b="1" dirty="0"/>
              <a:t>中规定了两种等效的配合制</a:t>
            </a:r>
            <a:r>
              <a:rPr lang="en-US" altLang="zh-CN" sz="2000" b="1" dirty="0"/>
              <a:t>:</a:t>
            </a:r>
            <a:r>
              <a:rPr lang="zh-CN" altLang="en-US" sz="2000" b="1" dirty="0"/>
              <a:t>基孔制配合和基轴制配合。</a:t>
            </a:r>
            <a:endParaRPr lang="zh-CN" altLang="en-US" sz="2000" b="1" dirty="0"/>
          </a:p>
        </p:txBody>
      </p:sp>
      <p:sp>
        <p:nvSpPr>
          <p:cNvPr id="8" name="矩形 7"/>
          <p:cNvSpPr/>
          <p:nvPr/>
        </p:nvSpPr>
        <p:spPr>
          <a:xfrm>
            <a:off x="996775" y="3250334"/>
            <a:ext cx="24315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/>
              <a:t>1. </a:t>
            </a:r>
            <a:r>
              <a:rPr lang="zh-CN" altLang="en-US" sz="2000" b="1" dirty="0"/>
              <a:t>基孔制配合</a:t>
            </a:r>
            <a:endParaRPr lang="zh-CN" altLang="en-US" sz="2000" b="1" dirty="0"/>
          </a:p>
        </p:txBody>
      </p:sp>
      <p:sp>
        <p:nvSpPr>
          <p:cNvPr id="9" name="矩形 8"/>
          <p:cNvSpPr/>
          <p:nvPr/>
        </p:nvSpPr>
        <p:spPr>
          <a:xfrm>
            <a:off x="499628" y="3645024"/>
            <a:ext cx="414437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孔</a:t>
            </a:r>
            <a:r>
              <a:rPr lang="zh-CN" altLang="en-US" sz="2000" b="1" dirty="0"/>
              <a:t>的基本偏差为零的配合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即孔的下极限偏差等于零。</a:t>
            </a:r>
            <a:r>
              <a:rPr lang="zh-CN" altLang="en-US" sz="2000" b="1" dirty="0" smtClean="0"/>
              <a:t>就是孔的</a:t>
            </a:r>
            <a:r>
              <a:rPr lang="zh-CN" altLang="en-US" sz="2000" b="1" dirty="0"/>
              <a:t>下极限尺寸与</a:t>
            </a:r>
            <a:r>
              <a:rPr lang="zh-CN" altLang="en-US" sz="2000" b="1" dirty="0" smtClean="0"/>
              <a:t>公称尺寸</a:t>
            </a:r>
            <a:r>
              <a:rPr lang="zh-CN" altLang="en-US" sz="2000" b="1" dirty="0"/>
              <a:t>相同的配合制。根据要求的间隙或过盈由不同公差带代号的轴与一基本偏差为零</a:t>
            </a:r>
            <a:r>
              <a:rPr lang="zh-CN" altLang="en-US" sz="2000" b="1" dirty="0" smtClean="0"/>
              <a:t>的公差带</a:t>
            </a:r>
            <a:r>
              <a:rPr lang="zh-CN" altLang="en-US" sz="2000" b="1" dirty="0"/>
              <a:t>代号的基准孔相配合得到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如图</a:t>
            </a:r>
            <a:r>
              <a:rPr lang="en-US" altLang="zh-CN" sz="2000" b="1" dirty="0"/>
              <a:t>3. 9(a) </a:t>
            </a:r>
            <a:r>
              <a:rPr lang="zh-CN" altLang="en-US" sz="2000" b="1" dirty="0"/>
              <a:t>所示。</a:t>
            </a:r>
            <a:endParaRPr lang="zh-CN" altLang="en-US" sz="2000" b="1" dirty="0"/>
          </a:p>
        </p:txBody>
      </p:sp>
      <p:sp>
        <p:nvSpPr>
          <p:cNvPr id="12" name="矩形 11"/>
          <p:cNvSpPr/>
          <p:nvPr/>
        </p:nvSpPr>
        <p:spPr>
          <a:xfrm>
            <a:off x="467544" y="5805264"/>
            <a:ext cx="4392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/>
              <a:t>基孔制配合中的孔为基准孔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其代号</a:t>
            </a:r>
            <a:r>
              <a:rPr lang="zh-CN" altLang="en-US" sz="2000" b="1" dirty="0" smtClean="0"/>
              <a:t>为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H</a:t>
            </a:r>
            <a:r>
              <a:rPr lang="zh-CN" altLang="en-US" sz="2000" b="1" dirty="0" smtClean="0"/>
              <a:t>。</a:t>
            </a:r>
            <a:r>
              <a:rPr lang="zh-CN" altLang="en-US" sz="2000" b="1" dirty="0"/>
              <a:t>基孔制的轴为非基准轴。</a:t>
            </a:r>
            <a:endParaRPr lang="zh-CN" altLang="en-US" sz="2000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4644008" y="3687190"/>
            <a:ext cx="4150583" cy="2389269"/>
            <a:chOff x="4644008" y="3687190"/>
            <a:chExt cx="4150583" cy="2389269"/>
          </a:xfrm>
        </p:grpSpPr>
        <p:pic>
          <p:nvPicPr>
            <p:cNvPr id="46083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3687190"/>
              <a:ext cx="4150583" cy="1800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5652120" y="5707127"/>
              <a:ext cx="24481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800" b="1" dirty="0"/>
                <a:t>图</a:t>
              </a:r>
              <a:r>
                <a:rPr lang="en-US" altLang="zh-CN" sz="1800" b="1" dirty="0"/>
                <a:t>3. 9 </a:t>
              </a:r>
              <a:r>
                <a:rPr lang="zh-CN" altLang="en-US" sz="1800" b="1" dirty="0" smtClean="0"/>
                <a:t>基孔制</a:t>
              </a:r>
              <a:r>
                <a:rPr lang="zh-CN" altLang="en-US" sz="1800" b="1" dirty="0"/>
                <a:t>和基轴制</a:t>
              </a:r>
              <a:endParaRPr lang="zh-CN" altLang="en-US" sz="1800" b="1" dirty="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9A31121-BF06-4C2D-8F83-82B4D05C57CD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722313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 轴</a:t>
            </a:r>
            <a:r>
              <a:rPr lang="zh-CN" altLang="en-US" sz="2000" b="1" dirty="0"/>
              <a:t>的基本偏差为零的配合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即轴的上极限偏差等于零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就是轴的上极限尺寸与公称</a:t>
            </a:r>
            <a:r>
              <a:rPr lang="zh-CN" altLang="en-US" sz="2000" b="1" dirty="0" smtClean="0"/>
              <a:t>尺寸</a:t>
            </a:r>
            <a:r>
              <a:rPr lang="zh-CN" altLang="en-US" sz="2000" b="1" dirty="0"/>
              <a:t>相同的配合制。根据要求的间隙或过盈由不同公差带代号的孔与一基本偏差为零的</a:t>
            </a:r>
            <a:r>
              <a:rPr lang="zh-CN" altLang="en-US" sz="2000" b="1" dirty="0" smtClean="0"/>
              <a:t>公差带</a:t>
            </a:r>
            <a:r>
              <a:rPr lang="zh-CN" altLang="en-US" sz="2000" b="1" dirty="0"/>
              <a:t>代号的基准轴相配合得到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如图</a:t>
            </a:r>
            <a:r>
              <a:rPr lang="en-US" altLang="zh-CN" sz="2000" b="1" dirty="0"/>
              <a:t>3. 9(b) </a:t>
            </a:r>
            <a:r>
              <a:rPr lang="zh-CN" altLang="en-US" sz="2000" b="1" dirty="0"/>
              <a:t>所示。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755576" y="260648"/>
            <a:ext cx="2039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b="1" dirty="0"/>
              <a:t>2. </a:t>
            </a:r>
            <a:r>
              <a:rPr lang="zh-CN" altLang="en-US" sz="2400" b="1" dirty="0"/>
              <a:t>基轴制配合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323528" y="2485345"/>
            <a:ext cx="28803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 基轴制</a:t>
            </a:r>
            <a:r>
              <a:rPr lang="zh-CN" altLang="en-US" sz="2000" b="1" dirty="0"/>
              <a:t>配合中的轴为基准轴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其代号</a:t>
            </a:r>
            <a:r>
              <a:rPr lang="zh-CN" altLang="en-US" sz="2000" b="1" dirty="0" smtClean="0"/>
              <a:t>为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h</a:t>
            </a:r>
            <a:r>
              <a:rPr lang="zh-CN" altLang="en-US" sz="2000" b="1" dirty="0" smtClean="0"/>
              <a:t>。</a:t>
            </a:r>
            <a:r>
              <a:rPr lang="zh-CN" altLang="en-US" sz="2000" b="1" dirty="0"/>
              <a:t>基轴制的孔为非基准孔。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778265" y="4293096"/>
            <a:ext cx="76723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 smtClean="0"/>
              <a:t>        GB</a:t>
            </a:r>
            <a:r>
              <a:rPr lang="en-US" altLang="zh-CN" sz="2000" b="1" dirty="0"/>
              <a:t>/ T 1800. 1—2020 ISO </a:t>
            </a:r>
            <a:r>
              <a:rPr lang="zh-CN" altLang="en-US" sz="2000" b="1" dirty="0"/>
              <a:t>标准中规定的配合制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不仅适用于圆柱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包括平行平面</a:t>
            </a:r>
            <a:r>
              <a:rPr lang="en-US" altLang="zh-CN" sz="2000" b="1" dirty="0"/>
              <a:t>) </a:t>
            </a:r>
            <a:r>
              <a:rPr lang="zh-CN" altLang="en-US" sz="2000" b="1" dirty="0" smtClean="0"/>
              <a:t>结合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同样也适用于螺纹、圆锥、键和花键等典型零件的结合。就是齿轮传动的侧隙规范</a:t>
            </a:r>
            <a:r>
              <a:rPr lang="zh-CN" altLang="en-US" sz="2000" b="1" dirty="0" smtClean="0"/>
              <a:t>也是</a:t>
            </a:r>
            <a:r>
              <a:rPr lang="zh-CN" altLang="en-US" sz="2000" b="1" dirty="0"/>
              <a:t>按配合制原则规定了基齿厚制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相当于基轴制</a:t>
            </a:r>
            <a:r>
              <a:rPr lang="en-US" altLang="zh-CN" sz="2000" b="1" dirty="0"/>
              <a:t>) </a:t>
            </a:r>
            <a:r>
              <a:rPr lang="zh-CN" altLang="en-US" sz="2000" b="1" dirty="0"/>
              <a:t>和基中心距制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相当于基孔制</a:t>
            </a:r>
            <a:r>
              <a:rPr lang="en-US" altLang="zh-CN" sz="2000" b="1" dirty="0"/>
              <a:t>) </a:t>
            </a:r>
            <a:r>
              <a:rPr lang="zh-CN" altLang="en-US" sz="2000" b="1" dirty="0"/>
              <a:t>的</a:t>
            </a:r>
            <a:r>
              <a:rPr lang="zh-CN" altLang="en-US" sz="2000" b="1" dirty="0" smtClean="0"/>
              <a:t>两种制度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16832"/>
            <a:ext cx="4499992" cy="215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4D8DC89-745D-4FE1-BD44-14F491AEFD9F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436" name="Text Box 4"/>
              <p:cNvSpPr txBox="1">
                <a:spLocks noChangeArrowheads="1"/>
              </p:cNvSpPr>
              <p:nvPr/>
            </p:nvSpPr>
            <p:spPr bwMode="auto">
              <a:xfrm>
                <a:off x="611560" y="664636"/>
                <a:ext cx="7502401" cy="8925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b="1" dirty="0"/>
                  <a:t>     </a:t>
                </a:r>
                <a:r>
                  <a:rPr lang="en-US" altLang="zh-CN" b="1" dirty="0" smtClean="0"/>
                  <a:t>    </a:t>
                </a:r>
                <a:r>
                  <a:rPr lang="en-US" altLang="zh-CN" sz="2400" b="1" dirty="0"/>
                  <a:t>1.  </a:t>
                </a:r>
                <a:r>
                  <a:rPr lang="zh-CN" altLang="en-US" sz="2400" b="1" dirty="0"/>
                  <a:t>已知：</a:t>
                </a:r>
                <a:r>
                  <a:rPr lang="en-US" altLang="zh-CN" sz="2400" b="1" i="1" dirty="0"/>
                  <a:t>D</a:t>
                </a:r>
                <a:r>
                  <a:rPr lang="zh-CN" altLang="en-US" sz="2400" b="1" dirty="0"/>
                  <a:t>（</a:t>
                </a:r>
                <a:r>
                  <a:rPr lang="en-US" altLang="zh-CN" sz="2400" b="1" i="1" dirty="0"/>
                  <a:t>d</a:t>
                </a:r>
                <a:r>
                  <a:rPr lang="zh-CN" altLang="en-US" sz="2400" b="1" dirty="0"/>
                  <a:t>）＝</a:t>
                </a:r>
                <a14:m>
                  <m:oMath xmlns:m="http://schemas.openxmlformats.org/officeDocument/2006/math">
                    <m:r>
                      <a:rPr lang="en-US" altLang="zh-CN" sz="2400" b="1" i="1" dirty="0" smtClean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sz="2400" b="1" dirty="0"/>
                  <a:t>25</a:t>
                </a:r>
                <a:r>
                  <a:rPr lang="zh-CN" altLang="en-US" sz="2400" b="1" dirty="0"/>
                  <a:t>，</a:t>
                </a:r>
                <a:r>
                  <a:rPr lang="en-US" altLang="zh-CN" sz="2400" b="1" i="1" dirty="0" err="1"/>
                  <a:t>X</a:t>
                </a:r>
                <a:r>
                  <a:rPr lang="en-US" altLang="zh-CN" sz="2400" b="1" baseline="-25000" dirty="0" err="1"/>
                  <a:t>max</a:t>
                </a:r>
                <a:r>
                  <a:rPr lang="zh-CN" altLang="en-US" sz="2400" b="1" dirty="0"/>
                  <a:t>＝＋</a:t>
                </a:r>
                <a:r>
                  <a:rPr lang="en-US" altLang="zh-CN" sz="2400" b="1" dirty="0"/>
                  <a:t>0.013</a:t>
                </a:r>
                <a:r>
                  <a:rPr lang="zh-CN" altLang="en-US" sz="2400" b="1" dirty="0" smtClean="0"/>
                  <a:t>，  </a:t>
                </a:r>
                <a:r>
                  <a:rPr lang="en-US" altLang="zh-CN" sz="2400" b="1" i="1" dirty="0" err="1"/>
                  <a:t>Y</a:t>
                </a:r>
                <a:r>
                  <a:rPr lang="en-US" altLang="zh-CN" sz="2400" b="1" baseline="-25000" dirty="0" err="1"/>
                  <a:t>max</a:t>
                </a:r>
                <a:r>
                  <a:rPr lang="zh-CN" altLang="en-US" sz="2400" b="1" dirty="0"/>
                  <a:t>＝－</a:t>
                </a:r>
                <a:r>
                  <a:rPr lang="en-US" altLang="zh-CN" sz="2400" b="1" dirty="0"/>
                  <a:t>0.021</a:t>
                </a:r>
                <a:r>
                  <a:rPr lang="zh-CN" altLang="en-US" sz="2400" b="1" dirty="0"/>
                  <a:t>，</a:t>
                </a:r>
                <a:r>
                  <a:rPr lang="en-US" altLang="zh-CN" sz="2400" b="1" i="1" dirty="0"/>
                  <a:t>T</a:t>
                </a:r>
                <a:r>
                  <a:rPr lang="en-US" altLang="zh-CN" sz="2400" b="1" baseline="-25000" dirty="0"/>
                  <a:t>d</a:t>
                </a:r>
                <a:r>
                  <a:rPr lang="zh-CN" altLang="en-US" sz="2400" b="1" dirty="0"/>
                  <a:t>＝</a:t>
                </a:r>
                <a:r>
                  <a:rPr lang="en-US" altLang="zh-CN" sz="2400" b="1" dirty="0"/>
                  <a:t>0.013</a:t>
                </a:r>
                <a:r>
                  <a:rPr lang="zh-CN" altLang="en-US" sz="2400" b="1" dirty="0"/>
                  <a:t>，因结构需要采用</a:t>
                </a:r>
                <a:r>
                  <a:rPr lang="zh-CN" altLang="en-US" sz="2400" b="1" dirty="0" smtClean="0"/>
                  <a:t>基轴制</a:t>
                </a:r>
                <a:r>
                  <a:rPr lang="zh-CN" altLang="en-US" sz="2400" b="1" dirty="0"/>
                  <a:t>（</a:t>
                </a:r>
                <a:r>
                  <a:rPr lang="en-US" altLang="zh-CN" sz="2400" b="1" dirty="0"/>
                  <a:t>h</a:t>
                </a:r>
                <a:r>
                  <a:rPr lang="zh-CN" altLang="en-US" sz="2400" b="1" dirty="0"/>
                  <a:t>）。</a:t>
                </a:r>
              </a:p>
            </p:txBody>
          </p:sp>
        </mc:Choice>
        <mc:Fallback>
          <p:sp>
            <p:nvSpPr>
              <p:cNvPr id="18436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1560" y="664636"/>
                <a:ext cx="7502401" cy="892552"/>
              </a:xfrm>
              <a:prstGeom prst="rect">
                <a:avLst/>
              </a:prstGeom>
              <a:blipFill rotWithShape="1">
                <a:blip r:embed="rId1"/>
                <a:stretch>
                  <a:fillRect l="-1219" t="-2740" r="-1787" b="-1575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377925" y="1599183"/>
            <a:ext cx="6736036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/>
              <a:t>求：</a:t>
            </a:r>
            <a:r>
              <a:rPr lang="en-US" altLang="zh-CN" sz="2400" b="1" i="1" dirty="0"/>
              <a:t>ES</a:t>
            </a:r>
            <a:r>
              <a:rPr lang="zh-CN" altLang="en-US" sz="2400" b="1" dirty="0"/>
              <a:t>、</a:t>
            </a:r>
            <a:r>
              <a:rPr lang="en-US" altLang="zh-CN" sz="2400" b="1" i="1" dirty="0"/>
              <a:t>EI</a:t>
            </a:r>
            <a:r>
              <a:rPr lang="zh-CN" altLang="en-US" sz="2400" b="1" dirty="0"/>
              <a:t>、</a:t>
            </a:r>
            <a:r>
              <a:rPr lang="en-US" altLang="zh-CN" sz="2400" b="1" i="1" dirty="0" err="1"/>
              <a:t>es</a:t>
            </a:r>
            <a:r>
              <a:rPr lang="zh-CN" altLang="en-US" sz="2400" b="1" dirty="0"/>
              <a:t>、</a:t>
            </a:r>
            <a:r>
              <a:rPr lang="en-US" altLang="zh-CN" sz="2400" b="1" i="1" dirty="0" err="1"/>
              <a:t>ei</a:t>
            </a:r>
            <a:r>
              <a:rPr lang="zh-CN" altLang="en-US" sz="2400" b="1" dirty="0"/>
              <a:t>、</a:t>
            </a:r>
            <a:r>
              <a:rPr lang="en-US" altLang="zh-CN" sz="2400" b="1" i="1" dirty="0" err="1"/>
              <a:t>T</a:t>
            </a:r>
            <a:r>
              <a:rPr lang="en-US" altLang="zh-CN" sz="2400" b="1" baseline="-25000" dirty="0" err="1"/>
              <a:t>f</a:t>
            </a:r>
            <a:r>
              <a:rPr lang="en-US" altLang="zh-CN" sz="2400" b="1" baseline="-25000" dirty="0"/>
              <a:t> </a:t>
            </a:r>
            <a:r>
              <a:rPr lang="zh-CN" altLang="en-US" sz="2400" b="1" dirty="0"/>
              <a:t>，并画出尺寸公差带。</a:t>
            </a:r>
            <a:endParaRPr lang="zh-CN" altLang="en-US" sz="2400" b="1" baseline="-25000" dirty="0"/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273424" y="2175247"/>
            <a:ext cx="68405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/>
              <a:t>  </a:t>
            </a:r>
            <a:r>
              <a:rPr lang="zh-CN" altLang="en-US" sz="2400" b="1" dirty="0"/>
              <a:t>解：根据上述</a:t>
            </a:r>
            <a:r>
              <a:rPr lang="en-US" altLang="zh-CN" sz="2400" b="1" dirty="0">
                <a:solidFill>
                  <a:srgbClr val="FF0000"/>
                </a:solidFill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</a:rPr>
              <a:t>个基本</a:t>
            </a:r>
            <a:r>
              <a:rPr lang="zh-CN" altLang="en-US" sz="2400" b="1" dirty="0" smtClean="0"/>
              <a:t>公式求：</a:t>
            </a:r>
            <a:endParaRPr lang="zh-CN" altLang="en-US" sz="2400" b="1" dirty="0"/>
          </a:p>
        </p:txBody>
      </p:sp>
      <p:sp>
        <p:nvSpPr>
          <p:cNvPr id="18470" name="Text Box 38"/>
          <p:cNvSpPr txBox="1">
            <a:spLocks noChangeArrowheads="1"/>
          </p:cNvSpPr>
          <p:nvPr/>
        </p:nvSpPr>
        <p:spPr bwMode="auto">
          <a:xfrm>
            <a:off x="1331292" y="2636862"/>
            <a:ext cx="66246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 </a:t>
            </a:r>
            <a:r>
              <a:rPr lang="en-US" altLang="zh-CN" sz="2400" b="1" i="1" dirty="0"/>
              <a:t>ES</a:t>
            </a:r>
            <a:r>
              <a:rPr lang="zh-CN" altLang="en-US" sz="2400" b="1" dirty="0"/>
              <a:t>＝</a:t>
            </a:r>
            <a:r>
              <a:rPr lang="en-US" altLang="zh-CN" sz="2400" b="1" i="1" dirty="0" err="1"/>
              <a:t>D</a:t>
            </a:r>
            <a:r>
              <a:rPr lang="en-US" altLang="zh-CN" sz="2400" b="1" baseline="-25000" dirty="0" err="1"/>
              <a:t>max</a:t>
            </a:r>
            <a:r>
              <a:rPr lang="zh-CN" altLang="en-US" sz="2400" b="1" dirty="0"/>
              <a:t>－</a:t>
            </a:r>
            <a:r>
              <a:rPr lang="en-US" altLang="zh-CN" sz="2400" b="1" i="1" dirty="0"/>
              <a:t>D </a:t>
            </a:r>
            <a:r>
              <a:rPr lang="zh-CN" altLang="en-US" sz="2400" b="1" dirty="0"/>
              <a:t>；    </a:t>
            </a:r>
            <a:r>
              <a:rPr lang="en-US" altLang="zh-CN" sz="2400" b="1" i="1" dirty="0" err="1"/>
              <a:t>es</a:t>
            </a:r>
            <a:r>
              <a:rPr lang="zh-CN" altLang="en-US" sz="2400" b="1" dirty="0"/>
              <a:t>＝</a:t>
            </a:r>
            <a:r>
              <a:rPr lang="en-US" altLang="zh-CN" sz="2400" b="1" i="1" dirty="0" err="1"/>
              <a:t>d</a:t>
            </a:r>
            <a:r>
              <a:rPr lang="en-US" altLang="zh-CN" sz="2400" b="1" baseline="-25000" dirty="0" err="1"/>
              <a:t>max</a:t>
            </a:r>
            <a:r>
              <a:rPr lang="zh-CN" altLang="en-US" sz="2400" b="1" dirty="0"/>
              <a:t>－</a:t>
            </a:r>
            <a:r>
              <a:rPr lang="en-US" altLang="zh-CN" sz="2400" b="1" i="1" dirty="0"/>
              <a:t>d     </a:t>
            </a:r>
            <a:r>
              <a:rPr lang="en-US" altLang="zh-CN" sz="2400" b="1" i="1" dirty="0" smtClean="0"/>
              <a:t>     </a:t>
            </a:r>
            <a:r>
              <a:rPr lang="zh-CN" altLang="en-US" sz="2400" b="1" dirty="0"/>
              <a:t>（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）</a:t>
            </a:r>
            <a:endParaRPr lang="zh-CN" altLang="en-US" sz="2400" b="1" baseline="-25000" dirty="0"/>
          </a:p>
        </p:txBody>
      </p:sp>
      <p:sp>
        <p:nvSpPr>
          <p:cNvPr id="18471" name="Text Box 39"/>
          <p:cNvSpPr txBox="1">
            <a:spLocks noChangeArrowheads="1"/>
          </p:cNvSpPr>
          <p:nvPr/>
        </p:nvSpPr>
        <p:spPr bwMode="auto">
          <a:xfrm>
            <a:off x="1331292" y="3140968"/>
            <a:ext cx="64087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/>
              <a:t> </a:t>
            </a:r>
            <a:r>
              <a:rPr lang="en-US" altLang="zh-CN" sz="2400" b="1" i="1" dirty="0"/>
              <a:t>EI</a:t>
            </a:r>
            <a:r>
              <a:rPr lang="zh-CN" altLang="en-US" sz="2400" b="1" dirty="0"/>
              <a:t>＝</a:t>
            </a:r>
            <a:r>
              <a:rPr lang="en-US" altLang="zh-CN" sz="2400" b="1" i="1" dirty="0" err="1"/>
              <a:t>D</a:t>
            </a:r>
            <a:r>
              <a:rPr lang="en-US" altLang="zh-CN" sz="2400" b="1" baseline="-25000" dirty="0" err="1"/>
              <a:t>min</a:t>
            </a:r>
            <a:r>
              <a:rPr lang="zh-CN" altLang="en-US" sz="2400" b="1" dirty="0"/>
              <a:t>－</a:t>
            </a:r>
            <a:r>
              <a:rPr lang="en-US" altLang="zh-CN" sz="2400" b="1" i="1" dirty="0"/>
              <a:t>D </a:t>
            </a:r>
            <a:r>
              <a:rPr lang="zh-CN" altLang="en-US" sz="2400" b="1" dirty="0"/>
              <a:t>；    </a:t>
            </a:r>
            <a:r>
              <a:rPr lang="en-US" altLang="zh-CN" sz="2400" b="1" i="1" dirty="0" err="1"/>
              <a:t>ei</a:t>
            </a:r>
            <a:r>
              <a:rPr lang="zh-CN" altLang="en-US" sz="2400" b="1" dirty="0"/>
              <a:t>＝</a:t>
            </a:r>
            <a:r>
              <a:rPr lang="en-US" altLang="zh-CN" sz="2400" b="1" i="1" dirty="0" err="1"/>
              <a:t>d</a:t>
            </a:r>
            <a:r>
              <a:rPr lang="en-US" altLang="zh-CN" sz="2400" b="1" baseline="-25000" dirty="0" err="1"/>
              <a:t>min</a:t>
            </a:r>
            <a:r>
              <a:rPr lang="zh-CN" altLang="en-US" sz="2400" b="1" dirty="0"/>
              <a:t>－</a:t>
            </a:r>
            <a:r>
              <a:rPr lang="en-US" altLang="zh-CN" sz="2400" b="1" i="1" dirty="0"/>
              <a:t>d          </a:t>
            </a:r>
            <a:r>
              <a:rPr lang="en-US" altLang="zh-CN" sz="2400" b="1" i="1" dirty="0" smtClean="0"/>
              <a:t>  </a:t>
            </a:r>
            <a:r>
              <a:rPr lang="zh-CN" altLang="en-US" sz="2400" b="1" dirty="0" smtClean="0"/>
              <a:t>（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）</a:t>
            </a:r>
            <a:r>
              <a:rPr lang="zh-CN" altLang="en-US" sz="2400" b="1" i="1" dirty="0"/>
              <a:t>                     </a:t>
            </a:r>
            <a:endParaRPr lang="zh-CN" altLang="en-US" sz="2400" b="1" dirty="0"/>
          </a:p>
        </p:txBody>
      </p:sp>
      <p:sp>
        <p:nvSpPr>
          <p:cNvPr id="18472" name="Text Box 40"/>
          <p:cNvSpPr txBox="1">
            <a:spLocks noChangeArrowheads="1"/>
          </p:cNvSpPr>
          <p:nvPr/>
        </p:nvSpPr>
        <p:spPr bwMode="auto">
          <a:xfrm>
            <a:off x="1331292" y="3644925"/>
            <a:ext cx="6597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i="1" dirty="0"/>
              <a:t> T</a:t>
            </a:r>
            <a:r>
              <a:rPr lang="en-US" altLang="zh-CN" sz="2400" b="1" baseline="-25000" dirty="0"/>
              <a:t>D</a:t>
            </a:r>
            <a:r>
              <a:rPr lang="zh-CN" altLang="en-US" sz="2400" b="1" dirty="0"/>
              <a:t>＝｜</a:t>
            </a:r>
            <a:r>
              <a:rPr lang="en-US" altLang="zh-CN" sz="2400" b="1" i="1" dirty="0"/>
              <a:t>ES</a:t>
            </a:r>
            <a:r>
              <a:rPr lang="zh-CN" altLang="en-US" sz="2400" b="1" dirty="0"/>
              <a:t>－</a:t>
            </a:r>
            <a:r>
              <a:rPr lang="en-US" altLang="zh-CN" sz="2400" b="1" i="1" dirty="0"/>
              <a:t>EI</a:t>
            </a:r>
            <a:r>
              <a:rPr lang="zh-CN" altLang="en-US" sz="2400" b="1" dirty="0"/>
              <a:t>｜；</a:t>
            </a:r>
            <a:r>
              <a:rPr lang="en-US" altLang="zh-CN" sz="2400" b="1" i="1" dirty="0"/>
              <a:t>T</a:t>
            </a:r>
            <a:r>
              <a:rPr lang="en-US" altLang="zh-CN" sz="2400" b="1" baseline="-25000" dirty="0"/>
              <a:t>d</a:t>
            </a:r>
            <a:r>
              <a:rPr lang="zh-CN" altLang="en-US" sz="2400" b="1" dirty="0"/>
              <a:t>＝｜</a:t>
            </a:r>
            <a:r>
              <a:rPr lang="en-US" altLang="zh-CN" sz="2400" b="1" i="1" dirty="0" err="1"/>
              <a:t>es</a:t>
            </a:r>
            <a:r>
              <a:rPr lang="zh-CN" altLang="en-US" sz="2400" b="1" dirty="0"/>
              <a:t>－</a:t>
            </a:r>
            <a:r>
              <a:rPr lang="en-US" altLang="zh-CN" sz="2400" b="1" i="1" dirty="0" err="1"/>
              <a:t>ei</a:t>
            </a:r>
            <a:r>
              <a:rPr lang="zh-CN" altLang="en-US" sz="2400" b="1" dirty="0"/>
              <a:t>｜    （</a:t>
            </a:r>
            <a:r>
              <a:rPr lang="en-US" altLang="zh-CN" sz="2400" b="1" dirty="0"/>
              <a:t>3</a:t>
            </a:r>
            <a:r>
              <a:rPr lang="zh-CN" altLang="en-US" sz="2400" b="1" dirty="0"/>
              <a:t>）</a:t>
            </a:r>
            <a:endParaRPr lang="zh-CN" altLang="en-US" sz="2400" b="1" dirty="0"/>
          </a:p>
        </p:txBody>
      </p:sp>
      <p:sp>
        <p:nvSpPr>
          <p:cNvPr id="18473" name="Text Box 41"/>
          <p:cNvSpPr txBox="1">
            <a:spLocks noChangeArrowheads="1"/>
          </p:cNvSpPr>
          <p:nvPr/>
        </p:nvSpPr>
        <p:spPr bwMode="auto">
          <a:xfrm>
            <a:off x="1331292" y="4076725"/>
            <a:ext cx="6381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i="1" dirty="0"/>
              <a:t> </a:t>
            </a:r>
            <a:r>
              <a:rPr lang="en-US" altLang="zh-CN" sz="2400" b="1" i="1" dirty="0" err="1"/>
              <a:t>X</a:t>
            </a:r>
            <a:r>
              <a:rPr lang="en-US" altLang="zh-CN" sz="2400" b="1" baseline="-25000" dirty="0" err="1"/>
              <a:t>max</a:t>
            </a:r>
            <a:r>
              <a:rPr lang="zh-CN" altLang="en-US" sz="2400" b="1" dirty="0"/>
              <a:t>（</a:t>
            </a:r>
            <a:r>
              <a:rPr lang="en-US" altLang="zh-CN" sz="2400" b="1" i="1" dirty="0" err="1"/>
              <a:t>Y</a:t>
            </a:r>
            <a:r>
              <a:rPr lang="en-US" altLang="zh-CN" sz="2400" b="1" baseline="-25000" dirty="0" err="1"/>
              <a:t>min</a:t>
            </a:r>
            <a:r>
              <a:rPr lang="en-US" altLang="zh-CN" sz="2400" b="1" i="1" dirty="0"/>
              <a:t> </a:t>
            </a:r>
            <a:r>
              <a:rPr lang="zh-CN" altLang="en-US" sz="2400" b="1" dirty="0"/>
              <a:t>）＝</a:t>
            </a:r>
            <a:r>
              <a:rPr lang="en-US" altLang="zh-CN" sz="2400" b="1" i="1" dirty="0"/>
              <a:t>ES</a:t>
            </a:r>
            <a:r>
              <a:rPr lang="zh-CN" altLang="en-US" sz="2400" b="1" dirty="0"/>
              <a:t>－</a:t>
            </a:r>
            <a:r>
              <a:rPr lang="en-US" altLang="zh-CN" sz="2400" b="1" i="1" dirty="0" err="1"/>
              <a:t>ei</a:t>
            </a:r>
            <a:r>
              <a:rPr lang="en-US" altLang="zh-CN" sz="2400" b="1" i="1" dirty="0"/>
              <a:t> </a:t>
            </a:r>
            <a:r>
              <a:rPr lang="zh-CN" altLang="en-US" sz="2400" b="1" dirty="0"/>
              <a:t>；                   （</a:t>
            </a:r>
            <a:r>
              <a:rPr lang="en-US" altLang="zh-CN" sz="2400" b="1" dirty="0"/>
              <a:t>4</a:t>
            </a:r>
            <a:r>
              <a:rPr lang="zh-CN" altLang="en-US" sz="2400" b="1" dirty="0"/>
              <a:t>）              </a:t>
            </a:r>
            <a:endParaRPr lang="zh-CN" altLang="en-US" sz="2400" b="1" dirty="0"/>
          </a:p>
        </p:txBody>
      </p:sp>
      <p:sp>
        <p:nvSpPr>
          <p:cNvPr id="18474" name="Text Box 42"/>
          <p:cNvSpPr txBox="1">
            <a:spLocks noChangeArrowheads="1"/>
          </p:cNvSpPr>
          <p:nvPr/>
        </p:nvSpPr>
        <p:spPr bwMode="auto">
          <a:xfrm>
            <a:off x="1331292" y="4579962"/>
            <a:ext cx="67691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i="1" dirty="0"/>
              <a:t> </a:t>
            </a:r>
            <a:r>
              <a:rPr lang="en-US" altLang="zh-CN" sz="2400" b="1" i="1" dirty="0" err="1"/>
              <a:t>X</a:t>
            </a:r>
            <a:r>
              <a:rPr lang="en-US" altLang="zh-CN" sz="2400" b="1" baseline="-25000" dirty="0" err="1"/>
              <a:t>min</a:t>
            </a:r>
            <a:r>
              <a:rPr lang="zh-CN" altLang="en-US" sz="2400" b="1" dirty="0"/>
              <a:t>（</a:t>
            </a:r>
            <a:r>
              <a:rPr lang="en-US" altLang="zh-CN" sz="2400" b="1" i="1" dirty="0" err="1"/>
              <a:t>Y</a:t>
            </a:r>
            <a:r>
              <a:rPr lang="en-US" altLang="zh-CN" sz="2400" b="1" baseline="-25000" dirty="0" err="1"/>
              <a:t>max</a:t>
            </a:r>
            <a:r>
              <a:rPr lang="en-US" altLang="zh-CN" sz="2400" b="1" i="1" dirty="0"/>
              <a:t> </a:t>
            </a:r>
            <a:r>
              <a:rPr lang="zh-CN" altLang="en-US" sz="2400" b="1" dirty="0"/>
              <a:t>）＝</a:t>
            </a:r>
            <a:r>
              <a:rPr lang="en-US" altLang="zh-CN" sz="2400" b="1" i="1" dirty="0"/>
              <a:t>EI</a:t>
            </a:r>
            <a:r>
              <a:rPr lang="zh-CN" altLang="en-US" sz="2400" b="1" dirty="0"/>
              <a:t>－</a:t>
            </a:r>
            <a:r>
              <a:rPr lang="en-US" altLang="zh-CN" sz="2400" b="1" i="1" dirty="0" err="1"/>
              <a:t>es</a:t>
            </a:r>
            <a:r>
              <a:rPr lang="en-US" altLang="zh-CN" sz="2400" b="1" i="1" dirty="0"/>
              <a:t>  </a:t>
            </a:r>
            <a:r>
              <a:rPr lang="en-US" altLang="zh-CN" sz="2400" b="1" dirty="0"/>
              <a:t>                      </a:t>
            </a:r>
            <a:r>
              <a:rPr lang="zh-CN" altLang="en-US" sz="2400" b="1" dirty="0"/>
              <a:t>（</a:t>
            </a:r>
            <a:r>
              <a:rPr lang="en-US" altLang="zh-CN" sz="2400" b="1" dirty="0"/>
              <a:t>5</a:t>
            </a:r>
            <a:r>
              <a:rPr lang="zh-CN" altLang="en-US" sz="2400" b="1" dirty="0"/>
              <a:t>）</a:t>
            </a:r>
            <a:endParaRPr lang="zh-CN" altLang="en-US" sz="2400" b="1" dirty="0"/>
          </a:p>
        </p:txBody>
      </p:sp>
      <p:sp>
        <p:nvSpPr>
          <p:cNvPr id="18475" name="Text Box 43"/>
          <p:cNvSpPr txBox="1">
            <a:spLocks noChangeArrowheads="1"/>
          </p:cNvSpPr>
          <p:nvPr/>
        </p:nvSpPr>
        <p:spPr bwMode="auto">
          <a:xfrm>
            <a:off x="1331293" y="5189130"/>
            <a:ext cx="55443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000" b="1" i="1" dirty="0"/>
              <a:t> </a:t>
            </a:r>
            <a:r>
              <a:rPr lang="en-US" altLang="zh-CN" sz="2000" b="1" i="1" dirty="0" err="1"/>
              <a:t>T</a:t>
            </a:r>
            <a:r>
              <a:rPr lang="en-US" altLang="zh-CN" sz="2000" b="1" baseline="-25000" dirty="0" err="1"/>
              <a:t>f</a:t>
            </a:r>
            <a:r>
              <a:rPr lang="en-US" altLang="zh-CN" sz="2000" b="1" baseline="-25000" dirty="0"/>
              <a:t> </a:t>
            </a:r>
            <a:r>
              <a:rPr lang="zh-CN" altLang="en-US" sz="2000" b="1" dirty="0" smtClean="0"/>
              <a:t>＝｜</a:t>
            </a:r>
            <a:r>
              <a:rPr lang="en-US" altLang="zh-CN" sz="2000" b="1" i="1" dirty="0" err="1" smtClean="0"/>
              <a:t>X</a:t>
            </a:r>
            <a:r>
              <a:rPr lang="en-US" altLang="zh-CN" sz="2000" b="1" baseline="-25000" dirty="0" err="1" smtClean="0"/>
              <a:t>max</a:t>
            </a:r>
            <a:r>
              <a:rPr lang="zh-CN" altLang="en-US" sz="2000" b="1" dirty="0"/>
              <a:t>（</a:t>
            </a:r>
            <a:r>
              <a:rPr lang="en-US" altLang="zh-CN" sz="2000" b="1" i="1" dirty="0" err="1"/>
              <a:t>Y</a:t>
            </a:r>
            <a:r>
              <a:rPr lang="en-US" altLang="zh-CN" sz="2000" b="1" baseline="-25000" dirty="0" err="1"/>
              <a:t>min</a:t>
            </a:r>
            <a:r>
              <a:rPr lang="en-US" altLang="zh-CN" sz="2000" b="1" i="1" dirty="0"/>
              <a:t> </a:t>
            </a:r>
            <a:r>
              <a:rPr lang="zh-CN" altLang="en-US" sz="2000" b="1" dirty="0"/>
              <a:t>） － </a:t>
            </a:r>
            <a:r>
              <a:rPr lang="en-US" altLang="zh-CN" sz="2000" b="1" i="1" dirty="0" err="1"/>
              <a:t>X</a:t>
            </a:r>
            <a:r>
              <a:rPr lang="en-US" altLang="zh-CN" sz="2000" b="1" baseline="-25000" dirty="0" err="1"/>
              <a:t>min</a:t>
            </a:r>
            <a:r>
              <a:rPr lang="zh-CN" altLang="en-US" sz="2000" b="1" dirty="0"/>
              <a:t>（</a:t>
            </a:r>
            <a:r>
              <a:rPr lang="en-US" altLang="zh-CN" sz="2000" b="1" i="1" dirty="0" err="1"/>
              <a:t>Y</a:t>
            </a:r>
            <a:r>
              <a:rPr lang="en-US" altLang="zh-CN" sz="2000" b="1" baseline="-25000" dirty="0" err="1"/>
              <a:t>max</a:t>
            </a:r>
            <a:r>
              <a:rPr lang="en-US" altLang="zh-CN" sz="2000" b="1" i="1" dirty="0"/>
              <a:t> </a:t>
            </a:r>
            <a:r>
              <a:rPr lang="zh-CN" altLang="en-US" sz="2000" b="1" dirty="0"/>
              <a:t>）｜               </a:t>
            </a:r>
            <a:endParaRPr lang="zh-CN" altLang="en-US" sz="2000" b="1" dirty="0"/>
          </a:p>
        </p:txBody>
      </p:sp>
      <p:sp>
        <p:nvSpPr>
          <p:cNvPr id="18476" name="Text Box 44"/>
          <p:cNvSpPr txBox="1">
            <a:spLocks noChangeArrowheads="1"/>
          </p:cNvSpPr>
          <p:nvPr/>
        </p:nvSpPr>
        <p:spPr bwMode="auto">
          <a:xfrm>
            <a:off x="1619076" y="5661050"/>
            <a:ext cx="568860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/>
              <a:t>＝</a:t>
            </a:r>
            <a:r>
              <a:rPr lang="en-US" altLang="zh-CN" sz="2400" b="1" i="1" dirty="0"/>
              <a:t>T</a:t>
            </a:r>
            <a:r>
              <a:rPr lang="en-US" altLang="zh-CN" sz="2400" b="1" baseline="-25000" dirty="0"/>
              <a:t>D</a:t>
            </a:r>
            <a:r>
              <a:rPr lang="zh-CN" altLang="en-US" sz="2400" b="1" dirty="0"/>
              <a:t>＋</a:t>
            </a:r>
            <a:r>
              <a:rPr lang="en-US" altLang="zh-CN" sz="2400" b="1" i="1" dirty="0"/>
              <a:t>T</a:t>
            </a:r>
            <a:r>
              <a:rPr lang="en-US" altLang="zh-CN" sz="2400" b="1" baseline="-25000" dirty="0"/>
              <a:t>d     </a:t>
            </a:r>
            <a:r>
              <a:rPr lang="en-US" altLang="zh-CN" sz="2400" b="1" baseline="-25000" dirty="0" smtClean="0"/>
              <a:t>                                                            </a:t>
            </a:r>
            <a:r>
              <a:rPr lang="zh-CN" altLang="en-US" sz="2400" b="1" dirty="0"/>
              <a:t>（</a:t>
            </a:r>
            <a:r>
              <a:rPr lang="en-US" altLang="zh-CN" sz="2400" b="1" dirty="0"/>
              <a:t>6</a:t>
            </a:r>
            <a:r>
              <a:rPr lang="zh-CN" altLang="en-US" sz="2400" b="1" dirty="0"/>
              <a:t>）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  <p:bldP spid="18439" grpId="0" autoUpdateAnimBg="0"/>
      <p:bldP spid="18441" grpId="0" autoUpdateAnimBg="0"/>
      <p:bldP spid="18470" grpId="0" autoUpdateAnimBg="0"/>
      <p:bldP spid="18471" grpId="0" autoUpdateAnimBg="0"/>
      <p:bldP spid="18472" grpId="0" autoUpdateAnimBg="0"/>
      <p:bldP spid="18473" grpId="0" autoUpdateAnimBg="0"/>
      <p:bldP spid="18474" grpId="0" autoUpdateAnimBg="0"/>
      <p:bldP spid="18475" grpId="0" autoUpdateAnimBg="0"/>
      <p:bldP spid="18476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D576E54-00F4-4305-B1CA-213A536274D3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1115244" y="1882699"/>
            <a:ext cx="48244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）因</a:t>
            </a:r>
            <a:r>
              <a:rPr lang="zh-CN" altLang="en-US" sz="2400" b="1" dirty="0"/>
              <a:t>采用 </a:t>
            </a:r>
            <a:r>
              <a:rPr lang="en-US" altLang="zh-CN" sz="2400" b="1" dirty="0"/>
              <a:t>h </a:t>
            </a:r>
            <a:r>
              <a:rPr lang="zh-CN" altLang="en-US" sz="2400" b="1" dirty="0"/>
              <a:t>，∴先求 </a:t>
            </a:r>
            <a:r>
              <a:rPr lang="en-US" altLang="zh-CN" sz="2400" b="1" i="1" dirty="0" err="1"/>
              <a:t>es</a:t>
            </a:r>
            <a:r>
              <a:rPr lang="zh-CN" altLang="en-US" sz="2400" b="1" dirty="0"/>
              <a:t>、</a:t>
            </a:r>
            <a:r>
              <a:rPr lang="en-US" altLang="zh-CN" sz="2400" b="1" i="1" dirty="0" err="1"/>
              <a:t>ei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4139580" y="2386756"/>
            <a:ext cx="25193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F0000"/>
                </a:solidFill>
              </a:rPr>
              <a:t>∴</a:t>
            </a:r>
            <a:r>
              <a:rPr lang="en-US" altLang="zh-CN" sz="2400" b="1" dirty="0" err="1">
                <a:solidFill>
                  <a:srgbClr val="FF0000"/>
                </a:solidFill>
              </a:rPr>
              <a:t>es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 smtClean="0"/>
              <a:t>＝</a:t>
            </a:r>
            <a:r>
              <a:rPr lang="en-US" altLang="zh-CN" sz="2400" b="1" dirty="0" smtClean="0"/>
              <a:t>0</a:t>
            </a:r>
            <a:endParaRPr lang="zh-CN" altLang="en-US" sz="2400" b="1" dirty="0"/>
          </a:p>
        </p:txBody>
      </p:sp>
      <p:sp>
        <p:nvSpPr>
          <p:cNvPr id="68617" name="Rectangle 9"/>
          <p:cNvSpPr>
            <a:spLocks noChangeArrowheads="1"/>
          </p:cNvSpPr>
          <p:nvPr/>
        </p:nvSpPr>
        <p:spPr bwMode="auto">
          <a:xfrm>
            <a:off x="1258640" y="2861195"/>
            <a:ext cx="35290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400" b="1" dirty="0"/>
              <a:t>又∵   </a:t>
            </a:r>
            <a:r>
              <a:rPr lang="en-US" altLang="zh-CN" sz="2400" b="1" i="1" dirty="0"/>
              <a:t>T</a:t>
            </a:r>
            <a:r>
              <a:rPr lang="en-US" altLang="zh-CN" sz="2400" b="1" baseline="-25000" dirty="0"/>
              <a:t>d</a:t>
            </a:r>
            <a:r>
              <a:rPr lang="zh-CN" altLang="en-US" sz="2400" b="1" dirty="0"/>
              <a:t>＝</a:t>
            </a:r>
            <a:r>
              <a:rPr lang="en-US" altLang="zh-CN" sz="2400" b="1" dirty="0"/>
              <a:t>0.013</a:t>
            </a:r>
            <a:endParaRPr lang="en-US" altLang="zh-CN" sz="2400" b="1" dirty="0"/>
          </a:p>
        </p:txBody>
      </p:sp>
      <p:sp>
        <p:nvSpPr>
          <p:cNvPr id="68618" name="Rectangle 10"/>
          <p:cNvSpPr>
            <a:spLocks noChangeArrowheads="1"/>
          </p:cNvSpPr>
          <p:nvPr/>
        </p:nvSpPr>
        <p:spPr bwMode="auto">
          <a:xfrm>
            <a:off x="3850853" y="2861195"/>
            <a:ext cx="40331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2400" b="1" dirty="0"/>
              <a:t>∴ </a:t>
            </a:r>
            <a:r>
              <a:rPr lang="en-US" altLang="zh-CN" sz="2400" b="1" i="1" dirty="0" err="1" smtClean="0">
                <a:solidFill>
                  <a:srgbClr val="FF0000"/>
                </a:solidFill>
              </a:rPr>
              <a:t>ei</a:t>
            </a:r>
            <a:r>
              <a:rPr lang="zh-CN" altLang="en-US" sz="2400" b="1" dirty="0"/>
              <a:t>＝</a:t>
            </a:r>
            <a:r>
              <a:rPr lang="zh-CN" altLang="en-US" sz="2400" dirty="0"/>
              <a:t> </a:t>
            </a:r>
            <a:r>
              <a:rPr lang="en-US" altLang="zh-CN" sz="2400" b="1" i="1" dirty="0" err="1"/>
              <a:t>es</a:t>
            </a:r>
            <a:r>
              <a:rPr lang="zh-CN" altLang="en-US" sz="2400" b="1" dirty="0"/>
              <a:t>－</a:t>
            </a:r>
            <a:r>
              <a:rPr lang="en-US" altLang="zh-CN" sz="2400" b="1" i="1" dirty="0"/>
              <a:t>T</a:t>
            </a:r>
            <a:r>
              <a:rPr lang="en-US" altLang="zh-CN" sz="2400" b="1" baseline="-25000" dirty="0"/>
              <a:t>d</a:t>
            </a:r>
            <a:r>
              <a:rPr lang="zh-CN" altLang="en-US" sz="2400" b="1" dirty="0"/>
              <a:t>＝ －</a:t>
            </a:r>
            <a:r>
              <a:rPr lang="en-US" altLang="zh-CN" sz="2400" b="1" dirty="0"/>
              <a:t>0.013</a:t>
            </a:r>
            <a:endParaRPr lang="en-US" altLang="zh-CN" sz="2400" b="1" dirty="0"/>
          </a:p>
        </p:txBody>
      </p:sp>
      <p:sp>
        <p:nvSpPr>
          <p:cNvPr id="68619" name="Text Box 11"/>
          <p:cNvSpPr txBox="1">
            <a:spLocks noChangeArrowheads="1"/>
          </p:cNvSpPr>
          <p:nvPr/>
        </p:nvSpPr>
        <p:spPr bwMode="auto">
          <a:xfrm>
            <a:off x="1288331" y="3394868"/>
            <a:ext cx="46513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）求孔</a:t>
            </a:r>
            <a:r>
              <a:rPr lang="en-US" altLang="zh-CN" sz="2400" b="1" i="1" dirty="0"/>
              <a:t>ES</a:t>
            </a:r>
            <a:r>
              <a:rPr lang="zh-CN" altLang="en-US" sz="2400" b="1" dirty="0"/>
              <a:t>、</a:t>
            </a:r>
            <a:r>
              <a:rPr lang="en-US" altLang="zh-CN" sz="2400" b="1" i="1" dirty="0"/>
              <a:t>EI</a:t>
            </a:r>
            <a:endParaRPr lang="en-US" altLang="zh-CN" sz="2400" b="1" i="1" dirty="0"/>
          </a:p>
        </p:txBody>
      </p:sp>
      <p:sp>
        <p:nvSpPr>
          <p:cNvPr id="68620" name="Rectangle 12"/>
          <p:cNvSpPr>
            <a:spLocks noChangeArrowheads="1"/>
          </p:cNvSpPr>
          <p:nvPr/>
        </p:nvSpPr>
        <p:spPr bwMode="auto">
          <a:xfrm>
            <a:off x="1475284" y="3898924"/>
            <a:ext cx="7345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b="1" dirty="0"/>
              <a:t>∵</a:t>
            </a:r>
            <a:r>
              <a:rPr lang="en-US" altLang="zh-CN" sz="2400" b="1" i="1" dirty="0"/>
              <a:t>   </a:t>
            </a:r>
            <a:r>
              <a:rPr lang="en-US" altLang="zh-CN" sz="2400" b="1" i="1" dirty="0" err="1"/>
              <a:t>X</a:t>
            </a:r>
            <a:r>
              <a:rPr lang="en-US" altLang="zh-CN" sz="2400" b="1" baseline="-25000" dirty="0" err="1"/>
              <a:t>max</a:t>
            </a:r>
            <a:r>
              <a:rPr lang="zh-CN" altLang="en-US" sz="2400" b="1" dirty="0"/>
              <a:t>＝</a:t>
            </a:r>
            <a:r>
              <a:rPr lang="en-US" altLang="zh-CN" sz="2400" b="1" i="1" dirty="0"/>
              <a:t>ES</a:t>
            </a:r>
            <a:r>
              <a:rPr lang="zh-CN" altLang="en-US" sz="2400" b="1" dirty="0"/>
              <a:t>－</a:t>
            </a:r>
            <a:r>
              <a:rPr lang="en-US" altLang="zh-CN" sz="2400" b="1" i="1" dirty="0" err="1"/>
              <a:t>ei</a:t>
            </a:r>
            <a:r>
              <a:rPr lang="en-US" altLang="zh-CN" sz="2400" b="1" dirty="0"/>
              <a:t> </a:t>
            </a:r>
            <a:r>
              <a:rPr lang="zh-CN" altLang="en-US" sz="2400" b="1" dirty="0"/>
              <a:t>＝ </a:t>
            </a:r>
            <a:r>
              <a:rPr lang="en-US" altLang="zh-CN" sz="2400" b="1" dirty="0"/>
              <a:t>ES</a:t>
            </a:r>
            <a:r>
              <a:rPr lang="zh-CN" altLang="en-US" sz="2400" b="1" dirty="0"/>
              <a:t>－（－</a:t>
            </a:r>
            <a:r>
              <a:rPr lang="en-US" altLang="zh-CN" sz="2400" b="1" dirty="0"/>
              <a:t>0.013</a:t>
            </a:r>
            <a:r>
              <a:rPr lang="zh-CN" altLang="en-US" sz="2400" b="1" dirty="0"/>
              <a:t>） ＝＋</a:t>
            </a:r>
            <a:r>
              <a:rPr lang="en-US" altLang="zh-CN" sz="2400" b="1" dirty="0"/>
              <a:t>0.013</a:t>
            </a:r>
            <a:endParaRPr lang="en-US" altLang="zh-CN" sz="2400" b="1" dirty="0"/>
          </a:p>
        </p:txBody>
      </p:sp>
      <p:sp>
        <p:nvSpPr>
          <p:cNvPr id="68621" name="Text Box 13"/>
          <p:cNvSpPr txBox="1">
            <a:spLocks noChangeArrowheads="1"/>
          </p:cNvSpPr>
          <p:nvPr/>
        </p:nvSpPr>
        <p:spPr bwMode="auto">
          <a:xfrm>
            <a:off x="1547292" y="4474988"/>
            <a:ext cx="28019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/>
              <a:t>∴    </a:t>
            </a:r>
            <a:r>
              <a:rPr lang="en-US" altLang="zh-CN" sz="2400" b="1" i="1" dirty="0">
                <a:solidFill>
                  <a:srgbClr val="FF0000"/>
                </a:solidFill>
              </a:rPr>
              <a:t>ES </a:t>
            </a:r>
            <a:r>
              <a:rPr lang="zh-CN" altLang="en-US" sz="2400" b="1" dirty="0"/>
              <a:t>＝ </a:t>
            </a:r>
            <a:r>
              <a:rPr lang="en-US" altLang="zh-CN" sz="2400" b="1" dirty="0"/>
              <a:t>0</a:t>
            </a:r>
            <a:endParaRPr lang="en-US" altLang="zh-CN" sz="2400" b="1" dirty="0"/>
          </a:p>
        </p:txBody>
      </p:sp>
      <p:sp>
        <p:nvSpPr>
          <p:cNvPr id="68622" name="Text Box 14"/>
          <p:cNvSpPr txBox="1">
            <a:spLocks noChangeArrowheads="1"/>
          </p:cNvSpPr>
          <p:nvPr/>
        </p:nvSpPr>
        <p:spPr bwMode="auto">
          <a:xfrm>
            <a:off x="1259086" y="2357139"/>
            <a:ext cx="43926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/>
              <a:t>∵h </a:t>
            </a:r>
            <a:r>
              <a:rPr lang="zh-CN" altLang="en-US" sz="2400" b="1" dirty="0"/>
              <a:t>的基本偏差</a:t>
            </a:r>
            <a:r>
              <a:rPr lang="zh-CN" altLang="en-US" sz="2400" b="1" dirty="0" smtClean="0"/>
              <a:t>为 </a:t>
            </a:r>
            <a:r>
              <a:rPr lang="en-US" altLang="zh-CN" sz="2400" b="1" dirty="0" err="1" smtClean="0"/>
              <a:t>es</a:t>
            </a:r>
            <a:r>
              <a:rPr lang="en-US" altLang="zh-CN" sz="2400" b="1" dirty="0"/>
              <a:t>,</a:t>
            </a:r>
            <a:endParaRPr lang="en-US" altLang="zh-CN" sz="24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8623" name="Text Box 15"/>
              <p:cNvSpPr txBox="1">
                <a:spLocks noChangeArrowheads="1"/>
              </p:cNvSpPr>
              <p:nvPr/>
            </p:nvSpPr>
            <p:spPr bwMode="auto">
              <a:xfrm>
                <a:off x="611064" y="554731"/>
                <a:ext cx="7921004" cy="830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en-US" altLang="zh-CN" b="1" dirty="0"/>
                  <a:t>       </a:t>
                </a:r>
                <a:r>
                  <a:rPr lang="zh-CN" altLang="en-US" sz="2000" b="1" dirty="0" smtClean="0"/>
                  <a:t>解：</a:t>
                </a:r>
                <a:r>
                  <a:rPr lang="en-US" altLang="zh-CN" sz="2000" b="1" dirty="0" smtClean="0"/>
                  <a:t>  </a:t>
                </a:r>
                <a:r>
                  <a:rPr lang="zh-CN" altLang="en-US" sz="2000" b="1" dirty="0" smtClean="0"/>
                  <a:t>已知 </a:t>
                </a:r>
                <a:r>
                  <a:rPr lang="en-US" altLang="zh-CN" sz="2000" b="1" i="1" dirty="0" smtClean="0"/>
                  <a:t>D</a:t>
                </a:r>
                <a:r>
                  <a:rPr lang="zh-CN" altLang="en-US" sz="2000" b="1" dirty="0"/>
                  <a:t>（</a:t>
                </a:r>
                <a:r>
                  <a:rPr lang="en-US" altLang="zh-CN" sz="2000" b="1" i="1" dirty="0"/>
                  <a:t>d</a:t>
                </a:r>
                <a:r>
                  <a:rPr lang="zh-CN" altLang="en-US" sz="2000" b="1" dirty="0"/>
                  <a:t>）＝</a:t>
                </a:r>
                <a14:m>
                  <m:oMath xmlns:m="http://schemas.openxmlformats.org/officeDocument/2006/math">
                    <m:r>
                      <a:rPr lang="en-US" altLang="zh-CN" sz="2000" b="1" i="1" dirty="0" smtClean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sz="2000" b="1" dirty="0"/>
                  <a:t>25</a:t>
                </a:r>
                <a:r>
                  <a:rPr lang="zh-CN" altLang="en-US" sz="2000" b="1" dirty="0"/>
                  <a:t>，</a:t>
                </a:r>
                <a:r>
                  <a:rPr lang="en-US" altLang="zh-CN" sz="2000" b="1" i="1" dirty="0" err="1"/>
                  <a:t>X</a:t>
                </a:r>
                <a:r>
                  <a:rPr lang="en-US" altLang="zh-CN" sz="2000" b="1" baseline="-25000" dirty="0" err="1"/>
                  <a:t>max</a:t>
                </a:r>
                <a:r>
                  <a:rPr lang="zh-CN" altLang="en-US" sz="2000" b="1" dirty="0"/>
                  <a:t>＝＋</a:t>
                </a:r>
                <a:r>
                  <a:rPr lang="en-US" altLang="zh-CN" sz="2000" b="1" dirty="0" smtClean="0"/>
                  <a:t>0.013</a:t>
                </a:r>
                <a:r>
                  <a:rPr lang="zh-CN" altLang="en-US" sz="2000" b="1" dirty="0"/>
                  <a:t>，</a:t>
                </a:r>
                <a:r>
                  <a:rPr lang="zh-CN" altLang="en-US" sz="2000" b="1" dirty="0" smtClean="0"/>
                  <a:t> </a:t>
                </a:r>
                <a:r>
                  <a:rPr lang="en-US" altLang="zh-CN" sz="2000" b="1" i="1" dirty="0" err="1"/>
                  <a:t>Y</a:t>
                </a:r>
                <a:r>
                  <a:rPr lang="en-US" altLang="zh-CN" sz="2000" b="1" baseline="-25000" dirty="0" err="1"/>
                  <a:t>max</a:t>
                </a:r>
                <a:r>
                  <a:rPr lang="zh-CN" altLang="en-US" sz="2000" b="1" dirty="0"/>
                  <a:t>＝－</a:t>
                </a:r>
                <a:r>
                  <a:rPr lang="en-US" altLang="zh-CN" sz="2000" b="1" dirty="0"/>
                  <a:t>0.021</a:t>
                </a:r>
                <a:r>
                  <a:rPr lang="zh-CN" altLang="en-US" sz="2000" b="1" dirty="0"/>
                  <a:t>，</a:t>
                </a:r>
              </a:p>
              <a:p>
                <a:pPr algn="l" eaLnBrk="1" hangingPunct="1"/>
                <a:r>
                  <a:rPr lang="zh-CN" altLang="en-US" sz="2000" b="1" dirty="0"/>
                  <a:t>     </a:t>
                </a:r>
                <a:r>
                  <a:rPr lang="en-US" altLang="zh-CN" sz="2000" b="1" i="1" dirty="0"/>
                  <a:t>T</a:t>
                </a:r>
                <a:r>
                  <a:rPr lang="en-US" altLang="zh-CN" sz="2000" b="1" baseline="-25000" dirty="0"/>
                  <a:t>d</a:t>
                </a:r>
                <a:r>
                  <a:rPr lang="zh-CN" altLang="en-US" sz="2000" b="1" dirty="0"/>
                  <a:t>＝</a:t>
                </a:r>
                <a:r>
                  <a:rPr lang="en-US" altLang="zh-CN" sz="2000" b="1" dirty="0"/>
                  <a:t>0.013</a:t>
                </a:r>
                <a:r>
                  <a:rPr lang="zh-CN" altLang="en-US" sz="2000" b="1" dirty="0"/>
                  <a:t>，因结构需要采用基轴制（</a:t>
                </a:r>
                <a:r>
                  <a:rPr lang="en-US" altLang="zh-CN" sz="2000" b="1" dirty="0"/>
                  <a:t>h</a:t>
                </a:r>
                <a:r>
                  <a:rPr lang="zh-CN" altLang="en-US" sz="2000" b="1" dirty="0"/>
                  <a:t>）。</a:t>
                </a:r>
              </a:p>
            </p:txBody>
          </p:sp>
        </mc:Choice>
        <mc:Fallback>
          <p:sp>
            <p:nvSpPr>
              <p:cNvPr id="68623" name="Text 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1064" y="554731"/>
                <a:ext cx="7921004" cy="830997"/>
              </a:xfrm>
              <a:prstGeom prst="rect">
                <a:avLst/>
              </a:prstGeom>
              <a:blipFill rotWithShape="1">
                <a:blip r:embed="rId1"/>
                <a:stretch>
                  <a:fillRect b="-1323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68624" name="Rectangle 16"/>
          <p:cNvSpPr>
            <a:spLocks noChangeArrowheads="1"/>
          </p:cNvSpPr>
          <p:nvPr/>
        </p:nvSpPr>
        <p:spPr bwMode="auto">
          <a:xfrm>
            <a:off x="1043236" y="1421035"/>
            <a:ext cx="47529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 smtClean="0"/>
              <a:t>根据</a:t>
            </a:r>
            <a:r>
              <a:rPr lang="zh-CN" altLang="en-US" sz="2400" b="1" dirty="0"/>
              <a:t>题意和上述公式可求</a:t>
            </a:r>
            <a:endParaRPr lang="zh-CN" altLang="en-US" sz="2400" b="1" dirty="0"/>
          </a:p>
        </p:txBody>
      </p:sp>
      <p:sp>
        <p:nvSpPr>
          <p:cNvPr id="68625" name="Text Box 17"/>
          <p:cNvSpPr txBox="1">
            <a:spLocks noChangeArrowheads="1"/>
          </p:cNvSpPr>
          <p:nvPr/>
        </p:nvSpPr>
        <p:spPr bwMode="auto">
          <a:xfrm>
            <a:off x="1613098" y="5631631"/>
            <a:ext cx="4038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dirty="0"/>
              <a:t>∴    </a:t>
            </a:r>
            <a:r>
              <a:rPr lang="en-US" altLang="zh-CN" sz="2400" b="1" i="1" dirty="0">
                <a:solidFill>
                  <a:srgbClr val="FF0000"/>
                </a:solidFill>
              </a:rPr>
              <a:t>EI</a:t>
            </a:r>
            <a:r>
              <a:rPr lang="zh-CN" altLang="en-US" sz="2400" b="1" dirty="0"/>
              <a:t>＝－</a:t>
            </a:r>
            <a:r>
              <a:rPr lang="en-US" altLang="zh-CN" sz="2400" b="1" dirty="0"/>
              <a:t>0.21</a:t>
            </a:r>
            <a:endParaRPr lang="en-US" altLang="zh-CN" sz="2400" b="1" dirty="0"/>
          </a:p>
        </p:txBody>
      </p:sp>
      <p:sp>
        <p:nvSpPr>
          <p:cNvPr id="68626" name="Rectangle 18"/>
          <p:cNvSpPr>
            <a:spLocks noChangeArrowheads="1"/>
          </p:cNvSpPr>
          <p:nvPr/>
        </p:nvSpPr>
        <p:spPr bwMode="auto">
          <a:xfrm>
            <a:off x="1475284" y="5030770"/>
            <a:ext cx="51482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i="1" dirty="0"/>
              <a:t> </a:t>
            </a:r>
            <a:r>
              <a:rPr lang="zh-CN" altLang="en-US" sz="2400" dirty="0"/>
              <a:t>又∵</a:t>
            </a:r>
            <a:r>
              <a:rPr lang="zh-CN" altLang="en-US" sz="2400" i="1" dirty="0"/>
              <a:t>    </a:t>
            </a:r>
            <a:r>
              <a:rPr lang="en-US" altLang="zh-CN" sz="2400" i="1" dirty="0" err="1"/>
              <a:t>Y</a:t>
            </a:r>
            <a:r>
              <a:rPr lang="en-US" altLang="zh-CN" sz="2400" baseline="-25000" dirty="0" err="1"/>
              <a:t>max</a:t>
            </a:r>
            <a:r>
              <a:rPr lang="en-US" altLang="zh-CN" sz="2400" dirty="0"/>
              <a:t>   </a:t>
            </a:r>
            <a:r>
              <a:rPr lang="zh-CN" altLang="en-US" sz="2400" dirty="0"/>
              <a:t>＝ </a:t>
            </a:r>
            <a:r>
              <a:rPr lang="en-US" altLang="zh-CN" sz="2400" i="1" dirty="0"/>
              <a:t>EI</a:t>
            </a:r>
            <a:r>
              <a:rPr lang="zh-CN" altLang="en-US" sz="2400" dirty="0"/>
              <a:t>－</a:t>
            </a:r>
            <a:r>
              <a:rPr lang="en-US" altLang="zh-CN" sz="2400" i="1" dirty="0" err="1"/>
              <a:t>es</a:t>
            </a:r>
            <a:r>
              <a:rPr lang="en-US" altLang="zh-CN" sz="2400" i="1" dirty="0"/>
              <a:t> </a:t>
            </a:r>
            <a:r>
              <a:rPr lang="en-US" altLang="zh-CN" sz="2400" dirty="0"/>
              <a:t>=</a:t>
            </a:r>
            <a:r>
              <a:rPr lang="zh-CN" altLang="en-US" sz="2400" dirty="0"/>
              <a:t>－</a:t>
            </a:r>
            <a:r>
              <a:rPr lang="en-US" altLang="zh-CN" sz="2400" dirty="0"/>
              <a:t>0.021</a:t>
            </a:r>
            <a:endParaRPr lang="en-US" altLang="zh-CN" sz="24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6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6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6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6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 autoUpdateAnimBg="0"/>
      <p:bldP spid="68615" grpId="0" autoUpdateAnimBg="0"/>
      <p:bldP spid="68617" grpId="0" autoUpdateAnimBg="0"/>
      <p:bldP spid="68618" grpId="0" autoUpdateAnimBg="0"/>
      <p:bldP spid="68619" grpId="0" autoUpdateAnimBg="0"/>
      <p:bldP spid="68620" grpId="0" autoUpdateAnimBg="0"/>
      <p:bldP spid="68621" grpId="0" autoUpdateAnimBg="0"/>
      <p:bldP spid="68622" grpId="0" autoUpdateAnimBg="0"/>
      <p:bldP spid="68623" grpId="0"/>
      <p:bldP spid="68624" grpId="0"/>
      <p:bldP spid="68625" grpId="0" autoUpdateAnimBg="0"/>
      <p:bldP spid="68626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859B8D7-0E66-4255-B4B2-A6368802BB08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1697880" y="764704"/>
            <a:ext cx="618648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i="1" dirty="0" err="1">
                <a:solidFill>
                  <a:srgbClr val="FF0000"/>
                </a:solidFill>
              </a:rPr>
              <a:t>T</a:t>
            </a:r>
            <a:r>
              <a:rPr lang="en-US" altLang="zh-CN" sz="2400" b="1" baseline="-25000" dirty="0" err="1">
                <a:solidFill>
                  <a:srgbClr val="FF0000"/>
                </a:solidFill>
              </a:rPr>
              <a:t>f</a:t>
            </a:r>
            <a:r>
              <a:rPr lang="en-US" altLang="zh-CN" sz="2400" b="1" baseline="-25000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/>
              <a:t>＝ </a:t>
            </a:r>
            <a:r>
              <a:rPr lang="en-US" altLang="zh-CN" sz="2400" b="1" i="1" dirty="0"/>
              <a:t>T</a:t>
            </a:r>
            <a:r>
              <a:rPr lang="en-US" altLang="zh-CN" sz="2400" b="1" baseline="-25000" dirty="0"/>
              <a:t>D</a:t>
            </a:r>
            <a:r>
              <a:rPr lang="zh-CN" altLang="en-US" sz="2400" b="1" dirty="0"/>
              <a:t>＋</a:t>
            </a:r>
            <a:r>
              <a:rPr lang="en-US" altLang="zh-CN" sz="2400" b="1" i="1" dirty="0"/>
              <a:t>T</a:t>
            </a:r>
            <a:r>
              <a:rPr lang="en-US" altLang="zh-CN" sz="2400" b="1" baseline="-25000" dirty="0"/>
              <a:t>d</a:t>
            </a:r>
            <a:r>
              <a:rPr lang="zh-CN" altLang="en-US" sz="2400" b="1" dirty="0"/>
              <a:t>＝｜</a:t>
            </a:r>
            <a:r>
              <a:rPr lang="en-US" altLang="zh-CN" sz="2400" b="1" i="1" dirty="0"/>
              <a:t>ES</a:t>
            </a:r>
            <a:r>
              <a:rPr lang="zh-CN" altLang="en-US" sz="2400" b="1" dirty="0"/>
              <a:t>－</a:t>
            </a:r>
            <a:r>
              <a:rPr lang="en-US" altLang="zh-CN" sz="2400" b="1" i="1" dirty="0"/>
              <a:t>EI</a:t>
            </a:r>
            <a:r>
              <a:rPr lang="zh-CN" altLang="en-US" sz="2400" b="1" dirty="0"/>
              <a:t>｜＋｜</a:t>
            </a:r>
            <a:r>
              <a:rPr lang="en-US" altLang="zh-CN" sz="2400" b="1" dirty="0" err="1"/>
              <a:t>es</a:t>
            </a:r>
            <a:r>
              <a:rPr lang="zh-CN" altLang="en-US" sz="2400" b="1" dirty="0"/>
              <a:t>－</a:t>
            </a:r>
            <a:r>
              <a:rPr lang="en-US" altLang="zh-CN" sz="2400" b="1" i="1" dirty="0" err="1"/>
              <a:t>ei</a:t>
            </a:r>
            <a:r>
              <a:rPr lang="zh-CN" altLang="en-US" sz="2400" b="1" dirty="0"/>
              <a:t>｜</a:t>
            </a:r>
            <a:endParaRPr lang="zh-CN" altLang="en-US" sz="2400" b="1" dirty="0"/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b="1" dirty="0"/>
              <a:t>    ＝</a:t>
            </a:r>
            <a:r>
              <a:rPr lang="en-US" altLang="zh-CN" sz="2400" b="1" dirty="0"/>
              <a:t>0.021</a:t>
            </a:r>
            <a:r>
              <a:rPr lang="zh-CN" altLang="en-US" sz="2400" b="1" dirty="0"/>
              <a:t>＋</a:t>
            </a:r>
            <a:r>
              <a:rPr lang="en-US" altLang="zh-CN" sz="2400" b="1" dirty="0"/>
              <a:t>0.013</a:t>
            </a:r>
            <a:r>
              <a:rPr lang="zh-CN" altLang="en-US" sz="2400" b="1" dirty="0"/>
              <a:t>＝</a:t>
            </a:r>
            <a:r>
              <a:rPr lang="en-US" altLang="zh-CN" sz="2400" b="1" dirty="0"/>
              <a:t>0.033</a:t>
            </a:r>
            <a:endParaRPr lang="en-US" altLang="zh-CN" sz="2400" b="1" baseline="-25000" dirty="0"/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1547664" y="1628800"/>
            <a:ext cx="46085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4</a:t>
            </a:r>
            <a:r>
              <a:rPr lang="zh-CN" altLang="en-US" sz="2400" b="1" dirty="0"/>
              <a:t>）画公差带</a:t>
            </a:r>
            <a:r>
              <a:rPr lang="zh-CN" altLang="en-US" sz="2400" b="1" dirty="0" smtClean="0"/>
              <a:t>图</a:t>
            </a:r>
            <a:endParaRPr lang="zh-CN" altLang="en-US" sz="2400" b="1" dirty="0"/>
          </a:p>
        </p:txBody>
      </p:sp>
      <p:sp>
        <p:nvSpPr>
          <p:cNvPr id="51232" name="Text Box 32"/>
          <p:cNvSpPr txBox="1">
            <a:spLocks noChangeArrowheads="1"/>
          </p:cNvSpPr>
          <p:nvPr/>
        </p:nvSpPr>
        <p:spPr bwMode="auto">
          <a:xfrm>
            <a:off x="1547664" y="332656"/>
            <a:ext cx="4104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dirty="0"/>
              <a:t>（</a:t>
            </a:r>
            <a:r>
              <a:rPr lang="en-US" altLang="zh-CN" sz="2400" dirty="0"/>
              <a:t>3</a:t>
            </a:r>
            <a:r>
              <a:rPr lang="zh-CN" altLang="en-US" sz="2400" dirty="0"/>
              <a:t>）</a:t>
            </a:r>
            <a:r>
              <a:rPr lang="zh-CN" altLang="en-US" sz="2400" b="1" dirty="0"/>
              <a:t>求配合公差  </a:t>
            </a:r>
            <a:r>
              <a:rPr lang="en-US" altLang="zh-CN" sz="2400" i="1" dirty="0" err="1">
                <a:solidFill>
                  <a:srgbClr val="FF0000"/>
                </a:solidFill>
              </a:rPr>
              <a:t>T</a:t>
            </a:r>
            <a:r>
              <a:rPr lang="en-US" altLang="zh-CN" sz="2400" baseline="-25000" dirty="0" err="1">
                <a:solidFill>
                  <a:srgbClr val="FF0000"/>
                </a:solidFill>
              </a:rPr>
              <a:t>f</a:t>
            </a:r>
            <a:r>
              <a:rPr lang="en-US" altLang="zh-CN" sz="2400" dirty="0"/>
              <a:t> </a:t>
            </a:r>
            <a:endParaRPr lang="en-US" altLang="zh-CN" sz="2400" dirty="0"/>
          </a:p>
        </p:txBody>
      </p:sp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039863"/>
            <a:ext cx="4495800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1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221088"/>
            <a:ext cx="40767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圆角矩形 7">
            <a:hlinkClick r:id="rId3" action="ppaction://hlinksldjump"/>
          </p:cNvPr>
          <p:cNvSpPr/>
          <p:nvPr/>
        </p:nvSpPr>
        <p:spPr bwMode="auto">
          <a:xfrm>
            <a:off x="6800165" y="6018460"/>
            <a:ext cx="1800200" cy="611273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kumimoji="1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kumimoji="1" lang="zh-CN" altLang="en-US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 autoUpdateAnimBg="0"/>
      <p:bldP spid="51207" grpId="0" autoUpdateAnimBg="0"/>
      <p:bldP spid="512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FBA06E9-BE4D-4DBE-A760-E4F41620968A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21533" name="Text Box 29"/>
          <p:cNvSpPr txBox="1">
            <a:spLocks noChangeArrowheads="1"/>
          </p:cNvSpPr>
          <p:nvPr/>
        </p:nvSpPr>
        <p:spPr bwMode="auto">
          <a:xfrm>
            <a:off x="971600" y="1463575"/>
            <a:ext cx="7696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 </a:t>
            </a:r>
            <a:r>
              <a:rPr lang="en-US" altLang="zh-CN" b="1" i="1" dirty="0"/>
              <a:t>ES</a:t>
            </a:r>
            <a:r>
              <a:rPr lang="zh-CN" altLang="en-US" b="1" dirty="0"/>
              <a:t>＝</a:t>
            </a:r>
            <a:r>
              <a:rPr lang="en-US" altLang="zh-CN" b="1" i="1" dirty="0" err="1"/>
              <a:t>D</a:t>
            </a:r>
            <a:r>
              <a:rPr lang="en-US" altLang="zh-CN" b="1" baseline="-25000" dirty="0" err="1"/>
              <a:t>max</a:t>
            </a:r>
            <a:r>
              <a:rPr lang="zh-CN" altLang="en-US" b="1" dirty="0"/>
              <a:t>－</a:t>
            </a:r>
            <a:r>
              <a:rPr lang="en-US" altLang="zh-CN" b="1" i="1" dirty="0"/>
              <a:t>D </a:t>
            </a:r>
            <a:r>
              <a:rPr lang="zh-CN" altLang="en-US" b="1" dirty="0"/>
              <a:t>；    </a:t>
            </a:r>
            <a:r>
              <a:rPr lang="en-US" altLang="zh-CN" b="1" i="1" dirty="0" err="1"/>
              <a:t>es</a:t>
            </a:r>
            <a:r>
              <a:rPr lang="zh-CN" altLang="en-US" b="1" dirty="0"/>
              <a:t>＝</a:t>
            </a:r>
            <a:r>
              <a:rPr lang="en-US" altLang="zh-CN" b="1" i="1" dirty="0" err="1"/>
              <a:t>d</a:t>
            </a:r>
            <a:r>
              <a:rPr lang="en-US" altLang="zh-CN" b="1" baseline="-25000" dirty="0" err="1"/>
              <a:t>max</a:t>
            </a:r>
            <a:r>
              <a:rPr lang="zh-CN" altLang="en-US" b="1" dirty="0"/>
              <a:t>－</a:t>
            </a:r>
            <a:r>
              <a:rPr lang="en-US" altLang="zh-CN" b="1" i="1" dirty="0"/>
              <a:t>d     </a:t>
            </a:r>
            <a:r>
              <a:rPr lang="en-US" altLang="zh-CN" b="1" i="1" dirty="0" smtClean="0"/>
              <a:t>     </a:t>
            </a:r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</a:t>
            </a:r>
            <a:endParaRPr lang="zh-CN" altLang="en-US" b="1" baseline="-25000" dirty="0"/>
          </a:p>
        </p:txBody>
      </p:sp>
      <p:sp>
        <p:nvSpPr>
          <p:cNvPr id="21534" name="Text Box 30"/>
          <p:cNvSpPr txBox="1">
            <a:spLocks noChangeArrowheads="1"/>
          </p:cNvSpPr>
          <p:nvPr/>
        </p:nvSpPr>
        <p:spPr bwMode="auto">
          <a:xfrm>
            <a:off x="1143000" y="2149375"/>
            <a:ext cx="77501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i="1" dirty="0"/>
              <a:t>EI</a:t>
            </a:r>
            <a:r>
              <a:rPr lang="zh-CN" altLang="en-US" b="1" dirty="0"/>
              <a:t>＝</a:t>
            </a:r>
            <a:r>
              <a:rPr lang="en-US" altLang="zh-CN" b="1" i="1" dirty="0" err="1"/>
              <a:t>D</a:t>
            </a:r>
            <a:r>
              <a:rPr lang="en-US" altLang="zh-CN" b="1" dirty="0" err="1"/>
              <a:t>min</a:t>
            </a:r>
            <a:r>
              <a:rPr lang="zh-CN" altLang="en-US" b="1" dirty="0"/>
              <a:t>－</a:t>
            </a:r>
            <a:r>
              <a:rPr lang="en-US" altLang="zh-CN" b="1" i="1" dirty="0"/>
              <a:t>D </a:t>
            </a:r>
            <a:r>
              <a:rPr lang="zh-CN" altLang="en-US" b="1" dirty="0"/>
              <a:t>；    </a:t>
            </a:r>
            <a:r>
              <a:rPr lang="en-US" altLang="zh-CN" b="1" i="1" dirty="0" err="1"/>
              <a:t>ei</a:t>
            </a:r>
            <a:r>
              <a:rPr lang="zh-CN" altLang="en-US" b="1" dirty="0"/>
              <a:t>＝</a:t>
            </a:r>
            <a:r>
              <a:rPr lang="en-US" altLang="zh-CN" b="1" i="1" dirty="0" err="1"/>
              <a:t>d</a:t>
            </a:r>
            <a:r>
              <a:rPr lang="en-US" altLang="zh-CN" b="1" baseline="-25000" dirty="0" err="1"/>
              <a:t>min</a:t>
            </a:r>
            <a:r>
              <a:rPr lang="zh-CN" altLang="en-US" b="1" dirty="0"/>
              <a:t>－</a:t>
            </a:r>
            <a:r>
              <a:rPr lang="en-US" altLang="zh-CN" b="1" i="1" dirty="0"/>
              <a:t>d          </a:t>
            </a:r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</a:t>
            </a:r>
            <a:r>
              <a:rPr lang="zh-CN" altLang="en-US" b="1" i="1" dirty="0"/>
              <a:t>                     </a:t>
            </a:r>
            <a:endParaRPr lang="zh-CN" altLang="en-US" b="1" dirty="0"/>
          </a:p>
        </p:txBody>
      </p:sp>
      <p:sp>
        <p:nvSpPr>
          <p:cNvPr id="21535" name="Text Box 31"/>
          <p:cNvSpPr txBox="1">
            <a:spLocks noChangeArrowheads="1"/>
          </p:cNvSpPr>
          <p:nvPr/>
        </p:nvSpPr>
        <p:spPr bwMode="auto">
          <a:xfrm>
            <a:off x="1143000" y="2835175"/>
            <a:ext cx="76057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i="1" dirty="0"/>
              <a:t>T</a:t>
            </a:r>
            <a:r>
              <a:rPr lang="en-US" altLang="zh-CN" b="1" baseline="-25000" dirty="0"/>
              <a:t>D</a:t>
            </a:r>
            <a:r>
              <a:rPr lang="zh-CN" altLang="en-US" b="1" dirty="0"/>
              <a:t>＝｜</a:t>
            </a:r>
            <a:r>
              <a:rPr lang="en-US" altLang="zh-CN" b="1" i="1" dirty="0"/>
              <a:t>ES</a:t>
            </a:r>
            <a:r>
              <a:rPr lang="zh-CN" altLang="en-US" b="1" dirty="0"/>
              <a:t>－</a:t>
            </a:r>
            <a:r>
              <a:rPr lang="en-US" altLang="zh-CN" b="1" i="1" dirty="0"/>
              <a:t>EI</a:t>
            </a:r>
            <a:r>
              <a:rPr lang="zh-CN" altLang="en-US" b="1" dirty="0"/>
              <a:t>｜；</a:t>
            </a:r>
            <a:r>
              <a:rPr lang="en-US" altLang="zh-CN" b="1" i="1" dirty="0"/>
              <a:t>T</a:t>
            </a:r>
            <a:r>
              <a:rPr lang="en-US" altLang="zh-CN" b="1" baseline="-25000" dirty="0"/>
              <a:t>d</a:t>
            </a:r>
            <a:r>
              <a:rPr lang="zh-CN" altLang="en-US" b="1" dirty="0"/>
              <a:t>＝｜</a:t>
            </a:r>
            <a:r>
              <a:rPr lang="en-US" altLang="zh-CN" b="1" i="1" dirty="0" err="1"/>
              <a:t>es</a:t>
            </a:r>
            <a:r>
              <a:rPr lang="zh-CN" altLang="en-US" b="1" dirty="0"/>
              <a:t>－</a:t>
            </a:r>
            <a:r>
              <a:rPr lang="en-US" altLang="zh-CN" b="1" i="1" dirty="0" err="1"/>
              <a:t>ei</a:t>
            </a:r>
            <a:r>
              <a:rPr lang="zh-CN" altLang="en-US" b="1" dirty="0"/>
              <a:t>｜    （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endParaRPr lang="zh-CN" altLang="en-US" b="1" dirty="0"/>
          </a:p>
        </p:txBody>
      </p:sp>
      <p:sp>
        <p:nvSpPr>
          <p:cNvPr id="21536" name="Text Box 32"/>
          <p:cNvSpPr txBox="1">
            <a:spLocks noChangeArrowheads="1"/>
          </p:cNvSpPr>
          <p:nvPr/>
        </p:nvSpPr>
        <p:spPr bwMode="auto">
          <a:xfrm>
            <a:off x="1143000" y="3520975"/>
            <a:ext cx="75326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i="1" dirty="0"/>
              <a:t> </a:t>
            </a:r>
            <a:r>
              <a:rPr lang="en-US" altLang="zh-CN" b="1" i="1" dirty="0" err="1"/>
              <a:t>X</a:t>
            </a:r>
            <a:r>
              <a:rPr lang="en-US" altLang="zh-CN" b="1" baseline="-25000" dirty="0" err="1"/>
              <a:t>max</a:t>
            </a:r>
            <a:r>
              <a:rPr lang="zh-CN" altLang="en-US" b="1" dirty="0"/>
              <a:t>（</a:t>
            </a:r>
            <a:r>
              <a:rPr lang="en-US" altLang="zh-CN" b="1" i="1" dirty="0" err="1"/>
              <a:t>Y</a:t>
            </a:r>
            <a:r>
              <a:rPr lang="en-US" altLang="zh-CN" b="1" baseline="-25000" dirty="0" err="1"/>
              <a:t>min</a:t>
            </a:r>
            <a:r>
              <a:rPr lang="en-US" altLang="zh-CN" b="1" i="1" dirty="0"/>
              <a:t> </a:t>
            </a:r>
            <a:r>
              <a:rPr lang="zh-CN" altLang="en-US" b="1" dirty="0"/>
              <a:t>）＝</a:t>
            </a:r>
            <a:r>
              <a:rPr lang="en-US" altLang="zh-CN" b="1" i="1" dirty="0"/>
              <a:t>ES</a:t>
            </a:r>
            <a:r>
              <a:rPr lang="zh-CN" altLang="en-US" b="1" dirty="0"/>
              <a:t>－</a:t>
            </a:r>
            <a:r>
              <a:rPr lang="en-US" altLang="zh-CN" b="1" i="1" dirty="0" err="1"/>
              <a:t>ei</a:t>
            </a:r>
            <a:r>
              <a:rPr lang="en-US" altLang="zh-CN" b="1" i="1" dirty="0"/>
              <a:t> </a:t>
            </a:r>
            <a:r>
              <a:rPr lang="en-US" altLang="zh-CN" b="1" i="1" dirty="0" smtClean="0"/>
              <a:t> </a:t>
            </a:r>
            <a:r>
              <a:rPr lang="en-US" altLang="zh-CN" b="1" dirty="0" smtClean="0"/>
              <a:t>   </a:t>
            </a:r>
            <a:r>
              <a:rPr lang="zh-CN" altLang="en-US" b="1" dirty="0" smtClean="0"/>
              <a:t>                   </a:t>
            </a:r>
            <a:r>
              <a:rPr lang="zh-CN" altLang="en-US" b="1" dirty="0"/>
              <a:t>（</a:t>
            </a:r>
            <a:r>
              <a:rPr lang="en-US" altLang="zh-CN" b="1" dirty="0"/>
              <a:t>4</a:t>
            </a:r>
            <a:r>
              <a:rPr lang="zh-CN" altLang="en-US" b="1" dirty="0"/>
              <a:t>）              </a:t>
            </a:r>
            <a:endParaRPr lang="zh-CN" altLang="en-US" b="1" dirty="0"/>
          </a:p>
        </p:txBody>
      </p:sp>
      <p:sp>
        <p:nvSpPr>
          <p:cNvPr id="21537" name="Text Box 33"/>
          <p:cNvSpPr txBox="1">
            <a:spLocks noChangeArrowheads="1"/>
          </p:cNvSpPr>
          <p:nvPr/>
        </p:nvSpPr>
        <p:spPr bwMode="auto">
          <a:xfrm>
            <a:off x="1143000" y="4206775"/>
            <a:ext cx="7391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i="1" dirty="0"/>
              <a:t> </a:t>
            </a:r>
            <a:r>
              <a:rPr lang="en-US" altLang="zh-CN" b="1" i="1" dirty="0" err="1"/>
              <a:t>X</a:t>
            </a:r>
            <a:r>
              <a:rPr lang="en-US" altLang="zh-CN" b="1" baseline="-25000" dirty="0" err="1"/>
              <a:t>min</a:t>
            </a:r>
            <a:r>
              <a:rPr lang="zh-CN" altLang="en-US" b="1" dirty="0"/>
              <a:t>（</a:t>
            </a:r>
            <a:r>
              <a:rPr lang="en-US" altLang="zh-CN" b="1" i="1" dirty="0" err="1"/>
              <a:t>Y</a:t>
            </a:r>
            <a:r>
              <a:rPr lang="en-US" altLang="zh-CN" b="1" baseline="-25000" dirty="0" err="1"/>
              <a:t>max</a:t>
            </a:r>
            <a:r>
              <a:rPr lang="en-US" altLang="zh-CN" b="1" i="1" dirty="0"/>
              <a:t> </a:t>
            </a:r>
            <a:r>
              <a:rPr lang="zh-CN" altLang="en-US" b="1" dirty="0"/>
              <a:t>）＝</a:t>
            </a:r>
            <a:r>
              <a:rPr lang="en-US" altLang="zh-CN" b="1" i="1" dirty="0"/>
              <a:t>EI</a:t>
            </a:r>
            <a:r>
              <a:rPr lang="zh-CN" altLang="en-US" b="1" dirty="0"/>
              <a:t>－</a:t>
            </a:r>
            <a:r>
              <a:rPr lang="en-US" altLang="zh-CN" b="1" i="1" dirty="0" err="1"/>
              <a:t>es</a:t>
            </a:r>
            <a:r>
              <a:rPr lang="en-US" altLang="zh-CN" b="1" i="1" dirty="0"/>
              <a:t> </a:t>
            </a:r>
            <a:r>
              <a:rPr lang="en-US" altLang="zh-CN" b="1" dirty="0"/>
              <a:t>                       </a:t>
            </a:r>
            <a:r>
              <a:rPr lang="zh-CN" altLang="en-US" b="1" dirty="0"/>
              <a:t>（</a:t>
            </a:r>
            <a:r>
              <a:rPr lang="en-US" altLang="zh-CN" b="1" dirty="0"/>
              <a:t>5</a:t>
            </a:r>
            <a:r>
              <a:rPr lang="zh-CN" altLang="en-US" b="1" dirty="0"/>
              <a:t>）</a:t>
            </a:r>
            <a:endParaRPr lang="zh-CN" altLang="en-US" b="1" dirty="0"/>
          </a:p>
        </p:txBody>
      </p:sp>
      <p:sp>
        <p:nvSpPr>
          <p:cNvPr id="21538" name="Text Box 34"/>
          <p:cNvSpPr txBox="1">
            <a:spLocks noChangeArrowheads="1"/>
          </p:cNvSpPr>
          <p:nvPr/>
        </p:nvSpPr>
        <p:spPr bwMode="auto">
          <a:xfrm>
            <a:off x="1210816" y="4892575"/>
            <a:ext cx="645752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b="1" i="1" dirty="0"/>
              <a:t> </a:t>
            </a:r>
            <a:r>
              <a:rPr lang="en-US" altLang="zh-CN" sz="2400" b="1" i="1" dirty="0" err="1"/>
              <a:t>T</a:t>
            </a:r>
            <a:r>
              <a:rPr lang="en-US" altLang="zh-CN" sz="2400" b="1" baseline="-25000" dirty="0" err="1"/>
              <a:t>f</a:t>
            </a:r>
            <a:r>
              <a:rPr lang="en-US" altLang="zh-CN" sz="2400" b="1" baseline="-25000" dirty="0"/>
              <a:t> </a:t>
            </a:r>
            <a:r>
              <a:rPr lang="zh-CN" altLang="en-US" sz="2400" b="1" dirty="0"/>
              <a:t>＝ ｜</a:t>
            </a:r>
            <a:r>
              <a:rPr lang="en-US" altLang="zh-CN" sz="2400" b="1" i="1" dirty="0" err="1"/>
              <a:t>X</a:t>
            </a:r>
            <a:r>
              <a:rPr lang="en-US" altLang="zh-CN" sz="2400" b="1" baseline="-25000" dirty="0" err="1"/>
              <a:t>max</a:t>
            </a:r>
            <a:r>
              <a:rPr lang="zh-CN" altLang="en-US" sz="2400" b="1" dirty="0"/>
              <a:t>（</a:t>
            </a:r>
            <a:r>
              <a:rPr lang="en-US" altLang="zh-CN" sz="2400" b="1" i="1" dirty="0" err="1"/>
              <a:t>Y</a:t>
            </a:r>
            <a:r>
              <a:rPr lang="en-US" altLang="zh-CN" sz="2400" b="1" baseline="-25000" dirty="0" err="1"/>
              <a:t>min</a:t>
            </a:r>
            <a:r>
              <a:rPr lang="en-US" altLang="zh-CN" sz="2400" b="1" i="1" dirty="0"/>
              <a:t> </a:t>
            </a:r>
            <a:r>
              <a:rPr lang="zh-CN" altLang="en-US" sz="2400" b="1" dirty="0"/>
              <a:t>） － </a:t>
            </a:r>
            <a:r>
              <a:rPr lang="en-US" altLang="zh-CN" sz="2400" b="1" i="1" dirty="0" err="1"/>
              <a:t>X</a:t>
            </a:r>
            <a:r>
              <a:rPr lang="en-US" altLang="zh-CN" sz="2400" b="1" baseline="-25000" dirty="0" err="1"/>
              <a:t>min</a:t>
            </a:r>
            <a:r>
              <a:rPr lang="zh-CN" altLang="en-US" sz="2400" b="1" dirty="0"/>
              <a:t>（</a:t>
            </a:r>
            <a:r>
              <a:rPr lang="en-US" altLang="zh-CN" sz="2400" b="1" i="1" dirty="0" err="1"/>
              <a:t>Y</a:t>
            </a:r>
            <a:r>
              <a:rPr lang="en-US" altLang="zh-CN" sz="2400" b="1" baseline="-25000" dirty="0" err="1"/>
              <a:t>max</a:t>
            </a:r>
            <a:r>
              <a:rPr lang="en-US" altLang="zh-CN" sz="2400" b="1" i="1" dirty="0"/>
              <a:t> </a:t>
            </a:r>
            <a:r>
              <a:rPr lang="zh-CN" altLang="en-US" sz="2400" b="1" dirty="0"/>
              <a:t>）｜               </a:t>
            </a:r>
            <a:endParaRPr lang="zh-CN" altLang="en-US" sz="2400" b="1" dirty="0"/>
          </a:p>
        </p:txBody>
      </p:sp>
      <p:sp>
        <p:nvSpPr>
          <p:cNvPr id="21541" name="Text Box 37"/>
          <p:cNvSpPr txBox="1">
            <a:spLocks noChangeArrowheads="1"/>
          </p:cNvSpPr>
          <p:nvPr/>
        </p:nvSpPr>
        <p:spPr bwMode="auto">
          <a:xfrm>
            <a:off x="990601" y="792728"/>
            <a:ext cx="5381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200" b="1" dirty="0">
                <a:solidFill>
                  <a:srgbClr val="FF0000"/>
                </a:solidFill>
              </a:rPr>
              <a:t>必须掌握的六个计算公式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1543" name="Text Box 39"/>
          <p:cNvSpPr txBox="1">
            <a:spLocks noChangeArrowheads="1"/>
          </p:cNvSpPr>
          <p:nvPr/>
        </p:nvSpPr>
        <p:spPr bwMode="auto">
          <a:xfrm>
            <a:off x="1592138" y="5445224"/>
            <a:ext cx="7372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＝</a:t>
            </a:r>
            <a:r>
              <a:rPr lang="en-US" altLang="zh-CN" b="1" i="1" dirty="0"/>
              <a:t>T</a:t>
            </a:r>
            <a:r>
              <a:rPr lang="en-US" altLang="zh-CN" b="1" baseline="-25000" dirty="0"/>
              <a:t>D</a:t>
            </a:r>
            <a:r>
              <a:rPr lang="zh-CN" altLang="en-US" b="1" dirty="0"/>
              <a:t>＋</a:t>
            </a:r>
            <a:r>
              <a:rPr lang="en-US" altLang="zh-CN" b="1" i="1" dirty="0"/>
              <a:t>T</a:t>
            </a:r>
            <a:r>
              <a:rPr lang="en-US" altLang="zh-CN" b="1" baseline="-25000" dirty="0"/>
              <a:t>d                                                                   </a:t>
            </a:r>
            <a:r>
              <a:rPr lang="zh-CN" altLang="en-US" b="1" dirty="0"/>
              <a:t>（</a:t>
            </a:r>
            <a:r>
              <a:rPr lang="en-US" altLang="zh-CN" b="1" dirty="0"/>
              <a:t>6</a:t>
            </a:r>
            <a:r>
              <a:rPr lang="zh-CN" altLang="en-US" b="1" dirty="0"/>
              <a:t>）</a:t>
            </a:r>
            <a:endParaRPr lang="zh-CN" altLang="en-US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2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3" grpId="0" autoUpdateAnimBg="0"/>
      <p:bldP spid="21534" grpId="0" autoUpdateAnimBg="0"/>
      <p:bldP spid="21535" grpId="0" autoUpdateAnimBg="0"/>
      <p:bldP spid="21536" grpId="0" autoUpdateAnimBg="0"/>
      <p:bldP spid="21537" grpId="0" autoUpdateAnimBg="0"/>
      <p:bldP spid="21538" grpId="0" autoUpdateAnimBg="0"/>
      <p:bldP spid="21541" grpId="0" autoUpdateAnimBg="0"/>
      <p:bldP spid="2154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B9ED121-5697-47EE-AA28-B8261BB422E8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55576" y="810383"/>
            <a:ext cx="7344816" cy="142192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/>
              <a:t>        </a:t>
            </a:r>
            <a:r>
              <a:rPr lang="zh-CN" altLang="en-US" sz="2400" b="1" dirty="0">
                <a:solidFill>
                  <a:srgbClr val="FF0000"/>
                </a:solidFill>
              </a:rPr>
              <a:t>孔</a:t>
            </a:r>
            <a:r>
              <a:rPr lang="zh-CN" altLang="en-US" sz="2400" b="1" dirty="0"/>
              <a:t>（轴）</a:t>
            </a:r>
            <a:r>
              <a:rPr lang="en-US" altLang="zh-CN" sz="2400" b="1" dirty="0" smtClean="0"/>
              <a:t>— </a:t>
            </a:r>
            <a:r>
              <a:rPr lang="zh-CN" altLang="en-US" sz="2400" b="1" dirty="0" smtClean="0"/>
              <a:t>通常</a:t>
            </a:r>
            <a:r>
              <a:rPr lang="zh-CN" altLang="en-US" sz="2400" b="1" dirty="0"/>
              <a:t>是指圆柱形的</a:t>
            </a:r>
            <a:r>
              <a:rPr lang="zh-CN" altLang="en-US" sz="2400" b="1" dirty="0">
                <a:solidFill>
                  <a:srgbClr val="FF0000"/>
                </a:solidFill>
              </a:rPr>
              <a:t>内</a:t>
            </a:r>
            <a:r>
              <a:rPr lang="zh-CN" altLang="en-US" sz="2400" b="1" dirty="0"/>
              <a:t>（</a:t>
            </a:r>
            <a:r>
              <a:rPr lang="zh-CN" altLang="en-US" sz="2400" b="1" dirty="0">
                <a:solidFill>
                  <a:schemeClr val="tx2"/>
                </a:solidFill>
              </a:rPr>
              <a:t>外</a:t>
            </a:r>
            <a:r>
              <a:rPr lang="zh-CN" altLang="en-US" sz="2400" b="1" dirty="0"/>
              <a:t>）</a:t>
            </a:r>
            <a:r>
              <a:rPr lang="zh-CN" altLang="en-US" sz="2400" b="1" dirty="0">
                <a:solidFill>
                  <a:srgbClr val="FF0000"/>
                </a:solidFill>
              </a:rPr>
              <a:t>表面</a:t>
            </a:r>
            <a:r>
              <a:rPr lang="zh-CN" altLang="en-US" sz="2400" b="1" dirty="0"/>
              <a:t>，也包括非圆柱形的</a:t>
            </a:r>
            <a:r>
              <a:rPr lang="zh-CN" altLang="en-US" sz="2400" b="1" dirty="0">
                <a:solidFill>
                  <a:srgbClr val="FF0000"/>
                </a:solidFill>
              </a:rPr>
              <a:t>内</a:t>
            </a:r>
            <a:r>
              <a:rPr lang="zh-CN" altLang="en-US" sz="2400" b="1" dirty="0"/>
              <a:t>（</a:t>
            </a:r>
            <a:r>
              <a:rPr lang="zh-CN" altLang="en-US" sz="2400" b="1" dirty="0">
                <a:solidFill>
                  <a:schemeClr val="tx2"/>
                </a:solidFill>
              </a:rPr>
              <a:t>外</a:t>
            </a:r>
            <a:r>
              <a:rPr lang="zh-CN" altLang="en-US" sz="2400" b="1" dirty="0"/>
              <a:t>）</a:t>
            </a:r>
            <a:r>
              <a:rPr lang="zh-CN" altLang="en-US" sz="2400" b="1" dirty="0">
                <a:solidFill>
                  <a:srgbClr val="FF0000"/>
                </a:solidFill>
              </a:rPr>
              <a:t>表面</a:t>
            </a:r>
            <a:r>
              <a:rPr lang="en-US" altLang="zh-CN" sz="2400" b="1" dirty="0"/>
              <a:t>[</a:t>
            </a:r>
            <a:r>
              <a:rPr lang="zh-CN" altLang="en-US" sz="2400" b="1" dirty="0"/>
              <a:t>由二平行平面或切平面形成的</a:t>
            </a:r>
            <a:r>
              <a:rPr lang="zh-CN" altLang="en-US" sz="2400" b="1" dirty="0">
                <a:solidFill>
                  <a:srgbClr val="FF0000"/>
                </a:solidFill>
              </a:rPr>
              <a:t>包容面</a:t>
            </a:r>
            <a:r>
              <a:rPr lang="zh-CN" altLang="en-US" sz="2400" b="1" dirty="0"/>
              <a:t>（</a:t>
            </a:r>
            <a:r>
              <a:rPr lang="zh-CN" altLang="en-US" sz="2400" b="1" dirty="0">
                <a:solidFill>
                  <a:schemeClr val="tx2"/>
                </a:solidFill>
              </a:rPr>
              <a:t>被包容面</a:t>
            </a:r>
            <a:r>
              <a:rPr lang="zh-CN" altLang="en-US" sz="2400" b="1" dirty="0"/>
              <a:t>）</a:t>
            </a:r>
            <a:r>
              <a:rPr lang="en-US" altLang="zh-CN" sz="2400" b="1" dirty="0"/>
              <a:t>]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331640" y="2162239"/>
            <a:ext cx="648072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/>
              <a:t>即</a:t>
            </a:r>
            <a:r>
              <a:rPr lang="zh-CN" altLang="en-US" sz="2400" b="1" dirty="0">
                <a:solidFill>
                  <a:srgbClr val="FF0000"/>
                </a:solidFill>
              </a:rPr>
              <a:t>孔</a:t>
            </a:r>
            <a:r>
              <a:rPr lang="zh-CN" altLang="en-US" sz="2400" b="1" dirty="0"/>
              <a:t>（</a:t>
            </a:r>
            <a:r>
              <a:rPr lang="zh-CN" altLang="en-US" sz="2400" b="1" dirty="0" smtClean="0"/>
              <a:t>轴）</a:t>
            </a:r>
            <a:r>
              <a:rPr lang="en-US" altLang="zh-CN" sz="2400" b="1" dirty="0" smtClean="0"/>
              <a:t>—  </a:t>
            </a:r>
            <a:r>
              <a:rPr lang="zh-CN" altLang="en-US" sz="2400" b="1" dirty="0" smtClean="0"/>
              <a:t>由</a:t>
            </a:r>
            <a:r>
              <a:rPr lang="zh-CN" altLang="en-US" sz="2400" b="1" dirty="0">
                <a:solidFill>
                  <a:srgbClr val="FF0000"/>
                </a:solidFill>
              </a:rPr>
              <a:t>单一尺寸</a:t>
            </a:r>
            <a:r>
              <a:rPr lang="zh-CN" altLang="en-US" sz="2400" b="1" dirty="0"/>
              <a:t>确定的</a:t>
            </a:r>
            <a:r>
              <a:rPr lang="zh-CN" altLang="en-US" sz="2400" b="1" dirty="0">
                <a:solidFill>
                  <a:srgbClr val="FF0000"/>
                </a:solidFill>
              </a:rPr>
              <a:t>包容面</a:t>
            </a:r>
            <a:r>
              <a:rPr lang="zh-CN" altLang="en-US" sz="2400" b="1" dirty="0"/>
              <a:t>  </a:t>
            </a:r>
            <a:endParaRPr lang="zh-CN" altLang="en-US" sz="2400" b="1" dirty="0"/>
          </a:p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/>
              <a:t>                          （被包容面）</a:t>
            </a:r>
            <a:endParaRPr lang="zh-CN" altLang="en-US" sz="2400" b="1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30463"/>
            <a:ext cx="7632848" cy="2615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B332E73-959F-41A5-80E0-5117912B851E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23610" name="Text Box 58"/>
          <p:cNvSpPr txBox="1">
            <a:spLocks noChangeArrowheads="1"/>
          </p:cNvSpPr>
          <p:nvPr/>
        </p:nvSpPr>
        <p:spPr bwMode="auto">
          <a:xfrm>
            <a:off x="2710805" y="401290"/>
            <a:ext cx="25812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200" b="1" dirty="0"/>
              <a:t>课堂练习</a:t>
            </a:r>
            <a:endParaRPr lang="zh-CN" altLang="en-US" sz="3200" b="1" dirty="0"/>
          </a:p>
        </p:txBody>
      </p:sp>
      <p:sp>
        <p:nvSpPr>
          <p:cNvPr id="23623" name="Text Box 71"/>
          <p:cNvSpPr txBox="1">
            <a:spLocks noChangeArrowheads="1"/>
          </p:cNvSpPr>
          <p:nvPr/>
        </p:nvSpPr>
        <p:spPr bwMode="auto">
          <a:xfrm>
            <a:off x="609600" y="1015256"/>
            <a:ext cx="800100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b="1" dirty="0"/>
              <a:t>        </a:t>
            </a:r>
            <a:r>
              <a:rPr lang="zh-CN" altLang="en-US" b="1" dirty="0"/>
              <a:t>计算图中轴的极限偏差、公差和极限尺寸，并画出尺寸公差带图。</a:t>
            </a:r>
            <a:endParaRPr lang="zh-CN" altLang="en-US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2051720" y="2132856"/>
            <a:ext cx="4196680" cy="2712070"/>
            <a:chOff x="2051720" y="2348880"/>
            <a:chExt cx="4196680" cy="2712070"/>
          </a:xfrm>
        </p:grpSpPr>
        <p:grpSp>
          <p:nvGrpSpPr>
            <p:cNvPr id="23622" name="Group 70"/>
            <p:cNvGrpSpPr/>
            <p:nvPr/>
          </p:nvGrpSpPr>
          <p:grpSpPr bwMode="auto">
            <a:xfrm>
              <a:off x="2133600" y="2927350"/>
              <a:ext cx="4114800" cy="2133600"/>
              <a:chOff x="2256" y="864"/>
              <a:chExt cx="2592" cy="1344"/>
            </a:xfrm>
          </p:grpSpPr>
          <p:sp>
            <p:nvSpPr>
              <p:cNvPr id="43015" name="Rectangle 59"/>
              <p:cNvSpPr>
                <a:spLocks noChangeArrowheads="1"/>
              </p:cNvSpPr>
              <p:nvPr/>
            </p:nvSpPr>
            <p:spPr bwMode="auto">
              <a:xfrm>
                <a:off x="2736" y="1152"/>
                <a:ext cx="1920" cy="1056"/>
              </a:xfrm>
              <a:prstGeom prst="rect">
                <a:avLst/>
              </a:prstGeom>
              <a:noFill/>
              <a:ln w="76200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016" name="Line 60"/>
              <p:cNvSpPr>
                <a:spLocks noChangeShapeType="1"/>
              </p:cNvSpPr>
              <p:nvPr/>
            </p:nvSpPr>
            <p:spPr bwMode="auto">
              <a:xfrm>
                <a:off x="2592" y="1680"/>
                <a:ext cx="225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lgDash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17" name="Line 61"/>
              <p:cNvSpPr>
                <a:spLocks noChangeShapeType="1"/>
              </p:cNvSpPr>
              <p:nvPr/>
            </p:nvSpPr>
            <p:spPr bwMode="auto">
              <a:xfrm>
                <a:off x="2256" y="2208"/>
                <a:ext cx="57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18" name="Line 62"/>
              <p:cNvSpPr>
                <a:spLocks noChangeShapeType="1"/>
              </p:cNvSpPr>
              <p:nvPr/>
            </p:nvSpPr>
            <p:spPr bwMode="auto">
              <a:xfrm>
                <a:off x="2256" y="1152"/>
                <a:ext cx="57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19" name="Line 63"/>
              <p:cNvSpPr>
                <a:spLocks noChangeShapeType="1"/>
              </p:cNvSpPr>
              <p:nvPr/>
            </p:nvSpPr>
            <p:spPr bwMode="auto">
              <a:xfrm>
                <a:off x="2448" y="1152"/>
                <a:ext cx="0" cy="105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20" name="Line 64"/>
              <p:cNvSpPr>
                <a:spLocks noChangeShapeType="1"/>
              </p:cNvSpPr>
              <p:nvPr/>
            </p:nvSpPr>
            <p:spPr bwMode="auto">
              <a:xfrm flipV="1">
                <a:off x="2448" y="864"/>
                <a:ext cx="0" cy="2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21" name="Line 65"/>
              <p:cNvSpPr>
                <a:spLocks noChangeShapeType="1"/>
              </p:cNvSpPr>
              <p:nvPr/>
            </p:nvSpPr>
            <p:spPr bwMode="auto">
              <a:xfrm>
                <a:off x="2448" y="864"/>
                <a:ext cx="115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" name="TextBox 1"/>
                <p:cNvSpPr txBox="1"/>
                <p:nvPr/>
              </p:nvSpPr>
              <p:spPr>
                <a:xfrm>
                  <a:off x="2051720" y="2348880"/>
                  <a:ext cx="2426091" cy="5343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i="1" dirty="0" smtClean="0"/>
                    <a:t>d</a:t>
                  </a:r>
                  <a:r>
                    <a:rPr lang="en-US" altLang="zh-CN" dirty="0" smtClean="0"/>
                    <a:t> = </a:t>
                  </a:r>
                  <a14:m>
                    <m:oMath xmlns:m="http://schemas.openxmlformats.org/officeDocument/2006/math">
                      <m:r>
                        <a:rPr lang="zh-CN" altLang="en-US" i="1" smtClean="0">
                          <a:latin typeface="Cambria Math"/>
                        </a:rPr>
                        <m:t>∅</m:t>
                      </m:r>
                      <m:sSubSup>
                        <m:sSubSupPr>
                          <m:ctrlPr>
                            <a:rPr lang="en-US" altLang="zh-CN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CN" b="0" i="1" smtClean="0">
                              <a:latin typeface="Cambria Math"/>
                            </a:rPr>
                            <m:t>25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/>
                            </a:rPr>
                            <m:t>−0.041</m:t>
                          </m:r>
                        </m:sub>
                        <m:sup>
                          <m:r>
                            <a:rPr lang="en-US" altLang="zh-CN" b="0" i="1" smtClean="0">
                              <a:latin typeface="Cambria Math"/>
                            </a:rPr>
                            <m:t>−0.020</m:t>
                          </m:r>
                        </m:sup>
                      </m:sSubSup>
                    </m:oMath>
                  </a14:m>
                  <a:endParaRPr lang="zh-CN" altLang="en-US" dirty="0"/>
                </a:p>
              </p:txBody>
            </p:sp>
          </mc:Choice>
          <mc:Fallback>
            <p:sp>
              <p:nvSpPr>
                <p:cNvPr id="2" name="TextBox 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51720" y="2348880"/>
                  <a:ext cx="2426091" cy="534377"/>
                </a:xfrm>
                <a:prstGeom prst="rect">
                  <a:avLst/>
                </a:prstGeom>
                <a:blipFill rotWithShape="1">
                  <a:blip r:embed="rId1"/>
                  <a:stretch>
                    <a:fillRect l="-1005" t="-9091" b="-30682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  <a:endParaRPr lang="zh-CN" altLang="en-US">
                    <a:noFill/>
                  </a:endParaRPr>
                </a:p>
              </p:txBody>
            </p:sp>
          </mc:Fallback>
        </mc:AlternateContent>
      </p:grpSp>
      <p:sp>
        <p:nvSpPr>
          <p:cNvPr id="18" name="圆角矩形 17">
            <a:hlinkClick r:id="rId2" action="ppaction://hlinksldjump"/>
          </p:cNvPr>
          <p:cNvSpPr/>
          <p:nvPr/>
        </p:nvSpPr>
        <p:spPr bwMode="auto">
          <a:xfrm>
            <a:off x="6800165" y="6018460"/>
            <a:ext cx="1800200" cy="611273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kumimoji="1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kumimoji="1" lang="zh-CN" altLang="en-US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3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3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10" grpId="0" autoUpdateAnimBg="0"/>
      <p:bldP spid="23623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DDC622-0D23-4916-880F-6D2CB2176601}" type="slidenum">
              <a:rPr lang="en-US" altLang="zh-CN" smtClean="0"/>
            </a:fld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539552" y="247288"/>
            <a:ext cx="7920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 smtClean="0"/>
              <a:t>                         习      题     三</a:t>
            </a:r>
            <a:endParaRPr lang="zh-CN" altLang="en-US" sz="2400" b="1" dirty="0"/>
          </a:p>
          <a:p>
            <a:pPr algn="l"/>
            <a:r>
              <a:rPr lang="zh-CN" altLang="en-US" sz="2400" b="1" dirty="0" smtClean="0"/>
              <a:t>        </a:t>
            </a:r>
            <a:r>
              <a:rPr lang="zh-CN" altLang="en-US" sz="2000" b="1" dirty="0" smtClean="0"/>
              <a:t>一</a:t>
            </a:r>
            <a:r>
              <a:rPr lang="zh-CN" altLang="en-US" sz="2000" b="1" dirty="0"/>
              <a:t>、</a:t>
            </a:r>
            <a:r>
              <a:rPr lang="zh-CN" altLang="en-US" sz="2000" b="1" dirty="0" smtClean="0"/>
              <a:t>思 考 题</a:t>
            </a:r>
            <a:endParaRPr lang="zh-CN" altLang="en-US" sz="2000" b="1" dirty="0"/>
          </a:p>
          <a:p>
            <a:pPr algn="l"/>
            <a:r>
              <a:rPr lang="en-US" altLang="zh-CN" sz="2000" b="1" dirty="0" smtClean="0"/>
              <a:t>        1</a:t>
            </a:r>
            <a:r>
              <a:rPr lang="en-US" altLang="zh-CN" sz="2000" b="1" dirty="0"/>
              <a:t>. </a:t>
            </a:r>
            <a:r>
              <a:rPr lang="zh-CN" altLang="en-US" sz="2000" b="1" dirty="0"/>
              <a:t>对孔、轴结合的使用要求有哪些</a:t>
            </a:r>
            <a:r>
              <a:rPr lang="en-US" altLang="zh-CN" sz="2000" b="1" dirty="0"/>
              <a:t>? </a:t>
            </a:r>
            <a:r>
              <a:rPr lang="zh-CN" altLang="en-US" sz="2000" b="1" dirty="0"/>
              <a:t>为什么要制订</a:t>
            </a:r>
            <a:r>
              <a:rPr lang="en-US" altLang="zh-CN" sz="2000" b="1" dirty="0" smtClean="0"/>
              <a:t>《</a:t>
            </a:r>
            <a:r>
              <a:rPr lang="zh-CN" altLang="en-US" sz="2000" b="1" dirty="0" smtClean="0"/>
              <a:t>公差与</a:t>
            </a:r>
            <a:r>
              <a:rPr lang="zh-CN" altLang="en-US" sz="2000" b="1" dirty="0"/>
              <a:t>配合</a:t>
            </a:r>
            <a:r>
              <a:rPr lang="en-US" altLang="zh-CN" sz="2000" b="1" dirty="0"/>
              <a:t>》</a:t>
            </a:r>
            <a:r>
              <a:rPr lang="zh-CN" altLang="en-US" sz="2000" b="1" dirty="0"/>
              <a:t>标准</a:t>
            </a:r>
            <a:r>
              <a:rPr lang="en-US" altLang="zh-CN" sz="2000" b="1" dirty="0"/>
              <a:t>? </a:t>
            </a:r>
            <a:r>
              <a:rPr lang="zh-CN" altLang="en-US" sz="2000" b="1" dirty="0"/>
              <a:t>其标准的</a:t>
            </a:r>
            <a:r>
              <a:rPr lang="zh-CN" altLang="en-US" sz="2000" b="1" dirty="0" smtClean="0"/>
              <a:t>基本</a:t>
            </a:r>
            <a:r>
              <a:rPr lang="zh-CN" altLang="en-US" sz="2000" b="1" dirty="0"/>
              <a:t>结构如何</a:t>
            </a:r>
            <a:r>
              <a:rPr lang="en-US" altLang="zh-CN" sz="2000" b="1" dirty="0"/>
              <a:t>?</a:t>
            </a:r>
            <a:endParaRPr lang="en-US" altLang="zh-CN" sz="2000" b="1" dirty="0"/>
          </a:p>
          <a:p>
            <a:pPr algn="l"/>
            <a:r>
              <a:rPr lang="en-US" altLang="zh-CN" sz="2000" b="1" dirty="0" smtClean="0"/>
              <a:t>        2</a:t>
            </a:r>
            <a:r>
              <a:rPr lang="en-US" altLang="zh-CN" sz="2000" b="1" dirty="0"/>
              <a:t>. </a:t>
            </a:r>
            <a:r>
              <a:rPr lang="zh-CN" altLang="en-US" sz="2000" b="1" dirty="0"/>
              <a:t>什么是公差等级系数</a:t>
            </a:r>
            <a:r>
              <a:rPr lang="en-US" altLang="zh-CN" sz="2000" b="1" dirty="0"/>
              <a:t>a? </a:t>
            </a:r>
            <a:r>
              <a:rPr lang="zh-CN" altLang="en-US" sz="2000" b="1" dirty="0"/>
              <a:t>如何判断某一尺寸公差等级的高低</a:t>
            </a:r>
            <a:r>
              <a:rPr lang="en-US" altLang="zh-CN" sz="2000" b="1" dirty="0"/>
              <a:t>?</a:t>
            </a:r>
            <a:endParaRPr lang="en-US" altLang="zh-CN" sz="2000" b="1" dirty="0"/>
          </a:p>
          <a:p>
            <a:pPr algn="l"/>
            <a:r>
              <a:rPr lang="en-US" altLang="zh-CN" sz="2000" b="1" dirty="0" smtClean="0"/>
              <a:t>        3</a:t>
            </a:r>
            <a:r>
              <a:rPr lang="en-US" altLang="zh-CN" sz="2000" b="1" dirty="0"/>
              <a:t>. </a:t>
            </a:r>
            <a:r>
              <a:rPr lang="zh-CN" altLang="en-US" sz="2000" b="1" dirty="0"/>
              <a:t>什么是标准公差因子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公差单位</a:t>
            </a:r>
            <a:r>
              <a:rPr lang="en-US" altLang="zh-CN" sz="2000" b="1" dirty="0" smtClean="0"/>
              <a:t>) </a:t>
            </a:r>
            <a:r>
              <a:rPr lang="en-US" altLang="zh-CN" sz="2000" b="1" i="1" dirty="0" smtClean="0"/>
              <a:t>i</a:t>
            </a:r>
            <a:r>
              <a:rPr lang="en-US" altLang="zh-CN" sz="2000" b="1" dirty="0" smtClean="0"/>
              <a:t>? IT6 </a:t>
            </a:r>
            <a:r>
              <a:rPr lang="en-US" altLang="zh-CN" sz="2000" b="1" dirty="0"/>
              <a:t>~ IT18 </a:t>
            </a:r>
            <a:r>
              <a:rPr lang="zh-CN" altLang="en-US" sz="2000" b="1" dirty="0" smtClean="0"/>
              <a:t>的标准公差</a:t>
            </a:r>
            <a:r>
              <a:rPr lang="zh-CN" altLang="en-US" sz="2000" b="1" dirty="0"/>
              <a:t>因子是如何规定的</a:t>
            </a:r>
            <a:r>
              <a:rPr lang="en-US" altLang="zh-CN" sz="2000" b="1" dirty="0"/>
              <a:t>?</a:t>
            </a:r>
            <a:endParaRPr lang="en-US" altLang="zh-CN" sz="2000" b="1" dirty="0"/>
          </a:p>
          <a:p>
            <a:pPr algn="l"/>
            <a:r>
              <a:rPr lang="en-US" altLang="zh-CN" sz="2000" b="1" dirty="0" smtClean="0"/>
              <a:t>        4</a:t>
            </a:r>
            <a:r>
              <a:rPr lang="en-US" altLang="zh-CN" sz="2000" b="1" dirty="0"/>
              <a:t>. </a:t>
            </a:r>
            <a:r>
              <a:rPr lang="zh-CN" altLang="en-US" sz="2000" b="1" dirty="0"/>
              <a:t>什么是标准公差</a:t>
            </a:r>
            <a:r>
              <a:rPr lang="en-US" altLang="zh-CN" sz="2000" b="1" dirty="0"/>
              <a:t>? </a:t>
            </a:r>
            <a:r>
              <a:rPr lang="zh-CN" altLang="en-US" sz="2000" b="1" dirty="0"/>
              <a:t>国家标准规定了多少个标准公差等级</a:t>
            </a:r>
            <a:r>
              <a:rPr lang="en-US" altLang="zh-CN" sz="2000" b="1" dirty="0"/>
              <a:t>?</a:t>
            </a:r>
            <a:endParaRPr lang="zh-CN" altLang="en-US" sz="20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467544" y="2866296"/>
                <a:ext cx="8136904" cy="3785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altLang="zh-CN" sz="2000" b="1" dirty="0" smtClean="0"/>
                  <a:t>         5</a:t>
                </a:r>
                <a:r>
                  <a:rPr lang="en-US" altLang="zh-CN" sz="2000" b="1" dirty="0"/>
                  <a:t>. </a:t>
                </a:r>
                <a:r>
                  <a:rPr lang="zh-CN" altLang="en-US" sz="2000" b="1" dirty="0"/>
                  <a:t>试分析尺寸分段的必要性和可能性。在国家标准中按什么规律进行尺寸分段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 smtClean="0"/>
                  <a:t>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𝑫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𝐧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 </a:t>
                </a:r>
                <a:r>
                  <a:rPr lang="en-US" altLang="zh-CN" sz="2000" b="1" dirty="0"/>
                  <a:t>~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𝑫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𝐧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 </a:t>
                </a:r>
                <a:r>
                  <a:rPr lang="zh-CN" altLang="en-US" sz="2000" b="1" dirty="0"/>
                  <a:t>尺寸段中</a:t>
                </a:r>
                <a:r>
                  <a:rPr lang="en-US" altLang="zh-CN" sz="2000" b="1" dirty="0"/>
                  <a:t>,</a:t>
                </a:r>
                <a:r>
                  <a:rPr lang="zh-CN" altLang="en-US" sz="2000" b="1" dirty="0"/>
                  <a:t>计算尺寸</a:t>
                </a:r>
                <a:r>
                  <a:rPr lang="en-US" altLang="zh-CN" sz="2000" b="1" i="1" dirty="0"/>
                  <a:t>D</a:t>
                </a:r>
                <a:r>
                  <a:rPr lang="en-US" altLang="zh-CN" sz="2000" b="1" dirty="0"/>
                  <a:t> </a:t>
                </a:r>
                <a:r>
                  <a:rPr lang="zh-CN" altLang="en-US" sz="2000" b="1" dirty="0"/>
                  <a:t>值如何规定</a:t>
                </a:r>
                <a:r>
                  <a:rPr lang="en-US" altLang="zh-CN" sz="2000" b="1" dirty="0"/>
                  <a:t>?</a:t>
                </a:r>
              </a:p>
              <a:p>
                <a:pPr algn="l"/>
                <a:r>
                  <a:rPr lang="en-US" altLang="zh-CN" sz="2000" b="1" dirty="0" smtClean="0"/>
                  <a:t>         6</a:t>
                </a:r>
                <a:r>
                  <a:rPr lang="en-US" altLang="zh-CN" sz="2000" b="1" dirty="0"/>
                  <a:t>. </a:t>
                </a:r>
                <a:r>
                  <a:rPr lang="zh-CN" altLang="en-US" sz="2000" b="1" dirty="0"/>
                  <a:t>什么是基本偏差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/>
                  <a:t>为什么要规定基本偏差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/>
                  <a:t>轴和孔的基本偏差是如何确定的</a:t>
                </a:r>
                <a:r>
                  <a:rPr lang="en-US" altLang="zh-CN" sz="2000" b="1" dirty="0"/>
                  <a:t>?</a:t>
                </a:r>
              </a:p>
              <a:p>
                <a:pPr algn="l"/>
                <a:r>
                  <a:rPr lang="en-US" altLang="zh-CN" sz="2000" b="1" dirty="0" smtClean="0"/>
                  <a:t>         7</a:t>
                </a:r>
                <a:r>
                  <a:rPr lang="en-US" altLang="zh-CN" sz="2000" b="1" dirty="0"/>
                  <a:t>. </a:t>
                </a:r>
                <a:r>
                  <a:rPr lang="zh-CN" altLang="en-US" sz="2000" b="1" dirty="0"/>
                  <a:t>什么</a:t>
                </a:r>
                <a:r>
                  <a:rPr lang="zh-CN" altLang="en-US" sz="2000" b="1" dirty="0" smtClean="0"/>
                  <a:t>是</a:t>
                </a:r>
                <a:r>
                  <a:rPr lang="en-US" altLang="zh-CN" sz="2000" b="1" dirty="0" smtClean="0"/>
                  <a:t>ISO</a:t>
                </a:r>
                <a:r>
                  <a:rPr lang="zh-CN" altLang="en-US" sz="2000" b="1" dirty="0" smtClean="0"/>
                  <a:t>配合</a:t>
                </a:r>
                <a:r>
                  <a:rPr lang="zh-CN" altLang="en-US" sz="2000" b="1" dirty="0"/>
                  <a:t>制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/>
                  <a:t>为什么要</a:t>
                </a:r>
                <a:r>
                  <a:rPr lang="zh-CN" altLang="en-US" sz="2000" b="1" dirty="0" smtClean="0"/>
                  <a:t>规定</a:t>
                </a:r>
                <a:r>
                  <a:rPr lang="en-US" altLang="zh-CN" sz="2000" b="1" dirty="0"/>
                  <a:t>ISO</a:t>
                </a:r>
                <a:r>
                  <a:rPr lang="zh-CN" altLang="en-US" sz="2000" b="1" dirty="0"/>
                  <a:t>配合制</a:t>
                </a:r>
                <a:r>
                  <a:rPr lang="en-US" altLang="zh-CN" sz="2000" b="1" dirty="0" smtClean="0"/>
                  <a:t>? </a:t>
                </a:r>
                <a:r>
                  <a:rPr lang="zh-CN" altLang="en-US" sz="2000" b="1" dirty="0"/>
                  <a:t>在什么情况下采用基轴制配合</a:t>
                </a:r>
                <a:r>
                  <a:rPr lang="en-US" altLang="zh-CN" sz="2000" b="1" dirty="0"/>
                  <a:t>?</a:t>
                </a:r>
              </a:p>
              <a:p>
                <a:pPr algn="l"/>
                <a:r>
                  <a:rPr lang="en-US" altLang="zh-CN" sz="2000" b="1" dirty="0" smtClean="0"/>
                  <a:t>         8</a:t>
                </a:r>
                <a:r>
                  <a:rPr lang="en-US" altLang="zh-CN" sz="2000" b="1" dirty="0"/>
                  <a:t>. </a:t>
                </a:r>
                <a:r>
                  <a:rPr lang="zh-CN" altLang="en-US" sz="2000" b="1" dirty="0"/>
                  <a:t>选用标准公差等级的原则是什么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/>
                  <a:t>是否公差等级愈高愈好</a:t>
                </a:r>
                <a:r>
                  <a:rPr lang="en-US" altLang="zh-CN" sz="2000" b="1" dirty="0"/>
                  <a:t>?</a:t>
                </a:r>
              </a:p>
              <a:p>
                <a:pPr algn="l"/>
                <a:r>
                  <a:rPr lang="en-US" altLang="zh-CN" sz="2000" b="1" dirty="0" smtClean="0"/>
                  <a:t>         9</a:t>
                </a:r>
                <a:r>
                  <a:rPr lang="en-US" altLang="zh-CN" sz="2000" b="1" dirty="0"/>
                  <a:t>. </a:t>
                </a:r>
                <a:r>
                  <a:rPr lang="zh-CN" altLang="en-US" sz="2000" b="1" dirty="0"/>
                  <a:t>如何选用配合类别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/>
                  <a:t>确定配合的非基准件的基本偏差有哪些方法</a:t>
                </a:r>
                <a:r>
                  <a:rPr lang="en-US" altLang="zh-CN" sz="2000" b="1" dirty="0"/>
                  <a:t>?</a:t>
                </a:r>
              </a:p>
              <a:p>
                <a:pPr algn="l"/>
                <a:r>
                  <a:rPr lang="en-US" altLang="zh-CN" sz="2000" b="1" dirty="0" smtClean="0"/>
                  <a:t>        10</a:t>
                </a:r>
                <a:r>
                  <a:rPr lang="en-US" altLang="zh-CN" sz="2000" b="1" dirty="0"/>
                  <a:t>. </a:t>
                </a:r>
                <a:r>
                  <a:rPr lang="zh-CN" altLang="en-US" sz="2000" b="1" dirty="0"/>
                  <a:t>为什么要规定优先、常用和一般孔、轴公差带以及优先、常用配合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/>
                  <a:t>设计时是否</a:t>
                </a:r>
                <a:r>
                  <a:rPr lang="zh-CN" altLang="en-US" sz="2000" b="1" dirty="0" smtClean="0"/>
                  <a:t>一定</a:t>
                </a:r>
                <a:r>
                  <a:rPr lang="zh-CN" altLang="en-US" sz="2000" b="1" dirty="0"/>
                  <a:t>要从中选取</a:t>
                </a:r>
                <a:r>
                  <a:rPr lang="en-US" altLang="zh-CN" sz="2000" b="1" dirty="0"/>
                  <a:t>?</a:t>
                </a:r>
              </a:p>
              <a:p>
                <a:pPr algn="l"/>
                <a:r>
                  <a:rPr lang="en-US" altLang="zh-CN" sz="2000" b="1" dirty="0" smtClean="0"/>
                  <a:t>        11</a:t>
                </a:r>
                <a:r>
                  <a:rPr lang="en-US" altLang="zh-CN" sz="2000" b="1" dirty="0"/>
                  <a:t>. </a:t>
                </a:r>
                <a:r>
                  <a:rPr lang="zh-CN" altLang="en-US" sz="2000" b="1" dirty="0"/>
                  <a:t>什么叫一般公差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/>
                  <a:t>未注公差的线性尺寸规定了哪几个公差等级</a:t>
                </a:r>
                <a:r>
                  <a:rPr lang="en-US" altLang="zh-CN" sz="2000" b="1" dirty="0"/>
                  <a:t>? </a:t>
                </a:r>
                <a:r>
                  <a:rPr lang="zh-CN" altLang="en-US" sz="2000" b="1" dirty="0"/>
                  <a:t>在图样上</a:t>
                </a:r>
                <a:r>
                  <a:rPr lang="zh-CN" altLang="en-US" sz="2000" b="1" dirty="0" smtClean="0"/>
                  <a:t>如何表示</a:t>
                </a:r>
                <a:r>
                  <a:rPr lang="en-US" altLang="zh-CN" sz="2000" b="1" dirty="0"/>
                  <a:t>?</a:t>
                </a:r>
                <a:endParaRPr lang="zh-CN" altLang="en-US" sz="2000" b="1" dirty="0"/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866296"/>
                <a:ext cx="8136904" cy="3785652"/>
              </a:xfrm>
              <a:prstGeom prst="rect">
                <a:avLst/>
              </a:prstGeom>
              <a:blipFill rotWithShape="1">
                <a:blip r:embed="rId1"/>
                <a:stretch>
                  <a:fillRect l="-825" t="-1127" r="-1874" b="-20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DDC622-0D23-4916-880F-6D2CB2176601}" type="slidenum">
              <a:rPr lang="en-US" altLang="zh-CN" smtClean="0"/>
            </a:fld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861020" y="660072"/>
            <a:ext cx="36825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二</a:t>
            </a:r>
            <a:r>
              <a:rPr lang="zh-CN" altLang="en-US" sz="2000" b="1" dirty="0"/>
              <a:t>、</a:t>
            </a:r>
            <a:r>
              <a:rPr lang="zh-CN" altLang="en-US" sz="2000" b="1" dirty="0" smtClean="0"/>
              <a:t>作业题</a:t>
            </a:r>
            <a:endParaRPr lang="zh-CN" altLang="en-US" sz="2000" b="1" dirty="0" smtClean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92120"/>
            <a:ext cx="7945489" cy="1328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93096"/>
            <a:ext cx="7957288" cy="1184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39552" y="2487526"/>
            <a:ext cx="7758119" cy="1733562"/>
            <a:chOff x="539552" y="2487526"/>
            <a:chExt cx="7758119" cy="1733562"/>
          </a:xfrm>
        </p:grpSpPr>
        <p:pic>
          <p:nvPicPr>
            <p:cNvPr id="4403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2487526"/>
              <a:ext cx="7758119" cy="17335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5148064" y="2668850"/>
              <a:ext cx="4756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 err="1" smtClean="0"/>
                <a:t>es</a:t>
              </a:r>
              <a:endParaRPr lang="zh-CN" altLang="en-US" sz="2000" b="1" i="1" dirty="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DDC622-0D23-4916-880F-6D2CB2176601}" type="slidenum">
              <a:rPr lang="en-US" altLang="zh-CN" smtClean="0"/>
            </a:fld>
            <a:endParaRPr lang="en-US" altLang="zh-CN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1047725"/>
            <a:ext cx="8524875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DDC622-0D23-4916-880F-6D2CB2176601}" type="slidenum">
              <a:rPr lang="en-US" altLang="zh-CN" smtClean="0"/>
            </a:fld>
            <a:endParaRPr lang="en-US" altLang="zh-CN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05064"/>
            <a:ext cx="7848872" cy="2494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 5">
            <a:hlinkClick r:id="rId2" action="ppaction://hlinksldjump"/>
          </p:cNvPr>
          <p:cNvSpPr/>
          <p:nvPr/>
        </p:nvSpPr>
        <p:spPr bwMode="auto">
          <a:xfrm>
            <a:off x="6800165" y="6188222"/>
            <a:ext cx="1372235" cy="481138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kumimoji="1" lang="zh-CN" altLang="en-US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3218"/>
            <a:ext cx="8208912" cy="3701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C042ABB-1405-4303-8A36-890B1F97F3D6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999357" y="167049"/>
            <a:ext cx="66689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20000"/>
              </a:lnSpc>
            </a:pPr>
            <a:r>
              <a:rPr lang="en-US" altLang="zh-CN" sz="2000" b="1" dirty="0" smtClean="0"/>
              <a:t>      2</a:t>
            </a:r>
            <a:r>
              <a:rPr lang="en-US" altLang="zh-CN" sz="2000" b="1" dirty="0"/>
              <a:t>.  </a:t>
            </a:r>
            <a:r>
              <a:rPr lang="zh-CN" altLang="en-US" sz="2000" b="1" dirty="0"/>
              <a:t>孔与轴结合的使用要求</a:t>
            </a:r>
            <a:endParaRPr lang="en-US" altLang="zh-CN" sz="2000" b="1" dirty="0"/>
          </a:p>
          <a:p>
            <a:pPr algn="l" eaLnBrk="0" hangingPunct="0">
              <a:lnSpc>
                <a:spcPct val="120000"/>
              </a:lnSpc>
            </a:pPr>
            <a:r>
              <a:rPr lang="zh-CN" altLang="en-US" sz="2000" b="1" dirty="0"/>
              <a:t>      根据使用要求的不同，可归纳为以下三类：</a:t>
            </a:r>
            <a:endParaRPr lang="zh-CN" altLang="en-US" sz="2000" b="1" dirty="0"/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143373" y="920914"/>
            <a:ext cx="406168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 b="1" dirty="0" smtClean="0"/>
              <a:t>  （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）</a:t>
            </a:r>
            <a:r>
              <a:rPr lang="en-US" altLang="zh-CN" sz="2000" b="1" dirty="0"/>
              <a:t> </a:t>
            </a:r>
            <a:r>
              <a:rPr lang="zh-CN" altLang="en-US" sz="2000" b="1" dirty="0">
                <a:solidFill>
                  <a:srgbClr val="993300"/>
                </a:solidFill>
              </a:rPr>
              <a:t>用作相对运动副</a:t>
            </a:r>
            <a:endParaRPr lang="zh-CN" altLang="en-US" sz="2000" b="1" dirty="0">
              <a:solidFill>
                <a:srgbClr val="993300"/>
              </a:solidFill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232967" y="2564904"/>
            <a:ext cx="36271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 b="1" dirty="0"/>
              <a:t>（</a:t>
            </a:r>
            <a:r>
              <a:rPr lang="en-US" altLang="zh-CN" sz="2000" b="1" dirty="0"/>
              <a:t>2</a:t>
            </a:r>
            <a:r>
              <a:rPr lang="zh-CN" altLang="en-US" sz="2000" b="1" dirty="0"/>
              <a:t>）</a:t>
            </a:r>
            <a:r>
              <a:rPr lang="en-US" altLang="zh-CN" sz="2000" b="1" dirty="0"/>
              <a:t> </a:t>
            </a:r>
            <a:r>
              <a:rPr lang="zh-CN" altLang="en-US" sz="2000" b="1" dirty="0">
                <a:solidFill>
                  <a:srgbClr val="993300"/>
                </a:solidFill>
              </a:rPr>
              <a:t>用作固定连接</a:t>
            </a:r>
            <a:endParaRPr lang="zh-CN" altLang="en-US" sz="2000" b="1" dirty="0">
              <a:solidFill>
                <a:srgbClr val="993300"/>
              </a:solidFill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279660" y="4241993"/>
            <a:ext cx="35495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 b="1" dirty="0"/>
              <a:t>（</a:t>
            </a:r>
            <a:r>
              <a:rPr lang="en-US" altLang="zh-CN" sz="2000" b="1" dirty="0"/>
              <a:t>3</a:t>
            </a:r>
            <a:r>
              <a:rPr lang="zh-CN" altLang="en-US" sz="2000" b="1" dirty="0"/>
              <a:t>）</a:t>
            </a:r>
            <a:r>
              <a:rPr lang="zh-CN" altLang="en-US" sz="2000" b="1" dirty="0">
                <a:solidFill>
                  <a:srgbClr val="993300"/>
                </a:solidFill>
              </a:rPr>
              <a:t>用作定位可拆连接</a:t>
            </a:r>
            <a:endParaRPr lang="zh-CN" altLang="en-US" sz="2000" b="1" dirty="0">
              <a:solidFill>
                <a:srgbClr val="993300"/>
              </a:solidFill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854448" y="1293148"/>
            <a:ext cx="681389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/>
              <a:t>        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这</a:t>
            </a:r>
            <a:r>
              <a:rPr lang="zh-CN" altLang="en-US" sz="2000" b="1" dirty="0"/>
              <a:t>类结合必须保证有一定的</a:t>
            </a:r>
            <a:r>
              <a:rPr lang="zh-CN" altLang="en-US" sz="2000" b="1" dirty="0">
                <a:solidFill>
                  <a:srgbClr val="FF0000"/>
                </a:solidFill>
              </a:rPr>
              <a:t>间隙</a:t>
            </a:r>
            <a:r>
              <a:rPr lang="en-US" altLang="zh-CN" sz="2000" b="1" dirty="0">
                <a:solidFill>
                  <a:srgbClr val="FF0000"/>
                </a:solidFill>
              </a:rPr>
              <a:t>,</a:t>
            </a:r>
            <a:r>
              <a:rPr lang="zh-CN" altLang="en-US" sz="2000" b="1" dirty="0"/>
              <a:t>主要用于有相对转动或移动的机构。</a:t>
            </a:r>
            <a:endParaRPr lang="zh-CN" altLang="en-US" sz="2000" b="1" dirty="0"/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899592" y="2912750"/>
            <a:ext cx="662486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这</a:t>
            </a:r>
            <a:r>
              <a:rPr lang="zh-CN" altLang="en-US" sz="2000" b="1" dirty="0"/>
              <a:t>类结合必须保证有一定的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过盈量，</a:t>
            </a:r>
            <a:r>
              <a:rPr lang="zh-CN" altLang="en-US" sz="2000" b="1" dirty="0"/>
              <a:t>使之能够传递扭矩或轴向力时不打滑。</a:t>
            </a:r>
            <a:endParaRPr lang="zh-CN" altLang="en-US" sz="2000" b="1" dirty="0"/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899592" y="4542219"/>
            <a:ext cx="691276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000" b="1" dirty="0"/>
              <a:t>        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这</a:t>
            </a:r>
            <a:r>
              <a:rPr lang="zh-CN" altLang="en-US" sz="2000" b="1" dirty="0"/>
              <a:t>类结合必须保证</a:t>
            </a:r>
            <a:r>
              <a:rPr lang="zh-CN" altLang="en-US" sz="2000" b="1" dirty="0">
                <a:solidFill>
                  <a:srgbClr val="FF0000"/>
                </a:solidFill>
              </a:rPr>
              <a:t>间隙不大，过盈也不能大，</a:t>
            </a:r>
            <a:r>
              <a:rPr lang="zh-CN" altLang="en-US" sz="2000" b="1" dirty="0"/>
              <a:t>主要用于定位可拆连接。</a:t>
            </a:r>
            <a:endParaRPr lang="zh-CN" altLang="en-US" sz="2000" b="1" dirty="0"/>
          </a:p>
        </p:txBody>
      </p:sp>
      <p:sp>
        <p:nvSpPr>
          <p:cNvPr id="2" name="圆角矩形 1">
            <a:hlinkClick r:id="rId1" action="ppaction://hlinksldjump"/>
          </p:cNvPr>
          <p:cNvSpPr/>
          <p:nvPr/>
        </p:nvSpPr>
        <p:spPr bwMode="auto">
          <a:xfrm>
            <a:off x="7164288" y="6058087"/>
            <a:ext cx="1800200" cy="611273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kumimoji="1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kumimoji="1" lang="zh-CN" altLang="en-US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3588" y="5661248"/>
            <a:ext cx="70207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 此外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有些典型零件的结合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如螺纹、平键、花键等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也不外乎是上述三种类型的</a:t>
            </a:r>
            <a:r>
              <a:rPr lang="zh-CN" altLang="en-US" sz="2000" b="1" dirty="0" smtClean="0"/>
              <a:t>连接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  <p:sp>
        <p:nvSpPr>
          <p:cNvPr id="11" name="矩形 10"/>
          <p:cNvSpPr/>
          <p:nvPr/>
        </p:nvSpPr>
        <p:spPr>
          <a:xfrm>
            <a:off x="827584" y="1929026"/>
            <a:ext cx="6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 如</a:t>
            </a:r>
            <a:r>
              <a:rPr lang="zh-CN" altLang="en-US" sz="2000" b="1" dirty="0"/>
              <a:t>滑动轴承与轴颈的结合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即</a:t>
            </a:r>
            <a:r>
              <a:rPr lang="zh-CN" altLang="en-US" sz="2000" b="1" dirty="0" smtClean="0"/>
              <a:t>为相对</a:t>
            </a:r>
            <a:r>
              <a:rPr lang="zh-CN" altLang="en-US" sz="2000" b="1" dirty="0"/>
              <a:t>转动的典型结构</a:t>
            </a:r>
            <a:r>
              <a:rPr lang="en-US" altLang="zh-CN" sz="2000" b="1" dirty="0"/>
              <a:t>;</a:t>
            </a:r>
            <a:r>
              <a:rPr lang="zh-CN" altLang="en-US" sz="2000" b="1" dirty="0"/>
              <a:t>导轨与滑块的结合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即为相对移动的典型结构。</a:t>
            </a:r>
            <a:endParaRPr lang="zh-CN" altLang="en-US" sz="2000" b="1" dirty="0"/>
          </a:p>
        </p:txBody>
      </p:sp>
      <p:sp>
        <p:nvSpPr>
          <p:cNvPr id="12" name="矩形 11"/>
          <p:cNvSpPr/>
          <p:nvPr/>
        </p:nvSpPr>
        <p:spPr>
          <a:xfrm>
            <a:off x="899592" y="3585210"/>
            <a:ext cx="6812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 如</a:t>
            </a:r>
            <a:r>
              <a:rPr lang="zh-CN" altLang="en-US" sz="2000" b="1" dirty="0"/>
              <a:t>涡轮又可分为轮缘与轮毂的结合等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然后再经过装配而形成一体</a:t>
            </a:r>
            <a:r>
              <a:rPr lang="en-US" altLang="zh-CN" sz="2000" b="1" dirty="0"/>
              <a:t>,</a:t>
            </a:r>
            <a:r>
              <a:rPr lang="zh-CN" altLang="en-US" sz="2000" b="1" dirty="0" smtClean="0"/>
              <a:t>构成固定</a:t>
            </a:r>
            <a:r>
              <a:rPr lang="zh-CN" altLang="en-US" sz="2000" b="1" dirty="0"/>
              <a:t>的连接。</a:t>
            </a:r>
            <a:endParaRPr lang="zh-CN" altLang="en-US" sz="2000" b="1" dirty="0"/>
          </a:p>
        </p:txBody>
      </p:sp>
      <p:sp>
        <p:nvSpPr>
          <p:cNvPr id="13" name="矩形 12"/>
          <p:cNvSpPr/>
          <p:nvPr/>
        </p:nvSpPr>
        <p:spPr>
          <a:xfrm>
            <a:off x="1403648" y="5261138"/>
            <a:ext cx="6912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如一般</a:t>
            </a:r>
            <a:r>
              <a:rPr lang="zh-CN" altLang="en-US" sz="2000" b="1" dirty="0"/>
              <a:t>减速器中齿轮与轴的结合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定位销与销孔的结合</a:t>
            </a:r>
            <a:r>
              <a:rPr lang="zh-CN" altLang="en-US" sz="2000" b="1" dirty="0" smtClean="0"/>
              <a:t>等。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 build="p"/>
      <p:bldP spid="4" grpId="0" autoUpdateAnimBg="0" build="p"/>
      <p:bldP spid="5" grpId="0" autoUpdateAnimBg="0" build="p"/>
      <p:bldP spid="6" grpId="0"/>
      <p:bldP spid="7" grpId="0" autoUpdateAnimBg="0"/>
      <p:bldP spid="8" grpId="0" autoUpdateAnimBg="0"/>
      <p:bldP spid="9" grpId="0" autoUpdateAnimBg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3E48352-6049-47B8-B71F-C7D895A6BB8E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437206" y="701446"/>
            <a:ext cx="586931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altLang="zh-CN" sz="2000" b="1" dirty="0"/>
              <a:t>  3.1.2 </a:t>
            </a:r>
            <a:r>
              <a:rPr lang="en-US" altLang="zh-CN" sz="2000" b="1" dirty="0" smtClean="0"/>
              <a:t>《</a:t>
            </a:r>
            <a:r>
              <a:rPr lang="zh-CN" altLang="en-US" sz="2000" b="1" dirty="0" smtClean="0"/>
              <a:t>公差与配合</a:t>
            </a:r>
            <a:r>
              <a:rPr lang="en-US" altLang="zh-CN" sz="2000" b="1" dirty="0" smtClean="0"/>
              <a:t>》</a:t>
            </a:r>
            <a:r>
              <a:rPr lang="zh-CN" altLang="en-US" sz="2000" b="1" dirty="0"/>
              <a:t>的基本结构（见图 </a:t>
            </a:r>
            <a:r>
              <a:rPr lang="en-US" altLang="zh-CN" sz="2000" b="1" dirty="0" smtClean="0"/>
              <a:t>3.2</a:t>
            </a:r>
            <a:r>
              <a:rPr lang="zh-CN" altLang="en-US" sz="2000" b="1" dirty="0" smtClean="0"/>
              <a:t>）</a:t>
            </a:r>
            <a:endParaRPr lang="zh-CN" altLang="en-US" sz="2000" b="1" dirty="0"/>
          </a:p>
        </p:txBody>
      </p:sp>
      <p:sp>
        <p:nvSpPr>
          <p:cNvPr id="25630" name="Rectangle 30"/>
          <p:cNvSpPr>
            <a:spLocks noChangeArrowheads="1"/>
          </p:cNvSpPr>
          <p:nvPr/>
        </p:nvSpPr>
        <p:spPr bwMode="auto">
          <a:xfrm>
            <a:off x="1041820" y="1076543"/>
            <a:ext cx="691455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b="1" dirty="0"/>
              <a:t>        </a:t>
            </a:r>
            <a:r>
              <a:rPr lang="zh-CN" altLang="en-US" sz="2000" b="1" dirty="0"/>
              <a:t>为了满足孔、轴结合的使用要求，以保证零、部件的互换性，并考虑便于国际交流，所以我国的</a:t>
            </a:r>
            <a:r>
              <a:rPr lang="en-US" altLang="zh-CN" sz="2000" b="1" dirty="0"/>
              <a:t>《</a:t>
            </a:r>
            <a:r>
              <a:rPr lang="zh-CN" altLang="en-US" sz="2000" b="1" dirty="0"/>
              <a:t>极限与配合</a:t>
            </a:r>
            <a:r>
              <a:rPr lang="en-US" altLang="zh-CN" sz="2000" b="1" dirty="0"/>
              <a:t>》</a:t>
            </a:r>
            <a:r>
              <a:rPr lang="zh-CN" altLang="en-US" sz="2000" b="1" dirty="0"/>
              <a:t>标准采用国际公差制，其基本结构如图</a:t>
            </a:r>
            <a:r>
              <a:rPr lang="en-US" altLang="zh-CN" sz="2000" b="1" dirty="0" smtClean="0"/>
              <a:t>3.2</a:t>
            </a:r>
            <a:r>
              <a:rPr lang="zh-CN" altLang="en-US" sz="2000" b="1" dirty="0" smtClean="0"/>
              <a:t>所</a:t>
            </a:r>
            <a:r>
              <a:rPr lang="zh-CN" altLang="en-US" sz="2000" b="1" dirty="0"/>
              <a:t>示。</a:t>
            </a:r>
            <a:endParaRPr lang="zh-CN" altLang="en-US" sz="2000" b="1" dirty="0"/>
          </a:p>
        </p:txBody>
      </p:sp>
      <p:sp>
        <p:nvSpPr>
          <p:cNvPr id="25660" name="Text Box 60"/>
          <p:cNvSpPr txBox="1">
            <a:spLocks noChangeArrowheads="1"/>
          </p:cNvSpPr>
          <p:nvPr/>
        </p:nvSpPr>
        <p:spPr bwMode="auto">
          <a:xfrm>
            <a:off x="964363" y="4437112"/>
            <a:ext cx="691199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b="1" dirty="0" smtClean="0"/>
              <a:t>          由</a:t>
            </a:r>
            <a:r>
              <a:rPr lang="zh-CN" altLang="en-US" sz="2400" b="1" dirty="0"/>
              <a:t>图</a:t>
            </a:r>
            <a:r>
              <a:rPr lang="en-US" altLang="zh-CN" sz="2400" b="1" dirty="0" smtClean="0"/>
              <a:t>3.2</a:t>
            </a:r>
            <a:r>
              <a:rPr lang="zh-CN" altLang="en-US" sz="2400" b="1" dirty="0" smtClean="0"/>
              <a:t>可见</a:t>
            </a:r>
            <a:r>
              <a:rPr lang="zh-CN" altLang="en-US" sz="2400" b="1" dirty="0"/>
              <a:t>，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公差与</a:t>
            </a:r>
            <a:r>
              <a:rPr lang="zh-CN" altLang="en-US" sz="2400" b="1" dirty="0"/>
              <a:t>配合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国家标准主要由</a:t>
            </a:r>
            <a:r>
              <a:rPr lang="en-US" altLang="zh-CN" sz="2400" b="1" dirty="0">
                <a:solidFill>
                  <a:srgbClr val="FF0000"/>
                </a:solidFill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</a:rPr>
              <a:t>部分</a:t>
            </a:r>
            <a:r>
              <a:rPr lang="zh-CN" altLang="en-US" sz="2400" b="1" dirty="0"/>
              <a:t>组成。</a:t>
            </a:r>
            <a:endParaRPr lang="zh-CN" altLang="en-US" sz="2400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539552" y="2599194"/>
            <a:ext cx="8095991" cy="1549886"/>
            <a:chOff x="833956" y="3791392"/>
            <a:chExt cx="8095991" cy="1549886"/>
          </a:xfrm>
        </p:grpSpPr>
        <p:pic>
          <p:nvPicPr>
            <p:cNvPr id="44034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956" y="3791392"/>
              <a:ext cx="8095991" cy="1149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1790175" y="4941168"/>
              <a:ext cx="541784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/>
                <a:t>图</a:t>
              </a:r>
              <a:r>
                <a:rPr lang="en-US" altLang="zh-CN" sz="2000" dirty="0"/>
                <a:t>3. 2 </a:t>
              </a:r>
              <a:r>
                <a:rPr lang="zh-CN" altLang="en-US" sz="2000" dirty="0" smtClean="0"/>
                <a:t>公差</a:t>
              </a:r>
              <a:r>
                <a:rPr lang="zh-CN" altLang="en-US" sz="2000" dirty="0"/>
                <a:t>与配合标准的基本结构</a:t>
              </a:r>
              <a:endParaRPr lang="zh-CN" altLang="en-US" sz="2000" dirty="0"/>
            </a:p>
          </p:txBody>
        </p:sp>
      </p:grpSp>
      <p:sp>
        <p:nvSpPr>
          <p:cNvPr id="14" name="Rectangle 58"/>
          <p:cNvSpPr>
            <a:spLocks noChangeArrowheads="1"/>
          </p:cNvSpPr>
          <p:nvPr/>
        </p:nvSpPr>
        <p:spPr bwMode="auto">
          <a:xfrm>
            <a:off x="4716016" y="3697199"/>
            <a:ext cx="914400" cy="361552"/>
          </a:xfrm>
          <a:prstGeom prst="rect">
            <a:avLst/>
          </a:prstGeom>
          <a:noFill/>
          <a:ln w="38100">
            <a:solidFill>
              <a:srgbClr val="99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5" name="Rectangle 56"/>
          <p:cNvSpPr>
            <a:spLocks noChangeArrowheads="1"/>
          </p:cNvSpPr>
          <p:nvPr/>
        </p:nvSpPr>
        <p:spPr bwMode="auto">
          <a:xfrm>
            <a:off x="4741791" y="2204864"/>
            <a:ext cx="914400" cy="431800"/>
          </a:xfrm>
          <a:prstGeom prst="rect">
            <a:avLst/>
          </a:prstGeom>
          <a:noFill/>
          <a:ln w="38100">
            <a:solidFill>
              <a:srgbClr val="99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16" name="Rectangle 57"/>
          <p:cNvSpPr>
            <a:spLocks noChangeArrowheads="1"/>
          </p:cNvSpPr>
          <p:nvPr/>
        </p:nvSpPr>
        <p:spPr bwMode="auto">
          <a:xfrm>
            <a:off x="6849316" y="2132856"/>
            <a:ext cx="914400" cy="431800"/>
          </a:xfrm>
          <a:prstGeom prst="rect">
            <a:avLst/>
          </a:prstGeom>
          <a:noFill/>
          <a:ln w="38100">
            <a:solidFill>
              <a:srgbClr val="99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>
                <a:solidFill>
                  <a:srgbClr val="FF0000"/>
                </a:solidFill>
              </a:rPr>
              <a:t>4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7" name="Rectangle 55"/>
          <p:cNvSpPr>
            <a:spLocks noChangeArrowheads="1"/>
          </p:cNvSpPr>
          <p:nvPr/>
        </p:nvSpPr>
        <p:spPr bwMode="auto">
          <a:xfrm>
            <a:off x="2771800" y="2420764"/>
            <a:ext cx="914400" cy="431800"/>
          </a:xfrm>
          <a:prstGeom prst="rect">
            <a:avLst/>
          </a:prstGeom>
          <a:noFill/>
          <a:ln w="38100">
            <a:solidFill>
              <a:srgbClr val="9933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utoUpdateAnimBg="0"/>
      <p:bldP spid="25630" grpId="0" autoUpdateAnimBg="0"/>
      <p:bldP spid="25660" grpId="0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B095664-37FE-405B-8ADD-CEE027665761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1334516" y="404664"/>
            <a:ext cx="546973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000" b="1" dirty="0"/>
              <a:t>3.1.3 </a:t>
            </a:r>
            <a:r>
              <a:rPr lang="en-US" altLang="zh-CN" sz="2000" b="1" dirty="0" smtClean="0"/>
              <a:t>《</a:t>
            </a:r>
            <a:r>
              <a:rPr lang="zh-CN" altLang="en-US" sz="2000" b="1" dirty="0" smtClean="0"/>
              <a:t>公差与配合</a:t>
            </a:r>
            <a:r>
              <a:rPr lang="en-US" altLang="zh-CN" sz="2000" b="1" dirty="0" smtClean="0"/>
              <a:t>》</a:t>
            </a:r>
            <a:r>
              <a:rPr lang="zh-CN" altLang="en-US" sz="2000" b="1" dirty="0"/>
              <a:t>的基本术语和定义</a:t>
            </a:r>
            <a:endParaRPr lang="zh-CN" altLang="en-US" sz="2000" b="1" dirty="0"/>
          </a:p>
        </p:txBody>
      </p:sp>
      <p:sp>
        <p:nvSpPr>
          <p:cNvPr id="9220" name="矩形 1"/>
          <p:cNvSpPr>
            <a:spLocks noChangeArrowheads="1"/>
          </p:cNvSpPr>
          <p:nvPr/>
        </p:nvSpPr>
        <p:spPr bwMode="auto">
          <a:xfrm>
            <a:off x="251520" y="804774"/>
            <a:ext cx="80648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/>
              <a:t>         为了保证互换性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统一设计、制造、检验和使用上的认识</a:t>
            </a:r>
            <a:r>
              <a:rPr lang="en-US" altLang="zh-CN" sz="2000" b="1" dirty="0"/>
              <a:t>,</a:t>
            </a:r>
            <a:r>
              <a:rPr lang="zh-CN" altLang="en-US" sz="2000" b="1" dirty="0" smtClean="0"/>
              <a:t>在</a:t>
            </a:r>
            <a:r>
              <a:rPr lang="en-US" altLang="zh-CN" sz="2000" b="1" dirty="0" smtClean="0"/>
              <a:t>《</a:t>
            </a:r>
            <a:r>
              <a:rPr lang="zh-CN" altLang="en-US" sz="2000" b="1" dirty="0" smtClean="0"/>
              <a:t>公差与配合</a:t>
            </a:r>
            <a:r>
              <a:rPr lang="en-US" altLang="zh-CN" sz="2000" b="1" dirty="0" smtClean="0"/>
              <a:t>》 </a:t>
            </a:r>
            <a:r>
              <a:rPr lang="zh-CN" altLang="en-US" sz="2000" b="1" dirty="0"/>
              <a:t>标准中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首先对极限与配合的基本术语和定义作了规定。</a:t>
            </a:r>
            <a:endParaRPr lang="zh-CN" altLang="en-US" sz="2000" b="1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29728" y="1970359"/>
            <a:ext cx="65188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/>
              <a:t> (1)</a:t>
            </a:r>
            <a:r>
              <a:rPr lang="en-US" altLang="zh-CN" sz="2000" b="1" dirty="0">
                <a:latin typeface="宋体" panose="02010600030101010101" pitchFamily="2" charset="-122"/>
              </a:rPr>
              <a:t> 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尺寸</a:t>
            </a:r>
            <a:r>
              <a:rPr lang="zh-CN" altLang="en-US" sz="2000" b="1" dirty="0"/>
              <a:t>是指特定单位表示几何结构大小的</a:t>
            </a:r>
            <a:r>
              <a:rPr lang="zh-CN" altLang="en-US" sz="2000" b="1" dirty="0" smtClean="0"/>
              <a:t>数</a:t>
            </a:r>
            <a:r>
              <a:rPr lang="zh-CN" altLang="en-US" sz="2000" b="1" dirty="0"/>
              <a:t>值</a:t>
            </a:r>
            <a:r>
              <a:rPr lang="zh-CN" altLang="en-US" sz="2000" b="1" dirty="0" smtClean="0"/>
              <a:t>。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12" name="Text Box 76"/>
          <p:cNvSpPr txBox="1">
            <a:spLocks noChangeArrowheads="1"/>
          </p:cNvSpPr>
          <p:nvPr/>
        </p:nvSpPr>
        <p:spPr bwMode="auto">
          <a:xfrm>
            <a:off x="539552" y="4869160"/>
            <a:ext cx="784887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sz="2000" b="1" dirty="0"/>
              <a:t>        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标准</a:t>
            </a:r>
            <a:r>
              <a:rPr lang="zh-CN" altLang="en-US" sz="2000" b="1" dirty="0"/>
              <a:t>规定，图样上的尺寸</a:t>
            </a:r>
            <a:r>
              <a:rPr lang="zh-CN" altLang="en-US" sz="2000" b="1" dirty="0">
                <a:solidFill>
                  <a:srgbClr val="FF0000"/>
                </a:solidFill>
              </a:rPr>
              <a:t>以毫米为单位时，不需标注单位的名称或符号。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3" name="Text Box 77"/>
          <p:cNvSpPr txBox="1">
            <a:spLocks noChangeArrowheads="1"/>
          </p:cNvSpPr>
          <p:nvPr/>
        </p:nvSpPr>
        <p:spPr bwMode="auto">
          <a:xfrm>
            <a:off x="323528" y="4221088"/>
            <a:ext cx="78485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>
                <a:latin typeface="宋体" panose="02010600030101010101" pitchFamily="2" charset="-122"/>
              </a:rPr>
              <a:t>     </a:t>
            </a:r>
            <a:r>
              <a:rPr lang="zh-CN" altLang="en-US" sz="2000" b="1" dirty="0">
                <a:latin typeface="宋体" panose="02010600030101010101" pitchFamily="2" charset="-122"/>
              </a:rPr>
              <a:t>一般情况，尺寸只表示长度量（线值），如直径、半径、长度、宽度、深度、高度、厚度及中心距等。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14" name="Text Box 78"/>
          <p:cNvSpPr txBox="1">
            <a:spLocks noChangeArrowheads="1"/>
          </p:cNvSpPr>
          <p:nvPr/>
        </p:nvSpPr>
        <p:spPr bwMode="auto">
          <a:xfrm>
            <a:off x="490736" y="5589240"/>
            <a:ext cx="818572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000" b="1" dirty="0"/>
              <a:t>      </a:t>
            </a:r>
            <a:r>
              <a:rPr lang="en-US" altLang="zh-CN" sz="2000" b="1" dirty="0" smtClean="0"/>
              <a:t>   </a:t>
            </a:r>
            <a:r>
              <a:rPr lang="zh-CN" altLang="en-US" sz="2000" b="1" dirty="0"/>
              <a:t>设计人员根据使用要求，通过强度、刚度的计算或按结构位置确定后取标准值的尺寸。它是计算上、下极限偏差的起始尺寸。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1600" y="1556792"/>
            <a:ext cx="42484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000" dirty="0" smtClean="0"/>
              <a:t>1</a:t>
            </a:r>
            <a:r>
              <a:rPr lang="en-US" altLang="zh-CN" sz="2000" b="1" dirty="0"/>
              <a:t>. </a:t>
            </a:r>
            <a:r>
              <a:rPr lang="zh-CN" altLang="en-US" sz="2000" b="1" dirty="0"/>
              <a:t>有关线性尺寸的术语和定义</a:t>
            </a:r>
            <a:endParaRPr lang="zh-CN" altLang="en-US" sz="2000" b="1" dirty="0"/>
          </a:p>
        </p:txBody>
      </p:sp>
      <p:sp>
        <p:nvSpPr>
          <p:cNvPr id="3" name="矩形 2"/>
          <p:cNvSpPr/>
          <p:nvPr/>
        </p:nvSpPr>
        <p:spPr>
          <a:xfrm>
            <a:off x="899592" y="2348880"/>
            <a:ext cx="69665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 smtClean="0"/>
              <a:t>① </a:t>
            </a:r>
            <a:r>
              <a:rPr lang="zh-CN" altLang="en-US" sz="2000" b="1" dirty="0" smtClean="0"/>
              <a:t>线性</a:t>
            </a:r>
            <a:r>
              <a:rPr lang="zh-CN" altLang="en-US" sz="2000" b="1" dirty="0"/>
              <a:t>尺寸是指以长度单位表征尺寸要素的尺寸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899592" y="2708920"/>
            <a:ext cx="6606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/>
              <a:t>② </a:t>
            </a:r>
            <a:r>
              <a:rPr lang="zh-CN" altLang="en-US" sz="2000" b="1" dirty="0"/>
              <a:t>角度尺寸是指以角度单位表征尺寸要素的尺寸。</a:t>
            </a:r>
            <a:endParaRPr lang="zh-CN" altLang="en-US" sz="2000" b="1" dirty="0"/>
          </a:p>
        </p:txBody>
      </p:sp>
      <p:sp>
        <p:nvSpPr>
          <p:cNvPr id="5" name="矩形 4"/>
          <p:cNvSpPr/>
          <p:nvPr/>
        </p:nvSpPr>
        <p:spPr>
          <a:xfrm>
            <a:off x="773832" y="3068960"/>
            <a:ext cx="81906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(2) </a:t>
            </a:r>
            <a:r>
              <a:rPr lang="zh-CN" altLang="en-US" sz="2000" b="1" dirty="0"/>
              <a:t>尺寸</a:t>
            </a:r>
            <a:r>
              <a:rPr lang="zh-CN" altLang="en-US" sz="2000" b="1" dirty="0" smtClean="0"/>
              <a:t>要素是指</a:t>
            </a:r>
            <a:r>
              <a:rPr lang="zh-CN" altLang="en-US" sz="2000" b="1" dirty="0"/>
              <a:t>由一定大小的线性尺寸和角度尺寸确定的几何形状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827584" y="3501008"/>
            <a:ext cx="76400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/>
              <a:t>(3) </a:t>
            </a:r>
            <a:r>
              <a:rPr lang="zh-CN" altLang="en-US" sz="2000" b="1" dirty="0"/>
              <a:t>公称尺寸是指设计者给定的、图样规范定义的理想</a:t>
            </a:r>
            <a:r>
              <a:rPr lang="zh-CN" altLang="en-US" sz="2000" b="1" dirty="0" smtClean="0"/>
              <a:t>尺寸</a:t>
            </a:r>
            <a:endParaRPr lang="en-US" altLang="zh-CN" sz="2000" b="1" dirty="0" smtClean="0"/>
          </a:p>
          <a:p>
            <a:pPr algn="l"/>
            <a:r>
              <a:rPr lang="en-US" altLang="zh-CN" sz="2000" b="1" dirty="0" smtClean="0"/>
              <a:t>      (</a:t>
            </a:r>
            <a:r>
              <a:rPr lang="zh-CN" altLang="en-US" sz="2000" b="1" dirty="0">
                <a:solidFill>
                  <a:srgbClr val="FF0000"/>
                </a:solidFill>
              </a:rPr>
              <a:t>孔：</a:t>
            </a:r>
            <a:r>
              <a:rPr lang="en-US" altLang="zh-CN" sz="2000" b="1" i="1" dirty="0">
                <a:solidFill>
                  <a:srgbClr val="FF0000"/>
                </a:solidFill>
              </a:rPr>
              <a:t>D</a:t>
            </a:r>
            <a:r>
              <a:rPr lang="zh-CN" altLang="en-US" sz="2000" b="1" dirty="0">
                <a:solidFill>
                  <a:srgbClr val="FF0000"/>
                </a:solidFill>
              </a:rPr>
              <a:t>、轴：</a:t>
            </a:r>
            <a:r>
              <a:rPr lang="en-US" altLang="zh-CN" sz="2000" b="1" i="1" dirty="0">
                <a:solidFill>
                  <a:srgbClr val="FF0000"/>
                </a:solidFill>
              </a:rPr>
              <a:t>d</a:t>
            </a:r>
            <a:r>
              <a:rPr lang="en-US" altLang="zh-CN" sz="2000" b="1" i="1" dirty="0"/>
              <a:t> </a:t>
            </a:r>
            <a:r>
              <a:rPr lang="en-US" altLang="zh-CN" sz="2000" b="1" dirty="0"/>
              <a:t>) 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 autoUpdateAnimBg="0"/>
      <p:bldP spid="9220" grpId="0"/>
      <p:bldP spid="10" grpId="0" autoUpdateAnimBg="0"/>
      <p:bldP spid="12" grpId="0"/>
      <p:bldP spid="13" grpId="0" autoUpdateAnimBg="0"/>
      <p:bldP spid="1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79F9CF7-12EA-4352-A356-45D05943CE7C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4152" name="Text Box 56"/>
          <p:cNvSpPr txBox="1">
            <a:spLocks noChangeArrowheads="1"/>
          </p:cNvSpPr>
          <p:nvPr/>
        </p:nvSpPr>
        <p:spPr bwMode="auto">
          <a:xfrm>
            <a:off x="804664" y="364594"/>
            <a:ext cx="801580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(4)</a:t>
            </a:r>
            <a:r>
              <a:rPr lang="en-US" altLang="zh-CN" sz="2000" b="1" dirty="0" smtClean="0">
                <a:latin typeface="宋体" panose="02010600030101010101" pitchFamily="2" charset="-122"/>
              </a:rPr>
              <a:t> 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实际尺寸是</a:t>
            </a:r>
            <a:r>
              <a:rPr lang="zh-CN" altLang="en-US" sz="2000" b="1" dirty="0">
                <a:latin typeface="宋体" panose="02010600030101010101" pitchFamily="2" charset="-122"/>
              </a:rPr>
              <a:t>指零件加工后通过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测量</a:t>
            </a:r>
            <a:r>
              <a:rPr lang="zh-CN" altLang="en-US" sz="2000" b="1" dirty="0">
                <a:latin typeface="宋体" panose="02010600030101010101" pitchFamily="2" charset="-122"/>
              </a:rPr>
              <a:t>获得的某一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尺寸（</a:t>
            </a:r>
            <a:r>
              <a:rPr lang="en-US" altLang="zh-CN" sz="2000" i="1" dirty="0" smtClean="0"/>
              <a:t>D</a:t>
            </a:r>
            <a:r>
              <a:rPr lang="en-US" altLang="zh-CN" sz="2000" dirty="0" smtClean="0"/>
              <a:t>a </a:t>
            </a:r>
            <a:r>
              <a:rPr lang="zh-CN" altLang="en-US" sz="2000" dirty="0"/>
              <a:t>、</a:t>
            </a:r>
            <a:r>
              <a:rPr lang="en-US" altLang="zh-CN" sz="2000" i="1" dirty="0" smtClean="0"/>
              <a:t>d</a:t>
            </a:r>
            <a:r>
              <a:rPr lang="en-US" altLang="zh-CN" sz="2000" dirty="0" smtClean="0"/>
              <a:t>a</a:t>
            </a:r>
            <a:r>
              <a:rPr lang="en-US" altLang="zh-CN" sz="2000" b="1" dirty="0" smtClean="0">
                <a:latin typeface="宋体" panose="02010600030101010101" pitchFamily="2" charset="-122"/>
              </a:rPr>
              <a:t>)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。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10246" name="TextBox 14"/>
          <p:cNvSpPr txBox="1">
            <a:spLocks noChangeArrowheads="1"/>
          </p:cNvSpPr>
          <p:nvPr/>
        </p:nvSpPr>
        <p:spPr bwMode="auto">
          <a:xfrm>
            <a:off x="300608" y="776898"/>
            <a:ext cx="82318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000" b="1" dirty="0" smtClean="0"/>
              <a:t>         因有测量误差，</a:t>
            </a:r>
            <a:r>
              <a:rPr lang="zh-CN" altLang="en-US" sz="2000" b="1" dirty="0"/>
              <a:t>实际尺寸并非真实</a:t>
            </a:r>
            <a:r>
              <a:rPr lang="zh-CN" altLang="en-US" sz="2000" b="1" dirty="0" smtClean="0"/>
              <a:t>尺寸。零件还有形状</a:t>
            </a:r>
            <a:r>
              <a:rPr lang="zh-CN" altLang="en-US" sz="2000" b="1" dirty="0"/>
              <a:t>误差误差</a:t>
            </a:r>
            <a:r>
              <a:rPr lang="zh-CN" altLang="en-US" sz="2000" b="1" dirty="0" smtClean="0"/>
              <a:t>，零件</a:t>
            </a:r>
            <a:r>
              <a:rPr lang="zh-CN" altLang="en-US" sz="2000" b="1" dirty="0"/>
              <a:t>各处的实际尺寸</a:t>
            </a:r>
            <a:r>
              <a:rPr lang="zh-CN" altLang="en-US" sz="2000" b="1" dirty="0" smtClean="0"/>
              <a:t>是不等</a:t>
            </a:r>
            <a:r>
              <a:rPr lang="zh-CN" altLang="en-US" sz="2000" b="1" dirty="0"/>
              <a:t>的。</a:t>
            </a:r>
            <a:r>
              <a:rPr lang="en-US" altLang="zh-CN" sz="2000" b="1" dirty="0"/>
              <a:t> </a:t>
            </a:r>
            <a:endParaRPr lang="zh-CN" altLang="en-US" sz="2000" b="1" dirty="0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51520" y="1473115"/>
            <a:ext cx="820891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000" b="1" dirty="0" smtClean="0"/>
              <a:t>         (</a:t>
            </a:r>
            <a:r>
              <a:rPr lang="en-US" altLang="zh-CN" sz="2000" b="1" dirty="0"/>
              <a:t>5) </a:t>
            </a:r>
            <a:r>
              <a:rPr lang="zh-CN" altLang="en-US" sz="2000" b="1" dirty="0"/>
              <a:t>极限尺寸</a:t>
            </a:r>
            <a:r>
              <a:rPr lang="zh-CN" altLang="en-US" sz="2000" b="1" dirty="0" smtClean="0"/>
              <a:t>是</a:t>
            </a:r>
            <a:r>
              <a:rPr lang="zh-CN" altLang="en-US" sz="2000" b="1" dirty="0"/>
              <a:t>指由设计者在产品技术文件中定义的理想尺寸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尺寸</a:t>
            </a:r>
            <a:r>
              <a:rPr lang="zh-CN" altLang="en-US" sz="2000" b="1" dirty="0" smtClean="0"/>
              <a:t>要</a:t>
            </a:r>
            <a:r>
              <a:rPr lang="zh-CN" altLang="en-US" sz="2000" b="1" dirty="0"/>
              <a:t>素</a:t>
            </a:r>
            <a:r>
              <a:rPr lang="zh-CN" altLang="en-US" sz="2000" b="1" dirty="0" smtClean="0"/>
              <a:t>的  尺寸所允许</a:t>
            </a:r>
            <a:r>
              <a:rPr lang="zh-CN" altLang="en-US" sz="2000" b="1" dirty="0"/>
              <a:t>的极限值</a:t>
            </a:r>
            <a:r>
              <a:rPr lang="en-US" altLang="zh-CN" sz="2000" b="1" dirty="0"/>
              <a:t>)</a:t>
            </a:r>
            <a:r>
              <a:rPr lang="zh-CN" altLang="en-US" sz="2000" b="1" dirty="0" smtClean="0"/>
              <a:t>。     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graphicFrame>
        <p:nvGraphicFramePr>
          <p:cNvPr id="10248" name="Object 6"/>
          <p:cNvGraphicFramePr>
            <a:graphicFrameLocks noChangeAspect="1"/>
          </p:cNvGraphicFramePr>
          <p:nvPr/>
        </p:nvGraphicFramePr>
        <p:xfrm>
          <a:off x="2619498" y="2616839"/>
          <a:ext cx="1808486" cy="452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7" name="公式" r:id="rId1" imgW="749300" imgH="228600" progId="Equation.3">
                  <p:embed/>
                </p:oleObj>
              </mc:Choice>
              <mc:Fallback>
                <p:oleObj name="公式" r:id="rId1" imgW="74930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498" y="2616839"/>
                        <a:ext cx="1808486" cy="452121"/>
                      </a:xfrm>
                      <a:prstGeom prst="rect">
                        <a:avLst/>
                      </a:prstGeom>
                      <a:solidFill>
                        <a:srgbClr val="FF99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9" name="Text Box 8"/>
          <p:cNvSpPr txBox="1">
            <a:spLocks noChangeArrowheads="1"/>
          </p:cNvSpPr>
          <p:nvPr/>
        </p:nvSpPr>
        <p:spPr bwMode="auto">
          <a:xfrm>
            <a:off x="251520" y="2060848"/>
            <a:ext cx="835292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000" b="1" dirty="0" smtClean="0"/>
              <a:t>        极限尺寸</a:t>
            </a:r>
            <a:r>
              <a:rPr lang="zh-CN" altLang="en-US" sz="2000" b="1" dirty="0"/>
              <a:t>以公称尺寸为基数来确定</a:t>
            </a:r>
            <a:r>
              <a:rPr lang="en-US" altLang="zh-CN" sz="2000" b="1" dirty="0"/>
              <a:t>,</a:t>
            </a:r>
            <a:r>
              <a:rPr lang="zh-CN" altLang="en-US" sz="2000" b="1" dirty="0" smtClean="0"/>
              <a:t>其中</a:t>
            </a:r>
            <a:r>
              <a:rPr lang="zh-CN" altLang="en-US" sz="2000" b="1" dirty="0"/>
              <a:t>允许的最大尺寸为</a:t>
            </a:r>
            <a:r>
              <a:rPr lang="zh-CN" altLang="en-US" sz="2000" b="1" dirty="0">
                <a:solidFill>
                  <a:srgbClr val="FF0000"/>
                </a:solidFill>
              </a:rPr>
              <a:t>上极限尺寸</a:t>
            </a:r>
            <a:r>
              <a:rPr lang="zh-CN" altLang="en-US" sz="2000" b="1" dirty="0"/>
              <a:t>（最大极限尺寸</a:t>
            </a:r>
            <a:r>
              <a:rPr lang="zh-CN" altLang="en-US" sz="2000" b="1" dirty="0" smtClean="0"/>
              <a:t>）                             ；</a:t>
            </a:r>
            <a:r>
              <a:rPr lang="zh-CN" altLang="en-US" sz="2000" b="1" dirty="0"/>
              <a:t>允许的最小尺寸为</a:t>
            </a:r>
            <a:r>
              <a:rPr lang="zh-CN" altLang="en-US" sz="2000" b="1" dirty="0">
                <a:solidFill>
                  <a:srgbClr val="FF0000"/>
                </a:solidFill>
              </a:rPr>
              <a:t>下极限尺寸</a:t>
            </a:r>
            <a:r>
              <a:rPr lang="zh-CN" altLang="en-US" sz="2000" b="1" dirty="0"/>
              <a:t>（最小极限尺寸）</a:t>
            </a:r>
            <a:r>
              <a:rPr lang="zh-CN" altLang="en-US" sz="2000" dirty="0"/>
              <a:t> </a:t>
            </a:r>
            <a:r>
              <a:rPr lang="zh-CN" altLang="en-US" sz="2000" dirty="0" smtClean="0"/>
              <a:t>                          </a:t>
            </a:r>
            <a:r>
              <a:rPr lang="zh-CN" altLang="en-US" sz="2000" b="1" dirty="0" smtClean="0"/>
              <a:t>。</a:t>
            </a:r>
            <a:endParaRPr lang="zh-CN" altLang="en-US" sz="2000" b="1" dirty="0" smtClean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971600" y="4665102"/>
          <a:ext cx="5472634" cy="492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8" name="公式" r:id="rId3" imgW="2374900" imgH="228600" progId="Equation.3">
                  <p:embed/>
                </p:oleObj>
              </mc:Choice>
              <mc:Fallback>
                <p:oleObj name="公式" r:id="rId3" imgW="2374900" imgH="228600" progId="Equation.3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4665102"/>
                        <a:ext cx="5472634" cy="49209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71600" y="3645024"/>
          <a:ext cx="5472608" cy="902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9" name="公式" r:id="rId5" imgW="55168800" imgH="10972800" progId="Equation.3">
                  <p:embed/>
                </p:oleObj>
              </mc:Choice>
              <mc:Fallback>
                <p:oleObj name="公式" r:id="rId5" imgW="55168800" imgH="10972800" progId="Equation.3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645024"/>
                        <a:ext cx="5472608" cy="902444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0"/>
          <p:cNvGraphicFramePr>
            <a:graphicFrameLocks noChangeAspect="1"/>
          </p:cNvGraphicFramePr>
          <p:nvPr/>
        </p:nvGraphicFramePr>
        <p:xfrm>
          <a:off x="2411760" y="3068960"/>
          <a:ext cx="1656184" cy="442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0" name="公式" r:id="rId7" imgW="723900" imgH="215900" progId="Equation.3">
                  <p:embed/>
                </p:oleObj>
              </mc:Choice>
              <mc:Fallback>
                <p:oleObj name="公式" r:id="rId7" imgW="723900" imgH="215900" progId="Equation.3">
                  <p:embed/>
                  <p:pic>
                    <p:nvPicPr>
                      <p:cNvPr id="0" name="图片 110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3068960"/>
                        <a:ext cx="1656184" cy="442867"/>
                      </a:xfrm>
                      <a:prstGeom prst="rect">
                        <a:avLst/>
                      </a:prstGeom>
                      <a:solidFill>
                        <a:srgbClr val="FF99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827584" y="5301208"/>
            <a:ext cx="47537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solidFill>
                  <a:srgbClr val="FF0000"/>
                </a:solidFill>
              </a:rPr>
              <a:t>实际尺寸合格条件为</a:t>
            </a:r>
            <a:r>
              <a:rPr lang="en-US" altLang="zh-CN" b="1" dirty="0">
                <a:solidFill>
                  <a:srgbClr val="FF0000"/>
                </a:solidFill>
              </a:rPr>
              <a:t>: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graphicFrame>
        <p:nvGraphicFramePr>
          <p:cNvPr id="15" name="Object 9"/>
          <p:cNvGraphicFramePr>
            <a:graphicFrameLocks noChangeAspect="1"/>
          </p:cNvGraphicFramePr>
          <p:nvPr/>
        </p:nvGraphicFramePr>
        <p:xfrm>
          <a:off x="1259631" y="5877272"/>
          <a:ext cx="2664297" cy="578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1" name="Equation" r:id="rId9" imgW="1054100" imgH="228600" progId="Equation.3">
                  <p:embed/>
                </p:oleObj>
              </mc:Choice>
              <mc:Fallback>
                <p:oleObj name="Equation" r:id="rId9" imgW="1054100" imgH="228600" progId="Equation.3">
                  <p:embed/>
                  <p:pic>
                    <p:nvPicPr>
                      <p:cNvPr id="0" name="图片 110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1" y="5877272"/>
                        <a:ext cx="2664297" cy="578221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38100">
                        <a:solidFill>
                          <a:srgbClr val="FF0000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0"/>
          <p:cNvGraphicFramePr>
            <a:graphicFrameLocks noChangeAspect="1"/>
          </p:cNvGraphicFramePr>
          <p:nvPr/>
        </p:nvGraphicFramePr>
        <p:xfrm>
          <a:off x="4211960" y="5877272"/>
          <a:ext cx="2462337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2" name="Equation" r:id="rId11" imgW="977900" imgH="228600" progId="Equation.3">
                  <p:embed/>
                </p:oleObj>
              </mc:Choice>
              <mc:Fallback>
                <p:oleObj name="Equation" r:id="rId11" imgW="977900" imgH="228600" progId="Equation.3">
                  <p:embed/>
                  <p:pic>
                    <p:nvPicPr>
                      <p:cNvPr id="0" name="图片 110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5877272"/>
                        <a:ext cx="2462337" cy="576064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2" grpId="0" autoUpdateAnimBg="0"/>
      <p:bldP spid="10246" grpId="0"/>
      <p:bldP spid="16" grpId="0" autoUpdateAnimBg="0"/>
      <p:bldP spid="10249" grpId="0"/>
      <p:bldP spid="1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162800" y="360040"/>
            <a:ext cx="1905000" cy="457200"/>
          </a:xfrm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25413C0-7638-424E-B6F6-B7672F377D40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900411" y="452571"/>
            <a:ext cx="56098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000" dirty="0"/>
              <a:t>    </a:t>
            </a:r>
            <a:r>
              <a:rPr lang="en-US" altLang="zh-CN" sz="2000" b="1" dirty="0"/>
              <a:t>2</a:t>
            </a:r>
            <a:r>
              <a:rPr lang="en-US" altLang="zh-CN" sz="2000" b="1" dirty="0" smtClean="0"/>
              <a:t>.</a:t>
            </a:r>
            <a:r>
              <a:rPr lang="zh-CN" altLang="en-US" sz="2000" b="1" dirty="0">
                <a:latin typeface="宋体" panose="02010600030101010101" pitchFamily="2" charset="-122"/>
              </a:rPr>
              <a:t>实际</a:t>
            </a:r>
            <a:r>
              <a:rPr lang="zh-CN" altLang="en-US" sz="2000" b="1" dirty="0" smtClean="0"/>
              <a:t>尺寸</a:t>
            </a:r>
            <a:r>
              <a:rPr lang="zh-CN" altLang="en-US" sz="2000" b="1" dirty="0"/>
              <a:t>偏差和尺寸公差的术语和定义</a:t>
            </a:r>
            <a:endParaRPr lang="zh-CN" altLang="en-US" sz="2000" b="1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467544" y="889355"/>
            <a:ext cx="722378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000" dirty="0"/>
              <a:t> </a:t>
            </a:r>
            <a:r>
              <a:rPr lang="en-US" altLang="zh-CN" sz="2000" dirty="0" smtClean="0"/>
              <a:t>        </a:t>
            </a:r>
            <a:r>
              <a:rPr lang="en-US" altLang="zh-CN" sz="2000" b="1" dirty="0" smtClean="0"/>
              <a:t>(</a:t>
            </a:r>
            <a:r>
              <a:rPr lang="en-US" altLang="zh-CN" sz="2000" b="1" dirty="0"/>
              <a:t>1</a:t>
            </a:r>
            <a:r>
              <a:rPr lang="en-US" altLang="zh-CN" sz="2000" b="1" dirty="0" smtClean="0"/>
              <a:t>)</a:t>
            </a:r>
            <a:r>
              <a:rPr lang="zh-CN" altLang="en-US" sz="2000" b="1" dirty="0">
                <a:latin typeface="宋体" panose="02010600030101010101" pitchFamily="2" charset="-122"/>
              </a:rPr>
              <a:t>实际尺寸偏差（简称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偏差</a:t>
            </a:r>
            <a:r>
              <a:rPr lang="zh-CN" altLang="en-US" sz="2000" dirty="0" smtClean="0">
                <a:latin typeface="宋体" panose="02010600030101010101" pitchFamily="2" charset="-122"/>
              </a:rPr>
              <a:t>）</a:t>
            </a:r>
            <a:r>
              <a:rPr lang="zh-CN" altLang="en-US" sz="2000" b="1" dirty="0">
                <a:latin typeface="宋体" panose="02010600030101010101" pitchFamily="2" charset="-122"/>
              </a:rPr>
              <a:t>是指实际尺寸减其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公称尺寸</a:t>
            </a:r>
            <a:r>
              <a:rPr lang="zh-CN" altLang="en-US" sz="2000" b="1" dirty="0">
                <a:latin typeface="宋体" panose="02010600030101010101" pitchFamily="2" charset="-122"/>
              </a:rPr>
              <a:t>所得的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代数差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827584" y="2060848"/>
            <a:ext cx="68391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sz="2000" dirty="0"/>
              <a:t> </a:t>
            </a: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2</a:t>
            </a:r>
            <a:r>
              <a:rPr lang="zh-CN" altLang="en-US" sz="2000" b="1" dirty="0" smtClean="0"/>
              <a:t>）</a:t>
            </a:r>
            <a:r>
              <a:rPr lang="en-US" altLang="zh-CN" sz="2000" b="1" dirty="0" smtClean="0"/>
              <a:t>  </a:t>
            </a:r>
            <a:r>
              <a:rPr lang="zh-CN" altLang="en-US" sz="2000" b="1" dirty="0"/>
              <a:t>对</a:t>
            </a:r>
            <a:r>
              <a:rPr lang="zh-CN" altLang="en-US" sz="2000" b="1" dirty="0">
                <a:solidFill>
                  <a:srgbClr val="FF0000"/>
                </a:solidFill>
              </a:rPr>
              <a:t>极限尺寸</a:t>
            </a:r>
            <a:r>
              <a:rPr lang="zh-CN" altLang="en-US" sz="2000" b="1" dirty="0">
                <a:latin typeface="宋体" panose="02010600030101010101" pitchFamily="2" charset="-122"/>
              </a:rPr>
              <a:t>减其公称尺寸所得的代数差为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极限偏差</a:t>
            </a:r>
            <a:r>
              <a:rPr lang="zh-CN" altLang="en-US" sz="2000" b="1" dirty="0">
                <a:latin typeface="宋体" panose="02010600030101010101" pitchFamily="2" charset="-122"/>
              </a:rPr>
              <a:t>。</a:t>
            </a:r>
            <a:r>
              <a:rPr lang="zh-CN" altLang="en-US" sz="2000" dirty="0">
                <a:latin typeface="宋体" panose="02010600030101010101" pitchFamily="2" charset="-122"/>
              </a:rPr>
              <a:t>   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323528" y="2483604"/>
            <a:ext cx="778677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上极限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偏差（</a:t>
            </a:r>
            <a:r>
              <a:rPr lang="zh-CN" altLang="en-US" sz="2000" b="1" dirty="0">
                <a:latin typeface="宋体" panose="02010600030101010101" pitchFamily="2" charset="-122"/>
              </a:rPr>
              <a:t>简称上偏差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000" b="1" dirty="0">
                <a:latin typeface="宋体" panose="02010600030101010101" pitchFamily="2" charset="-122"/>
              </a:rPr>
              <a:t>是指上</a:t>
            </a:r>
            <a:r>
              <a:rPr lang="zh-CN" altLang="en-US" sz="2000" b="1" dirty="0"/>
              <a:t>极限尺寸减</a:t>
            </a:r>
            <a:r>
              <a:rPr lang="zh-CN" altLang="en-US" sz="2000" b="1" dirty="0" smtClean="0"/>
              <a:t>其公称尺 寸</a:t>
            </a:r>
            <a:r>
              <a:rPr lang="zh-CN" altLang="en-US" sz="2000" b="1" dirty="0"/>
              <a:t>所得的代数差（</a:t>
            </a:r>
            <a:r>
              <a:rPr lang="en-US" altLang="zh-CN" sz="2000" b="1" i="1" dirty="0"/>
              <a:t>ES</a:t>
            </a:r>
            <a:r>
              <a:rPr lang="zh-CN" altLang="en-US" sz="2000" b="1" dirty="0"/>
              <a:t>、</a:t>
            </a:r>
            <a:r>
              <a:rPr lang="en-US" altLang="zh-CN" sz="2000" b="1" i="1" dirty="0" err="1"/>
              <a:t>es</a:t>
            </a:r>
            <a:r>
              <a:rPr lang="zh-CN" altLang="en-US" sz="2000" b="1" dirty="0"/>
              <a:t>）</a:t>
            </a:r>
            <a:r>
              <a:rPr lang="zh-CN" altLang="en-US" sz="2000" dirty="0">
                <a:latin typeface="宋体" panose="02010600030101010101" pitchFamily="2" charset="-122"/>
              </a:rPr>
              <a:t>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251520" y="3311022"/>
            <a:ext cx="79928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下极限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偏差（</a:t>
            </a:r>
            <a:r>
              <a:rPr lang="zh-CN" altLang="en-US" sz="2000" b="1" dirty="0">
                <a:latin typeface="宋体" panose="02010600030101010101" pitchFamily="2" charset="-122"/>
              </a:rPr>
              <a:t>简称下偏差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000" b="1" dirty="0">
                <a:latin typeface="宋体" panose="02010600030101010101" pitchFamily="2" charset="-122"/>
              </a:rPr>
              <a:t>是指下</a:t>
            </a:r>
            <a:r>
              <a:rPr lang="zh-CN" altLang="en-US" sz="2000" b="1" dirty="0"/>
              <a:t>极限尺寸减其 </a:t>
            </a:r>
            <a:r>
              <a:rPr lang="zh-CN" altLang="en-US" sz="2000" b="1" dirty="0" smtClean="0"/>
              <a:t>公称</a:t>
            </a:r>
            <a:r>
              <a:rPr lang="zh-CN" altLang="en-US" sz="2000" b="1" dirty="0"/>
              <a:t>尺寸所得的代数差</a:t>
            </a:r>
            <a:r>
              <a:rPr lang="en-US" altLang="zh-CN" sz="2000" b="1" dirty="0"/>
              <a:t>(</a:t>
            </a:r>
            <a:r>
              <a:rPr lang="en-US" altLang="zh-CN" sz="2000" b="1" i="1" dirty="0"/>
              <a:t>EI</a:t>
            </a:r>
            <a:r>
              <a:rPr lang="zh-CN" altLang="en-US" sz="2000" b="1" dirty="0"/>
              <a:t>、</a:t>
            </a:r>
            <a:r>
              <a:rPr lang="en-US" altLang="zh-CN" sz="2000" b="1" i="1" dirty="0" err="1"/>
              <a:t>ei</a:t>
            </a:r>
            <a:r>
              <a:rPr lang="en-US" altLang="zh-CN" sz="2000" b="1" dirty="0"/>
              <a:t>)</a:t>
            </a:r>
            <a:r>
              <a:rPr lang="zh-CN" altLang="en-US" sz="2000" b="1" dirty="0">
                <a:latin typeface="宋体" panose="02010600030101010101" pitchFamily="2" charset="-122"/>
              </a:rPr>
              <a:t>。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88790"/>
            <a:ext cx="40290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827584" y="4149080"/>
            <a:ext cx="64087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000" b="1" dirty="0">
                <a:latin typeface="宋体" panose="02010600030101010101" pitchFamily="2" charset="-122"/>
              </a:rPr>
              <a:t>上偏差</a:t>
            </a:r>
            <a:r>
              <a:rPr lang="zh-CN" altLang="en-US" sz="2000" dirty="0">
                <a:latin typeface="宋体" panose="02010600030101010101" pitchFamily="2" charset="-122"/>
              </a:rPr>
              <a:t>和</a:t>
            </a:r>
            <a:r>
              <a:rPr lang="zh-CN" altLang="en-US" sz="2000" b="1" dirty="0">
                <a:latin typeface="宋体" panose="02010600030101010101" pitchFamily="2" charset="-122"/>
              </a:rPr>
              <a:t>下偏差统称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极限偏差，</a:t>
            </a:r>
            <a:r>
              <a:rPr lang="zh-CN" altLang="en-US" sz="2000" b="1" dirty="0" smtClean="0"/>
              <a:t>用</a:t>
            </a:r>
            <a:r>
              <a:rPr lang="zh-CN" altLang="en-US" sz="2000" b="1" dirty="0"/>
              <a:t>公式</a:t>
            </a:r>
            <a:r>
              <a:rPr lang="zh-CN" altLang="en-US" sz="2000" b="1" dirty="0" smtClean="0"/>
              <a:t>表示为</a:t>
            </a:r>
            <a:endParaRPr lang="zh-CN" altLang="en-US" sz="2000" b="1" dirty="0"/>
          </a:p>
        </p:txBody>
      </p:sp>
      <p:sp>
        <p:nvSpPr>
          <p:cNvPr id="3" name="矩形 2"/>
          <p:cNvSpPr/>
          <p:nvPr/>
        </p:nvSpPr>
        <p:spPr>
          <a:xfrm>
            <a:off x="899592" y="4694589"/>
            <a:ext cx="67787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i="1" dirty="0"/>
              <a:t>ES</a:t>
            </a:r>
            <a:r>
              <a:rPr lang="en-US" altLang="zh-CN" dirty="0"/>
              <a:t> = </a:t>
            </a:r>
            <a:r>
              <a:rPr lang="en-US" altLang="zh-CN" i="1" dirty="0" err="1"/>
              <a:t>D</a:t>
            </a:r>
            <a:r>
              <a:rPr lang="en-US" altLang="zh-CN" baseline="-25000" dirty="0" err="1"/>
              <a:t>max</a:t>
            </a:r>
            <a:r>
              <a:rPr lang="en-US" altLang="zh-CN" dirty="0"/>
              <a:t> </a:t>
            </a:r>
            <a:r>
              <a:rPr lang="en-US" altLang="zh-CN" dirty="0" smtClean="0"/>
              <a:t>– </a:t>
            </a:r>
            <a:r>
              <a:rPr lang="en-US" altLang="zh-CN" i="1" dirty="0" smtClean="0"/>
              <a:t>D</a:t>
            </a:r>
            <a:r>
              <a:rPr lang="en-US" altLang="zh-CN" dirty="0"/>
              <a:t> </a:t>
            </a:r>
            <a:r>
              <a:rPr lang="en-US" altLang="zh-CN" dirty="0" smtClean="0"/>
              <a:t> </a:t>
            </a:r>
            <a:r>
              <a:rPr lang="zh-CN" altLang="en-US" dirty="0" smtClean="0"/>
              <a:t>  </a:t>
            </a:r>
            <a:r>
              <a:rPr lang="en-US" altLang="zh-CN" i="1" dirty="0" err="1" smtClean="0"/>
              <a:t>es</a:t>
            </a:r>
            <a:r>
              <a:rPr lang="en-US" altLang="zh-CN" i="1" dirty="0" smtClean="0"/>
              <a:t> </a:t>
            </a:r>
            <a:r>
              <a:rPr lang="en-US" altLang="zh-CN" dirty="0"/>
              <a:t>= </a:t>
            </a:r>
            <a:r>
              <a:rPr lang="en-US" altLang="zh-CN" i="1" dirty="0" err="1"/>
              <a:t>d</a:t>
            </a:r>
            <a:r>
              <a:rPr lang="en-US" altLang="zh-CN" baseline="-25000" dirty="0" err="1"/>
              <a:t>max</a:t>
            </a:r>
            <a:r>
              <a:rPr lang="en-US" altLang="zh-CN" dirty="0"/>
              <a:t> - </a:t>
            </a:r>
            <a:r>
              <a:rPr lang="en-US" altLang="zh-CN" i="1" dirty="0"/>
              <a:t>d</a:t>
            </a:r>
            <a:r>
              <a:rPr lang="en-US" altLang="zh-CN" dirty="0"/>
              <a:t> </a:t>
            </a:r>
            <a:r>
              <a:rPr lang="en-US" altLang="zh-CN" dirty="0" smtClean="0"/>
              <a:t>       (</a:t>
            </a:r>
            <a:r>
              <a:rPr lang="en-US" altLang="zh-CN" dirty="0"/>
              <a:t>3. 1)</a:t>
            </a:r>
            <a:endParaRPr lang="en-US" altLang="zh-CN" dirty="0"/>
          </a:p>
          <a:p>
            <a:r>
              <a:rPr lang="en-US" altLang="zh-CN" i="1" dirty="0"/>
              <a:t>EI </a:t>
            </a:r>
            <a:r>
              <a:rPr lang="en-US" altLang="zh-CN" dirty="0"/>
              <a:t>= </a:t>
            </a:r>
            <a:r>
              <a:rPr lang="en-US" altLang="zh-CN" i="1" dirty="0" err="1"/>
              <a:t>D</a:t>
            </a:r>
            <a:r>
              <a:rPr lang="en-US" altLang="zh-CN" baseline="-25000" dirty="0" err="1"/>
              <a:t>min</a:t>
            </a:r>
            <a:r>
              <a:rPr lang="en-US" altLang="zh-CN" dirty="0"/>
              <a:t> </a:t>
            </a:r>
            <a:r>
              <a:rPr lang="en-US" altLang="zh-CN" dirty="0" smtClean="0"/>
              <a:t>– </a:t>
            </a:r>
            <a:r>
              <a:rPr lang="en-US" altLang="zh-CN" i="1" dirty="0" smtClean="0"/>
              <a:t>D</a:t>
            </a:r>
            <a:r>
              <a:rPr lang="en-US" altLang="zh-CN" dirty="0"/>
              <a:t> </a:t>
            </a:r>
            <a:r>
              <a:rPr lang="en-US" altLang="zh-CN" dirty="0" smtClean="0"/>
              <a:t> </a:t>
            </a:r>
            <a:r>
              <a:rPr lang="zh-CN" altLang="en-US" dirty="0" smtClean="0"/>
              <a:t> </a:t>
            </a:r>
            <a:r>
              <a:rPr lang="en-US" altLang="zh-CN" i="1" dirty="0" err="1" smtClean="0"/>
              <a:t>ei</a:t>
            </a:r>
            <a:r>
              <a:rPr lang="en-US" altLang="zh-CN" dirty="0" smtClean="0"/>
              <a:t> </a:t>
            </a:r>
            <a:r>
              <a:rPr lang="en-US" altLang="zh-CN" dirty="0"/>
              <a:t>= </a:t>
            </a:r>
            <a:r>
              <a:rPr lang="en-US" altLang="zh-CN" i="1" dirty="0" err="1"/>
              <a:t>d</a:t>
            </a:r>
            <a:r>
              <a:rPr lang="en-US" altLang="zh-CN" baseline="-25000" dirty="0" err="1"/>
              <a:t>min</a:t>
            </a:r>
            <a:r>
              <a:rPr lang="en-US" altLang="zh-CN" dirty="0"/>
              <a:t> - </a:t>
            </a:r>
            <a:r>
              <a:rPr lang="en-US" altLang="zh-CN" i="1" dirty="0"/>
              <a:t>d</a:t>
            </a:r>
            <a:r>
              <a:rPr lang="en-US" altLang="zh-CN" dirty="0"/>
              <a:t> </a:t>
            </a:r>
            <a:r>
              <a:rPr lang="en-US" altLang="zh-CN" dirty="0" smtClean="0"/>
              <a:t>           (</a:t>
            </a:r>
            <a:r>
              <a:rPr lang="en-US" altLang="zh-CN" dirty="0"/>
              <a:t>3. 2)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utoUpdateAnimBg="0"/>
      <p:bldP spid="31750" grpId="0" autoUpdateAnimBg="0"/>
      <p:bldP spid="31757" grpId="0" autoUpdateAnimBg="0"/>
      <p:bldP spid="31761" grpId="0" autoUpdateAnimBg="0"/>
      <p:bldP spid="31763" grpId="0" autoUpdateAnimBg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F66EDAD-303E-4E3A-A983-BFAE01A24150}" type="slidenum">
              <a:rPr lang="en-US" altLang="zh-CN" sz="2000" smtClean="0">
                <a:solidFill>
                  <a:schemeClr val="accent2"/>
                </a:solidFill>
              </a:rPr>
            </a:fld>
            <a:endParaRPr lang="en-US" altLang="zh-CN" sz="2000" smtClean="0">
              <a:solidFill>
                <a:schemeClr val="accent2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115616" y="476672"/>
            <a:ext cx="6695653" cy="54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000" b="1" dirty="0" smtClean="0"/>
              <a:t>对</a:t>
            </a:r>
            <a:r>
              <a:rPr lang="zh-CN" altLang="en-US" sz="2000" b="1" dirty="0">
                <a:solidFill>
                  <a:srgbClr val="FF0000"/>
                </a:solidFill>
              </a:rPr>
              <a:t>实际尺寸</a:t>
            </a:r>
            <a:r>
              <a:rPr lang="zh-CN" altLang="en-US" sz="2000" b="1" dirty="0">
                <a:latin typeface="宋体" panose="02010600030101010101" pitchFamily="2" charset="-122"/>
              </a:rPr>
              <a:t>减其公称尺寸所得的代数差</a:t>
            </a:r>
            <a:r>
              <a:rPr lang="zh-CN" altLang="en-US" sz="2000" b="1" dirty="0" smtClean="0"/>
              <a:t>为</a:t>
            </a:r>
            <a:r>
              <a:rPr lang="zh-CN" altLang="en-US" sz="2000" b="1" dirty="0">
                <a:solidFill>
                  <a:srgbClr val="FF0000"/>
                </a:solidFill>
              </a:rPr>
              <a:t>实际偏差</a:t>
            </a:r>
            <a:r>
              <a:rPr lang="zh-CN" altLang="en-US" b="1" dirty="0" smtClean="0"/>
              <a:t>。</a:t>
            </a:r>
            <a:r>
              <a:rPr lang="zh-CN" altLang="en-US" b="1" dirty="0" smtClean="0">
                <a:latin typeface="宋体" panose="02010600030101010101" pitchFamily="2" charset="-122"/>
              </a:rPr>
              <a:t>   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302053" y="1903542"/>
            <a:ext cx="26911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000" b="1" dirty="0">
                <a:solidFill>
                  <a:srgbClr val="FF0000"/>
                </a:solidFill>
              </a:rPr>
              <a:t>实际偏差合格条件为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3645024"/>
            <a:ext cx="68703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 smtClean="0"/>
              <a:t>         偏差</a:t>
            </a:r>
            <a:r>
              <a:rPr lang="zh-CN" altLang="en-US" sz="2400" b="1" dirty="0"/>
              <a:t>为代数值</a:t>
            </a:r>
            <a:r>
              <a:rPr lang="en-US" altLang="zh-CN" sz="2400" b="1" dirty="0" smtClean="0"/>
              <a:t>,</a:t>
            </a:r>
            <a:r>
              <a:rPr lang="zh-CN" altLang="en-US" sz="2400" b="1" dirty="0" smtClean="0"/>
              <a:t>可为</a:t>
            </a:r>
            <a:r>
              <a:rPr lang="zh-CN" altLang="en-US" sz="2400" b="1" dirty="0"/>
              <a:t>正数、负数或零。计算和标注时</a:t>
            </a:r>
            <a:r>
              <a:rPr lang="en-US" altLang="zh-CN" sz="2400" b="1" dirty="0"/>
              <a:t>,</a:t>
            </a:r>
            <a:r>
              <a:rPr lang="zh-CN" altLang="en-US" sz="2400" b="1" dirty="0">
                <a:solidFill>
                  <a:srgbClr val="FF0000"/>
                </a:solidFill>
              </a:rPr>
              <a:t>除零以外必须带有正号或负号</a:t>
            </a:r>
            <a:r>
              <a:rPr lang="zh-CN" altLang="en-US" sz="2400" b="1" dirty="0"/>
              <a:t>。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1790517" y="1268760"/>
            <a:ext cx="5328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b="1" dirty="0" smtClean="0"/>
              <a:t>孔 </a:t>
            </a:r>
            <a:r>
              <a:rPr lang="en-US" altLang="zh-CN" i="1" dirty="0" err="1" smtClean="0"/>
              <a:t>E</a:t>
            </a:r>
            <a:r>
              <a:rPr lang="en-US" altLang="zh-CN" baseline="-25000" dirty="0" err="1" smtClean="0"/>
              <a:t>a</a:t>
            </a:r>
            <a:r>
              <a:rPr lang="en-US" altLang="zh-CN" dirty="0" smtClean="0"/>
              <a:t> </a:t>
            </a:r>
            <a:r>
              <a:rPr lang="en-US" altLang="zh-CN" dirty="0"/>
              <a:t>= </a:t>
            </a:r>
            <a:r>
              <a:rPr lang="en-US" altLang="zh-CN" i="1" dirty="0"/>
              <a:t>D</a:t>
            </a:r>
            <a:r>
              <a:rPr lang="en-US" altLang="zh-CN" baseline="-25000" dirty="0"/>
              <a:t>a</a:t>
            </a:r>
            <a:r>
              <a:rPr lang="en-US" altLang="zh-CN" dirty="0"/>
              <a:t> </a:t>
            </a:r>
            <a:r>
              <a:rPr lang="en-US" altLang="zh-CN" dirty="0" smtClean="0"/>
              <a:t>– </a:t>
            </a:r>
            <a:r>
              <a:rPr lang="en-US" altLang="zh-CN" i="1" dirty="0" smtClean="0"/>
              <a:t>D</a:t>
            </a: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en-US" b="1" dirty="0" smtClean="0"/>
              <a:t>轴</a:t>
            </a:r>
            <a:r>
              <a:rPr lang="en-US" altLang="zh-CN" dirty="0" smtClean="0"/>
              <a:t>  </a:t>
            </a:r>
            <a:r>
              <a:rPr lang="en-US" altLang="zh-CN" i="1" dirty="0" err="1" smtClean="0"/>
              <a:t>e</a:t>
            </a:r>
            <a:r>
              <a:rPr lang="en-US" altLang="zh-CN" baseline="-25000" dirty="0" err="1" smtClean="0"/>
              <a:t>a</a:t>
            </a:r>
            <a:r>
              <a:rPr lang="en-US" altLang="zh-CN" dirty="0" smtClean="0"/>
              <a:t> </a:t>
            </a:r>
            <a:r>
              <a:rPr lang="en-US" altLang="zh-CN" dirty="0"/>
              <a:t>= </a:t>
            </a:r>
            <a:r>
              <a:rPr lang="en-US" altLang="zh-CN" i="1" dirty="0"/>
              <a:t>d</a:t>
            </a:r>
            <a:r>
              <a:rPr lang="en-US" altLang="zh-CN" baseline="-25000" dirty="0"/>
              <a:t>a</a:t>
            </a:r>
            <a:r>
              <a:rPr lang="en-US" altLang="zh-CN" dirty="0"/>
              <a:t> - </a:t>
            </a:r>
            <a:r>
              <a:rPr lang="en-US" altLang="zh-CN" i="1" dirty="0"/>
              <a:t>d</a:t>
            </a:r>
            <a:endParaRPr lang="zh-CN" altLang="en-US" i="1" dirty="0"/>
          </a:p>
        </p:txBody>
      </p:sp>
      <p:sp>
        <p:nvSpPr>
          <p:cNvPr id="6" name="矩形 5"/>
          <p:cNvSpPr/>
          <p:nvPr/>
        </p:nvSpPr>
        <p:spPr>
          <a:xfrm>
            <a:off x="1385254" y="2564904"/>
            <a:ext cx="62110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孔 </a:t>
            </a:r>
            <a:r>
              <a:rPr lang="en-US" altLang="zh-CN" i="1" dirty="0" smtClean="0"/>
              <a:t>EI</a:t>
            </a:r>
            <a:r>
              <a:rPr lang="en-US" altLang="zh-CN" dirty="0" smtClean="0"/>
              <a:t> 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lang="en-US" altLang="zh-CN" i="1" dirty="0" err="1" smtClean="0"/>
              <a:t>E</a:t>
            </a:r>
            <a:r>
              <a:rPr lang="en-US" altLang="zh-CN" baseline="-25000" dirty="0" err="1" smtClean="0"/>
              <a:t>a</a:t>
            </a:r>
            <a:r>
              <a:rPr lang="en-US" altLang="zh-CN" dirty="0" smtClean="0"/>
              <a:t> 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lang="en-US" altLang="zh-CN" i="1" dirty="0" smtClean="0"/>
              <a:t>ES</a:t>
            </a: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en-US" b="1" dirty="0" smtClean="0"/>
              <a:t>轴 </a:t>
            </a:r>
            <a:r>
              <a:rPr lang="en-US" altLang="zh-CN" i="1" dirty="0" err="1" smtClean="0"/>
              <a:t>ei</a:t>
            </a:r>
            <a:r>
              <a:rPr lang="en-US" altLang="zh-CN" dirty="0" smtClean="0"/>
              <a:t> 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≤ </a:t>
            </a:r>
            <a:r>
              <a:rPr lang="en-US" altLang="zh-CN" i="1" dirty="0" err="1" smtClean="0"/>
              <a:t>e</a:t>
            </a:r>
            <a:r>
              <a:rPr lang="en-US" altLang="zh-CN" baseline="-25000" dirty="0" err="1" smtClean="0"/>
              <a:t>a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≤</a:t>
            </a:r>
            <a:r>
              <a:rPr lang="en-US" altLang="zh-CN" dirty="0" smtClean="0"/>
              <a:t> </a:t>
            </a:r>
            <a:r>
              <a:rPr lang="en-US" altLang="zh-CN" i="1" dirty="0" err="1" smtClean="0"/>
              <a:t>es</a:t>
            </a:r>
            <a:endParaRPr lang="zh-CN" altLang="en-US" i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3" grpId="0" autoUpdateAnimBg="0"/>
      <p:bldP spid="4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8490</Words>
  <Application>WPS 演示</Application>
  <PresentationFormat>全屏显示(4:3)</PresentationFormat>
  <Paragraphs>534</Paragraphs>
  <Slides>34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13</vt:i4>
      </vt:variant>
      <vt:variant>
        <vt:lpstr>幻灯片标题</vt:lpstr>
      </vt:variant>
      <vt:variant>
        <vt:i4>34</vt:i4>
      </vt:variant>
    </vt:vector>
  </HeadingPairs>
  <TitlesOfParts>
    <vt:vector size="60" baseType="lpstr">
      <vt:lpstr>Arial</vt:lpstr>
      <vt:lpstr>宋体</vt:lpstr>
      <vt:lpstr>Wingdings</vt:lpstr>
      <vt:lpstr>Times New Roman</vt:lpstr>
      <vt:lpstr>方正舒体</vt:lpstr>
      <vt:lpstr>微软雅黑</vt:lpstr>
      <vt:lpstr>Arial Unicode MS</vt:lpstr>
      <vt:lpstr>Algerian</vt:lpstr>
      <vt:lpstr>FZSSK--GBK1-0</vt:lpstr>
      <vt:lpstr>Segoe Print</vt:lpstr>
      <vt:lpstr>E-BZ</vt:lpstr>
      <vt:lpstr>E-BX</vt:lpstr>
      <vt:lpstr>默认设计模板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lww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lww</dc:creator>
  <cp:lastModifiedBy>刘瑶</cp:lastModifiedBy>
  <cp:revision>418</cp:revision>
  <dcterms:created xsi:type="dcterms:W3CDTF">2006-04-27T15:06:00Z</dcterms:created>
  <dcterms:modified xsi:type="dcterms:W3CDTF">2021-03-05T23:59:09Z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