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2" r:id="rId3"/>
    <p:sldId id="264" r:id="rId4"/>
    <p:sldId id="270" r:id="rId5"/>
    <p:sldId id="269" r:id="rId6"/>
    <p:sldId id="257" r:id="rId7"/>
    <p:sldId id="271" r:id="rId8"/>
    <p:sldId id="258" r:id="rId9"/>
    <p:sldId id="272" r:id="rId10"/>
    <p:sldId id="265" r:id="rId11"/>
    <p:sldId id="259" r:id="rId12"/>
    <p:sldId id="266" r:id="rId13"/>
    <p:sldId id="278" r:id="rId14"/>
    <p:sldId id="260" r:id="rId15"/>
    <p:sldId id="267" r:id="rId16"/>
    <p:sldId id="274" r:id="rId17"/>
    <p:sldId id="261" r:id="rId18"/>
    <p:sldId id="279" r:id="rId19"/>
    <p:sldId id="280" r:id="rId20"/>
    <p:sldId id="275" r:id="rId21"/>
    <p:sldId id="281" r:id="rId22"/>
    <p:sldId id="283" r:id="rId23"/>
    <p:sldId id="268" r:id="rId24"/>
    <p:sldId id="276" r:id="rId25"/>
    <p:sldId id="262" r:id="rId26"/>
    <p:sldId id="284" r:id="rId27"/>
    <p:sldId id="263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FF99"/>
    <a:srgbClr val="FFFFFF"/>
    <a:srgbClr val="0066CC"/>
    <a:srgbClr val="33CC33"/>
    <a:srgbClr val="FF3300"/>
    <a:srgbClr val="CC33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5" autoAdjust="0"/>
    <p:restoredTop sz="94629" autoAdjust="0"/>
  </p:normalViewPr>
  <p:slideViewPr>
    <p:cSldViewPr snapToGrid="0">
      <p:cViewPr varScale="1">
        <p:scale>
          <a:sx n="107" d="100"/>
          <a:sy n="107" d="100"/>
        </p:scale>
        <p:origin x="-1368" y="-96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461DEBF6-C0C0-4506-924B-4CCA5066D6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3264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1DEBF6-C0C0-4506-924B-4CCA5066D618}" type="slidenum">
              <a:rPr lang="zh-CN" altLang="en-US" smtClean="0"/>
              <a:pPr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9396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E881F-D406-46A2-941B-BE3B74E2432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7981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AECF-A8F8-49E9-A46A-E70409CF2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22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5ED19-56E4-44B7-AAA7-36C73D93F6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262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6B10E-1B40-46B6-8DAD-9827F27EF4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3950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EC8FB-9B39-45F6-BB5F-A935924C70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217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92A08-0159-41F0-B23D-B43DC2D5EB4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4307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0B0CA-9F83-4F1E-B003-5F809AEAA0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6359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8264F-A7AD-4A2C-8668-9134EBD19B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712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DBA50-8640-4327-9CA9-F01E0318C8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3912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4556B-1116-49E0-9342-06B4722075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6177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A16E2-1C06-415B-884D-987ECBA96E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220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b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200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6F16903A-F3A7-467E-A8C8-A41D8DB3A7E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3.xml"/><Relationship Id="rId7" Type="http://schemas.openxmlformats.org/officeDocument/2006/relationships/slide" Target="slide17.xml"/><Relationship Id="rId12" Type="http://schemas.openxmlformats.org/officeDocument/2006/relationships/slide" Target="slide3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27.xml"/><Relationship Id="rId5" Type="http://schemas.openxmlformats.org/officeDocument/2006/relationships/slide" Target="slide14.xml"/><Relationship Id="rId10" Type="http://schemas.openxmlformats.org/officeDocument/2006/relationships/slide" Target="slide26.xml"/><Relationship Id="rId4" Type="http://schemas.openxmlformats.org/officeDocument/2006/relationships/slide" Target="slide11.xml"/><Relationship Id="rId9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5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wmf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26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1.xml"/><Relationship Id="rId4" Type="http://schemas.openxmlformats.org/officeDocument/2006/relationships/image" Target="../media/image7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991475" y="206375"/>
            <a:ext cx="949325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447CA57-0337-45A6-8F41-BA0D6C5A1842}" type="slidenum">
              <a:rPr kumimoji="0" lang="zh-CN" altLang="en-US" sz="2000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2000" dirty="0" smtClean="0">
              <a:solidFill>
                <a:srgbClr val="FF0000"/>
              </a:solidFill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804768" y="313145"/>
            <a:ext cx="659921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dirty="0">
                <a:latin typeface="宋体" pitchFamily="2" charset="-122"/>
              </a:rPr>
              <a:t>第10章   圆柱齿轮精度设计与检测(</a:t>
            </a:r>
            <a:r>
              <a:rPr kumimoji="0" lang="zh-CN" altLang="en-US" dirty="0" smtClean="0">
                <a:latin typeface="宋体" pitchFamily="2" charset="-122"/>
              </a:rPr>
              <a:t>2</a:t>
            </a:r>
            <a:r>
              <a:rPr kumimoji="0" lang="en-US" altLang="zh-CN" dirty="0" smtClean="0">
                <a:latin typeface="宋体" pitchFamily="2" charset="-122"/>
              </a:rPr>
              <a:t>/3</a:t>
            </a:r>
            <a:r>
              <a:rPr kumimoji="0" lang="zh-CN" altLang="en-US" dirty="0" smtClean="0">
                <a:latin typeface="宋体" pitchFamily="2" charset="-122"/>
              </a:rPr>
              <a:t>) </a:t>
            </a:r>
            <a:endParaRPr kumimoji="0" lang="zh-CN" altLang="en-US" dirty="0">
              <a:latin typeface="宋体" pitchFamily="2" charset="-122"/>
            </a:endParaRPr>
          </a:p>
        </p:txBody>
      </p:sp>
      <p:sp>
        <p:nvSpPr>
          <p:cNvPr id="2052" name="Text Box 3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884838" y="819324"/>
            <a:ext cx="739804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10.2.2  评定齿轮精度的可选用偏差项目及参数</a:t>
            </a:r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b="0" dirty="0" smtClean="0">
                <a:solidFill>
                  <a:schemeClr val="accent1">
                    <a:lumMod val="75000"/>
                  </a:schemeClr>
                </a:solidFill>
              </a:rPr>
              <a:t>---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2)</a:t>
            </a:r>
          </a:p>
        </p:txBody>
      </p:sp>
      <p:sp>
        <p:nvSpPr>
          <p:cNvPr id="2053" name="Text Box 3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960666" y="1268646"/>
            <a:ext cx="5555556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/>
              <a:t>1.  </a:t>
            </a:r>
            <a:r>
              <a:rPr lang="zh-CN" altLang="en-US" sz="2000" dirty="0">
                <a:latin typeface="宋体" pitchFamily="2" charset="-122"/>
              </a:rPr>
              <a:t>传递运动准确性的可选用参数 </a:t>
            </a:r>
            <a:r>
              <a:rPr lang="zh-CN" altLang="en-US" sz="2000" b="0" dirty="0" smtClean="0">
                <a:latin typeface="宋体" pitchFamily="2" charset="-122"/>
              </a:rPr>
              <a:t>--------</a:t>
            </a:r>
            <a:r>
              <a:rPr lang="zh-CN" altLang="en-US" sz="2000" dirty="0" smtClean="0">
                <a:latin typeface="宋体" pitchFamily="2" charset="-122"/>
              </a:rPr>
              <a:t>(</a:t>
            </a:r>
            <a:r>
              <a:rPr lang="zh-CN" altLang="en-US" sz="2000" dirty="0">
                <a:latin typeface="宋体" pitchFamily="2" charset="-122"/>
              </a:rPr>
              <a:t>3)</a:t>
            </a:r>
          </a:p>
        </p:txBody>
      </p:sp>
      <p:sp>
        <p:nvSpPr>
          <p:cNvPr id="2054" name="Text Box 4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960665" y="1649059"/>
            <a:ext cx="7439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dirty="0"/>
              <a:t>2. </a:t>
            </a:r>
            <a:r>
              <a:rPr lang="zh-CN" altLang="en-US" sz="2000" dirty="0" smtClean="0"/>
              <a:t> </a:t>
            </a:r>
            <a:r>
              <a:rPr lang="zh-CN" altLang="en-US" sz="2000" dirty="0" smtClean="0">
                <a:latin typeface="宋体" pitchFamily="2" charset="-122"/>
              </a:rPr>
              <a:t>传动</a:t>
            </a:r>
            <a:r>
              <a:rPr lang="zh-CN" altLang="en-US" sz="2000" dirty="0">
                <a:latin typeface="宋体" pitchFamily="2" charset="-122"/>
              </a:rPr>
              <a:t>平稳性的可选用参数</a:t>
            </a:r>
            <a:r>
              <a:rPr lang="zh-CN" altLang="en-US" sz="2000" b="0" dirty="0" smtClean="0">
                <a:latin typeface="宋体" pitchFamily="2" charset="-122"/>
              </a:rPr>
              <a:t>------------</a:t>
            </a:r>
            <a:r>
              <a:rPr lang="zh-CN" altLang="en-US" sz="2000" dirty="0" smtClean="0">
                <a:latin typeface="宋体" pitchFamily="2" charset="-122"/>
              </a:rPr>
              <a:t>(</a:t>
            </a:r>
            <a:r>
              <a:rPr lang="zh-CN" altLang="en-US" sz="2000" dirty="0">
                <a:latin typeface="宋体" pitchFamily="2" charset="-122"/>
              </a:rPr>
              <a:t>11)</a:t>
            </a:r>
          </a:p>
        </p:txBody>
      </p:sp>
      <p:sp>
        <p:nvSpPr>
          <p:cNvPr id="2055" name="Text Box 4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84838" y="2005073"/>
            <a:ext cx="718497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10.2.3  齿轮精度等级及其图样标注</a:t>
            </a:r>
            <a:r>
              <a:rPr lang="zh-CN" altLang="en-US" b="0" dirty="0" smtClean="0">
                <a:solidFill>
                  <a:schemeClr val="accent1">
                    <a:lumMod val="75000"/>
                  </a:schemeClr>
                </a:solidFill>
              </a:rPr>
              <a:t>------------------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14)</a:t>
            </a:r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056" name="Text Box 4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60665" y="2451160"/>
            <a:ext cx="56620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/>
              <a:t>1.  </a:t>
            </a:r>
            <a:r>
              <a:rPr lang="zh-CN" altLang="en-US" sz="2000" dirty="0">
                <a:latin typeface="宋体" pitchFamily="2" charset="-122"/>
              </a:rPr>
              <a:t>精度等级 </a:t>
            </a:r>
            <a:r>
              <a:rPr lang="en-US" altLang="zh-CN" sz="2000" dirty="0" smtClean="0">
                <a:latin typeface="宋体" pitchFamily="2" charset="-122"/>
              </a:rPr>
              <a:t>-------------------------</a:t>
            </a:r>
            <a:r>
              <a:rPr lang="zh-CN" altLang="en-US" sz="2000" dirty="0" smtClean="0">
                <a:latin typeface="宋体" pitchFamily="2" charset="-122"/>
              </a:rPr>
              <a:t>(</a:t>
            </a:r>
            <a:r>
              <a:rPr lang="zh-CN" altLang="en-US" sz="2000" dirty="0">
                <a:latin typeface="宋体" pitchFamily="2" charset="-122"/>
              </a:rPr>
              <a:t>14)</a:t>
            </a:r>
          </a:p>
        </p:txBody>
      </p:sp>
      <p:sp>
        <p:nvSpPr>
          <p:cNvPr id="2057" name="Text Box 4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960665" y="2859148"/>
            <a:ext cx="5830764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/>
              <a:t>2. </a:t>
            </a:r>
            <a:r>
              <a:rPr lang="zh-CN" altLang="en-US" sz="2000" dirty="0">
                <a:latin typeface="宋体" pitchFamily="2" charset="-122"/>
              </a:rPr>
              <a:t>图样标注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-----------------------------------------(</a:t>
            </a:r>
            <a:r>
              <a:rPr lang="zh-CN" altLang="en-US" sz="2000" dirty="0"/>
              <a:t>15)</a:t>
            </a:r>
          </a:p>
        </p:txBody>
      </p:sp>
      <p:sp>
        <p:nvSpPr>
          <p:cNvPr id="2058" name="Text Box 44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884837" y="3245557"/>
            <a:ext cx="759334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10.2.4  齿轮偏差允许值的计算公式及其数值表</a:t>
            </a:r>
            <a:r>
              <a:rPr lang="zh-CN" altLang="en-US" b="0" dirty="0" smtClean="0">
                <a:solidFill>
                  <a:schemeClr val="accent1">
                    <a:lumMod val="75000"/>
                  </a:schemeClr>
                </a:solidFill>
              </a:rPr>
              <a:t>---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17)</a:t>
            </a:r>
            <a:r>
              <a:rPr lang="zh-CN" altLang="en-US" b="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059" name="Text Box 4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960666" y="3708899"/>
            <a:ext cx="5830764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0" dirty="0"/>
              <a:t>1. </a:t>
            </a:r>
            <a:r>
              <a:rPr lang="zh-CN" altLang="en-US" sz="2000" dirty="0">
                <a:solidFill>
                  <a:srgbClr val="FF3300"/>
                </a:solidFill>
              </a:rPr>
              <a:t>五级精度</a:t>
            </a:r>
            <a:r>
              <a:rPr lang="zh-CN" altLang="en-US" sz="2000" dirty="0"/>
              <a:t>的计算公式 (单位为</a:t>
            </a:r>
            <a:r>
              <a:rPr lang="en-US" altLang="zh-CN" sz="2000" dirty="0" err="1"/>
              <a:t>μm</a:t>
            </a:r>
            <a:r>
              <a:rPr lang="en-US" altLang="zh-CN" sz="2000" b="0" dirty="0" smtClean="0"/>
              <a:t>)-----------(</a:t>
            </a:r>
            <a:r>
              <a:rPr lang="en-US" altLang="zh-CN" sz="2000" b="0" dirty="0"/>
              <a:t>17)</a:t>
            </a:r>
            <a:endParaRPr lang="en-US" altLang="zh-CN" sz="2000" b="0" dirty="0">
              <a:latin typeface="宋体" pitchFamily="2" charset="-122"/>
            </a:endParaRPr>
          </a:p>
        </p:txBody>
      </p:sp>
      <p:sp>
        <p:nvSpPr>
          <p:cNvPr id="2060" name="Text Box 4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946597" y="4096811"/>
            <a:ext cx="5960241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/>
              <a:t>2. </a:t>
            </a:r>
            <a:r>
              <a:rPr lang="zh-CN" altLang="en-US" sz="2000" dirty="0">
                <a:latin typeface="宋体" pitchFamily="2" charset="-122"/>
              </a:rPr>
              <a:t>偏差允许值的数值表</a:t>
            </a:r>
            <a:r>
              <a:rPr lang="zh-CN" altLang="en-US" sz="2000" dirty="0"/>
              <a:t> </a:t>
            </a:r>
            <a:r>
              <a:rPr lang="zh-CN" altLang="en-US" sz="2000" b="0" dirty="0" smtClean="0"/>
              <a:t>--------------------</a:t>
            </a:r>
            <a:r>
              <a:rPr lang="en-US" altLang="zh-CN" sz="2000" b="0" dirty="0" smtClean="0"/>
              <a:t>-</a:t>
            </a:r>
            <a:r>
              <a:rPr lang="zh-CN" altLang="en-US" sz="2000" b="0" dirty="0" smtClean="0"/>
              <a:t>-----</a:t>
            </a:r>
            <a:r>
              <a:rPr lang="zh-CN" altLang="en-US" sz="2000" dirty="0" smtClean="0"/>
              <a:t>-(</a:t>
            </a:r>
            <a:r>
              <a:rPr lang="zh-CN" altLang="en-US" sz="2000" dirty="0"/>
              <a:t>20)</a:t>
            </a:r>
          </a:p>
        </p:txBody>
      </p:sp>
      <p:sp>
        <p:nvSpPr>
          <p:cNvPr id="2061" name="Rectangle 4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884837" y="4461996"/>
            <a:ext cx="739804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例  题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10. 2</a:t>
            </a:r>
            <a:r>
              <a:rPr lang="en-US" altLang="zh-CN" b="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en-US" altLang="zh-CN" b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（2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</p:txBody>
      </p:sp>
      <p:sp>
        <p:nvSpPr>
          <p:cNvPr id="2063" name="Text Box 4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884837" y="4935389"/>
            <a:ext cx="739804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课  堂  练  习</a:t>
            </a:r>
            <a:r>
              <a:rPr lang="zh-CN" altLang="en-US" b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26)</a:t>
            </a:r>
          </a:p>
        </p:txBody>
      </p:sp>
      <p:sp>
        <p:nvSpPr>
          <p:cNvPr id="2064" name="Text Box 5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875573" y="5350792"/>
            <a:ext cx="73806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公 差 表 格</a:t>
            </a:r>
            <a:r>
              <a:rPr lang="en-US" altLang="zh-CN" b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27)</a:t>
            </a:r>
          </a:p>
        </p:txBody>
      </p:sp>
      <p:sp>
        <p:nvSpPr>
          <p:cNvPr id="16" name="Text Box 50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818617" y="5856814"/>
            <a:ext cx="73806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习   题   十</a:t>
            </a:r>
            <a:r>
              <a:rPr lang="en-US" altLang="zh-CN" b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(30)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7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3" grpId="0"/>
      <p:bldP spid="2064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71714" y="17462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BBCCD3E-0490-4045-9479-4BDF78BBE95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169789" y="2454843"/>
            <a:ext cx="73461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跨齿数：</a:t>
            </a:r>
            <a:r>
              <a:rPr lang="en-US" altLang="zh-CN" i="1" dirty="0"/>
              <a:t>k = </a:t>
            </a:r>
            <a:r>
              <a:rPr lang="en-US" altLang="zh-CN" dirty="0"/>
              <a:t>z／9 + 0.5  （</a:t>
            </a:r>
            <a:r>
              <a:rPr lang="zh-CN" altLang="en-US" dirty="0"/>
              <a:t>取整数）一般均布测 6 </a:t>
            </a:r>
            <a:r>
              <a:rPr lang="zh-CN" altLang="en-US" dirty="0" smtClean="0"/>
              <a:t>次。</a:t>
            </a:r>
            <a:endParaRPr lang="zh-CN" altLang="en-US" dirty="0"/>
          </a:p>
        </p:txBody>
      </p:sp>
      <p:graphicFrame>
        <p:nvGraphicFramePr>
          <p:cNvPr id="16411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80139"/>
              </p:ext>
            </p:extLst>
          </p:nvPr>
        </p:nvGraphicFramePr>
        <p:xfrm>
          <a:off x="1232350" y="3014817"/>
          <a:ext cx="3501701" cy="573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2" name="公式" r:id="rId3" imgW="1397000" imgH="228600" progId="Equation.3">
                  <p:embed/>
                </p:oleObj>
              </mc:Choice>
              <mc:Fallback>
                <p:oleObj name="公式" r:id="rId3" imgW="13970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2350" y="3014817"/>
                        <a:ext cx="3501701" cy="573449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514934" y="1033396"/>
            <a:ext cx="716425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</a:rPr>
              <a:t>    </a:t>
            </a:r>
            <a:r>
              <a:rPr lang="zh-CN" altLang="en-US" dirty="0" smtClean="0">
                <a:solidFill>
                  <a:srgbClr val="FF3300"/>
                </a:solidFill>
                <a:latin typeface="宋体" pitchFamily="2" charset="-122"/>
              </a:rPr>
              <a:t>公法线长度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变动</a:t>
            </a:r>
            <a:r>
              <a:rPr lang="zh-CN" altLang="en-US" dirty="0">
                <a:latin typeface="宋体" pitchFamily="2" charset="-122"/>
              </a:rPr>
              <a:t>是指在齿轮一周内，跨</a:t>
            </a:r>
            <a:r>
              <a:rPr lang="en-US" altLang="zh-CN" i="1" dirty="0">
                <a:latin typeface="宋体" pitchFamily="2" charset="-122"/>
              </a:rPr>
              <a:t>k</a:t>
            </a:r>
            <a:r>
              <a:rPr lang="zh-CN" altLang="en-US" dirty="0">
                <a:latin typeface="宋体" pitchFamily="2" charset="-122"/>
              </a:rPr>
              <a:t>个齿的公法线长度的最大值与最小值之差</a:t>
            </a:r>
            <a:r>
              <a:rPr lang="zh-CN" altLang="en-US" dirty="0" smtClean="0">
                <a:latin typeface="宋体" pitchFamily="2" charset="-122"/>
              </a:rPr>
              <a:t>。测量方法见图</a:t>
            </a:r>
            <a:r>
              <a:rPr lang="en-US" altLang="zh-CN" dirty="0" smtClean="0">
                <a:latin typeface="宋体" pitchFamily="2" charset="-122"/>
              </a:rPr>
              <a:t>10.22</a:t>
            </a:r>
            <a:r>
              <a:rPr lang="zh-CN" altLang="en-US" dirty="0" smtClean="0">
                <a:latin typeface="宋体" pitchFamily="2" charset="-122"/>
              </a:rPr>
              <a:t>（</a:t>
            </a:r>
            <a:r>
              <a:rPr lang="en-US" altLang="zh-CN" dirty="0" smtClean="0">
                <a:latin typeface="宋体" pitchFamily="2" charset="-122"/>
              </a:rPr>
              <a:t>a</a:t>
            </a:r>
            <a:r>
              <a:rPr lang="zh-CN" altLang="en-US" dirty="0" smtClean="0">
                <a:latin typeface="宋体" pitchFamily="2" charset="-122"/>
              </a:rPr>
              <a:t>）。</a:t>
            </a:r>
            <a:endParaRPr lang="zh-CN" altLang="en-US" dirty="0"/>
          </a:p>
        </p:txBody>
      </p:sp>
      <p:sp>
        <p:nvSpPr>
          <p:cNvPr id="11274" name="Text Box 34"/>
          <p:cNvSpPr txBox="1">
            <a:spLocks noChangeArrowheads="1"/>
          </p:cNvSpPr>
          <p:nvPr/>
        </p:nvSpPr>
        <p:spPr bwMode="auto">
          <a:xfrm>
            <a:off x="570036" y="3642179"/>
            <a:ext cx="3489292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 smtClean="0"/>
              <a:t>        在</a:t>
            </a:r>
            <a:r>
              <a:rPr lang="zh-CN" altLang="en-US" dirty="0"/>
              <a:t>新国标中</a:t>
            </a:r>
            <a:r>
              <a:rPr lang="zh-CN" altLang="en-US" dirty="0" smtClean="0"/>
              <a:t>没有此</a:t>
            </a:r>
            <a:r>
              <a:rPr lang="zh-CN" altLang="en-US" dirty="0"/>
              <a:t>项参数。但</a:t>
            </a:r>
            <a:r>
              <a:rPr lang="zh-CN" altLang="en-US" dirty="0" smtClean="0"/>
              <a:t>齿轮</a:t>
            </a:r>
            <a:r>
              <a:rPr lang="zh-CN" altLang="en-US" dirty="0"/>
              <a:t>生产厂家</a:t>
            </a:r>
            <a:r>
              <a:rPr lang="zh-CN" altLang="en-US" dirty="0" smtClean="0"/>
              <a:t>常用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pic>
        <p:nvPicPr>
          <p:cNvPr id="11388" name="Picture 1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676" y="556155"/>
            <a:ext cx="55340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92" name="Picture 1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244" y="3268651"/>
            <a:ext cx="35623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394" name="Picture 1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111" y="5064107"/>
            <a:ext cx="32289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6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utoUpdateAnimBg="0"/>
      <p:bldP spid="16416" grpId="0" build="p" autoUpdateAnimBg="0"/>
      <p:bldP spid="112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07108" y="346320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E4E38C5-EE17-4F97-A54D-13C899BCC2C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11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273147" y="325759"/>
            <a:ext cx="491206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dirty="0"/>
              <a:t>2. </a:t>
            </a:r>
            <a:r>
              <a:rPr lang="zh-CN" altLang="en-US" dirty="0">
                <a:latin typeface="宋体" pitchFamily="2" charset="-122"/>
              </a:rPr>
              <a:t>传动平稳性的可选用参数</a:t>
            </a:r>
          </a:p>
        </p:txBody>
      </p:sp>
      <p:pic>
        <p:nvPicPr>
          <p:cNvPr id="12447" name="Picture 1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47" y="783930"/>
            <a:ext cx="53435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54" name="Picture 1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58" y="1245014"/>
            <a:ext cx="782955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33" y="2159756"/>
            <a:ext cx="7055437" cy="348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Group 80"/>
          <p:cNvGrpSpPr>
            <a:grpSpLocks/>
          </p:cNvGrpSpPr>
          <p:nvPr/>
        </p:nvGrpSpPr>
        <p:grpSpPr bwMode="auto">
          <a:xfrm>
            <a:off x="7821870" y="1598040"/>
            <a:ext cx="980696" cy="732626"/>
            <a:chOff x="4869" y="846"/>
            <a:chExt cx="698" cy="636"/>
          </a:xfrm>
          <a:noFill/>
        </p:grpSpPr>
        <p:sp>
          <p:nvSpPr>
            <p:cNvPr id="35" name="AutoShape 81"/>
            <p:cNvSpPr>
              <a:spLocks noChangeArrowheads="1"/>
            </p:cNvSpPr>
            <p:nvPr/>
          </p:nvSpPr>
          <p:spPr bwMode="auto">
            <a:xfrm>
              <a:off x="4869" y="846"/>
              <a:ext cx="698" cy="636"/>
            </a:xfrm>
            <a:prstGeom prst="wedgeEllipseCallout">
              <a:avLst>
                <a:gd name="adj1" fmla="val -172579"/>
                <a:gd name="adj2" fmla="val 257776"/>
              </a:avLst>
            </a:prstGeom>
            <a:grp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0"/>
            </a:p>
          </p:txBody>
        </p:sp>
        <p:graphicFrame>
          <p:nvGraphicFramePr>
            <p:cNvPr id="36" name="Object 8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9155004"/>
                </p:ext>
              </p:extLst>
            </p:nvPr>
          </p:nvGraphicFramePr>
          <p:xfrm>
            <a:off x="4869" y="910"/>
            <a:ext cx="673" cy="5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75" name="Equation" r:id="rId6" imgW="253780" imgH="215713" progId="Equation.3">
                    <p:embed/>
                  </p:oleObj>
                </mc:Choice>
                <mc:Fallback>
                  <p:oleObj name="Equation" r:id="rId6" imgW="253780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9" y="910"/>
                          <a:ext cx="673" cy="5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Line 77"/>
          <p:cNvSpPr>
            <a:spLocks noChangeShapeType="1"/>
          </p:cNvSpPr>
          <p:nvPr/>
        </p:nvSpPr>
        <p:spPr bwMode="auto">
          <a:xfrm>
            <a:off x="6323941" y="3733337"/>
            <a:ext cx="6572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Line 77"/>
          <p:cNvSpPr>
            <a:spLocks noChangeShapeType="1"/>
          </p:cNvSpPr>
          <p:nvPr/>
        </p:nvSpPr>
        <p:spPr bwMode="auto">
          <a:xfrm>
            <a:off x="6372781" y="4097320"/>
            <a:ext cx="65722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Group 91"/>
          <p:cNvGrpSpPr>
            <a:grpSpLocks/>
          </p:cNvGrpSpPr>
          <p:nvPr/>
        </p:nvGrpSpPr>
        <p:grpSpPr bwMode="auto">
          <a:xfrm>
            <a:off x="6507330" y="3257550"/>
            <a:ext cx="3175" cy="1428750"/>
            <a:chOff x="933" y="2160"/>
            <a:chExt cx="3222" cy="900"/>
          </a:xfrm>
        </p:grpSpPr>
        <p:sp>
          <p:nvSpPr>
            <p:cNvPr id="40" name="Line 78"/>
            <p:cNvSpPr>
              <a:spLocks noChangeShapeType="1"/>
            </p:cNvSpPr>
            <p:nvPr/>
          </p:nvSpPr>
          <p:spPr bwMode="auto">
            <a:xfrm>
              <a:off x="933" y="2160"/>
              <a:ext cx="0" cy="27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79"/>
            <p:cNvSpPr>
              <a:spLocks noChangeShapeType="1"/>
            </p:cNvSpPr>
            <p:nvPr/>
          </p:nvSpPr>
          <p:spPr bwMode="auto">
            <a:xfrm>
              <a:off x="4155" y="2682"/>
              <a:ext cx="0" cy="37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458" name="Picture 17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26" y="5648093"/>
            <a:ext cx="61912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椭圆 43"/>
          <p:cNvSpPr/>
          <p:nvPr/>
        </p:nvSpPr>
        <p:spPr bwMode="auto">
          <a:xfrm>
            <a:off x="4125471" y="3786606"/>
            <a:ext cx="828265" cy="3884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  <p:bldP spid="37" grpId="0" animBg="1"/>
      <p:bldP spid="38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5781" y="17488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EA8D486-033E-49BD-BBF7-C83D142201E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12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13438" name="Picture 1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032" y="515229"/>
            <a:ext cx="53149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43" name="Picture 1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82" y="1050107"/>
            <a:ext cx="74390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029" y="2185769"/>
            <a:ext cx="6269191" cy="337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Group 1059"/>
          <p:cNvGrpSpPr>
            <a:grpSpLocks/>
          </p:cNvGrpSpPr>
          <p:nvPr/>
        </p:nvGrpSpPr>
        <p:grpSpPr bwMode="auto">
          <a:xfrm>
            <a:off x="3782521" y="2972306"/>
            <a:ext cx="1148591" cy="1102545"/>
            <a:chOff x="2358" y="1953"/>
            <a:chExt cx="828" cy="865"/>
          </a:xfrm>
        </p:grpSpPr>
        <p:sp>
          <p:nvSpPr>
            <p:cNvPr id="30" name="Line 1045"/>
            <p:cNvSpPr>
              <a:spLocks noChangeShapeType="1"/>
            </p:cNvSpPr>
            <p:nvPr/>
          </p:nvSpPr>
          <p:spPr bwMode="auto">
            <a:xfrm>
              <a:off x="2358" y="1963"/>
              <a:ext cx="82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1046"/>
            <p:cNvSpPr>
              <a:spLocks noChangeShapeType="1"/>
            </p:cNvSpPr>
            <p:nvPr/>
          </p:nvSpPr>
          <p:spPr bwMode="auto">
            <a:xfrm>
              <a:off x="2574" y="2818"/>
              <a:ext cx="558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048"/>
            <p:cNvSpPr>
              <a:spLocks noChangeShapeType="1"/>
            </p:cNvSpPr>
            <p:nvPr/>
          </p:nvSpPr>
          <p:spPr bwMode="auto">
            <a:xfrm>
              <a:off x="3088" y="1953"/>
              <a:ext cx="0" cy="86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1052"/>
          <p:cNvGrpSpPr>
            <a:grpSpLocks/>
          </p:cNvGrpSpPr>
          <p:nvPr/>
        </p:nvGrpSpPr>
        <p:grpSpPr bwMode="auto">
          <a:xfrm>
            <a:off x="6088486" y="4776725"/>
            <a:ext cx="1323214" cy="967141"/>
            <a:chOff x="4461" y="3584"/>
            <a:chExt cx="882" cy="654"/>
          </a:xfrm>
          <a:noFill/>
        </p:grpSpPr>
        <p:sp>
          <p:nvSpPr>
            <p:cNvPr id="34" name="AutoShape 1049"/>
            <p:cNvSpPr>
              <a:spLocks noChangeArrowheads="1"/>
            </p:cNvSpPr>
            <p:nvPr/>
          </p:nvSpPr>
          <p:spPr bwMode="auto">
            <a:xfrm>
              <a:off x="4461" y="3584"/>
              <a:ext cx="882" cy="654"/>
            </a:xfrm>
            <a:prstGeom prst="wedgeEllipseCallout">
              <a:avLst>
                <a:gd name="adj1" fmla="val -142856"/>
                <a:gd name="adj2" fmla="val -161162"/>
              </a:avLst>
            </a:prstGeom>
            <a:grp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0"/>
            </a:p>
          </p:txBody>
        </p:sp>
        <p:graphicFrame>
          <p:nvGraphicFramePr>
            <p:cNvPr id="35" name="Object 10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2183392"/>
                </p:ext>
              </p:extLst>
            </p:nvPr>
          </p:nvGraphicFramePr>
          <p:xfrm>
            <a:off x="4542" y="3628"/>
            <a:ext cx="713" cy="5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60" name="Equation" r:id="rId6" imgW="266353" imgH="215619" progId="Equation.3">
                    <p:embed/>
                  </p:oleObj>
                </mc:Choice>
                <mc:Fallback>
                  <p:oleObj name="Equation" r:id="rId6" imgW="266353" imgH="21561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42" y="3628"/>
                          <a:ext cx="713" cy="5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椭圆 36"/>
          <p:cNvSpPr/>
          <p:nvPr/>
        </p:nvSpPr>
        <p:spPr bwMode="auto">
          <a:xfrm>
            <a:off x="2966250" y="3507686"/>
            <a:ext cx="611455" cy="7358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9601" y="19434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4C90717-15CE-4C43-96B1-221C3222FE7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13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14568" name="Picture 2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08" y="1321374"/>
            <a:ext cx="2009775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69" name="Picture 2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670" y="809625"/>
            <a:ext cx="1742926" cy="214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70" name="Picture 2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890" y="822192"/>
            <a:ext cx="2851500" cy="47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78" name="Picture 2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846" y="1384837"/>
            <a:ext cx="2947544" cy="50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79" name="Picture 24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846" y="1968581"/>
            <a:ext cx="2111781" cy="41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80" name="Picture 24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96" y="2478661"/>
            <a:ext cx="2778778" cy="47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81" name="Picture 24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480" y="3183632"/>
            <a:ext cx="1285875" cy="11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82" name="Picture 24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406" y="3145193"/>
            <a:ext cx="3142776" cy="54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86" name="Picture 25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594" y="3935339"/>
            <a:ext cx="319087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91" name="Picture 25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46" y="4586710"/>
            <a:ext cx="7115350" cy="996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09785" y="25278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83DB177-F18A-47F6-B874-74B043752B0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14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031132" y="667823"/>
            <a:ext cx="5934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10.2.3  齿轮精度等级及其图样标注</a:t>
            </a:r>
            <a:r>
              <a:rPr lang="zh-CN" altLang="en-US" b="0" dirty="0"/>
              <a:t>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90817" y="1239323"/>
            <a:ext cx="2800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1.  </a:t>
            </a:r>
            <a:r>
              <a:rPr lang="zh-CN" altLang="en-US" dirty="0">
                <a:latin typeface="宋体" pitchFamily="2" charset="-122"/>
              </a:rPr>
              <a:t>精度等级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070553" y="4304085"/>
            <a:ext cx="37411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其中</a:t>
            </a:r>
            <a:r>
              <a:rPr lang="zh-CN" altLang="en-US" dirty="0" smtClean="0"/>
              <a:t>： </a:t>
            </a:r>
            <a:r>
              <a:rPr lang="zh-CN" altLang="en-US" dirty="0"/>
              <a:t>0～2</a:t>
            </a:r>
            <a:r>
              <a:rPr lang="zh-CN" altLang="en-US" dirty="0">
                <a:latin typeface="宋体" pitchFamily="2" charset="-122"/>
              </a:rPr>
              <a:t>级为展望级，</a:t>
            </a:r>
            <a:endParaRPr lang="zh-CN" altLang="en-US" dirty="0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73338" y="5768060"/>
            <a:ext cx="2928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</a:rPr>
              <a:t>5 级为基础级，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14629" y="1715280"/>
            <a:ext cx="67214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GB/T 10095.1～.2</a:t>
            </a:r>
            <a:r>
              <a:rPr lang="zh-CN" altLang="en-US" dirty="0">
                <a:latin typeface="宋体" pitchFamily="2" charset="-122"/>
              </a:rPr>
              <a:t>规定</a:t>
            </a:r>
            <a:r>
              <a:rPr lang="zh-CN" altLang="en-US" dirty="0">
                <a:solidFill>
                  <a:srgbClr val="FF3300"/>
                </a:solidFill>
              </a:rPr>
              <a:t>13</a:t>
            </a:r>
            <a:r>
              <a:rPr lang="zh-CN" altLang="en-US" dirty="0">
                <a:latin typeface="宋体" pitchFamily="2" charset="-122"/>
              </a:rPr>
              <a:t>个</a:t>
            </a:r>
            <a:r>
              <a:rPr lang="zh-CN" altLang="en-US" dirty="0"/>
              <a:t>精度</a:t>
            </a:r>
            <a:r>
              <a:rPr lang="zh-CN" altLang="en-US" dirty="0">
                <a:latin typeface="宋体" pitchFamily="2" charset="-122"/>
              </a:rPr>
              <a:t>等级: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1386092" y="3796085"/>
            <a:ext cx="57864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4、5、…、12，</a:t>
            </a:r>
            <a:r>
              <a:rPr lang="zh-CN" altLang="en-US" dirty="0">
                <a:latin typeface="宋体" pitchFamily="2" charset="-122"/>
              </a:rPr>
              <a:t>精度依次降低。</a:t>
            </a: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1355929" y="2202762"/>
            <a:ext cx="53784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0、   1、   2、   …    、     </a:t>
            </a:r>
            <a:r>
              <a:rPr lang="zh-CN" altLang="en-US" dirty="0" smtClean="0"/>
              <a:t>12</a:t>
            </a:r>
            <a:endParaRPr lang="zh-CN" altLang="en-US" dirty="0">
              <a:latin typeface="宋体" pitchFamily="2" charset="-122"/>
            </a:endParaRPr>
          </a:p>
        </p:txBody>
      </p:sp>
      <p:sp>
        <p:nvSpPr>
          <p:cNvPr id="9256" name="Line 40"/>
          <p:cNvSpPr>
            <a:spLocks noChangeShapeType="1"/>
          </p:cNvSpPr>
          <p:nvPr/>
        </p:nvSpPr>
        <p:spPr bwMode="auto">
          <a:xfrm>
            <a:off x="1395670" y="2869752"/>
            <a:ext cx="383328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>
            <a:off x="5307471" y="2525678"/>
            <a:ext cx="22030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latin typeface="宋体" pitchFamily="2" charset="-122"/>
              </a:rPr>
              <a:t>精度依次降低。</a:t>
            </a:r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2142002" y="5263055"/>
            <a:ext cx="358409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10～12</a:t>
            </a:r>
            <a:r>
              <a:rPr lang="zh-CN" altLang="en-US" dirty="0">
                <a:latin typeface="宋体" pitchFamily="2" charset="-122"/>
              </a:rPr>
              <a:t>级为低精度级。</a:t>
            </a:r>
            <a:r>
              <a:rPr lang="zh-CN" altLang="en-US" dirty="0"/>
              <a:t> </a:t>
            </a:r>
          </a:p>
        </p:txBody>
      </p:sp>
      <p:sp>
        <p:nvSpPr>
          <p:cNvPr id="9259" name="Rectangle 43"/>
          <p:cNvSpPr>
            <a:spLocks noChangeArrowheads="1"/>
          </p:cNvSpPr>
          <p:nvPr/>
        </p:nvSpPr>
        <p:spPr bwMode="auto">
          <a:xfrm>
            <a:off x="4405328" y="4830962"/>
            <a:ext cx="20569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/>
              <a:t>9</a:t>
            </a:r>
            <a:r>
              <a:rPr lang="zh-CN" altLang="en-US" dirty="0">
                <a:latin typeface="宋体" pitchFamily="2" charset="-122"/>
              </a:rPr>
              <a:t>级为较低级，</a:t>
            </a:r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2175986" y="4848718"/>
            <a:ext cx="24520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/>
              <a:t>6～8</a:t>
            </a:r>
            <a:r>
              <a:rPr lang="zh-CN" altLang="en-US" dirty="0">
                <a:latin typeface="宋体" pitchFamily="2" charset="-122"/>
              </a:rPr>
              <a:t>级中等级，</a:t>
            </a:r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4628041" y="4305673"/>
            <a:ext cx="333521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3～5</a:t>
            </a:r>
            <a:r>
              <a:rPr lang="zh-CN" altLang="en-US" dirty="0">
                <a:latin typeface="宋体" pitchFamily="2" charset="-122"/>
              </a:rPr>
              <a:t>级为高精度等级，</a:t>
            </a:r>
          </a:p>
        </p:txBody>
      </p:sp>
      <p:sp>
        <p:nvSpPr>
          <p:cNvPr id="9262" name="Rectangle 46"/>
          <p:cNvSpPr>
            <a:spLocks noChangeArrowheads="1"/>
          </p:cNvSpPr>
          <p:nvPr/>
        </p:nvSpPr>
        <p:spPr bwMode="auto">
          <a:xfrm>
            <a:off x="4405437" y="5769648"/>
            <a:ext cx="29068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</a:rPr>
              <a:t>5～8级为常用级。 </a:t>
            </a:r>
          </a:p>
        </p:txBody>
      </p:sp>
      <p:pic>
        <p:nvPicPr>
          <p:cNvPr id="15408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266" y="3132431"/>
            <a:ext cx="5491098" cy="536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  <p:bldP spid="9219" grpId="0" build="p" autoUpdateAnimBg="0"/>
      <p:bldP spid="9222" grpId="0" autoUpdateAnimBg="0"/>
      <p:bldP spid="9223" grpId="0" autoUpdateAnimBg="0"/>
      <p:bldP spid="9220" grpId="0" autoUpdateAnimBg="0"/>
      <p:bldP spid="9248" grpId="0" autoUpdateAnimBg="0"/>
      <p:bldP spid="9251" grpId="0" autoUpdateAnimBg="0"/>
      <p:bldP spid="9256" grpId="0" animBg="1"/>
      <p:bldP spid="9257" grpId="0" autoUpdateAnimBg="0"/>
      <p:bldP spid="9258" grpId="0" autoUpdateAnimBg="0"/>
      <p:bldP spid="9259" grpId="0" autoUpdateAnimBg="0"/>
      <p:bldP spid="9260" grpId="0" autoUpdateAnimBg="0"/>
      <p:bldP spid="9261" grpId="0" autoUpdateAnimBg="0"/>
      <p:bldP spid="926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46913" y="494000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310FFAA-A121-4A5F-A967-35E238CEDF8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15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22389" y="640136"/>
            <a:ext cx="27670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2. </a:t>
            </a:r>
            <a:r>
              <a:rPr lang="zh-CN" altLang="en-US" dirty="0">
                <a:latin typeface="宋体" pitchFamily="2" charset="-122"/>
              </a:rPr>
              <a:t>图样标注</a:t>
            </a:r>
            <a:r>
              <a:rPr lang="zh-CN" altLang="en-US" dirty="0"/>
              <a:t> 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050809" y="2134410"/>
            <a:ext cx="728534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0" dirty="0" smtClean="0">
                <a:latin typeface="宋体"/>
                <a:ea typeface="宋体"/>
              </a:rPr>
              <a:t>①</a:t>
            </a:r>
            <a:r>
              <a:rPr lang="zh-CN" altLang="en-US" b="0" dirty="0" smtClean="0"/>
              <a:t> </a:t>
            </a:r>
            <a:r>
              <a:rPr lang="zh-CN" altLang="en-US" dirty="0">
                <a:latin typeface="宋体" pitchFamily="2" charset="-122"/>
              </a:rPr>
              <a:t>当所有要求</a:t>
            </a:r>
            <a:r>
              <a:rPr lang="zh-CN" altLang="en-US" dirty="0">
                <a:solidFill>
                  <a:srgbClr val="FF3300"/>
                </a:solidFill>
                <a:latin typeface="宋体" pitchFamily="2" charset="-122"/>
              </a:rPr>
              <a:t>精度等级相同</a:t>
            </a:r>
            <a:r>
              <a:rPr lang="zh-CN" altLang="en-US" dirty="0">
                <a:solidFill>
                  <a:schemeClr val="tx2"/>
                </a:solidFill>
                <a:latin typeface="宋体" pitchFamily="2" charset="-122"/>
              </a:rPr>
              <a:t>时</a:t>
            </a:r>
            <a:r>
              <a:rPr lang="zh-CN" altLang="en-US" dirty="0">
                <a:latin typeface="宋体" pitchFamily="2" charset="-122"/>
              </a:rPr>
              <a:t>，只标</a:t>
            </a:r>
            <a:r>
              <a:rPr lang="zh-CN" altLang="en-US" dirty="0"/>
              <a:t>等级和标准号：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49733" y="2662167"/>
            <a:ext cx="46568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 smtClean="0">
                <a:latin typeface="宋体" pitchFamily="2" charset="-122"/>
              </a:rPr>
              <a:t>如</a:t>
            </a:r>
            <a:r>
              <a:rPr lang="zh-CN" altLang="en-US" dirty="0" smtClean="0">
                <a:solidFill>
                  <a:srgbClr val="FF3300"/>
                </a:solidFill>
              </a:rPr>
              <a:t>7 </a:t>
            </a:r>
            <a:r>
              <a:rPr lang="en-US" altLang="zh-CN" dirty="0">
                <a:solidFill>
                  <a:srgbClr val="FF3300"/>
                </a:solidFill>
              </a:rPr>
              <a:t>GB/T 10095.1～.</a:t>
            </a:r>
            <a:r>
              <a:rPr lang="en-US" altLang="zh-CN" dirty="0" smtClean="0">
                <a:solidFill>
                  <a:srgbClr val="FF3300"/>
                </a:solidFill>
              </a:rPr>
              <a:t>2</a:t>
            </a:r>
            <a:r>
              <a:rPr lang="zh-CN" altLang="en-US" dirty="0" smtClean="0">
                <a:solidFill>
                  <a:srgbClr val="FF3300"/>
                </a:solidFill>
              </a:rPr>
              <a:t>。</a:t>
            </a:r>
            <a:endParaRPr lang="zh-CN" altLang="en-US" dirty="0">
              <a:solidFill>
                <a:srgbClr val="FF3300"/>
              </a:solidFill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16712" y="5397328"/>
            <a:ext cx="6940181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dirty="0"/>
              <a:t>按准确性、平稳性和载荷分布均匀性的顺序标注: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5068122" y="770568"/>
            <a:ext cx="2220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0" dirty="0"/>
              <a:t>① </a:t>
            </a:r>
            <a:r>
              <a:rPr lang="zh-CN" altLang="en-US" dirty="0"/>
              <a:t>精度等级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5068121" y="1178382"/>
            <a:ext cx="26021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0" dirty="0"/>
              <a:t>② </a:t>
            </a:r>
            <a:r>
              <a:rPr lang="zh-CN" altLang="en-US" dirty="0"/>
              <a:t>偏差代号</a:t>
            </a: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5068121" y="1623649"/>
            <a:ext cx="20340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0" dirty="0"/>
              <a:t>③ </a:t>
            </a:r>
            <a:r>
              <a:rPr lang="zh-CN" altLang="en-US" dirty="0"/>
              <a:t>标准代号</a:t>
            </a: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448321" y="3168350"/>
            <a:ext cx="80209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dirty="0" smtClean="0">
                <a:latin typeface="宋体"/>
                <a:ea typeface="宋体"/>
              </a:rPr>
              <a:t>②</a:t>
            </a:r>
            <a:r>
              <a:rPr lang="zh-CN" altLang="en-US" dirty="0" smtClean="0"/>
              <a:t>当</a:t>
            </a:r>
            <a:r>
              <a:rPr lang="zh-CN" altLang="en-US" dirty="0"/>
              <a:t>要求</a:t>
            </a:r>
            <a:r>
              <a:rPr lang="zh-CN" altLang="en-US" dirty="0">
                <a:solidFill>
                  <a:srgbClr val="FF3300"/>
                </a:solidFill>
              </a:rPr>
              <a:t>精度等级不同时</a:t>
            </a:r>
            <a:r>
              <a:rPr lang="zh-CN" altLang="en-US" dirty="0"/>
              <a:t>，按准确性、平稳性和载荷分布均匀性的顺序标注</a:t>
            </a:r>
            <a:r>
              <a:rPr lang="zh-CN" altLang="en-US" dirty="0" smtClean="0"/>
              <a:t>:</a:t>
            </a:r>
            <a:r>
              <a:rPr lang="zh-CN" altLang="en-US" dirty="0">
                <a:solidFill>
                  <a:srgbClr val="FF3300"/>
                </a:solidFill>
              </a:rPr>
              <a:t>精度等级、偏差代号和标准号</a:t>
            </a:r>
            <a:r>
              <a:rPr lang="zh-CN" altLang="en-US" dirty="0" smtClean="0">
                <a:solidFill>
                  <a:srgbClr val="FF3300"/>
                </a:solidFill>
              </a:rPr>
              <a:t>。</a:t>
            </a:r>
            <a:endParaRPr lang="zh-CN" altLang="en-US" dirty="0">
              <a:solidFill>
                <a:srgbClr val="FF33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6975" y="1147437"/>
            <a:ext cx="3740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dirty="0"/>
              <a:t>(1)  </a:t>
            </a:r>
            <a:r>
              <a:rPr lang="zh-CN" altLang="en-US" dirty="0">
                <a:latin typeface="宋体" pitchFamily="2" charset="-122"/>
              </a:rPr>
              <a:t>齿轮精度等级的</a:t>
            </a:r>
            <a:r>
              <a:rPr lang="zh-CN" altLang="en-US" dirty="0" smtClean="0">
                <a:solidFill>
                  <a:srgbClr val="FF3300"/>
                </a:solidFill>
                <a:latin typeface="宋体" pitchFamily="2" charset="-122"/>
              </a:rPr>
              <a:t>标注</a:t>
            </a:r>
            <a:r>
              <a:rPr lang="en-US" altLang="zh-CN" dirty="0" smtClean="0">
                <a:solidFill>
                  <a:srgbClr val="FF3300"/>
                </a:solidFill>
                <a:latin typeface="宋体" pitchFamily="2" charset="-122"/>
              </a:rPr>
              <a:t>:</a:t>
            </a:r>
            <a:endParaRPr lang="zh-CN" altLang="en-US" dirty="0"/>
          </a:p>
        </p:txBody>
      </p:sp>
      <p:pic>
        <p:nvPicPr>
          <p:cNvPr id="16433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274" y="852971"/>
            <a:ext cx="50482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36" name="Picture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064" y="4034487"/>
            <a:ext cx="6207386" cy="47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8"/>
          <p:cNvSpPr>
            <a:spLocks noChangeArrowheads="1"/>
          </p:cNvSpPr>
          <p:nvPr/>
        </p:nvSpPr>
        <p:spPr bwMode="auto">
          <a:xfrm>
            <a:off x="1205492" y="4677726"/>
            <a:ext cx="1050755" cy="452962"/>
          </a:xfrm>
          <a:prstGeom prst="wedgeRoundRectCallout">
            <a:avLst>
              <a:gd name="adj1" fmla="val 55264"/>
              <a:gd name="adj2" fmla="val -124481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准确性</a:t>
            </a:r>
          </a:p>
        </p:txBody>
      </p:sp>
      <p:sp>
        <p:nvSpPr>
          <p:cNvPr id="25" name="AutoShape 29"/>
          <p:cNvSpPr>
            <a:spLocks noChangeArrowheads="1"/>
          </p:cNvSpPr>
          <p:nvPr/>
        </p:nvSpPr>
        <p:spPr bwMode="auto">
          <a:xfrm>
            <a:off x="2805239" y="4836802"/>
            <a:ext cx="1033000" cy="382540"/>
          </a:xfrm>
          <a:prstGeom prst="wedgeRoundRectCallout">
            <a:avLst>
              <a:gd name="adj1" fmla="val -5221"/>
              <a:gd name="adj2" fmla="val -154555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平稳性</a:t>
            </a:r>
          </a:p>
        </p:txBody>
      </p:sp>
      <p:sp>
        <p:nvSpPr>
          <p:cNvPr id="26" name="AutoShape 32"/>
          <p:cNvSpPr>
            <a:spLocks noChangeArrowheads="1"/>
          </p:cNvSpPr>
          <p:nvPr/>
        </p:nvSpPr>
        <p:spPr bwMode="auto">
          <a:xfrm>
            <a:off x="4453776" y="4727370"/>
            <a:ext cx="2488444" cy="566737"/>
          </a:xfrm>
          <a:prstGeom prst="wedgeEllipseCallout">
            <a:avLst>
              <a:gd name="adj1" fmla="val -30500"/>
              <a:gd name="adj2" fmla="val -124481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载荷分布均匀性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utoUpdateAnimBg="0"/>
      <p:bldP spid="20486" grpId="0" autoUpdateAnimBg="0"/>
      <p:bldP spid="20487" grpId="0" autoUpdateAnimBg="0"/>
      <p:bldP spid="20488" grpId="0" autoUpdateAnimBg="0"/>
      <p:bldP spid="20502" grpId="0"/>
      <p:bldP spid="20503" grpId="0" autoUpdateAnimBg="0"/>
      <p:bldP spid="20504" grpId="0" autoUpdateAnimBg="0"/>
      <p:bldP spid="20505" grpId="0" autoUpdateAnimBg="0"/>
      <p:bldP spid="2" grpId="0"/>
      <p:bldP spid="24" grpId="0" animBg="1" autoUpdateAnimBg="0"/>
      <p:bldP spid="25" grpId="0" animBg="1"/>
      <p:bldP spid="2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83425" y="285750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50E9947-280C-4329-836B-50C496531534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16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540199" y="489005"/>
            <a:ext cx="37004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/>
              <a:t>(2) </a:t>
            </a:r>
            <a:r>
              <a:rPr lang="zh-CN" altLang="en-US" sz="2800" dirty="0">
                <a:latin typeface="宋体" pitchFamily="2" charset="-122"/>
              </a:rPr>
              <a:t>侧隙的标注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729456" y="1088126"/>
            <a:ext cx="739004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 smtClean="0"/>
              <a:t>         </a:t>
            </a:r>
            <a:r>
              <a:rPr lang="zh-CN" altLang="en-US" sz="2800" dirty="0" smtClean="0">
                <a:latin typeface="宋体"/>
                <a:ea typeface="宋体"/>
              </a:rPr>
              <a:t>① </a:t>
            </a:r>
            <a:r>
              <a:rPr lang="zh-CN" altLang="en-US" sz="2800" dirty="0" smtClean="0"/>
              <a:t>对大</a:t>
            </a:r>
            <a:r>
              <a:rPr lang="zh-CN" altLang="en-US" sz="2800" dirty="0"/>
              <a:t>模数齿轮 一般标注公称齿厚及其上、下偏差。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42476" y="3264783"/>
            <a:ext cx="7504880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0" dirty="0"/>
              <a:t>         </a:t>
            </a:r>
            <a:r>
              <a:rPr lang="zh-CN" altLang="en-US" sz="2800" b="0" dirty="0" smtClean="0">
                <a:latin typeface="宋体"/>
                <a:ea typeface="宋体"/>
              </a:rPr>
              <a:t>② </a:t>
            </a:r>
            <a:r>
              <a:rPr lang="zh-CN" altLang="en-US" sz="2800" dirty="0" smtClean="0"/>
              <a:t>对</a:t>
            </a:r>
            <a:r>
              <a:rPr lang="zh-CN" altLang="en-US" sz="2800" dirty="0"/>
              <a:t>中小模数齿轮一般标注公称公法线长度</a:t>
            </a:r>
            <a:r>
              <a:rPr lang="zh-CN" altLang="en-US" sz="2800" dirty="0" smtClean="0"/>
              <a:t>及其上</a:t>
            </a:r>
            <a:r>
              <a:rPr lang="zh-CN" altLang="en-US" sz="2800" dirty="0"/>
              <a:t>、下偏差</a:t>
            </a:r>
            <a:r>
              <a:rPr lang="zh-CN" altLang="en-US" sz="2800" b="0" dirty="0"/>
              <a:t>。</a:t>
            </a:r>
          </a:p>
        </p:txBody>
      </p:sp>
      <p:pic>
        <p:nvPicPr>
          <p:cNvPr id="17478" name="Picture 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680" y="4344674"/>
            <a:ext cx="3463167" cy="177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79" name="Picture 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402" y="1597146"/>
            <a:ext cx="3648075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1" grpId="0" autoUpdateAnimBg="0"/>
      <p:bldP spid="3482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16852" y="216487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50D7106-55CE-4770-B322-2CD6FFCED685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17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436704" y="453250"/>
            <a:ext cx="64644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10.2.4  齿轮偏差允许值的计算公式及其数值表</a:t>
            </a:r>
            <a:r>
              <a:rPr lang="zh-CN" altLang="en-US" b="0" dirty="0"/>
              <a:t> 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1430367" y="856948"/>
            <a:ext cx="70627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0" dirty="0"/>
              <a:t>1. </a:t>
            </a:r>
            <a:r>
              <a:rPr lang="zh-CN" altLang="en-US" dirty="0">
                <a:solidFill>
                  <a:srgbClr val="FF3300"/>
                </a:solidFill>
              </a:rPr>
              <a:t>五级精度</a:t>
            </a:r>
            <a:r>
              <a:rPr lang="zh-CN" altLang="en-US" dirty="0"/>
              <a:t>的计算公式 (单位为</a:t>
            </a:r>
            <a:r>
              <a:rPr lang="en-US" altLang="zh-CN" dirty="0" err="1"/>
              <a:t>μm</a:t>
            </a:r>
            <a:r>
              <a:rPr lang="en-US" altLang="zh-CN" b="0" dirty="0"/>
              <a:t>)</a:t>
            </a:r>
            <a:endParaRPr lang="en-US" altLang="zh-CN" b="0" dirty="0">
              <a:latin typeface="宋体" pitchFamily="2" charset="-122"/>
            </a:endParaRPr>
          </a:p>
        </p:txBody>
      </p:sp>
      <p:sp>
        <p:nvSpPr>
          <p:cNvPr id="10294" name="Text Box 54"/>
          <p:cNvSpPr txBox="1">
            <a:spLocks noChangeArrowheads="1"/>
          </p:cNvSpPr>
          <p:nvPr/>
        </p:nvSpPr>
        <p:spPr bwMode="auto">
          <a:xfrm>
            <a:off x="1357342" y="1300627"/>
            <a:ext cx="5111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(1) 单个齿距偏差</a:t>
            </a:r>
          </a:p>
        </p:txBody>
      </p:sp>
      <p:sp>
        <p:nvSpPr>
          <p:cNvPr id="10295" name="Text Box 55"/>
          <p:cNvSpPr txBox="1">
            <a:spLocks noChangeArrowheads="1"/>
          </p:cNvSpPr>
          <p:nvPr/>
        </p:nvSpPr>
        <p:spPr bwMode="auto">
          <a:xfrm>
            <a:off x="1143029" y="2275472"/>
            <a:ext cx="4906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（2） 齿距累积偏差</a:t>
            </a:r>
          </a:p>
        </p:txBody>
      </p:sp>
      <p:sp>
        <p:nvSpPr>
          <p:cNvPr id="10297" name="Text Box 57"/>
          <p:cNvSpPr txBox="1">
            <a:spLocks noChangeArrowheads="1"/>
          </p:cNvSpPr>
          <p:nvPr/>
        </p:nvSpPr>
        <p:spPr bwMode="auto">
          <a:xfrm>
            <a:off x="1143029" y="3339157"/>
            <a:ext cx="49768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（3）齿距累积总偏差</a:t>
            </a:r>
          </a:p>
        </p:txBody>
      </p:sp>
      <p:sp>
        <p:nvSpPr>
          <p:cNvPr id="10299" name="Text Box 59"/>
          <p:cNvSpPr txBox="1">
            <a:spLocks noChangeArrowheads="1"/>
          </p:cNvSpPr>
          <p:nvPr/>
        </p:nvSpPr>
        <p:spPr bwMode="auto">
          <a:xfrm>
            <a:off x="1134151" y="4436240"/>
            <a:ext cx="3951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（4）齿廓总偏差</a:t>
            </a:r>
          </a:p>
        </p:txBody>
      </p:sp>
      <p:sp>
        <p:nvSpPr>
          <p:cNvPr id="10301" name="Text Box 61"/>
          <p:cNvSpPr txBox="1">
            <a:spLocks noChangeArrowheads="1"/>
          </p:cNvSpPr>
          <p:nvPr/>
        </p:nvSpPr>
        <p:spPr bwMode="auto">
          <a:xfrm>
            <a:off x="1134151" y="5428474"/>
            <a:ext cx="4959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（5）螺旋线总偏差 </a:t>
            </a:r>
          </a:p>
        </p:txBody>
      </p:sp>
      <p:pic>
        <p:nvPicPr>
          <p:cNvPr id="18594" name="Picture 1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67" y="3765310"/>
            <a:ext cx="4057650" cy="622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95" name="Picture 1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467" y="4871271"/>
            <a:ext cx="40576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96" name="Picture 1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791" y="5829169"/>
            <a:ext cx="41910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97" name="Picture 1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991" y="1742539"/>
            <a:ext cx="3787797" cy="60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598" name="Picture 16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73" y="2703297"/>
            <a:ext cx="3777939" cy="62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utoUpdateAnimBg="0"/>
      <p:bldP spid="10255" grpId="0" autoUpdateAnimBg="0"/>
      <p:bldP spid="10294" grpId="0" autoUpdateAnimBg="0"/>
      <p:bldP spid="10295" grpId="0" autoUpdateAnimBg="0"/>
      <p:bldP spid="10297" grpId="0" autoUpdateAnimBg="0"/>
      <p:bldP spid="10299" grpId="0" autoUpdateAnimBg="0"/>
      <p:bldP spid="1030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1825" y="27622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9866E50-9A6E-4561-998D-87F9FB6A07A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18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18801" y="439401"/>
            <a:ext cx="37555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(6) 一齿切向综合偏差</a:t>
            </a:r>
            <a:endParaRPr lang="en-US" altLang="zh-CN" dirty="0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820751" y="2351117"/>
            <a:ext cx="38531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(7) 切向综合总偏差</a:t>
            </a:r>
            <a:endParaRPr lang="en-US" altLang="zh-CN" dirty="0"/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36527" y="2842877"/>
            <a:ext cx="409067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（8）径向综合总偏差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625435" y="3374788"/>
            <a:ext cx="43994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（9）一齿径向综合偏差</a:t>
            </a:r>
          </a:p>
        </p:txBody>
      </p:sp>
      <p:pic>
        <p:nvPicPr>
          <p:cNvPr id="19610" name="Picture 1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99" y="883310"/>
            <a:ext cx="5405781" cy="67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11" name="Picture 1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17" y="1613758"/>
            <a:ext cx="5407182" cy="756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13" name="Picture 1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131" y="2361469"/>
            <a:ext cx="2035847" cy="514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16" name="Picture 1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236" y="2861586"/>
            <a:ext cx="3608762" cy="49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19" name="Picture 16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17" y="3836453"/>
            <a:ext cx="3777395" cy="53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26957" y="4403512"/>
            <a:ext cx="36328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（10）径向跳动公差</a:t>
            </a:r>
          </a:p>
        </p:txBody>
      </p:sp>
      <p:pic>
        <p:nvPicPr>
          <p:cNvPr id="19621" name="Picture 16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17" y="4865177"/>
            <a:ext cx="5499663" cy="69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  <p:bldP spid="45063" grpId="0" autoUpdateAnimBg="0"/>
      <p:bldP spid="45065" grpId="0" autoUpdateAnimBg="0"/>
      <p:bldP spid="45067" grpId="0" autoUpdateAnimBg="0"/>
      <p:bldP spid="1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7986" y="17462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4623028-BB1A-4EB2-AFD9-357B711AAAD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19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721766" y="517282"/>
            <a:ext cx="7055081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0" dirty="0"/>
              <a:t>        </a:t>
            </a:r>
            <a:r>
              <a:rPr lang="zh-CN" altLang="en-US" sz="2800" dirty="0"/>
              <a:t>以上计算各式中的 </a:t>
            </a:r>
            <a:r>
              <a:rPr lang="en-US" altLang="zh-CN" sz="2800" i="1" dirty="0" err="1"/>
              <a:t>m</a:t>
            </a:r>
            <a:r>
              <a:rPr lang="en-US" altLang="zh-CN" sz="2800" baseline="-25000" dirty="0" err="1"/>
              <a:t>n</a:t>
            </a:r>
            <a:r>
              <a:rPr lang="en-US" altLang="zh-CN" sz="2800" dirty="0"/>
              <a:t> 、</a:t>
            </a:r>
            <a:r>
              <a:rPr lang="en-US" altLang="zh-CN" sz="2800" i="1" dirty="0" err="1"/>
              <a:t>d</a:t>
            </a:r>
            <a:r>
              <a:rPr lang="en-US" altLang="zh-CN" sz="2800" dirty="0" err="1"/>
              <a:t>、</a:t>
            </a:r>
            <a:r>
              <a:rPr lang="en-US" altLang="zh-CN" sz="2800" i="1" dirty="0" err="1"/>
              <a:t>b</a:t>
            </a:r>
            <a:r>
              <a:rPr lang="zh-CN" altLang="en-US" sz="2800" dirty="0"/>
              <a:t>均应取该参数</a:t>
            </a:r>
            <a:r>
              <a:rPr lang="zh-CN" altLang="en-US" sz="2800" dirty="0">
                <a:solidFill>
                  <a:srgbClr val="FF3300"/>
                </a:solidFill>
              </a:rPr>
              <a:t>分段界限值的几何平均值</a:t>
            </a:r>
            <a:r>
              <a:rPr lang="zh-CN" altLang="en-US" sz="2800" dirty="0"/>
              <a:t>（</a:t>
            </a:r>
            <a:r>
              <a:rPr lang="en-US" altLang="zh-CN" sz="2800" dirty="0"/>
              <a:t>mm）。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356064" y="1641832"/>
            <a:ext cx="4200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尾 数 圆 整 规 则</a:t>
            </a:r>
            <a:r>
              <a:rPr lang="zh-CN" altLang="en-US" sz="2800" dirty="0">
                <a:solidFill>
                  <a:srgbClr val="FF3300"/>
                </a:solidFill>
              </a:rPr>
              <a:t>：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320939" y="2156596"/>
            <a:ext cx="443179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0" dirty="0" smtClean="0"/>
              <a:t>①  </a:t>
            </a:r>
            <a:r>
              <a:rPr lang="zh-CN" altLang="en-US" sz="2800" dirty="0" smtClean="0"/>
              <a:t>计算值</a:t>
            </a:r>
            <a:r>
              <a:rPr lang="zh-CN" altLang="en-US" sz="2800" b="0" dirty="0" smtClean="0"/>
              <a:t> </a:t>
            </a:r>
            <a:r>
              <a:rPr lang="zh-CN" altLang="en-US" sz="2800" dirty="0" smtClean="0">
                <a:solidFill>
                  <a:srgbClr val="FF3300"/>
                </a:solidFill>
              </a:rPr>
              <a:t>&gt;10</a:t>
            </a:r>
            <a:r>
              <a:rPr lang="en-US" altLang="zh-CN" sz="2800" dirty="0" err="1" smtClean="0">
                <a:solidFill>
                  <a:srgbClr val="FF3300"/>
                </a:solidFill>
              </a:rPr>
              <a:t>μm</a:t>
            </a:r>
            <a:r>
              <a:rPr lang="en-US" altLang="zh-CN" sz="2800" dirty="0" smtClean="0">
                <a:solidFill>
                  <a:srgbClr val="FF3300"/>
                </a:solidFill>
              </a:rPr>
              <a:t> </a:t>
            </a:r>
            <a:r>
              <a:rPr lang="zh-CN" altLang="en-US" sz="2800" b="0" dirty="0" smtClean="0"/>
              <a:t>时</a:t>
            </a:r>
            <a:r>
              <a:rPr lang="en-US" altLang="zh-CN" sz="2800" b="0" dirty="0" smtClean="0"/>
              <a:t>:</a:t>
            </a:r>
            <a:r>
              <a:rPr lang="zh-CN" altLang="en-US" sz="2800" b="0" dirty="0" smtClean="0"/>
              <a:t> </a:t>
            </a:r>
            <a:endParaRPr lang="zh-CN" altLang="en-US" sz="2800" b="0" dirty="0"/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1312366" y="3189473"/>
            <a:ext cx="5246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②  计算值</a:t>
            </a:r>
            <a:r>
              <a:rPr lang="zh-CN" altLang="en-US" sz="2800" dirty="0">
                <a:solidFill>
                  <a:srgbClr val="FF3300"/>
                </a:solidFill>
              </a:rPr>
              <a:t>&lt;10</a:t>
            </a:r>
            <a:r>
              <a:rPr lang="en-US" altLang="zh-CN" sz="2800" dirty="0" err="1">
                <a:solidFill>
                  <a:srgbClr val="FF3300"/>
                </a:solidFill>
              </a:rPr>
              <a:t>μm</a:t>
            </a:r>
            <a:r>
              <a:rPr lang="en-US" altLang="zh-CN" sz="2800" dirty="0">
                <a:solidFill>
                  <a:srgbClr val="FF3300"/>
                </a:solidFill>
              </a:rPr>
              <a:t> </a:t>
            </a:r>
            <a:r>
              <a:rPr lang="zh-CN" altLang="en-US" sz="2800" dirty="0" smtClean="0"/>
              <a:t>时：</a:t>
            </a:r>
            <a:endParaRPr lang="zh-CN" altLang="en-US" sz="2800" dirty="0"/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1296823" y="4648991"/>
            <a:ext cx="5540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0" dirty="0"/>
              <a:t> </a:t>
            </a:r>
            <a:r>
              <a:rPr lang="zh-CN" altLang="en-US" sz="2800" dirty="0"/>
              <a:t>③ 计算值</a:t>
            </a:r>
            <a:r>
              <a:rPr lang="zh-CN" altLang="en-US" sz="2800" dirty="0">
                <a:solidFill>
                  <a:srgbClr val="FF3300"/>
                </a:solidFill>
              </a:rPr>
              <a:t>&lt;5</a:t>
            </a:r>
            <a:r>
              <a:rPr lang="en-US" altLang="zh-CN" sz="2800" dirty="0" err="1">
                <a:solidFill>
                  <a:srgbClr val="FF3300"/>
                </a:solidFill>
              </a:rPr>
              <a:t>μm</a:t>
            </a:r>
            <a:r>
              <a:rPr lang="en-US" altLang="zh-CN" sz="2800" dirty="0">
                <a:solidFill>
                  <a:srgbClr val="FF3300"/>
                </a:solidFill>
              </a:rPr>
              <a:t> </a:t>
            </a:r>
            <a:r>
              <a:rPr lang="zh-CN" altLang="en-US" sz="2800" dirty="0" smtClean="0"/>
              <a:t>时：</a:t>
            </a:r>
            <a:endParaRPr lang="zh-CN" altLang="en-US" sz="2800" dirty="0"/>
          </a:p>
        </p:txBody>
      </p: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1837688" y="2670360"/>
            <a:ext cx="503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圆整到最接近的</a:t>
            </a:r>
            <a:r>
              <a:rPr lang="zh-CN" altLang="en-US" sz="2800" dirty="0" smtClean="0">
                <a:solidFill>
                  <a:srgbClr val="FF3300"/>
                </a:solidFill>
              </a:rPr>
              <a:t>整数。</a:t>
            </a:r>
            <a:endParaRPr lang="zh-CN" altLang="en-US" sz="2800" dirty="0"/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1880198" y="3694884"/>
            <a:ext cx="598541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800" dirty="0"/>
              <a:t>圆整到最接近的尾数</a:t>
            </a:r>
            <a:r>
              <a:rPr lang="zh-CN" altLang="en-US" sz="2800" dirty="0" smtClean="0"/>
              <a:t>为 </a:t>
            </a:r>
            <a:r>
              <a:rPr lang="zh-CN" altLang="en-US" sz="2800" dirty="0" smtClean="0">
                <a:solidFill>
                  <a:srgbClr val="FF3300"/>
                </a:solidFill>
              </a:rPr>
              <a:t>0</a:t>
            </a:r>
            <a:r>
              <a:rPr lang="zh-CN" altLang="en-US" sz="2800" dirty="0">
                <a:solidFill>
                  <a:srgbClr val="FF3300"/>
                </a:solidFill>
              </a:rPr>
              <a:t>.5 </a:t>
            </a:r>
            <a:r>
              <a:rPr lang="en-US" altLang="zh-CN" sz="2800" dirty="0" err="1" smtClean="0">
                <a:solidFill>
                  <a:srgbClr val="FF3300"/>
                </a:solidFill>
              </a:rPr>
              <a:t>μm</a:t>
            </a:r>
            <a:r>
              <a:rPr lang="en-US" altLang="zh-CN" sz="2800" dirty="0" smtClean="0">
                <a:solidFill>
                  <a:srgbClr val="FF3300"/>
                </a:solidFill>
              </a:rPr>
              <a:t> </a:t>
            </a:r>
            <a:r>
              <a:rPr lang="zh-CN" altLang="en-US" sz="2800" dirty="0" smtClean="0">
                <a:solidFill>
                  <a:srgbClr val="FF3300"/>
                </a:solidFill>
              </a:rPr>
              <a:t>的小</a:t>
            </a:r>
            <a:endParaRPr lang="en-US" altLang="zh-CN" sz="2800" dirty="0" smtClean="0">
              <a:solidFill>
                <a:srgbClr val="FF3300"/>
              </a:solidFill>
            </a:endParaRPr>
          </a:p>
          <a:p>
            <a:pPr>
              <a:spcBef>
                <a:spcPts val="0"/>
              </a:spcBef>
            </a:pPr>
            <a:r>
              <a:rPr lang="zh-CN" altLang="en-US" sz="2800" dirty="0" smtClean="0">
                <a:solidFill>
                  <a:srgbClr val="FF3300"/>
                </a:solidFill>
              </a:rPr>
              <a:t>数</a:t>
            </a:r>
            <a:r>
              <a:rPr lang="zh-CN" altLang="en-US" sz="2800" dirty="0">
                <a:solidFill>
                  <a:srgbClr val="FF3300"/>
                </a:solidFill>
              </a:rPr>
              <a:t>或</a:t>
            </a:r>
            <a:r>
              <a:rPr lang="zh-CN" altLang="en-US" sz="2800" dirty="0" smtClean="0">
                <a:solidFill>
                  <a:srgbClr val="FF3300"/>
                </a:solidFill>
              </a:rPr>
              <a:t>整数</a:t>
            </a:r>
            <a:r>
              <a:rPr lang="zh-CN" altLang="en-US" sz="2800" dirty="0">
                <a:solidFill>
                  <a:srgbClr val="FF3300"/>
                </a:solidFill>
              </a:rPr>
              <a:t>。</a:t>
            </a:r>
            <a:endParaRPr lang="zh-CN" altLang="en-US" sz="2800" dirty="0"/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1845098" y="5106527"/>
            <a:ext cx="78152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800" dirty="0"/>
              <a:t>圆整到最接近的尾数为</a:t>
            </a:r>
            <a:r>
              <a:rPr lang="zh-CN" altLang="en-US" sz="2800" dirty="0">
                <a:solidFill>
                  <a:srgbClr val="FF3300"/>
                </a:solidFill>
              </a:rPr>
              <a:t>0.1 </a:t>
            </a:r>
            <a:r>
              <a:rPr lang="en-US" altLang="zh-CN" sz="2800" dirty="0" err="1">
                <a:solidFill>
                  <a:srgbClr val="FF3300"/>
                </a:solidFill>
              </a:rPr>
              <a:t>μm</a:t>
            </a:r>
            <a:r>
              <a:rPr lang="zh-CN" altLang="en-US" sz="2800" dirty="0">
                <a:solidFill>
                  <a:srgbClr val="FF3300"/>
                </a:solidFill>
              </a:rPr>
              <a:t>的</a:t>
            </a:r>
            <a:r>
              <a:rPr lang="zh-CN" altLang="en-US" sz="2800" dirty="0" smtClean="0">
                <a:solidFill>
                  <a:srgbClr val="FF3300"/>
                </a:solidFill>
              </a:rPr>
              <a:t>小数</a:t>
            </a:r>
            <a:endParaRPr lang="en-US" altLang="zh-CN" sz="2800" dirty="0" smtClean="0">
              <a:solidFill>
                <a:srgbClr val="FF3300"/>
              </a:solidFill>
            </a:endParaRPr>
          </a:p>
          <a:p>
            <a:pPr>
              <a:spcBef>
                <a:spcPts val="0"/>
              </a:spcBef>
            </a:pPr>
            <a:r>
              <a:rPr lang="zh-CN" altLang="en-US" sz="2800" dirty="0" smtClean="0">
                <a:solidFill>
                  <a:srgbClr val="FF3300"/>
                </a:solidFill>
              </a:rPr>
              <a:t>或</a:t>
            </a:r>
            <a:r>
              <a:rPr lang="zh-CN" altLang="en-US" sz="2800" dirty="0">
                <a:solidFill>
                  <a:srgbClr val="FF3300"/>
                </a:solidFill>
              </a:rPr>
              <a:t>整数。</a:t>
            </a:r>
          </a:p>
        </p:txBody>
      </p:sp>
      <p:pic>
        <p:nvPicPr>
          <p:cNvPr id="11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utoUpdateAnimBg="0"/>
      <p:bldP spid="47111" grpId="0" autoUpdateAnimBg="0"/>
      <p:bldP spid="47112" grpId="0" autoUpdateAnimBg="0"/>
      <p:bldP spid="47113" grpId="0" autoUpdateAnimBg="0"/>
      <p:bldP spid="47114" grpId="0" autoUpdateAnimBg="0"/>
      <p:bldP spid="47115" grpId="0" autoUpdateAnimBg="0"/>
      <p:bldP spid="47116" grpId="0" autoUpdateAnimBg="0"/>
      <p:bldP spid="4711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3917" y="280972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69B021A-1514-4569-8D29-9648810C25D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942774" y="1022268"/>
            <a:ext cx="73578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10.2.2  评定齿轮精度的</a:t>
            </a:r>
            <a:r>
              <a:rPr lang="zh-CN" altLang="en-US" dirty="0">
                <a:solidFill>
                  <a:srgbClr val="FF3300"/>
                </a:solidFill>
              </a:rPr>
              <a:t>可选用检验</a:t>
            </a:r>
            <a:r>
              <a:rPr lang="zh-CN" altLang="en-US" dirty="0"/>
              <a:t>偏差项目及参数</a:t>
            </a:r>
            <a:r>
              <a:rPr lang="zh-CN" altLang="en-US" b="0" dirty="0"/>
              <a:t> 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23087" y="2066843"/>
            <a:ext cx="7753247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        用某种加工方法生产的齿轮，用上述必检参数检验</a:t>
            </a:r>
            <a:r>
              <a:rPr lang="zh-CN" altLang="en-US" dirty="0">
                <a:solidFill>
                  <a:srgbClr val="FF3300"/>
                </a:solidFill>
              </a:rPr>
              <a:t>合格后</a:t>
            </a:r>
            <a:r>
              <a:rPr lang="zh-CN" altLang="en-US" dirty="0"/>
              <a:t>，如果：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531038" y="4523533"/>
            <a:ext cx="735233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        </a:t>
            </a:r>
            <a:r>
              <a:rPr lang="en-US" altLang="zh-CN" dirty="0" smtClean="0"/>
              <a:t>GB/T10095.1—.2</a:t>
            </a:r>
            <a:r>
              <a:rPr lang="zh-CN" altLang="en-US" dirty="0" smtClean="0"/>
              <a:t>国标规定</a:t>
            </a:r>
            <a:r>
              <a:rPr lang="zh-CN" altLang="en-US" dirty="0"/>
              <a:t>还可用下列参数来评定齿轮传递运动准确性和齿轮传动平稳性的</a:t>
            </a:r>
            <a:r>
              <a:rPr lang="zh-CN" altLang="en-US" dirty="0" smtClean="0"/>
              <a:t>精度。</a:t>
            </a:r>
            <a:endParaRPr lang="zh-CN" altLang="en-US" dirty="0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413562" y="3011172"/>
            <a:ext cx="746980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      （1）在生产</a:t>
            </a:r>
            <a:r>
              <a:rPr lang="zh-CN" altLang="en-US" dirty="0">
                <a:solidFill>
                  <a:srgbClr val="FF3300"/>
                </a:solidFill>
              </a:rPr>
              <a:t>工艺条件不变</a:t>
            </a:r>
            <a:r>
              <a:rPr lang="zh-CN" altLang="en-US" dirty="0"/>
              <a:t>（尤其是切削机床的精度得到保证）的情况下，继续生产同样的齿轮时；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899337" y="3981195"/>
            <a:ext cx="753268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/>
              <a:t>（2）或作</a:t>
            </a:r>
            <a:r>
              <a:rPr lang="zh-CN" altLang="en-US" dirty="0">
                <a:solidFill>
                  <a:srgbClr val="FF3300"/>
                </a:solidFill>
              </a:rPr>
              <a:t>误差分析用</a:t>
            </a:r>
            <a:r>
              <a:rPr lang="zh-CN" altLang="en-US" dirty="0"/>
              <a:t>的齿轮时。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999349" y="1581068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什么情况下可选用下列</a:t>
            </a:r>
            <a:r>
              <a:rPr lang="en-US" altLang="zh-CN" dirty="0"/>
              <a:t>(</a:t>
            </a:r>
            <a:r>
              <a:rPr lang="zh-CN" altLang="en-US" dirty="0">
                <a:solidFill>
                  <a:srgbClr val="FF3300"/>
                </a:solidFill>
              </a:rPr>
              <a:t>不是强制性的</a:t>
            </a:r>
            <a:r>
              <a:rPr lang="en-US" altLang="zh-CN" dirty="0"/>
              <a:t>)</a:t>
            </a:r>
            <a:r>
              <a:rPr lang="zh-CN" altLang="en-US" dirty="0"/>
              <a:t>检验参数？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uild="p" autoUpdateAnimBg="0"/>
      <p:bldP spid="51205" grpId="0" autoUpdateAnimBg="0"/>
      <p:bldP spid="51206" grpId="0" autoUpdateAnimBg="0"/>
      <p:bldP spid="51207" grpId="0" autoUpdateAnimBg="0"/>
      <p:bldP spid="51208" grpId="0" autoUpdateAnimBg="0"/>
      <p:bldP spid="5120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16763" y="14287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D7265C1-976A-47C3-836A-D264810298D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20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989371" y="458646"/>
            <a:ext cx="3965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2. </a:t>
            </a:r>
            <a:r>
              <a:rPr lang="zh-CN" altLang="en-US" dirty="0">
                <a:latin typeface="宋体" pitchFamily="2" charset="-122"/>
              </a:rPr>
              <a:t>偏差允许值的数值表</a:t>
            </a:r>
            <a:r>
              <a:rPr lang="zh-CN" altLang="en-US" dirty="0"/>
              <a:t> </a:t>
            </a:r>
          </a:p>
        </p:txBody>
      </p:sp>
      <p:pic>
        <p:nvPicPr>
          <p:cNvPr id="21515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19" y="3049657"/>
            <a:ext cx="7211704" cy="272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4" name="Picture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09" y="894295"/>
            <a:ext cx="2676525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5" name="Picture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029" y="1282417"/>
            <a:ext cx="9620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6" name="Picture 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590" y="1013542"/>
            <a:ext cx="17430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7" name="Picture 5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277" y="1151470"/>
            <a:ext cx="12668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8" name="Picture 5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79" y="1974559"/>
            <a:ext cx="3204762" cy="1059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59" name="Picture 5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600" y="2131071"/>
            <a:ext cx="23812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71714" y="174162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E6B7472-2D8B-4EA1-BAAC-C7823E280E3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21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9051925" y="30527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891" y="571894"/>
            <a:ext cx="6507619" cy="541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957647" y="35606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CA2B5AC-124C-4DA4-AB72-A049193F7BA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22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10" y="445039"/>
            <a:ext cx="6662737" cy="626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5812" y="295286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CB5400-21F7-4AEF-83FB-6B4E7CC2F4C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23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05324" y="372726"/>
            <a:ext cx="78867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0" dirty="0">
                <a:latin typeface="宋体" pitchFamily="2" charset="-122"/>
              </a:rPr>
              <a:t>    </a:t>
            </a:r>
            <a:r>
              <a:rPr lang="zh-CN" altLang="en-US" dirty="0"/>
              <a:t>例</a:t>
            </a:r>
            <a:r>
              <a:rPr lang="en-US" altLang="zh-CN" dirty="0"/>
              <a:t>10.2  </a:t>
            </a:r>
            <a:r>
              <a:rPr lang="zh-CN" altLang="en-US" dirty="0"/>
              <a:t>某直齿圆柱齿轮的精度等级为 </a:t>
            </a:r>
          </a:p>
          <a:p>
            <a:pPr eaLnBrk="1" hangingPunct="1"/>
            <a:r>
              <a:rPr lang="zh-CN" altLang="en-US" dirty="0"/>
              <a:t>        7</a:t>
            </a:r>
            <a:r>
              <a:rPr lang="en-US" altLang="zh-CN" dirty="0"/>
              <a:t>GB/T10095.1~.2，</a:t>
            </a:r>
            <a:r>
              <a:rPr lang="en-US" altLang="zh-CN" i="1" dirty="0"/>
              <a:t>m</a:t>
            </a:r>
            <a:r>
              <a:rPr lang="en-US" altLang="zh-CN" dirty="0"/>
              <a:t>=3, α=20° ,   </a:t>
            </a:r>
            <a:r>
              <a:rPr lang="en-US" altLang="zh-CN" i="1" dirty="0"/>
              <a:t>z </a:t>
            </a:r>
            <a:r>
              <a:rPr lang="en-US" altLang="zh-CN" dirty="0"/>
              <a:t>= </a:t>
            </a:r>
            <a:r>
              <a:rPr lang="en-US" altLang="zh-CN" dirty="0" smtClean="0"/>
              <a:t>40</a:t>
            </a:r>
            <a:r>
              <a:rPr lang="zh-CN" altLang="en-US" dirty="0" smtClean="0"/>
              <a:t>。按均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布</a:t>
            </a:r>
            <a:r>
              <a:rPr lang="zh-CN" altLang="en-US" dirty="0"/>
              <a:t>方位测得六处实际公法线长度</a:t>
            </a:r>
            <a:r>
              <a:rPr lang="zh-CN" altLang="en-US" dirty="0" smtClean="0"/>
              <a:t>为（见图）：</a:t>
            </a:r>
            <a:endParaRPr lang="zh-CN" altLang="en-US" dirty="0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289463" y="2589213"/>
            <a:ext cx="3686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解：(1) 计算</a:t>
            </a:r>
            <a:r>
              <a:rPr lang="en-US" altLang="zh-CN" dirty="0">
                <a:solidFill>
                  <a:srgbClr val="FF3300"/>
                </a:solidFill>
              </a:rPr>
              <a:t>Δ</a:t>
            </a:r>
            <a:r>
              <a:rPr lang="en-US" altLang="zh-CN" i="1" dirty="0">
                <a:solidFill>
                  <a:srgbClr val="FF3300"/>
                </a:solidFill>
              </a:rPr>
              <a:t>F</a:t>
            </a:r>
            <a:r>
              <a:rPr lang="en-US" altLang="zh-CN" baseline="-30000" dirty="0">
                <a:solidFill>
                  <a:srgbClr val="FF3300"/>
                </a:solidFill>
              </a:rPr>
              <a:t>W</a:t>
            </a:r>
            <a:r>
              <a:rPr lang="en-US" altLang="zh-CN" baseline="-30000" dirty="0"/>
              <a:t> </a:t>
            </a:r>
            <a:endParaRPr lang="zh-CN" altLang="en-US" baseline="-30000" dirty="0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227212" y="3046413"/>
            <a:ext cx="3568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  Δ</a:t>
            </a:r>
            <a:r>
              <a:rPr lang="en-US" altLang="zh-CN" i="1" dirty="0"/>
              <a:t>F</a:t>
            </a:r>
            <a:r>
              <a:rPr lang="en-US" altLang="zh-CN" baseline="-30000" dirty="0"/>
              <a:t>W </a:t>
            </a:r>
            <a:r>
              <a:rPr lang="zh-CN" altLang="en-US" dirty="0"/>
              <a:t>=</a:t>
            </a:r>
            <a:r>
              <a:rPr lang="en-US" altLang="zh-CN" i="1" dirty="0" err="1"/>
              <a:t>W</a:t>
            </a:r>
            <a:r>
              <a:rPr lang="en-US" altLang="zh-CN" baseline="-25000" dirty="0" err="1"/>
              <a:t>kmax</a:t>
            </a:r>
            <a:r>
              <a:rPr lang="en-US" altLang="zh-CN" dirty="0">
                <a:cs typeface="Times New Roman" pitchFamily="18" charset="0"/>
              </a:rPr>
              <a:t>–</a:t>
            </a:r>
            <a:r>
              <a:rPr lang="en-US" altLang="zh-CN" i="1" dirty="0" err="1"/>
              <a:t>W</a:t>
            </a:r>
            <a:r>
              <a:rPr lang="en-US" altLang="zh-CN" baseline="-25000" dirty="0" err="1"/>
              <a:t>kmin</a:t>
            </a:r>
            <a:endParaRPr lang="en-US" altLang="zh-CN" baseline="-25000" dirty="0"/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887926" y="3099507"/>
            <a:ext cx="3087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=   41.468 - 41.445</a:t>
            </a:r>
            <a:endParaRPr lang="zh-CN" altLang="en-US" dirty="0"/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6352702" y="3117437"/>
            <a:ext cx="119331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/>
              <a:t>= </a:t>
            </a:r>
            <a:r>
              <a:rPr lang="en-US" altLang="zh-CN" dirty="0">
                <a:solidFill>
                  <a:srgbClr val="FF3300"/>
                </a:solidFill>
              </a:rPr>
              <a:t>0.023</a:t>
            </a:r>
            <a:endParaRPr lang="zh-CN" altLang="en-US" dirty="0">
              <a:solidFill>
                <a:srgbClr val="FF3300"/>
              </a:solidFill>
            </a:endParaRPr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722032" y="1925013"/>
            <a:ext cx="849330" cy="142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4165793" y="1948179"/>
            <a:ext cx="885611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635900" y="1518907"/>
            <a:ext cx="778013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/>
              <a:t>41.468</a:t>
            </a:r>
            <a:r>
              <a:rPr lang="zh-CN" altLang="en-US" b="0" dirty="0"/>
              <a:t>，</a:t>
            </a:r>
            <a:r>
              <a:rPr lang="zh-CN" altLang="en-US" dirty="0"/>
              <a:t>41.463，41.458</a:t>
            </a:r>
            <a:r>
              <a:rPr lang="zh-CN" altLang="en-US" b="0" dirty="0"/>
              <a:t>，</a:t>
            </a:r>
            <a:r>
              <a:rPr lang="zh-CN" altLang="en-US" dirty="0"/>
              <a:t>41.445</a:t>
            </a:r>
            <a:r>
              <a:rPr lang="zh-CN" altLang="en-US" b="0" dirty="0"/>
              <a:t>，</a:t>
            </a:r>
            <a:r>
              <a:rPr lang="zh-CN" altLang="en-US" dirty="0"/>
              <a:t>41.452</a:t>
            </a:r>
            <a:r>
              <a:rPr lang="zh-CN" altLang="en-US" b="0" dirty="0"/>
              <a:t>，</a:t>
            </a:r>
            <a:r>
              <a:rPr lang="zh-CN" altLang="en-US" dirty="0"/>
              <a:t>41.460</a:t>
            </a:r>
            <a:r>
              <a:rPr lang="zh-CN" altLang="en-US" b="0" dirty="0"/>
              <a:t>(</a:t>
            </a:r>
            <a:r>
              <a:rPr lang="en-US" altLang="zh-CN" b="0" dirty="0"/>
              <a:t>mm)</a:t>
            </a:r>
            <a:endParaRPr lang="zh-CN" altLang="en-US" b="0" dirty="0"/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1139984" y="2031376"/>
            <a:ext cx="68943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/>
              <a:t>求公法线长度变动</a:t>
            </a:r>
            <a:r>
              <a:rPr lang="en-US" altLang="zh-CN" dirty="0">
                <a:solidFill>
                  <a:srgbClr val="FF3300"/>
                </a:solidFill>
              </a:rPr>
              <a:t>Δ</a:t>
            </a:r>
            <a:r>
              <a:rPr lang="en-US" altLang="zh-CN" i="1" dirty="0">
                <a:solidFill>
                  <a:srgbClr val="FF3300"/>
                </a:solidFill>
              </a:rPr>
              <a:t>F</a:t>
            </a:r>
            <a:r>
              <a:rPr lang="en-US" altLang="zh-CN" baseline="-30000" dirty="0">
                <a:solidFill>
                  <a:srgbClr val="FF3300"/>
                </a:solidFill>
              </a:rPr>
              <a:t>W</a:t>
            </a:r>
            <a:r>
              <a:rPr lang="zh-CN" altLang="en-US" dirty="0"/>
              <a:t>和公法线长度偏差</a:t>
            </a:r>
            <a:r>
              <a:rPr lang="en-US" altLang="zh-CN" dirty="0" err="1">
                <a:solidFill>
                  <a:srgbClr val="FF3300"/>
                </a:solidFill>
              </a:rPr>
              <a:t>Δ</a:t>
            </a:r>
            <a:r>
              <a:rPr lang="en-US" altLang="zh-CN" i="1" dirty="0" err="1">
                <a:solidFill>
                  <a:srgbClr val="FF3300"/>
                </a:solidFill>
              </a:rPr>
              <a:t>E</a:t>
            </a:r>
            <a:r>
              <a:rPr lang="en-US" altLang="zh-CN" baseline="-30000" dirty="0" err="1">
                <a:solidFill>
                  <a:srgbClr val="FF3300"/>
                </a:solidFill>
              </a:rPr>
              <a:t>bn</a:t>
            </a:r>
            <a:r>
              <a:rPr lang="en-US" altLang="zh-CN" dirty="0"/>
              <a:t> 。</a:t>
            </a:r>
            <a:endParaRPr lang="zh-CN" altLang="en-US" dirty="0"/>
          </a:p>
        </p:txBody>
      </p:sp>
      <p:pic>
        <p:nvPicPr>
          <p:cNvPr id="15" name="Picture 1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751" y="3712535"/>
            <a:ext cx="35623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4" grpId="0" build="p" autoUpdateAnimBg="0"/>
      <p:bldP spid="22535" grpId="0" build="p" autoUpdateAnimBg="0"/>
      <p:bldP spid="22537" grpId="0" build="p" autoUpdateAnimBg="0"/>
      <p:bldP spid="22546" grpId="0" autoUpdateAnimBg="0"/>
      <p:bldP spid="22551" grpId="0" animBg="1"/>
      <p:bldP spid="22552" grpId="0" animBg="1"/>
      <p:bldP spid="22553" grpId="0" autoUpdateAnimBg="0"/>
      <p:bldP spid="22554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8175" y="242887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68C5CC4-CDC5-4009-98FE-08E3430B5129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24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42938" y="431463"/>
            <a:ext cx="7681912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根据7级精度和</a:t>
            </a:r>
            <a:r>
              <a:rPr lang="en-US" altLang="zh-CN" i="1" dirty="0"/>
              <a:t>m</a:t>
            </a:r>
            <a:r>
              <a:rPr lang="en-US" altLang="zh-CN" dirty="0"/>
              <a:t>=3</a:t>
            </a:r>
            <a:r>
              <a:rPr lang="zh-CN" altLang="en-US" dirty="0"/>
              <a:t> 、</a:t>
            </a:r>
            <a:r>
              <a:rPr lang="en-US" altLang="zh-CN" i="1" dirty="0"/>
              <a:t>d</a:t>
            </a:r>
            <a:r>
              <a:rPr lang="en-US" altLang="zh-CN" dirty="0"/>
              <a:t>  =</a:t>
            </a:r>
            <a:r>
              <a:rPr lang="en-US" altLang="zh-CN" i="1" dirty="0"/>
              <a:t>m z =</a:t>
            </a:r>
            <a:r>
              <a:rPr lang="en-US" altLang="zh-CN" dirty="0"/>
              <a:t>3×40=120 </a:t>
            </a:r>
            <a:r>
              <a:rPr lang="zh-CN" altLang="en-US" dirty="0"/>
              <a:t>查表</a:t>
            </a:r>
            <a:r>
              <a:rPr lang="en-US" altLang="zh-CN" dirty="0"/>
              <a:t>10.1</a:t>
            </a:r>
            <a:r>
              <a:rPr lang="zh-CN" altLang="en-US" dirty="0"/>
              <a:t>得</a:t>
            </a:r>
          </a:p>
        </p:txBody>
      </p:sp>
      <p:grpSp>
        <p:nvGrpSpPr>
          <p:cNvPr id="38932" name="Group 20"/>
          <p:cNvGrpSpPr>
            <a:grpSpLocks/>
          </p:cNvGrpSpPr>
          <p:nvPr/>
        </p:nvGrpSpPr>
        <p:grpSpPr bwMode="auto">
          <a:xfrm>
            <a:off x="363538" y="2336033"/>
            <a:ext cx="8407400" cy="4103688"/>
            <a:chOff x="23" y="1033"/>
            <a:chExt cx="5296" cy="2585"/>
          </a:xfrm>
        </p:grpSpPr>
        <p:grpSp>
          <p:nvGrpSpPr>
            <p:cNvPr id="25609" name="Group 13"/>
            <p:cNvGrpSpPr>
              <a:grpSpLocks/>
            </p:cNvGrpSpPr>
            <p:nvPr/>
          </p:nvGrpSpPr>
          <p:grpSpPr bwMode="auto">
            <a:xfrm>
              <a:off x="23" y="1033"/>
              <a:ext cx="5296" cy="2585"/>
              <a:chOff x="23" y="1033"/>
              <a:chExt cx="5296" cy="2585"/>
            </a:xfrm>
          </p:grpSpPr>
          <p:pic>
            <p:nvPicPr>
              <p:cNvPr id="25613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" y="1033"/>
                <a:ext cx="5296" cy="25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5614" name="Rectangle 11"/>
              <p:cNvSpPr>
                <a:spLocks noChangeArrowheads="1"/>
              </p:cNvSpPr>
              <p:nvPr/>
            </p:nvSpPr>
            <p:spPr bwMode="auto">
              <a:xfrm>
                <a:off x="4765" y="1099"/>
                <a:ext cx="442" cy="1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 sz="1400"/>
                  <a:t>2008)</a:t>
                </a:r>
              </a:p>
            </p:txBody>
          </p:sp>
        </p:grpSp>
        <p:sp>
          <p:nvSpPr>
            <p:cNvPr id="25610" name="Text Box 17"/>
            <p:cNvSpPr txBox="1">
              <a:spLocks noChangeArrowheads="1"/>
            </p:cNvSpPr>
            <p:nvPr/>
          </p:nvSpPr>
          <p:spPr bwMode="auto">
            <a:xfrm>
              <a:off x="1085" y="1380"/>
              <a:ext cx="692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/>
                <a:t>单个齿距偏差</a:t>
              </a:r>
            </a:p>
          </p:txBody>
        </p:sp>
        <p:sp>
          <p:nvSpPr>
            <p:cNvPr id="25611" name="Text Box 18"/>
            <p:cNvSpPr txBox="1">
              <a:spLocks noChangeArrowheads="1"/>
            </p:cNvSpPr>
            <p:nvPr/>
          </p:nvSpPr>
          <p:spPr bwMode="auto">
            <a:xfrm>
              <a:off x="1848" y="1363"/>
              <a:ext cx="653" cy="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/>
                <a:t>齿距累积总偏差</a:t>
              </a:r>
              <a:r>
                <a:rPr lang="en-US" altLang="zh-CN" sz="1400" i="1"/>
                <a:t>F</a:t>
              </a:r>
              <a:r>
                <a:rPr lang="en-US" altLang="zh-CN" sz="1400" baseline="-25000"/>
                <a:t>P</a:t>
              </a:r>
            </a:p>
          </p:txBody>
        </p:sp>
        <p:sp>
          <p:nvSpPr>
            <p:cNvPr id="25612" name="Text Box 19"/>
            <p:cNvSpPr txBox="1">
              <a:spLocks noChangeArrowheads="1"/>
            </p:cNvSpPr>
            <p:nvPr/>
          </p:nvSpPr>
          <p:spPr bwMode="auto">
            <a:xfrm>
              <a:off x="2569" y="1354"/>
              <a:ext cx="69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/>
                <a:t>齿廓总偏差</a:t>
              </a:r>
              <a:endParaRPr lang="en-US" altLang="zh-CN" sz="1400" baseline="-25000"/>
            </a:p>
          </p:txBody>
        </p:sp>
      </p:grpSp>
      <p:sp>
        <p:nvSpPr>
          <p:cNvPr id="38933" name="Line 21"/>
          <p:cNvSpPr>
            <a:spLocks noChangeShapeType="1"/>
          </p:cNvSpPr>
          <p:nvPr/>
        </p:nvSpPr>
        <p:spPr bwMode="auto">
          <a:xfrm>
            <a:off x="322263" y="6085768"/>
            <a:ext cx="857091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8296275" y="5828593"/>
            <a:ext cx="358775" cy="25876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933951" y="1081241"/>
            <a:ext cx="2213806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i="1" dirty="0"/>
              <a:t>F</a:t>
            </a:r>
            <a:r>
              <a:rPr lang="en-US" altLang="zh-CN" sz="2800" baseline="-30000" dirty="0"/>
              <a:t>W  </a:t>
            </a:r>
            <a:r>
              <a:rPr lang="en-US" altLang="zh-CN" sz="2800" dirty="0"/>
              <a:t>= </a:t>
            </a:r>
            <a:r>
              <a:rPr lang="en-US" altLang="zh-CN" sz="2800" dirty="0" smtClean="0">
                <a:solidFill>
                  <a:srgbClr val="FF3300"/>
                </a:solidFill>
              </a:rPr>
              <a:t>0.028</a:t>
            </a:r>
            <a:endParaRPr lang="zh-CN" altLang="en-US" sz="3200" dirty="0">
              <a:solidFill>
                <a:srgbClr val="FF3300"/>
              </a:solidFill>
            </a:endParaRPr>
          </a:p>
        </p:txBody>
      </p:sp>
      <p:pic>
        <p:nvPicPr>
          <p:cNvPr id="25649" name="Picture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67" y="1080148"/>
            <a:ext cx="3678211" cy="50375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50" name="Picture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549" y="1715735"/>
            <a:ext cx="3954119" cy="49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utoUpdateAnimBg="0"/>
      <p:bldP spid="38933" grpId="0" animBg="1"/>
      <p:bldP spid="38934" grpId="0" animBg="1"/>
      <p:bldP spid="3893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11158" y="126612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C0CD7B3-B757-4937-BEDA-33022B788D04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25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61971" y="1855173"/>
            <a:ext cx="592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解：(2) 计算公法线长度</a:t>
            </a:r>
            <a:r>
              <a:rPr lang="zh-CN" altLang="en-US" dirty="0" smtClean="0"/>
              <a:t>偏差 </a:t>
            </a:r>
            <a:r>
              <a:rPr lang="en-US" altLang="zh-CN" dirty="0" err="1" smtClean="0">
                <a:solidFill>
                  <a:srgbClr val="FF3300"/>
                </a:solidFill>
              </a:rPr>
              <a:t>Δ</a:t>
            </a:r>
            <a:r>
              <a:rPr lang="en-US" altLang="zh-CN" i="1" dirty="0" err="1" smtClean="0">
                <a:solidFill>
                  <a:srgbClr val="FF3300"/>
                </a:solidFill>
              </a:rPr>
              <a:t>E</a:t>
            </a:r>
            <a:r>
              <a:rPr lang="en-US" altLang="zh-CN" baseline="-30000" dirty="0" err="1" smtClean="0">
                <a:solidFill>
                  <a:srgbClr val="FF3300"/>
                </a:solidFill>
              </a:rPr>
              <a:t>bn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016988" y="2877131"/>
            <a:ext cx="2252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/>
              <a:t>由 式10.</a:t>
            </a:r>
            <a:r>
              <a:rPr lang="zh-CN" altLang="en-US" dirty="0" smtClean="0"/>
              <a:t>1</a:t>
            </a:r>
            <a:r>
              <a:rPr lang="en-US" altLang="zh-CN" dirty="0" smtClean="0"/>
              <a:t>2</a:t>
            </a:r>
            <a:endParaRPr lang="en-US" altLang="zh-CN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990354" y="3465326"/>
            <a:ext cx="199254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由 式10.</a:t>
            </a:r>
            <a:r>
              <a:rPr lang="zh-CN" altLang="en-US" dirty="0" smtClean="0"/>
              <a:t>1</a:t>
            </a:r>
            <a:r>
              <a:rPr lang="en-US" altLang="zh-CN" dirty="0" smtClean="0"/>
              <a:t>3</a:t>
            </a:r>
            <a:endParaRPr lang="en-US" altLang="zh-CN" dirty="0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033396" y="4558527"/>
            <a:ext cx="3470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 err="1"/>
              <a:t>Δ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bnmax</a:t>
            </a:r>
            <a:r>
              <a:rPr lang="en-US" altLang="zh-CN" dirty="0"/>
              <a:t>= 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k</a:t>
            </a:r>
            <a:r>
              <a:rPr lang="en-US" altLang="zh-CN" baseline="-25000" dirty="0" err="1"/>
              <a:t>max</a:t>
            </a:r>
            <a:r>
              <a:rPr lang="en-US" altLang="zh-CN" dirty="0" err="1"/>
              <a:t>-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k</a:t>
            </a:r>
            <a:endParaRPr lang="zh-CN" altLang="en-US" i="1" baseline="-25000" dirty="0"/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033396" y="5136317"/>
            <a:ext cx="3819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 err="1"/>
              <a:t>Δ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bnmin</a:t>
            </a:r>
            <a:r>
              <a:rPr lang="en-US" altLang="zh-CN" dirty="0"/>
              <a:t>= 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k</a:t>
            </a:r>
            <a:r>
              <a:rPr lang="en-US" altLang="zh-CN" baseline="-25000" dirty="0" err="1"/>
              <a:t>min</a:t>
            </a:r>
            <a:r>
              <a:rPr lang="en-US" altLang="zh-CN" dirty="0" err="1"/>
              <a:t>-</a:t>
            </a:r>
            <a:r>
              <a:rPr lang="en-US" altLang="zh-CN" i="1" dirty="0" err="1"/>
              <a:t>W</a:t>
            </a:r>
            <a:r>
              <a:rPr lang="en-US" altLang="zh-CN" i="1" baseline="-25000" dirty="0" err="1"/>
              <a:t>k</a:t>
            </a:r>
            <a:endParaRPr lang="zh-CN" altLang="en-US" i="1" baseline="-25000" dirty="0"/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1016988" y="5741154"/>
            <a:ext cx="5991225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若     </a:t>
            </a:r>
            <a:r>
              <a:rPr lang="en-US" altLang="zh-CN" dirty="0" err="1"/>
              <a:t>Δ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bnmax</a:t>
            </a:r>
            <a:r>
              <a:rPr lang="zh-CN" altLang="en-US" dirty="0">
                <a:solidFill>
                  <a:srgbClr val="000000"/>
                </a:solidFill>
              </a:rPr>
              <a:t>≤ 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bns</a:t>
            </a:r>
            <a:r>
              <a:rPr lang="en-US" altLang="zh-CN" baseline="-30000" dirty="0"/>
              <a:t> </a:t>
            </a:r>
            <a:r>
              <a:rPr lang="en-US" altLang="zh-CN" dirty="0"/>
              <a:t>,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dirty="0" err="1"/>
              <a:t>Δ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bnmin</a:t>
            </a:r>
            <a:r>
              <a:rPr lang="zh-CN" altLang="en-US" dirty="0">
                <a:solidFill>
                  <a:srgbClr val="000000"/>
                </a:solidFill>
              </a:rPr>
              <a:t> ≥ </a:t>
            </a:r>
            <a:r>
              <a:rPr lang="en-US" altLang="zh-CN" i="1" dirty="0" err="1"/>
              <a:t>E</a:t>
            </a:r>
            <a:r>
              <a:rPr lang="en-US" altLang="zh-CN" baseline="-30000" dirty="0" err="1"/>
              <a:t>bni</a:t>
            </a:r>
            <a:r>
              <a:rPr lang="zh-CN" altLang="en-US" baseline="-30000" dirty="0"/>
              <a:t> </a:t>
            </a:r>
            <a:r>
              <a:rPr lang="zh-CN" altLang="en-US" dirty="0"/>
              <a:t>,则合格。</a:t>
            </a:r>
            <a:endParaRPr lang="en-US" altLang="zh-CN" baseline="-30000" dirty="0"/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3728971" y="4594979"/>
            <a:ext cx="4127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= </a:t>
            </a:r>
            <a:r>
              <a:rPr lang="en-US" altLang="zh-CN" dirty="0" smtClean="0"/>
              <a:t>41.468 - 41.532 = </a:t>
            </a:r>
            <a:r>
              <a:rPr lang="en-US" altLang="zh-CN" dirty="0">
                <a:solidFill>
                  <a:srgbClr val="FF0000"/>
                </a:solidFill>
              </a:rPr>
              <a:t>- 0.064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3700396" y="5136317"/>
            <a:ext cx="4549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= </a:t>
            </a:r>
            <a:r>
              <a:rPr lang="en-US" altLang="zh-CN" dirty="0" smtClean="0"/>
              <a:t>41.445 - 41.532</a:t>
            </a:r>
            <a:r>
              <a:rPr lang="en-US" altLang="zh-CN" dirty="0" smtClean="0">
                <a:solidFill>
                  <a:srgbClr val="FF3300"/>
                </a:solidFill>
              </a:rPr>
              <a:t> </a:t>
            </a:r>
            <a:r>
              <a:rPr lang="en-US" altLang="zh-CN" dirty="0" smtClean="0"/>
              <a:t>= </a:t>
            </a:r>
            <a:r>
              <a:rPr lang="en-US" altLang="zh-CN" dirty="0">
                <a:solidFill>
                  <a:srgbClr val="FF0000"/>
                </a:solidFill>
              </a:rPr>
              <a:t>- 0.087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2602846" y="2898122"/>
            <a:ext cx="425959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i="1" dirty="0" smtClean="0"/>
              <a:t>k </a:t>
            </a:r>
            <a:r>
              <a:rPr lang="en-US" altLang="zh-CN" dirty="0" smtClean="0"/>
              <a:t>= </a:t>
            </a:r>
            <a:r>
              <a:rPr lang="en-US" altLang="zh-CN" i="1" dirty="0" smtClean="0"/>
              <a:t>z </a:t>
            </a:r>
            <a:r>
              <a:rPr lang="en-US" altLang="zh-CN" dirty="0" smtClean="0"/>
              <a:t>/ 9+0.5 = 40/9+0.5 = </a:t>
            </a:r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2593790" y="3454921"/>
            <a:ext cx="39243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i="1" dirty="0" err="1"/>
              <a:t>W</a:t>
            </a:r>
            <a:r>
              <a:rPr lang="en-US" altLang="zh-CN" i="1" baseline="-25000" dirty="0" err="1"/>
              <a:t>k</a:t>
            </a:r>
            <a:r>
              <a:rPr lang="en-US" altLang="zh-CN" baseline="-25000" dirty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m</a:t>
            </a:r>
            <a:r>
              <a:rPr lang="en-US" altLang="zh-CN" dirty="0"/>
              <a:t>[2.952(</a:t>
            </a:r>
            <a:r>
              <a:rPr lang="en-US" altLang="zh-CN" i="1" dirty="0"/>
              <a:t>k</a:t>
            </a:r>
            <a:r>
              <a:rPr lang="en-US" altLang="zh-CN" dirty="0"/>
              <a:t>-0.5)+0.014</a:t>
            </a:r>
            <a:r>
              <a:rPr lang="en-US" altLang="zh-CN" i="1" dirty="0"/>
              <a:t>z</a:t>
            </a:r>
            <a:r>
              <a:rPr lang="en-US" altLang="zh-CN" dirty="0"/>
              <a:t>]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2516475" y="4046998"/>
            <a:ext cx="4443412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= 3[2.952(5-0.5)+0.014</a:t>
            </a:r>
            <a:r>
              <a:rPr lang="en-US" altLang="zh-CN" dirty="0">
                <a:solidFill>
                  <a:srgbClr val="000000"/>
                </a:solidFill>
              </a:rPr>
              <a:t>×40]</a:t>
            </a:r>
            <a:endParaRPr lang="en-US" altLang="zh-CN" dirty="0"/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6061716" y="4077514"/>
            <a:ext cx="20764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0" dirty="0">
                <a:solidFill>
                  <a:srgbClr val="000000"/>
                </a:solidFill>
              </a:rPr>
              <a:t>  </a:t>
            </a:r>
            <a:r>
              <a:rPr lang="en-US" altLang="zh-CN" dirty="0">
                <a:solidFill>
                  <a:srgbClr val="000000"/>
                </a:solidFill>
              </a:rPr>
              <a:t>= </a:t>
            </a:r>
            <a:r>
              <a:rPr lang="en-US" altLang="zh-CN" dirty="0" smtClean="0">
                <a:solidFill>
                  <a:srgbClr val="FF3300"/>
                </a:solidFill>
              </a:rPr>
              <a:t>41.532</a:t>
            </a:r>
            <a:r>
              <a:rPr lang="en-US" altLang="zh-CN" b="0" dirty="0" smtClean="0"/>
              <a:t>         </a:t>
            </a:r>
            <a:endParaRPr lang="en-US" altLang="zh-CN" b="0" dirty="0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722313" y="684384"/>
            <a:ext cx="771168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  例</a:t>
            </a:r>
            <a:r>
              <a:rPr lang="en-US" altLang="zh-CN" sz="2000" dirty="0"/>
              <a:t>10.2  </a:t>
            </a:r>
            <a:r>
              <a:rPr lang="zh-CN" altLang="en-US" sz="2000" dirty="0"/>
              <a:t>某直齿圆柱齿轮的精度等级为 </a:t>
            </a:r>
            <a:r>
              <a:rPr lang="en-US" altLang="zh-CN" sz="2000" dirty="0"/>
              <a:t>7GB/T10095.1~.2，</a:t>
            </a:r>
            <a:r>
              <a:rPr lang="en-US" altLang="zh-CN" sz="2000" i="1" dirty="0"/>
              <a:t>m</a:t>
            </a:r>
            <a:r>
              <a:rPr lang="en-US" altLang="zh-CN" sz="2000" dirty="0"/>
              <a:t>=3, </a:t>
            </a:r>
            <a:endParaRPr lang="en-US" altLang="zh-CN" sz="2000" dirty="0" smtClean="0"/>
          </a:p>
          <a:p>
            <a:r>
              <a:rPr lang="en-US" altLang="zh-CN" sz="2000" dirty="0" smtClean="0"/>
              <a:t>α=20</a:t>
            </a:r>
            <a:r>
              <a:rPr lang="en-US" altLang="zh-CN" sz="2000" dirty="0"/>
              <a:t>° ,   </a:t>
            </a:r>
            <a:r>
              <a:rPr lang="en-US" altLang="zh-CN" sz="2000" i="1" dirty="0"/>
              <a:t>z </a:t>
            </a:r>
            <a:r>
              <a:rPr lang="en-US" altLang="zh-CN" sz="2000" dirty="0"/>
              <a:t>= 40。  </a:t>
            </a:r>
            <a:r>
              <a:rPr lang="zh-CN" altLang="en-US" sz="2000" dirty="0"/>
              <a:t>按均布方位测得六处实际公法线长度为：</a:t>
            </a:r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1289165" y="1374183"/>
            <a:ext cx="67895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/>
              <a:t>41.468</a:t>
            </a:r>
            <a:r>
              <a:rPr lang="zh-CN" altLang="en-US" sz="2000" b="0" dirty="0"/>
              <a:t>，</a:t>
            </a:r>
            <a:r>
              <a:rPr lang="zh-CN" altLang="en-US" sz="2000" dirty="0"/>
              <a:t>41.463，41.458</a:t>
            </a:r>
            <a:r>
              <a:rPr lang="zh-CN" altLang="en-US" sz="2000" b="0" dirty="0"/>
              <a:t>，</a:t>
            </a:r>
            <a:r>
              <a:rPr lang="zh-CN" altLang="en-US" sz="2000" dirty="0"/>
              <a:t>41.445</a:t>
            </a:r>
            <a:r>
              <a:rPr lang="zh-CN" altLang="en-US" sz="2000" b="0" dirty="0"/>
              <a:t>，</a:t>
            </a:r>
            <a:r>
              <a:rPr lang="zh-CN" altLang="en-US" sz="2000" dirty="0"/>
              <a:t>41.452</a:t>
            </a:r>
            <a:r>
              <a:rPr lang="zh-CN" altLang="en-US" sz="2000" b="0" dirty="0"/>
              <a:t>，</a:t>
            </a:r>
            <a:r>
              <a:rPr lang="zh-CN" altLang="en-US" sz="2000" dirty="0"/>
              <a:t>41.460</a:t>
            </a:r>
            <a:r>
              <a:rPr lang="zh-CN" altLang="en-US" sz="2000" b="0" dirty="0"/>
              <a:t>(</a:t>
            </a:r>
            <a:r>
              <a:rPr lang="en-US" altLang="zh-CN" sz="2000" b="0" dirty="0"/>
              <a:t>mm)</a:t>
            </a:r>
            <a:endParaRPr lang="zh-CN" altLang="en-US" sz="2000" b="0" dirty="0"/>
          </a:p>
        </p:txBody>
      </p:sp>
      <p:sp>
        <p:nvSpPr>
          <p:cNvPr id="2" name="椭圆 1"/>
          <p:cNvSpPr/>
          <p:nvPr/>
        </p:nvSpPr>
        <p:spPr bwMode="auto">
          <a:xfrm>
            <a:off x="4164818" y="1401123"/>
            <a:ext cx="992904" cy="34622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218141" y="1400817"/>
            <a:ext cx="1038225" cy="34622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26680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9" y="2441700"/>
            <a:ext cx="2946677" cy="322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1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1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11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1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11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uild="p" autoUpdateAnimBg="0"/>
      <p:bldP spid="11273" grpId="0" build="p" autoUpdateAnimBg="0"/>
      <p:bldP spid="11275" grpId="0" build="p" autoUpdateAnimBg="0"/>
      <p:bldP spid="11276" grpId="0" build="p" autoUpdateAnimBg="0"/>
      <p:bldP spid="11278" grpId="0" build="p" autoUpdateAnimBg="0"/>
      <p:bldP spid="11279" grpId="0" build="p" autoUpdateAnimBg="0"/>
      <p:bldP spid="11282" grpId="0" build="p" autoUpdateAnimBg="0"/>
      <p:bldP spid="11283" grpId="0" build="p" autoUpdateAnimBg="0"/>
      <p:bldP spid="11284" grpId="0" build="p" autoUpdateAnimBg="0"/>
      <p:bldP spid="11285" grpId="0" build="p" autoUpdateAnimBg="0"/>
      <p:bldP spid="11286" grpId="0" build="p" autoUpdateAnimBg="0"/>
      <p:bldP spid="11288" grpId="0" build="p" autoUpdateAnimBg="0"/>
      <p:bldP spid="11293" grpId="0" autoUpdateAnimBg="0"/>
      <p:bldP spid="11296" grpId="0" autoUpdateAnimBg="0"/>
      <p:bldP spid="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88834" y="281934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7441BA9-A3BA-4F21-84BD-FE9B7E00A7E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26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2805113" y="479578"/>
            <a:ext cx="3422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课  堂  练  习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50838" y="1133899"/>
            <a:ext cx="7904162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0" dirty="0"/>
              <a:t>        </a:t>
            </a:r>
            <a:r>
              <a:rPr lang="zh-CN" altLang="en-US" sz="2800" dirty="0"/>
              <a:t>有一渐开线直齿齿轮，精度为：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/>
              <a:t>         8</a:t>
            </a:r>
            <a:r>
              <a:rPr lang="en-US" altLang="zh-CN" sz="2800" dirty="0"/>
              <a:t>GB/T10095.1~.2, </a:t>
            </a:r>
            <a:r>
              <a:rPr lang="en-US" altLang="zh-CN" sz="2800" i="1" dirty="0"/>
              <a:t>m</a:t>
            </a:r>
            <a:r>
              <a:rPr lang="en-US" altLang="zh-CN" sz="2800" dirty="0"/>
              <a:t> = 3,</a:t>
            </a:r>
            <a:r>
              <a:rPr lang="en-US" altLang="zh-CN" sz="2800" i="1" dirty="0"/>
              <a:t> z</a:t>
            </a:r>
            <a:r>
              <a:rPr lang="en-US" altLang="zh-CN" sz="2800" dirty="0"/>
              <a:t> = 30，</a:t>
            </a:r>
            <a:r>
              <a:rPr lang="en-US" altLang="zh-CN" sz="2800" i="1" dirty="0"/>
              <a:t>b</a:t>
            </a:r>
            <a:r>
              <a:rPr lang="en-US" altLang="zh-CN" sz="2800" dirty="0"/>
              <a:t>=40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112771" y="2335366"/>
            <a:ext cx="35607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/>
              <a:t>查表确定：</a:t>
            </a:r>
            <a:endParaRPr lang="en-US" altLang="zh-CN" sz="2800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112771" y="2937028"/>
            <a:ext cx="5197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齿距累积总偏差</a:t>
            </a:r>
            <a:r>
              <a:rPr lang="en-US" altLang="zh-CN" sz="2800" i="1" dirty="0" smtClean="0"/>
              <a:t>F</a:t>
            </a:r>
            <a:r>
              <a:rPr lang="en-US" altLang="zh-CN" sz="2800" baseline="-25000" dirty="0" smtClean="0"/>
              <a:t>P  </a:t>
            </a:r>
            <a:r>
              <a:rPr lang="en-US" altLang="zh-CN" sz="2800" dirty="0" smtClean="0"/>
              <a:t>=</a:t>
            </a:r>
            <a:endParaRPr lang="en-US" altLang="zh-CN" sz="2800" dirty="0"/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112771" y="4070503"/>
            <a:ext cx="4189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螺旋线总偏差</a:t>
            </a:r>
            <a:r>
              <a:rPr lang="en-US" altLang="zh-CN" i="1" dirty="0"/>
              <a:t>F</a:t>
            </a:r>
            <a:r>
              <a:rPr lang="en-US" altLang="zh-CN" baseline="-25000" dirty="0"/>
              <a:t>β </a:t>
            </a:r>
            <a:r>
              <a:rPr lang="en-US" altLang="zh-CN" baseline="-25000" dirty="0" smtClean="0"/>
              <a:t> </a:t>
            </a:r>
            <a:r>
              <a:rPr lang="en-US" altLang="zh-CN" i="1" dirty="0" smtClean="0"/>
              <a:t>=</a:t>
            </a:r>
            <a:endParaRPr lang="en-US" altLang="zh-CN" i="1" baseline="-25000" dirty="0"/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1112771" y="4665816"/>
            <a:ext cx="44878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径向跳动公差</a:t>
            </a:r>
            <a:r>
              <a:rPr lang="en-US" altLang="zh-CN" sz="2800" i="1" dirty="0" err="1" smtClean="0"/>
              <a:t>F</a:t>
            </a:r>
            <a:r>
              <a:rPr lang="en-US" altLang="zh-CN" sz="2800" baseline="-25000" dirty="0" err="1" smtClean="0"/>
              <a:t>r</a:t>
            </a:r>
            <a:r>
              <a:rPr lang="en-US" altLang="zh-CN" sz="2800" baseline="-25000" dirty="0" smtClean="0"/>
              <a:t>  </a:t>
            </a:r>
            <a:r>
              <a:rPr lang="en-US" altLang="zh-CN" sz="2800" dirty="0" smtClean="0"/>
              <a:t>=</a:t>
            </a:r>
            <a:endParaRPr lang="en-US" altLang="zh-CN" sz="2800" dirty="0"/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112771" y="3491066"/>
            <a:ext cx="4568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单个齿距偏差 </a:t>
            </a:r>
            <a:r>
              <a:rPr lang="en-US" altLang="zh-CN" sz="2800" i="1" dirty="0"/>
              <a:t>f </a:t>
            </a:r>
            <a:r>
              <a:rPr lang="en-US" altLang="zh-CN" sz="2800" baseline="-25000" dirty="0" err="1" smtClean="0"/>
              <a:t>pt</a:t>
            </a:r>
            <a:r>
              <a:rPr lang="en-US" altLang="zh-CN" sz="2800" baseline="-25000" dirty="0" smtClean="0"/>
              <a:t> </a:t>
            </a:r>
            <a:r>
              <a:rPr lang="en-US" altLang="zh-CN" sz="2800" dirty="0" smtClean="0"/>
              <a:t>=</a:t>
            </a:r>
            <a:endParaRPr lang="en-US" altLang="zh-CN" sz="2800" dirty="0"/>
          </a:p>
        </p:txBody>
      </p:sp>
      <p:pic>
        <p:nvPicPr>
          <p:cNvPr id="11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  <p:bldP spid="54277" grpId="0" autoUpdateAnimBg="0"/>
      <p:bldP spid="54278" grpId="0" autoUpdateAnimBg="0"/>
      <p:bldP spid="54279" grpId="0" autoUpdateAnimBg="0"/>
      <p:bldP spid="54280" grpId="0" autoUpdateAnimBg="0"/>
      <p:bldP spid="54281" grpId="0" autoUpdateAnimBg="0"/>
      <p:bldP spid="5428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56413" y="76176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E89B0CC-06AD-41DF-84EE-F30EBD3ADC2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27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grpSp>
        <p:nvGrpSpPr>
          <p:cNvPr id="28675" name="Group 11"/>
          <p:cNvGrpSpPr>
            <a:grpSpLocks/>
          </p:cNvGrpSpPr>
          <p:nvPr/>
        </p:nvGrpSpPr>
        <p:grpSpPr bwMode="auto">
          <a:xfrm>
            <a:off x="180975" y="517525"/>
            <a:ext cx="8886825" cy="6251575"/>
            <a:chOff x="106" y="240"/>
            <a:chExt cx="5598" cy="3938"/>
          </a:xfrm>
        </p:grpSpPr>
        <p:pic>
          <p:nvPicPr>
            <p:cNvPr id="2867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" y="240"/>
              <a:ext cx="5598" cy="3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677" name="Rectangle 5"/>
            <p:cNvSpPr>
              <a:spLocks noChangeArrowheads="1"/>
            </p:cNvSpPr>
            <p:nvPr/>
          </p:nvSpPr>
          <p:spPr bwMode="auto">
            <a:xfrm>
              <a:off x="5069" y="243"/>
              <a:ext cx="442" cy="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400"/>
                <a:t>2008)</a:t>
              </a:r>
            </a:p>
          </p:txBody>
        </p:sp>
        <p:sp>
          <p:nvSpPr>
            <p:cNvPr id="28678" name="Text Box 7"/>
            <p:cNvSpPr txBox="1">
              <a:spLocks noChangeArrowheads="1"/>
            </p:cNvSpPr>
            <p:nvPr/>
          </p:nvSpPr>
          <p:spPr bwMode="auto">
            <a:xfrm>
              <a:off x="1273" y="474"/>
              <a:ext cx="692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/>
                <a:t>单个齿距偏差</a:t>
              </a:r>
            </a:p>
          </p:txBody>
        </p:sp>
        <p:sp>
          <p:nvSpPr>
            <p:cNvPr id="28679" name="Text Box 8"/>
            <p:cNvSpPr txBox="1">
              <a:spLocks noChangeArrowheads="1"/>
            </p:cNvSpPr>
            <p:nvPr/>
          </p:nvSpPr>
          <p:spPr bwMode="auto">
            <a:xfrm>
              <a:off x="2018" y="492"/>
              <a:ext cx="639" cy="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/>
                <a:t>齿距累积</a:t>
              </a:r>
            </a:p>
            <a:p>
              <a:pPr eaLnBrk="1" hangingPunct="1"/>
              <a:r>
                <a:rPr lang="zh-CN" altLang="en-US" sz="1400"/>
                <a:t>总偏差</a:t>
              </a:r>
              <a:r>
                <a:rPr lang="en-US" altLang="zh-CN" sz="1400" i="1"/>
                <a:t>F</a:t>
              </a:r>
              <a:r>
                <a:rPr lang="en-US" altLang="zh-CN" sz="1400" baseline="-25000"/>
                <a:t>P</a:t>
              </a:r>
            </a:p>
          </p:txBody>
        </p:sp>
        <p:sp>
          <p:nvSpPr>
            <p:cNvPr id="28680" name="Text Box 10"/>
            <p:cNvSpPr txBox="1">
              <a:spLocks noChangeArrowheads="1"/>
            </p:cNvSpPr>
            <p:nvPr/>
          </p:nvSpPr>
          <p:spPr bwMode="auto">
            <a:xfrm>
              <a:off x="2764" y="475"/>
              <a:ext cx="7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/>
                <a:t>齿廓总偏差</a:t>
              </a:r>
              <a:endParaRPr lang="en-US" altLang="zh-CN" sz="1400" baseline="-2500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64350" y="146027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2160515-7B39-4AC0-BDCC-5A8E8B25470E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28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891" y="571893"/>
            <a:ext cx="7159869" cy="596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96664" y="180181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1CF229D-8A22-41A6-9952-37EDC404444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29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582" y="383001"/>
            <a:ext cx="6662737" cy="6261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56120" y="226017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5352948-2DE7-489A-8710-DB7B2D90BF3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76191" y="1435479"/>
            <a:ext cx="7726776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 smtClean="0"/>
              <a:t>         </a:t>
            </a:r>
            <a:r>
              <a:rPr lang="zh-CN" altLang="en-US" dirty="0" smtClean="0">
                <a:latin typeface="宋体"/>
                <a:ea typeface="宋体"/>
              </a:rPr>
              <a:t>①</a:t>
            </a:r>
            <a:r>
              <a:rPr lang="zh-CN" altLang="en-US" dirty="0" smtClean="0"/>
              <a:t> 定义：</a:t>
            </a:r>
            <a:r>
              <a:rPr lang="zh-CN" altLang="en-US" dirty="0" smtClean="0">
                <a:solidFill>
                  <a:srgbClr val="FF3300"/>
                </a:solidFill>
              </a:rPr>
              <a:t>切</a:t>
            </a:r>
            <a:r>
              <a:rPr lang="zh-CN" altLang="en-US" dirty="0">
                <a:solidFill>
                  <a:srgbClr val="FF3300"/>
                </a:solidFill>
              </a:rPr>
              <a:t>向综合总偏差</a:t>
            </a:r>
            <a:r>
              <a:rPr lang="zh-CN" altLang="en-US" dirty="0"/>
              <a:t>是指被测齿轮与测量齿轮（基准）</a:t>
            </a:r>
            <a:r>
              <a:rPr lang="zh-CN" altLang="en-US" dirty="0">
                <a:solidFill>
                  <a:srgbClr val="FF3300"/>
                </a:solidFill>
              </a:rPr>
              <a:t>单面啮合</a:t>
            </a:r>
            <a:r>
              <a:rPr lang="zh-CN" altLang="en-US" dirty="0"/>
              <a:t>检测时，被测齿轮一转内，被测齿轮分度圆上实际圆周位移和理论圆周位移的最大差值。</a:t>
            </a: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1071371" y="534519"/>
            <a:ext cx="56312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  1.  </a:t>
            </a:r>
            <a:r>
              <a:rPr lang="zh-CN" altLang="en-US" dirty="0">
                <a:latin typeface="宋体" pitchFamily="2" charset="-122"/>
              </a:rPr>
              <a:t>传递运动准确性的可选用参数 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1331486" y="4839762"/>
            <a:ext cx="447453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式中       </a:t>
            </a:r>
            <a:r>
              <a:rPr lang="en-US" altLang="zh-CN" i="1" dirty="0"/>
              <a:t>L </a:t>
            </a:r>
            <a:r>
              <a:rPr lang="en-US" altLang="zh-CN" i="1" baseline="-25000" dirty="0"/>
              <a:t>a</a:t>
            </a:r>
            <a:r>
              <a:rPr lang="zh-CN" altLang="en-US" dirty="0"/>
              <a:t>—  实际圆周</a:t>
            </a:r>
            <a:r>
              <a:rPr lang="zh-CN" altLang="en-US" dirty="0" smtClean="0"/>
              <a:t>位移</a:t>
            </a:r>
            <a:endParaRPr lang="zh-CN" altLang="en-US" dirty="0"/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2491313" y="5384167"/>
            <a:ext cx="334135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i="1" dirty="0"/>
              <a:t>L </a:t>
            </a:r>
            <a:r>
              <a:rPr lang="zh-CN" altLang="en-US" dirty="0"/>
              <a:t>—  理论圆周</a:t>
            </a:r>
            <a:r>
              <a:rPr lang="zh-CN" altLang="en-US" dirty="0" smtClean="0"/>
              <a:t>位移</a:t>
            </a:r>
            <a:endParaRPr lang="zh-CN" altLang="en-US" dirty="0"/>
          </a:p>
        </p:txBody>
      </p:sp>
      <p:pic>
        <p:nvPicPr>
          <p:cNvPr id="4137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59" y="1044987"/>
            <a:ext cx="53721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40" name="Picture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25" y="3397944"/>
            <a:ext cx="5200650" cy="914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utoUpdateAnimBg="0"/>
      <p:bldP spid="14364" grpId="0" build="p" autoUpdateAnimBg="0"/>
      <p:bldP spid="14382" grpId="0" autoUpdateAnimBg="0"/>
      <p:bldP spid="1438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66B10E-1B40-46B6-8DAD-9827F27EF47F}" type="slidenum">
              <a:rPr lang="zh-CN" altLang="en-US" smtClean="0"/>
              <a:pPr>
                <a:defRPr/>
              </a:pPr>
              <a:t>30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07868" y="350618"/>
            <a:ext cx="695121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                  习     题     十</a:t>
            </a:r>
            <a:endParaRPr lang="zh-CN" altLang="en-US" dirty="0"/>
          </a:p>
          <a:p>
            <a:r>
              <a:rPr lang="zh-CN" altLang="en-US" dirty="0" smtClean="0"/>
              <a:t>         一</a:t>
            </a:r>
            <a:r>
              <a:rPr lang="zh-CN" altLang="en-US" dirty="0"/>
              <a:t>、思考题</a:t>
            </a:r>
          </a:p>
          <a:p>
            <a:r>
              <a:rPr lang="en-US" altLang="zh-CN" dirty="0" smtClean="0"/>
              <a:t>         1</a:t>
            </a:r>
            <a:r>
              <a:rPr lang="en-US" altLang="zh-CN" dirty="0"/>
              <a:t>. </a:t>
            </a:r>
            <a:r>
              <a:rPr lang="zh-CN" altLang="en-US" dirty="0"/>
              <a:t>齿轮传动的使用要求有哪四个方面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2</a:t>
            </a:r>
            <a:r>
              <a:rPr lang="en-US" altLang="zh-CN" dirty="0"/>
              <a:t>. </a:t>
            </a:r>
            <a:r>
              <a:rPr lang="zh-CN" altLang="en-US" dirty="0"/>
              <a:t>评定齿轮各项精度要求的必检参数是哪些</a:t>
            </a:r>
            <a:r>
              <a:rPr lang="en-US" altLang="zh-CN" dirty="0"/>
              <a:t>? </a:t>
            </a:r>
            <a:r>
              <a:rPr lang="zh-CN" altLang="en-US" dirty="0"/>
              <a:t>说明其名称及代号。</a:t>
            </a:r>
          </a:p>
          <a:p>
            <a:r>
              <a:rPr lang="en-US" altLang="zh-CN" dirty="0" smtClean="0"/>
              <a:t>         3</a:t>
            </a:r>
            <a:r>
              <a:rPr lang="en-US" altLang="zh-CN" dirty="0"/>
              <a:t>. </a:t>
            </a:r>
            <a:r>
              <a:rPr lang="zh-CN" altLang="en-US" dirty="0"/>
              <a:t>齿轮各项参数的精度等级分几级</a:t>
            </a:r>
            <a:r>
              <a:rPr lang="en-US" altLang="zh-CN" dirty="0"/>
              <a:t>? </a:t>
            </a:r>
            <a:r>
              <a:rPr lang="zh-CN" altLang="en-US" dirty="0"/>
              <a:t>在图样上如何标注精度等级</a:t>
            </a:r>
            <a:r>
              <a:rPr lang="en-US" altLang="zh-CN" dirty="0"/>
              <a:t>? </a:t>
            </a:r>
            <a:r>
              <a:rPr lang="zh-CN" altLang="en-US" dirty="0"/>
              <a:t>粗、中、高和低</a:t>
            </a:r>
            <a:r>
              <a:rPr lang="zh-CN" altLang="en-US" dirty="0" smtClean="0"/>
              <a:t>精度</a:t>
            </a:r>
            <a:r>
              <a:rPr lang="zh-CN" altLang="en-US" dirty="0"/>
              <a:t>等级大致是从几级到几级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4</a:t>
            </a:r>
            <a:r>
              <a:rPr lang="en-US" altLang="zh-CN" dirty="0"/>
              <a:t>. </a:t>
            </a:r>
            <a:r>
              <a:rPr lang="zh-CN" altLang="en-US" dirty="0"/>
              <a:t>齿轮传动为什么要规定齿侧间隙</a:t>
            </a:r>
            <a:r>
              <a:rPr lang="en-US" altLang="zh-CN" dirty="0"/>
              <a:t>? </a:t>
            </a:r>
            <a:r>
              <a:rPr lang="zh-CN" altLang="en-US" dirty="0"/>
              <a:t>对单个齿轮来说</a:t>
            </a:r>
            <a:r>
              <a:rPr lang="en-US" altLang="zh-CN" dirty="0"/>
              <a:t>,</a:t>
            </a:r>
            <a:r>
              <a:rPr lang="zh-CN" altLang="en-US" dirty="0"/>
              <a:t>可用哪两项指标来控制齿</a:t>
            </a:r>
            <a:r>
              <a:rPr lang="zh-CN" altLang="en-US" dirty="0" smtClean="0"/>
              <a:t>侧间隙</a:t>
            </a:r>
            <a:r>
              <a:rPr lang="zh-CN" altLang="en-US" dirty="0"/>
              <a:t>大小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5</a:t>
            </a:r>
            <a:r>
              <a:rPr lang="en-US" altLang="zh-CN" dirty="0"/>
              <a:t>. </a:t>
            </a:r>
            <a:r>
              <a:rPr lang="zh-CN" altLang="en-US" dirty="0"/>
              <a:t>如何选择齿轮的精度等级</a:t>
            </a:r>
            <a:r>
              <a:rPr lang="en-US" altLang="zh-CN" dirty="0"/>
              <a:t>? </a:t>
            </a:r>
            <a:r>
              <a:rPr lang="zh-CN" altLang="en-US" dirty="0"/>
              <a:t>从哪几个方面考虑选择齿轮的检验参数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6</a:t>
            </a:r>
            <a:r>
              <a:rPr lang="en-US" altLang="zh-CN" dirty="0"/>
              <a:t>. </a:t>
            </a:r>
            <a:r>
              <a:rPr lang="zh-CN" altLang="en-US" dirty="0"/>
              <a:t>如何计算齿厚上偏差</a:t>
            </a:r>
            <a:r>
              <a:rPr lang="en-US" altLang="zh-CN" i="1" dirty="0" err="1"/>
              <a:t>E</a:t>
            </a:r>
            <a:r>
              <a:rPr lang="en-US" altLang="zh-CN" dirty="0" err="1"/>
              <a:t>sns</a:t>
            </a:r>
            <a:r>
              <a:rPr lang="en-US" altLang="zh-CN" dirty="0"/>
              <a:t> </a:t>
            </a:r>
            <a:r>
              <a:rPr lang="zh-CN" altLang="en-US" dirty="0"/>
              <a:t>和下偏差</a:t>
            </a:r>
            <a:r>
              <a:rPr lang="en-US" altLang="zh-CN" i="1" dirty="0" err="1"/>
              <a:t>E</a:t>
            </a:r>
            <a:r>
              <a:rPr lang="en-US" altLang="zh-CN" dirty="0" err="1"/>
              <a:t>sni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7</a:t>
            </a:r>
            <a:r>
              <a:rPr lang="en-US" altLang="zh-CN" dirty="0"/>
              <a:t>. </a:t>
            </a:r>
            <a:r>
              <a:rPr lang="zh-CN" altLang="en-US" dirty="0"/>
              <a:t>对齿轮副和箱体有哪些偏差要求</a:t>
            </a:r>
            <a:r>
              <a:rPr lang="en-US" altLang="zh-CN" dirty="0"/>
              <a:t>?</a:t>
            </a:r>
          </a:p>
          <a:p>
            <a:r>
              <a:rPr lang="en-US" altLang="zh-CN" dirty="0" smtClean="0"/>
              <a:t>         8</a:t>
            </a:r>
            <a:r>
              <a:rPr lang="en-US" altLang="zh-CN" dirty="0"/>
              <a:t>. </a:t>
            </a:r>
            <a:r>
              <a:rPr lang="zh-CN" altLang="en-US" dirty="0"/>
              <a:t>齿坯精度包括哪些方面</a:t>
            </a:r>
            <a:r>
              <a:rPr lang="en-US" altLang="zh-CN" dirty="0"/>
              <a:t>? </a:t>
            </a:r>
            <a:r>
              <a:rPr lang="zh-CN" altLang="en-US" dirty="0"/>
              <a:t>它对齿轮加工和工作精度有什么影响</a:t>
            </a:r>
            <a:r>
              <a:rPr lang="en-US" altLang="zh-CN" dirty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783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66B10E-1B40-46B6-8DAD-9827F27EF47F}" type="slidenum">
              <a:rPr lang="zh-CN" altLang="en-US" smtClean="0"/>
              <a:pPr>
                <a:defRPr/>
              </a:pPr>
              <a:t>31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4516" y="2450251"/>
            <a:ext cx="81912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 (1) </a:t>
            </a:r>
            <a:r>
              <a:rPr lang="zh-CN" altLang="en-US" dirty="0" smtClean="0"/>
              <a:t>齿轮的精度等级</a:t>
            </a:r>
            <a:r>
              <a:rPr lang="en-US" altLang="zh-CN" dirty="0" smtClean="0"/>
              <a:t>;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(2) </a:t>
            </a:r>
            <a:r>
              <a:rPr lang="zh-CN" altLang="en-US" dirty="0" smtClean="0"/>
              <a:t>齿轮的必须检验参数及其允许值</a:t>
            </a:r>
            <a:r>
              <a:rPr lang="en-US" altLang="zh-CN" dirty="0" smtClean="0"/>
              <a:t>;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(3) </a:t>
            </a:r>
            <a:r>
              <a:rPr lang="zh-CN" altLang="en-US" dirty="0" smtClean="0"/>
              <a:t>齿厚及其上、下偏差或公法线长度及其上、下偏差</a:t>
            </a:r>
            <a:r>
              <a:rPr lang="en-US" altLang="zh-CN" dirty="0" smtClean="0"/>
              <a:t>;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(4) </a:t>
            </a:r>
            <a:r>
              <a:rPr lang="zh-CN" altLang="en-US" dirty="0" smtClean="0"/>
              <a:t>齿轮箱体精度要求及允许值</a:t>
            </a:r>
            <a:r>
              <a:rPr lang="en-US" altLang="zh-CN" dirty="0" smtClean="0"/>
              <a:t>;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(5) </a:t>
            </a:r>
            <a:r>
              <a:rPr lang="zh-CN" altLang="en-US" dirty="0" smtClean="0"/>
              <a:t>齿坯精度要求及允许值</a:t>
            </a:r>
            <a:r>
              <a:rPr lang="en-US" altLang="zh-CN" dirty="0" smtClean="0"/>
              <a:t>;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(6) </a:t>
            </a:r>
            <a:r>
              <a:rPr lang="zh-CN" altLang="en-US" dirty="0" smtClean="0"/>
              <a:t>未注尺寸公差</a:t>
            </a:r>
            <a:r>
              <a:rPr lang="en-US" altLang="zh-CN" dirty="0" smtClean="0"/>
              <a:t>GB/ T 1804 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 </a:t>
            </a:r>
            <a:r>
              <a:rPr lang="zh-CN" altLang="en-US" dirty="0" smtClean="0"/>
              <a:t>级</a:t>
            </a:r>
            <a:r>
              <a:rPr lang="en-US" altLang="zh-CN" dirty="0" smtClean="0"/>
              <a:t>,</a:t>
            </a:r>
            <a:r>
              <a:rPr lang="zh-CN" altLang="en-US" dirty="0" smtClean="0"/>
              <a:t>未注几何公差按</a:t>
            </a:r>
            <a:r>
              <a:rPr lang="en-US" altLang="zh-CN" dirty="0" smtClean="0"/>
              <a:t>GB/ T 1184 </a:t>
            </a:r>
            <a:r>
              <a:rPr lang="zh-CN" altLang="en-US" dirty="0" smtClean="0"/>
              <a:t>的</a:t>
            </a:r>
            <a:r>
              <a:rPr lang="en-US" altLang="zh-CN" dirty="0" smtClean="0"/>
              <a:t>K </a:t>
            </a:r>
            <a:r>
              <a:rPr lang="zh-CN" altLang="en-US" dirty="0" smtClean="0"/>
              <a:t>级要求</a:t>
            </a:r>
            <a:r>
              <a:rPr lang="en-US" altLang="zh-CN" dirty="0" smtClean="0"/>
              <a:t>;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(7) </a:t>
            </a:r>
            <a:r>
              <a:rPr lang="zh-CN" altLang="en-US" dirty="0" smtClean="0"/>
              <a:t>画出齿轮零件图</a:t>
            </a:r>
            <a:r>
              <a:rPr lang="en-US" altLang="zh-CN" dirty="0" smtClean="0"/>
              <a:t>,</a:t>
            </a:r>
            <a:r>
              <a:rPr lang="zh-CN" altLang="en-US" dirty="0" smtClean="0"/>
              <a:t>并将上述技术要求标注在图上。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09256" y="703557"/>
            <a:ext cx="2250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二、作业题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61" y="1165221"/>
            <a:ext cx="8340097" cy="128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022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66B10E-1B40-46B6-8DAD-9827F27EF47F}" type="slidenum">
              <a:rPr lang="zh-CN" altLang="en-US" smtClean="0"/>
              <a:pPr>
                <a:defRPr/>
              </a:pPr>
              <a:t>32</a:t>
            </a:fld>
            <a:endParaRPr lang="en-US" altLang="zh-CN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1" y="360517"/>
            <a:ext cx="7751943" cy="156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10" y="1984456"/>
            <a:ext cx="7925502" cy="1664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02" y="3733430"/>
            <a:ext cx="8364687" cy="2125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737" y="5968523"/>
            <a:ext cx="1290358" cy="48786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524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88328" y="11054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26E2E48-B9D7-4E1D-9A75-8FF12BB6E8C0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5133" name="Text Box 1040"/>
          <p:cNvSpPr txBox="1">
            <a:spLocks noChangeArrowheads="1"/>
          </p:cNvSpPr>
          <p:nvPr/>
        </p:nvSpPr>
        <p:spPr bwMode="auto">
          <a:xfrm>
            <a:off x="1573361" y="5378344"/>
            <a:ext cx="5997277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反映了齿距累积总偏差</a:t>
            </a:r>
            <a:r>
              <a:rPr lang="en-US" altLang="zh-CN" dirty="0"/>
              <a:t>Δ</a:t>
            </a:r>
            <a:r>
              <a:rPr lang="en-US" altLang="zh-CN" i="1" dirty="0"/>
              <a:t>F</a:t>
            </a:r>
            <a:r>
              <a:rPr lang="en-US" altLang="zh-CN" baseline="-25000" dirty="0"/>
              <a:t>P</a:t>
            </a:r>
            <a:r>
              <a:rPr lang="zh-CN" altLang="en-US" dirty="0"/>
              <a:t>和单个齿距偏差的综合结果。</a:t>
            </a:r>
            <a:endParaRPr lang="zh-CN" altLang="en-US" baseline="-25000" dirty="0"/>
          </a:p>
        </p:txBody>
      </p:sp>
      <p:sp>
        <p:nvSpPr>
          <p:cNvPr id="26641" name="Text Box 1041"/>
          <p:cNvSpPr txBox="1">
            <a:spLocks noChangeArrowheads="1"/>
          </p:cNvSpPr>
          <p:nvPr/>
        </p:nvSpPr>
        <p:spPr bwMode="auto">
          <a:xfrm>
            <a:off x="460242" y="386549"/>
            <a:ext cx="76887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 smtClean="0"/>
              <a:t>        </a:t>
            </a:r>
            <a:r>
              <a:rPr lang="zh-CN" altLang="en-US" dirty="0" smtClean="0">
                <a:latin typeface="宋体"/>
                <a:ea typeface="宋体"/>
              </a:rPr>
              <a:t>②</a:t>
            </a:r>
            <a:r>
              <a:rPr lang="zh-CN" altLang="en-US" dirty="0" smtClean="0"/>
              <a:t>在</a:t>
            </a:r>
            <a:r>
              <a:rPr lang="zh-CN" altLang="en-US" dirty="0"/>
              <a:t>单面啮合测量仪上测量记录图如图10.7所示。横坐标表示被测齿轮的转角，纵坐标表示切向偏差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5174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37" y="1387369"/>
            <a:ext cx="807720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Group 1042"/>
          <p:cNvGrpSpPr>
            <a:grpSpLocks/>
          </p:cNvGrpSpPr>
          <p:nvPr/>
        </p:nvGrpSpPr>
        <p:grpSpPr bwMode="auto">
          <a:xfrm>
            <a:off x="7686530" y="818093"/>
            <a:ext cx="873007" cy="748152"/>
            <a:chOff x="5091" y="1354"/>
            <a:chExt cx="708" cy="554"/>
          </a:xfrm>
        </p:grpSpPr>
        <p:sp>
          <p:nvSpPr>
            <p:cNvPr id="27" name="AutoShape 1036"/>
            <p:cNvSpPr>
              <a:spLocks noChangeArrowheads="1"/>
            </p:cNvSpPr>
            <p:nvPr/>
          </p:nvSpPr>
          <p:spPr bwMode="auto">
            <a:xfrm>
              <a:off x="5091" y="1354"/>
              <a:ext cx="708" cy="554"/>
            </a:xfrm>
            <a:prstGeom prst="wedgeEllipseCallout">
              <a:avLst>
                <a:gd name="adj1" fmla="val -341504"/>
                <a:gd name="adj2" fmla="val 305368"/>
              </a:avLst>
            </a:prstGeom>
            <a:solidFill>
              <a:schemeClr val="bg1"/>
            </a:solidFill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en-US" altLang="zh-CN" b="0"/>
            </a:p>
          </p:txBody>
        </p:sp>
        <p:graphicFrame>
          <p:nvGraphicFramePr>
            <p:cNvPr id="28" name="Object 10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3820600"/>
                </p:ext>
              </p:extLst>
            </p:nvPr>
          </p:nvGraphicFramePr>
          <p:xfrm>
            <a:off x="5162" y="1414"/>
            <a:ext cx="630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05" name="公式" r:id="rId4" imgW="279279" imgH="215806" progId="Equation.3">
                    <p:embed/>
                  </p:oleObj>
                </mc:Choice>
                <mc:Fallback>
                  <p:oleObj name="公式" r:id="rId4" imgW="279279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62" y="1414"/>
                          <a:ext cx="630" cy="4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Line 1032"/>
          <p:cNvSpPr>
            <a:spLocks noChangeShapeType="1"/>
          </p:cNvSpPr>
          <p:nvPr/>
        </p:nvSpPr>
        <p:spPr bwMode="auto">
          <a:xfrm>
            <a:off x="4572000" y="2781116"/>
            <a:ext cx="1574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033"/>
          <p:cNvSpPr>
            <a:spLocks noChangeShapeType="1"/>
          </p:cNvSpPr>
          <p:nvPr/>
        </p:nvSpPr>
        <p:spPr bwMode="auto">
          <a:xfrm>
            <a:off x="4851780" y="3896180"/>
            <a:ext cx="3297238" cy="142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034"/>
          <p:cNvSpPr>
            <a:spLocks noChangeShapeType="1"/>
          </p:cNvSpPr>
          <p:nvPr/>
        </p:nvSpPr>
        <p:spPr bwMode="auto">
          <a:xfrm>
            <a:off x="4996067" y="2779996"/>
            <a:ext cx="0" cy="1089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79" name="Picture 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8" y="5324026"/>
            <a:ext cx="9144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2885243" y="1306326"/>
            <a:ext cx="3107184" cy="5757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  <p:bldP spid="26641" grpId="0" autoUpdateAnimBg="0"/>
      <p:bldP spid="29" grpId="0" animBg="1"/>
      <p:bldP spid="30" grpId="0" animBg="1"/>
      <p:bldP spid="3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53250" y="121411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B4EBBE8-AF36-4B68-A91D-D58393CC966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5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67638" y="589717"/>
            <a:ext cx="363569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测量</a:t>
            </a:r>
            <a:r>
              <a:rPr lang="zh-CN" altLang="en-US" sz="2800" dirty="0"/>
              <a:t>条件： 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05551" y="1146929"/>
            <a:ext cx="32146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宋体" pitchFamily="2" charset="-122"/>
              </a:rPr>
              <a:t>①</a:t>
            </a:r>
            <a:r>
              <a:rPr lang="zh-CN" altLang="en-US" sz="2800" dirty="0"/>
              <a:t> </a:t>
            </a:r>
            <a:r>
              <a:rPr lang="zh-CN" altLang="en-US" sz="2800" dirty="0">
                <a:latin typeface="宋体" pitchFamily="2" charset="-122"/>
              </a:rPr>
              <a:t>单啮仪；</a:t>
            </a:r>
            <a:r>
              <a:rPr lang="zh-CN" altLang="en-US" sz="2800" dirty="0"/>
              <a:t> 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05551" y="1718429"/>
            <a:ext cx="7572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/>
              <a:t>② </a:t>
            </a:r>
            <a:r>
              <a:rPr lang="zh-CN" altLang="en-US" sz="2800">
                <a:latin typeface="宋体" pitchFamily="2" charset="-122"/>
              </a:rPr>
              <a:t>测量齿轮（精度比被测齿轮高4级）；</a:t>
            </a:r>
            <a:r>
              <a:rPr lang="zh-CN" altLang="en-US" sz="2800"/>
              <a:t>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734126" y="2970967"/>
            <a:ext cx="1917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  </a:t>
            </a:r>
            <a:r>
              <a:rPr lang="zh-CN" altLang="en-US" sz="2800" dirty="0"/>
              <a:t>特点： 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05551" y="3585329"/>
            <a:ext cx="83391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/>
              <a:t>①  </a:t>
            </a:r>
            <a:r>
              <a:rPr lang="zh-CN" altLang="en-US" sz="2800">
                <a:latin typeface="宋体" pitchFamily="2" charset="-122"/>
              </a:rPr>
              <a:t>测量状态同齿轮工作状态（单面啮合）相同 ；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705551" y="2348667"/>
            <a:ext cx="49609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③  大批量生产的齿轮。</a:t>
            </a:r>
            <a:endParaRPr lang="en-US" altLang="zh-CN" sz="2800" dirty="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1693495" y="5358160"/>
            <a:ext cx="7070206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宋体" pitchFamily="2" charset="-122"/>
              </a:rPr>
              <a:t>是评定传递运动准确性齿轮的理想参数。</a:t>
            </a:r>
            <a:r>
              <a:rPr lang="zh-CN" altLang="en-US" sz="2800" dirty="0"/>
              <a:t> 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734126" y="4694231"/>
            <a:ext cx="41767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③  检验效率很高。</a:t>
            </a:r>
            <a:endParaRPr lang="en-US" altLang="zh-CN" sz="2800" dirty="0"/>
          </a:p>
        </p:txBody>
      </p:sp>
      <p:pic>
        <p:nvPicPr>
          <p:cNvPr id="6168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15" y="4150539"/>
            <a:ext cx="7501711" cy="55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6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89" y="5365788"/>
            <a:ext cx="8001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  <p:bldP spid="24582" grpId="0" autoUpdateAnimBg="0"/>
      <p:bldP spid="24583" grpId="0" autoUpdateAnimBg="0"/>
      <p:bldP spid="24585" grpId="0" autoUpdateAnimBg="0"/>
      <p:bldP spid="24587" grpId="0" autoUpdateAnimBg="0"/>
      <p:bldP spid="6156" grpId="0"/>
      <p:bldP spid="2459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7992" y="30917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5C59453-713A-47E0-874A-BCE581DE9B9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45149" y="696021"/>
            <a:ext cx="75368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/>
              <a:t>     </a:t>
            </a:r>
            <a:r>
              <a:rPr lang="zh-CN" altLang="en-US" dirty="0" smtClean="0"/>
              <a:t>   </a:t>
            </a:r>
            <a:r>
              <a:rPr lang="zh-CN" altLang="en-US" dirty="0" smtClean="0">
                <a:latin typeface="宋体"/>
                <a:ea typeface="宋体"/>
              </a:rPr>
              <a:t>①</a:t>
            </a:r>
            <a:r>
              <a:rPr lang="zh-CN" altLang="en-US" dirty="0" smtClean="0"/>
              <a:t> </a:t>
            </a:r>
            <a:r>
              <a:rPr lang="zh-CN" altLang="en-US" dirty="0"/>
              <a:t>径向综合总偏差是指被测齿轮与测量齿轮</a:t>
            </a:r>
            <a:r>
              <a:rPr lang="zh-CN" altLang="en-US" dirty="0">
                <a:solidFill>
                  <a:srgbClr val="FF3300"/>
                </a:solidFill>
              </a:rPr>
              <a:t>双面啮合</a:t>
            </a:r>
            <a:r>
              <a:rPr lang="zh-CN" altLang="en-US" dirty="0"/>
              <a:t>检测时，在被测齿轮一转内</a:t>
            </a:r>
            <a:r>
              <a:rPr lang="zh-CN" altLang="en-US" dirty="0">
                <a:solidFill>
                  <a:srgbClr val="FF3300"/>
                </a:solidFill>
              </a:rPr>
              <a:t>双啮中心距</a:t>
            </a:r>
            <a:r>
              <a:rPr lang="en-US" altLang="zh-CN" i="1" dirty="0">
                <a:solidFill>
                  <a:srgbClr val="FF3300"/>
                </a:solidFill>
              </a:rPr>
              <a:t>a</a:t>
            </a:r>
            <a:r>
              <a:rPr lang="en-US" altLang="zh-CN" dirty="0">
                <a:solidFill>
                  <a:srgbClr val="FF3300"/>
                </a:solidFill>
              </a:rPr>
              <a:t>˝ </a:t>
            </a:r>
            <a:r>
              <a:rPr lang="zh-CN" altLang="en-US" dirty="0"/>
              <a:t>的最大值与最小值之</a:t>
            </a:r>
            <a:r>
              <a:rPr lang="zh-CN" altLang="en-US" dirty="0" smtClean="0"/>
              <a:t>差</a:t>
            </a:r>
            <a:r>
              <a:rPr lang="en-US" altLang="zh-CN" dirty="0" smtClean="0"/>
              <a:t>(</a:t>
            </a:r>
            <a:r>
              <a:rPr lang="zh-CN" altLang="en-US" dirty="0" smtClean="0"/>
              <a:t>及图</a:t>
            </a:r>
            <a:r>
              <a:rPr lang="en-US" altLang="zh-CN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7216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796" y="292823"/>
            <a:ext cx="4234232" cy="354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18" name="Picture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895475"/>
            <a:ext cx="70770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53"/>
          <p:cNvGrpSpPr>
            <a:grpSpLocks/>
          </p:cNvGrpSpPr>
          <p:nvPr/>
        </p:nvGrpSpPr>
        <p:grpSpPr bwMode="auto">
          <a:xfrm>
            <a:off x="6085984" y="4750593"/>
            <a:ext cx="878206" cy="735807"/>
            <a:chOff x="1965" y="3048"/>
            <a:chExt cx="576" cy="559"/>
          </a:xfrm>
        </p:grpSpPr>
        <p:sp>
          <p:nvSpPr>
            <p:cNvPr id="21" name="AutoShape 45"/>
            <p:cNvSpPr>
              <a:spLocks noChangeArrowheads="1"/>
            </p:cNvSpPr>
            <p:nvPr/>
          </p:nvSpPr>
          <p:spPr bwMode="auto">
            <a:xfrm>
              <a:off x="1965" y="3048"/>
              <a:ext cx="576" cy="559"/>
            </a:xfrm>
            <a:prstGeom prst="wedgeEllipseCallout">
              <a:avLst>
                <a:gd name="adj1" fmla="val -352777"/>
                <a:gd name="adj2" fmla="val -133052"/>
              </a:avLst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0"/>
            </a:p>
          </p:txBody>
        </p:sp>
        <p:graphicFrame>
          <p:nvGraphicFramePr>
            <p:cNvPr id="22" name="Object 46"/>
            <p:cNvGraphicFramePr>
              <a:graphicFrameLocks noChangeAspect="1"/>
            </p:cNvGraphicFramePr>
            <p:nvPr/>
          </p:nvGraphicFramePr>
          <p:xfrm>
            <a:off x="1978" y="3052"/>
            <a:ext cx="551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3" name="Equation" r:id="rId5" imgW="177492" imgH="177492" progId="Equation.3">
                    <p:embed/>
                  </p:oleObj>
                </mc:Choice>
                <mc:Fallback>
                  <p:oleObj name="Equation" r:id="rId5" imgW="177492" imgH="17749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8" y="3052"/>
                          <a:ext cx="551" cy="5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219" name="Picture 5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569" y="5260019"/>
            <a:ext cx="4324350" cy="70485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 bwMode="auto">
          <a:xfrm flipV="1">
            <a:off x="6964190" y="3329127"/>
            <a:ext cx="1242874" cy="55041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utoUpdateAnimBg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70187" y="174625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769A9B0-08A0-4401-A232-0697CEDDF79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7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pic>
        <p:nvPicPr>
          <p:cNvPr id="22" name="Picture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486" y="4159189"/>
            <a:ext cx="4493423" cy="73240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41" name="Picture 1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490" y="516572"/>
            <a:ext cx="4457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58" name="Picture 1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486" y="1273348"/>
            <a:ext cx="5194563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Line 33"/>
          <p:cNvSpPr>
            <a:spLocks noChangeShapeType="1"/>
          </p:cNvSpPr>
          <p:nvPr/>
        </p:nvSpPr>
        <p:spPr bwMode="auto">
          <a:xfrm>
            <a:off x="2860443" y="1656987"/>
            <a:ext cx="621506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33"/>
          <p:cNvSpPr>
            <a:spLocks noChangeShapeType="1"/>
          </p:cNvSpPr>
          <p:nvPr/>
        </p:nvSpPr>
        <p:spPr bwMode="auto">
          <a:xfrm>
            <a:off x="3144563" y="3228331"/>
            <a:ext cx="1569494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5"/>
          <p:cNvSpPr>
            <a:spLocks noChangeShapeType="1"/>
          </p:cNvSpPr>
          <p:nvPr/>
        </p:nvSpPr>
        <p:spPr bwMode="auto">
          <a:xfrm>
            <a:off x="3315009" y="1686019"/>
            <a:ext cx="0" cy="15716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" name="Group 22"/>
          <p:cNvGrpSpPr>
            <a:grpSpLocks/>
          </p:cNvGrpSpPr>
          <p:nvPr/>
        </p:nvGrpSpPr>
        <p:grpSpPr bwMode="auto">
          <a:xfrm>
            <a:off x="6054571" y="884398"/>
            <a:ext cx="938040" cy="627528"/>
            <a:chOff x="3536" y="131"/>
            <a:chExt cx="927" cy="628"/>
          </a:xfrm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3536" y="131"/>
              <a:ext cx="927" cy="618"/>
            </a:xfrm>
            <a:prstGeom prst="wedgeEllipseCallout">
              <a:avLst>
                <a:gd name="adj1" fmla="val -320340"/>
                <a:gd name="adj2" fmla="val 205580"/>
              </a:avLst>
            </a:prstGeom>
            <a:solidFill>
              <a:schemeClr val="bg1"/>
            </a:solidFill>
            <a:ln w="3810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b="0"/>
            </a:p>
          </p:txBody>
        </p:sp>
        <p:graphicFrame>
          <p:nvGraphicFramePr>
            <p:cNvPr id="28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1901887"/>
                </p:ext>
              </p:extLst>
            </p:nvPr>
          </p:nvGraphicFramePr>
          <p:xfrm>
            <a:off x="3659" y="189"/>
            <a:ext cx="804" cy="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81" name="公式" r:id="rId6" imgW="304536" imgH="215713" progId="Equation.3">
                    <p:embed/>
                  </p:oleObj>
                </mc:Choice>
                <mc:Fallback>
                  <p:oleObj name="公式" r:id="rId6" imgW="304536" imgH="2157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59" y="189"/>
                          <a:ext cx="804" cy="5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8361" name="Picture 16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046" y="5129721"/>
            <a:ext cx="7213575" cy="80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77844" y="304659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2DCE1B9-F0A2-4486-8309-6374C7D56C6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7215" name="Group 47"/>
          <p:cNvGrpSpPr>
            <a:grpSpLocks/>
          </p:cNvGrpSpPr>
          <p:nvPr/>
        </p:nvGrpSpPr>
        <p:grpSpPr bwMode="auto">
          <a:xfrm>
            <a:off x="978038" y="279451"/>
            <a:ext cx="4465648" cy="484188"/>
            <a:chOff x="173" y="114"/>
            <a:chExt cx="2813" cy="305"/>
          </a:xfrm>
        </p:grpSpPr>
        <p:sp>
          <p:nvSpPr>
            <p:cNvPr id="9229" name="Text Box 2"/>
            <p:cNvSpPr txBox="1">
              <a:spLocks noChangeArrowheads="1"/>
            </p:cNvSpPr>
            <p:nvPr/>
          </p:nvSpPr>
          <p:spPr bwMode="auto">
            <a:xfrm>
              <a:off x="173" y="117"/>
              <a:ext cx="170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/>
                <a:t>(3) 径向跳动</a:t>
              </a:r>
            </a:p>
          </p:txBody>
        </p:sp>
        <p:graphicFrame>
          <p:nvGraphicFramePr>
            <p:cNvPr id="9230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5941676"/>
                </p:ext>
              </p:extLst>
            </p:nvPr>
          </p:nvGraphicFramePr>
          <p:xfrm>
            <a:off x="1412" y="114"/>
            <a:ext cx="1574" cy="3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30" name="公式" r:id="rId3" imgW="1028254" imgH="215806" progId="Equation.3">
                    <p:embed/>
                  </p:oleObj>
                </mc:Choice>
                <mc:Fallback>
                  <p:oleObj name="公式" r:id="rId3" imgW="1028254" imgH="215806" progId="Equation.3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2" y="114"/>
                          <a:ext cx="1574" cy="3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214" name="Text Box 46"/>
          <p:cNvSpPr txBox="1">
            <a:spLocks noChangeArrowheads="1"/>
          </p:cNvSpPr>
          <p:nvPr/>
        </p:nvSpPr>
        <p:spPr bwMode="auto">
          <a:xfrm>
            <a:off x="469396" y="733966"/>
            <a:ext cx="78803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</a:rPr>
              <a:t>       </a:t>
            </a:r>
            <a:r>
              <a:rPr lang="zh-CN" altLang="en-US" dirty="0" smtClean="0">
                <a:solidFill>
                  <a:srgbClr val="FF3300"/>
                </a:solidFill>
                <a:latin typeface="宋体"/>
                <a:ea typeface="宋体"/>
              </a:rPr>
              <a:t>①</a:t>
            </a:r>
            <a:r>
              <a:rPr lang="zh-CN" altLang="en-US" dirty="0" smtClean="0">
                <a:solidFill>
                  <a:srgbClr val="FF3300"/>
                </a:solidFill>
              </a:rPr>
              <a:t>径向</a:t>
            </a:r>
            <a:r>
              <a:rPr lang="zh-CN" altLang="en-US" dirty="0">
                <a:solidFill>
                  <a:srgbClr val="FF3300"/>
                </a:solidFill>
              </a:rPr>
              <a:t>跳动</a:t>
            </a:r>
            <a:r>
              <a:rPr lang="zh-CN" altLang="en-US" dirty="0"/>
              <a:t>是指测头相继置于每个齿槽内，从测头到齿轮基准轴线的最大与最小距离之差，如图</a:t>
            </a:r>
            <a:r>
              <a:rPr lang="en-US" altLang="zh-CN" dirty="0"/>
              <a:t>10.16</a:t>
            </a:r>
            <a:r>
              <a:rPr lang="zh-CN" altLang="en-US" dirty="0"/>
              <a:t>所示。</a:t>
            </a:r>
          </a:p>
        </p:txBody>
      </p:sp>
      <p:pic>
        <p:nvPicPr>
          <p:cNvPr id="9303" name="Picture 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97" y="2742690"/>
            <a:ext cx="5632557" cy="369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AutoShape 39"/>
          <p:cNvSpPr>
            <a:spLocks noChangeArrowheads="1"/>
          </p:cNvSpPr>
          <p:nvPr/>
        </p:nvSpPr>
        <p:spPr bwMode="auto">
          <a:xfrm>
            <a:off x="1182232" y="2758766"/>
            <a:ext cx="1035543" cy="771201"/>
          </a:xfrm>
          <a:prstGeom prst="wedgeEllipseCallout">
            <a:avLst>
              <a:gd name="adj1" fmla="val 132252"/>
              <a:gd name="adj2" fmla="val 467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指示表</a:t>
            </a:r>
          </a:p>
        </p:txBody>
      </p:sp>
      <p:sp>
        <p:nvSpPr>
          <p:cNvPr id="17" name="AutoShape 38"/>
          <p:cNvSpPr>
            <a:spLocks/>
          </p:cNvSpPr>
          <p:nvPr/>
        </p:nvSpPr>
        <p:spPr bwMode="auto">
          <a:xfrm>
            <a:off x="5635295" y="3075527"/>
            <a:ext cx="1475728" cy="410052"/>
          </a:xfrm>
          <a:prstGeom prst="borderCallout2">
            <a:avLst>
              <a:gd name="adj1" fmla="val 18750"/>
              <a:gd name="adj2" fmla="val -4241"/>
              <a:gd name="adj3" fmla="val 18750"/>
              <a:gd name="adj4" fmla="val -19083"/>
              <a:gd name="adj5" fmla="val 255581"/>
              <a:gd name="adj6" fmla="val -148572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被测齿轮</a:t>
            </a:r>
          </a:p>
        </p:txBody>
      </p:sp>
      <p:sp>
        <p:nvSpPr>
          <p:cNvPr id="18" name="AutoShape 40"/>
          <p:cNvSpPr>
            <a:spLocks/>
          </p:cNvSpPr>
          <p:nvPr/>
        </p:nvSpPr>
        <p:spPr bwMode="auto">
          <a:xfrm>
            <a:off x="6405895" y="6119062"/>
            <a:ext cx="1605518" cy="416041"/>
          </a:xfrm>
          <a:prstGeom prst="borderCallout1">
            <a:avLst>
              <a:gd name="adj1" fmla="val 18750"/>
              <a:gd name="adj2" fmla="val 29574"/>
              <a:gd name="adj3" fmla="val -275114"/>
              <a:gd name="adj4" fmla="val 2480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/>
              <a:t>球形测头</a:t>
            </a:r>
          </a:p>
        </p:txBody>
      </p:sp>
      <p:pic>
        <p:nvPicPr>
          <p:cNvPr id="9308" name="Picture 9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581" y="1632413"/>
            <a:ext cx="2194435" cy="587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0" name="Picture 9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229" y="2246290"/>
            <a:ext cx="4339517" cy="361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4" grpId="0"/>
      <p:bldP spid="16" grpId="0" animBg="1" autoUpdateAnimBg="0"/>
      <p:bldP spid="17" grpId="0" animBg="1" autoUpdateAnimBg="0"/>
      <p:bldP spid="1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939109" y="307804"/>
            <a:ext cx="1905000" cy="457200"/>
          </a:xfrm>
          <a:noFill/>
        </p:spPr>
        <p:txBody>
          <a:bodyPr/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BFD0AB4-E11F-4CF0-9F2B-6B7AF351864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9</a:t>
            </a:fld>
            <a:endParaRPr kumimoji="0"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30729" name="Rectangle 1033"/>
          <p:cNvSpPr>
            <a:spLocks noChangeArrowheads="1"/>
          </p:cNvSpPr>
          <p:nvPr/>
        </p:nvSpPr>
        <p:spPr bwMode="auto">
          <a:xfrm>
            <a:off x="1176485" y="505448"/>
            <a:ext cx="5171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宋体"/>
                <a:ea typeface="宋体"/>
              </a:rPr>
              <a:t>② </a:t>
            </a:r>
            <a:r>
              <a:rPr lang="zh-CN" altLang="en-US" dirty="0" smtClean="0"/>
              <a:t>径向</a:t>
            </a:r>
            <a:r>
              <a:rPr lang="zh-CN" altLang="en-US" dirty="0"/>
              <a:t>跳动偏差</a:t>
            </a:r>
            <a:r>
              <a:rPr lang="zh-CN" altLang="en-US" dirty="0">
                <a:solidFill>
                  <a:srgbClr val="FF0000"/>
                </a:solidFill>
              </a:rPr>
              <a:t>折线图</a:t>
            </a:r>
            <a:r>
              <a:rPr lang="zh-CN" altLang="en-US" dirty="0"/>
              <a:t>(图10.9)</a:t>
            </a:r>
          </a:p>
        </p:txBody>
      </p:sp>
      <p:pic>
        <p:nvPicPr>
          <p:cNvPr id="10268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4" y="1201103"/>
            <a:ext cx="8088474" cy="341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Line 1037"/>
          <p:cNvSpPr>
            <a:spLocks noChangeShapeType="1"/>
          </p:cNvSpPr>
          <p:nvPr/>
        </p:nvSpPr>
        <p:spPr bwMode="auto">
          <a:xfrm>
            <a:off x="4985698" y="3816301"/>
            <a:ext cx="289220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036"/>
          <p:cNvSpPr>
            <a:spLocks noChangeShapeType="1"/>
          </p:cNvSpPr>
          <p:nvPr/>
        </p:nvSpPr>
        <p:spPr bwMode="auto">
          <a:xfrm>
            <a:off x="2335231" y="1436885"/>
            <a:ext cx="554267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034"/>
          <p:cNvSpPr>
            <a:spLocks noChangeShapeType="1"/>
          </p:cNvSpPr>
          <p:nvPr/>
        </p:nvSpPr>
        <p:spPr bwMode="auto">
          <a:xfrm>
            <a:off x="7569402" y="1491994"/>
            <a:ext cx="0" cy="232430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87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2" y="4866166"/>
            <a:ext cx="654367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utoUpdateAnimBg="0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3710</TotalTime>
  <Words>1689</Words>
  <Application>Microsoft Office PowerPoint</Application>
  <PresentationFormat>全屏显示(4:3)</PresentationFormat>
  <Paragraphs>190</Paragraphs>
  <Slides>32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默认设计模板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198</cp:revision>
  <dcterms:created xsi:type="dcterms:W3CDTF">1601-01-01T00:00:00Z</dcterms:created>
  <dcterms:modified xsi:type="dcterms:W3CDTF">2020-02-29T22:48:01Z</dcterms:modified>
</cp:coreProperties>
</file>